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1180" y="-3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ZA">
                <a:solidFill>
                  <a:sysClr val="windowText" lastClr="000000"/>
                </a:solidFill>
              </a:rPr>
              <a:t>Heating data vs simulation</a:t>
            </a:r>
          </a:p>
        </c:rich>
      </c:tx>
      <c:layout>
        <c:manualLayout>
          <c:xMode val="edge"/>
          <c:yMode val="edge"/>
          <c:x val="0.3038268848234767"/>
          <c:y val="3.9241634767927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162918373281109"/>
          <c:y val="0.17552568136891813"/>
          <c:w val="0.84339836280552971"/>
          <c:h val="0.67347579530389734"/>
        </c:manualLayout>
      </c:layout>
      <c:scatterChart>
        <c:scatterStyle val="smoothMarker"/>
        <c:varyColors val="0"/>
        <c:ser>
          <c:idx val="0"/>
          <c:order val="0"/>
          <c:tx>
            <c:v>Optimal +10%</c:v>
          </c:tx>
          <c:spPr>
            <a:ln w="19050" cap="rnd">
              <a:solidFill>
                <a:srgbClr val="FF0000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Sheet2!$F$7:$F$29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Sheet2!$G$7:$G$29</c:f>
              <c:numCache>
                <c:formatCode>General</c:formatCode>
                <c:ptCount val="23"/>
                <c:pt idx="0">
                  <c:v>43</c:v>
                </c:pt>
                <c:pt idx="1">
                  <c:v>49.740244137227144</c:v>
                </c:pt>
                <c:pt idx="2">
                  <c:v>56.253161624007006</c:v>
                </c:pt>
                <c:pt idx="3">
                  <c:v>62.546419453545148</c:v>
                </c:pt>
                <c:pt idx="4">
                  <c:v>68.627426036145721</c:v>
                </c:pt>
                <c:pt idx="5">
                  <c:v>74.503339920377229</c:v>
                </c:pt>
                <c:pt idx="6">
                  <c:v>80.181078220101156</c:v>
                </c:pt>
                <c:pt idx="7">
                  <c:v>85.66732475728432</c:v>
                </c:pt>
                <c:pt idx="8">
                  <c:v>90.96853793018073</c:v>
                </c:pt>
                <c:pt idx="9">
                  <c:v>96.090958316144466</c:v>
                </c:pt>
                <c:pt idx="10">
                  <c:v>101.04061601802488</c:v>
                </c:pt>
                <c:pt idx="11">
                  <c:v>105.8233377627915</c:v>
                </c:pt>
                <c:pt idx="12">
                  <c:v>110.44475376074483</c:v>
                </c:pt>
                <c:pt idx="13">
                  <c:v>114.91030433338881</c:v>
                </c:pt>
                <c:pt idx="14">
                  <c:v>119.22524631776587</c:v>
                </c:pt>
                <c:pt idx="15">
                  <c:v>123.39465925479507</c:v>
                </c:pt>
                <c:pt idx="16">
                  <c:v>127.42345136889719</c:v>
                </c:pt>
                <c:pt idx="17">
                  <c:v>131.31636534594654</c:v>
                </c:pt>
                <c:pt idx="18">
                  <c:v>135.07798391635117</c:v>
                </c:pt>
                <c:pt idx="19">
                  <c:v>138.71273524983374</c:v>
                </c:pt>
                <c:pt idx="20">
                  <c:v>142.22489816826385</c:v>
                </c:pt>
                <c:pt idx="21">
                  <c:v>145.61860718267852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86B-4AC4-B63E-05C0D6576802}"/>
            </c:ext>
          </c:extLst>
        </c:ser>
        <c:ser>
          <c:idx val="1"/>
          <c:order val="1"/>
          <c:tx>
            <c:v>Optimal -10%</c:v>
          </c:tx>
          <c:spPr>
            <a:ln w="19050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Sheet2!$F$7:$F$29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Sheet2!$H$7:$H$29</c:f>
              <c:numCache>
                <c:formatCode>General</c:formatCode>
                <c:ptCount val="23"/>
                <c:pt idx="0">
                  <c:v>43</c:v>
                </c:pt>
                <c:pt idx="1">
                  <c:v>48.312945657440942</c:v>
                </c:pt>
                <c:pt idx="2">
                  <c:v>53.446702829164607</c:v>
                </c:pt>
                <c:pt idx="3">
                  <c:v>58.407314963661563</c:v>
                </c:pt>
                <c:pt idx="4">
                  <c:v>63.200621683436978</c:v>
                </c:pt>
                <c:pt idx="5">
                  <c:v>67.832265659402438</c:v>
                </c:pt>
                <c:pt idx="6">
                  <c:v>72.307699253416729</c:v>
                </c:pt>
                <c:pt idx="7">
                  <c:v>76.632190936794998</c:v>
                </c:pt>
                <c:pt idx="8">
                  <c:v>80.810831492342459</c:v>
                </c:pt>
                <c:pt idx="9">
                  <c:v>84.848540007213671</c:v>
                </c:pt>
                <c:pt idx="10">
                  <c:v>88.750069663651786</c:v>
                </c:pt>
                <c:pt idx="11">
                  <c:v>92.520013334425059</c:v>
                </c:pt>
                <c:pt idx="12">
                  <c:v>96.162808989547329</c:v>
                </c:pt>
                <c:pt idx="13">
                  <c:v>99.682744920647281</c:v>
                </c:pt>
                <c:pt idx="14">
                  <c:v>103.08396478913662</c:v>
                </c:pt>
                <c:pt idx="15">
                  <c:v>106.37047250411982</c:v>
                </c:pt>
                <c:pt idx="16">
                  <c:v>109.54613693578783</c:v>
                </c:pt>
                <c:pt idx="17">
                  <c:v>112.61469646984415</c:v>
                </c:pt>
                <c:pt idx="18">
                  <c:v>115.57976340832485</c:v>
                </c:pt>
                <c:pt idx="19">
                  <c:v>118.44482822199319</c:v>
                </c:pt>
                <c:pt idx="20">
                  <c:v>121.21326365931472</c:v>
                </c:pt>
                <c:pt idx="21">
                  <c:v>123.88832871684988</c:v>
                </c:pt>
                <c:pt idx="22">
                  <c:v>126.4731724757381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786B-4AC4-B63E-05C0D6576802}"/>
            </c:ext>
          </c:extLst>
        </c:ser>
        <c:ser>
          <c:idx val="2"/>
          <c:order val="2"/>
          <c:tx>
            <c:v>Optimal =294 K</c:v>
          </c:tx>
          <c:spPr>
            <a:ln w="19050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xVal>
            <c:numRef>
              <c:f>Sheet2!$F$7:$F$29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Sheet2!$I$7:$I$29</c:f>
              <c:numCache>
                <c:formatCode>General</c:formatCode>
                <c:ptCount val="23"/>
                <c:pt idx="0">
                  <c:v>43</c:v>
                </c:pt>
                <c:pt idx="1">
                  <c:v>48.963793764223453</c:v>
                </c:pt>
                <c:pt idx="2">
                  <c:v>54.726448039612769</c:v>
                </c:pt>
                <c:pt idx="3">
                  <c:v>60.294746611048467</c:v>
                </c:pt>
                <c:pt idx="4">
                  <c:v>65.675244468272183</c:v>
                </c:pt>
                <c:pt idx="5">
                  <c:v>70.874275522406975</c:v>
                </c:pt>
                <c:pt idx="6">
                  <c:v>75.897960062224868</c:v>
                </c:pt>
                <c:pt idx="7">
                  <c:v>80.752211958938176</c:v>
                </c:pt>
                <c:pt idx="8">
                  <c:v>85.442745627996757</c:v>
                </c:pt>
                <c:pt idx="9">
                  <c:v>89.975082756086167</c:v>
                </c:pt>
                <c:pt idx="10">
                  <c:v>94.354558801245986</c:v>
                </c:pt>
                <c:pt idx="11">
                  <c:v>98.586329273760214</c:v>
                </c:pt>
                <c:pt idx="12">
                  <c:v>102.67537580521346</c:v>
                </c:pt>
                <c:pt idx="13">
                  <c:v>106.62651201285748</c:v>
                </c:pt>
                <c:pt idx="14">
                  <c:v>110.44438916619158</c:v>
                </c:pt>
                <c:pt idx="15">
                  <c:v>114.13350166242776</c:v>
                </c:pt>
                <c:pt idx="16">
                  <c:v>117.69819231728572</c:v>
                </c:pt>
                <c:pt idx="17">
                  <c:v>121.14265747734684</c:v>
                </c:pt>
                <c:pt idx="18">
                  <c:v>124.47095195998489</c:v>
                </c:pt>
                <c:pt idx="19">
                  <c:v>127.68699382668849</c:v>
                </c:pt>
                <c:pt idx="20">
                  <c:v>130.79456899539551</c:v>
                </c:pt>
                <c:pt idx="21">
                  <c:v>133.7973356972677</c:v>
                </c:pt>
                <c:pt idx="22">
                  <c:v>136.69882878315306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786B-4AC4-B63E-05C0D6576802}"/>
            </c:ext>
          </c:extLst>
        </c:ser>
        <c:ser>
          <c:idx val="3"/>
          <c:order val="3"/>
          <c:tx>
            <c:v>Data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3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Sheet2!$F$7:$F$29</c:f>
              <c:numCache>
                <c:formatCode>General</c:formatCode>
                <c:ptCount val="23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Sheet2!$J$7:$J$29</c:f>
              <c:numCache>
                <c:formatCode>General</c:formatCode>
                <c:ptCount val="23"/>
                <c:pt idx="0">
                  <c:v>43.649999999999977</c:v>
                </c:pt>
                <c:pt idx="1">
                  <c:v>49.399999999999977</c:v>
                </c:pt>
                <c:pt idx="2">
                  <c:v>56.149999999999977</c:v>
                </c:pt>
                <c:pt idx="3">
                  <c:v>60.800000000000011</c:v>
                </c:pt>
                <c:pt idx="4">
                  <c:v>66.199999999999989</c:v>
                </c:pt>
                <c:pt idx="5">
                  <c:v>71.399999999999977</c:v>
                </c:pt>
                <c:pt idx="6">
                  <c:v>76.600000000000023</c:v>
                </c:pt>
                <c:pt idx="7">
                  <c:v>81.899999999999977</c:v>
                </c:pt>
                <c:pt idx="8">
                  <c:v>86.149999999999977</c:v>
                </c:pt>
                <c:pt idx="9">
                  <c:v>91</c:v>
                </c:pt>
                <c:pt idx="10">
                  <c:v>94.399999999999977</c:v>
                </c:pt>
                <c:pt idx="11">
                  <c:v>93.899999999999977</c:v>
                </c:pt>
                <c:pt idx="12">
                  <c:v>93.399999999999977</c:v>
                </c:pt>
                <c:pt idx="13">
                  <c:v>92.899999999999977</c:v>
                </c:pt>
                <c:pt idx="14">
                  <c:v>93.399999999999977</c:v>
                </c:pt>
                <c:pt idx="15">
                  <c:v>99.899999999999977</c:v>
                </c:pt>
                <c:pt idx="16">
                  <c:v>112.39999999999998</c:v>
                </c:pt>
                <c:pt idx="17">
                  <c:v>121.14999999999998</c:v>
                </c:pt>
                <c:pt idx="18">
                  <c:v>124.89999999999998</c:v>
                </c:pt>
                <c:pt idx="19">
                  <c:v>128</c:v>
                </c:pt>
                <c:pt idx="20">
                  <c:v>130.14999999999998</c:v>
                </c:pt>
                <c:pt idx="21">
                  <c:v>132.89999999999998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786B-4AC4-B63E-05C0D6576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14455312"/>
        <c:axId val="514455704"/>
      </c:scatterChart>
      <c:valAx>
        <c:axId val="514455312"/>
        <c:scaling>
          <c:orientation val="minMax"/>
          <c:max val="2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>
                    <a:solidFill>
                      <a:sysClr val="windowText" lastClr="000000"/>
                    </a:solidFill>
                  </a:rPr>
                  <a:t>Time</a:t>
                </a:r>
                <a:r>
                  <a:rPr lang="en-ZA" baseline="0">
                    <a:solidFill>
                      <a:sysClr val="windowText" lastClr="000000"/>
                    </a:solidFill>
                  </a:rPr>
                  <a:t> (loops)</a:t>
                </a:r>
              </a:p>
            </c:rich>
          </c:tx>
          <c:layout>
            <c:manualLayout>
              <c:xMode val="edge"/>
              <c:yMode val="edge"/>
              <c:x val="0.44871116856661575"/>
              <c:y val="0.929736416958970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455704"/>
        <c:crosses val="autoZero"/>
        <c:crossBetween val="midCat"/>
        <c:majorUnit val="2"/>
        <c:minorUnit val="1"/>
      </c:valAx>
      <c:valAx>
        <c:axId val="514455704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>
                    <a:solidFill>
                      <a:sysClr val="windowText" lastClr="000000"/>
                    </a:solidFill>
                  </a:rPr>
                  <a:t>Temperature</a:t>
                </a:r>
                <a:r>
                  <a:rPr lang="en-ZA" baseline="0">
                    <a:solidFill>
                      <a:sysClr val="windowText" lastClr="000000"/>
                    </a:solidFill>
                  </a:rPr>
                  <a:t> (C)</a:t>
                </a:r>
                <a:endParaRPr lang="en-ZA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ZA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45531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0683437580252706"/>
          <c:y val="0.58727858879007966"/>
          <c:w val="0.25136152135211953"/>
          <c:h val="0.23858049398169037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ZA" sz="1400">
                <a:solidFill>
                  <a:sysClr val="windowText" lastClr="000000"/>
                </a:solidFill>
              </a:rPr>
              <a:t>Temperature</a:t>
            </a:r>
            <a:r>
              <a:rPr lang="en-ZA" sz="1400" baseline="0">
                <a:solidFill>
                  <a:sysClr val="windowText" lastClr="000000"/>
                </a:solidFill>
              </a:rPr>
              <a:t> </a:t>
            </a:r>
            <a:r>
              <a:rPr lang="en-ZA" sz="1400">
                <a:solidFill>
                  <a:sysClr val="windowText" lastClr="000000"/>
                </a:solidFill>
              </a:rPr>
              <a:t>on insulated receiver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77371654193897"/>
          <c:y val="0.11887820512820513"/>
          <c:w val="0.85855582418699572"/>
          <c:h val="0.74260663184513453"/>
        </c:manualLayout>
      </c:layout>
      <c:scatterChart>
        <c:scatterStyle val="smoothMarker"/>
        <c:varyColors val="0"/>
        <c:ser>
          <c:idx val="0"/>
          <c:order val="0"/>
          <c:tx>
            <c:v>1cm insulation</c:v>
          </c:tx>
          <c:spPr>
            <a:ln w="19050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Sheet3!$D$4:$D$25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Sheet3!$E$4:$E$25</c:f>
              <c:numCache>
                <c:formatCode>General</c:formatCode>
                <c:ptCount val="22"/>
                <c:pt idx="0">
                  <c:v>43</c:v>
                </c:pt>
                <c:pt idx="1">
                  <c:v>49.228182685537696</c:v>
                </c:pt>
                <c:pt idx="2">
                  <c:v>55.330764853582338</c:v>
                </c:pt>
                <c:pt idx="3">
                  <c:v>61.310279424375835</c:v>
                </c:pt>
                <c:pt idx="4">
                  <c:v>67.169208238076436</c:v>
                </c:pt>
                <c:pt idx="5">
                  <c:v>72.909983084863967</c:v>
                </c:pt>
                <c:pt idx="6">
                  <c:v>78.534986714271795</c:v>
                </c:pt>
                <c:pt idx="7">
                  <c:v>84.046553824164221</c:v>
                </c:pt>
                <c:pt idx="8">
                  <c:v>89.446972029769171</c:v>
                </c:pt>
                <c:pt idx="9">
                  <c:v>94.73848281316927</c:v>
                </c:pt>
                <c:pt idx="10">
                  <c:v>99.923282453645072</c:v>
                </c:pt>
                <c:pt idx="11">
                  <c:v>105.00352293925638</c:v>
                </c:pt>
                <c:pt idx="12">
                  <c:v>109.98131286004026</c:v>
                </c:pt>
                <c:pt idx="13">
                  <c:v>114.85871828319632</c:v>
                </c:pt>
                <c:pt idx="14">
                  <c:v>119.63776361062267</c:v>
                </c:pt>
                <c:pt idx="15">
                  <c:v>124.32043241915827</c:v>
                </c:pt>
                <c:pt idx="16">
                  <c:v>128.90866828388084</c:v>
                </c:pt>
                <c:pt idx="17">
                  <c:v>133.40437558480153</c:v>
                </c:pt>
                <c:pt idx="18">
                  <c:v>137.80942029729104</c:v>
                </c:pt>
                <c:pt idx="19">
                  <c:v>142.1256307665665</c:v>
                </c:pt>
                <c:pt idx="20">
                  <c:v>146.35479846655886</c:v>
                </c:pt>
                <c:pt idx="21">
                  <c:v>150.49867874347734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271D-4E51-887E-3248ADB9811A}"/>
            </c:ext>
          </c:extLst>
        </c:ser>
        <c:ser>
          <c:idx val="1"/>
          <c:order val="1"/>
          <c:tx>
            <c:v>no insulation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Sheet3!$D$4:$D$25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Sheet3!$F$4:$F$25</c:f>
              <c:numCache>
                <c:formatCode>General</c:formatCode>
                <c:ptCount val="22"/>
                <c:pt idx="0">
                  <c:v>43</c:v>
                </c:pt>
                <c:pt idx="1">
                  <c:v>49.077977642606321</c:v>
                </c:pt>
                <c:pt idx="2">
                  <c:v>54.950964743200096</c:v>
                </c:pt>
                <c:pt idx="3">
                  <c:v>60.625874970239074</c:v>
                </c:pt>
                <c:pt idx="4">
                  <c:v>66.109388816488746</c:v>
                </c:pt>
                <c:pt idx="5">
                  <c:v>71.407961463284806</c:v>
                </c:pt>
                <c:pt idx="6">
                  <c:v>76.527830379559475</c:v>
                </c:pt>
                <c:pt idx="7">
                  <c:v>81.475022664577196</c:v>
                </c:pt>
                <c:pt idx="8">
                  <c:v>86.25536214302366</c:v>
                </c:pt>
                <c:pt idx="9">
                  <c:v>90.87447622080046</c:v>
                </c:pt>
                <c:pt idx="10">
                  <c:v>95.337802509595676</c:v>
                </c:pt>
                <c:pt idx="11">
                  <c:v>99.650595228029374</c:v>
                </c:pt>
                <c:pt idx="12">
                  <c:v>103.81793138690912</c:v>
                </c:pt>
                <c:pt idx="13">
                  <c:v>107.84471676587665</c:v>
                </c:pt>
                <c:pt idx="14">
                  <c:v>111.73569168848181</c:v>
                </c:pt>
                <c:pt idx="15">
                  <c:v>115.49543660248167</c:v>
                </c:pt>
                <c:pt idx="16">
                  <c:v>119.12837747193437</c:v>
                </c:pt>
                <c:pt idx="17">
                  <c:v>122.63879098743494</c:v>
                </c:pt>
                <c:pt idx="18">
                  <c:v>126.0308096006269</c:v>
                </c:pt>
                <c:pt idx="19">
                  <c:v>129.30842638891565</c:v>
                </c:pt>
                <c:pt idx="20">
                  <c:v>132.47549975611139</c:v>
                </c:pt>
                <c:pt idx="21">
                  <c:v>135.53575797453396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271D-4E51-887E-3248ADB9811A}"/>
            </c:ext>
          </c:extLst>
        </c:ser>
        <c:ser>
          <c:idx val="2"/>
          <c:order val="2"/>
          <c:tx>
            <c:v>Data</c:v>
          </c:tx>
          <c:spPr>
            <a:ln w="19050" cap="rnd">
              <a:noFill/>
              <a:round/>
            </a:ln>
            <a:effectLst/>
          </c:spPr>
          <c:marker>
            <c:symbol val="diamond"/>
            <c:size val="4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errBars>
            <c:errDir val="x"/>
            <c:errBarType val="both"/>
            <c:errValType val="fixedVal"/>
            <c:noEndCap val="0"/>
            <c:val val="0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errBars>
            <c:errDir val="y"/>
            <c:errBarType val="both"/>
            <c:errValType val="fixedVal"/>
            <c:noEndCap val="0"/>
            <c:val val="2"/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Sheet3!$D$4:$D$25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Sheet3!$G$4:$G$25</c:f>
              <c:numCache>
                <c:formatCode>General</c:formatCode>
                <c:ptCount val="22"/>
                <c:pt idx="0">
                  <c:v>43.649999999999977</c:v>
                </c:pt>
                <c:pt idx="1">
                  <c:v>49.399999999999977</c:v>
                </c:pt>
                <c:pt idx="2">
                  <c:v>56.149999999999977</c:v>
                </c:pt>
                <c:pt idx="3">
                  <c:v>60.800000000000011</c:v>
                </c:pt>
                <c:pt idx="4">
                  <c:v>66.199999999999989</c:v>
                </c:pt>
                <c:pt idx="5">
                  <c:v>71.399999999999977</c:v>
                </c:pt>
                <c:pt idx="6">
                  <c:v>76.600000000000023</c:v>
                </c:pt>
                <c:pt idx="7">
                  <c:v>81.899999999999977</c:v>
                </c:pt>
                <c:pt idx="8">
                  <c:v>86.149999999999977</c:v>
                </c:pt>
                <c:pt idx="9">
                  <c:v>91</c:v>
                </c:pt>
                <c:pt idx="10">
                  <c:v>94.399999999999977</c:v>
                </c:pt>
                <c:pt idx="11">
                  <c:v>93.899999999999977</c:v>
                </c:pt>
                <c:pt idx="12">
                  <c:v>93.399999999999977</c:v>
                </c:pt>
                <c:pt idx="13">
                  <c:v>92.899999999999977</c:v>
                </c:pt>
                <c:pt idx="14">
                  <c:v>93.399999999999977</c:v>
                </c:pt>
                <c:pt idx="15">
                  <c:v>99.899999999999977</c:v>
                </c:pt>
                <c:pt idx="16">
                  <c:v>112.39999999999998</c:v>
                </c:pt>
                <c:pt idx="17">
                  <c:v>121.14999999999998</c:v>
                </c:pt>
                <c:pt idx="18">
                  <c:v>124.89999999999998</c:v>
                </c:pt>
                <c:pt idx="19">
                  <c:v>128</c:v>
                </c:pt>
                <c:pt idx="20">
                  <c:v>130.14999999999998</c:v>
                </c:pt>
                <c:pt idx="21">
                  <c:v>132.89999999999998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271D-4E51-887E-3248ADB9811A}"/>
            </c:ext>
          </c:extLst>
        </c:ser>
        <c:ser>
          <c:idx val="3"/>
          <c:order val="3"/>
          <c:tx>
            <c:v>2cm insulation</c:v>
          </c:tx>
          <c:spPr>
            <a:ln w="19050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xVal>
            <c:numRef>
              <c:f>Sheet3!$D$4:$D$25</c:f>
              <c:numCache>
                <c:formatCode>General</c:formatCode>
                <c:ptCount val="2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</c:numCache>
            </c:numRef>
          </c:xVal>
          <c:yVal>
            <c:numRef>
              <c:f>Sheet3!$H$4:$H$25</c:f>
              <c:numCache>
                <c:formatCode>General</c:formatCode>
                <c:ptCount val="22"/>
                <c:pt idx="0">
                  <c:v>43</c:v>
                </c:pt>
                <c:pt idx="1">
                  <c:v>49.299242271089426</c:v>
                </c:pt>
                <c:pt idx="2">
                  <c:v>55.494420731692479</c:v>
                </c:pt>
                <c:pt idx="3">
                  <c:v>61.587254521379556</c:v>
                </c:pt>
                <c:pt idx="4">
                  <c:v>67.579434379446155</c:v>
                </c:pt>
                <c:pt idx="5">
                  <c:v>73.472623114086218</c:v>
                </c:pt>
                <c:pt idx="6">
                  <c:v>79.268456063816046</c:v>
                </c:pt>
                <c:pt idx="7">
                  <c:v>84.968541551273972</c:v>
                </c:pt>
                <c:pt idx="8">
                  <c:v>90.574461329525107</c:v>
                </c:pt>
                <c:pt idx="9">
                  <c:v>96.087771020991269</c:v>
                </c:pt>
                <c:pt idx="10">
                  <c:v>101.51000054913048</c:v>
                </c:pt>
                <c:pt idx="11">
                  <c:v>106.84265456298598</c:v>
                </c:pt>
                <c:pt idx="12">
                  <c:v>112.08721285472052</c:v>
                </c:pt>
                <c:pt idx="13">
                  <c:v>117.24513077025277</c:v>
                </c:pt>
                <c:pt idx="14">
                  <c:v>122.3178396131112</c:v>
                </c:pt>
                <c:pt idx="15">
                  <c:v>127.30674704161572</c:v>
                </c:pt>
                <c:pt idx="16">
                  <c:v>132.21323745949695</c:v>
                </c:pt>
                <c:pt idx="17">
                  <c:v>137.0386724000642</c:v>
                </c:pt>
                <c:pt idx="18">
                  <c:v>141.78439090402534</c:v>
                </c:pt>
                <c:pt idx="19">
                  <c:v>146.45170989106595</c:v>
                </c:pt>
                <c:pt idx="20">
                  <c:v>151.04192452529003</c:v>
                </c:pt>
                <c:pt idx="21">
                  <c:v>155.55630857462293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271D-4E51-887E-3248ADB981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8829664"/>
        <c:axId val="510032408"/>
      </c:scatterChart>
      <c:valAx>
        <c:axId val="508829664"/>
        <c:scaling>
          <c:orientation val="minMax"/>
          <c:max val="2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>
                    <a:solidFill>
                      <a:sysClr val="windowText" lastClr="000000"/>
                    </a:solidFill>
                  </a:rPr>
                  <a:t>Time (Loops)</a:t>
                </a:r>
              </a:p>
            </c:rich>
          </c:tx>
          <c:layout>
            <c:manualLayout>
              <c:xMode val="edge"/>
              <c:yMode val="edge"/>
              <c:x val="0.44779217667794835"/>
              <c:y val="0.919527841600129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032408"/>
        <c:crosses val="autoZero"/>
        <c:crossBetween val="midCat"/>
        <c:majorUnit val="3"/>
      </c:valAx>
      <c:valAx>
        <c:axId val="510032408"/>
        <c:scaling>
          <c:orientation val="minMax"/>
          <c:max val="16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ZA">
                    <a:solidFill>
                      <a:sysClr val="windowText" lastClr="000000"/>
                    </a:solidFill>
                  </a:rPr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8829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7749207787307519"/>
          <c:y val="0.62270562437281318"/>
          <c:w val="0.275978467815785"/>
          <c:h val="0.1996049718330050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57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9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33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590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97094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226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26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6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3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12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60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31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9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3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28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53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2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4D732C-685E-3A64-C9D7-75E1ED629D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CF83E-3908-4B5C-DCFA-5B1C5467D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8306" y="60960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en-ZA" dirty="0"/>
              <a:t>Synopsis of the prototype parabolic trough 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68243-0004-1C90-1B17-B366B131A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159" y="1862876"/>
            <a:ext cx="3275273" cy="1631692"/>
          </a:xfrm>
        </p:spPr>
        <p:txBody>
          <a:bodyPr>
            <a:normAutofit/>
          </a:bodyPr>
          <a:lstStyle/>
          <a:p>
            <a:pPr algn="ctr"/>
            <a:endParaRPr lang="en-ZA" dirty="0"/>
          </a:p>
          <a:p>
            <a:pPr marL="0" indent="0" algn="ctr">
              <a:buNone/>
              <a:defRPr sz="1400"/>
            </a:pPr>
            <a:r>
              <a:rPr lang="en-ZA" dirty="0"/>
              <a:t>Phil Ferrer </a:t>
            </a:r>
          </a:p>
          <a:p>
            <a:pPr marL="0" indent="0" algn="ctr">
              <a:buNone/>
              <a:defRPr sz="1400"/>
            </a:pPr>
            <a:r>
              <a:rPr lang="en-ZA" dirty="0"/>
              <a:t>Khaled Mohammad</a:t>
            </a:r>
          </a:p>
          <a:p>
            <a:pPr marL="0" indent="0" algn="ctr">
              <a:buNone/>
              <a:defRPr sz="1400"/>
            </a:pPr>
            <a:r>
              <a:rPr lang="en-ZA" dirty="0"/>
              <a:t>University of the Witwatersrand</a:t>
            </a:r>
          </a:p>
          <a:p>
            <a:pPr algn="ctr">
              <a:defRPr sz="1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826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Heating Cycle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965960"/>
            <a:ext cx="2965268" cy="3317966"/>
          </a:xfrm>
        </p:spPr>
        <p:txBody>
          <a:bodyPr>
            <a:normAutofit lnSpcReduction="10000"/>
          </a:bodyPr>
          <a:lstStyle/>
          <a:p>
            <a:pPr marL="320040" indent="-285750"/>
            <a:r>
              <a:rPr dirty="0"/>
              <a:t>Heating cycle </a:t>
            </a:r>
            <a:r>
              <a:rPr lang="en-ZA" dirty="0"/>
              <a:t>(</a:t>
            </a:r>
            <a:r>
              <a:rPr dirty="0"/>
              <a:t>baseline</a:t>
            </a:r>
            <a:r>
              <a:rPr lang="en-ZA" dirty="0"/>
              <a:t>)</a:t>
            </a:r>
            <a:r>
              <a:rPr dirty="0"/>
              <a:t> </a:t>
            </a:r>
            <a:endParaRPr lang="en-ZA" dirty="0"/>
          </a:p>
          <a:p>
            <a:pPr marL="320040" indent="-285750"/>
            <a:r>
              <a:rPr dirty="0"/>
              <a:t>HTF heated by solar radiation at receiver and loses heat through loop section</a:t>
            </a:r>
          </a:p>
          <a:p>
            <a:pPr marL="320040" indent="-285750"/>
            <a:r>
              <a:rPr lang="en-ZA" dirty="0"/>
              <a:t>M</a:t>
            </a:r>
            <a:r>
              <a:rPr dirty="0"/>
              <a:t>ass flow rate ṁ = 0.15 kg/s</a:t>
            </a:r>
          </a:p>
          <a:p>
            <a:pPr marL="320040" indent="-285750"/>
            <a:r>
              <a:rPr dirty="0"/>
              <a:t>±10% solar input </a:t>
            </a:r>
            <a:r>
              <a:rPr lang="en-ZA" dirty="0"/>
              <a:t>shown</a:t>
            </a:r>
            <a:endParaRPr dirty="0"/>
          </a:p>
          <a:p>
            <a:pPr marL="320040" indent="-285750"/>
            <a:r>
              <a:rPr dirty="0"/>
              <a:t>Dip due to cloud cover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8760250"/>
              </p:ext>
            </p:extLst>
          </p:nvPr>
        </p:nvGraphicFramePr>
        <p:xfrm>
          <a:off x="4230638" y="2250803"/>
          <a:ext cx="4594860" cy="274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Impact of Thermal Insulation on Receiver Heat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16183"/>
            <a:ext cx="4001589" cy="4337780"/>
          </a:xfrm>
        </p:spPr>
        <p:txBody>
          <a:bodyPr>
            <a:normAutofit/>
          </a:bodyPr>
          <a:lstStyle/>
          <a:p>
            <a:pPr marL="320040" indent="-285750"/>
            <a:r>
              <a:rPr dirty="0"/>
              <a:t>Convective losses</a:t>
            </a:r>
            <a:r>
              <a:rPr lang="en-ZA" dirty="0"/>
              <a:t>: </a:t>
            </a:r>
            <a:r>
              <a:rPr dirty="0"/>
              <a:t>key factors </a:t>
            </a:r>
            <a:endParaRPr lang="en-ZA" dirty="0"/>
          </a:p>
          <a:p>
            <a:pPr marL="320040" indent="-285750"/>
            <a:r>
              <a:rPr lang="en-ZA" dirty="0"/>
              <a:t>I</a:t>
            </a:r>
            <a:r>
              <a:rPr dirty="0" err="1"/>
              <a:t>nsulation</a:t>
            </a:r>
            <a:r>
              <a:rPr dirty="0"/>
              <a:t> reduces surface temp and convective losses.</a:t>
            </a:r>
          </a:p>
          <a:p>
            <a:pPr marL="320040" indent="-285750"/>
            <a:r>
              <a:rPr dirty="0"/>
              <a:t>Insulation</a:t>
            </a:r>
            <a:r>
              <a:rPr lang="en-ZA" dirty="0"/>
              <a:t>:</a:t>
            </a:r>
            <a:r>
              <a:rPr dirty="0"/>
              <a:t> cost-effective alternative to vacuum</a:t>
            </a:r>
          </a:p>
          <a:p>
            <a:pPr marL="320040" indent="-285750"/>
            <a:r>
              <a:rPr dirty="0"/>
              <a:t>Simulation results:</a:t>
            </a:r>
          </a:p>
          <a:p>
            <a:r>
              <a:rPr dirty="0"/>
              <a:t> 1 cm insulation: T</a:t>
            </a:r>
            <a:r>
              <a:rPr lang="en-ZA" baseline="-25000" dirty="0"/>
              <a:t>out</a:t>
            </a:r>
            <a:r>
              <a:rPr dirty="0"/>
              <a:t> = 37°C</a:t>
            </a:r>
          </a:p>
          <a:p>
            <a:r>
              <a:rPr dirty="0"/>
              <a:t> 2 cm insulation: T</a:t>
            </a:r>
            <a:r>
              <a:rPr lang="en-ZA" baseline="-25000" dirty="0"/>
              <a:t>out</a:t>
            </a:r>
            <a:r>
              <a:rPr dirty="0"/>
              <a:t> = 33°C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417" y="2039747"/>
            <a:ext cx="4116351" cy="969945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635E455-5B31-79A9-AA3A-8A8427A79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7438880"/>
              </p:ext>
            </p:extLst>
          </p:nvPr>
        </p:nvGraphicFramePr>
        <p:xfrm>
          <a:off x="4253910" y="3628848"/>
          <a:ext cx="4624705" cy="2825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Impact of Vacuum Failure on Receiver Efficiency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211" y="1862875"/>
            <a:ext cx="7294379" cy="3590109"/>
          </a:xfrm>
        </p:spPr>
        <p:txBody>
          <a:bodyPr>
            <a:normAutofit/>
          </a:bodyPr>
          <a:lstStyle/>
          <a:p>
            <a:endParaRPr dirty="0"/>
          </a:p>
          <a:p>
            <a:pPr>
              <a:defRPr sz="1400"/>
            </a:pPr>
            <a:r>
              <a:rPr dirty="0"/>
              <a:t>Vacuum system achieved ~5 kPa, </a:t>
            </a:r>
            <a:r>
              <a:rPr lang="en-ZA" dirty="0"/>
              <a:t>-&gt; </a:t>
            </a:r>
            <a:r>
              <a:rPr dirty="0"/>
              <a:t>Convective heat transfer dominates </a:t>
            </a:r>
            <a:endParaRPr lang="en-ZA" dirty="0"/>
          </a:p>
          <a:p>
            <a:pPr>
              <a:defRPr sz="1400"/>
            </a:pPr>
            <a:r>
              <a:rPr dirty="0"/>
              <a:t>IR mirror reflectivity </a:t>
            </a:r>
            <a:r>
              <a:rPr lang="en-ZA" dirty="0"/>
              <a:t>inside receiver </a:t>
            </a:r>
            <a:r>
              <a:rPr dirty="0"/>
              <a:t>high</a:t>
            </a:r>
            <a:r>
              <a:rPr lang="en-ZA" dirty="0"/>
              <a:t> (but ineffective)</a:t>
            </a:r>
            <a:endParaRPr dirty="0"/>
          </a:p>
          <a:p>
            <a:pPr>
              <a:defRPr sz="1400"/>
            </a:pPr>
            <a:r>
              <a:rPr dirty="0"/>
              <a:t>Total HTF heating efficiency from solar radiation: ~31% (~659 W/m).</a:t>
            </a:r>
          </a:p>
          <a:p>
            <a:pPr>
              <a:defRPr sz="1400"/>
            </a:pPr>
            <a:r>
              <a:rPr dirty="0"/>
              <a:t>Receiver heat retention efficiency: ~69% , ~89% (1 cm insulation), ~94% (2 cm insulation).</a:t>
            </a:r>
          </a:p>
          <a:p>
            <a:pPr>
              <a:defRPr sz="1400"/>
            </a:pPr>
            <a:r>
              <a:rPr dirty="0"/>
              <a:t>Efficiency approaches commercial units (e.g., PTR70 at ~95%).</a:t>
            </a:r>
          </a:p>
          <a:p>
            <a:pPr>
              <a:defRPr sz="1400"/>
            </a:pPr>
            <a:r>
              <a:rPr dirty="0"/>
              <a:t>Diminishing returns observed with increasing insulation thickness.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4FEF6-BB7A-1983-5F0E-C5511AD9A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15FD4-D2A5-D644-7E52-097DA4CA0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/>
              <a:t>Conclusively…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887AA-6E3A-7517-B959-918ECDC59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211" y="1862875"/>
            <a:ext cx="7294379" cy="3590109"/>
          </a:xfrm>
        </p:spPr>
        <p:txBody>
          <a:bodyPr>
            <a:normAutofit/>
          </a:bodyPr>
          <a:lstStyle/>
          <a:p>
            <a:endParaRPr lang="en-ZA" dirty="0"/>
          </a:p>
          <a:p>
            <a:r>
              <a:rPr lang="en-ZA" dirty="0"/>
              <a:t>OPTIONS:</a:t>
            </a:r>
            <a:endParaRPr dirty="0"/>
          </a:p>
          <a:p>
            <a:pPr>
              <a:defRPr sz="1400"/>
            </a:pPr>
            <a:r>
              <a:rPr lang="en-ZA" dirty="0"/>
              <a:t>Improve </a:t>
            </a:r>
            <a:r>
              <a:rPr dirty="0"/>
              <a:t>Vacuum system</a:t>
            </a:r>
            <a:r>
              <a:rPr lang="en-ZA" dirty="0"/>
              <a:t> (cost, power, maintenance, performance)</a:t>
            </a:r>
            <a:r>
              <a:rPr dirty="0"/>
              <a:t> </a:t>
            </a:r>
            <a:endParaRPr lang="en-ZA" dirty="0"/>
          </a:p>
          <a:p>
            <a:pPr>
              <a:defRPr sz="1400"/>
            </a:pPr>
            <a:r>
              <a:rPr lang="en-ZA" dirty="0"/>
              <a:t>Test insulation around receiver (may make IR mirror redundant)</a:t>
            </a:r>
          </a:p>
          <a:p>
            <a:pPr>
              <a:defRPr sz="1400"/>
            </a:pPr>
            <a:r>
              <a:rPr lang="en-ZA" dirty="0"/>
              <a:t>Change direction (include thermodynamic cycle)</a:t>
            </a:r>
          </a:p>
          <a:p>
            <a:pPr>
              <a:defRPr sz="1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15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Custom Parabolic Trough System: Design, Collaboration &amp;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782" y="1893828"/>
            <a:ext cx="3987209" cy="4525963"/>
          </a:xfrm>
        </p:spPr>
        <p:txBody>
          <a:bodyPr wrap="square">
            <a:normAutofit/>
          </a:bodyPr>
          <a:lstStyle/>
          <a:p>
            <a:endParaRPr dirty="0"/>
          </a:p>
          <a:p>
            <a:r>
              <a:rPr lang="en-ZA" dirty="0"/>
              <a:t>What is a Parabolic trough?</a:t>
            </a:r>
          </a:p>
          <a:p>
            <a:r>
              <a:rPr dirty="0"/>
              <a:t>Specialized mirror structure</a:t>
            </a:r>
            <a:r>
              <a:rPr lang="en-ZA" dirty="0"/>
              <a:t> (</a:t>
            </a:r>
            <a:r>
              <a:rPr lang="en-ZA" dirty="0" err="1"/>
              <a:t>Diemaster</a:t>
            </a:r>
            <a:r>
              <a:rPr lang="en-ZA" dirty="0"/>
              <a:t> industry)</a:t>
            </a:r>
            <a:endParaRPr dirty="0"/>
          </a:p>
          <a:p>
            <a:r>
              <a:rPr dirty="0"/>
              <a:t>Precision manufacturing in</a:t>
            </a:r>
            <a:r>
              <a:rPr lang="en-ZA" dirty="0"/>
              <a:t> </a:t>
            </a:r>
            <a:r>
              <a:rPr dirty="0"/>
              <a:t>physics workshop</a:t>
            </a:r>
            <a:endParaRPr lang="en-ZA" dirty="0"/>
          </a:p>
          <a:p>
            <a:r>
              <a:rPr lang="en-ZA" dirty="0"/>
              <a:t>Tilting capability: Up to 45°</a:t>
            </a:r>
          </a:p>
          <a:p>
            <a:r>
              <a:rPr lang="en-ZA" dirty="0"/>
              <a:t>Closed-loop oil circulation</a:t>
            </a:r>
          </a:p>
          <a:p>
            <a:r>
              <a:rPr dirty="0"/>
              <a:t>Vacuum system minimizes convective losses.</a:t>
            </a:r>
          </a:p>
          <a:p>
            <a:r>
              <a:rPr dirty="0"/>
              <a:t>Real-time monitoring via</a:t>
            </a:r>
            <a:r>
              <a:rPr lang="en-ZA" dirty="0"/>
              <a:t> IoT</a:t>
            </a:r>
            <a:endParaRPr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71998" y="2594341"/>
            <a:ext cx="4157324" cy="3987209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00" y="1872562"/>
            <a:ext cx="2681084" cy="1573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14" y="609600"/>
            <a:ext cx="7406640" cy="618309"/>
          </a:xfrm>
        </p:spPr>
        <p:txBody>
          <a:bodyPr>
            <a:normAutofit fontScale="90000"/>
          </a:bodyPr>
          <a:lstStyle/>
          <a:p>
            <a:r>
              <a:rPr dirty="0"/>
              <a:t>Key Parameters of the Prototype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87962"/>
              </p:ext>
            </p:extLst>
          </p:nvPr>
        </p:nvGraphicFramePr>
        <p:xfrm>
          <a:off x="457200" y="1371600"/>
          <a:ext cx="82296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t>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4.42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Receiver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2.4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Aperture Width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1.3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Focal Length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0.3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Trough Height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45°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Rim 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d</a:t>
                      </a:r>
                      <a:r>
                        <a:rPr baseline="-25000" dirty="0"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0.056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Absorber Pipe (Inner)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d</a:t>
                      </a:r>
                      <a:r>
                        <a:rPr baseline="-25000" dirty="0"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0.06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Absorber Pipe (Outer)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d</a:t>
                      </a:r>
                      <a:r>
                        <a:rPr baseline="-25000" dirty="0"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0.08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Receiver Cover (Inner)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d</a:t>
                      </a:r>
                      <a:r>
                        <a:rPr baseline="-25000" dirty="0"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0.084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Receiver Cover (Outer)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 err="1">
                          <a:latin typeface="Arial" panose="020B0604020202020204" pitchFamily="34" charset="0"/>
                        </a:rPr>
                        <a:t>R</a:t>
                      </a:r>
                      <a:r>
                        <a:rPr baseline="-25000" dirty="0" err="1">
                          <a:latin typeface="Arial" panose="020B0604020202020204" pitchFamily="34" charset="0"/>
                        </a:rPr>
                        <a:t>col</a:t>
                      </a:r>
                      <a:endParaRPr baseline="-250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0.88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Mirror Reflectivity (Visible)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 err="1">
                          <a:latin typeface="Arial" panose="020B0604020202020204" pitchFamily="34" charset="0"/>
                        </a:rPr>
                        <a:t>R</a:t>
                      </a:r>
                      <a:r>
                        <a:rPr baseline="-25000" dirty="0" err="1">
                          <a:latin typeface="Arial" panose="020B0604020202020204" pitchFamily="34" charset="0"/>
                        </a:rPr>
                        <a:t>cavity</a:t>
                      </a:r>
                      <a:endParaRPr baseline="-250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Cavity Reflectivity (IR)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I</a:t>
                      </a:r>
                      <a:r>
                        <a:rPr baseline="-25000" dirty="0">
                          <a:latin typeface="Arial" panose="020B06040202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900 W/m²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Solar Irradiance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Incident Angle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0.2 kg/s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Mass Flow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C</a:t>
                      </a:r>
                      <a:r>
                        <a:rPr baseline="-25000" dirty="0">
                          <a:latin typeface="Arial" panose="020B0604020202020204" pitchFamily="34" charset="0"/>
                        </a:rPr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2288.6 J/kg·K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Specific Heat (</a:t>
                      </a:r>
                      <a:r>
                        <a:rPr dirty="0" err="1">
                          <a:latin typeface="Arial" panose="020B0604020202020204" pitchFamily="34" charset="0"/>
                        </a:rPr>
                        <a:t>Genheat</a:t>
                      </a:r>
                      <a:r>
                        <a:rPr dirty="0">
                          <a:latin typeface="Arial" panose="020B0604020202020204" pitchFamily="34" charset="0"/>
                        </a:rPr>
                        <a:t> 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1.155×10⁻³ kg/m·s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Viscosity (</a:t>
                      </a:r>
                      <a:r>
                        <a:rPr dirty="0" err="1">
                          <a:latin typeface="Arial" panose="020B0604020202020204" pitchFamily="34" charset="0"/>
                        </a:rPr>
                        <a:t>Genheat</a:t>
                      </a:r>
                      <a:r>
                        <a:rPr dirty="0">
                          <a:latin typeface="Arial" panose="020B0604020202020204" pitchFamily="34" charset="0"/>
                        </a:rPr>
                        <a:t> 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0631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 err="1">
                          <a:latin typeface="Arial" panose="020B0604020202020204" pitchFamily="34" charset="0"/>
                        </a:rPr>
                        <a:t>k</a:t>
                      </a:r>
                      <a:r>
                        <a:rPr baseline="-25000" dirty="0" err="1">
                          <a:latin typeface="Arial" panose="020B0604020202020204" pitchFamily="34" charset="0"/>
                        </a:rPr>
                        <a:t>oil</a:t>
                      </a:r>
                      <a:endParaRPr baseline="-25000"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0.128</a:t>
                      </a:r>
                      <a:r>
                        <a:rPr dirty="0">
                          <a:latin typeface="Arial" panose="020B0604020202020204" pitchFamily="34" charset="0"/>
                        </a:rPr>
                        <a:t> W/</a:t>
                      </a:r>
                      <a:r>
                        <a:rPr dirty="0" err="1">
                          <a:latin typeface="Arial" panose="020B0604020202020204" pitchFamily="34" charset="0"/>
                        </a:rPr>
                        <a:t>m·K</a:t>
                      </a:r>
                      <a:endParaRPr dirty="0">
                        <a:latin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Thermal Conductivity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0642"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>
                          <a:latin typeface="Arial" panose="020B0604020202020204" pitchFamily="34" charset="0"/>
                        </a:rPr>
                        <a:t>1.5–2.6 m/s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 sz="1000"/>
                      </a:pPr>
                      <a:r>
                        <a:rPr dirty="0">
                          <a:latin typeface="Arial" panose="020B0604020202020204" pitchFamily="34" charset="0"/>
                        </a:rPr>
                        <a:t>Wind Speed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Mirrors and Optics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8" y="1600200"/>
            <a:ext cx="3923211" cy="4525963"/>
          </a:xfrm>
        </p:spPr>
        <p:txBody>
          <a:bodyPr>
            <a:normAutofit/>
          </a:bodyPr>
          <a:lstStyle/>
          <a:p>
            <a:endParaRPr dirty="0"/>
          </a:p>
          <a:p>
            <a:r>
              <a:rPr dirty="0"/>
              <a:t>Mirror configuration functional, not optimized.</a:t>
            </a:r>
          </a:p>
          <a:p>
            <a:r>
              <a:rPr lang="en-ZA" dirty="0"/>
              <a:t>Windowed </a:t>
            </a:r>
            <a:r>
              <a:rPr dirty="0"/>
              <a:t>Receiver  </a:t>
            </a:r>
          </a:p>
          <a:p>
            <a:r>
              <a:rPr dirty="0"/>
              <a:t>Miro 4 (~95% reflectance</a:t>
            </a:r>
            <a:r>
              <a:rPr lang="en-ZA" dirty="0"/>
              <a:t>)</a:t>
            </a:r>
            <a:endParaRPr dirty="0"/>
          </a:p>
          <a:p>
            <a:r>
              <a:rPr dirty="0"/>
              <a:t>Outdoor exposure led to damage </a:t>
            </a:r>
          </a:p>
          <a:p>
            <a:r>
              <a:rPr dirty="0"/>
              <a:t>~19% </a:t>
            </a:r>
            <a:r>
              <a:rPr lang="en-ZA" dirty="0"/>
              <a:t>optical </a:t>
            </a:r>
            <a:r>
              <a:rPr dirty="0"/>
              <a:t>reduction </a:t>
            </a:r>
            <a:r>
              <a:rPr lang="en-ZA" dirty="0"/>
              <a:t>(</a:t>
            </a:r>
            <a:r>
              <a:rPr dirty="0"/>
              <a:t>surface damage</a:t>
            </a:r>
            <a:r>
              <a:rPr lang="en-ZA" dirty="0"/>
              <a:t>)</a:t>
            </a:r>
            <a:endParaRPr dirty="0"/>
          </a:p>
          <a:p>
            <a:r>
              <a:rPr dirty="0"/>
              <a:t>Pixel analysis </a:t>
            </a:r>
            <a:r>
              <a:rPr lang="en-ZA" dirty="0"/>
              <a:t>(</a:t>
            </a:r>
            <a:r>
              <a:rPr dirty="0"/>
              <a:t>~51% incident</a:t>
            </a:r>
            <a:r>
              <a:rPr lang="en-ZA" dirty="0"/>
              <a:t>)</a:t>
            </a:r>
            <a:endParaRPr dirty="0"/>
          </a:p>
          <a:p>
            <a:r>
              <a:rPr dirty="0"/>
              <a:t>Total solar radiation efficiency at receiver: ~35% ± 4%.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957" y="1479550"/>
            <a:ext cx="3030855" cy="15824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6609804" y="5141527"/>
            <a:ext cx="2366645" cy="150876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r="-2714"/>
          <a:stretch/>
        </p:blipFill>
        <p:spPr>
          <a:xfrm>
            <a:off x="4634319" y="5138057"/>
            <a:ext cx="1975485" cy="1493520"/>
          </a:xfrm>
          <a:prstGeom prst="rect">
            <a:avLst/>
          </a:prstGeom>
        </p:spPr>
      </p:pic>
      <p:pic>
        <p:nvPicPr>
          <p:cNvPr id="9" name="Picture 8" descr="A solar panel in a field&#10;&#10;Description automatically generated">
            <a:extLst>
              <a:ext uri="{FF2B5EF4-FFF2-40B4-BE49-F238E27FC236}">
                <a16:creationId xmlns:a16="http://schemas.microsoft.com/office/drawing/2014/main" id="{D0FD52F6-1CC5-3DCB-EA98-439FBD9E2F8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73216" y="2966074"/>
            <a:ext cx="1760855" cy="22644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194699" cy="1320800"/>
          </a:xfrm>
        </p:spPr>
        <p:txBody>
          <a:bodyPr>
            <a:normAutofit/>
          </a:bodyPr>
          <a:lstStyle/>
          <a:p>
            <a:r>
              <a:rPr dirty="0"/>
              <a:t>Pump Selection and IoT-Based Control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30" y="2086407"/>
            <a:ext cx="4678642" cy="4644014"/>
          </a:xfrm>
        </p:spPr>
        <p:txBody>
          <a:bodyPr>
            <a:normAutofit/>
          </a:bodyPr>
          <a:lstStyle/>
          <a:p>
            <a:pPr>
              <a:defRPr sz="1200"/>
            </a:pPr>
            <a:r>
              <a:rPr sz="1400" dirty="0"/>
              <a:t>Hebei </a:t>
            </a:r>
            <a:r>
              <a:rPr sz="1400" dirty="0" err="1"/>
              <a:t>Shenghui</a:t>
            </a:r>
            <a:r>
              <a:rPr sz="1400" dirty="0"/>
              <a:t> Pump Co., Ltd.</a:t>
            </a:r>
            <a:endParaRPr lang="en-ZA" sz="1400" dirty="0"/>
          </a:p>
          <a:p>
            <a:pPr>
              <a:defRPr sz="1200"/>
            </a:pPr>
            <a:r>
              <a:rPr sz="1400" dirty="0"/>
              <a:t>Max oil temperature: 350°C, Flow rate: 1.5 m³/h, Power: 0.75 kW, Efficiency: ~30%</a:t>
            </a:r>
            <a:endParaRPr lang="en-ZA" sz="1400" dirty="0"/>
          </a:p>
          <a:p>
            <a:pPr>
              <a:defRPr sz="1200"/>
            </a:pPr>
            <a:r>
              <a:rPr sz="1400" dirty="0"/>
              <a:t> Thermal oil: </a:t>
            </a:r>
            <a:r>
              <a:rPr sz="1400" dirty="0" err="1"/>
              <a:t>GENHeat</a:t>
            </a:r>
            <a:r>
              <a:rPr sz="1400" dirty="0"/>
              <a:t> 22, operating up to 2</a:t>
            </a:r>
            <a:r>
              <a:rPr lang="en-ZA" sz="1400" dirty="0"/>
              <a:t>55°C</a:t>
            </a:r>
          </a:p>
          <a:p>
            <a:pPr>
              <a:defRPr sz="1200"/>
            </a:pPr>
            <a:r>
              <a:rPr lang="en-ZA" sz="1400" dirty="0"/>
              <a:t>Overflow system implemented </a:t>
            </a:r>
          </a:p>
          <a:p>
            <a:pPr>
              <a:defRPr sz="1200"/>
            </a:pPr>
            <a:r>
              <a:rPr sz="1400" dirty="0"/>
              <a:t>IoT-Based Control and Data Logging:</a:t>
            </a:r>
            <a:endParaRPr lang="en-ZA" sz="1400" dirty="0"/>
          </a:p>
          <a:p>
            <a:pPr>
              <a:defRPr sz="1200"/>
            </a:pPr>
            <a:r>
              <a:rPr sz="1400" dirty="0"/>
              <a:t>Web-based user interface connected to cloud database</a:t>
            </a:r>
            <a:endParaRPr lang="en-ZA" sz="1400" dirty="0"/>
          </a:p>
          <a:p>
            <a:pPr>
              <a:defRPr sz="1200"/>
            </a:pPr>
            <a:r>
              <a:rPr lang="en-ZA" sz="1400" dirty="0"/>
              <a:t>Microcontrollers: HKD WEMOS LOLIN ESP32 (Wi-Fi)</a:t>
            </a:r>
          </a:p>
          <a:p>
            <a:pPr>
              <a:defRPr sz="1200"/>
            </a:pPr>
            <a:r>
              <a:rPr sz="1400" dirty="0"/>
              <a:t>Sensors (K-type thermocouples) inlet/outlet temp</a:t>
            </a:r>
            <a:endParaRPr lang="en-ZA" sz="1400" dirty="0"/>
          </a:p>
          <a:p>
            <a:pPr>
              <a:defRPr sz="1200"/>
            </a:pPr>
            <a:r>
              <a:rPr sz="1400" dirty="0"/>
              <a:t>Controllers </a:t>
            </a:r>
            <a:r>
              <a:rPr lang="en-ZA" sz="1400" dirty="0"/>
              <a:t>for</a:t>
            </a:r>
            <a:r>
              <a:rPr sz="1400" dirty="0"/>
              <a:t> actuator, pump, and vacuum system</a:t>
            </a:r>
            <a:endParaRPr lang="en-ZA" sz="1400" dirty="0"/>
          </a:p>
          <a:p>
            <a:pPr>
              <a:defRPr sz="1200"/>
            </a:pPr>
            <a:r>
              <a:rPr sz="1400" dirty="0"/>
              <a:t>Data </a:t>
            </a:r>
            <a:r>
              <a:rPr lang="en-ZA" sz="1400" dirty="0"/>
              <a:t>-&gt; </a:t>
            </a:r>
            <a:r>
              <a:rPr sz="1400" dirty="0"/>
              <a:t>Google Firebase for real-time logging </a:t>
            </a:r>
            <a:r>
              <a:rPr lang="en-ZA" sz="1400" dirty="0"/>
              <a:t>&amp;</a:t>
            </a:r>
            <a:r>
              <a:rPr sz="1400" dirty="0"/>
              <a:t> control</a:t>
            </a:r>
          </a:p>
          <a:p>
            <a:pPr>
              <a:defRPr sz="1200"/>
            </a:pPr>
            <a:endParaRPr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451566" y="4432663"/>
            <a:ext cx="1376226" cy="2092915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3"/>
          <a:srcRect l="-1" r="121" b="26110"/>
          <a:stretch/>
        </p:blipFill>
        <p:spPr>
          <a:xfrm>
            <a:off x="7223731" y="2110242"/>
            <a:ext cx="1772223" cy="17476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9C0075-E5E8-D749-C41D-98E27C0FD45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50100" y="2016011"/>
            <a:ext cx="1751465" cy="193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5"/>
          <a:stretch>
            <a:fillRect/>
          </a:stretch>
        </p:blipFill>
        <p:spPr>
          <a:xfrm>
            <a:off x="6991985" y="4546689"/>
            <a:ext cx="1707169" cy="17785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Receiver Design and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35" y="1930400"/>
            <a:ext cx="3104606" cy="4779335"/>
          </a:xfrm>
        </p:spPr>
        <p:txBody>
          <a:bodyPr>
            <a:normAutofit/>
          </a:bodyPr>
          <a:lstStyle/>
          <a:p>
            <a:r>
              <a:rPr dirty="0"/>
              <a:t>Initial concept</a:t>
            </a:r>
            <a:endParaRPr lang="en-ZA" dirty="0"/>
          </a:p>
          <a:p>
            <a:r>
              <a:rPr lang="en-ZA" dirty="0" err="1"/>
              <a:t>Diemaster</a:t>
            </a:r>
            <a:r>
              <a:rPr lang="en-ZA" dirty="0"/>
              <a:t> design</a:t>
            </a:r>
            <a:endParaRPr dirty="0"/>
          </a:p>
          <a:p>
            <a:r>
              <a:rPr lang="en-ZA" dirty="0"/>
              <a:t>P</a:t>
            </a:r>
            <a:r>
              <a:rPr dirty="0" err="1"/>
              <a:t>hysics</a:t>
            </a:r>
            <a:r>
              <a:rPr dirty="0"/>
              <a:t> workshop </a:t>
            </a:r>
          </a:p>
          <a:p>
            <a:r>
              <a:rPr dirty="0"/>
              <a:t>Infrared mirror inset into housing; </a:t>
            </a:r>
            <a:endParaRPr lang="en-ZA" dirty="0"/>
          </a:p>
          <a:p>
            <a:r>
              <a:rPr lang="en-ZA" dirty="0"/>
              <a:t>R</a:t>
            </a:r>
            <a:r>
              <a:rPr dirty="0" err="1"/>
              <a:t>eceiver</a:t>
            </a:r>
            <a:r>
              <a:rPr dirty="0"/>
              <a:t> pipe added concentrically and sealed with glass cover.</a:t>
            </a:r>
          </a:p>
          <a:p>
            <a:r>
              <a:rPr dirty="0"/>
              <a:t>Borate silicate glass panels </a:t>
            </a:r>
            <a:endParaRPr lang="en-ZA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639005" y="1629867"/>
            <a:ext cx="2729956" cy="193870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611625" y="1629867"/>
            <a:ext cx="2075176" cy="172647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21930" y="4426156"/>
            <a:ext cx="1760855" cy="1241380"/>
          </a:xfrm>
          <a:prstGeom prst="rect">
            <a:avLst/>
          </a:prstGeom>
        </p:spPr>
      </p:pic>
      <p:pic>
        <p:nvPicPr>
          <p:cNvPr id="8" name="Picture 7" descr="A solar panel in a field&#10;&#10;Description automatically generated">
            <a:extLst>
              <a:ext uri="{FF2B5EF4-FFF2-40B4-BE49-F238E27FC236}">
                <a16:creationId xmlns:a16="http://schemas.microsoft.com/office/drawing/2014/main" id="{D0FD52F6-1CC5-3DCB-EA98-439FBD9E2F88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25176" y="3570947"/>
            <a:ext cx="2371451" cy="29517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Theory: Heat Transfer in Solar Receiver Prototype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28" y="1890479"/>
            <a:ext cx="5096857" cy="3415937"/>
          </a:xfrm>
        </p:spPr>
        <p:txBody>
          <a:bodyPr>
            <a:normAutofit/>
          </a:bodyPr>
          <a:lstStyle/>
          <a:p>
            <a:r>
              <a:rPr dirty="0"/>
              <a:t>Prototype </a:t>
            </a:r>
            <a:r>
              <a:rPr lang="en-ZA" dirty="0"/>
              <a:t>model </a:t>
            </a:r>
            <a:r>
              <a:rPr dirty="0"/>
              <a:t>similar </a:t>
            </a:r>
          </a:p>
          <a:p>
            <a:r>
              <a:rPr dirty="0">
                <a:solidFill>
                  <a:srgbClr val="FF0000"/>
                </a:solidFill>
              </a:rPr>
              <a:t>Vacuum levels </a:t>
            </a:r>
            <a:r>
              <a:rPr lang="en-ZA" dirty="0">
                <a:solidFill>
                  <a:srgbClr val="FF0000"/>
                </a:solidFill>
              </a:rPr>
              <a:t>insufficient </a:t>
            </a:r>
            <a:r>
              <a:rPr dirty="0">
                <a:solidFill>
                  <a:srgbClr val="FF0000"/>
                </a:solidFill>
              </a:rPr>
              <a:t>(~10</a:t>
            </a:r>
            <a:r>
              <a:rPr baseline="30000" dirty="0">
                <a:solidFill>
                  <a:srgbClr val="FF0000"/>
                </a:solidFill>
              </a:rPr>
              <a:t>3</a:t>
            </a:r>
            <a:r>
              <a:rPr dirty="0">
                <a:solidFill>
                  <a:srgbClr val="FF0000"/>
                </a:solidFill>
              </a:rPr>
              <a:t> Pa)</a:t>
            </a:r>
            <a:r>
              <a:rPr lang="en-ZA" dirty="0">
                <a:solidFill>
                  <a:srgbClr val="FF0000"/>
                </a:solidFill>
              </a:rPr>
              <a:t> -&gt;</a:t>
            </a:r>
            <a:r>
              <a:rPr dirty="0">
                <a:solidFill>
                  <a:srgbClr val="FF0000"/>
                </a:solidFill>
              </a:rPr>
              <a:t>convective heat losses</a:t>
            </a:r>
            <a:r>
              <a:rPr lang="en-ZA" dirty="0">
                <a:solidFill>
                  <a:srgbClr val="FF0000"/>
                </a:solidFill>
              </a:rPr>
              <a:t> (</a:t>
            </a:r>
            <a:r>
              <a:rPr lang="en-ZA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ZA" dirty="0">
                <a:solidFill>
                  <a:srgbClr val="FF0000"/>
                </a:solidFill>
              </a:rPr>
              <a:t>MODEL!)</a:t>
            </a:r>
            <a:endParaRPr dirty="0">
              <a:solidFill>
                <a:srgbClr val="FF0000"/>
              </a:solidFill>
            </a:endParaRPr>
          </a:p>
          <a:p>
            <a:r>
              <a:rPr dirty="0"/>
              <a:t>HTF flows in a closed loop:</a:t>
            </a:r>
          </a:p>
          <a:p>
            <a:r>
              <a:rPr lang="en-ZA" dirty="0"/>
              <a:t>1)</a:t>
            </a:r>
            <a:r>
              <a:rPr dirty="0"/>
              <a:t> Receiver section (</a:t>
            </a:r>
            <a:r>
              <a:rPr lang="en-ZA" dirty="0">
                <a:highlight>
                  <a:srgbClr val="FF0000"/>
                </a:highlight>
              </a:rPr>
              <a:t>RED: </a:t>
            </a:r>
            <a:r>
              <a:rPr dirty="0">
                <a:highlight>
                  <a:srgbClr val="FF0000"/>
                </a:highlight>
              </a:rPr>
              <a:t>heated by solar radiation</a:t>
            </a:r>
            <a:r>
              <a:rPr dirty="0"/>
              <a:t>).</a:t>
            </a:r>
          </a:p>
          <a:p>
            <a:r>
              <a:rPr lang="en-ZA" dirty="0"/>
              <a:t>2) </a:t>
            </a:r>
            <a:r>
              <a:rPr dirty="0"/>
              <a:t>Loop pipe (</a:t>
            </a:r>
            <a:r>
              <a:rPr lang="en-ZA" dirty="0">
                <a:highlight>
                  <a:srgbClr val="FFFF00"/>
                </a:highlight>
              </a:rPr>
              <a:t>YELLOW: </a:t>
            </a:r>
            <a:r>
              <a:rPr dirty="0">
                <a:highlight>
                  <a:srgbClr val="FFFF00"/>
                </a:highlight>
              </a:rPr>
              <a:t>insulated return path</a:t>
            </a:r>
            <a:r>
              <a:rPr dirty="0"/>
              <a:t>).</a:t>
            </a:r>
            <a:endParaRPr lang="en-ZA" dirty="0"/>
          </a:p>
          <a:p>
            <a:r>
              <a:rPr lang="en-ZA" dirty="0"/>
              <a:t>Temp flow profile (HT coefficient U)</a:t>
            </a:r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dirty="0"/>
          </a:p>
          <a:p>
            <a:endParaRPr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53" y="4912247"/>
            <a:ext cx="2796679" cy="18925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34795" y="5419834"/>
            <a:ext cx="9924583" cy="6902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E9A1D5-47F9-2938-F286-4C8739CA7B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8927" y="1371615"/>
            <a:ext cx="3410185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Heat Transfer Analysis: Receiver and Reconnection Pipe</a:t>
            </a:r>
          </a:p>
        </p:txBody>
      </p:sp>
      <p:pic>
        <p:nvPicPr>
          <p:cNvPr id="127" name="Content Placeholder 12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056" y="2190619"/>
            <a:ext cx="3329479" cy="11775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795" y="1862116"/>
            <a:ext cx="2445003" cy="1608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035" y="3638856"/>
            <a:ext cx="2186101" cy="1608945"/>
          </a:xfrm>
          <a:prstGeom prst="rect">
            <a:avLst/>
          </a:prstGeom>
        </p:spPr>
      </p:pic>
      <p:grpSp>
        <p:nvGrpSpPr>
          <p:cNvPr id="9" name="Canvas 307300799"/>
          <p:cNvGrpSpPr/>
          <p:nvPr/>
        </p:nvGrpSpPr>
        <p:grpSpPr>
          <a:xfrm>
            <a:off x="663444" y="3638841"/>
            <a:ext cx="4581592" cy="1286244"/>
            <a:chOff x="0" y="0"/>
            <a:chExt cx="4259580" cy="110807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4259580" cy="1108075"/>
            </a:xfrm>
            <a:prstGeom prst="rect">
              <a:avLst/>
            </a:prstGeom>
          </p:spPr>
          <p:txBody>
            <a:bodyPr/>
            <a:lstStyle/>
            <a:p>
              <a:endParaRPr lang="en-ZA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268528" y="282287"/>
              <a:ext cx="42624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1182773" y="621274"/>
              <a:ext cx="10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2614597" y="625152"/>
              <a:ext cx="108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1695781" y="214541"/>
              <a:ext cx="421003" cy="133350"/>
              <a:chOff x="0" y="0"/>
              <a:chExt cx="5176294" cy="1185959"/>
            </a:xfrm>
          </p:grpSpPr>
          <p:sp>
            <p:nvSpPr>
              <p:cNvPr id="115" name="Freeform 114"/>
              <p:cNvSpPr/>
              <p:nvPr/>
            </p:nvSpPr>
            <p:spPr>
              <a:xfrm>
                <a:off x="1971923" y="10832"/>
                <a:ext cx="1232455" cy="1160888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116" name="Freeform 115"/>
              <p:cNvSpPr/>
              <p:nvPr/>
            </p:nvSpPr>
            <p:spPr>
              <a:xfrm>
                <a:off x="736591" y="0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117" name="Freeform 116"/>
              <p:cNvSpPr/>
              <p:nvPr/>
            </p:nvSpPr>
            <p:spPr>
              <a:xfrm>
                <a:off x="3202816" y="25178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0" y="591272"/>
                <a:ext cx="747423" cy="572498"/>
                <a:chOff x="0" y="591276"/>
                <a:chExt cx="747423" cy="572495"/>
              </a:xfrm>
            </p:grpSpPr>
            <p:cxnSp>
              <p:nvCxnSpPr>
                <p:cNvPr id="122" name="Straight Connector 121"/>
                <p:cNvCxnSpPr/>
                <p:nvPr/>
              </p:nvCxnSpPr>
              <p:spPr>
                <a:xfrm flipH="1" flipV="1">
                  <a:off x="437327" y="591276"/>
                  <a:ext cx="310096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 flipH="1">
                  <a:off x="0" y="591276"/>
                  <a:ext cx="44526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9" name="Group 118"/>
              <p:cNvGrpSpPr/>
              <p:nvPr/>
            </p:nvGrpSpPr>
            <p:grpSpPr>
              <a:xfrm rot="10800000" flipV="1">
                <a:off x="4428895" y="612252"/>
                <a:ext cx="747399" cy="572133"/>
                <a:chOff x="4428906" y="612251"/>
                <a:chExt cx="747423" cy="572495"/>
              </a:xfrm>
            </p:grpSpPr>
            <p:cxnSp>
              <p:nvCxnSpPr>
                <p:cNvPr id="120" name="Straight Connector 119"/>
                <p:cNvCxnSpPr/>
                <p:nvPr/>
              </p:nvCxnSpPr>
              <p:spPr>
                <a:xfrm flipH="1" flipV="1">
                  <a:off x="4866222" y="612251"/>
                  <a:ext cx="310107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Straight Connector 120"/>
                <p:cNvCxnSpPr/>
                <p:nvPr/>
              </p:nvCxnSpPr>
              <p:spPr>
                <a:xfrm flipH="1">
                  <a:off x="4428906" y="612251"/>
                  <a:ext cx="445272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5" name="Group 14"/>
            <p:cNvGrpSpPr/>
            <p:nvPr/>
          </p:nvGrpSpPr>
          <p:grpSpPr>
            <a:xfrm>
              <a:off x="2707702" y="559621"/>
              <a:ext cx="421003" cy="133350"/>
              <a:chOff x="0" y="0"/>
              <a:chExt cx="5176294" cy="1185959"/>
            </a:xfrm>
          </p:grpSpPr>
          <p:sp>
            <p:nvSpPr>
              <p:cNvPr id="106" name="Freeform 105"/>
              <p:cNvSpPr/>
              <p:nvPr/>
            </p:nvSpPr>
            <p:spPr>
              <a:xfrm>
                <a:off x="1971923" y="10832"/>
                <a:ext cx="1232455" cy="1160888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107" name="Freeform 106"/>
              <p:cNvSpPr/>
              <p:nvPr/>
            </p:nvSpPr>
            <p:spPr>
              <a:xfrm>
                <a:off x="736591" y="0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108" name="Freeform 107"/>
              <p:cNvSpPr/>
              <p:nvPr/>
            </p:nvSpPr>
            <p:spPr>
              <a:xfrm>
                <a:off x="3202816" y="25178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grpSp>
            <p:nvGrpSpPr>
              <p:cNvPr id="109" name="Group 108"/>
              <p:cNvGrpSpPr/>
              <p:nvPr/>
            </p:nvGrpSpPr>
            <p:grpSpPr>
              <a:xfrm>
                <a:off x="0" y="591272"/>
                <a:ext cx="747423" cy="572498"/>
                <a:chOff x="0" y="591276"/>
                <a:chExt cx="747423" cy="572495"/>
              </a:xfrm>
            </p:grpSpPr>
            <p:cxnSp>
              <p:nvCxnSpPr>
                <p:cNvPr id="113" name="Straight Connector 112"/>
                <p:cNvCxnSpPr/>
                <p:nvPr/>
              </p:nvCxnSpPr>
              <p:spPr>
                <a:xfrm flipH="1" flipV="1">
                  <a:off x="437327" y="591276"/>
                  <a:ext cx="310096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/>
                <p:cNvCxnSpPr/>
                <p:nvPr/>
              </p:nvCxnSpPr>
              <p:spPr>
                <a:xfrm flipH="1">
                  <a:off x="0" y="591276"/>
                  <a:ext cx="44526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0" name="Group 109"/>
              <p:cNvGrpSpPr/>
              <p:nvPr/>
            </p:nvGrpSpPr>
            <p:grpSpPr>
              <a:xfrm rot="10800000" flipV="1">
                <a:off x="4428895" y="612252"/>
                <a:ext cx="747399" cy="572133"/>
                <a:chOff x="4428906" y="612251"/>
                <a:chExt cx="747423" cy="572495"/>
              </a:xfrm>
            </p:grpSpPr>
            <p:cxnSp>
              <p:nvCxnSpPr>
                <p:cNvPr id="111" name="Straight Connector 110"/>
                <p:cNvCxnSpPr/>
                <p:nvPr/>
              </p:nvCxnSpPr>
              <p:spPr>
                <a:xfrm flipH="1" flipV="1">
                  <a:off x="4866222" y="612251"/>
                  <a:ext cx="310107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/>
                <p:cNvCxnSpPr/>
                <p:nvPr/>
              </p:nvCxnSpPr>
              <p:spPr>
                <a:xfrm flipH="1">
                  <a:off x="4428906" y="612251"/>
                  <a:ext cx="445272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6" name="Group 15"/>
            <p:cNvGrpSpPr/>
            <p:nvPr/>
          </p:nvGrpSpPr>
          <p:grpSpPr>
            <a:xfrm>
              <a:off x="285052" y="548582"/>
              <a:ext cx="421421" cy="133506"/>
              <a:chOff x="310100" y="879715"/>
              <a:chExt cx="5176300" cy="1185959"/>
            </a:xfrm>
          </p:grpSpPr>
          <p:sp>
            <p:nvSpPr>
              <p:cNvPr id="97" name="Freeform 96"/>
              <p:cNvSpPr/>
              <p:nvPr/>
            </p:nvSpPr>
            <p:spPr>
              <a:xfrm>
                <a:off x="2282025" y="890546"/>
                <a:ext cx="1232452" cy="116089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98" name="Freeform 97"/>
              <p:cNvSpPr/>
              <p:nvPr/>
            </p:nvSpPr>
            <p:spPr>
              <a:xfrm>
                <a:off x="1046691" y="879715"/>
                <a:ext cx="1231900" cy="1160780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99" name="Freeform 98"/>
              <p:cNvSpPr/>
              <p:nvPr/>
            </p:nvSpPr>
            <p:spPr>
              <a:xfrm>
                <a:off x="3512922" y="904894"/>
                <a:ext cx="1231900" cy="1160780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grpSp>
            <p:nvGrpSpPr>
              <p:cNvPr id="100" name="Group 99"/>
              <p:cNvGrpSpPr/>
              <p:nvPr/>
            </p:nvGrpSpPr>
            <p:grpSpPr>
              <a:xfrm>
                <a:off x="310100" y="1470991"/>
                <a:ext cx="747423" cy="572495"/>
                <a:chOff x="310100" y="1470991"/>
                <a:chExt cx="747423" cy="572495"/>
              </a:xfrm>
            </p:grpSpPr>
            <p:cxnSp>
              <p:nvCxnSpPr>
                <p:cNvPr id="104" name="Straight Connector 103"/>
                <p:cNvCxnSpPr/>
                <p:nvPr/>
              </p:nvCxnSpPr>
              <p:spPr>
                <a:xfrm flipH="1" flipV="1">
                  <a:off x="747422" y="1470992"/>
                  <a:ext cx="310101" cy="57249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/>
                <p:cNvCxnSpPr/>
                <p:nvPr/>
              </p:nvCxnSpPr>
              <p:spPr>
                <a:xfrm flipH="1">
                  <a:off x="310100" y="1470991"/>
                  <a:ext cx="44527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01" name="Group 100"/>
              <p:cNvGrpSpPr/>
              <p:nvPr/>
            </p:nvGrpSpPr>
            <p:grpSpPr>
              <a:xfrm rot="10800000" flipV="1">
                <a:off x="4739006" y="1491966"/>
                <a:ext cx="747394" cy="572135"/>
                <a:chOff x="0" y="0"/>
                <a:chExt cx="747423" cy="572495"/>
              </a:xfrm>
            </p:grpSpPr>
            <p:cxnSp>
              <p:nvCxnSpPr>
                <p:cNvPr id="102" name="Straight Connector 101"/>
                <p:cNvCxnSpPr/>
                <p:nvPr/>
              </p:nvCxnSpPr>
              <p:spPr>
                <a:xfrm flipH="1" flipV="1">
                  <a:off x="437322" y="1"/>
                  <a:ext cx="310101" cy="572494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 flipH="1">
                  <a:off x="0" y="0"/>
                  <a:ext cx="445273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" name="Straight Connector 16"/>
            <p:cNvCxnSpPr/>
            <p:nvPr/>
          </p:nvCxnSpPr>
          <p:spPr>
            <a:xfrm flipV="1">
              <a:off x="693754" y="619683"/>
              <a:ext cx="108000" cy="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774418" y="553498"/>
              <a:ext cx="421003" cy="133350"/>
              <a:chOff x="0" y="0"/>
              <a:chExt cx="5176294" cy="1185959"/>
            </a:xfrm>
          </p:grpSpPr>
          <p:sp>
            <p:nvSpPr>
              <p:cNvPr id="88" name="Freeform 87"/>
              <p:cNvSpPr/>
              <p:nvPr/>
            </p:nvSpPr>
            <p:spPr>
              <a:xfrm>
                <a:off x="1971923" y="10832"/>
                <a:ext cx="1232455" cy="1160888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89" name="Freeform 88"/>
              <p:cNvSpPr/>
              <p:nvPr/>
            </p:nvSpPr>
            <p:spPr>
              <a:xfrm>
                <a:off x="736591" y="0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90" name="Freeform 89"/>
              <p:cNvSpPr/>
              <p:nvPr/>
            </p:nvSpPr>
            <p:spPr>
              <a:xfrm>
                <a:off x="3202816" y="25178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0" y="591272"/>
                <a:ext cx="747423" cy="572498"/>
                <a:chOff x="0" y="591276"/>
                <a:chExt cx="747423" cy="572495"/>
              </a:xfrm>
            </p:grpSpPr>
            <p:cxnSp>
              <p:nvCxnSpPr>
                <p:cNvPr id="95" name="Straight Connector 94"/>
                <p:cNvCxnSpPr/>
                <p:nvPr/>
              </p:nvCxnSpPr>
              <p:spPr>
                <a:xfrm flipH="1" flipV="1">
                  <a:off x="437327" y="591276"/>
                  <a:ext cx="310096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/>
                <p:nvPr/>
              </p:nvCxnSpPr>
              <p:spPr>
                <a:xfrm flipH="1">
                  <a:off x="0" y="591276"/>
                  <a:ext cx="44526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2" name="Group 91"/>
              <p:cNvGrpSpPr/>
              <p:nvPr/>
            </p:nvGrpSpPr>
            <p:grpSpPr>
              <a:xfrm rot="10800000" flipV="1">
                <a:off x="4428895" y="612252"/>
                <a:ext cx="747399" cy="572133"/>
                <a:chOff x="4428906" y="612251"/>
                <a:chExt cx="747423" cy="572495"/>
              </a:xfrm>
            </p:grpSpPr>
            <p:cxnSp>
              <p:nvCxnSpPr>
                <p:cNvPr id="93" name="Straight Connector 92"/>
                <p:cNvCxnSpPr/>
                <p:nvPr/>
              </p:nvCxnSpPr>
              <p:spPr>
                <a:xfrm flipH="1" flipV="1">
                  <a:off x="4866222" y="612251"/>
                  <a:ext cx="310107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 flipH="1">
                  <a:off x="4428906" y="612251"/>
                  <a:ext cx="445272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" name="Straight Connector 18"/>
            <p:cNvCxnSpPr/>
            <p:nvPr/>
          </p:nvCxnSpPr>
          <p:spPr>
            <a:xfrm rot="5400000" flipV="1">
              <a:off x="1189360" y="535473"/>
              <a:ext cx="1708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V="1">
              <a:off x="1190667" y="365839"/>
              <a:ext cx="1708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1674450" y="555222"/>
              <a:ext cx="421003" cy="133350"/>
              <a:chOff x="0" y="0"/>
              <a:chExt cx="5176294" cy="1185959"/>
            </a:xfrm>
          </p:grpSpPr>
          <p:sp>
            <p:nvSpPr>
              <p:cNvPr id="79" name="Freeform 78"/>
              <p:cNvSpPr/>
              <p:nvPr/>
            </p:nvSpPr>
            <p:spPr>
              <a:xfrm>
                <a:off x="1971923" y="10832"/>
                <a:ext cx="1232455" cy="1160888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80" name="Freeform 79"/>
              <p:cNvSpPr/>
              <p:nvPr/>
            </p:nvSpPr>
            <p:spPr>
              <a:xfrm>
                <a:off x="736591" y="0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ZA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202816" y="25178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grpSp>
            <p:nvGrpSpPr>
              <p:cNvPr id="82" name="Group 81"/>
              <p:cNvGrpSpPr/>
              <p:nvPr/>
            </p:nvGrpSpPr>
            <p:grpSpPr>
              <a:xfrm>
                <a:off x="0" y="591272"/>
                <a:ext cx="747423" cy="572498"/>
                <a:chOff x="0" y="591276"/>
                <a:chExt cx="747423" cy="572495"/>
              </a:xfrm>
            </p:grpSpPr>
            <p:cxnSp>
              <p:nvCxnSpPr>
                <p:cNvPr id="86" name="Straight Connector 85"/>
                <p:cNvCxnSpPr/>
                <p:nvPr/>
              </p:nvCxnSpPr>
              <p:spPr>
                <a:xfrm flipH="1" flipV="1">
                  <a:off x="437327" y="591276"/>
                  <a:ext cx="310096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>
                <a:xfrm flipH="1">
                  <a:off x="0" y="591276"/>
                  <a:ext cx="44526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82"/>
              <p:cNvGrpSpPr/>
              <p:nvPr/>
            </p:nvGrpSpPr>
            <p:grpSpPr>
              <a:xfrm rot="10800000" flipV="1">
                <a:off x="4428895" y="612252"/>
                <a:ext cx="747399" cy="572133"/>
                <a:chOff x="4428906" y="612251"/>
                <a:chExt cx="747423" cy="572495"/>
              </a:xfrm>
            </p:grpSpPr>
            <p:cxnSp>
              <p:nvCxnSpPr>
                <p:cNvPr id="84" name="Straight Connector 83"/>
                <p:cNvCxnSpPr/>
                <p:nvPr/>
              </p:nvCxnSpPr>
              <p:spPr>
                <a:xfrm flipH="1" flipV="1">
                  <a:off x="4866222" y="612251"/>
                  <a:ext cx="310107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/>
                <p:cNvCxnSpPr/>
                <p:nvPr/>
              </p:nvCxnSpPr>
              <p:spPr>
                <a:xfrm flipH="1">
                  <a:off x="4428906" y="612251"/>
                  <a:ext cx="445272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" name="Straight Connector 21"/>
            <p:cNvCxnSpPr/>
            <p:nvPr/>
          </p:nvCxnSpPr>
          <p:spPr>
            <a:xfrm>
              <a:off x="2111431" y="282287"/>
              <a:ext cx="506150" cy="109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617940" y="282287"/>
              <a:ext cx="143" cy="6480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3210817" y="444498"/>
              <a:ext cx="72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3269393" y="377822"/>
              <a:ext cx="420367" cy="133350"/>
              <a:chOff x="471805" y="0"/>
              <a:chExt cx="5176287" cy="1185959"/>
            </a:xfrm>
          </p:grpSpPr>
          <p:sp>
            <p:nvSpPr>
              <p:cNvPr id="70" name="Freeform 69"/>
              <p:cNvSpPr/>
              <p:nvPr/>
            </p:nvSpPr>
            <p:spPr>
              <a:xfrm>
                <a:off x="2443724" y="10832"/>
                <a:ext cx="1232455" cy="1160888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71" name="Freeform 70"/>
              <p:cNvSpPr/>
              <p:nvPr/>
            </p:nvSpPr>
            <p:spPr>
              <a:xfrm>
                <a:off x="1208399" y="0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674615" y="25178"/>
                <a:ext cx="1231901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>
                <a:off x="471805" y="591272"/>
                <a:ext cx="747418" cy="572498"/>
                <a:chOff x="471805" y="591272"/>
                <a:chExt cx="747423" cy="572495"/>
              </a:xfrm>
            </p:grpSpPr>
            <p:cxnSp>
              <p:nvCxnSpPr>
                <p:cNvPr id="77" name="Straight Connector 76"/>
                <p:cNvCxnSpPr/>
                <p:nvPr/>
              </p:nvCxnSpPr>
              <p:spPr>
                <a:xfrm flipH="1" flipV="1">
                  <a:off x="909130" y="591272"/>
                  <a:ext cx="310098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/>
                <p:cNvCxnSpPr/>
                <p:nvPr/>
              </p:nvCxnSpPr>
              <p:spPr>
                <a:xfrm flipH="1">
                  <a:off x="471805" y="591272"/>
                  <a:ext cx="44526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73"/>
              <p:cNvGrpSpPr/>
              <p:nvPr/>
            </p:nvGrpSpPr>
            <p:grpSpPr>
              <a:xfrm rot="10800000" flipV="1">
                <a:off x="4900698" y="612252"/>
                <a:ext cx="747394" cy="572133"/>
                <a:chOff x="4900707" y="612252"/>
                <a:chExt cx="747423" cy="572495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flipH="1" flipV="1">
                  <a:off x="5338021" y="612252"/>
                  <a:ext cx="310109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/>
                <p:nvPr/>
              </p:nvCxnSpPr>
              <p:spPr>
                <a:xfrm flipH="1">
                  <a:off x="4900707" y="612252"/>
                  <a:ext cx="44526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" name="Straight Connector 25"/>
            <p:cNvCxnSpPr/>
            <p:nvPr/>
          </p:nvCxnSpPr>
          <p:spPr>
            <a:xfrm rot="5400000" flipV="1">
              <a:off x="3124614" y="697546"/>
              <a:ext cx="1708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V="1">
              <a:off x="3122074" y="528001"/>
              <a:ext cx="1708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3670784" y="446875"/>
              <a:ext cx="717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V="1">
              <a:off x="3656788" y="703457"/>
              <a:ext cx="1708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 flipV="1">
              <a:off x="3655079" y="530381"/>
              <a:ext cx="1708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3208530" y="783426"/>
              <a:ext cx="717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3267145" y="716751"/>
              <a:ext cx="419735" cy="133350"/>
              <a:chOff x="0" y="0"/>
              <a:chExt cx="5176282" cy="1185959"/>
            </a:xfrm>
          </p:grpSpPr>
          <p:sp>
            <p:nvSpPr>
              <p:cNvPr id="61" name="Freeform 60"/>
              <p:cNvSpPr/>
              <p:nvPr/>
            </p:nvSpPr>
            <p:spPr>
              <a:xfrm>
                <a:off x="1971919" y="10832"/>
                <a:ext cx="1232451" cy="1160888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736595" y="0"/>
                <a:ext cx="1231896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202815" y="25178"/>
                <a:ext cx="1231896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grpSp>
            <p:nvGrpSpPr>
              <p:cNvPr id="64" name="Group 63"/>
              <p:cNvGrpSpPr/>
              <p:nvPr/>
            </p:nvGrpSpPr>
            <p:grpSpPr>
              <a:xfrm>
                <a:off x="0" y="591272"/>
                <a:ext cx="747423" cy="572498"/>
                <a:chOff x="0" y="591272"/>
                <a:chExt cx="747423" cy="572495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H="1" flipV="1">
                  <a:off x="437328" y="591272"/>
                  <a:ext cx="310095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0" y="591272"/>
                  <a:ext cx="445270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 64"/>
              <p:cNvGrpSpPr/>
              <p:nvPr/>
            </p:nvGrpSpPr>
            <p:grpSpPr>
              <a:xfrm rot="10800000" flipV="1">
                <a:off x="4428883" y="612252"/>
                <a:ext cx="747399" cy="572133"/>
                <a:chOff x="4428900" y="612252"/>
                <a:chExt cx="747423" cy="572495"/>
              </a:xfrm>
            </p:grpSpPr>
            <p:cxnSp>
              <p:nvCxnSpPr>
                <p:cNvPr id="66" name="Straight Connector 65"/>
                <p:cNvCxnSpPr/>
                <p:nvPr/>
              </p:nvCxnSpPr>
              <p:spPr>
                <a:xfrm flipH="1" flipV="1">
                  <a:off x="4866217" y="612252"/>
                  <a:ext cx="310106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Connector 66"/>
                <p:cNvCxnSpPr/>
                <p:nvPr/>
              </p:nvCxnSpPr>
              <p:spPr>
                <a:xfrm flipH="1">
                  <a:off x="4428900" y="612252"/>
                  <a:ext cx="445272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" name="Straight Connector 32"/>
            <p:cNvCxnSpPr/>
            <p:nvPr/>
          </p:nvCxnSpPr>
          <p:spPr>
            <a:xfrm flipV="1">
              <a:off x="3671006" y="785770"/>
              <a:ext cx="7175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3094932" y="628645"/>
              <a:ext cx="1187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3737682" y="630990"/>
              <a:ext cx="1079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 Box 2"/>
            <p:cNvSpPr txBox="1">
              <a:spLocks noChangeArrowheads="1"/>
            </p:cNvSpPr>
            <p:nvPr/>
          </p:nvSpPr>
          <p:spPr bwMode="auto">
            <a:xfrm>
              <a:off x="231442" y="341875"/>
              <a:ext cx="598190" cy="337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8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oil,conv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 Box 2"/>
            <p:cNvSpPr txBox="1">
              <a:spLocks noChangeArrowheads="1"/>
            </p:cNvSpPr>
            <p:nvPr/>
          </p:nvSpPr>
          <p:spPr bwMode="auto">
            <a:xfrm>
              <a:off x="1318582" y="666278"/>
              <a:ext cx="515720" cy="26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8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cond,ann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Text Box 2"/>
            <p:cNvSpPr txBox="1">
              <a:spLocks noChangeArrowheads="1"/>
            </p:cNvSpPr>
            <p:nvPr/>
          </p:nvSpPr>
          <p:spPr bwMode="auto">
            <a:xfrm>
              <a:off x="670219" y="356290"/>
              <a:ext cx="589279" cy="23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8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cond,inner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346410" y="366637"/>
              <a:ext cx="509667" cy="26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8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conv,ann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3159251" y="528770"/>
              <a:ext cx="582929" cy="23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8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conv,outer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 Box 2"/>
            <p:cNvSpPr txBox="1">
              <a:spLocks noChangeArrowheads="1"/>
            </p:cNvSpPr>
            <p:nvPr/>
          </p:nvSpPr>
          <p:spPr bwMode="auto">
            <a:xfrm>
              <a:off x="3144046" y="177164"/>
              <a:ext cx="617219" cy="26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8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rad,outer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 Box 2"/>
            <p:cNvSpPr txBox="1">
              <a:spLocks noChangeArrowheads="1"/>
            </p:cNvSpPr>
            <p:nvPr/>
          </p:nvSpPr>
          <p:spPr bwMode="auto">
            <a:xfrm>
              <a:off x="2555595" y="355007"/>
              <a:ext cx="546716" cy="26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8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cond,outer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 Box 2"/>
            <p:cNvSpPr txBox="1">
              <a:spLocks noChangeArrowheads="1"/>
            </p:cNvSpPr>
            <p:nvPr/>
          </p:nvSpPr>
          <p:spPr bwMode="auto">
            <a:xfrm>
              <a:off x="1389545" y="16"/>
              <a:ext cx="489713" cy="26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GB" sz="8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rad,ann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 Box 2"/>
            <p:cNvSpPr txBox="1">
              <a:spLocks noChangeArrowheads="1"/>
            </p:cNvSpPr>
            <p:nvPr/>
          </p:nvSpPr>
          <p:spPr bwMode="auto">
            <a:xfrm>
              <a:off x="65674" y="487371"/>
              <a:ext cx="356234" cy="235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 Box 2"/>
            <p:cNvSpPr txBox="1">
              <a:spLocks noChangeArrowheads="1"/>
            </p:cNvSpPr>
            <p:nvPr/>
          </p:nvSpPr>
          <p:spPr bwMode="auto">
            <a:xfrm>
              <a:off x="3769857" y="518772"/>
              <a:ext cx="414654" cy="267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spAutoFit/>
            </a:bodyPr>
            <a:lstStyle/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n-GB" sz="800" b="1" i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GB" sz="800" b="1" i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amb</a:t>
              </a:r>
              <a:endParaRPr lang="en-ZA" sz="120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2097300" y="625173"/>
              <a:ext cx="52378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289908" y="619325"/>
              <a:ext cx="38290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1267724" y="922034"/>
              <a:ext cx="4204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105512" y="925057"/>
              <a:ext cx="512787" cy="226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1271880" y="619409"/>
              <a:ext cx="4445" cy="3073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1683748" y="855513"/>
              <a:ext cx="420368" cy="133350"/>
              <a:chOff x="0" y="0"/>
              <a:chExt cx="5176294" cy="1185959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1971919" y="10832"/>
                <a:ext cx="1232456" cy="1160888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736594" y="0"/>
                <a:ext cx="1231902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en-GB" sz="11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ZA" sz="11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202811" y="25178"/>
                <a:ext cx="1231902" cy="1160781"/>
              </a:xfrm>
              <a:custGeom>
                <a:avLst/>
                <a:gdLst>
                  <a:gd name="connsiteX0" fmla="*/ 0 w 1232452"/>
                  <a:gd name="connsiteY0" fmla="*/ 1160891 h 1160891"/>
                  <a:gd name="connsiteX1" fmla="*/ 612250 w 1232452"/>
                  <a:gd name="connsiteY1" fmla="*/ 0 h 1160891"/>
                  <a:gd name="connsiteX2" fmla="*/ 1232452 w 1232452"/>
                  <a:gd name="connsiteY2" fmla="*/ 1160891 h 1160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232452" h="1160891">
                    <a:moveTo>
                      <a:pt x="0" y="1160891"/>
                    </a:moveTo>
                    <a:lnTo>
                      <a:pt x="612250" y="0"/>
                    </a:lnTo>
                    <a:lnTo>
                      <a:pt x="1232452" y="1160891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ZA"/>
              </a:p>
            </p:txBody>
          </p:sp>
          <p:grpSp>
            <p:nvGrpSpPr>
              <p:cNvPr id="55" name="Group 54"/>
              <p:cNvGrpSpPr/>
              <p:nvPr/>
            </p:nvGrpSpPr>
            <p:grpSpPr>
              <a:xfrm>
                <a:off x="0" y="591272"/>
                <a:ext cx="747418" cy="572498"/>
                <a:chOff x="0" y="591272"/>
                <a:chExt cx="747423" cy="572495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H="1" flipV="1">
                  <a:off x="437325" y="591272"/>
                  <a:ext cx="310098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0" y="591272"/>
                  <a:ext cx="445267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 55"/>
              <p:cNvGrpSpPr/>
              <p:nvPr/>
            </p:nvGrpSpPr>
            <p:grpSpPr>
              <a:xfrm rot="10800000" flipV="1">
                <a:off x="4428900" y="612252"/>
                <a:ext cx="747394" cy="572133"/>
                <a:chOff x="4428902" y="612252"/>
                <a:chExt cx="747423" cy="572495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 flipH="1" flipV="1">
                  <a:off x="4866216" y="612252"/>
                  <a:ext cx="310109" cy="572495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Straight Connector 57"/>
                <p:cNvCxnSpPr/>
                <p:nvPr/>
              </p:nvCxnSpPr>
              <p:spPr>
                <a:xfrm flipH="1">
                  <a:off x="4428902" y="612252"/>
                  <a:ext cx="445269" cy="0"/>
                </a:xfrm>
                <a:prstGeom prst="line">
                  <a:avLst/>
                </a:prstGeom>
                <a:ln w="95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125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33" y="5605782"/>
            <a:ext cx="6892753" cy="111173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Cooling Cycle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130" y="1584105"/>
            <a:ext cx="3880884" cy="4138749"/>
          </a:xfrm>
        </p:spPr>
        <p:txBody>
          <a:bodyPr>
            <a:normAutofit/>
          </a:bodyPr>
          <a:lstStyle/>
          <a:p>
            <a:endParaRPr dirty="0"/>
          </a:p>
          <a:p>
            <a:pPr marL="320040" indent="-285750"/>
            <a:r>
              <a:rPr dirty="0"/>
              <a:t>Cooling cycle without solar input </a:t>
            </a:r>
            <a:endParaRPr lang="en-ZA" dirty="0"/>
          </a:p>
          <a:p>
            <a:pPr marL="320040" indent="-285750"/>
            <a:r>
              <a:rPr dirty="0"/>
              <a:t>HTF previously heated to ~</a:t>
            </a:r>
            <a:r>
              <a:rPr lang="en-ZA" dirty="0"/>
              <a:t>13</a:t>
            </a:r>
            <a:r>
              <a:rPr dirty="0"/>
              <a:t>6°C, circulated through receiver and loop pipe</a:t>
            </a:r>
          </a:p>
          <a:p>
            <a:pPr marL="320040" indent="-285750"/>
            <a:r>
              <a:rPr lang="en-ZA" dirty="0"/>
              <a:t>M</a:t>
            </a:r>
            <a:r>
              <a:rPr dirty="0" err="1"/>
              <a:t>odel</a:t>
            </a:r>
            <a:r>
              <a:rPr dirty="0"/>
              <a:t> temperature drop and heat loss</a:t>
            </a:r>
          </a:p>
          <a:p>
            <a:r>
              <a:rPr lang="en-ZA" dirty="0"/>
              <a:t>P</a:t>
            </a:r>
            <a:r>
              <a:rPr dirty="0" err="1"/>
              <a:t>arameters</a:t>
            </a:r>
            <a:r>
              <a:rPr dirty="0"/>
              <a:t> affecting heat loss</a:t>
            </a:r>
            <a:endParaRPr lang="en-ZA" dirty="0"/>
          </a:p>
          <a:p>
            <a:pPr marL="320040" indent="-285750"/>
            <a:r>
              <a:rPr dirty="0"/>
              <a:t>Curve fitting</a:t>
            </a:r>
            <a:r>
              <a:rPr lang="en-ZA" dirty="0"/>
              <a:t>:</a:t>
            </a:r>
            <a:r>
              <a:rPr dirty="0"/>
              <a:t> U = 0.14 W/(m²·K), with R² = 0.98</a:t>
            </a:r>
          </a:p>
          <a:p>
            <a:pPr marL="320040" indent="-285750"/>
            <a:r>
              <a:rPr dirty="0"/>
              <a:t>T</a:t>
            </a:r>
            <a:r>
              <a:rPr lang="en-ZA" baseline="-25000" dirty="0"/>
              <a:t>out</a:t>
            </a:r>
            <a:r>
              <a:rPr lang="en-ZA" dirty="0"/>
              <a:t>: </a:t>
            </a:r>
            <a:r>
              <a:rPr dirty="0"/>
              <a:t>57°C, </a:t>
            </a:r>
            <a:r>
              <a:rPr lang="en-ZA" dirty="0"/>
              <a:t>~ </a:t>
            </a:r>
            <a:r>
              <a:rPr dirty="0"/>
              <a:t>measured value</a:t>
            </a:r>
          </a:p>
          <a:p>
            <a:pPr marL="34290" indent="0">
              <a:buNone/>
            </a:pP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931" y="1663337"/>
            <a:ext cx="4275543" cy="21788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507" y="3961897"/>
            <a:ext cx="4275542" cy="28245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2521</TotalTime>
  <Words>801</Words>
  <Application>Microsoft Office PowerPoint</Application>
  <PresentationFormat>On-screen Show (4:3)</PresentationFormat>
  <Paragraphs>161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Symbol</vt:lpstr>
      <vt:lpstr>Times New Roman</vt:lpstr>
      <vt:lpstr>Trebuchet MS</vt:lpstr>
      <vt:lpstr>Wingdings 3</vt:lpstr>
      <vt:lpstr>Facet</vt:lpstr>
      <vt:lpstr>Synopsis of the prototype parabolic trough </vt:lpstr>
      <vt:lpstr>Custom Parabolic Trough System: Design, Collaboration &amp; Operation</vt:lpstr>
      <vt:lpstr>Key Parameters of the Prototype</vt:lpstr>
      <vt:lpstr>Mirrors and Optics</vt:lpstr>
      <vt:lpstr>Pump Selection and IoT-Based Control System</vt:lpstr>
      <vt:lpstr>Receiver Design and Construction</vt:lpstr>
      <vt:lpstr>Theory: Heat Transfer in Solar Receiver Prototype</vt:lpstr>
      <vt:lpstr>Heat Transfer Analysis: Receiver and Reconnection Pipe</vt:lpstr>
      <vt:lpstr>Cooling Cycle Analysis</vt:lpstr>
      <vt:lpstr>Heating Cycle Analysis</vt:lpstr>
      <vt:lpstr>Impact of Thermal Insulation on Receiver Heat Loss</vt:lpstr>
      <vt:lpstr>Impact of Vacuum Failure on Receiver Efficiency</vt:lpstr>
      <vt:lpstr>Conclusively…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Custom Parabolic Trough System: Design, Collaboration &amp; Operation</dc:title>
  <dc:subject/>
  <dc:creator/>
  <cp:keywords/>
  <dc:description>generated using python-pptx</dc:description>
  <cp:lastModifiedBy>Philippe Ferrer</cp:lastModifiedBy>
  <cp:revision>30</cp:revision>
  <dcterms:created xsi:type="dcterms:W3CDTF">2013-01-27T09:14:16Z</dcterms:created>
  <dcterms:modified xsi:type="dcterms:W3CDTF">2025-07-08T05:04:46Z</dcterms:modified>
  <cp:category/>
</cp:coreProperties>
</file>