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34"/>
  </p:notesMasterIdLst>
  <p:sldIdLst>
    <p:sldId id="258" r:id="rId6"/>
    <p:sldId id="261" r:id="rId7"/>
    <p:sldId id="266" r:id="rId8"/>
    <p:sldId id="695" r:id="rId9"/>
    <p:sldId id="696" r:id="rId10"/>
    <p:sldId id="697" r:id="rId11"/>
    <p:sldId id="681" r:id="rId12"/>
    <p:sldId id="689" r:id="rId13"/>
    <p:sldId id="698" r:id="rId14"/>
    <p:sldId id="685" r:id="rId15"/>
    <p:sldId id="260" r:id="rId16"/>
    <p:sldId id="660" r:id="rId17"/>
    <p:sldId id="291" r:id="rId18"/>
    <p:sldId id="661" r:id="rId19"/>
    <p:sldId id="665" r:id="rId20"/>
    <p:sldId id="666" r:id="rId21"/>
    <p:sldId id="669" r:id="rId22"/>
    <p:sldId id="663" r:id="rId23"/>
    <p:sldId id="688" r:id="rId24"/>
    <p:sldId id="682" r:id="rId25"/>
    <p:sldId id="671" r:id="rId26"/>
    <p:sldId id="686" r:id="rId27"/>
    <p:sldId id="687" r:id="rId28"/>
    <p:sldId id="690" r:id="rId29"/>
    <p:sldId id="691" r:id="rId30"/>
    <p:sldId id="692" r:id="rId31"/>
    <p:sldId id="271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dla M" initials="A" lastIdx="3" clrIdx="0">
    <p:extLst>
      <p:ext uri="{19B8F6BF-5375-455C-9EA6-DF929625EA0E}">
        <p15:presenceInfo xmlns:p15="http://schemas.microsoft.com/office/powerpoint/2012/main" userId="Mandla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FF"/>
    <a:srgbClr val="4F81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7" autoAdjust="0"/>
    <p:restoredTop sz="94660"/>
  </p:normalViewPr>
  <p:slideViewPr>
    <p:cSldViewPr>
      <p:cViewPr varScale="1">
        <p:scale>
          <a:sx n="82" d="100"/>
          <a:sy n="82" d="100"/>
        </p:scale>
        <p:origin x="6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4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9T14:18:50.7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1 445,'32'54,"16"20,-47-72,-1 0,1 0,0 0,0 0,0 0,0 0,1 0,-1-1,0 1,0-1,1 1,-1-1,1 1,0-1,-1 0,1 0,0 0,-1 0,1 0,0 0,0-1,0 1,0 0,0-1,0 0,0 0,-1 1,1-1,0-1,0 1,0 0,0 0,0-1,0 1,0-1,0 0,0 0,-1 0,1 0,0 0,-1 0,1 0,0 0,-1-1,1 1,-1-1,0 1,1-1,141-113,74-30,-24 51,-14 16,-20 0,-32 3,-105 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14T19:56:39.88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72C8-21D2-441C-BDD7-C9D62FF4105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DA9-4CD5-4265-9128-F9AC5045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0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6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4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97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5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0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83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8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3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4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0A061-CD05-4DD2-BD6C-C0A6E7B7931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0A061-CD05-4DD2-BD6C-C0A6E7B7931E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0" Type="http://schemas.openxmlformats.org/officeDocument/2006/relationships/image" Target="../media/image20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0.png"/><Relationship Id="rId10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hyperlink" Target="http://www.casp-program.org/" TargetMode="Externa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11" Type="http://schemas.openxmlformats.org/officeDocument/2006/relationships/hyperlink" Target="http://www.sdu.dk/DPASS" TargetMode="External"/><Relationship Id="rId10" Type="http://schemas.openxmlformats.org/officeDocument/2006/relationships/hyperlink" Target="http://www.srim.org/" TargetMode="Externa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emf"/><Relationship Id="rId12" Type="http://schemas.openxmlformats.org/officeDocument/2006/relationships/image" Target="../media/image28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emf"/><Relationship Id="rId10" Type="http://schemas.openxmlformats.org/officeDocument/2006/relationships/image" Target="../media/image26.emf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-nds.iaea.org/stopping/tuples/Si-SiO2" TargetMode="External"/><Relationship Id="rId12" Type="http://schemas.openxmlformats.org/officeDocument/2006/relationships/image" Target="../media/image3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2" Type="http://schemas.openxmlformats.org/officeDocument/2006/relationships/image" Target="../media/image37.jpe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jpeg"/><Relationship Id="rId15" Type="http://schemas.openxmlformats.org/officeDocument/2006/relationships/image" Target="../media/image39.png"/><Relationship Id="rId10" Type="http://schemas.openxmlformats.org/officeDocument/2006/relationships/image" Target="../media/image35.jpe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5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0" Type="http://schemas.openxmlformats.org/officeDocument/2006/relationships/image" Target="../media/image46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stopping/tuples/Si-SiO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9FD81-A4D7-4C67-9F5A-93AF8E7C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397858"/>
            <a:ext cx="8496944" cy="1102519"/>
          </a:xfrm>
        </p:spPr>
        <p:txBody>
          <a:bodyPr>
            <a:noAutofit/>
          </a:bodyPr>
          <a:lstStyle/>
          <a:p>
            <a:pPr>
              <a:lnSpc>
                <a:spcPts val="3700"/>
              </a:lnSpc>
            </a:pPr>
            <a:r>
              <a:rPr lang="en-GB" sz="2800" b="1" dirty="0">
                <a:solidFill>
                  <a:srgbClr val="002060"/>
                </a:solidFill>
                <a:latin typeface="Adobe Caslon Pro"/>
                <a:cs typeface="Arial" panose="020B0604020202020204" pitchFamily="34" charset="0"/>
              </a:rPr>
              <a:t>Measurement of fundamental </a:t>
            </a:r>
            <a:r>
              <a:rPr lang="en-GB" sz="2800" b="1" i="1" dirty="0">
                <a:solidFill>
                  <a:srgbClr val="002060"/>
                </a:solidFill>
                <a:latin typeface="Adobe Caslon Pro"/>
                <a:cs typeface="Arial" panose="020B0604020202020204" pitchFamily="34" charset="0"/>
              </a:rPr>
              <a:t>ion-atom</a:t>
            </a:r>
            <a:r>
              <a:rPr lang="en-GB" sz="2800" b="1" dirty="0">
                <a:solidFill>
                  <a:srgbClr val="002060"/>
                </a:solidFill>
                <a:latin typeface="Adobe Caslon Pro"/>
                <a:cs typeface="Arial" panose="020B0604020202020204" pitchFamily="34" charset="0"/>
              </a:rPr>
              <a:t> interaction parameters for heavy ion beam materials analysis</a:t>
            </a:r>
            <a:endParaRPr lang="en-ZA" sz="2800" b="1" dirty="0">
              <a:solidFill>
                <a:srgbClr val="002060"/>
              </a:solidFill>
              <a:latin typeface="Adobe Caslon Pro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4073695"/>
            <a:ext cx="8604448" cy="1239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6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Mandla Msimanga</a:t>
            </a:r>
          </a:p>
          <a:p>
            <a:pPr algn="ctr">
              <a:lnSpc>
                <a:spcPct val="150000"/>
              </a:lnSpc>
            </a:pPr>
            <a:r>
              <a:rPr lang="en-GB" sz="26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 of Physics, TUT / IBA Division, iThemba LABS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CBF9BF-42A0-4EAE-936D-2E29EF8743EC}"/>
              </a:ext>
            </a:extLst>
          </p:cNvPr>
          <p:cNvSpPr/>
          <p:nvPr/>
        </p:nvSpPr>
        <p:spPr>
          <a:xfrm>
            <a:off x="2483768" y="5977754"/>
            <a:ext cx="4642168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C3789-AC21-42E1-A048-A7265963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628166"/>
            <a:ext cx="2725719" cy="1001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F92175-5666-4C23-AAF7-52670FFB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71141"/>
            <a:ext cx="3551748" cy="1098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3BE8D-3C6A-4959-A949-03B68268148E}"/>
              </a:ext>
            </a:extLst>
          </p:cNvPr>
          <p:cNvSpPr/>
          <p:nvPr/>
        </p:nvSpPr>
        <p:spPr>
          <a:xfrm>
            <a:off x="107504" y="5877272"/>
            <a:ext cx="8928992" cy="793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>
                <a:solidFill>
                  <a:schemeClr val="tx2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SAIP 2025, 10  July, WITS University</a:t>
            </a:r>
          </a:p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281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3854" y="297798"/>
            <a:ext cx="856741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altLang="en-US" sz="1600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altLang="en-US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II. X-ray production cross sections: 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Theoretical predictions of heavy ion induced X-ray production cross sections are generally at variance with experiment, especially for Z</a:t>
            </a:r>
            <a:r>
              <a:rPr lang="en-GB" altLang="en-US" sz="2000" baseline="-25000" dirty="0">
                <a:solidFill>
                  <a:prstClr val="black"/>
                </a:solidFill>
                <a:latin typeface="Bell MT" panose="02020503060305020303" pitchFamily="18" charset="0"/>
              </a:rPr>
              <a:t>1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/Z</a:t>
            </a:r>
            <a:r>
              <a:rPr lang="en-GB" altLang="en-US" sz="2000" baseline="-25000" dirty="0">
                <a:solidFill>
                  <a:prstClr val="black"/>
                </a:solidFill>
                <a:latin typeface="Bell MT" panose="02020503060305020303" pitchFamily="18" charset="0"/>
              </a:rPr>
              <a:t>2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≥ 0.4 collision      pairs</a:t>
            </a:r>
            <a:endParaRPr lang="en-GB" altLang="en-US" sz="2000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altLang="en-US" sz="2000" dirty="0">
              <a:solidFill>
                <a:prstClr val="black"/>
              </a:solidFill>
              <a:highlight>
                <a:srgbClr val="FFFF00"/>
              </a:highlight>
              <a:latin typeface="Bell MT" panose="02020503060305020303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X-ray production cross sections </a:t>
            </a:r>
            <a:r>
              <a:rPr lang="el-GR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ZA" altLang="en-US" sz="20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r>
              <a:rPr lang="en-ZA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are required to calculate elemental concentrations from X-ray yields.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1600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ll MT" panose="020205030603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854" y="3894107"/>
            <a:ext cx="8866782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Symbol" panose="05050102010706020507" pitchFamily="18" charset="2"/>
              <a:buChar char="Þ"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There is a need for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accurate databases of </a:t>
            </a: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S(E)</a:t>
            </a:r>
            <a:r>
              <a:rPr lang="en-ZA" alt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l-GR" alt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σ</a:t>
            </a:r>
            <a:r>
              <a:rPr lang="en-ZA" altLang="en-US" sz="2000" baseline="-25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ZA" alt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(E)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(among other factors) for accurate IBA data analysis</a:t>
            </a:r>
          </a:p>
          <a:p>
            <a:pPr marL="285750" lvl="0" indent="-285750">
              <a:buFont typeface="Symbol" panose="05050102010706020507" pitchFamily="18" charset="2"/>
              <a:buChar char="Þ"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en-GB" sz="2000" i="1" dirty="0">
                <a:solidFill>
                  <a:srgbClr val="7030A0"/>
                </a:solidFill>
              </a:rPr>
              <a:t>More experimental data for validation of theory/semi-empirical formulations,  </a:t>
            </a:r>
            <a:r>
              <a:rPr lang="en-GB" sz="2000" i="1" dirty="0">
                <a:solidFill>
                  <a:srgbClr val="FF0000"/>
                </a:solidFill>
              </a:rPr>
              <a:t>especially for heavy ions (i.e. Z &gt; 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4BE55-CB14-4786-B8B4-2A260C08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8" y="6017764"/>
            <a:ext cx="2304728" cy="713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0B160-A559-462D-9227-D0A99911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07" y="2667694"/>
            <a:ext cx="7462585" cy="70719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129CBB1-60CA-4037-A444-CF586025B2BF}"/>
              </a:ext>
            </a:extLst>
          </p:cNvPr>
          <p:cNvSpPr/>
          <p:nvPr/>
        </p:nvSpPr>
        <p:spPr>
          <a:xfrm>
            <a:off x="5292080" y="2507429"/>
            <a:ext cx="1225353" cy="110329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801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389C3-0265-4AEE-AD70-13288DA35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120" y="2016356"/>
            <a:ext cx="2808312" cy="102611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 algn="r">
              <a:buFont typeface="Arial" panose="020B0604020202020204" pitchFamily="34" charset="0"/>
              <a:buChar char="•"/>
              <a:tabLst>
                <a:tab pos="1885950" algn="l"/>
              </a:tabLst>
            </a:pPr>
            <a:r>
              <a:rPr lang="en-US" sz="1500" dirty="0">
                <a:solidFill>
                  <a:srgbClr val="002060"/>
                </a:solidFill>
              </a:rPr>
              <a:t>RBS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  <a:r>
              <a:rPr lang="en-US" sz="1500" dirty="0">
                <a:solidFill>
                  <a:srgbClr val="002060"/>
                </a:solidFill>
              </a:rPr>
              <a:t>  </a:t>
            </a:r>
          </a:p>
          <a:p>
            <a:pPr marL="257175" indent="-257175" algn="r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PIXE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908" y="1015511"/>
            <a:ext cx="7309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..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centred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around the 6 MV Tandem [High Voltage Engineering] at iThemba LABS TAMS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58" y="2178848"/>
            <a:ext cx="2989618" cy="16741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4536" y="3853034"/>
            <a:ext cx="2917598" cy="2105840"/>
            <a:chOff x="8290185" y="3402519"/>
            <a:chExt cx="3890131" cy="2807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6266">
              <a:off x="8290185" y="3402519"/>
              <a:ext cx="3798771" cy="28077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11367719" y="4700056"/>
              <a:ext cx="12866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2">
                      <a:lumMod val="50000"/>
                    </a:schemeClr>
                  </a:solidFill>
                </a:rPr>
                <a:t>control room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78827" y="1712563"/>
            <a:ext cx="2024099" cy="1440269"/>
            <a:chOff x="7510754" y="1140416"/>
            <a:chExt cx="2698799" cy="1920359"/>
          </a:xfrm>
        </p:grpSpPr>
        <p:pic>
          <p:nvPicPr>
            <p:cNvPr id="10" name="Picture 9"/>
            <p:cNvPicPr/>
            <p:nvPr/>
          </p:nvPicPr>
          <p:blipFill>
            <a:blip r:embed="rId4"/>
            <a:stretch/>
          </p:blipFill>
          <p:spPr>
            <a:xfrm rot="20777400">
              <a:off x="7510754" y="1140416"/>
              <a:ext cx="2698799" cy="1656182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 rot="20742480">
              <a:off x="8517014" y="2722220"/>
              <a:ext cx="129351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tx2">
                      <a:lumMod val="50000"/>
                    </a:schemeClr>
                  </a:solidFill>
                </a:rPr>
                <a:t>NMP chamber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60726" y="3320988"/>
            <a:ext cx="4483275" cy="3001060"/>
            <a:chOff x="6657755" y="3284984"/>
            <a:chExt cx="5534246" cy="3573016"/>
          </a:xfrm>
        </p:grpSpPr>
        <p:grpSp>
          <p:nvGrpSpPr>
            <p:cNvPr id="12" name="Group 11"/>
            <p:cNvGrpSpPr/>
            <p:nvPr/>
          </p:nvGrpSpPr>
          <p:grpSpPr>
            <a:xfrm>
              <a:off x="7012359" y="3525298"/>
              <a:ext cx="2646956" cy="1451616"/>
              <a:chOff x="2744713" y="2886546"/>
              <a:chExt cx="2667453" cy="1581044"/>
            </a:xfrm>
          </p:grpSpPr>
          <p:pic>
            <p:nvPicPr>
              <p:cNvPr id="1026" name="Picture 2" descr="https://lh3.googleusercontent.com/EOKBQNod62ykcFVueCHrXXTIl5TBI7kt5xSn30FYKuowVTCs6e0nc4_B0DpE_jTa5WSXHMwJ6ugjhAEru65ETed1pWsowTAWLmh-I53dqVB45wdVirASiiaGi_7BM7UKXFHNiQJReeGx2XVyoB1MVHh1Xyzt47k1XSCUBZMZpyU9Dz7bJ1GcbozH7pyFio8eiJDfks7nN1050SN3n9_N7pat5KP-n857Z6WFF4IeOQfhuqwWTUza5ebQLbmwjASdB9UP7Y2MLFkqazVoRQrd9EvshAjlM-Q-m5JjA1ZGXEHvNUR11dw9IAESojfxtOKKd5I479J46Nr_6wvxjbkQXTDT20hJt0TKf4N72Ynnw_h9QENbfGHwim6jtOqtr0BxyR4T5o-ky4gvHWEfjonLzaFiyeix8_liURW8SCUw5Lz2JFGM-BSAw-oF44tma7mJKRrqssGA5m1iA7jDOtDXnjsYWUz0GdfYmq5u_BQkDbb_nVaudVwg1bttKjcIXa9ZZopraJTIV3m3sAtKRH5A7dcCwAvA3Yeh2Z-gGOycSt4RASK8kGn4pEhaQAIxiC11xS1k2sg830f4ETSJ_2MAeJfztMb4haOG95wj6vDQVTIxQ1j03AwtKSvNf54rGRmTka3ozLMhS6oGux7gAWdbkS-Hu0AkHr2NujJsnb1uVfR_CGfXrc8FEEr1TaQs_F7wu--23sgtptNOhu6P_WhIu8Uy=w694-h520-no?authuser=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713" y="2886546"/>
                <a:ext cx="2110085" cy="1581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 rot="16200000">
                <a:off x="4392007" y="3403597"/>
                <a:ext cx="1482031" cy="55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solidFill>
                      <a:schemeClr val="tx2">
                        <a:lumMod val="50000"/>
                      </a:schemeClr>
                    </a:solidFill>
                  </a:rPr>
                  <a:t>Timing detector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642279" y="3284984"/>
              <a:ext cx="2549722" cy="3573016"/>
              <a:chOff x="9918147" y="3488052"/>
              <a:chExt cx="2273853" cy="336994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918147" y="5662240"/>
                <a:ext cx="2273853" cy="119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972872" y="3488052"/>
                <a:ext cx="1684212" cy="2551561"/>
                <a:chOff x="839416" y="3284984"/>
                <a:chExt cx="1684212" cy="2551561"/>
              </a:xfrm>
            </p:grpSpPr>
            <p:pic>
              <p:nvPicPr>
                <p:cNvPr id="1028" name="Picture 4" descr="https://lh3.googleusercontent.com/VaNYL-l86Gbal8I_TZludIDMdN67zdeYyAIkse-vELhXKAZVV0fIrPhiw3223vKXrmHFNn6pA-luSYLOWgk1dZVj2aJh7AWsg4WtNcZ3ye_cEs3DRyVskba21KD2rPSKZI52BeWzNc-lEWQrlWrxD_HN4x3G0QdGmsVf2X5goe5duqCuWs7XiJJkeoGGQVQ01fFeUI2-FJPYtGWXZrvJ0fSGsiGtrT0Rw0FySjF_NBcobKmm1QH-f4G9YJZZ8Pc2guIE1gsBVoPm9wOaGep6MjBvGKTVSaepQKaFq1c7WFdKf0hZ9kXDjUcnV5bQ6QYRPKqMoCXibtZpYoSLTdNueOLCGjcMmlw22P9k6VM8b8hsC0XkEWvLs1depZxXwVyz3raBJhfVT7TXy8mPaz4nTtTBgz9_BAMMZo93R_o3lhXxh478R0ah23-WlRAHXTYNFQyZLYpdd0vsRkwKc44l7INNmtaHeprBx2Ib1Um0Kge8eDHD6vrvb5qNoYMHyMZ9CpiVcrZR3F-fEp55O_7_RGag0WOM2NybDdQ4MxnCUleK3Fajo58jdfTeBsoP5rJMIeVM3SNXDluezOMU-_QwSWY-ssMjPY-IMPI2v9GTLQGouPWgqMTMye8NFc1cw6GjVWs4AedcviqtfZq2EYiALSHfOWfAscJRQQDNTzOhLuYEiqCASVbCvpQfOjMEibkRXTGUjEFTjZ5nnd5GETMqdcpw=w390-h520-no?authuser=0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9416" y="3284984"/>
                  <a:ext cx="1684212" cy="22456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1054530" y="5517232"/>
                  <a:ext cx="1300332" cy="3193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solidFill>
                        <a:schemeClr val="tx2">
                          <a:lumMod val="50000"/>
                        </a:schemeClr>
                      </a:solidFill>
                    </a:rPr>
                    <a:t>ToF</a:t>
                  </a:r>
                  <a:r>
                    <a:rPr lang="en-GB" sz="1050" dirty="0">
                      <a:solidFill>
                        <a:schemeClr val="tx2">
                          <a:lumMod val="50000"/>
                        </a:schemeClr>
                      </a:solidFill>
                    </a:rPr>
                    <a:t>-ERDA set up</a:t>
                  </a:r>
                </a:p>
              </p:txBody>
            </p:sp>
          </p:grpSp>
        </p:grpSp>
        <p:sp>
          <p:nvSpPr>
            <p:cNvPr id="18" name="Rectangle 17"/>
            <p:cNvSpPr/>
            <p:nvPr/>
          </p:nvSpPr>
          <p:spPr>
            <a:xfrm>
              <a:off x="6657755" y="4976913"/>
              <a:ext cx="29591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algn="just">
                <a:buChar char="•"/>
              </a:pPr>
              <a:r>
                <a:rPr lang="en-US" sz="1500" dirty="0">
                  <a:solidFill>
                    <a:srgbClr val="002060"/>
                  </a:solidFill>
                </a:rPr>
                <a:t>Heavy Ion – </a:t>
              </a:r>
              <a:r>
                <a:rPr lang="en-US" sz="1500" dirty="0" err="1">
                  <a:solidFill>
                    <a:srgbClr val="002060"/>
                  </a:solidFill>
                </a:rPr>
                <a:t>ToF</a:t>
              </a:r>
              <a:r>
                <a:rPr lang="en-US" sz="1500" dirty="0">
                  <a:solidFill>
                    <a:srgbClr val="002060"/>
                  </a:solidFill>
                </a:rPr>
                <a:t> ERDA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-32823" y="2429335"/>
            <a:ext cx="15264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i="1" dirty="0"/>
              <a:t>NEC </a:t>
            </a:r>
            <a:r>
              <a:rPr lang="en-GB" sz="1400" i="1" dirty="0" err="1"/>
              <a:t>Alphatross</a:t>
            </a:r>
            <a:r>
              <a:rPr lang="en-GB" sz="1400" i="1" dirty="0"/>
              <a:t> He ion source</a:t>
            </a:r>
          </a:p>
          <a:p>
            <a:r>
              <a:rPr lang="en-GB" sz="1400" i="1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i="1" dirty="0"/>
              <a:t>860C SNICS ion source : H - Au</a:t>
            </a:r>
            <a:endParaRPr lang="en-GB" sz="1400" i="1" baseline="30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97739C-35CE-430D-B804-D8E4C91EB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" y="6087956"/>
            <a:ext cx="2077868" cy="642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4CF1AF-F4C6-46B3-AE54-F4503BCE5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272" y="6049069"/>
            <a:ext cx="1890028" cy="6947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F57A26D-4B08-44E3-9205-3E06A2BBD3CE}"/>
              </a:ext>
            </a:extLst>
          </p:cNvPr>
          <p:cNvSpPr/>
          <p:nvPr/>
        </p:nvSpPr>
        <p:spPr>
          <a:xfrm>
            <a:off x="0" y="26621"/>
            <a:ext cx="9144000" cy="523220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Measurement of heavy ion-atom collision parameters:</a:t>
            </a:r>
          </a:p>
        </p:txBody>
      </p:sp>
    </p:spTree>
    <p:extLst>
      <p:ext uri="{BB962C8B-B14F-4D97-AF65-F5344CB8AC3E}">
        <p14:creationId xmlns:p14="http://schemas.microsoft.com/office/powerpoint/2010/main" val="17184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6F90A9-87C3-4FC4-91C3-1966C982A35C}"/>
              </a:ext>
            </a:extLst>
          </p:cNvPr>
          <p:cNvSpPr txBox="1"/>
          <p:nvPr/>
        </p:nvSpPr>
        <p:spPr>
          <a:xfrm>
            <a:off x="971600" y="564157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</a:t>
            </a:r>
            <a:r>
              <a:rPr lang="en-ZA" baseline="-25000" dirty="0"/>
              <a:t>1</a:t>
            </a:r>
            <a:r>
              <a:rPr lang="en-ZA" dirty="0"/>
              <a:t>, T</a:t>
            </a:r>
            <a:r>
              <a:rPr lang="en-ZA" baseline="-25000" dirty="0"/>
              <a:t>2</a:t>
            </a:r>
            <a:r>
              <a:rPr lang="en-ZA" dirty="0"/>
              <a:t> – Microchannel Plate timing detectors</a:t>
            </a:r>
          </a:p>
        </p:txBody>
      </p:sp>
      <p:pic>
        <p:nvPicPr>
          <p:cNvPr id="8" name="Picture 2" descr="https://lh3.googleusercontent.com/EOKBQNod62ykcFVueCHrXXTIl5TBI7kt5xSn30FYKuowVTCs6e0nc4_B0DpE_jTa5WSXHMwJ6ugjhAEru65ETed1pWsowTAWLmh-I53dqVB45wdVirASiiaGi_7BM7UKXFHNiQJReeGx2XVyoB1MVHh1Xyzt47k1XSCUBZMZpyU9Dz7bJ1GcbozH7pyFio8eiJDfks7nN1050SN3n9_N7pat5KP-n857Z6WFF4IeOQfhuqwWTUza5ebQLbmwjASdB9UP7Y2MLFkqazVoRQrd9EvshAjlM-Q-m5JjA1ZGXEHvNUR11dw9IAESojfxtOKKd5I479J46Nr_6wvxjbkQXTDT20hJt0TKf4N72Ynnw_h9QENbfGHwim6jtOqtr0BxyR4T5o-ky4gvHWEfjonLzaFiyeix8_liURW8SCUw5Lz2JFGM-BSAw-oF44tma7mJKRrqssGA5m1iA7jDOtDXnjsYWUz0GdfYmq5u_BQkDbb_nVaudVwg1bttKjcIXa9ZZopraJTIV3m3sAtKRH5A7dcCwAvA3Yeh2Z-gGOycSt4RASK8kGn4pEhaQAIxiC11xS1k2sg830f4ETSJ_2MAeJfztMb4haOG95wj6vDQVTIxQ1j03AwtKSvNf54rGRmTka3ozLMhS6oGux7gAWdbkS-Hu0AkHr2NujJsnb1uVfR_CGfXrc8FEEr1TaQs_F7wu--23sgtptNOhu6P_WhIu8Uy=w694-h520-no?authuser=0">
            <a:extLst>
              <a:ext uri="{FF2B5EF4-FFF2-40B4-BE49-F238E27FC236}">
                <a16:creationId xmlns:a16="http://schemas.microsoft.com/office/drawing/2014/main" id="{2835A070-DCBF-414F-A740-5C96280F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71" y="4738195"/>
            <a:ext cx="2642617" cy="18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7EA28C-C9AD-4CC0-BD68-5910B2B558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16" t="7478"/>
          <a:stretch/>
        </p:blipFill>
        <p:spPr>
          <a:xfrm>
            <a:off x="725482" y="1422776"/>
            <a:ext cx="6828346" cy="3315419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99D9B822-6B95-4EEA-BCBB-290BB2244F0E}"/>
              </a:ext>
            </a:extLst>
          </p:cNvPr>
          <p:cNvSpPr/>
          <p:nvPr/>
        </p:nvSpPr>
        <p:spPr>
          <a:xfrm>
            <a:off x="179512" y="205324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GB" sz="24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I. Heavy ion stopping force measurement for </a:t>
            </a:r>
            <a:r>
              <a:rPr lang="en-ZA" sz="24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IBA applications	</a:t>
            </a:r>
          </a:p>
          <a:p>
            <a:endParaRPr lang="en-ZA" sz="2400" b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2267744" y="1027304"/>
            <a:ext cx="6465612" cy="653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spc="-1" dirty="0">
                <a:uFill>
                  <a:solidFill>
                    <a:srgbClr val="FFFFFF"/>
                  </a:solidFill>
                </a:uFill>
                <a:latin typeface="Adobe Caslon Pro"/>
              </a:rPr>
              <a:t>Measurement of stopping force using Time of Flight spectrometry	at iThemba LABS</a:t>
            </a:r>
          </a:p>
          <a:p>
            <a:endParaRPr lang="en-ZA" sz="1200" spc="-1" dirty="0">
              <a:uFill>
                <a:solidFill>
                  <a:srgbClr val="FFFFFF"/>
                </a:solidFill>
              </a:uFill>
              <a:latin typeface="Adobe Caslon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061F3-BE3B-4E25-A56C-02908280A84E}"/>
              </a:ext>
            </a:extLst>
          </p:cNvPr>
          <p:cNvSpPr txBox="1"/>
          <p:nvPr/>
        </p:nvSpPr>
        <p:spPr>
          <a:xfrm>
            <a:off x="1622626" y="4005064"/>
            <a:ext cx="10081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e.g. 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735FA-307E-4436-BF23-327279D2A0EA}"/>
              </a:ext>
            </a:extLst>
          </p:cNvPr>
          <p:cNvSpPr txBox="1"/>
          <p:nvPr/>
        </p:nvSpPr>
        <p:spPr>
          <a:xfrm>
            <a:off x="6237440" y="2730363"/>
            <a:ext cx="10081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e.g. SiO</a:t>
            </a:r>
            <a:r>
              <a:rPr lang="en-ZA" baseline="-25000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9C4B9E-6505-4C50-B203-3253903BFDAD}"/>
              </a:ext>
            </a:extLst>
          </p:cNvPr>
          <p:cNvSpPr/>
          <p:nvPr/>
        </p:nvSpPr>
        <p:spPr>
          <a:xfrm>
            <a:off x="630614" y="1153297"/>
            <a:ext cx="189735" cy="1897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9B62C-DCEF-4D5C-9E46-E940085DA458}"/>
              </a:ext>
            </a:extLst>
          </p:cNvPr>
          <p:cNvSpPr txBox="1"/>
          <p:nvPr/>
        </p:nvSpPr>
        <p:spPr>
          <a:xfrm>
            <a:off x="944542" y="1063498"/>
            <a:ext cx="8677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e.g. Au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0EDAB2-75C2-4F59-85A2-14264525075C}"/>
              </a:ext>
            </a:extLst>
          </p:cNvPr>
          <p:cNvSpPr/>
          <p:nvPr/>
        </p:nvSpPr>
        <p:spPr>
          <a:xfrm>
            <a:off x="4661348" y="3367946"/>
            <a:ext cx="198684" cy="2160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7FE28A-D4BA-4A20-8365-2964E3A4B83D}"/>
              </a:ext>
            </a:extLst>
          </p:cNvPr>
          <p:cNvCxnSpPr/>
          <p:nvPr/>
        </p:nvCxnSpPr>
        <p:spPr>
          <a:xfrm>
            <a:off x="4897354" y="3491032"/>
            <a:ext cx="504056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BFB9E9-C044-482E-B369-FDC04E9510D9}"/>
              </a:ext>
            </a:extLst>
          </p:cNvPr>
          <p:cNvCxnSpPr/>
          <p:nvPr/>
        </p:nvCxnSpPr>
        <p:spPr>
          <a:xfrm>
            <a:off x="3887627" y="3491032"/>
            <a:ext cx="504056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6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163426" y="248800"/>
            <a:ext cx="8526720" cy="78115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0">
                <a:srgbClr val="66FFFF">
                  <a:shade val="67500"/>
                  <a:satMod val="115000"/>
                </a:srgbClr>
              </a:gs>
              <a:gs pos="20000">
                <a:srgbClr val="66FFFF">
                  <a:shade val="100000"/>
                  <a:satMod val="115000"/>
                  <a:lumMod val="0"/>
                  <a:lumOff val="10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Measurement of stopping force using ToF spectrometry	</a:t>
            </a:r>
          </a:p>
          <a:p>
            <a:endParaRPr lang="en-ZA" sz="2200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Adobe Caslon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86D03-3F35-4672-BB1A-3B6DF8947108}"/>
              </a:ext>
            </a:extLst>
          </p:cNvPr>
          <p:cNvSpPr txBox="1"/>
          <p:nvPr/>
        </p:nvSpPr>
        <p:spPr>
          <a:xfrm>
            <a:off x="629208" y="6233376"/>
            <a:ext cx="727280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i="1" dirty="0">
                <a:solidFill>
                  <a:srgbClr val="FF0000"/>
                </a:solidFill>
              </a:rPr>
              <a:t>ToF</a:t>
            </a:r>
            <a:r>
              <a:rPr lang="en-ZA" dirty="0"/>
              <a:t> and recoil energy </a:t>
            </a:r>
            <a:r>
              <a:rPr lang="en-ZA" i="1" dirty="0">
                <a:solidFill>
                  <a:srgbClr val="FF0000"/>
                </a:solidFill>
              </a:rPr>
              <a:t>E </a:t>
            </a:r>
            <a:r>
              <a:rPr lang="en-ZA" dirty="0"/>
              <a:t>are measured in coincidence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9E642-621F-4035-81BE-668A0DE8DECD}"/>
              </a:ext>
            </a:extLst>
          </p:cNvPr>
          <p:cNvSpPr txBox="1"/>
          <p:nvPr/>
        </p:nvSpPr>
        <p:spPr>
          <a:xfrm flipH="1">
            <a:off x="611560" y="1165499"/>
            <a:ext cx="809000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ZA" i="1" dirty="0"/>
              <a:t>ToF</a:t>
            </a:r>
            <a:r>
              <a:rPr lang="en-ZA" dirty="0"/>
              <a:t> detector measures </a:t>
            </a:r>
            <a:r>
              <a:rPr lang="en-ZA" i="1" dirty="0">
                <a:solidFill>
                  <a:srgbClr val="FF0000"/>
                </a:solidFill>
              </a:rPr>
              <a:t>incident energy E</a:t>
            </a:r>
            <a:r>
              <a:rPr lang="en-ZA" i="1" baseline="-25000" dirty="0">
                <a:solidFill>
                  <a:srgbClr val="FF0000"/>
                </a:solidFill>
              </a:rPr>
              <a:t>1</a:t>
            </a:r>
            <a:r>
              <a:rPr lang="en-ZA" dirty="0"/>
              <a:t>, </a:t>
            </a:r>
            <a:r>
              <a:rPr lang="en-ZA" i="1" dirty="0"/>
              <a:t>PIPS</a:t>
            </a:r>
            <a:r>
              <a:rPr lang="en-ZA" dirty="0"/>
              <a:t> detector measures </a:t>
            </a:r>
            <a:r>
              <a:rPr lang="en-ZA" i="1" dirty="0">
                <a:solidFill>
                  <a:srgbClr val="FF0000"/>
                </a:solidFill>
              </a:rPr>
              <a:t>exit energy E</a:t>
            </a:r>
            <a:r>
              <a:rPr lang="en-ZA" i="1" baseline="-250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DCCE03-5AC6-4DCE-8338-75D51DF65028}"/>
              </a:ext>
            </a:extLst>
          </p:cNvPr>
          <p:cNvGrpSpPr/>
          <p:nvPr/>
        </p:nvGrpSpPr>
        <p:grpSpPr>
          <a:xfrm>
            <a:off x="899592" y="1703366"/>
            <a:ext cx="6265634" cy="4514609"/>
            <a:chOff x="1618733" y="2072647"/>
            <a:chExt cx="5906533" cy="42875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6B91E1-4F70-4C75-BEDB-F1214E1B8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8733" y="2072647"/>
              <a:ext cx="5906533" cy="42875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9E4574-1052-4561-B83E-30C334CB7340}"/>
                </a:ext>
              </a:extLst>
            </p:cNvPr>
            <p:cNvSpPr txBox="1"/>
            <p:nvPr/>
          </p:nvSpPr>
          <p:spPr>
            <a:xfrm>
              <a:off x="5940152" y="2365495"/>
              <a:ext cx="301686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108113-8539-4110-BF81-711F3D674F00}"/>
                </a:ext>
              </a:extLst>
            </p:cNvPr>
            <p:cNvSpPr txBox="1"/>
            <p:nvPr/>
          </p:nvSpPr>
          <p:spPr>
            <a:xfrm>
              <a:off x="5940152" y="4643003"/>
              <a:ext cx="301686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ZA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F2EBD71-BC8E-4F8E-8774-657FBB66FAA6}"/>
                  </a:ext>
                </a:extLst>
              </p:cNvPr>
              <p:cNvSpPr/>
              <p:nvPr/>
            </p:nvSpPr>
            <p:spPr>
              <a:xfrm>
                <a:off x="7385336" y="3819627"/>
                <a:ext cx="1507144" cy="426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ZA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𝑇𝑜𝐹</m:t>
                    </m:r>
                    <m:r>
                      <a:rPr lang="en-ZA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∝ </m:t>
                    </m:r>
                    <m:f>
                      <m:fPr>
                        <m:type m:val="skw"/>
                        <m:ctrlPr>
                          <a:rPr lang="en-Z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ZA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ZA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ZA" dirty="0">
                    <a:solidFill>
                      <a:prstClr val="black"/>
                    </a:solidFill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F2EBD71-BC8E-4F8E-8774-657FBB66F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336" y="3819627"/>
                <a:ext cx="1507144" cy="426335"/>
              </a:xfrm>
              <a:prstGeom prst="rect">
                <a:avLst/>
              </a:prstGeom>
              <a:blipFill>
                <a:blip r:embed="rId11"/>
                <a:stretch>
                  <a:fillRect t="-130000" r="-34818" b="-20142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118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53571" y="5627887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719E642-621F-4035-81BE-668A0DE8DECD}"/>
              </a:ext>
            </a:extLst>
          </p:cNvPr>
          <p:cNvSpPr txBox="1"/>
          <p:nvPr/>
        </p:nvSpPr>
        <p:spPr>
          <a:xfrm flipH="1">
            <a:off x="290285" y="5817605"/>
            <a:ext cx="856342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/>
              <a:t>ToF projections are continued along the energy axis to give </a:t>
            </a:r>
            <a:r>
              <a:rPr lang="en-ZA" i="1" dirty="0">
                <a:solidFill>
                  <a:srgbClr val="FF0000"/>
                </a:solidFill>
              </a:rPr>
              <a:t>a continuous </a:t>
            </a:r>
            <a:r>
              <a:rPr lang="en-ZA" dirty="0"/>
              <a:t>stopping force curve</a:t>
            </a:r>
            <a:endParaRPr lang="en-ZA" i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321CAE-42A8-44DE-A87C-A1BF50EF87C5}"/>
                  </a:ext>
                </a:extLst>
              </p:cNvPr>
              <p:cNvSpPr/>
              <p:nvPr/>
            </p:nvSpPr>
            <p:spPr>
              <a:xfrm>
                <a:off x="488233" y="1340768"/>
                <a:ext cx="8090001" cy="392351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GB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energy loss is then determined by</a:t>
                </a:r>
                <a:endParaRPr lang="en-ZA" sz="16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 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ZA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ZA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ZA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 </m:t>
                        </m:r>
                        <m:sSup>
                          <m:sSupPr>
                            <m:ctrlPr>
                              <a:rPr lang="en-ZA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ZA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ZA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ZA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GB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where </a:t>
                </a:r>
                <a:r>
                  <a:rPr lang="en-GB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GB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denotes the mass of the recoil ion. The stopping force S(E) is then calculated as </a:t>
                </a:r>
                <a:endParaRPr lang="en-ZA" sz="16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 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den>
                    </m:f>
                  </m:oMath>
                </a14:m>
                <a:r>
                  <a:rPr lang="en-GB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at an average energy </a:t>
                </a:r>
                <a:r>
                  <a:rPr lang="en-GB" i="1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GB" i="1" baseline="-250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av</a:t>
                </a:r>
                <a:r>
                  <a:rPr lang="en-GB" i="1" baseline="-25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given by </a:t>
                </a:r>
                <a:endParaRPr lang="en-ZA" sz="16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𝑎𝑣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ZA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321CAE-42A8-44DE-A87C-A1BF50EF8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33" y="1340768"/>
                <a:ext cx="8090001" cy="3923510"/>
              </a:xfrm>
              <a:prstGeom prst="rect">
                <a:avLst/>
              </a:prstGeom>
              <a:blipFill>
                <a:blip r:embed="rId10"/>
                <a:stretch>
                  <a:fillRect l="-527" r="-60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605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107144" y="5749496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365760" y="260648"/>
            <a:ext cx="8022664" cy="78115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15000">
                <a:srgbClr val="66FFFF">
                  <a:shade val="67500"/>
                  <a:satMod val="115000"/>
                  <a:lumMod val="96000"/>
                  <a:lumOff val="4000"/>
                </a:srgbClr>
              </a:gs>
              <a:gs pos="18000">
                <a:srgbClr val="66FFFF">
                  <a:shade val="100000"/>
                  <a:satMod val="115000"/>
                  <a:lumMod val="10000"/>
                  <a:lumOff val="9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Comparison with theory	</a:t>
            </a:r>
          </a:p>
          <a:p>
            <a:endParaRPr lang="en-ZA" sz="2200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Adobe Caslon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321CAE-42A8-44DE-A87C-A1BF50EF87C5}"/>
              </a:ext>
            </a:extLst>
          </p:cNvPr>
          <p:cNvSpPr/>
          <p:nvPr/>
        </p:nvSpPr>
        <p:spPr>
          <a:xfrm>
            <a:off x="365760" y="1700808"/>
            <a:ext cx="8365481" cy="376000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ZA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Experimental data is compared to predictions from: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SRIM</a:t>
            </a:r>
          </a:p>
          <a:p>
            <a:pPr marL="742950" lvl="1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Stopping and Range of Ions in Matter (</a:t>
            </a: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www.srim.org</a:t>
            </a: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DPass</a:t>
            </a:r>
            <a:endParaRPr lang="en-ZA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Binary Stopping Theory (</a:t>
            </a:r>
            <a:r>
              <a:rPr lang="en-ZA" sz="2000" dirty="0">
                <a:hlinkClick r:id="rId11"/>
              </a:rPr>
              <a:t>www.sdu.dk/DPASS</a:t>
            </a:r>
            <a:r>
              <a:rPr lang="en-ZA" sz="2000" dirty="0"/>
              <a:t>)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CasP</a:t>
            </a:r>
            <a:endParaRPr lang="en-ZA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Convolution approximation for Swift Particles (</a:t>
            </a: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http://www.casp-program.org/</a:t>
            </a:r>
            <a:r>
              <a:rPr lang="en-ZA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spcAft>
                <a:spcPts val="1000"/>
              </a:spcAft>
            </a:pPr>
            <a:endParaRPr lang="en-Z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14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53572" y="5588755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8E2DE8C-80DD-4968-B5CC-C6180246FCC5}"/>
              </a:ext>
            </a:extLst>
          </p:cNvPr>
          <p:cNvSpPr txBox="1"/>
          <p:nvPr/>
        </p:nvSpPr>
        <p:spPr>
          <a:xfrm>
            <a:off x="3085648" y="5627907"/>
            <a:ext cx="22398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ZA" sz="2400" dirty="0"/>
              <a:t>Stopper foil -&gt; Ti</a:t>
            </a:r>
            <a:endParaRPr lang="en-ZA" sz="24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BEFB-F5D6-4851-95DD-BC3EF5D08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064" y="2224285"/>
            <a:ext cx="8022664" cy="312991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8FAE3990-E498-4630-9E7E-509919C319F5}"/>
              </a:ext>
            </a:extLst>
          </p:cNvPr>
          <p:cNvSpPr/>
          <p:nvPr/>
        </p:nvSpPr>
        <p:spPr>
          <a:xfrm>
            <a:off x="365760" y="260648"/>
            <a:ext cx="8022664" cy="78115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0">
                <a:srgbClr val="66FFFF">
                  <a:shade val="67500"/>
                  <a:satMod val="115000"/>
                </a:srgbClr>
              </a:gs>
              <a:gs pos="19000">
                <a:srgbClr val="66FFFF">
                  <a:shade val="100000"/>
                  <a:satMod val="115000"/>
                  <a:lumMod val="0"/>
                  <a:lumOff val="10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200" b="1" i="0" u="none" strike="noStrike" kern="1200" cap="none" spc="-1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dobe Caslon Pro"/>
                <a:ea typeface="+mn-ea"/>
                <a:cs typeface="+mn-cs"/>
              </a:rPr>
              <a:t>Some results from iThemba LABS…..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200" b="1" i="0" u="none" strike="noStrike" kern="1200" cap="none" spc="-1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Adobe Caslon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9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365760" y="260648"/>
            <a:ext cx="8022664" cy="78115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87313" algn="l"/>
              </a:tabLst>
              <a:defRPr/>
            </a:pPr>
            <a:r>
              <a:rPr kumimoji="0" lang="en-ZA" sz="1600" i="1" u="none" strike="noStrike" kern="1200" cap="none" spc="-1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dobe Caslon Pro"/>
                <a:ea typeface="+mn-ea"/>
                <a:cs typeface="+mn-cs"/>
              </a:rPr>
              <a:t>	</a:t>
            </a:r>
            <a:r>
              <a:rPr lang="en-ZA" sz="1600" i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Results………..</a:t>
            </a:r>
            <a:endParaRPr kumimoji="0" lang="en-ZA" sz="2100" i="1" u="none" strike="noStrike" kern="1200" cap="none" spc="-1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dobe Caslon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-1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Adobe Caslon Pro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4F449F-3DD9-48BC-8680-838FF6C80F17}"/>
              </a:ext>
            </a:extLst>
          </p:cNvPr>
          <p:cNvGrpSpPr/>
          <p:nvPr/>
        </p:nvGrpSpPr>
        <p:grpSpPr>
          <a:xfrm>
            <a:off x="496187" y="630312"/>
            <a:ext cx="3776542" cy="2798688"/>
            <a:chOff x="496187" y="630312"/>
            <a:chExt cx="3776542" cy="27986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C3E2FF-9A83-403A-A61D-AE86C57A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6187" y="630312"/>
              <a:ext cx="3776542" cy="27986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BBB8-9542-44AA-8193-3D54A60471E8}"/>
                </a:ext>
              </a:extLst>
            </p:cNvPr>
            <p:cNvSpPr txBox="1"/>
            <p:nvPr/>
          </p:nvSpPr>
          <p:spPr>
            <a:xfrm>
              <a:off x="971600" y="676341"/>
              <a:ext cx="86433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dirty="0"/>
                <a:t>Carbon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E347FE-3DB4-4236-91B5-32D9D5122157}"/>
              </a:ext>
            </a:extLst>
          </p:cNvPr>
          <p:cNvGrpSpPr/>
          <p:nvPr/>
        </p:nvGrpSpPr>
        <p:grpSpPr>
          <a:xfrm>
            <a:off x="4788024" y="620253"/>
            <a:ext cx="3630175" cy="2675814"/>
            <a:chOff x="4856322" y="620253"/>
            <a:chExt cx="3630175" cy="26758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05285C-8330-4BDE-BB1B-914DDC7BD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56322" y="620253"/>
              <a:ext cx="3630175" cy="26758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C29466-DA18-4304-99A9-AFF27CB54120}"/>
                </a:ext>
              </a:extLst>
            </p:cNvPr>
            <p:cNvSpPr txBox="1"/>
            <p:nvPr/>
          </p:nvSpPr>
          <p:spPr>
            <a:xfrm>
              <a:off x="5292080" y="624023"/>
              <a:ext cx="88056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dirty="0"/>
                <a:t>Oxygen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B6E4ED-6A5F-4A83-B51B-52E77A13C0BD}"/>
              </a:ext>
            </a:extLst>
          </p:cNvPr>
          <p:cNvGrpSpPr/>
          <p:nvPr/>
        </p:nvGrpSpPr>
        <p:grpSpPr>
          <a:xfrm>
            <a:off x="364578" y="3714659"/>
            <a:ext cx="3893394" cy="2850521"/>
            <a:chOff x="364578" y="3714659"/>
            <a:chExt cx="3893394" cy="2850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1B2DC4-8C2A-48AF-9B24-D589B758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4578" y="3714659"/>
              <a:ext cx="3893394" cy="28505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2CFC2A-3B4B-43E3-83DE-A09A705CCA4C}"/>
                </a:ext>
              </a:extLst>
            </p:cNvPr>
            <p:cNvSpPr txBox="1"/>
            <p:nvPr/>
          </p:nvSpPr>
          <p:spPr>
            <a:xfrm>
              <a:off x="866913" y="3736032"/>
              <a:ext cx="128753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dirty="0"/>
                <a:t>Magnesium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57631-6225-4AAB-80D9-8F86ED2F224D}"/>
              </a:ext>
            </a:extLst>
          </p:cNvPr>
          <p:cNvGrpSpPr/>
          <p:nvPr/>
        </p:nvGrpSpPr>
        <p:grpSpPr>
          <a:xfrm>
            <a:off x="4692003" y="3736032"/>
            <a:ext cx="3726196" cy="2858512"/>
            <a:chOff x="4692003" y="3651324"/>
            <a:chExt cx="3893394" cy="29432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CD9E47-629A-43CA-80E8-61F0C1EE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92003" y="3651324"/>
              <a:ext cx="3893394" cy="29432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41519F-EE8E-4C1E-B65F-039B30A8810A}"/>
                </a:ext>
              </a:extLst>
            </p:cNvPr>
            <p:cNvSpPr txBox="1"/>
            <p:nvPr/>
          </p:nvSpPr>
          <p:spPr>
            <a:xfrm>
              <a:off x="5173157" y="3694844"/>
              <a:ext cx="86914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ZA" dirty="0"/>
                <a:t>Copper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504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1CD08A-C58F-4031-A193-145957FF4B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814" y="1340768"/>
            <a:ext cx="8242738" cy="30022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A08FF-DCB8-427A-A84D-5A0130EF3018}"/>
              </a:ext>
            </a:extLst>
          </p:cNvPr>
          <p:cNvSpPr txBox="1"/>
          <p:nvPr/>
        </p:nvSpPr>
        <p:spPr>
          <a:xfrm>
            <a:off x="2659034" y="4890512"/>
            <a:ext cx="386208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ZA" sz="2400" dirty="0"/>
              <a:t>Stopper foils -&gt; SiO</a:t>
            </a:r>
            <a:r>
              <a:rPr lang="en-ZA" sz="2400" baseline="-25000" dirty="0"/>
              <a:t>2</a:t>
            </a:r>
            <a:r>
              <a:rPr lang="en-ZA" sz="2400" dirty="0"/>
              <a:t> and HfO</a:t>
            </a:r>
            <a:r>
              <a:rPr lang="en-ZA" sz="24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9351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B6E39D-67CD-4D8C-A71C-217D58FA8FD3}"/>
              </a:ext>
            </a:extLst>
          </p:cNvPr>
          <p:cNvSpPr txBox="1"/>
          <p:nvPr/>
        </p:nvSpPr>
        <p:spPr>
          <a:xfrm>
            <a:off x="2395571" y="5328831"/>
            <a:ext cx="435285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i="1" dirty="0"/>
              <a:t>from Barradas et. al NIMB 360 (2015) 90-96</a:t>
            </a:r>
            <a:r>
              <a:rPr lang="en-ZA" i="1" dirty="0"/>
              <a:t>,</a:t>
            </a:r>
          </a:p>
          <a:p>
            <a:pPr algn="ctr"/>
            <a:r>
              <a:rPr lang="en-ZA" i="1" dirty="0"/>
              <a:t>IAEA Coordinated Research Project</a:t>
            </a:r>
            <a:endParaRPr lang="sl-SI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AA92E-093F-45B4-AB37-54B69E3B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8" y="6087956"/>
            <a:ext cx="2077868" cy="642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BE632-5E9A-4CA3-824F-B227D15022B5}"/>
              </a:ext>
            </a:extLst>
          </p:cNvPr>
          <p:cNvSpPr txBox="1"/>
          <p:nvPr/>
        </p:nvSpPr>
        <p:spPr>
          <a:xfrm>
            <a:off x="1907704" y="971436"/>
            <a:ext cx="516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Stopping force through the backing Si</a:t>
            </a:r>
            <a:r>
              <a:rPr lang="en-ZA" baseline="-25000" dirty="0"/>
              <a:t>3</a:t>
            </a:r>
            <a:r>
              <a:rPr lang="en-ZA" dirty="0"/>
              <a:t>N</a:t>
            </a:r>
            <a:r>
              <a:rPr lang="en-ZA" baseline="-25000" dirty="0"/>
              <a:t>4</a:t>
            </a:r>
            <a:r>
              <a:rPr lang="en-ZA" dirty="0"/>
              <a:t> membrane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1AF38E-7941-44E1-96C6-E2A09D610609}"/>
              </a:ext>
            </a:extLst>
          </p:cNvPr>
          <p:cNvGrpSpPr/>
          <p:nvPr/>
        </p:nvGrpSpPr>
        <p:grpSpPr>
          <a:xfrm>
            <a:off x="1763688" y="1628800"/>
            <a:ext cx="6768752" cy="3517751"/>
            <a:chOff x="1763688" y="1628800"/>
            <a:chExt cx="6768752" cy="3517751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8655441B-38E5-4872-98D2-629AFEF0CF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6131602"/>
                </p:ext>
              </p:extLst>
            </p:nvPr>
          </p:nvGraphicFramePr>
          <p:xfrm>
            <a:off x="1763688" y="1628800"/>
            <a:ext cx="5519230" cy="3517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Graph" r:id="rId4" imgW="4275734" imgH="2926080" progId="Origin50.Graph">
                    <p:embed/>
                  </p:oleObj>
                </mc:Choice>
                <mc:Fallback>
                  <p:oleObj name="Graph" r:id="rId4" imgW="4275734" imgH="2926080" progId="Origin50.Graph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587" t="9612" r="4587" b="6007"/>
                        <a:stretch>
                          <a:fillRect/>
                        </a:stretch>
                      </p:blipFill>
                      <p:spPr bwMode="auto">
                        <a:xfrm>
                          <a:off x="1763688" y="1628800"/>
                          <a:ext cx="5519230" cy="351775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6CFC60-F22C-4CC7-BFA6-98C130528F77}"/>
                </a:ext>
              </a:extLst>
            </p:cNvPr>
            <p:cNvSpPr txBox="1"/>
            <p:nvPr/>
          </p:nvSpPr>
          <p:spPr>
            <a:xfrm>
              <a:off x="7426934" y="4293096"/>
              <a:ext cx="1105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>
                  <a:solidFill>
                    <a:srgbClr val="FF0000"/>
                  </a:solidFill>
                </a:rPr>
                <a:t>2007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8FFBDC-4D57-42A2-B255-3C6590167EB1}"/>
                </a:ext>
              </a:extLst>
            </p:cNvPr>
            <p:cNvSpPr txBox="1"/>
            <p:nvPr/>
          </p:nvSpPr>
          <p:spPr>
            <a:xfrm>
              <a:off x="7407624" y="3803097"/>
              <a:ext cx="1105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>
                  <a:solidFill>
                    <a:srgbClr val="FF0000"/>
                  </a:solidFill>
                </a:rPr>
                <a:t>2013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9D0BA-0795-4307-9B62-D6C95B7D9F58}"/>
                </a:ext>
              </a:extLst>
            </p:cNvPr>
            <p:cNvSpPr txBox="1"/>
            <p:nvPr/>
          </p:nvSpPr>
          <p:spPr>
            <a:xfrm>
              <a:off x="7416657" y="3313098"/>
              <a:ext cx="1105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>
                  <a:solidFill>
                    <a:srgbClr val="FF0000"/>
                  </a:solidFill>
                </a:rPr>
                <a:t>2015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243DDD-457A-4C3D-8134-40C4C5D5EC79}"/>
                </a:ext>
              </a:extLst>
            </p:cNvPr>
            <p:cNvCxnSpPr/>
            <p:nvPr/>
          </p:nvCxnSpPr>
          <p:spPr>
            <a:xfrm flipH="1">
              <a:off x="6012160" y="4437112"/>
              <a:ext cx="1368152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B4084C-B5AB-4EE5-B630-A61177F0D3DB}"/>
                </a:ext>
              </a:extLst>
            </p:cNvPr>
            <p:cNvCxnSpPr/>
            <p:nvPr/>
          </p:nvCxnSpPr>
          <p:spPr>
            <a:xfrm flipH="1">
              <a:off x="6300192" y="3987763"/>
              <a:ext cx="982726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BF04F1-D7E8-4C41-8158-F9A275A159F5}"/>
                </a:ext>
              </a:extLst>
            </p:cNvPr>
            <p:cNvCxnSpPr/>
            <p:nvPr/>
          </p:nvCxnSpPr>
          <p:spPr>
            <a:xfrm flipH="1">
              <a:off x="6372200" y="3481141"/>
              <a:ext cx="910718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A8259A4-6AF8-4CE8-9775-51A9092B1F88}"/>
              </a:ext>
            </a:extLst>
          </p:cNvPr>
          <p:cNvSpPr/>
          <p:nvPr/>
        </p:nvSpPr>
        <p:spPr>
          <a:xfrm>
            <a:off x="6219800" y="3239965"/>
            <a:ext cx="140015" cy="482352"/>
          </a:xfrm>
          <a:prstGeom prst="rightBrace">
            <a:avLst>
              <a:gd name="adj1" fmla="val 47468"/>
              <a:gd name="adj2" fmla="val 50000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879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683568" y="1268760"/>
            <a:ext cx="8175038" cy="40324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664200" indent="-342900">
              <a:lnSpc>
                <a:spcPct val="20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ZA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  Ion beams in materials research</a:t>
            </a:r>
          </a:p>
          <a:p>
            <a:pPr marL="664200" indent="-342900">
              <a:lnSpc>
                <a:spcPct val="20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ZA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 Research problem</a:t>
            </a:r>
          </a:p>
          <a:p>
            <a:pPr marL="801688" indent="-447675">
              <a:lnSpc>
                <a:spcPct val="200000"/>
              </a:lnSpc>
              <a:buClr>
                <a:srgbClr val="000000"/>
              </a:buClr>
              <a:buSzPct val="105000"/>
              <a:buFont typeface="Wingdings" panose="05000000000000000000" pitchFamily="2" charset="2"/>
              <a:buChar char="q"/>
            </a:pPr>
            <a:r>
              <a:rPr lang="en-ZA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Measurement of collision parameters </a:t>
            </a:r>
          </a:p>
          <a:p>
            <a:pPr marL="1446480" lvl="1" indent="-667980">
              <a:lnSpc>
                <a:spcPct val="200000"/>
              </a:lnSpc>
              <a:buClr>
                <a:srgbClr val="000000"/>
              </a:buClr>
              <a:buSzPct val="90000"/>
              <a:buFont typeface="Wingdings" panose="05000000000000000000" pitchFamily="2" charset="2"/>
              <a:buChar char="q"/>
            </a:pPr>
            <a:r>
              <a:rPr lang="en-ZA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Stopping force (stopping power)</a:t>
            </a:r>
          </a:p>
          <a:p>
            <a:pPr marL="1446480" lvl="1" indent="-667980">
              <a:lnSpc>
                <a:spcPct val="200000"/>
              </a:lnSpc>
              <a:buClr>
                <a:srgbClr val="000000"/>
              </a:buClr>
              <a:buSzPct val="90000"/>
              <a:buFont typeface="Wingdings" panose="05000000000000000000" pitchFamily="2" charset="2"/>
              <a:buChar char="q"/>
            </a:pPr>
            <a:r>
              <a:rPr lang="en-ZA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"/>
              </a:rPr>
              <a:t>X-ray production cross sections</a:t>
            </a:r>
          </a:p>
          <a:p>
            <a:pPr marL="268288" lvl="1">
              <a:lnSpc>
                <a:spcPct val="200000"/>
              </a:lnSpc>
              <a:buClr>
                <a:srgbClr val="000000"/>
              </a:buClr>
              <a:buSzPct val="90000"/>
            </a:pPr>
            <a:endParaRPr lang="en-ZA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dobe Caslon Pro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683568" y="260648"/>
            <a:ext cx="2196244" cy="61173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3200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</a:rPr>
              <a:t>Talk outline</a:t>
            </a:r>
            <a:endParaRPr lang="en-ZA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E2EB5-5FCC-4343-8F3B-23B77A7B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8" y="6006494"/>
            <a:ext cx="2341156" cy="724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78589-1741-4547-B761-30E3DE677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006493"/>
            <a:ext cx="2005860" cy="7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395536" y="16828"/>
            <a:ext cx="8022664" cy="78115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100" b="1" i="0" u="none" strike="noStrike" kern="1200" cap="none" spc="-1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dobe Caslon Pro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-1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Adobe Caslon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6E2D7-2060-49F5-BD76-4A619D32C2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02" y="586782"/>
            <a:ext cx="3691468" cy="311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A3205F-B93A-40D0-B88F-7CA0FE0D7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188" y="3565030"/>
            <a:ext cx="3894134" cy="3176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CBA43-04C9-4316-8266-65FEF74A85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5653" y="585768"/>
            <a:ext cx="3706149" cy="3112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418D58-0605-4DB4-87B7-9B08BEFEF213}"/>
              </a:ext>
            </a:extLst>
          </p:cNvPr>
          <p:cNvSpPr txBox="1"/>
          <p:nvPr/>
        </p:nvSpPr>
        <p:spPr>
          <a:xfrm>
            <a:off x="1547664" y="116632"/>
            <a:ext cx="526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/>
              <a:t>Stopping force measurement results for Si and Cu 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7523D-112B-4EB9-8A09-092DECD67213}"/>
              </a:ext>
            </a:extLst>
          </p:cNvPr>
          <p:cNvSpPr txBox="1"/>
          <p:nvPr/>
        </p:nvSpPr>
        <p:spPr>
          <a:xfrm>
            <a:off x="4977004" y="43728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Data now part of the IAEA stopping force database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E5137-35A6-4566-99A1-0B5352226399}"/>
              </a:ext>
            </a:extLst>
          </p:cNvPr>
          <p:cNvSpPr/>
          <p:nvPr/>
        </p:nvSpPr>
        <p:spPr>
          <a:xfrm>
            <a:off x="4860032" y="5065961"/>
            <a:ext cx="4896895" cy="528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1400" dirty="0">
                <a:hlinkClick r:id="rId13"/>
              </a:rPr>
              <a:t>https://www-nds.iaea.org/stopping/tuples/Si-SiO2</a:t>
            </a:r>
            <a:endParaRPr lang="en-ZA" sz="1400" dirty="0"/>
          </a:p>
          <a:p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499725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179512" y="205324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GB" sz="26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II. </a:t>
            </a:r>
            <a:r>
              <a:rPr lang="en-ZA" sz="26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X-ray production cross sections for heavy ion PIXE	</a:t>
            </a:r>
          </a:p>
          <a:p>
            <a:endParaRPr lang="en-ZA" sz="2600" b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117AD493-6151-4083-A81A-C1F82D506034}"/>
              </a:ext>
            </a:extLst>
          </p:cNvPr>
          <p:cNvSpPr/>
          <p:nvPr/>
        </p:nvSpPr>
        <p:spPr>
          <a:xfrm>
            <a:off x="324176" y="1340768"/>
            <a:ext cx="8423640" cy="47289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Collisions between heavy ions are characterised by </a:t>
            </a:r>
            <a:r>
              <a:rPr kumimoji="0" lang="en-ZA" sz="2000" b="0" i="1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multiple ionisation effects </a:t>
            </a: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in both the target and projectile atoms:</a:t>
            </a: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809625" marR="0" lvl="0" indent="-636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"/>
              <a:tabLst/>
              <a:defRPr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Multiple ionisation leads to changes in: </a:t>
            </a: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1266825" lvl="1" indent="-636588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ZA" sz="2000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X-ray line intensity ratios (e.g. Γ</a:t>
            </a:r>
            <a:r>
              <a:rPr lang="el-GR" sz="2000" kern="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α</a:t>
            </a:r>
            <a:r>
              <a:rPr lang="en-ZA" sz="2000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/</a:t>
            </a:r>
            <a:r>
              <a:rPr lang="el-GR" sz="2000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Γ</a:t>
            </a:r>
            <a:r>
              <a:rPr lang="el-GR" sz="2000" kern="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β</a:t>
            </a:r>
            <a:r>
              <a:rPr lang="en-ZA" sz="2000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</a:t>
            </a:r>
            <a:endParaRPr lang="en-ZA" sz="2000" kern="0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1266825" lvl="1" indent="-636588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Characteristic X-ray energies</a:t>
            </a: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1266825" lvl="1" indent="-636588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Fluorescence yields </a:t>
            </a:r>
            <a:r>
              <a:rPr kumimoji="0" lang="en-ZA" sz="2000" b="0" i="0" u="none" strike="noStrike" kern="0" cap="none" spc="-1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ω</a:t>
            </a:r>
            <a:r>
              <a:rPr kumimoji="0" lang="en-ZA" sz="2000" b="0" i="1" u="none" strike="noStrike" kern="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o</a:t>
            </a:r>
            <a:endParaRPr kumimoji="0" lang="en-ZA" sz="2000" b="0" i="0" u="none" strike="noStrike" kern="0" cap="none" spc="-1" normalizeH="0" baseline="-2500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As a result, X-ray production cross sections (</a:t>
            </a:r>
            <a:r>
              <a:rPr kumimoji="0" lang="el-GR" sz="2000" b="0" i="0" u="none" strike="noStrike" kern="0" cap="none" spc="-1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σ</a:t>
            </a:r>
            <a:r>
              <a:rPr kumimoji="0" lang="en-ZA" sz="2000" b="0" i="0" u="none" strike="noStrike" kern="0" cap="none" spc="-1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in heavy ion collisions </a:t>
            </a: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deviate from those of singly ionised cases</a:t>
            </a:r>
          </a:p>
          <a:p>
            <a:pPr marL="809625" marR="0" lvl="0" indent="-63658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809625" marR="0" lvl="0" indent="-636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"/>
              <a:tabLst/>
              <a:defRPr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Existing X-ray ionisation theories (e.g. PWBA, ECPSSR) do not fully account for these effects </a:t>
            </a: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45756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ZA" sz="2000" b="0" i="0" u="none" strike="noStrike" kern="0" cap="none" spc="-1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  <a:ea typeface="DejaVu Sans"/>
                <a:cs typeface="DejaVu Sans"/>
              </a:rPr>
              <a:t> </a:t>
            </a: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-1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-1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752205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179512" y="205324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26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XPCS measurements for heavy ion PIXE	</a:t>
            </a:r>
          </a:p>
          <a:p>
            <a:endParaRPr lang="en-ZA" sz="2600" b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84CA9-D921-468A-B1D6-D6087F2143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66" y="2789596"/>
            <a:ext cx="2480407" cy="139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6E9BF-055C-41D6-A366-67B314D18B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0" y="973608"/>
            <a:ext cx="1948409" cy="32226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6447C1-1349-4B48-9740-53C18AA5AB6B}"/>
              </a:ext>
            </a:extLst>
          </p:cNvPr>
          <p:cNvGrpSpPr/>
          <p:nvPr/>
        </p:nvGrpSpPr>
        <p:grpSpPr>
          <a:xfrm>
            <a:off x="3263810" y="1015566"/>
            <a:ext cx="2491918" cy="1503518"/>
            <a:chOff x="1259632" y="2564904"/>
            <a:chExt cx="5888654" cy="331236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7C593F3-BDA8-452D-B642-A33A14F8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564904"/>
              <a:ext cx="5888654" cy="3312368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B5AF2D3-4EC8-4B89-A39E-05760618F5E0}"/>
                </a:ext>
              </a:extLst>
            </p:cNvPr>
            <p:cNvCxnSpPr/>
            <p:nvPr/>
          </p:nvCxnSpPr>
          <p:spPr>
            <a:xfrm flipH="1">
              <a:off x="4427984" y="3573016"/>
              <a:ext cx="1080120" cy="1800200"/>
            </a:xfrm>
            <a:prstGeom prst="straightConnector1">
              <a:avLst/>
            </a:prstGeom>
            <a:ln w="41275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8546A0-4711-438E-8ED5-D7B68F6E74ED}"/>
              </a:ext>
            </a:extLst>
          </p:cNvPr>
          <p:cNvGrpSpPr/>
          <p:nvPr/>
        </p:nvGrpSpPr>
        <p:grpSpPr>
          <a:xfrm>
            <a:off x="4604570" y="3801373"/>
            <a:ext cx="4391883" cy="2787919"/>
            <a:chOff x="4604570" y="3801373"/>
            <a:chExt cx="4391883" cy="27879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B82522-8F93-4AA9-94D2-E35334BD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7930" y="5079916"/>
              <a:ext cx="2647213" cy="769386"/>
            </a:xfrm>
            <a:prstGeom prst="rect">
              <a:avLst/>
            </a:prstGeom>
            <a:ln w="3175">
              <a:solidFill>
                <a:srgbClr val="FF0000"/>
              </a:solidFill>
              <a:prstDash val="sysDash"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6F8EA2-9A79-4F3A-A253-A36704D088CE}"/>
                </a:ext>
              </a:extLst>
            </p:cNvPr>
            <p:cNvSpPr txBox="1"/>
            <p:nvPr/>
          </p:nvSpPr>
          <p:spPr>
            <a:xfrm>
              <a:off x="4604570" y="4585473"/>
              <a:ext cx="101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>
                  <a:latin typeface="Bell MT" panose="02020503060305020303" pitchFamily="18" charset="0"/>
                </a:rPr>
                <a:t>X-ray yield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1176BD-CF20-4FEA-AD3F-3CE961118566}"/>
                </a:ext>
              </a:extLst>
            </p:cNvPr>
            <p:cNvSpPr txBox="1"/>
            <p:nvPr/>
          </p:nvSpPr>
          <p:spPr>
            <a:xfrm>
              <a:off x="4659541" y="6141446"/>
              <a:ext cx="1672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>
                  <a:latin typeface="Bell MT" panose="02020503060305020303" pitchFamily="18" charset="0"/>
                </a:rPr>
                <a:t>Backscattering yield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812865-6412-4EF1-85B3-08692772F377}"/>
                </a:ext>
              </a:extLst>
            </p:cNvPr>
            <p:cNvSpPr txBox="1"/>
            <p:nvPr/>
          </p:nvSpPr>
          <p:spPr>
            <a:xfrm>
              <a:off x="5928221" y="4090075"/>
              <a:ext cx="1293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>
                  <a:latin typeface="Bell MT" panose="02020503060305020303" pitchFamily="18" charset="0"/>
                </a:rPr>
                <a:t>Sample parameters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B552D8-381E-4410-B1F7-592BB6BF8C26}"/>
                </a:ext>
              </a:extLst>
            </p:cNvPr>
            <p:cNvSpPr txBox="1"/>
            <p:nvPr/>
          </p:nvSpPr>
          <p:spPr>
            <a:xfrm>
              <a:off x="7556293" y="4784911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>
                  <a:latin typeface="Bell MT" panose="02020503060305020303" pitchFamily="18" charset="0"/>
                </a:rPr>
                <a:t>Energy loss correction factor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E91A2B-FDE6-4068-9AED-4EBE83D70A29}"/>
                </a:ext>
              </a:extLst>
            </p:cNvPr>
            <p:cNvSpPr txBox="1"/>
            <p:nvPr/>
          </p:nvSpPr>
          <p:spPr>
            <a:xfrm>
              <a:off x="7092280" y="6066072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>
                  <a:latin typeface="Bell MT" panose="02020503060305020303" pitchFamily="18" charset="0"/>
                </a:rPr>
                <a:t>X-ray detector efficiency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D87B4A-2893-4EF1-B75E-89A6770B9D49}"/>
                </a:ext>
              </a:extLst>
            </p:cNvPr>
            <p:cNvSpPr txBox="1"/>
            <p:nvPr/>
          </p:nvSpPr>
          <p:spPr>
            <a:xfrm>
              <a:off x="7632588" y="3801373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>
                  <a:latin typeface="Bell MT" panose="02020503060305020303" pitchFamily="18" charset="0"/>
                </a:rPr>
                <a:t>Backscattering cross section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9F53832-7CA2-4E82-ACD4-12D47E897914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5112979" y="4893250"/>
              <a:ext cx="282728" cy="3133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74D3A70-E2EE-4E26-B2A8-63E6020E4E68}"/>
                </a:ext>
              </a:extLst>
            </p:cNvPr>
            <p:cNvCxnSpPr/>
            <p:nvPr/>
          </p:nvCxnSpPr>
          <p:spPr>
            <a:xfrm flipV="1">
              <a:off x="5177507" y="5702346"/>
              <a:ext cx="315637" cy="439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259E5DF-49E7-4EB0-9C8C-DDCDE2124BA0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6084168" y="4613295"/>
              <a:ext cx="490865" cy="5343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CE9485C-07A8-4149-A908-9EE3EA2529C3}"/>
                </a:ext>
              </a:extLst>
            </p:cNvPr>
            <p:cNvCxnSpPr>
              <a:stCxn id="33" idx="2"/>
            </p:cNvCxnSpPr>
            <p:nvPr/>
          </p:nvCxnSpPr>
          <p:spPr>
            <a:xfrm flipH="1">
              <a:off x="6660232" y="4324593"/>
              <a:ext cx="1620428" cy="8820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E06F255-E2F3-4598-A539-2F92C0CBA09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7019109" y="5046521"/>
              <a:ext cx="537184" cy="239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DF40871-F53B-4127-A947-B7A75277820D}"/>
                </a:ext>
              </a:extLst>
            </p:cNvPr>
            <p:cNvCxnSpPr/>
            <p:nvPr/>
          </p:nvCxnSpPr>
          <p:spPr>
            <a:xfrm flipH="1" flipV="1">
              <a:off x="6635931" y="5730240"/>
              <a:ext cx="418012" cy="54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4B738C-6FF7-4ED9-BBC7-D8CF1FEFC6CE}"/>
              </a:ext>
            </a:extLst>
          </p:cNvPr>
          <p:cNvGrpSpPr/>
          <p:nvPr/>
        </p:nvGrpSpPr>
        <p:grpSpPr>
          <a:xfrm>
            <a:off x="273272" y="4637266"/>
            <a:ext cx="3425937" cy="1753633"/>
            <a:chOff x="273272" y="4637266"/>
            <a:chExt cx="3425937" cy="17536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601D33-563D-4FDD-8C74-B1CF1536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6758" y="4637266"/>
              <a:ext cx="2612451" cy="1753633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FCD91D-95C4-4F74-8A68-485C76CF66D3}"/>
                </a:ext>
              </a:extLst>
            </p:cNvPr>
            <p:cNvSpPr/>
            <p:nvPr/>
          </p:nvSpPr>
          <p:spPr>
            <a:xfrm>
              <a:off x="823054" y="5216675"/>
              <a:ext cx="158129" cy="1564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35AF7C-5557-49E9-98FE-6ECB0B359C35}"/>
                </a:ext>
              </a:extLst>
            </p:cNvPr>
            <p:cNvSpPr txBox="1"/>
            <p:nvPr/>
          </p:nvSpPr>
          <p:spPr>
            <a:xfrm>
              <a:off x="273272" y="4837022"/>
              <a:ext cx="1400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600" i="1" dirty="0">
                  <a:latin typeface="Bell MT" panose="02020503060305020303" pitchFamily="18" charset="0"/>
                </a:rPr>
                <a:t>projectile (m, 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53572" y="5594891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215516" y="255247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26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	Some XPCS outputs from iThemba LABS</a:t>
            </a:r>
          </a:p>
          <a:p>
            <a:endParaRPr lang="en-ZA" sz="2600" b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8E308-BDC1-444B-9CB1-8F96D86CD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568" y="1377834"/>
            <a:ext cx="4422508" cy="1679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1C9E7-8CCB-4CFB-837E-04B184B99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076" y="1041645"/>
            <a:ext cx="3959517" cy="3096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2F27E-E8AB-4986-9FE6-D98372C03D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48" y="3506004"/>
            <a:ext cx="4041543" cy="309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0BA811-43D8-4EDA-B901-7DF70EFD853A}"/>
              </a:ext>
            </a:extLst>
          </p:cNvPr>
          <p:cNvSpPr/>
          <p:nvPr/>
        </p:nvSpPr>
        <p:spPr>
          <a:xfrm>
            <a:off x="4321724" y="443256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prstClr val="black"/>
                </a:solidFill>
              </a:rPr>
              <a:t>For high velocity and highly asymmetric collisions, i.e. Z</a:t>
            </a:r>
            <a:r>
              <a:rPr lang="en-ZA" sz="1600" baseline="-25000" dirty="0">
                <a:solidFill>
                  <a:prstClr val="black"/>
                </a:solidFill>
              </a:rPr>
              <a:t>1</a:t>
            </a:r>
            <a:r>
              <a:rPr lang="en-ZA" sz="1600" dirty="0">
                <a:solidFill>
                  <a:prstClr val="black"/>
                </a:solidFill>
              </a:rPr>
              <a:t>/Z</a:t>
            </a:r>
            <a:r>
              <a:rPr lang="en-ZA" sz="1600" baseline="-25000" dirty="0">
                <a:solidFill>
                  <a:prstClr val="black"/>
                </a:solidFill>
              </a:rPr>
              <a:t>2</a:t>
            </a:r>
            <a:r>
              <a:rPr lang="en-ZA" sz="1600" dirty="0">
                <a:solidFill>
                  <a:prstClr val="black"/>
                </a:solidFill>
              </a:rPr>
              <a:t> &lt;&lt; 0.5, ECPSSR theory describes the direct ionisation (DI) mechanism fairly well</a:t>
            </a:r>
            <a:endParaRPr lang="en-ZA" sz="1200" dirty="0">
              <a:solidFill>
                <a:prstClr val="black"/>
              </a:solidFill>
            </a:endParaRPr>
          </a:p>
          <a:p>
            <a:pPr lvl="0"/>
            <a:endParaRPr lang="en-ZA" sz="1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F2226-B9BF-45CB-86F0-B793CB2E9A4E}"/>
              </a:ext>
            </a:extLst>
          </p:cNvPr>
          <p:cNvSpPr/>
          <p:nvPr/>
        </p:nvSpPr>
        <p:spPr>
          <a:xfrm>
            <a:off x="4283706" y="5395878"/>
            <a:ext cx="4644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prstClr val="black"/>
                </a:solidFill>
              </a:rPr>
              <a:t>As Z</a:t>
            </a:r>
            <a:r>
              <a:rPr lang="en-ZA" sz="1600" baseline="-25000" dirty="0">
                <a:solidFill>
                  <a:prstClr val="black"/>
                </a:solidFill>
              </a:rPr>
              <a:t>1</a:t>
            </a:r>
            <a:r>
              <a:rPr lang="en-ZA" sz="1600" dirty="0">
                <a:solidFill>
                  <a:prstClr val="black"/>
                </a:solidFill>
              </a:rPr>
              <a:t> increases, for nearly symmetric collisions (i.e. Z</a:t>
            </a:r>
            <a:r>
              <a:rPr lang="en-ZA" sz="1600" baseline="-25000" dirty="0">
                <a:solidFill>
                  <a:prstClr val="black"/>
                </a:solidFill>
              </a:rPr>
              <a:t>1</a:t>
            </a:r>
            <a:r>
              <a:rPr lang="en-ZA" sz="1600" dirty="0">
                <a:solidFill>
                  <a:prstClr val="black"/>
                </a:solidFill>
              </a:rPr>
              <a:t>/Z</a:t>
            </a:r>
            <a:r>
              <a:rPr lang="en-ZA" sz="1600" baseline="-25000" dirty="0">
                <a:solidFill>
                  <a:prstClr val="black"/>
                </a:solidFill>
              </a:rPr>
              <a:t>2</a:t>
            </a:r>
            <a:r>
              <a:rPr lang="en-ZA" sz="1600" dirty="0">
                <a:solidFill>
                  <a:prstClr val="black"/>
                </a:solidFill>
              </a:rPr>
              <a:t> -&gt; 0.5), other effects come into play that are not so well described by theory</a:t>
            </a:r>
          </a:p>
        </p:txBody>
      </p:sp>
    </p:spTree>
    <p:extLst>
      <p:ext uri="{BB962C8B-B14F-4D97-AF65-F5344CB8AC3E}">
        <p14:creationId xmlns:p14="http://schemas.microsoft.com/office/powerpoint/2010/main" val="11991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107144" y="5581529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215516" y="255247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2400" i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Some XPCS outputs from iThemba LABS</a:t>
            </a:r>
          </a:p>
          <a:p>
            <a:endParaRPr lang="en-ZA" sz="2400" i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BA811-43D8-4EDA-B901-7DF70EFD853A}"/>
              </a:ext>
            </a:extLst>
          </p:cNvPr>
          <p:cNvSpPr/>
          <p:nvPr/>
        </p:nvSpPr>
        <p:spPr>
          <a:xfrm>
            <a:off x="4320805" y="435437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prstClr val="black"/>
                </a:solidFill>
              </a:rPr>
              <a:t>Similar to the C -&gt; Ta case</a:t>
            </a:r>
            <a:endParaRPr lang="en-ZA" sz="1200" dirty="0">
              <a:solidFill>
                <a:prstClr val="black"/>
              </a:solidFill>
            </a:endParaRPr>
          </a:p>
          <a:p>
            <a:pPr lvl="0"/>
            <a:endParaRPr lang="en-ZA" sz="1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F2226-B9BF-45CB-86F0-B793CB2E9A4E}"/>
              </a:ext>
            </a:extLst>
          </p:cNvPr>
          <p:cNvSpPr/>
          <p:nvPr/>
        </p:nvSpPr>
        <p:spPr>
          <a:xfrm>
            <a:off x="4320805" y="5329101"/>
            <a:ext cx="4644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prstClr val="black"/>
                </a:solidFill>
              </a:rPr>
              <a:t>Similar to the Si -&gt; Ru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4BBA1-1979-48DB-BDD3-4EECC8978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79" y="978042"/>
            <a:ext cx="4792044" cy="1780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549DC-DA4C-43DB-B32D-51905BB59F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0926" y="750982"/>
            <a:ext cx="3978877" cy="3300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E7420-8CA6-4666-8796-851F1BB28D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058" y="3068114"/>
            <a:ext cx="3763834" cy="30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107144" y="5581529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215516" y="255247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2400" i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An attempt at predictive formulations……</a:t>
            </a:r>
          </a:p>
          <a:p>
            <a:endParaRPr lang="en-ZA" sz="2400" i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3AFB8-F5F7-4737-A79B-BB8530C40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81" y="908720"/>
            <a:ext cx="4200718" cy="1760965"/>
          </a:xfrm>
          <a:prstGeom prst="rect">
            <a:avLst/>
          </a:prstGeom>
          <a:ln w="3175">
            <a:solidFill>
              <a:srgbClr val="579D1C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E79CD-D901-4E54-ADFB-5089990BCF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068" y="2996952"/>
            <a:ext cx="3906884" cy="3173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CAF4C-4116-49A1-9B07-E51DF4EA0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152" y="1690492"/>
            <a:ext cx="1267002" cy="6477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7F7BA4-B2FE-4D50-9EE4-AFA96E3333B0}"/>
              </a:ext>
            </a:extLst>
          </p:cNvPr>
          <p:cNvSpPr txBox="1"/>
          <p:nvPr/>
        </p:nvSpPr>
        <p:spPr>
          <a:xfrm>
            <a:off x="4759736" y="1084365"/>
            <a:ext cx="39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Heavy ion (HI) induced XPCS compared to proton (p) cross sections: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BDC8FB-8F12-4B25-AB9F-2293492B047C}"/>
              </a:ext>
            </a:extLst>
          </p:cNvPr>
          <p:cNvGrpSpPr/>
          <p:nvPr/>
        </p:nvGrpSpPr>
        <p:grpSpPr>
          <a:xfrm>
            <a:off x="1343376" y="3027851"/>
            <a:ext cx="7264148" cy="3223179"/>
            <a:chOff x="1343376" y="3027851"/>
            <a:chExt cx="7264148" cy="32231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C4AF64-49FE-4A43-A5BA-CBECB93E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00640" y="3027851"/>
              <a:ext cx="3906884" cy="3223179"/>
            </a:xfrm>
            <a:prstGeom prst="rect">
              <a:avLst/>
            </a:prstGeom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1A0D5B7F-5CC8-4F19-8F25-7C8BAF926D02}"/>
                </a:ext>
              </a:extLst>
            </p:cNvPr>
            <p:cNvSpPr/>
            <p:nvPr/>
          </p:nvSpPr>
          <p:spPr>
            <a:xfrm rot="5762996">
              <a:off x="2380520" y="4110550"/>
              <a:ext cx="505065" cy="2579353"/>
            </a:xfrm>
            <a:prstGeom prst="trapezoid">
              <a:avLst/>
            </a:prstGeom>
            <a:solidFill>
              <a:srgbClr val="FFFF00">
                <a:alpha val="12000"/>
              </a:srgbClr>
            </a:solidFill>
            <a:ln w="31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ECC874-D46B-44F8-9FE6-2EB112E85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2788" y="3284984"/>
              <a:ext cx="1277910" cy="208823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35C834-6F6B-43A9-823D-CC797FA07298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46" y="5661248"/>
              <a:ext cx="1378907" cy="12603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04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107144" y="5581529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stomShape 2">
            <a:extLst>
              <a:ext uri="{FF2B5EF4-FFF2-40B4-BE49-F238E27FC236}">
                <a16:creationId xmlns:a16="http://schemas.microsoft.com/office/drawing/2014/main" id="{1406A7F8-FD13-4EF7-B65F-5215028C460A}"/>
              </a:ext>
            </a:extLst>
          </p:cNvPr>
          <p:cNvSpPr/>
          <p:nvPr/>
        </p:nvSpPr>
        <p:spPr>
          <a:xfrm>
            <a:off x="215516" y="255247"/>
            <a:ext cx="8712968" cy="539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ZA" sz="2400" i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Bell MT" panose="02020503060305020303" pitchFamily="18" charset="0"/>
              </a:rPr>
              <a:t>Some XPCS outputs from iThemba LABS</a:t>
            </a:r>
          </a:p>
          <a:p>
            <a:endParaRPr lang="en-ZA" sz="2400" i="1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Bell MT" panose="020205030603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3AFB8-F5F7-4737-A79B-BB8530C40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81" y="908720"/>
            <a:ext cx="4200718" cy="1760965"/>
          </a:xfrm>
          <a:prstGeom prst="rect">
            <a:avLst/>
          </a:prstGeom>
          <a:ln w="3175">
            <a:solidFill>
              <a:srgbClr val="579D1C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C4AF64-49FE-4A43-A5BA-CBECB93EF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44" y="3175548"/>
            <a:ext cx="3906884" cy="3223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CFD5A-3324-4F45-9DB1-EE6903A33B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7117" y="3200958"/>
            <a:ext cx="4031368" cy="3370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43FD0-9079-4F33-878D-D7D95F768B8A}"/>
              </a:ext>
            </a:extLst>
          </p:cNvPr>
          <p:cNvSpPr txBox="1"/>
          <p:nvPr/>
        </p:nvSpPr>
        <p:spPr>
          <a:xfrm>
            <a:off x="4964649" y="2700904"/>
            <a:ext cx="367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Bell MT" panose="02020503060305020303" pitchFamily="18" charset="0"/>
              </a:rPr>
              <a:t>Semi-empirical calculation </a:t>
            </a:r>
            <a:r>
              <a:rPr lang="en-ZA" sz="1600" i="1" dirty="0">
                <a:latin typeface="Bell MT" panose="02020503060305020303" pitchFamily="18" charset="0"/>
              </a:rPr>
              <a:t>vs</a:t>
            </a:r>
            <a:r>
              <a:rPr lang="en-ZA" sz="1600" dirty="0">
                <a:latin typeface="Bell MT" panose="02020503060305020303" pitchFamily="18" charset="0"/>
              </a:rPr>
              <a:t> experiment for O -&gt; Bi collision system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0D4EB3-245E-43E4-A591-09E0BA05C011}"/>
              </a:ext>
            </a:extLst>
          </p:cNvPr>
          <p:cNvCxnSpPr/>
          <p:nvPr/>
        </p:nvCxnSpPr>
        <p:spPr>
          <a:xfrm flipV="1">
            <a:off x="2843808" y="4581128"/>
            <a:ext cx="1719522" cy="61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19C687-E6B9-4BBA-AEA5-A20B3D029760}"/>
              </a:ext>
            </a:extLst>
          </p:cNvPr>
          <p:cNvSpPr txBox="1"/>
          <p:nvPr/>
        </p:nvSpPr>
        <p:spPr>
          <a:xfrm rot="19722985">
            <a:off x="271259" y="2121237"/>
            <a:ext cx="49244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ZA" sz="1200" dirty="0">
                <a:latin typeface="Bell MT" panose="02020503060305020303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527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810193" y="620688"/>
            <a:ext cx="7128792" cy="24682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749925" indent="-428625" algn="just">
              <a:buClr>
                <a:schemeClr val="tx2">
                  <a:lumMod val="50000"/>
                </a:schemeClr>
              </a:buClr>
              <a:buSzPct val="80000"/>
              <a:buFont typeface="Arial Narrow" panose="020B0606020202030204" pitchFamily="34" charset="0"/>
              <a:buChar char="◙"/>
            </a:pPr>
            <a:endParaRPr lang="en-ZA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panose="020B0606020202030204" pitchFamily="34" charset="0"/>
            </a:endParaRPr>
          </a:p>
          <a:p>
            <a:pPr marL="749925" indent="-428625" algn="just">
              <a:buClr>
                <a:schemeClr val="tx2">
                  <a:lumMod val="50000"/>
                </a:schemeClr>
              </a:buClr>
              <a:buSzPct val="80000"/>
              <a:buFont typeface="Arial Narrow" panose="020B0606020202030204" pitchFamily="34" charset="0"/>
              <a:buChar char="◙"/>
            </a:pPr>
            <a:r>
              <a:rPr lang="en-ZA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panose="020B0606020202030204" pitchFamily="34" charset="0"/>
              </a:rPr>
              <a:t>Experiment shows that, theoretical predictions of heavy ion stopping force deviate from experiment by up to 20% - 40% at times.</a:t>
            </a:r>
          </a:p>
          <a:p>
            <a:pPr marL="321300" algn="just">
              <a:buClr>
                <a:schemeClr val="tx2">
                  <a:lumMod val="50000"/>
                </a:schemeClr>
              </a:buClr>
              <a:buSzPct val="80000"/>
            </a:pPr>
            <a:endParaRPr lang="en-ZA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panose="020B0606020202030204" pitchFamily="34" charset="0"/>
            </a:endParaRPr>
          </a:p>
          <a:p>
            <a:pPr marL="749925" indent="-428625" algn="just">
              <a:buClr>
                <a:schemeClr val="tx2">
                  <a:lumMod val="50000"/>
                </a:schemeClr>
              </a:buClr>
              <a:buSzPct val="80000"/>
              <a:buFont typeface="Arial Narrow" panose="020B0606020202030204" pitchFamily="34" charset="0"/>
              <a:buChar char="◙"/>
            </a:pPr>
            <a:r>
              <a:rPr lang="en-ZA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panose="020B0606020202030204" pitchFamily="34" charset="0"/>
              </a:rPr>
              <a:t>In heavy ion induced XPCS the extent of deviations increases as the colliding particle masses increase, especially at low ion velocities</a:t>
            </a:r>
          </a:p>
          <a:p>
            <a:pPr marL="749925" indent="-428625" algn="just">
              <a:buClr>
                <a:schemeClr val="tx2">
                  <a:lumMod val="50000"/>
                </a:schemeClr>
              </a:buClr>
              <a:buSzPct val="80000"/>
              <a:buFont typeface="Arial Narrow" panose="020B0606020202030204" pitchFamily="34" charset="0"/>
              <a:buChar char="◙"/>
            </a:pPr>
            <a:endParaRPr lang="en-ZA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panose="020B0606020202030204" pitchFamily="34" charset="0"/>
            </a:endParaRPr>
          </a:p>
          <a:p>
            <a:pPr marL="749925" indent="-428625" algn="just">
              <a:buClr>
                <a:schemeClr val="tx2">
                  <a:lumMod val="50000"/>
                </a:schemeClr>
              </a:buClr>
              <a:buSzPct val="80000"/>
              <a:buFont typeface="Arial Narrow" panose="020B0606020202030204" pitchFamily="34" charset="0"/>
              <a:buChar char="◙"/>
            </a:pPr>
            <a:r>
              <a:rPr lang="en-ZA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panose="020B0606020202030204" pitchFamily="34" charset="0"/>
              </a:rPr>
              <a:t>Because of the huge number of possible ion-target-energy permutations, more data intensive approaches need to be explored</a:t>
            </a:r>
          </a:p>
          <a:p>
            <a:pPr marL="321300" algn="just">
              <a:buClr>
                <a:schemeClr val="tx2">
                  <a:lumMod val="50000"/>
                </a:schemeClr>
              </a:buClr>
              <a:buSzPct val="80000"/>
            </a:pPr>
            <a:endParaRPr lang="en-ZA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panose="020B0606020202030204" pitchFamily="34" charset="0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790696" y="210567"/>
            <a:ext cx="7128792" cy="5397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/>
            <a:r>
              <a:rPr lang="en-ZA" sz="2800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Likhan"/>
              </a:rPr>
              <a:t>Conclusion and future outlook</a:t>
            </a:r>
            <a:endParaRPr lang="en-ZA" sz="1600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8F286A-C5C8-4B11-855F-06B2FEE4B3A8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EBDB9F-B30A-422F-A813-0A69B3DB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254" y="3874389"/>
            <a:ext cx="5231090" cy="23726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4D35B4F8-F9C3-486F-9D1B-C90431DE7E21}"/>
              </a:ext>
            </a:extLst>
          </p:cNvPr>
          <p:cNvSpPr/>
          <p:nvPr/>
        </p:nvSpPr>
        <p:spPr>
          <a:xfrm>
            <a:off x="2051720" y="3294339"/>
            <a:ext cx="288032" cy="79208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28A31-0C90-47E3-B3AD-4BD51740A6BD}"/>
              </a:ext>
            </a:extLst>
          </p:cNvPr>
          <p:cNvSpPr txBox="1"/>
          <p:nvPr/>
        </p:nvSpPr>
        <p:spPr>
          <a:xfrm>
            <a:off x="2613547" y="3398599"/>
            <a:ext cx="507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E.g. IAEA database for machine learning approaches</a:t>
            </a:r>
          </a:p>
        </p:txBody>
      </p:sp>
    </p:spTree>
    <p:extLst>
      <p:ext uri="{BB962C8B-B14F-4D97-AF65-F5344CB8AC3E}">
        <p14:creationId xmlns:p14="http://schemas.microsoft.com/office/powerpoint/2010/main" val="399587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/>
          <a:stretch/>
        </p:blipFill>
        <p:spPr>
          <a:xfrm>
            <a:off x="575556" y="998730"/>
            <a:ext cx="7921842" cy="429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8594" y="1376772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dobe Caslon Pro" panose="0205050205050A020403" pitchFamily="18" charset="0"/>
              </a:rPr>
              <a:t>End, thank you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E6B2F-E10A-4E9C-903A-0E9751DE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8" y="6087956"/>
            <a:ext cx="2077868" cy="64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A18B7-68CD-4D48-AD97-627D14B2C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52" y="6071573"/>
            <a:ext cx="1749080" cy="6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F8E543-BEE0-4F1E-91E5-A6CDDBCCA404}"/>
              </a:ext>
            </a:extLst>
          </p:cNvPr>
          <p:cNvSpPr txBox="1"/>
          <p:nvPr/>
        </p:nvSpPr>
        <p:spPr>
          <a:xfrm>
            <a:off x="5316482" y="6572515"/>
            <a:ext cx="3971159" cy="28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i="1" dirty="0">
                <a:solidFill>
                  <a:schemeClr val="bg1">
                    <a:lumMod val="85000"/>
                  </a:schemeClr>
                </a:solidFill>
                <a:latin typeface="Bell MT" panose="02020503060305020303" pitchFamily="18" charset="0"/>
              </a:rPr>
              <a:t>Prof M Msimanga, Physics Dept, TUT- 2025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9B8909E-BAAD-4E9B-911D-08E14F5D2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00" y="1213518"/>
            <a:ext cx="7740925" cy="440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122363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70063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417763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3065463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35226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9798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44370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8942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Quite often the </a:t>
            </a:r>
            <a:r>
              <a:rPr lang="en-GB" altLang="en-US" sz="2000" b="1" dirty="0">
                <a:solidFill>
                  <a:srgbClr val="7030A0"/>
                </a:solidFill>
                <a:latin typeface="+mn-lt"/>
              </a:rPr>
              <a:t>purpose of Ion Beam Analysis (IBA) </a:t>
            </a:r>
            <a:r>
              <a:rPr lang="en-GB" altLang="en-US" sz="2000" dirty="0">
                <a:latin typeface="+mn-lt"/>
              </a:rPr>
              <a:t>in materials research is to</a:t>
            </a:r>
          </a:p>
          <a:p>
            <a:pPr marL="806450" indent="-177800" algn="just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+mn-lt"/>
              </a:rPr>
              <a:t>  Identify </a:t>
            </a:r>
          </a:p>
          <a:p>
            <a:pPr marL="628650" algn="just">
              <a:lnSpc>
                <a:spcPct val="80000"/>
              </a:lnSpc>
              <a:spcBef>
                <a:spcPct val="50000"/>
              </a:spcBef>
            </a:pPr>
            <a:r>
              <a:rPr lang="en-GB" altLang="en-US" sz="2000" dirty="0">
                <a:latin typeface="+mn-lt"/>
              </a:rPr>
              <a:t>        </a:t>
            </a:r>
            <a:r>
              <a:rPr lang="en-GB" altLang="en-US" sz="2000" i="1" dirty="0">
                <a:solidFill>
                  <a:srgbClr val="FF0000"/>
                </a:solidFill>
                <a:latin typeface="+mn-lt"/>
              </a:rPr>
              <a:t>what atomic species are in a given sample </a:t>
            </a:r>
            <a:r>
              <a:rPr lang="en-GB" altLang="en-US" sz="2000" dirty="0">
                <a:solidFill>
                  <a:srgbClr val="FF0000"/>
                </a:solidFill>
                <a:latin typeface="+mn-lt"/>
              </a:rPr>
              <a:t>?</a:t>
            </a:r>
          </a:p>
          <a:p>
            <a:pPr marL="806450" indent="-177800" algn="just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+mn-lt"/>
              </a:rPr>
              <a:t>  Quantify</a:t>
            </a:r>
          </a:p>
          <a:p>
            <a:pPr marL="628650" algn="just">
              <a:lnSpc>
                <a:spcPct val="80000"/>
              </a:lnSpc>
              <a:spcBef>
                <a:spcPct val="50000"/>
              </a:spcBef>
            </a:pPr>
            <a:r>
              <a:rPr lang="en-GB" altLang="en-US" sz="2000" dirty="0">
                <a:latin typeface="+mn-lt"/>
              </a:rPr>
              <a:t>        </a:t>
            </a:r>
            <a:r>
              <a:rPr lang="en-GB" altLang="en-US" sz="2000" i="1" dirty="0">
                <a:solidFill>
                  <a:srgbClr val="FF0000"/>
                </a:solidFill>
                <a:latin typeface="+mn-lt"/>
              </a:rPr>
              <a:t>how much of each is present</a:t>
            </a:r>
            <a:r>
              <a:rPr lang="en-GB" altLang="en-US" sz="2000" dirty="0">
                <a:solidFill>
                  <a:srgbClr val="FF0000"/>
                </a:solidFill>
                <a:latin typeface="+mn-lt"/>
              </a:rPr>
              <a:t> ?</a:t>
            </a:r>
          </a:p>
          <a:p>
            <a:pPr marL="806450" indent="-177800" algn="just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+mn-lt"/>
              </a:rPr>
              <a:t>  Give a depth profile</a:t>
            </a:r>
          </a:p>
          <a:p>
            <a:pPr marL="628650" algn="just">
              <a:lnSpc>
                <a:spcPct val="80000"/>
              </a:lnSpc>
              <a:spcBef>
                <a:spcPct val="50000"/>
              </a:spcBef>
            </a:pPr>
            <a:r>
              <a:rPr lang="en-GB" altLang="en-US" sz="2000" dirty="0">
                <a:latin typeface="+mn-lt"/>
              </a:rPr>
              <a:t>       </a:t>
            </a:r>
            <a:r>
              <a:rPr lang="en-GB" altLang="en-US" sz="2000" i="1" dirty="0">
                <a:solidFill>
                  <a:srgbClr val="FF0000"/>
                </a:solidFill>
                <a:latin typeface="+mn-lt"/>
              </a:rPr>
              <a:t>what is the depth distribution of the identified atomic species</a:t>
            </a:r>
            <a:r>
              <a:rPr lang="en-GB" altLang="en-US" sz="2000" dirty="0">
                <a:solidFill>
                  <a:srgbClr val="FF0000"/>
                </a:solidFill>
                <a:latin typeface="+mn-lt"/>
              </a:rPr>
              <a:t> ?</a:t>
            </a:r>
          </a:p>
          <a:p>
            <a:pPr marL="273050" indent="-273050" algn="just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There are a number of nuclear analytical techniques that are based on energetic ion beams from particle accelerators, each technique with its own particular advantage</a:t>
            </a:r>
          </a:p>
          <a:p>
            <a:pPr marL="273050" indent="-273050" algn="just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The list includes PIXE, RBS, NRA, MeV SIMS, PIGE and ERDA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BC71B5-C281-46CA-A9E4-828E20734472}"/>
              </a:ext>
            </a:extLst>
          </p:cNvPr>
          <p:cNvSpPr/>
          <p:nvPr/>
        </p:nvSpPr>
        <p:spPr>
          <a:xfrm>
            <a:off x="467544" y="261881"/>
            <a:ext cx="4752528" cy="492443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r>
              <a:rPr lang="en-GB" sz="2600" dirty="0"/>
              <a:t>Ion beams in materials research</a:t>
            </a:r>
          </a:p>
        </p:txBody>
      </p:sp>
    </p:spTree>
    <p:extLst>
      <p:ext uri="{BB962C8B-B14F-4D97-AF65-F5344CB8AC3E}">
        <p14:creationId xmlns:p14="http://schemas.microsoft.com/office/powerpoint/2010/main" val="150564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0709-1229-06.0689455">
            <a:hlinkClick r:id="" action="ppaction://media"/>
            <a:extLst>
              <a:ext uri="{FF2B5EF4-FFF2-40B4-BE49-F238E27FC236}">
                <a16:creationId xmlns:a16="http://schemas.microsoft.com/office/drawing/2014/main" id="{28DE2987-0A63-4DF1-8DB9-40F5A4FC5F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04" end="132177.6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836712"/>
            <a:ext cx="7275869" cy="4395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93FA58-B793-4E35-AC61-549DC4075DAA}"/>
              </a:ext>
            </a:extLst>
          </p:cNvPr>
          <p:cNvSpPr/>
          <p:nvPr/>
        </p:nvSpPr>
        <p:spPr>
          <a:xfrm>
            <a:off x="899592" y="260648"/>
            <a:ext cx="2381293" cy="492443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none">
            <a:spAutoFit/>
          </a:bodyPr>
          <a:lstStyle/>
          <a:p>
            <a:r>
              <a:rPr lang="en-GB" sz="2600" dirty="0"/>
              <a:t>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1573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0709-1229-06.0689455">
            <a:hlinkClick r:id="" action="ppaction://media"/>
            <a:extLst>
              <a:ext uri="{FF2B5EF4-FFF2-40B4-BE49-F238E27FC236}">
                <a16:creationId xmlns:a16="http://schemas.microsoft.com/office/drawing/2014/main" id="{28DE2987-0A63-4DF1-8DB9-40F5A4FC5F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985" end="97176.6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433" y="520906"/>
            <a:ext cx="7152088" cy="45823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77D123-4AB9-4A44-A8A3-0D8EA1715CDD}"/>
              </a:ext>
            </a:extLst>
          </p:cNvPr>
          <p:cNvGrpSpPr/>
          <p:nvPr/>
        </p:nvGrpSpPr>
        <p:grpSpPr>
          <a:xfrm>
            <a:off x="672433" y="804048"/>
            <a:ext cx="7552517" cy="4371179"/>
            <a:chOff x="672433" y="804048"/>
            <a:chExt cx="7552517" cy="43711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53A22D-F0B9-4E70-BB9E-F23D75028B8E}"/>
                </a:ext>
              </a:extLst>
            </p:cNvPr>
            <p:cNvGrpSpPr/>
            <p:nvPr/>
          </p:nvGrpSpPr>
          <p:grpSpPr>
            <a:xfrm>
              <a:off x="1475656" y="1196752"/>
              <a:ext cx="6073649" cy="3978475"/>
              <a:chOff x="-152321" y="429763"/>
              <a:chExt cx="6073649" cy="39784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F4054DA-E5CD-48D5-9C4B-298DBF3CA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2321" y="429763"/>
                <a:ext cx="6073649" cy="3978475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E70730-4C5A-4773-836C-EA8A15B97E6A}"/>
                  </a:ext>
                </a:extLst>
              </p:cNvPr>
              <p:cNvSpPr txBox="1"/>
              <p:nvPr/>
            </p:nvSpPr>
            <p:spPr>
              <a:xfrm>
                <a:off x="2054375" y="1117244"/>
                <a:ext cx="13821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</a:t>
                </a:r>
                <a:r>
                  <a:rPr lang="en-ZA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L shell lines</a:t>
                </a:r>
              </a:p>
            </p:txBody>
          </p:sp>
          <p:sp>
            <p:nvSpPr>
              <p:cNvPr id="7" name="Right Brace 6">
                <a:extLst>
                  <a:ext uri="{FF2B5EF4-FFF2-40B4-BE49-F238E27FC236}">
                    <a16:creationId xmlns:a16="http://schemas.microsoft.com/office/drawing/2014/main" id="{4972BD9A-1454-4410-A5B3-4E93CB146EEC}"/>
                  </a:ext>
                </a:extLst>
              </p:cNvPr>
              <p:cNvSpPr/>
              <p:nvPr/>
            </p:nvSpPr>
            <p:spPr>
              <a:xfrm rot="16200000">
                <a:off x="2091851" y="508549"/>
                <a:ext cx="208524" cy="1008866"/>
              </a:xfrm>
              <a:prstGeom prst="rightBrace">
                <a:avLst>
                  <a:gd name="adj1" fmla="val 34249"/>
                  <a:gd name="adj2" fmla="val 50000"/>
                </a:avLst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" name="Right Brace 7">
                <a:extLst>
                  <a:ext uri="{FF2B5EF4-FFF2-40B4-BE49-F238E27FC236}">
                    <a16:creationId xmlns:a16="http://schemas.microsoft.com/office/drawing/2014/main" id="{BA343FAA-9F63-4415-8162-8440C01E72AA}"/>
                  </a:ext>
                </a:extLst>
              </p:cNvPr>
              <p:cNvSpPr/>
              <p:nvPr/>
            </p:nvSpPr>
            <p:spPr>
              <a:xfrm rot="16200000">
                <a:off x="4571379" y="1305186"/>
                <a:ext cx="208524" cy="1008866"/>
              </a:xfrm>
              <a:prstGeom prst="rightBrace">
                <a:avLst>
                  <a:gd name="adj1" fmla="val 34249"/>
                  <a:gd name="adj2" fmla="val 50000"/>
                </a:avLst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BE7C82-5613-4C86-B225-B9EE29A9C93B}"/>
                  </a:ext>
                </a:extLst>
              </p:cNvPr>
              <p:cNvSpPr txBox="1"/>
              <p:nvPr/>
            </p:nvSpPr>
            <p:spPr>
              <a:xfrm>
                <a:off x="3880089" y="1478676"/>
                <a:ext cx="14318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Zn - K shell lines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B725E0-732A-4692-86C2-FD56A687DDA9}"/>
                </a:ext>
              </a:extLst>
            </p:cNvPr>
            <p:cNvSpPr txBox="1"/>
            <p:nvPr/>
          </p:nvSpPr>
          <p:spPr>
            <a:xfrm>
              <a:off x="672433" y="804048"/>
              <a:ext cx="7552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/>
                <a:t>Example of a PIXE spectrum of a </a:t>
              </a:r>
              <a:r>
                <a:rPr lang="en-ZA" dirty="0" err="1"/>
                <a:t>ZnTe</a:t>
              </a:r>
              <a:r>
                <a:rPr lang="en-ZA" dirty="0"/>
                <a:t>/PET film analysed using 2.4 MeV H</a:t>
              </a:r>
              <a:r>
                <a:rPr lang="en-ZA" baseline="30000" dirty="0"/>
                <a:t>+</a:t>
              </a:r>
              <a:r>
                <a:rPr lang="en-ZA" dirty="0"/>
                <a:t> 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999A0B0-D9A0-48F5-BF3F-4ABBF1F001AF}"/>
              </a:ext>
            </a:extLst>
          </p:cNvPr>
          <p:cNvSpPr txBox="1"/>
          <p:nvPr/>
        </p:nvSpPr>
        <p:spPr>
          <a:xfrm>
            <a:off x="672433" y="116632"/>
            <a:ext cx="803223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ZA" dirty="0"/>
              <a:t>PIXE</a:t>
            </a:r>
          </a:p>
        </p:txBody>
      </p:sp>
    </p:spTree>
    <p:extLst>
      <p:ext uri="{BB962C8B-B14F-4D97-AF65-F5344CB8AC3E}">
        <p14:creationId xmlns:p14="http://schemas.microsoft.com/office/powerpoint/2010/main" val="17358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0709-1229-06.0689455">
            <a:hlinkClick r:id="" action="ppaction://media"/>
            <a:extLst>
              <a:ext uri="{FF2B5EF4-FFF2-40B4-BE49-F238E27FC236}">
                <a16:creationId xmlns:a16="http://schemas.microsoft.com/office/drawing/2014/main" id="{28DE2987-0A63-4DF1-8DB9-40F5A4FC5F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117" end="101895.6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1020" y="764717"/>
            <a:ext cx="6216645" cy="4057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E678E6-0734-4911-AC1C-9985CD9A269C}"/>
              </a:ext>
            </a:extLst>
          </p:cNvPr>
          <p:cNvGrpSpPr/>
          <p:nvPr/>
        </p:nvGrpSpPr>
        <p:grpSpPr>
          <a:xfrm>
            <a:off x="2061353" y="2276872"/>
            <a:ext cx="1934583" cy="877969"/>
            <a:chOff x="1197257" y="2204864"/>
            <a:chExt cx="2664296" cy="93934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51C05FF-82DE-404B-BC0F-CDCCA3C0B074}"/>
                </a:ext>
              </a:extLst>
            </p:cNvPr>
            <p:cNvCxnSpPr>
              <a:cxnSpLocks/>
            </p:cNvCxnSpPr>
            <p:nvPr/>
          </p:nvCxnSpPr>
          <p:spPr>
            <a:xfrm>
              <a:off x="1220990" y="2204864"/>
              <a:ext cx="0" cy="936104"/>
            </a:xfrm>
            <a:prstGeom prst="straightConnector1">
              <a:avLst/>
            </a:prstGeom>
            <a:ln w="50800">
              <a:solidFill>
                <a:schemeClr val="accent2"/>
              </a:solidFill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0750E4-14AC-4CAD-A527-368F3EEE0916}"/>
                </a:ext>
              </a:extLst>
            </p:cNvPr>
            <p:cNvCxnSpPr/>
            <p:nvPr/>
          </p:nvCxnSpPr>
          <p:spPr>
            <a:xfrm>
              <a:off x="1220990" y="2204864"/>
              <a:ext cx="237626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C9CC07E-ADF5-4C96-9487-C9DE01B635A4}"/>
                </a:ext>
              </a:extLst>
            </p:cNvPr>
            <p:cNvCxnSpPr/>
            <p:nvPr/>
          </p:nvCxnSpPr>
          <p:spPr>
            <a:xfrm>
              <a:off x="1197257" y="3144213"/>
              <a:ext cx="2664296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56E444-2B32-4A44-91CE-391A8644E7D4}"/>
              </a:ext>
            </a:extLst>
          </p:cNvPr>
          <p:cNvSpPr txBox="1"/>
          <p:nvPr/>
        </p:nvSpPr>
        <p:spPr>
          <a:xfrm>
            <a:off x="827584" y="5225886"/>
            <a:ext cx="791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Knowledge of the energy loss rate facilitates film thickness measurement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574B2-DE76-445F-A222-827D43CD0E94}"/>
              </a:ext>
            </a:extLst>
          </p:cNvPr>
          <p:cNvSpPr txBox="1"/>
          <p:nvPr/>
        </p:nvSpPr>
        <p:spPr>
          <a:xfrm>
            <a:off x="395537" y="207163"/>
            <a:ext cx="3024529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ZA" sz="2400" dirty="0"/>
              <a:t>In RBS and ERDA………..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DE02C-C992-47CE-8DCC-E6A170258F0F}"/>
              </a:ext>
            </a:extLst>
          </p:cNvPr>
          <p:cNvSpPr txBox="1"/>
          <p:nvPr/>
        </p:nvSpPr>
        <p:spPr>
          <a:xfrm>
            <a:off x="107504" y="5877272"/>
            <a:ext cx="8928992" cy="903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BAA594-0462-44A0-8F32-630713DC1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78" r="53845" b="36117"/>
          <a:stretch/>
        </p:blipFill>
        <p:spPr>
          <a:xfrm>
            <a:off x="1691680" y="5923738"/>
            <a:ext cx="2352538" cy="61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6E9F0E-94BB-416C-B849-4BD1C8845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10" t="27378" b="36117"/>
          <a:stretch/>
        </p:blipFill>
        <p:spPr>
          <a:xfrm>
            <a:off x="4644008" y="5912161"/>
            <a:ext cx="2573461" cy="618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A4BF0A-4939-415C-8BCF-08FF9EC984D4}"/>
              </a:ext>
            </a:extLst>
          </p:cNvPr>
          <p:cNvSpPr txBox="1"/>
          <p:nvPr/>
        </p:nvSpPr>
        <p:spPr>
          <a:xfrm>
            <a:off x="1547664" y="2492896"/>
            <a:ext cx="79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∆x</a:t>
            </a:r>
          </a:p>
        </p:txBody>
      </p:sp>
    </p:spTree>
    <p:extLst>
      <p:ext uri="{BB962C8B-B14F-4D97-AF65-F5344CB8AC3E}">
        <p14:creationId xmlns:p14="http://schemas.microsoft.com/office/powerpoint/2010/main" val="243743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1427C-FDF7-4B4E-85FF-9C7FE76A08F3}"/>
              </a:ext>
            </a:extLst>
          </p:cNvPr>
          <p:cNvSpPr/>
          <p:nvPr/>
        </p:nvSpPr>
        <p:spPr>
          <a:xfrm>
            <a:off x="71648" y="5616624"/>
            <a:ext cx="903685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14:cNvPr>
              <p14:cNvContentPartPr/>
              <p14:nvPr/>
            </p14:nvContentPartPr>
            <p14:xfrm>
              <a:off x="6377902" y="25059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C8481-D598-4A54-AE01-C317A625F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3582" y="250163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stomShape 2">
            <a:extLst>
              <a:ext uri="{FF2B5EF4-FFF2-40B4-BE49-F238E27FC236}">
                <a16:creationId xmlns:a16="http://schemas.microsoft.com/office/drawing/2014/main" id="{3A7823F0-BDE7-4490-9B29-F12BB24FDCD5}"/>
              </a:ext>
            </a:extLst>
          </p:cNvPr>
          <p:cNvSpPr/>
          <p:nvPr/>
        </p:nvSpPr>
        <p:spPr>
          <a:xfrm>
            <a:off x="365760" y="260648"/>
            <a:ext cx="8022664" cy="781158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600" i="1" u="none" strike="noStrike" kern="1200" cap="none" spc="-1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dobe Caslon Pro"/>
                <a:ea typeface="+mn-ea"/>
                <a:cs typeface="+mn-cs"/>
              </a:rPr>
              <a:t>Example…….</a:t>
            </a:r>
            <a:r>
              <a:rPr kumimoji="0" lang="en-ZA" sz="2100" b="1" i="0" u="none" strike="noStrike" kern="1200" cap="none" spc="-1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dobe Caslon Pro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-1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>
                <a:solidFill>
                  <a:srgbClr val="FFFFFF"/>
                </a:solidFill>
              </a:uFill>
              <a:latin typeface="Adobe Caslon Pro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E5B5F9-B2FA-4782-952B-27646A376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56" y="1435631"/>
            <a:ext cx="6609858" cy="49150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11502F-D0E9-47BF-84A8-74FA9DAF01D3}"/>
              </a:ext>
            </a:extLst>
          </p:cNvPr>
          <p:cNvSpPr txBox="1"/>
          <p:nvPr/>
        </p:nvSpPr>
        <p:spPr>
          <a:xfrm>
            <a:off x="755577" y="693428"/>
            <a:ext cx="741682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SiO</a:t>
            </a:r>
            <a:r>
              <a:rPr lang="en-ZA" baseline="-25000" dirty="0"/>
              <a:t>2</a:t>
            </a:r>
            <a:r>
              <a:rPr lang="en-ZA" dirty="0"/>
              <a:t>/Si</a:t>
            </a:r>
            <a:r>
              <a:rPr lang="en-ZA" baseline="-25000" dirty="0"/>
              <a:t>3</a:t>
            </a:r>
            <a:r>
              <a:rPr lang="en-ZA" dirty="0"/>
              <a:t>N</a:t>
            </a:r>
            <a:r>
              <a:rPr lang="en-ZA" baseline="-25000" dirty="0"/>
              <a:t>4</a:t>
            </a:r>
            <a:r>
              <a:rPr lang="en-ZA" dirty="0"/>
              <a:t> film thickness measurement and stoichiometric analysis via RBS using 1.6 MeV He</a:t>
            </a:r>
            <a:r>
              <a:rPr lang="en-ZA" baseline="30000" dirty="0"/>
              <a:t>+</a:t>
            </a:r>
            <a:r>
              <a:rPr lang="en-ZA" dirty="0"/>
              <a:t> 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24A86F-D8B3-4E24-A692-EB3E0C9204E1}"/>
              </a:ext>
            </a:extLst>
          </p:cNvPr>
          <p:cNvGrpSpPr/>
          <p:nvPr/>
        </p:nvGrpSpPr>
        <p:grpSpPr>
          <a:xfrm>
            <a:off x="348001" y="2237130"/>
            <a:ext cx="1492033" cy="2690247"/>
            <a:chOff x="371599" y="1699307"/>
            <a:chExt cx="1492033" cy="26902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9FF688-9F0A-4F49-AC38-458C8C0C7A80}"/>
                </a:ext>
              </a:extLst>
            </p:cNvPr>
            <p:cNvGrpSpPr/>
            <p:nvPr/>
          </p:nvGrpSpPr>
          <p:grpSpPr>
            <a:xfrm>
              <a:off x="371599" y="1699307"/>
              <a:ext cx="1492033" cy="2690247"/>
              <a:chOff x="6883210" y="1460211"/>
              <a:chExt cx="1695214" cy="34623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0EEE38-D33A-4DBD-94B6-9A9499A64916}"/>
                  </a:ext>
                </a:extLst>
              </p:cNvPr>
              <p:cNvSpPr/>
              <p:nvPr/>
            </p:nvSpPr>
            <p:spPr>
              <a:xfrm>
                <a:off x="7452320" y="2257560"/>
                <a:ext cx="300822" cy="18002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966994-D0E1-449A-85B3-FB4C5D8E26AA}"/>
                  </a:ext>
                </a:extLst>
              </p:cNvPr>
              <p:cNvSpPr/>
              <p:nvPr/>
            </p:nvSpPr>
            <p:spPr>
              <a:xfrm>
                <a:off x="7740352" y="2257560"/>
                <a:ext cx="190592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253B54-0A29-4845-ACBD-FCF7845E76A0}"/>
                  </a:ext>
                </a:extLst>
              </p:cNvPr>
              <p:cNvSpPr txBox="1"/>
              <p:nvPr/>
            </p:nvSpPr>
            <p:spPr>
              <a:xfrm>
                <a:off x="6883210" y="1460211"/>
                <a:ext cx="1429601" cy="396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400" dirty="0">
                    <a:latin typeface="Bell MT" panose="02020503060305020303" pitchFamily="18" charset="0"/>
                  </a:rPr>
                  <a:t>SiO</a:t>
                </a:r>
                <a:r>
                  <a:rPr lang="en-ZA" sz="1400" baseline="-25000" dirty="0">
                    <a:latin typeface="Bell MT" panose="02020503060305020303" pitchFamily="18" charset="0"/>
                  </a:rPr>
                  <a:t>2  </a:t>
                </a:r>
                <a:r>
                  <a:rPr lang="en-ZA" sz="1400" dirty="0">
                    <a:latin typeface="Bell MT" panose="02020503060305020303" pitchFamily="18" charset="0"/>
                  </a:rPr>
                  <a:t>(105 nm)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FD86DE4-24FC-4C48-BA56-B608B9CF7533}"/>
                  </a:ext>
                </a:extLst>
              </p:cNvPr>
              <p:cNvCxnSpPr>
                <a:cxnSpLocks/>
                <a:stCxn id="21" idx="2"/>
                <a:endCxn id="19" idx="0"/>
              </p:cNvCxnSpPr>
              <p:nvPr/>
            </p:nvCxnSpPr>
            <p:spPr>
              <a:xfrm>
                <a:off x="7598011" y="1856322"/>
                <a:ext cx="4721" cy="4012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EC34B7-D724-4B5F-8D7D-AC257C7A1F5F}"/>
                  </a:ext>
                </a:extLst>
              </p:cNvPr>
              <p:cNvSpPr txBox="1"/>
              <p:nvPr/>
            </p:nvSpPr>
            <p:spPr>
              <a:xfrm>
                <a:off x="7092872" y="4526465"/>
                <a:ext cx="1485552" cy="396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400" dirty="0">
                    <a:latin typeface="Bell MT" panose="02020503060305020303" pitchFamily="18" charset="0"/>
                  </a:rPr>
                  <a:t>Si</a:t>
                </a:r>
                <a:r>
                  <a:rPr lang="en-ZA" sz="1400" baseline="-25000" dirty="0">
                    <a:latin typeface="Bell MT" panose="02020503060305020303" pitchFamily="18" charset="0"/>
                  </a:rPr>
                  <a:t>3</a:t>
                </a:r>
                <a:r>
                  <a:rPr lang="en-ZA" sz="1400" dirty="0">
                    <a:latin typeface="Bell MT" panose="02020503060305020303" pitchFamily="18" charset="0"/>
                  </a:rPr>
                  <a:t>N</a:t>
                </a:r>
                <a:r>
                  <a:rPr lang="en-ZA" sz="1400" baseline="-25000" dirty="0">
                    <a:latin typeface="Bell MT" panose="02020503060305020303" pitchFamily="18" charset="0"/>
                  </a:rPr>
                  <a:t>4 </a:t>
                </a:r>
                <a:r>
                  <a:rPr lang="en-ZA" sz="1400" dirty="0">
                    <a:latin typeface="Bell MT" panose="02020503060305020303" pitchFamily="18" charset="0"/>
                  </a:rPr>
                  <a:t>(75 nm)</a:t>
                </a: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71F7EC2-AD99-4DA5-AF53-17CAE03F5E3D}"/>
                </a:ext>
              </a:extLst>
            </p:cNvPr>
            <p:cNvCxnSpPr>
              <a:stCxn id="24" idx="0"/>
              <a:endCxn id="20" idx="2"/>
            </p:cNvCxnSpPr>
            <p:nvPr/>
          </p:nvCxnSpPr>
          <p:spPr>
            <a:xfrm flipV="1">
              <a:off x="1209882" y="3717595"/>
              <a:ext cx="0" cy="36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72209F1-E5E8-455D-8EA4-BB50C8B702E5}"/>
              </a:ext>
            </a:extLst>
          </p:cNvPr>
          <p:cNvSpPr txBox="1"/>
          <p:nvPr/>
        </p:nvSpPr>
        <p:spPr>
          <a:xfrm>
            <a:off x="385871" y="4915022"/>
            <a:ext cx="145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>
                <a:latin typeface="Bell MT" panose="02020503060305020303" pitchFamily="18" charset="0"/>
              </a:rPr>
              <a:t>Backing membrane</a:t>
            </a:r>
          </a:p>
        </p:txBody>
      </p:sp>
    </p:spTree>
    <p:extLst>
      <p:ext uri="{BB962C8B-B14F-4D97-AF65-F5344CB8AC3E}">
        <p14:creationId xmlns:p14="http://schemas.microsoft.com/office/powerpoint/2010/main" val="240588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503" y="5790427"/>
            <a:ext cx="9023503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lang="en-GB" sz="2000" i="1" dirty="0">
              <a:solidFill>
                <a:srgbClr val="7030A0"/>
              </a:solidFill>
              <a:latin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983A2E-1964-4B0C-87A3-717C863F01DD}"/>
              </a:ext>
            </a:extLst>
          </p:cNvPr>
          <p:cNvSpPr/>
          <p:nvPr/>
        </p:nvSpPr>
        <p:spPr>
          <a:xfrm>
            <a:off x="59503" y="793010"/>
            <a:ext cx="8563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Existing ion atom interaction theories fare quite well when the collision pair is highly asymmetric in terms of mass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BEF43-0DA6-455E-A340-00A70FCA6A90}"/>
              </a:ext>
            </a:extLst>
          </p:cNvPr>
          <p:cNvSpPr/>
          <p:nvPr/>
        </p:nvSpPr>
        <p:spPr>
          <a:xfrm>
            <a:off x="251520" y="147476"/>
            <a:ext cx="2442913" cy="46166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none">
            <a:spAutoFit/>
          </a:bodyPr>
          <a:lstStyle/>
          <a:p>
            <a:r>
              <a:rPr lang="en-GB" sz="2400" dirty="0"/>
              <a:t>Research problem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2756E7-0CE1-432A-9440-9CAB760B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76" y="1620788"/>
            <a:ext cx="3210598" cy="18380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3F3881-7FF9-4BBA-88EA-DCD17544D61E}"/>
              </a:ext>
            </a:extLst>
          </p:cNvPr>
          <p:cNvSpPr txBox="1"/>
          <p:nvPr/>
        </p:nvSpPr>
        <p:spPr>
          <a:xfrm>
            <a:off x="5004048" y="2021911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</a:t>
            </a:r>
            <a:r>
              <a:rPr lang="en-GB" baseline="-25000" dirty="0"/>
              <a:t>1 </a:t>
            </a:r>
            <a:r>
              <a:rPr lang="en-GB" dirty="0"/>
              <a:t>&lt;&lt; Z</a:t>
            </a:r>
            <a:r>
              <a:rPr lang="en-GB" baseline="-25000" dirty="0"/>
              <a:t>2</a:t>
            </a:r>
          </a:p>
          <a:p>
            <a:pPr algn="ctr"/>
            <a:r>
              <a:rPr lang="en-GB" dirty="0"/>
              <a:t>Pure Coulomb potential</a:t>
            </a:r>
          </a:p>
          <a:p>
            <a:pPr algn="ctr"/>
            <a:endParaRPr lang="en-GB" baseline="-2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6319E8-6CCB-4E79-9E32-C5C5C4C5FB71}"/>
              </a:ext>
            </a:extLst>
          </p:cNvPr>
          <p:cNvGrpSpPr/>
          <p:nvPr/>
        </p:nvGrpSpPr>
        <p:grpSpPr>
          <a:xfrm>
            <a:off x="1240159" y="3970776"/>
            <a:ext cx="4140161" cy="2155995"/>
            <a:chOff x="2223377" y="2950100"/>
            <a:chExt cx="4769254" cy="25202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4A5536-3816-4673-9075-820169547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3377" y="2950100"/>
              <a:ext cx="4769254" cy="2520280"/>
            </a:xfrm>
            <a:prstGeom prst="rect">
              <a:avLst/>
            </a:prstGeom>
          </p:spPr>
        </p:pic>
        <p:sp>
          <p:nvSpPr>
            <p:cNvPr id="28" name="Left-Right Arrow 5">
              <a:extLst>
                <a:ext uri="{FF2B5EF4-FFF2-40B4-BE49-F238E27FC236}">
                  <a16:creationId xmlns:a16="http://schemas.microsoft.com/office/drawing/2014/main" id="{5B8A526F-4285-480A-AB2C-74C9AE0761A6}"/>
                </a:ext>
              </a:extLst>
            </p:cNvPr>
            <p:cNvSpPr/>
            <p:nvPr/>
          </p:nvSpPr>
          <p:spPr>
            <a:xfrm rot="654687">
              <a:off x="3727669" y="4102228"/>
              <a:ext cx="684076" cy="216024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D0BD537-E052-41A3-8FE2-7C287CC13A5B}"/>
              </a:ext>
            </a:extLst>
          </p:cNvPr>
          <p:cNvSpPr txBox="1"/>
          <p:nvPr/>
        </p:nvSpPr>
        <p:spPr>
          <a:xfrm>
            <a:off x="5404864" y="4528051"/>
            <a:ext cx="2996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</a:t>
            </a:r>
            <a:r>
              <a:rPr lang="en-GB" baseline="-25000" dirty="0"/>
              <a:t> 1 </a:t>
            </a:r>
            <a:r>
              <a:rPr lang="en-GB" dirty="0"/>
              <a:t>≤ Z</a:t>
            </a:r>
            <a:r>
              <a:rPr lang="en-GB" baseline="-25000" dirty="0"/>
              <a:t>2</a:t>
            </a:r>
          </a:p>
          <a:p>
            <a:r>
              <a:rPr lang="en-GB" dirty="0"/>
              <a:t>screening by orbital electrons cannot be neglected</a:t>
            </a:r>
          </a:p>
          <a:p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ZA" dirty="0"/>
              <a:t>Screened potentials</a:t>
            </a:r>
          </a:p>
        </p:txBody>
      </p:sp>
    </p:spTree>
    <p:extLst>
      <p:ext uri="{BB962C8B-B14F-4D97-AF65-F5344CB8AC3E}">
        <p14:creationId xmlns:p14="http://schemas.microsoft.com/office/powerpoint/2010/main" val="222247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503" y="5790427"/>
            <a:ext cx="9023503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lang="en-GB" sz="2000" i="1" dirty="0">
              <a:solidFill>
                <a:srgbClr val="7030A0"/>
              </a:solidFill>
              <a:latin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983A2E-1964-4B0C-87A3-717C863F01DD}"/>
              </a:ext>
            </a:extLst>
          </p:cNvPr>
          <p:cNvSpPr/>
          <p:nvPr/>
        </p:nvSpPr>
        <p:spPr>
          <a:xfrm>
            <a:off x="59503" y="793010"/>
            <a:ext cx="8563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just">
              <a:buAutoNum type="romanUcPeriod"/>
              <a:defRPr/>
            </a:pPr>
            <a:r>
              <a:rPr lang="en-GB" altLang="en-US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Stopping force: </a:t>
            </a:r>
            <a:r>
              <a:rPr lang="en-GB" altLang="en-US" sz="2000" dirty="0">
                <a:solidFill>
                  <a:prstClr val="black"/>
                </a:solidFill>
                <a:latin typeface="Bell MT" panose="02020503060305020303" pitchFamily="18" charset="0"/>
              </a:rPr>
              <a:t>Existing theoretical and semi-empirical formulations deviate by as much as 20 – 40% when it comes to predicting stopping force in heavy ion atom collisions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4187C7-586F-4772-9449-125131634C29}"/>
              </a:ext>
            </a:extLst>
          </p:cNvPr>
          <p:cNvSpPr/>
          <p:nvPr/>
        </p:nvSpPr>
        <p:spPr>
          <a:xfrm>
            <a:off x="6881611" y="3519945"/>
            <a:ext cx="620503" cy="104382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BEF43-0DA6-455E-A340-00A70FCA6A90}"/>
              </a:ext>
            </a:extLst>
          </p:cNvPr>
          <p:cNvSpPr/>
          <p:nvPr/>
        </p:nvSpPr>
        <p:spPr>
          <a:xfrm>
            <a:off x="251520" y="147476"/>
            <a:ext cx="2442913" cy="46166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none">
            <a:spAutoFit/>
          </a:bodyPr>
          <a:lstStyle/>
          <a:p>
            <a:r>
              <a:rPr lang="en-GB" sz="2400" dirty="0"/>
              <a:t>Research problem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40C3C5-C3C9-492E-9BE4-DC8C60F1588A}"/>
              </a:ext>
            </a:extLst>
          </p:cNvPr>
          <p:cNvGrpSpPr/>
          <p:nvPr/>
        </p:nvGrpSpPr>
        <p:grpSpPr>
          <a:xfrm>
            <a:off x="1331640" y="1993150"/>
            <a:ext cx="6959521" cy="4865771"/>
            <a:chOff x="708822" y="1882897"/>
            <a:chExt cx="7726355" cy="48276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A6E405-24F1-4C87-8A9C-8A868F7D1188}"/>
                </a:ext>
              </a:extLst>
            </p:cNvPr>
            <p:cNvGrpSpPr/>
            <p:nvPr/>
          </p:nvGrpSpPr>
          <p:grpSpPr>
            <a:xfrm>
              <a:off x="708822" y="1882897"/>
              <a:ext cx="7726355" cy="4827698"/>
              <a:chOff x="708822" y="1882897"/>
              <a:chExt cx="7726355" cy="482769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B1B11A-F605-4D3C-A0F6-032759250A23}"/>
                  </a:ext>
                </a:extLst>
              </p:cNvPr>
              <p:cNvGrpSpPr/>
              <p:nvPr/>
            </p:nvGrpSpPr>
            <p:grpSpPr>
              <a:xfrm>
                <a:off x="708822" y="1882897"/>
                <a:ext cx="7726355" cy="4827698"/>
                <a:chOff x="708822" y="1882897"/>
                <a:chExt cx="7726355" cy="4827698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0426F2EC-9E75-47FE-8622-0FFD1F0CFD21}"/>
                    </a:ext>
                  </a:extLst>
                </p:cNvPr>
                <p:cNvGrpSpPr/>
                <p:nvPr/>
              </p:nvGrpSpPr>
              <p:grpSpPr>
                <a:xfrm>
                  <a:off x="708822" y="1920601"/>
                  <a:ext cx="7726355" cy="4789994"/>
                  <a:chOff x="964387" y="1912083"/>
                  <a:chExt cx="7213734" cy="4182215"/>
                </a:xfrm>
              </p:grpSpPr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C933503C-8862-45DA-BDE2-99D0E49A42A4}"/>
                      </a:ext>
                    </a:extLst>
                  </p:cNvPr>
                  <p:cNvGrpSpPr/>
                  <p:nvPr/>
                </p:nvGrpSpPr>
                <p:grpSpPr>
                  <a:xfrm>
                    <a:off x="964387" y="1912083"/>
                    <a:ext cx="7213734" cy="4182215"/>
                    <a:chOff x="800001" y="2664901"/>
                    <a:chExt cx="7213734" cy="4182215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9F7698B4-BA81-4D5C-9330-49F228A9D6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800001" y="2664901"/>
                      <a:ext cx="7213734" cy="376247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17C24CCE-3E24-429C-844D-023A95A9E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2247" y="6385451"/>
                      <a:ext cx="4572000" cy="461665"/>
                    </a:xfrm>
                    <a:prstGeom prst="rect">
                      <a:avLst/>
                    </a:prstGeom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ZA" sz="1200" dirty="0">
                          <a:hlinkClick r:id="rId3"/>
                        </a:rPr>
                        <a:t>https://www-nds.iaea.org/stopping/tuples/Si-SiO2</a:t>
                      </a:r>
                      <a:endParaRPr lang="en-ZA" sz="1200" dirty="0"/>
                    </a:p>
                    <a:p>
                      <a:endParaRPr lang="en-ZA" sz="1200" dirty="0"/>
                    </a:p>
                  </p:txBody>
                </p:sp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575C3326-C15A-4AFE-AEA7-7F47C04A5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8597" y="3128475"/>
                      <a:ext cx="864096" cy="2861737"/>
                    </a:xfrm>
                    <a:prstGeom prst="rect">
                      <a:avLst/>
                    </a:prstGeom>
                    <a:solidFill>
                      <a:srgbClr val="FF0000">
                        <a:alpha val="5000"/>
                      </a:srgbClr>
                    </a:solidFill>
                    <a:ln w="12700"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ZA"/>
                    </a:p>
                  </p:txBody>
                </p:sp>
              </p:grp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9406249-E858-4C5B-8082-39E2D7EA7DA4}"/>
                      </a:ext>
                    </a:extLst>
                  </p:cNvPr>
                  <p:cNvSpPr txBox="1"/>
                  <p:nvPr/>
                </p:nvSpPr>
                <p:spPr>
                  <a:xfrm>
                    <a:off x="3406959" y="4097350"/>
                    <a:ext cx="1296144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ZA" sz="1300" dirty="0">
                        <a:solidFill>
                          <a:srgbClr val="FF0000"/>
                        </a:solidFill>
                        <a:latin typeface="Bell MT" panose="02020503060305020303" pitchFamily="18" charset="0"/>
                      </a:rPr>
                      <a:t>IBA energy region</a:t>
                    </a:r>
                  </a:p>
                </p:txBody>
              </p:sp>
            </p:grp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913A67-B139-46C2-9971-8681A0A6BEA3}"/>
                    </a:ext>
                  </a:extLst>
                </p:cNvPr>
                <p:cNvSpPr txBox="1"/>
                <p:nvPr/>
              </p:nvSpPr>
              <p:spPr>
                <a:xfrm>
                  <a:off x="1115616" y="1882897"/>
                  <a:ext cx="597666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dirty="0"/>
                    <a:t>Electronic stopping force of Si in SiO</a:t>
                  </a:r>
                  <a:r>
                    <a:rPr lang="en-ZA" baseline="-25000" dirty="0"/>
                    <a:t>2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DB225F8-25C5-4139-B6FD-FA759DD9833F}"/>
                  </a:ext>
                </a:extLst>
              </p:cNvPr>
              <p:cNvSpPr/>
              <p:nvPr/>
            </p:nvSpPr>
            <p:spPr>
              <a:xfrm>
                <a:off x="7257558" y="2924944"/>
                <a:ext cx="620503" cy="114267"/>
              </a:xfrm>
              <a:prstGeom prst="roundRect">
                <a:avLst/>
              </a:prstGeom>
              <a:solidFill>
                <a:srgbClr val="FFFF00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A437D94-0BB2-4AD4-AF62-B299E4D39AFE}"/>
                    </a:ext>
                  </a:extLst>
                </p14:cNvPr>
                <p14:cNvContentPartPr/>
                <p14:nvPr/>
              </p14:nvContentPartPr>
              <p14:xfrm>
                <a:off x="7940256" y="2770971"/>
                <a:ext cx="479160" cy="2174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A437D94-0BB2-4AD4-AF62-B299E4D39A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30665" y="2762030"/>
                  <a:ext cx="498742" cy="23496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753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HEMBA April 2020.potx" id="{C9D8F018-8342-46B9-B31C-5F660FC474D1}" vid="{0B7BBD52-2511-493D-ADC3-C51900FF7E4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randing" ma:contentTypeID="0x0101004776E207F70EC349839999EDC8A0F25600983481AC521FD5429BE59E53AA07F6E3" ma:contentTypeVersion="5" ma:contentTypeDescription="Add a new Branding item" ma:contentTypeScope="" ma:versionID="fc8ce19faebc81c962e99e270d1db6e6">
  <xsd:schema xmlns:xsd="http://www.w3.org/2001/XMLSchema" xmlns:xs="http://www.w3.org/2001/XMLSchema" xmlns:p="http://schemas.microsoft.com/office/2006/metadata/properties" xmlns:ns2="4dad2812-135c-406e-a914-ed25e2a7deb9" targetNamespace="http://schemas.microsoft.com/office/2006/metadata/properties" ma:root="true" ma:fieldsID="c66a568caf705f40dee35ea2699d5c9f" ns2:_="">
    <xsd:import namespace="4dad2812-135c-406e-a914-ed25e2a7deb9"/>
    <xsd:element name="properties">
      <xsd:complexType>
        <xsd:sequence>
          <xsd:element name="documentManagement">
            <xsd:complexType>
              <xsd:all>
                <xsd:element ref="ns2:c6c3f9ecc9c149b090c3beade51339f5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d2812-135c-406e-a914-ed25e2a7deb9" elementFormDefault="qualified">
    <xsd:import namespace="http://schemas.microsoft.com/office/2006/documentManagement/types"/>
    <xsd:import namespace="http://schemas.microsoft.com/office/infopath/2007/PartnerControls"/>
    <xsd:element name="c6c3f9ecc9c149b090c3beade51339f5" ma:index="8" nillable="true" ma:taxonomy="true" ma:internalName="c6c3f9ecc9c149b090c3beade51339f5" ma:taxonomyFieldName="Document_x0020_Type" ma:displayName="Document Type" ma:indexed="true" ma:default="" ma:fieldId="{c6c3f9ec-c9c1-49b0-90c3-beade51339f5}" ma:sspId="8b5a51db-9643-4808-a5c4-f3611dbee7c3" ma:termSetId="1470dd78-7c93-4738-9fa4-a6be4abd7e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134298b-7152-4293-a8ba-24b2fef0ec43}" ma:internalName="TaxCatchAll" ma:showField="CatchAllData" ma:web="4dad2812-135c-406e-a914-ed25e2a7de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134298b-7152-4293-a8ba-24b2fef0ec43}" ma:internalName="TaxCatchAllLabel" ma:readOnly="true" ma:showField="CatchAllDataLabel" ma:web="4dad2812-135c-406e-a914-ed25e2a7de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6c3f9ecc9c149b090c3beade51339f5 xmlns="4dad2812-135c-406e-a914-ed25e2a7de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NRF PowerPoint</TermName>
          <TermId xmlns="http://schemas.microsoft.com/office/infopath/2007/PartnerControls">bc7877d3-0092-425e-9613-a18700668ec7</TermId>
        </TermInfo>
      </Terms>
    </c6c3f9ecc9c149b090c3beade51339f5>
    <TaxCatchAll xmlns="4dad2812-135c-406e-a914-ed25e2a7deb9">
      <Value>91</Value>
    </TaxCatchAll>
  </documentManagement>
</p:properties>
</file>

<file path=customXml/itemProps1.xml><?xml version="1.0" encoding="utf-8"?>
<ds:datastoreItem xmlns:ds="http://schemas.openxmlformats.org/officeDocument/2006/customXml" ds:itemID="{933AD5A1-7317-4B3A-B5F5-1D3BC15F68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FC3A3C-E8D1-482F-A756-530F4B8AD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ad2812-135c-406e-a914-ed25e2a7de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F7A2D7-B124-407F-97B4-DBA3E48F1A51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dad2812-135c-406e-a914-ed25e2a7deb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ITHEMBA April 2020</Template>
  <TotalTime>21176</TotalTime>
  <Words>1133</Words>
  <Application>Microsoft Office PowerPoint</Application>
  <PresentationFormat>On-screen Show (4:3)</PresentationFormat>
  <Paragraphs>152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Adobe Caslon Pro</vt:lpstr>
      <vt:lpstr>Arial</vt:lpstr>
      <vt:lpstr>Arial Narrow</vt:lpstr>
      <vt:lpstr>Bell MT</vt:lpstr>
      <vt:lpstr>Calibri</vt:lpstr>
      <vt:lpstr>Cambria Math</vt:lpstr>
      <vt:lpstr>DejaVu Sans</vt:lpstr>
      <vt:lpstr>Likhan</vt:lpstr>
      <vt:lpstr>Symbol</vt:lpstr>
      <vt:lpstr>Times New Roman</vt:lpstr>
      <vt:lpstr>Wingdings</vt:lpstr>
      <vt:lpstr>Office Theme</vt:lpstr>
      <vt:lpstr>2_Office Theme</vt:lpstr>
      <vt:lpstr>Graph</vt:lpstr>
      <vt:lpstr>Measurement of fundamental ion-atom interaction parameters for heavy ion beam materials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John Arendse</dc:creator>
  <cp:lastModifiedBy>Mandla Msimanga</cp:lastModifiedBy>
  <cp:revision>334</cp:revision>
  <dcterms:created xsi:type="dcterms:W3CDTF">2020-07-31T13:07:47Z</dcterms:created>
  <dcterms:modified xsi:type="dcterms:W3CDTF">2025-07-10T08:06:10Z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0x0101004776E207F70EC349839999EDC8A0F25600983481AC521FD5429BE59E53AA07F6E3</vt:lpwstr>
  </property>
  <property fmtid="{D5CDD505-2E9C-101B-9397-08002B2CF9AE}" pid="3" name="Document Type">
    <vt:lpwstr>91;#NRF PowerPoint|bc7877d3-0092-425e-9613-a18700668ec7</vt:lpwstr>
  </property>
</Properties>
</file>