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2"/>
  </p:notesMasterIdLst>
  <p:sldIdLst>
    <p:sldId id="273" r:id="rId5"/>
    <p:sldId id="281" r:id="rId6"/>
    <p:sldId id="282" r:id="rId7"/>
    <p:sldId id="284" r:id="rId8"/>
    <p:sldId id="283" r:id="rId9"/>
    <p:sldId id="286" r:id="rId10"/>
    <p:sldId id="287" r:id="rId11"/>
    <p:sldId id="288" r:id="rId12"/>
    <p:sldId id="291" r:id="rId13"/>
    <p:sldId id="289" r:id="rId14"/>
    <p:sldId id="292" r:id="rId15"/>
    <p:sldId id="290" r:id="rId16"/>
    <p:sldId id="293" r:id="rId17"/>
    <p:sldId id="294" r:id="rId18"/>
    <p:sldId id="484" r:id="rId19"/>
    <p:sldId id="482" r:id="rId20"/>
    <p:sldId id="483" r:id="rId21"/>
  </p:sldIdLst>
  <p:sldSz cx="9144000" cy="5143500" type="screen16x9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333"/>
    <a:srgbClr val="FECA1C"/>
    <a:srgbClr val="001027"/>
    <a:srgbClr val="006B34"/>
    <a:srgbClr val="061C2C"/>
    <a:srgbClr val="274463"/>
    <a:srgbClr val="1B2B6F"/>
    <a:srgbClr val="0B2D47"/>
    <a:srgbClr val="0E2A4F"/>
    <a:srgbClr val="C6B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D987B0-1015-4E4C-9720-83A1B5091C95}" v="6" dt="2025-07-08T19:25:10.9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984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81F56E-8009-42EF-8F54-7302FDA5F529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ZA"/>
        </a:p>
      </dgm:t>
    </dgm:pt>
    <dgm:pt modelId="{9A114460-9950-4638-8A0C-EE774C587BC5}">
      <dgm:prSet/>
      <dgm:spPr/>
      <dgm:t>
        <a:bodyPr/>
        <a:lstStyle/>
        <a:p>
          <a:r>
            <a:rPr lang="en-ZA" dirty="0"/>
            <a:t>1. Enter setup (via python Cmd. Prompt):</a:t>
          </a:r>
        </a:p>
      </dgm:t>
    </dgm:pt>
    <dgm:pt modelId="{18F0B95E-9A29-4E13-83D6-DED194346DE7}" type="parTrans" cxnId="{6DF1B2FC-78C1-4372-9D47-C28C1995B168}">
      <dgm:prSet/>
      <dgm:spPr/>
      <dgm:t>
        <a:bodyPr/>
        <a:lstStyle/>
        <a:p>
          <a:endParaRPr lang="en-ZA"/>
        </a:p>
      </dgm:t>
    </dgm:pt>
    <dgm:pt modelId="{03C37447-A746-4170-BC2F-5DDA01F6F59E}" type="sibTrans" cxnId="{6DF1B2FC-78C1-4372-9D47-C28C1995B168}">
      <dgm:prSet/>
      <dgm:spPr/>
      <dgm:t>
        <a:bodyPr/>
        <a:lstStyle/>
        <a:p>
          <a:endParaRPr lang="en-ZA"/>
        </a:p>
      </dgm:t>
    </dgm:pt>
    <dgm:pt modelId="{E08B1EFD-CED7-40B2-ABCD-B5F1BBC3FDF1}">
      <dgm:prSet/>
      <dgm:spPr/>
      <dgm:t>
        <a:bodyPr/>
        <a:lstStyle/>
        <a:p>
          <a:r>
            <a:rPr lang="en-ZA" dirty="0"/>
            <a:t>Dimensions of PV module</a:t>
          </a:r>
        </a:p>
      </dgm:t>
    </dgm:pt>
    <dgm:pt modelId="{868FBB7C-5D5A-4EBE-8C73-489410E3E859}" type="parTrans" cxnId="{A5554D1C-E5E0-4DA8-A31C-AE678524F713}">
      <dgm:prSet/>
      <dgm:spPr/>
      <dgm:t>
        <a:bodyPr/>
        <a:lstStyle/>
        <a:p>
          <a:endParaRPr lang="en-ZA"/>
        </a:p>
      </dgm:t>
    </dgm:pt>
    <dgm:pt modelId="{B8A98A41-8D39-4986-A997-8DFE36FACA82}" type="sibTrans" cxnId="{A5554D1C-E5E0-4DA8-A31C-AE678524F713}">
      <dgm:prSet/>
      <dgm:spPr/>
      <dgm:t>
        <a:bodyPr/>
        <a:lstStyle/>
        <a:p>
          <a:endParaRPr lang="en-ZA"/>
        </a:p>
      </dgm:t>
    </dgm:pt>
    <dgm:pt modelId="{11BF477F-D8FD-4177-833C-28EDAA8E5BE0}">
      <dgm:prSet/>
      <dgm:spPr/>
      <dgm:t>
        <a:bodyPr/>
        <a:lstStyle/>
        <a:p>
          <a:r>
            <a:rPr lang="en-ZA" dirty="0"/>
            <a:t>Selected camera</a:t>
          </a:r>
        </a:p>
      </dgm:t>
    </dgm:pt>
    <dgm:pt modelId="{AA9C5250-4918-4F49-84AC-9F970D3FC7C5}" type="parTrans" cxnId="{800125F4-844F-4151-83B2-29F2C31332EB}">
      <dgm:prSet/>
      <dgm:spPr/>
      <dgm:t>
        <a:bodyPr/>
        <a:lstStyle/>
        <a:p>
          <a:endParaRPr lang="en-ZA"/>
        </a:p>
      </dgm:t>
    </dgm:pt>
    <dgm:pt modelId="{BCB55713-5F0B-447E-A1C7-233CB97E3E78}" type="sibTrans" cxnId="{800125F4-844F-4151-83B2-29F2C31332EB}">
      <dgm:prSet/>
      <dgm:spPr/>
      <dgm:t>
        <a:bodyPr/>
        <a:lstStyle/>
        <a:p>
          <a:endParaRPr lang="en-ZA"/>
        </a:p>
      </dgm:t>
    </dgm:pt>
    <dgm:pt modelId="{2C73E8E6-27BE-4746-8416-1C20905EE5D9}">
      <dgm:prSet/>
      <dgm:spPr/>
      <dgm:t>
        <a:bodyPr/>
        <a:lstStyle/>
        <a:p>
          <a:r>
            <a:rPr lang="en-ZA"/>
            <a:t>Select UV or visual imaging</a:t>
          </a:r>
        </a:p>
      </dgm:t>
    </dgm:pt>
    <dgm:pt modelId="{7C9E3480-10EB-447B-96BF-D101E470884C}" type="parTrans" cxnId="{0D8B207E-F84A-495E-B1BD-738601974DFF}">
      <dgm:prSet/>
      <dgm:spPr/>
      <dgm:t>
        <a:bodyPr/>
        <a:lstStyle/>
        <a:p>
          <a:endParaRPr lang="en-ZA"/>
        </a:p>
      </dgm:t>
    </dgm:pt>
    <dgm:pt modelId="{66EF03B6-A461-41AD-A85E-AFE3B8452DA5}" type="sibTrans" cxnId="{0D8B207E-F84A-495E-B1BD-738601974DFF}">
      <dgm:prSet/>
      <dgm:spPr/>
      <dgm:t>
        <a:bodyPr/>
        <a:lstStyle/>
        <a:p>
          <a:endParaRPr lang="en-ZA"/>
        </a:p>
      </dgm:t>
    </dgm:pt>
    <dgm:pt modelId="{2BC6586F-2021-4AD9-9447-5CB44418ADC8}">
      <dgm:prSet/>
      <dgm:spPr/>
      <dgm:t>
        <a:bodyPr/>
        <a:lstStyle/>
        <a:p>
          <a:r>
            <a:rPr lang="en-ZA" dirty="0"/>
            <a:t>2. 3D Array of positions generated </a:t>
          </a:r>
        </a:p>
      </dgm:t>
    </dgm:pt>
    <dgm:pt modelId="{6A985796-841F-4D2F-B860-CE17776C6BB9}" type="parTrans" cxnId="{911E0B21-05FE-4051-BF60-EC35DA87EE4B}">
      <dgm:prSet/>
      <dgm:spPr/>
      <dgm:t>
        <a:bodyPr/>
        <a:lstStyle/>
        <a:p>
          <a:endParaRPr lang="en-ZA"/>
        </a:p>
      </dgm:t>
    </dgm:pt>
    <dgm:pt modelId="{823E3593-3976-468A-B5A0-57BDEB9195CC}" type="sibTrans" cxnId="{911E0B21-05FE-4051-BF60-EC35DA87EE4B}">
      <dgm:prSet/>
      <dgm:spPr/>
      <dgm:t>
        <a:bodyPr/>
        <a:lstStyle/>
        <a:p>
          <a:endParaRPr lang="en-ZA"/>
        </a:p>
      </dgm:t>
    </dgm:pt>
    <dgm:pt modelId="{4325782B-7142-41D1-BA76-CE1D0E501F8F}">
      <dgm:prSet/>
      <dgm:spPr/>
      <dgm:t>
        <a:bodyPr/>
        <a:lstStyle/>
        <a:p>
          <a:r>
            <a:rPr lang="en-ZA" dirty="0"/>
            <a:t>3. Pi sends each position to Arduino </a:t>
          </a:r>
        </a:p>
      </dgm:t>
    </dgm:pt>
    <dgm:pt modelId="{9DC28F0B-BA30-4100-AA83-2E6C4ED9BE16}" type="parTrans" cxnId="{B69DD680-FBF7-4099-8EB7-229892EB8EC7}">
      <dgm:prSet/>
      <dgm:spPr/>
      <dgm:t>
        <a:bodyPr/>
        <a:lstStyle/>
        <a:p>
          <a:endParaRPr lang="en-ZA"/>
        </a:p>
      </dgm:t>
    </dgm:pt>
    <dgm:pt modelId="{122BB78B-C0DB-42FC-8117-676CC439F3E9}" type="sibTrans" cxnId="{B69DD680-FBF7-4099-8EB7-229892EB8EC7}">
      <dgm:prSet/>
      <dgm:spPr/>
      <dgm:t>
        <a:bodyPr/>
        <a:lstStyle/>
        <a:p>
          <a:endParaRPr lang="en-ZA"/>
        </a:p>
      </dgm:t>
    </dgm:pt>
    <dgm:pt modelId="{B8338C10-4745-4D49-9D22-49C140DD3B3D}">
      <dgm:prSet/>
      <dgm:spPr/>
      <dgm:t>
        <a:bodyPr/>
        <a:lstStyle/>
        <a:p>
          <a:r>
            <a:rPr lang="en-ZA" dirty="0"/>
            <a:t>4. Captures image when Arduino signals that it is in position</a:t>
          </a:r>
        </a:p>
      </dgm:t>
    </dgm:pt>
    <dgm:pt modelId="{D154F63A-73F1-4960-8CBD-8E5770A42A82}" type="parTrans" cxnId="{F17DE9F5-6B90-4531-873B-4566E8BE5924}">
      <dgm:prSet/>
      <dgm:spPr/>
      <dgm:t>
        <a:bodyPr/>
        <a:lstStyle/>
        <a:p>
          <a:endParaRPr lang="en-ZA"/>
        </a:p>
      </dgm:t>
    </dgm:pt>
    <dgm:pt modelId="{CF07D783-8229-468D-9A3D-1387287ABF21}" type="sibTrans" cxnId="{F17DE9F5-6B90-4531-873B-4566E8BE5924}">
      <dgm:prSet/>
      <dgm:spPr/>
      <dgm:t>
        <a:bodyPr/>
        <a:lstStyle/>
        <a:p>
          <a:endParaRPr lang="en-ZA"/>
        </a:p>
      </dgm:t>
    </dgm:pt>
    <dgm:pt modelId="{CD45C3B8-766A-4F72-8848-03F846BD7155}">
      <dgm:prSet/>
      <dgm:spPr/>
      <dgm:t>
        <a:bodyPr/>
        <a:lstStyle/>
        <a:p>
          <a:r>
            <a:rPr lang="en-ZA" dirty="0"/>
            <a:t>5. Pi stores images with an identifying position on a 500GB SSD HAT</a:t>
          </a:r>
        </a:p>
      </dgm:t>
    </dgm:pt>
    <dgm:pt modelId="{BC34E59B-F4BB-4CA0-97B9-70BC63D33082}" type="parTrans" cxnId="{2832604D-A893-46B4-A3FF-5CA623B038D7}">
      <dgm:prSet/>
      <dgm:spPr/>
      <dgm:t>
        <a:bodyPr/>
        <a:lstStyle/>
        <a:p>
          <a:endParaRPr lang="en-ZA"/>
        </a:p>
      </dgm:t>
    </dgm:pt>
    <dgm:pt modelId="{BFB65A65-8ADD-4609-8E79-FEDAE3677BD6}" type="sibTrans" cxnId="{2832604D-A893-46B4-A3FF-5CA623B038D7}">
      <dgm:prSet/>
      <dgm:spPr/>
      <dgm:t>
        <a:bodyPr/>
        <a:lstStyle/>
        <a:p>
          <a:endParaRPr lang="en-ZA"/>
        </a:p>
      </dgm:t>
    </dgm:pt>
    <dgm:pt modelId="{C6995422-33DC-4F0D-ABD4-57E4FAB2A01D}" type="pres">
      <dgm:prSet presAssocID="{7E81F56E-8009-42EF-8F54-7302FDA5F529}" presName="linear" presStyleCnt="0">
        <dgm:presLayoutVars>
          <dgm:animLvl val="lvl"/>
          <dgm:resizeHandles val="exact"/>
        </dgm:presLayoutVars>
      </dgm:prSet>
      <dgm:spPr/>
    </dgm:pt>
    <dgm:pt modelId="{44609B4C-8085-40C9-BCFE-4D67D8A44398}" type="pres">
      <dgm:prSet presAssocID="{9A114460-9950-4638-8A0C-EE774C587BC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DB3727B-5E0F-4C63-9778-429969A82352}" type="pres">
      <dgm:prSet presAssocID="{9A114460-9950-4638-8A0C-EE774C587BC5}" presName="childText" presStyleLbl="revTx" presStyleIdx="0" presStyleCnt="1">
        <dgm:presLayoutVars>
          <dgm:bulletEnabled val="1"/>
        </dgm:presLayoutVars>
      </dgm:prSet>
      <dgm:spPr/>
    </dgm:pt>
    <dgm:pt modelId="{6FF9F3C8-2B24-453E-A322-1F64F849687D}" type="pres">
      <dgm:prSet presAssocID="{2BC6586F-2021-4AD9-9447-5CB44418ADC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A932E2E-C1B7-4ACE-9CDC-D955F2003F41}" type="pres">
      <dgm:prSet presAssocID="{823E3593-3976-468A-B5A0-57BDEB9195CC}" presName="spacer" presStyleCnt="0"/>
      <dgm:spPr/>
    </dgm:pt>
    <dgm:pt modelId="{B3F2DF90-4FB3-4CB6-8E2E-02B33A5731F2}" type="pres">
      <dgm:prSet presAssocID="{4325782B-7142-41D1-BA76-CE1D0E501F8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4BB09C11-02EB-45BA-90EC-5A80B00A4E70}" type="pres">
      <dgm:prSet presAssocID="{122BB78B-C0DB-42FC-8117-676CC439F3E9}" presName="spacer" presStyleCnt="0"/>
      <dgm:spPr/>
    </dgm:pt>
    <dgm:pt modelId="{A264CE3C-83D0-4A05-B627-860D383B1258}" type="pres">
      <dgm:prSet presAssocID="{B8338C10-4745-4D49-9D22-49C140DD3B3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0C35DBF8-EEDA-4DA1-8773-EFAAFCF6D957}" type="pres">
      <dgm:prSet presAssocID="{CF07D783-8229-468D-9A3D-1387287ABF21}" presName="spacer" presStyleCnt="0"/>
      <dgm:spPr/>
    </dgm:pt>
    <dgm:pt modelId="{610167D9-5193-4C46-9538-5528D0F107DD}" type="pres">
      <dgm:prSet presAssocID="{CD45C3B8-766A-4F72-8848-03F846BD715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6F67E0C-893F-4C49-97BA-5FADC779140B}" type="presOf" srcId="{4325782B-7142-41D1-BA76-CE1D0E501F8F}" destId="{B3F2DF90-4FB3-4CB6-8E2E-02B33A5731F2}" srcOrd="0" destOrd="0" presId="urn:microsoft.com/office/officeart/2005/8/layout/vList2"/>
    <dgm:cxn modelId="{A5554D1C-E5E0-4DA8-A31C-AE678524F713}" srcId="{9A114460-9950-4638-8A0C-EE774C587BC5}" destId="{E08B1EFD-CED7-40B2-ABCD-B5F1BBC3FDF1}" srcOrd="0" destOrd="0" parTransId="{868FBB7C-5D5A-4EBE-8C73-489410E3E859}" sibTransId="{B8A98A41-8D39-4986-A997-8DFE36FACA82}"/>
    <dgm:cxn modelId="{911E0B21-05FE-4051-BF60-EC35DA87EE4B}" srcId="{7E81F56E-8009-42EF-8F54-7302FDA5F529}" destId="{2BC6586F-2021-4AD9-9447-5CB44418ADC8}" srcOrd="1" destOrd="0" parTransId="{6A985796-841F-4D2F-B860-CE17776C6BB9}" sibTransId="{823E3593-3976-468A-B5A0-57BDEB9195CC}"/>
    <dgm:cxn modelId="{00027567-E9D9-4D71-A080-F4FAB0FA2C7A}" type="presOf" srcId="{11BF477F-D8FD-4177-833C-28EDAA8E5BE0}" destId="{BDB3727B-5E0F-4C63-9778-429969A82352}" srcOrd="0" destOrd="1" presId="urn:microsoft.com/office/officeart/2005/8/layout/vList2"/>
    <dgm:cxn modelId="{2832604D-A893-46B4-A3FF-5CA623B038D7}" srcId="{7E81F56E-8009-42EF-8F54-7302FDA5F529}" destId="{CD45C3B8-766A-4F72-8848-03F846BD7155}" srcOrd="4" destOrd="0" parTransId="{BC34E59B-F4BB-4CA0-97B9-70BC63D33082}" sibTransId="{BFB65A65-8ADD-4609-8E79-FEDAE3677BD6}"/>
    <dgm:cxn modelId="{94D1F26D-3947-4AB8-B04D-0F6C72A13786}" type="presOf" srcId="{2C73E8E6-27BE-4746-8416-1C20905EE5D9}" destId="{BDB3727B-5E0F-4C63-9778-429969A82352}" srcOrd="0" destOrd="2" presId="urn:microsoft.com/office/officeart/2005/8/layout/vList2"/>
    <dgm:cxn modelId="{DEC3E558-49DC-459D-A8F5-5F7A01829A2A}" type="presOf" srcId="{7E81F56E-8009-42EF-8F54-7302FDA5F529}" destId="{C6995422-33DC-4F0D-ABD4-57E4FAB2A01D}" srcOrd="0" destOrd="0" presId="urn:microsoft.com/office/officeart/2005/8/layout/vList2"/>
    <dgm:cxn modelId="{0D8B207E-F84A-495E-B1BD-738601974DFF}" srcId="{9A114460-9950-4638-8A0C-EE774C587BC5}" destId="{2C73E8E6-27BE-4746-8416-1C20905EE5D9}" srcOrd="2" destOrd="0" parTransId="{7C9E3480-10EB-447B-96BF-D101E470884C}" sibTransId="{66EF03B6-A461-41AD-A85E-AFE3B8452DA5}"/>
    <dgm:cxn modelId="{1BDB8480-9681-4DEA-9E86-399B799A46D2}" type="presOf" srcId="{2BC6586F-2021-4AD9-9447-5CB44418ADC8}" destId="{6FF9F3C8-2B24-453E-A322-1F64F849687D}" srcOrd="0" destOrd="0" presId="urn:microsoft.com/office/officeart/2005/8/layout/vList2"/>
    <dgm:cxn modelId="{B69DD680-FBF7-4099-8EB7-229892EB8EC7}" srcId="{7E81F56E-8009-42EF-8F54-7302FDA5F529}" destId="{4325782B-7142-41D1-BA76-CE1D0E501F8F}" srcOrd="2" destOrd="0" parTransId="{9DC28F0B-BA30-4100-AA83-2E6C4ED9BE16}" sibTransId="{122BB78B-C0DB-42FC-8117-676CC439F3E9}"/>
    <dgm:cxn modelId="{C5671593-AA14-44F3-8533-367EEB0C11C3}" type="presOf" srcId="{B8338C10-4745-4D49-9D22-49C140DD3B3D}" destId="{A264CE3C-83D0-4A05-B627-860D383B1258}" srcOrd="0" destOrd="0" presId="urn:microsoft.com/office/officeart/2005/8/layout/vList2"/>
    <dgm:cxn modelId="{B2A3EECD-440C-4258-A7A6-A38B1138A148}" type="presOf" srcId="{E08B1EFD-CED7-40B2-ABCD-B5F1BBC3FDF1}" destId="{BDB3727B-5E0F-4C63-9778-429969A82352}" srcOrd="0" destOrd="0" presId="urn:microsoft.com/office/officeart/2005/8/layout/vList2"/>
    <dgm:cxn modelId="{0FC8BFEF-8BE9-4633-85AC-E1F4818318DA}" type="presOf" srcId="{9A114460-9950-4638-8A0C-EE774C587BC5}" destId="{44609B4C-8085-40C9-BCFE-4D67D8A44398}" srcOrd="0" destOrd="0" presId="urn:microsoft.com/office/officeart/2005/8/layout/vList2"/>
    <dgm:cxn modelId="{8FF79EF3-018E-4E69-AC02-ABF4F624D410}" type="presOf" srcId="{CD45C3B8-766A-4F72-8848-03F846BD7155}" destId="{610167D9-5193-4C46-9538-5528D0F107DD}" srcOrd="0" destOrd="0" presId="urn:microsoft.com/office/officeart/2005/8/layout/vList2"/>
    <dgm:cxn modelId="{800125F4-844F-4151-83B2-29F2C31332EB}" srcId="{9A114460-9950-4638-8A0C-EE774C587BC5}" destId="{11BF477F-D8FD-4177-833C-28EDAA8E5BE0}" srcOrd="1" destOrd="0" parTransId="{AA9C5250-4918-4F49-84AC-9F970D3FC7C5}" sibTransId="{BCB55713-5F0B-447E-A1C7-233CB97E3E78}"/>
    <dgm:cxn modelId="{F17DE9F5-6B90-4531-873B-4566E8BE5924}" srcId="{7E81F56E-8009-42EF-8F54-7302FDA5F529}" destId="{B8338C10-4745-4D49-9D22-49C140DD3B3D}" srcOrd="3" destOrd="0" parTransId="{D154F63A-73F1-4960-8CBD-8E5770A42A82}" sibTransId="{CF07D783-8229-468D-9A3D-1387287ABF21}"/>
    <dgm:cxn modelId="{6DF1B2FC-78C1-4372-9D47-C28C1995B168}" srcId="{7E81F56E-8009-42EF-8F54-7302FDA5F529}" destId="{9A114460-9950-4638-8A0C-EE774C587BC5}" srcOrd="0" destOrd="0" parTransId="{18F0B95E-9A29-4E13-83D6-DED194346DE7}" sibTransId="{03C37447-A746-4170-BC2F-5DDA01F6F59E}"/>
    <dgm:cxn modelId="{EF9F19D9-F2DE-4466-B754-B460FEC6AAE4}" type="presParOf" srcId="{C6995422-33DC-4F0D-ABD4-57E4FAB2A01D}" destId="{44609B4C-8085-40C9-BCFE-4D67D8A44398}" srcOrd="0" destOrd="0" presId="urn:microsoft.com/office/officeart/2005/8/layout/vList2"/>
    <dgm:cxn modelId="{0C523CD1-28F3-4F05-AE55-01744B3EF23B}" type="presParOf" srcId="{C6995422-33DC-4F0D-ABD4-57E4FAB2A01D}" destId="{BDB3727B-5E0F-4C63-9778-429969A82352}" srcOrd="1" destOrd="0" presId="urn:microsoft.com/office/officeart/2005/8/layout/vList2"/>
    <dgm:cxn modelId="{E62B3BEB-1F8D-400F-8433-3083B42E52B5}" type="presParOf" srcId="{C6995422-33DC-4F0D-ABD4-57E4FAB2A01D}" destId="{6FF9F3C8-2B24-453E-A322-1F64F849687D}" srcOrd="2" destOrd="0" presId="urn:microsoft.com/office/officeart/2005/8/layout/vList2"/>
    <dgm:cxn modelId="{38D583C0-0E14-4B70-A131-BC26A9C5334B}" type="presParOf" srcId="{C6995422-33DC-4F0D-ABD4-57E4FAB2A01D}" destId="{FA932E2E-C1B7-4ACE-9CDC-D955F2003F41}" srcOrd="3" destOrd="0" presId="urn:microsoft.com/office/officeart/2005/8/layout/vList2"/>
    <dgm:cxn modelId="{38876A38-F4B5-457C-B9D7-4FD8F788770D}" type="presParOf" srcId="{C6995422-33DC-4F0D-ABD4-57E4FAB2A01D}" destId="{B3F2DF90-4FB3-4CB6-8E2E-02B33A5731F2}" srcOrd="4" destOrd="0" presId="urn:microsoft.com/office/officeart/2005/8/layout/vList2"/>
    <dgm:cxn modelId="{6F10C449-37D4-4D27-BD1C-811532EE6589}" type="presParOf" srcId="{C6995422-33DC-4F0D-ABD4-57E4FAB2A01D}" destId="{4BB09C11-02EB-45BA-90EC-5A80B00A4E70}" srcOrd="5" destOrd="0" presId="urn:microsoft.com/office/officeart/2005/8/layout/vList2"/>
    <dgm:cxn modelId="{69F304B8-5F8E-4BB4-A973-AA74DB185FAC}" type="presParOf" srcId="{C6995422-33DC-4F0D-ABD4-57E4FAB2A01D}" destId="{A264CE3C-83D0-4A05-B627-860D383B1258}" srcOrd="6" destOrd="0" presId="urn:microsoft.com/office/officeart/2005/8/layout/vList2"/>
    <dgm:cxn modelId="{C0E687D3-0325-460E-B64A-E5AB72429C51}" type="presParOf" srcId="{C6995422-33DC-4F0D-ABD4-57E4FAB2A01D}" destId="{0C35DBF8-EEDA-4DA1-8773-EFAAFCF6D957}" srcOrd="7" destOrd="0" presId="urn:microsoft.com/office/officeart/2005/8/layout/vList2"/>
    <dgm:cxn modelId="{94A54144-E1A9-4317-B953-4EA4828B7EB2}" type="presParOf" srcId="{C6995422-33DC-4F0D-ABD4-57E4FAB2A01D}" destId="{610167D9-5193-4C46-9538-5528D0F107D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609B4C-8085-40C9-BCFE-4D67D8A44398}">
      <dsp:nvSpPr>
        <dsp:cNvPr id="0" name=""/>
        <dsp:cNvSpPr/>
      </dsp:nvSpPr>
      <dsp:spPr>
        <a:xfrm>
          <a:off x="0" y="58074"/>
          <a:ext cx="4152139" cy="608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/>
            <a:t>1. Enter setup (via python Cmd. Prompt):</a:t>
          </a:r>
        </a:p>
      </dsp:txBody>
      <dsp:txXfrm>
        <a:off x="29700" y="87774"/>
        <a:ext cx="4092739" cy="549000"/>
      </dsp:txXfrm>
    </dsp:sp>
    <dsp:sp modelId="{BDB3727B-5E0F-4C63-9778-429969A82352}">
      <dsp:nvSpPr>
        <dsp:cNvPr id="0" name=""/>
        <dsp:cNvSpPr/>
      </dsp:nvSpPr>
      <dsp:spPr>
        <a:xfrm>
          <a:off x="0" y="666474"/>
          <a:ext cx="4152139" cy="596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830" tIns="20320" rIns="113792" bIns="2032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ZA" sz="1200" kern="1200" dirty="0"/>
            <a:t>Dimensions of PV module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ZA" sz="1200" kern="1200" dirty="0"/>
            <a:t>Selected camera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ZA" sz="1200" kern="1200"/>
            <a:t>Select UV or visual imaging</a:t>
          </a:r>
        </a:p>
      </dsp:txBody>
      <dsp:txXfrm>
        <a:off x="0" y="666474"/>
        <a:ext cx="4152139" cy="596160"/>
      </dsp:txXfrm>
    </dsp:sp>
    <dsp:sp modelId="{6FF9F3C8-2B24-453E-A322-1F64F849687D}">
      <dsp:nvSpPr>
        <dsp:cNvPr id="0" name=""/>
        <dsp:cNvSpPr/>
      </dsp:nvSpPr>
      <dsp:spPr>
        <a:xfrm>
          <a:off x="0" y="1262634"/>
          <a:ext cx="4152139" cy="608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/>
            <a:t>2. 3D Array of positions generated </a:t>
          </a:r>
        </a:p>
      </dsp:txBody>
      <dsp:txXfrm>
        <a:off x="29700" y="1292334"/>
        <a:ext cx="4092739" cy="549000"/>
      </dsp:txXfrm>
    </dsp:sp>
    <dsp:sp modelId="{B3F2DF90-4FB3-4CB6-8E2E-02B33A5731F2}">
      <dsp:nvSpPr>
        <dsp:cNvPr id="0" name=""/>
        <dsp:cNvSpPr/>
      </dsp:nvSpPr>
      <dsp:spPr>
        <a:xfrm>
          <a:off x="0" y="1917114"/>
          <a:ext cx="4152139" cy="608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/>
            <a:t>3. Pi sends each position to Arduino </a:t>
          </a:r>
        </a:p>
      </dsp:txBody>
      <dsp:txXfrm>
        <a:off x="29700" y="1946814"/>
        <a:ext cx="4092739" cy="549000"/>
      </dsp:txXfrm>
    </dsp:sp>
    <dsp:sp modelId="{A264CE3C-83D0-4A05-B627-860D383B1258}">
      <dsp:nvSpPr>
        <dsp:cNvPr id="0" name=""/>
        <dsp:cNvSpPr/>
      </dsp:nvSpPr>
      <dsp:spPr>
        <a:xfrm>
          <a:off x="0" y="2571594"/>
          <a:ext cx="4152139" cy="608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/>
            <a:t>4. Captures image when Arduino signals that it is in position</a:t>
          </a:r>
        </a:p>
      </dsp:txBody>
      <dsp:txXfrm>
        <a:off x="29700" y="2601294"/>
        <a:ext cx="4092739" cy="549000"/>
      </dsp:txXfrm>
    </dsp:sp>
    <dsp:sp modelId="{610167D9-5193-4C46-9538-5528D0F107DD}">
      <dsp:nvSpPr>
        <dsp:cNvPr id="0" name=""/>
        <dsp:cNvSpPr/>
      </dsp:nvSpPr>
      <dsp:spPr>
        <a:xfrm>
          <a:off x="0" y="3226075"/>
          <a:ext cx="4152139" cy="60840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600" kern="1200" dirty="0"/>
            <a:t>5. Pi stores images with an identifying position on a 500GB SSD HAT</a:t>
          </a:r>
        </a:p>
      </dsp:txBody>
      <dsp:txXfrm>
        <a:off x="29700" y="3255775"/>
        <a:ext cx="4092739" cy="549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48D974-25AF-40DE-B5C3-13E75064B9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DF7141-E12C-4870-8FAA-D1320F538E8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8E80E114-790E-424F-8FE8-7D6250C3EC0B}" type="datetimeFigureOut">
              <a:rPr lang="en-ZA"/>
              <a:pPr>
                <a:defRPr/>
              </a:pPr>
              <a:t>2025/07/09</a:t>
            </a:fld>
            <a:endParaRPr lang="en-ZA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E2561CC-2F7A-4CC0-95D8-94793E224F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ZA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597CD89-58B0-4349-A198-F863CE250B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ZA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932CDE-6BE1-4ED3-B72B-19C6401E9BD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BC58A-FC81-4C93-9149-538B52F9DA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A01A98D-2126-4666-818C-B45ED3C632F3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01A98D-2126-4666-818C-B45ED3C632F3}" type="slidenum">
              <a:rPr lang="en-ZA" smtClean="0"/>
              <a:pPr>
                <a:defRPr/>
              </a:pPr>
              <a:t>7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919991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/>
              <a:t>Acknowledgements and thanks go to the Department of Science </a:t>
            </a:r>
            <a:r>
              <a:rPr lang="en-ZA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Innovation, Azur Space and Nelson Mandela University.</a:t>
            </a:r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01A98D-2126-4666-818C-B45ED3C632F3}" type="slidenum">
              <a:rPr lang="en-ZA" smtClean="0"/>
              <a:pPr>
                <a:defRPr/>
              </a:pPr>
              <a:t>16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1099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71B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5A8339-E839-4B81-9D63-94C8C81D43EB}"/>
              </a:ext>
            </a:extLst>
          </p:cNvPr>
          <p:cNvSpPr/>
          <p:nvPr userDrawn="1"/>
        </p:nvSpPr>
        <p:spPr>
          <a:xfrm>
            <a:off x="29633" y="-1588"/>
            <a:ext cx="9144000" cy="5145088"/>
          </a:xfrm>
          <a:prstGeom prst="rect">
            <a:avLst/>
          </a:prstGeom>
          <a:solidFill>
            <a:srgbClr val="0010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266DD6F3-2576-453F-A547-5B50535C92D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4" b="12355"/>
          <a:stretch/>
        </p:blipFill>
        <p:spPr bwMode="auto">
          <a:xfrm>
            <a:off x="1781" y="1419625"/>
            <a:ext cx="9173633" cy="261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2D7F40-8022-44D4-AF57-566AA5E580D8}"/>
              </a:ext>
            </a:extLst>
          </p:cNvPr>
          <p:cNvSpPr/>
          <p:nvPr userDrawn="1"/>
        </p:nvSpPr>
        <p:spPr>
          <a:xfrm>
            <a:off x="-58" y="1419625"/>
            <a:ext cx="9144060" cy="2614291"/>
          </a:xfrm>
          <a:prstGeom prst="rect">
            <a:avLst/>
          </a:prstGeom>
          <a:solidFill>
            <a:srgbClr val="061C2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14129221-9EBF-4C5D-ACB4-13C2350066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" y="4461325"/>
            <a:ext cx="9173633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 anchor="ctr"/>
          <a:lstStyle>
            <a:lvl1pPr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1pPr>
            <a:lvl2pPr marL="742950" indent="-28575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2pPr>
            <a:lvl3pPr marL="1143000" indent="-22860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3pPr>
            <a:lvl4pPr marL="1600200" indent="-22860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4pPr>
            <a:lvl5pPr marL="2057400" indent="-22860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5pPr>
            <a:lvl6pPr marL="25146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6pPr>
            <a:lvl7pPr marL="29718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7pPr>
            <a:lvl8pPr marL="34290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8pPr>
            <a:lvl9pPr marL="38862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9pPr>
          </a:lstStyle>
          <a:p>
            <a:pPr marL="0" algn="ctr" eaLnBrk="1" hangingPunct="1"/>
            <a:r>
              <a:rPr lang="en-US" altLang="en-US" sz="1400" dirty="0">
                <a:solidFill>
                  <a:schemeClr val="bg1"/>
                </a:solidFill>
                <a:latin typeface="Avenir 85 Heavy" panose="020B0603020203020204"/>
                <a:ea typeface="ＭＳ Ｐゴシック" panose="020B0600070205080204" pitchFamily="34" charset="-128"/>
              </a:rPr>
              <a:t>Photovoltaics Research Group (PVRG) | </a:t>
            </a:r>
            <a:r>
              <a:rPr lang="en-US" altLang="en-US" sz="1400" b="1" dirty="0">
                <a:solidFill>
                  <a:srgbClr val="006B34"/>
                </a:solidFill>
                <a:latin typeface="Avenir 85 Heavy" panose="020B0603020203020204"/>
                <a:ea typeface="ＭＳ Ｐゴシック" panose="020B0600070205080204" pitchFamily="34" charset="-128"/>
              </a:rPr>
              <a:t>Department of Physics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B99D0B1-07FD-4254-9869-2FD46F32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" y="1565276"/>
            <a:ext cx="9174567" cy="718442"/>
          </a:xfrm>
        </p:spPr>
        <p:txBody>
          <a:bodyPr>
            <a:normAutofit/>
          </a:bodyPr>
          <a:lstStyle>
            <a:lvl1pPr algn="ctr">
              <a:defRPr sz="20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55 Roman" panose="020B0903020000020003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EEDAAD75-2ADB-F91B-44EE-551A8E70C95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1" y="383309"/>
            <a:ext cx="37893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370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75D968-C335-44DA-B276-E510CF7F4B4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3853" y="1347614"/>
            <a:ext cx="8506883" cy="3268836"/>
          </a:xfrm>
        </p:spPr>
        <p:txBody>
          <a:bodyPr/>
          <a:lstStyle>
            <a:lvl1pPr>
              <a:buClr>
                <a:schemeClr val="tx2"/>
              </a:buCl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E7AFF95-B543-455B-A381-011CB05C542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</p:spTree>
    <p:extLst>
      <p:ext uri="{BB962C8B-B14F-4D97-AF65-F5344CB8AC3E}">
        <p14:creationId xmlns:p14="http://schemas.microsoft.com/office/powerpoint/2010/main" val="339600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75D968-C335-44DA-B276-E510CF7F4B4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3853" y="1347614"/>
            <a:ext cx="4152139" cy="3268836"/>
          </a:xfrm>
        </p:spPr>
        <p:txBody>
          <a:bodyPr/>
          <a:lstStyle>
            <a:lvl1pPr>
              <a:buClr>
                <a:schemeClr val="tx2"/>
              </a:buCl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E7AFF95-B543-455B-A381-011CB05C542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529A9A-5B96-47CB-AB8E-86CA3DB24A3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68013" y="1347614"/>
            <a:ext cx="4162723" cy="3268836"/>
          </a:xfrm>
        </p:spPr>
        <p:txBody>
          <a:bodyPr/>
          <a:lstStyle>
            <a:lvl1pPr>
              <a:buClr>
                <a:schemeClr val="tx2"/>
              </a:buCl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4854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75D968-C335-44DA-B276-E510CF7F4B42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3853" y="1347614"/>
            <a:ext cx="4152139" cy="3268836"/>
          </a:xfrm>
        </p:spPr>
        <p:txBody>
          <a:bodyPr/>
          <a:lstStyle>
            <a:lvl1pPr>
              <a:buClr>
                <a:schemeClr val="tx2"/>
              </a:buCl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E7AFF95-B543-455B-A381-011CB05C542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23851" y="843562"/>
            <a:ext cx="4152140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529A9A-5B96-47CB-AB8E-86CA3DB24A3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68013" y="1347614"/>
            <a:ext cx="4162723" cy="3268836"/>
          </a:xfrm>
        </p:spPr>
        <p:txBody>
          <a:bodyPr/>
          <a:lstStyle>
            <a:lvl1pPr>
              <a:buClr>
                <a:schemeClr val="tx2"/>
              </a:buCl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E5482F5-0972-488C-BB2C-50F4D03D0A90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4668013" y="843562"/>
            <a:ext cx="4162723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</p:spTree>
    <p:extLst>
      <p:ext uri="{BB962C8B-B14F-4D97-AF65-F5344CB8AC3E}">
        <p14:creationId xmlns:p14="http://schemas.microsoft.com/office/powerpoint/2010/main" val="2333551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E7AFF95-B543-455B-A381-011CB05C5422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23853" y="843562"/>
            <a:ext cx="3093201" cy="720081"/>
          </a:xfrm>
        </p:spPr>
        <p:txBody>
          <a:bodyPr anchor="t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529A9A-5B96-47CB-AB8E-86CA3DB24A30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3707904" y="843562"/>
            <a:ext cx="5122829" cy="3772893"/>
          </a:xfrm>
        </p:spPr>
        <p:txBody>
          <a:bodyPr/>
          <a:lstStyle>
            <a:lvl1pPr>
              <a:buClr>
                <a:schemeClr val="tx2"/>
              </a:buCl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4EBF7E1-71F5-495D-8C71-01E1FA773437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3851" y="1563643"/>
            <a:ext cx="3093200" cy="3052811"/>
          </a:xfrm>
        </p:spPr>
        <p:txBody>
          <a:bodyPr/>
          <a:lstStyle>
            <a:lvl1pPr marL="0" indent="0">
              <a:buNone/>
              <a:defRPr sz="1800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20940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Displ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1A1FDC-55ED-4475-BF50-897063E023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23851" y="1435497"/>
            <a:ext cx="4152140" cy="2155403"/>
          </a:xfrm>
          <a:ln w="1905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Figure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0CDA3AB-65F3-4172-B911-F041E092AE5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678592" y="1435497"/>
            <a:ext cx="4152141" cy="2155403"/>
          </a:xfrm>
          <a:ln w="1905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Figure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C0EAB2-E13C-4ABB-8CC8-4B468ECF744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3850" y="3590129"/>
            <a:ext cx="4152143" cy="276999"/>
          </a:xfr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59B7A02-E6DA-40EF-AAB1-4CDDE3BA212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678592" y="3586183"/>
            <a:ext cx="4152141" cy="276999"/>
          </a:xfr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CBDB4-1AD4-44D4-98CA-FA50E849D058}"/>
              </a:ext>
            </a:extLst>
          </p:cNvPr>
          <p:cNvSpPr/>
          <p:nvPr userDrawn="1"/>
        </p:nvSpPr>
        <p:spPr>
          <a:xfrm>
            <a:off x="155512" y="4555318"/>
            <a:ext cx="5088565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8D3B9A4-130D-4EC5-B31F-646CC86815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3848" y="4038812"/>
            <a:ext cx="8506885" cy="837194"/>
          </a:xfrm>
        </p:spPr>
        <p:txBody>
          <a:bodyPr/>
          <a:lstStyle>
            <a:lvl1pPr marL="0" indent="0">
              <a:buNone/>
              <a:defRPr sz="1800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510255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spl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7AAA3A-9F27-345C-9440-DE1AA87D0C98}"/>
              </a:ext>
            </a:extLst>
          </p:cNvPr>
          <p:cNvSpPr/>
          <p:nvPr userDrawn="1"/>
        </p:nvSpPr>
        <p:spPr>
          <a:xfrm>
            <a:off x="155512" y="4555318"/>
            <a:ext cx="5088565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1A1FDC-55ED-4475-BF50-897063E023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23851" y="1435497"/>
            <a:ext cx="4152140" cy="2155403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0CDA3AB-65F3-4172-B911-F041E092AE5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678592" y="1435497"/>
            <a:ext cx="4152141" cy="2155403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C0EAB2-E13C-4ABB-8CC8-4B468ECF744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3850" y="3590129"/>
            <a:ext cx="4152143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59B7A02-E6DA-40EF-AAB1-4CDDE3BA212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678592" y="3586183"/>
            <a:ext cx="4152141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8D3B9A4-130D-4EC5-B31F-646CC86815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3848" y="4038812"/>
            <a:ext cx="8506885" cy="837194"/>
          </a:xfrm>
        </p:spPr>
        <p:txBody>
          <a:bodyPr/>
          <a:lstStyle>
            <a:lvl1pPr marL="0" indent="0">
              <a:buNone/>
              <a:defRPr sz="1800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34369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splay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D58DF2-C97C-9EA2-F6FA-F4401955C770}"/>
              </a:ext>
            </a:extLst>
          </p:cNvPr>
          <p:cNvSpPr/>
          <p:nvPr userDrawn="1"/>
        </p:nvSpPr>
        <p:spPr>
          <a:xfrm>
            <a:off x="155512" y="4555318"/>
            <a:ext cx="5088565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1A1FDC-55ED-4475-BF50-897063E023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23852" y="1435497"/>
            <a:ext cx="4824215" cy="2155403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0CDA3AB-65F3-4172-B911-F041E092AE5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436096" y="1435497"/>
            <a:ext cx="3394637" cy="2155403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C0EAB2-E13C-4ABB-8CC8-4B468ECF744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3850" y="3590129"/>
            <a:ext cx="4824217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59B7A02-E6DA-40EF-AAB1-4CDDE3BA212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436096" y="3586183"/>
            <a:ext cx="3394637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8D3B9A4-130D-4EC5-B31F-646CC86815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3848" y="4038812"/>
            <a:ext cx="8506885" cy="837194"/>
          </a:xfrm>
        </p:spPr>
        <p:txBody>
          <a:bodyPr/>
          <a:lstStyle>
            <a:lvl1pPr marL="0" indent="0">
              <a:buNone/>
              <a:defRPr sz="1800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564226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spl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1B2A5B-DAFB-4FD5-8F3C-637350E23879}"/>
              </a:ext>
            </a:extLst>
          </p:cNvPr>
          <p:cNvSpPr/>
          <p:nvPr userDrawn="1"/>
        </p:nvSpPr>
        <p:spPr>
          <a:xfrm>
            <a:off x="155513" y="4555319"/>
            <a:ext cx="8880985" cy="554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0CDA3AB-65F3-4172-B911-F041E092AE5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340085" y="1332866"/>
            <a:ext cx="3490648" cy="1463040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59B7A02-E6DA-40EF-AAB1-4CDDE3BA212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340085" y="2789507"/>
            <a:ext cx="3490648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6BB0FC4-1FF7-4A7C-B8DB-72FBC33B8425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5337329" y="3138707"/>
            <a:ext cx="3490648" cy="1463040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060055-3206-4ABA-BD38-3138BE0460D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23853" y="1337636"/>
            <a:ext cx="4728203" cy="3538370"/>
          </a:xfrm>
        </p:spPr>
        <p:txBody>
          <a:bodyPr/>
          <a:lstStyle>
            <a:lvl1pPr>
              <a:buClr>
                <a:schemeClr val="tx2"/>
              </a:buCl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58D44D-6A7B-4B49-B1C2-E228E7991F6B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5340087" y="4595351"/>
            <a:ext cx="3487892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97AA1C-E516-5DA1-12C7-286E98210977}"/>
              </a:ext>
            </a:extLst>
          </p:cNvPr>
          <p:cNvSpPr/>
          <p:nvPr userDrawn="1"/>
        </p:nvSpPr>
        <p:spPr>
          <a:xfrm>
            <a:off x="0" y="5019677"/>
            <a:ext cx="9144000" cy="123825"/>
          </a:xfrm>
          <a:prstGeom prst="rect">
            <a:avLst/>
          </a:prstGeom>
          <a:solidFill>
            <a:srgbClr val="00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30108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Displ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1B2A5B-DAFB-4FD5-8F3C-637350E23879}"/>
              </a:ext>
            </a:extLst>
          </p:cNvPr>
          <p:cNvSpPr/>
          <p:nvPr userDrawn="1"/>
        </p:nvSpPr>
        <p:spPr>
          <a:xfrm>
            <a:off x="1" y="4555317"/>
            <a:ext cx="9144000" cy="6634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0CDA3AB-65F3-4172-B911-F041E092AE5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5340085" y="1332866"/>
            <a:ext cx="3490648" cy="1463040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59B7A02-E6DA-40EF-AAB1-4CDDE3BA212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5340085" y="2789507"/>
            <a:ext cx="3490648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6BB0FC4-1FF7-4A7C-B8DB-72FBC33B8425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5337329" y="3138707"/>
            <a:ext cx="3490648" cy="1463040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060055-3206-4ABA-BD38-3138BE0460D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323853" y="1337636"/>
            <a:ext cx="4728203" cy="3538370"/>
          </a:xfrm>
        </p:spPr>
        <p:txBody>
          <a:bodyPr/>
          <a:lstStyle>
            <a:lvl1pPr>
              <a:buClr>
                <a:schemeClr val="tx2"/>
              </a:buCl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58D44D-6A7B-4B49-B1C2-E228E7991F6B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5340087" y="4595351"/>
            <a:ext cx="3487892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74320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splay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0CDA3AB-65F3-4172-B911-F041E092AE5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29084" y="1332866"/>
            <a:ext cx="3490648" cy="1463040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59B7A02-E6DA-40EF-AAB1-4CDDE3BA212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329084" y="2789507"/>
            <a:ext cx="3490648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CBDB4-1AD4-44D4-98CA-FA50E849D058}"/>
              </a:ext>
            </a:extLst>
          </p:cNvPr>
          <p:cNvSpPr/>
          <p:nvPr userDrawn="1"/>
        </p:nvSpPr>
        <p:spPr>
          <a:xfrm>
            <a:off x="155512" y="4555319"/>
            <a:ext cx="8832981" cy="554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060055-3206-4ABA-BD38-3138BE0460D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091947" y="1337636"/>
            <a:ext cx="4745136" cy="3538370"/>
          </a:xfrm>
        </p:spPr>
        <p:txBody>
          <a:bodyPr/>
          <a:lstStyle>
            <a:lvl1pPr>
              <a:buClr>
                <a:schemeClr val="tx2"/>
              </a:buCl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358D44D-6A7B-4B49-B1C2-E228E7991F6B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329087" y="4595351"/>
            <a:ext cx="3487892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6BB0FC4-1FF7-4A7C-B8DB-72FBC33B8425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326328" y="3138707"/>
            <a:ext cx="3490648" cy="1463040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5FFBC2-1802-EF3A-6CD1-80062432263D}"/>
              </a:ext>
            </a:extLst>
          </p:cNvPr>
          <p:cNvSpPr/>
          <p:nvPr userDrawn="1"/>
        </p:nvSpPr>
        <p:spPr>
          <a:xfrm>
            <a:off x="0" y="5019677"/>
            <a:ext cx="9144000" cy="123825"/>
          </a:xfrm>
          <a:prstGeom prst="rect">
            <a:avLst/>
          </a:prstGeom>
          <a:solidFill>
            <a:srgbClr val="00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710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71B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F29C9D66-D32F-47FE-5299-667596750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44" y="0"/>
            <a:ext cx="917363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266DD6F3-2576-453F-A547-5B50535C92D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4" b="857"/>
          <a:stretch/>
        </p:blipFill>
        <p:spPr bwMode="auto">
          <a:xfrm>
            <a:off x="0" y="1419624"/>
            <a:ext cx="6228184" cy="227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2D7F40-8022-44D4-AF57-566AA5E580D8}"/>
              </a:ext>
            </a:extLst>
          </p:cNvPr>
          <p:cNvSpPr/>
          <p:nvPr userDrawn="1"/>
        </p:nvSpPr>
        <p:spPr>
          <a:xfrm>
            <a:off x="-1006" y="1419624"/>
            <a:ext cx="6229191" cy="2278795"/>
          </a:xfrm>
          <a:prstGeom prst="rect">
            <a:avLst/>
          </a:prstGeom>
          <a:solidFill>
            <a:srgbClr val="061C2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2" name="Text Box 25">
            <a:extLst>
              <a:ext uri="{FF2B5EF4-FFF2-40B4-BE49-F238E27FC236}">
                <a16:creationId xmlns:a16="http://schemas.microsoft.com/office/drawing/2014/main" id="{14129221-9EBF-4C5D-ACB4-13C23500667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" y="4371950"/>
            <a:ext cx="9173633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 anchor="ctr"/>
          <a:lstStyle>
            <a:lvl1pPr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1pPr>
            <a:lvl2pPr marL="742950" indent="-28575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2pPr>
            <a:lvl3pPr marL="1143000" indent="-22860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3pPr>
            <a:lvl4pPr marL="1600200" indent="-22860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4pPr>
            <a:lvl5pPr marL="2057400" indent="-22860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5pPr>
            <a:lvl6pPr marL="25146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6pPr>
            <a:lvl7pPr marL="29718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7pPr>
            <a:lvl8pPr marL="34290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8pPr>
            <a:lvl9pPr marL="38862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9pPr>
          </a:lstStyle>
          <a:p>
            <a:pPr marL="0" algn="ctr" eaLnBrk="1" hangingPunct="1"/>
            <a:r>
              <a:rPr lang="en-US" altLang="en-US" sz="1400">
                <a:solidFill>
                  <a:schemeClr val="bg1"/>
                </a:solidFill>
                <a:latin typeface="Avenir 85 Heavy" panose="020B0603020203020204"/>
                <a:ea typeface="ＭＳ Ｐゴシック" panose="020B0600070205080204" pitchFamily="34" charset="-128"/>
              </a:rPr>
              <a:t>Photovoltaics Research Group (PVRG) | </a:t>
            </a:r>
            <a:r>
              <a:rPr lang="en-US" altLang="en-US" sz="1400" b="1">
                <a:solidFill>
                  <a:srgbClr val="006B34"/>
                </a:solidFill>
                <a:latin typeface="Avenir 85 Heavy" panose="020B0603020203020204"/>
                <a:ea typeface="ＭＳ Ｐゴシック" panose="020B0600070205080204" pitchFamily="34" charset="-128"/>
              </a:rPr>
              <a:t>Department of Physics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B99D0B1-07FD-4254-9869-2FD46F329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82" y="3702516"/>
            <a:ext cx="9174567" cy="718442"/>
          </a:xfrm>
        </p:spPr>
        <p:txBody>
          <a:bodyPr>
            <a:normAutofit/>
          </a:bodyPr>
          <a:lstStyle>
            <a:lvl1pPr algn="ctr">
              <a:defRPr sz="2000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LT 55 Roman" panose="020B0903020000020003" pitchFamily="34" charset="0"/>
              </a:defRPr>
            </a:lvl1pPr>
          </a:lstStyle>
          <a:p>
            <a:endParaRPr lang="en-ZA"/>
          </a:p>
        </p:txBody>
      </p:sp>
      <p:pic>
        <p:nvPicPr>
          <p:cNvPr id="3" name="Picture 2" descr="A close-up of a solar panel&#10;&#10;Description automatically generated">
            <a:extLst>
              <a:ext uri="{FF2B5EF4-FFF2-40B4-BE49-F238E27FC236}">
                <a16:creationId xmlns:a16="http://schemas.microsoft.com/office/drawing/2014/main" id="{E4A280B1-D12F-7D07-5F1C-887FAD01C0BF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" b="42499"/>
          <a:stretch/>
        </p:blipFill>
        <p:spPr>
          <a:xfrm>
            <a:off x="6268443" y="1419622"/>
            <a:ext cx="2895741" cy="11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614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gure Display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1A1FDC-55ED-4475-BF50-897063E023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23851" y="1796304"/>
            <a:ext cx="4152140" cy="2155403"/>
          </a:xfrm>
          <a:ln w="1905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Figure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0CDA3AB-65F3-4172-B911-F041E092AE5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678595" y="1796304"/>
            <a:ext cx="4152140" cy="2155403"/>
          </a:xfrm>
          <a:ln w="1905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Figure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C0EAB2-E13C-4ABB-8CC8-4B468ECF744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3851" y="3950938"/>
            <a:ext cx="4152140" cy="276999"/>
          </a:xfr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59B7A02-E6DA-40EF-AAB1-4CDDE3BA212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678595" y="3946992"/>
            <a:ext cx="4152140" cy="276999"/>
          </a:xfr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32727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gure Display 1b_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1A1FDC-55ED-4475-BF50-897063E023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23851" y="1563640"/>
            <a:ext cx="4152140" cy="3031423"/>
          </a:xfrm>
          <a:ln w="1905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Figure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0CDA3AB-65F3-4172-B911-F041E092AE5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678595" y="1563640"/>
            <a:ext cx="4152140" cy="3308422"/>
          </a:xfrm>
          <a:ln w="1905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Figure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98074F-C4D6-466D-B1CC-0E9F5CB7E97E}"/>
              </a:ext>
            </a:extLst>
          </p:cNvPr>
          <p:cNvSpPr/>
          <p:nvPr userDrawn="1"/>
        </p:nvSpPr>
        <p:spPr>
          <a:xfrm>
            <a:off x="251520" y="4555321"/>
            <a:ext cx="8784977" cy="554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E28DEA-2CF5-F17B-41CA-1C23D1FB6B6D}"/>
              </a:ext>
            </a:extLst>
          </p:cNvPr>
          <p:cNvSpPr/>
          <p:nvPr userDrawn="1"/>
        </p:nvSpPr>
        <p:spPr>
          <a:xfrm>
            <a:off x="0" y="5019677"/>
            <a:ext cx="9144000" cy="123825"/>
          </a:xfrm>
          <a:prstGeom prst="rect">
            <a:avLst/>
          </a:prstGeom>
          <a:solidFill>
            <a:srgbClr val="00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C0EAB2-E13C-4ABB-8CC8-4B468ECF744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3851" y="4599010"/>
            <a:ext cx="4152140" cy="276999"/>
          </a:xfr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59B7A02-E6DA-40EF-AAB1-4CDDE3BA212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678595" y="4595064"/>
            <a:ext cx="4152140" cy="276999"/>
          </a:xfr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48810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spl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1A1FDC-55ED-4475-BF50-897063E023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23849" y="1431551"/>
            <a:ext cx="2682240" cy="2155403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0CDA3AB-65F3-4172-B911-F041E092AE5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143725" y="1431551"/>
            <a:ext cx="2682240" cy="2155403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C0EAB2-E13C-4ABB-8CC8-4B468ECF744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3849" y="3586183"/>
            <a:ext cx="2682240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59B7A02-E6DA-40EF-AAB1-4CDDE3BA212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143728" y="3586183"/>
            <a:ext cx="2687009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CBDB4-1AD4-44D4-98CA-FA50E849D058}"/>
              </a:ext>
            </a:extLst>
          </p:cNvPr>
          <p:cNvSpPr/>
          <p:nvPr userDrawn="1"/>
        </p:nvSpPr>
        <p:spPr>
          <a:xfrm>
            <a:off x="155512" y="4659982"/>
            <a:ext cx="5088565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8D3B9A4-130D-4EC5-B31F-646CC86815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3848" y="4038812"/>
            <a:ext cx="8506885" cy="837194"/>
          </a:xfrm>
        </p:spPr>
        <p:txBody>
          <a:bodyPr/>
          <a:lstStyle>
            <a:lvl1pPr marL="0" indent="0">
              <a:buNone/>
              <a:defRPr sz="1800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93F90F5-6C5C-4881-B2BB-FF6D11000D9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233787" y="1430782"/>
            <a:ext cx="2682240" cy="2155403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98D396B-483D-456E-A928-8BA26183C6C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233788" y="3585414"/>
            <a:ext cx="2682240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CF5FB4C-36E0-B95E-89EA-99AA6B20B0E1}"/>
              </a:ext>
            </a:extLst>
          </p:cNvPr>
          <p:cNvSpPr/>
          <p:nvPr userDrawn="1"/>
        </p:nvSpPr>
        <p:spPr>
          <a:xfrm>
            <a:off x="0" y="5019677"/>
            <a:ext cx="9144000" cy="123825"/>
          </a:xfrm>
          <a:prstGeom prst="rect">
            <a:avLst/>
          </a:prstGeom>
          <a:solidFill>
            <a:srgbClr val="00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087987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splay 3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1ECBDB4-1AD4-44D4-98CA-FA50E849D058}"/>
              </a:ext>
            </a:extLst>
          </p:cNvPr>
          <p:cNvSpPr/>
          <p:nvPr userDrawn="1"/>
        </p:nvSpPr>
        <p:spPr>
          <a:xfrm>
            <a:off x="0" y="4659982"/>
            <a:ext cx="9180512" cy="5937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1A1FDC-55ED-4475-BF50-897063E023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23849" y="2452329"/>
            <a:ext cx="2682240" cy="2155403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0CDA3AB-65F3-4172-B911-F041E092AE5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143725" y="2452329"/>
            <a:ext cx="2682240" cy="2155403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C0EAB2-E13C-4ABB-8CC8-4B468ECF744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3849" y="4606961"/>
            <a:ext cx="2682240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59B7A02-E6DA-40EF-AAB1-4CDDE3BA212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6143728" y="4606961"/>
            <a:ext cx="2687009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8D3B9A4-130D-4EC5-B31F-646CC868156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23848" y="1423871"/>
            <a:ext cx="8506885" cy="818847"/>
          </a:xfrm>
        </p:spPr>
        <p:txBody>
          <a:bodyPr/>
          <a:lstStyle>
            <a:lvl1pPr marL="0" indent="0">
              <a:buNone/>
              <a:defRPr sz="1800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93F90F5-6C5C-4881-B2BB-FF6D11000D97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3233787" y="2451558"/>
            <a:ext cx="2682240" cy="2155403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898D396B-483D-456E-A928-8BA26183C6C5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3233788" y="4606192"/>
            <a:ext cx="2682240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60087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Displ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1A1FDC-55ED-4475-BF50-897063E023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23852" y="1419622"/>
            <a:ext cx="8506885" cy="2664296"/>
          </a:xfrm>
          <a:ln w="19050">
            <a:solidFill>
              <a:schemeClr val="bg2"/>
            </a:solidFill>
          </a:ln>
        </p:spPr>
        <p:txBody>
          <a:bodyPr/>
          <a:lstStyle>
            <a:lvl1pPr marL="0" indent="0" algn="l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Figure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C0EAB2-E13C-4ABB-8CC8-4B468ECF744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3852" y="4087579"/>
            <a:ext cx="8506885" cy="276999"/>
          </a:xfr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anchor="t" anchorCtr="0">
            <a:spAutoFit/>
          </a:bodyPr>
          <a:lstStyle>
            <a:lvl1pPr marL="0" indent="0" algn="l">
              <a:buNone/>
              <a:defRPr sz="1200" i="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92396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gure Display 2_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B2CBF96-D9C5-4CB1-BFDA-02D3D7C5F1D3}"/>
              </a:ext>
            </a:extLst>
          </p:cNvPr>
          <p:cNvSpPr/>
          <p:nvPr userDrawn="1"/>
        </p:nvSpPr>
        <p:spPr>
          <a:xfrm>
            <a:off x="251520" y="4656245"/>
            <a:ext cx="8832981" cy="363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1A1FDC-55ED-4475-BF50-897063E023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23852" y="1419622"/>
            <a:ext cx="8506885" cy="3168352"/>
          </a:xfrm>
          <a:ln w="19050">
            <a:solidFill>
              <a:schemeClr val="bg2"/>
            </a:solidFill>
          </a:ln>
        </p:spPr>
        <p:txBody>
          <a:bodyPr/>
          <a:lstStyle>
            <a:lvl1pPr marL="0" indent="0" algn="l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Figure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C0EAB2-E13C-4ABB-8CC8-4B468ECF744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3852" y="4587977"/>
            <a:ext cx="8506885" cy="276999"/>
          </a:xfr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anchor="t" anchorCtr="0">
            <a:spAutoFit/>
          </a:bodyPr>
          <a:lstStyle>
            <a:lvl1pPr marL="0" indent="0" algn="l">
              <a:buNone/>
              <a:defRPr sz="1200" i="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DC9D70-E220-9B77-EBBF-3578513EC57D}"/>
              </a:ext>
            </a:extLst>
          </p:cNvPr>
          <p:cNvSpPr/>
          <p:nvPr userDrawn="1"/>
        </p:nvSpPr>
        <p:spPr>
          <a:xfrm>
            <a:off x="0" y="5019677"/>
            <a:ext cx="9144000" cy="123825"/>
          </a:xfrm>
          <a:prstGeom prst="rect">
            <a:avLst/>
          </a:prstGeom>
          <a:solidFill>
            <a:srgbClr val="00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881626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Display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1A1FDC-55ED-4475-BF50-897063E023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614906" y="1419622"/>
            <a:ext cx="5914193" cy="3096344"/>
          </a:xfrm>
          <a:ln w="19050">
            <a:solidFill>
              <a:schemeClr val="bg2"/>
            </a:solidFill>
          </a:ln>
        </p:spPr>
        <p:txBody>
          <a:bodyPr/>
          <a:lstStyle>
            <a:lvl1pPr marL="0" indent="0" algn="l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Figure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9F83F-6B40-4188-BC92-8190662B5B36}"/>
              </a:ext>
            </a:extLst>
          </p:cNvPr>
          <p:cNvSpPr/>
          <p:nvPr userDrawn="1"/>
        </p:nvSpPr>
        <p:spPr>
          <a:xfrm>
            <a:off x="155512" y="4659982"/>
            <a:ext cx="5088565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C0EAB2-E13C-4ABB-8CC8-4B468ECF744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614905" y="4517745"/>
            <a:ext cx="5914193" cy="276999"/>
          </a:xfr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anchor="t" anchorCtr="0">
            <a:spAutoFit/>
          </a:bodyPr>
          <a:lstStyle>
            <a:lvl1pPr marL="0" indent="0" algn="l">
              <a:buNone/>
              <a:defRPr sz="1200" i="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C780019-B489-7134-0DB2-7DB5F7690876}"/>
              </a:ext>
            </a:extLst>
          </p:cNvPr>
          <p:cNvSpPr/>
          <p:nvPr userDrawn="1"/>
        </p:nvSpPr>
        <p:spPr>
          <a:xfrm>
            <a:off x="0" y="5019677"/>
            <a:ext cx="9144000" cy="123825"/>
          </a:xfrm>
          <a:prstGeom prst="rect">
            <a:avLst/>
          </a:prstGeom>
          <a:solidFill>
            <a:srgbClr val="00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239830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spl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1A1FDC-55ED-4475-BF50-897063E023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614906" y="1419622"/>
            <a:ext cx="5914193" cy="3096344"/>
          </a:xfrm>
          <a:ln w="19050">
            <a:solidFill>
              <a:schemeClr val="tx2"/>
            </a:solidFill>
          </a:ln>
        </p:spPr>
        <p:txBody>
          <a:bodyPr/>
          <a:lstStyle>
            <a:lvl1pPr marL="0" indent="0" algn="l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69F1FA4-76EE-4BEC-89FD-796E3BB31B5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23852" y="843562"/>
            <a:ext cx="8506885" cy="435789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9F83F-6B40-4188-BC92-8190662B5B36}"/>
              </a:ext>
            </a:extLst>
          </p:cNvPr>
          <p:cNvSpPr/>
          <p:nvPr userDrawn="1"/>
        </p:nvSpPr>
        <p:spPr>
          <a:xfrm>
            <a:off x="155512" y="4659982"/>
            <a:ext cx="5088565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C0EAB2-E13C-4ABB-8CC8-4B468ECF744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1614905" y="4517745"/>
            <a:ext cx="5914193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 algn="l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F8C6BE-6FF8-94B9-5843-5C4AD916FD65}"/>
              </a:ext>
            </a:extLst>
          </p:cNvPr>
          <p:cNvSpPr/>
          <p:nvPr userDrawn="1"/>
        </p:nvSpPr>
        <p:spPr>
          <a:xfrm>
            <a:off x="0" y="5019677"/>
            <a:ext cx="9144000" cy="123825"/>
          </a:xfrm>
          <a:prstGeom prst="rect">
            <a:avLst/>
          </a:prstGeom>
          <a:solidFill>
            <a:srgbClr val="00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4366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Displ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D7B1035-9A18-4AC0-86C5-ED8625EBBBA4}"/>
              </a:ext>
            </a:extLst>
          </p:cNvPr>
          <p:cNvSpPr/>
          <p:nvPr userDrawn="1"/>
        </p:nvSpPr>
        <p:spPr>
          <a:xfrm>
            <a:off x="10601" y="-9500"/>
            <a:ext cx="9117496" cy="7810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1A1FDC-55ED-4475-BF50-897063E023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23853" y="267494"/>
            <a:ext cx="4056129" cy="1928346"/>
          </a:xfrm>
          <a:solidFill>
            <a:schemeClr val="bg1"/>
          </a:solidFill>
          <a:ln w="1905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Figure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C0EAB2-E13C-4ABB-8CC8-4B468ECF744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3847" y="2195842"/>
            <a:ext cx="4056132" cy="276999"/>
          </a:xfr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59B7A02-E6DA-40EF-AAB1-4CDDE3BA212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74606" y="2195842"/>
            <a:ext cx="4056129" cy="276999"/>
          </a:xfr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D05CA23-E7AB-4322-8638-1C218205DE3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774608" y="267494"/>
            <a:ext cx="4056129" cy="1928346"/>
          </a:xfrm>
          <a:solidFill>
            <a:schemeClr val="bg1"/>
          </a:solidFill>
          <a:ln w="1905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Figure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705CD9-EFFA-413B-B241-3B3099687ECD}"/>
              </a:ext>
            </a:extLst>
          </p:cNvPr>
          <p:cNvSpPr/>
          <p:nvPr userDrawn="1"/>
        </p:nvSpPr>
        <p:spPr>
          <a:xfrm>
            <a:off x="155509" y="4659982"/>
            <a:ext cx="8961987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5B9728E7-7CE3-40BA-8E78-DBFBB8B0208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323852" y="2699415"/>
            <a:ext cx="4056129" cy="1928346"/>
          </a:xfrm>
          <a:solidFill>
            <a:schemeClr val="bg1"/>
          </a:solidFill>
          <a:ln w="1905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Figure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9E98F1A-7769-4ABB-87B0-F5A74E90A064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323847" y="4627763"/>
            <a:ext cx="4056132" cy="276999"/>
          </a:xfr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7E0603B-8121-4480-AEB3-9F81C66C2963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774605" y="4627763"/>
            <a:ext cx="4056129" cy="276999"/>
          </a:xfrm>
          <a:solidFill>
            <a:schemeClr val="accent4"/>
          </a:solidFill>
          <a:ln w="19050">
            <a:solidFill>
              <a:schemeClr val="bg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/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CDC9CFAE-AB18-4693-9C97-D038B281654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4774606" y="2699415"/>
            <a:ext cx="4056129" cy="1928346"/>
          </a:xfrm>
          <a:solidFill>
            <a:schemeClr val="bg1"/>
          </a:solidFill>
          <a:ln w="19050">
            <a:solidFill>
              <a:schemeClr val="bg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Figure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A205F-4768-4375-C147-5543783E7403}"/>
              </a:ext>
            </a:extLst>
          </p:cNvPr>
          <p:cNvSpPr/>
          <p:nvPr userDrawn="1"/>
        </p:nvSpPr>
        <p:spPr>
          <a:xfrm>
            <a:off x="0" y="5019677"/>
            <a:ext cx="9144000" cy="123825"/>
          </a:xfrm>
          <a:prstGeom prst="rect">
            <a:avLst/>
          </a:prstGeom>
          <a:solidFill>
            <a:srgbClr val="00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03920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spl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C1DF33DF-699E-46C8-80F0-E32B30E7B8E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588"/>
            <a:ext cx="9144000" cy="5191126"/>
          </a:xfrm>
          <a:prstGeom prst="rect">
            <a:avLst/>
          </a:prstGeom>
          <a:solidFill>
            <a:srgbClr val="006B34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1D1A1FDC-55ED-4475-BF50-897063E023B4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23853" y="267494"/>
            <a:ext cx="4056129" cy="1928346"/>
          </a:xfr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8C0EAB2-E13C-4ABB-8CC8-4B468ECF744D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323847" y="2195842"/>
            <a:ext cx="4056132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59B7A02-E6DA-40EF-AAB1-4CDDE3BA2121}"/>
              </a:ext>
            </a:extLst>
          </p:cNvPr>
          <p:cNvSpPr>
            <a:spLocks noGrp="1"/>
          </p:cNvSpPr>
          <p:nvPr>
            <p:ph type="body" sz="half" idx="15" hasCustomPrompt="1"/>
          </p:nvPr>
        </p:nvSpPr>
        <p:spPr>
          <a:xfrm>
            <a:off x="4774606" y="2195842"/>
            <a:ext cx="4056129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AD05CA23-E7AB-4322-8638-1C218205DE38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4774608" y="267494"/>
            <a:ext cx="4056129" cy="1928346"/>
          </a:xfr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5B9728E7-7CE3-40BA-8E78-DBFBB8B0208D}"/>
              </a:ext>
            </a:extLst>
          </p:cNvPr>
          <p:cNvSpPr>
            <a:spLocks noGrp="1"/>
          </p:cNvSpPr>
          <p:nvPr>
            <p:ph type="pic" idx="17" hasCustomPrompt="1"/>
          </p:nvPr>
        </p:nvSpPr>
        <p:spPr>
          <a:xfrm>
            <a:off x="323852" y="2699415"/>
            <a:ext cx="4056129" cy="1928346"/>
          </a:xfr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9E98F1A-7769-4ABB-87B0-F5A74E90A064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323847" y="4627763"/>
            <a:ext cx="4056132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7E0603B-8121-4480-AEB3-9F81C66C2963}"/>
              </a:ext>
            </a:extLst>
          </p:cNvPr>
          <p:cNvSpPr>
            <a:spLocks noGrp="1"/>
          </p:cNvSpPr>
          <p:nvPr>
            <p:ph type="body" sz="half" idx="19" hasCustomPrompt="1"/>
          </p:nvPr>
        </p:nvSpPr>
        <p:spPr>
          <a:xfrm>
            <a:off x="4774605" y="4627763"/>
            <a:ext cx="4056129" cy="276999"/>
          </a:xfrm>
          <a:solidFill>
            <a:schemeClr val="tx2"/>
          </a:solidFill>
          <a:ln w="19050">
            <a:solidFill>
              <a:schemeClr val="tx2"/>
            </a:solidFill>
          </a:ln>
        </p:spPr>
        <p:txBody>
          <a:bodyPr wrap="square" anchor="t" anchorCtr="0">
            <a:sp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</a:defRPr>
            </a:lvl1pPr>
            <a:lvl2pPr marL="342883" indent="0">
              <a:buNone/>
              <a:defRPr sz="900"/>
            </a:lvl2pPr>
            <a:lvl3pPr marL="685766" indent="0">
              <a:buNone/>
              <a:defRPr sz="751"/>
            </a:lvl3pPr>
            <a:lvl4pPr marL="1028649" indent="0">
              <a:buNone/>
              <a:defRPr sz="675"/>
            </a:lvl4pPr>
            <a:lvl5pPr marL="1371532" indent="0">
              <a:buNone/>
              <a:defRPr sz="675"/>
            </a:lvl5pPr>
            <a:lvl6pPr marL="1714414" indent="0">
              <a:buNone/>
              <a:defRPr sz="675"/>
            </a:lvl6pPr>
            <a:lvl7pPr marL="2057297" indent="0">
              <a:buNone/>
              <a:defRPr sz="675"/>
            </a:lvl7pPr>
            <a:lvl8pPr marL="2400180" indent="0">
              <a:buNone/>
              <a:defRPr sz="675"/>
            </a:lvl8pPr>
            <a:lvl9pPr marL="2743063" indent="0">
              <a:buNone/>
              <a:defRPr sz="675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CDC9CFAE-AB18-4693-9C97-D038B281654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4774606" y="2699415"/>
            <a:ext cx="4056129" cy="1928346"/>
          </a:xfrm>
          <a:solidFill>
            <a:schemeClr val="bg1"/>
          </a:solidFill>
          <a:ln w="190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2400"/>
            </a:lvl1pPr>
            <a:lvl2pPr marL="342883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4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3" indent="0">
              <a:buNone/>
              <a:defRPr sz="1500"/>
            </a:lvl9pPr>
          </a:lstStyle>
          <a:p>
            <a:pPr lvl="0"/>
            <a:r>
              <a:rPr lang="en-US" noProof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1824736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Pr>
        <a:solidFill>
          <a:srgbClr val="071B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014609D-7697-40AF-A749-B3D98C5CCB0C}"/>
              </a:ext>
            </a:extLst>
          </p:cNvPr>
          <p:cNvSpPr/>
          <p:nvPr userDrawn="1"/>
        </p:nvSpPr>
        <p:spPr>
          <a:xfrm>
            <a:off x="4" y="-1588"/>
            <a:ext cx="9173633" cy="5145088"/>
          </a:xfrm>
          <a:prstGeom prst="rect">
            <a:avLst/>
          </a:prstGeom>
          <a:solidFill>
            <a:srgbClr val="00102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B2E6F-93C9-4B83-93F4-A35151E640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6"/>
          <a:stretch/>
        </p:blipFill>
        <p:spPr>
          <a:xfrm>
            <a:off x="4" y="-11113"/>
            <a:ext cx="9173633" cy="37775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11A1BE8-FADB-4924-9058-D1F8415A4D6D}"/>
              </a:ext>
            </a:extLst>
          </p:cNvPr>
          <p:cNvSpPr/>
          <p:nvPr userDrawn="1"/>
        </p:nvSpPr>
        <p:spPr>
          <a:xfrm>
            <a:off x="4" y="5"/>
            <a:ext cx="9173633" cy="3775933"/>
          </a:xfrm>
          <a:prstGeom prst="rect">
            <a:avLst/>
          </a:prstGeom>
          <a:solidFill>
            <a:srgbClr val="061C2C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54B7949D-7BBF-4572-8A56-611454BA6F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3724" y="3867894"/>
            <a:ext cx="9187359" cy="72008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a section heading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5FA7E02-2D37-4441-8F18-F26C182165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631456"/>
            <a:ext cx="9144000" cy="316558"/>
          </a:xfrm>
        </p:spPr>
        <p:txBody>
          <a:bodyPr/>
          <a:lstStyle>
            <a:lvl1pPr marL="143992" indent="0">
              <a:buFontTx/>
              <a:buNone/>
              <a:defRPr sz="1600" i="1">
                <a:solidFill>
                  <a:schemeClr val="bg1"/>
                </a:solidFill>
                <a:latin typeface="Avenir Book"/>
              </a:defRPr>
            </a:lvl1pPr>
            <a:lvl2pPr marL="131755" indent="0">
              <a:buNone/>
              <a:defRPr/>
            </a:lvl2pPr>
          </a:lstStyle>
          <a:p>
            <a:pPr lvl="0"/>
            <a:r>
              <a:rPr lang="en-US"/>
              <a:t>Sub-heading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71B5CF5F-E4A4-E00B-893C-B6DC1E1926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1" y="383309"/>
            <a:ext cx="37893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832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VRG Contact Detail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AA28C5-3992-4B7A-88CB-DB084636786E}"/>
              </a:ext>
            </a:extLst>
          </p:cNvPr>
          <p:cNvSpPr/>
          <p:nvPr userDrawn="1"/>
        </p:nvSpPr>
        <p:spPr>
          <a:xfrm>
            <a:off x="0" y="4587880"/>
            <a:ext cx="9144000" cy="55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PVRG Contact Details:</a:t>
            </a:r>
          </a:p>
        </p:txBody>
      </p:sp>
      <p:pic>
        <p:nvPicPr>
          <p:cNvPr id="4" name="Picture 3" descr="C:\Users\mmuller\Desktop\edit\images (2).jpg">
            <a:extLst>
              <a:ext uri="{FF2B5EF4-FFF2-40B4-BE49-F238E27FC236}">
                <a16:creationId xmlns:a16="http://schemas.microsoft.com/office/drawing/2014/main" id="{66FF219B-FAB6-4D7A-86D7-16E8EE3772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31" y="2030784"/>
            <a:ext cx="1203636" cy="9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mmuller\Desktop\edit\128751-simple-red-square-icon-business-www-search-ps.png">
            <a:extLst>
              <a:ext uri="{FF2B5EF4-FFF2-40B4-BE49-F238E27FC236}">
                <a16:creationId xmlns:a16="http://schemas.microsoft.com/office/drawing/2014/main" id="{70FDDD1F-FF0D-4B64-AD2A-CD33F92A3A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923" y="2963428"/>
            <a:ext cx="1210452" cy="9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mmuller\Desktop\Solar ideas\ID-10021616.jpg">
            <a:extLst>
              <a:ext uri="{FF2B5EF4-FFF2-40B4-BE49-F238E27FC236}">
                <a16:creationId xmlns:a16="http://schemas.microsoft.com/office/drawing/2014/main" id="{3639C848-DEA8-482C-8843-1D5709A3811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753211">
            <a:off x="6331368" y="1063671"/>
            <a:ext cx="2116760" cy="265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muller\Desktop\edit\images (1).jpg">
            <a:extLst>
              <a:ext uri="{FF2B5EF4-FFF2-40B4-BE49-F238E27FC236}">
                <a16:creationId xmlns:a16="http://schemas.microsoft.com/office/drawing/2014/main" id="{890146AF-6829-4F55-8723-279C04EE73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331" y="1098133"/>
            <a:ext cx="1203636" cy="90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Group 24">
            <a:extLst>
              <a:ext uri="{FF2B5EF4-FFF2-40B4-BE49-F238E27FC236}">
                <a16:creationId xmlns:a16="http://schemas.microsoft.com/office/drawing/2014/main" id="{91B7F144-A866-44FE-800F-A8FF4EE490D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010152503"/>
              </p:ext>
            </p:extLst>
          </p:nvPr>
        </p:nvGraphicFramePr>
        <p:xfrm>
          <a:off x="347533" y="3896084"/>
          <a:ext cx="8483203" cy="1056577"/>
        </p:xfrm>
        <a:graphic>
          <a:graphicData uri="http://schemas.openxmlformats.org/drawingml/2006/table">
            <a:tbl>
              <a:tblPr/>
              <a:tblGrid>
                <a:gridCol w="84832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3266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6858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en-US" sz="1400" b="1">
                          <a:solidFill>
                            <a:schemeClr val="tx1"/>
                          </a:solidFill>
                          <a:latin typeface="Avenir 85 Heavy" panose="020B0603020203020204"/>
                          <a:ea typeface="ＭＳ Ｐゴシック" panose="020B0600070205080204" pitchFamily="34" charset="-128"/>
                        </a:rPr>
                        <a:t>Photovoltaics Research Group (PVRG) | </a:t>
                      </a:r>
                      <a:r>
                        <a:rPr lang="en-US" altLang="en-US" sz="1400" b="1">
                          <a:solidFill>
                            <a:srgbClr val="006B34"/>
                          </a:solidFill>
                          <a:latin typeface="Avenir 85 Heavy" panose="020B0603020203020204"/>
                          <a:ea typeface="ＭＳ Ｐゴシック" panose="020B0600070205080204" pitchFamily="34" charset="-128"/>
                        </a:rPr>
                        <a:t>Department of Physics</a:t>
                      </a:r>
                      <a:endParaRPr lang="en-ZA" sz="1400" b="1" kern="200" baseline="0">
                        <a:solidFill>
                          <a:schemeClr val="tx1"/>
                        </a:solidFill>
                        <a:effectLst/>
                        <a:latin typeface="Avenir 85 Heavy" panose="020B0603020203020204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ZA" sz="1400" b="1" kern="200" baseline="0">
                          <a:solidFill>
                            <a:schemeClr val="tx1"/>
                          </a:solidFill>
                          <a:effectLst/>
                          <a:latin typeface="Avenir 85 Heavy" panose="020B0603020203020204"/>
                          <a:ea typeface="Times New Roman"/>
                          <a:cs typeface="Times New Roman"/>
                        </a:rPr>
                        <a:t>Nelson Mandela University | South Campus | University Way | Summerstrand</a:t>
                      </a:r>
                    </a:p>
                    <a:p>
                      <a:pPr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ZA" sz="1400" b="1" kern="200" baseline="0">
                          <a:solidFill>
                            <a:schemeClr val="tx1"/>
                          </a:solidFill>
                          <a:effectLst/>
                          <a:latin typeface="Avenir 85 Heavy" panose="020B0603020203020204"/>
                          <a:ea typeface="Times New Roman"/>
                          <a:cs typeface="Times New Roman"/>
                        </a:rPr>
                        <a:t>Port Elizabeth | 6001 | South Africa </a:t>
                      </a:r>
                      <a:endParaRPr kumimoji="0" lang="en-US" sz="1400" b="1" i="0" u="none" strike="noStrike" kern="200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85 Heavy" panose="020B0603020203020204"/>
                        <a:ea typeface="Geneva" pitchFamily="1" charset="-128"/>
                        <a:cs typeface="Arial" pitchFamily="34" charset="0"/>
                      </a:endParaRPr>
                    </a:p>
                  </a:txBody>
                  <a:tcPr marL="121920" marR="12192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CF68E74-73FE-47E1-8359-2331746ED1E5}"/>
              </a:ext>
            </a:extLst>
          </p:cNvPr>
          <p:cNvSpPr/>
          <p:nvPr userDrawn="1"/>
        </p:nvSpPr>
        <p:spPr>
          <a:xfrm>
            <a:off x="1796523" y="1294334"/>
            <a:ext cx="22589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78"/>
            <a:r>
              <a:rPr lang="en-ZA" sz="2000">
                <a:solidFill>
                  <a:srgbClr val="000000"/>
                </a:solidFill>
                <a:latin typeface="Avenir Medium"/>
                <a:ea typeface="+mn-ea"/>
              </a:rPr>
              <a:t>+27 (041) 504 2579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A439DF-8A06-4D92-BD7B-F1B0CB564BE9}"/>
              </a:ext>
            </a:extLst>
          </p:cNvPr>
          <p:cNvSpPr/>
          <p:nvPr userDrawn="1"/>
        </p:nvSpPr>
        <p:spPr>
          <a:xfrm>
            <a:off x="1796523" y="2192532"/>
            <a:ext cx="23601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78"/>
            <a:r>
              <a:rPr lang="en-ZA" sz="2000">
                <a:solidFill>
                  <a:srgbClr val="000000"/>
                </a:solidFill>
                <a:latin typeface="Avenir Medium"/>
                <a:ea typeface="+mn-ea"/>
              </a:rPr>
              <a:t>pvrg@mandela.ac.za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5CADF5-3588-45DA-ABAD-82B3F0C45B33}"/>
              </a:ext>
            </a:extLst>
          </p:cNvPr>
          <p:cNvSpPr/>
          <p:nvPr userDrawn="1"/>
        </p:nvSpPr>
        <p:spPr>
          <a:xfrm>
            <a:off x="1796526" y="3162215"/>
            <a:ext cx="30814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78">
              <a:spcBef>
                <a:spcPts val="300"/>
              </a:spcBef>
              <a:spcAft>
                <a:spcPts val="0"/>
              </a:spcAft>
            </a:pPr>
            <a:r>
              <a:rPr lang="en-ZA" sz="2000">
                <a:solidFill>
                  <a:srgbClr val="000000"/>
                </a:solidFill>
                <a:latin typeface="Avenir Medium"/>
                <a:ea typeface="Times New Roman"/>
                <a:cs typeface="Times New Roman"/>
              </a:rPr>
              <a:t>www.mandela.ac.za/energy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453E16A-DE8E-C529-FCCD-C5AC569FB9E2}"/>
              </a:ext>
            </a:extLst>
          </p:cNvPr>
          <p:cNvSpPr/>
          <p:nvPr userDrawn="1"/>
        </p:nvSpPr>
        <p:spPr>
          <a:xfrm>
            <a:off x="3581974" y="716109"/>
            <a:ext cx="2805077" cy="2112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REDO</a:t>
            </a:r>
          </a:p>
        </p:txBody>
      </p:sp>
    </p:spTree>
    <p:extLst>
      <p:ext uri="{BB962C8B-B14F-4D97-AF65-F5344CB8AC3E}">
        <p14:creationId xmlns:p14="http://schemas.microsoft.com/office/powerpoint/2010/main" val="2847907969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106D82-EF3B-4E2E-B6BE-A355453927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588"/>
            <a:ext cx="9144000" cy="5191126"/>
          </a:xfrm>
          <a:prstGeom prst="rect">
            <a:avLst/>
          </a:prstGeom>
          <a:solidFill>
            <a:srgbClr val="006B34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4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2405068" y="239776"/>
            <a:ext cx="4376737" cy="4748870"/>
          </a:xfrm>
          <a:prstGeom prst="rect">
            <a:avLst/>
          </a:prstGeom>
        </p:spPr>
        <p:txBody>
          <a:bodyPr tIns="0" bIns="748800" anchor="ctr" anchorCtr="1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>
                <a:solidFill>
                  <a:schemeClr val="bg1"/>
                </a:solidFill>
                <a:latin typeface="Avenir Medium"/>
                <a:cs typeface="Avenir Medium"/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40162240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fere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106D82-EF3B-4E2E-B6BE-A355453927E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1588"/>
            <a:ext cx="9144000" cy="5191126"/>
          </a:xfrm>
          <a:prstGeom prst="rect">
            <a:avLst/>
          </a:prstGeom>
          <a:solidFill>
            <a:srgbClr val="006B34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59417A5-0164-ABE0-304D-305934344B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05065" y="725986"/>
            <a:ext cx="4376737" cy="4262661"/>
          </a:xfrm>
          <a:prstGeom prst="rect">
            <a:avLst/>
          </a:prstGeom>
        </p:spPr>
        <p:txBody>
          <a:bodyPr tIns="0" bIns="748800" anchor="ctr" anchorCtr="1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>
                <a:solidFill>
                  <a:schemeClr val="bg1"/>
                </a:solidFill>
                <a:latin typeface="Avenir Medium"/>
                <a:cs typeface="Avenir Medium"/>
              </a:defRPr>
            </a:lvl1pPr>
          </a:lstStyle>
          <a:p>
            <a:r>
              <a:rPr lang="en-US"/>
              <a:t>Thank You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175271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logan Slide (16-9).jpg">
            <a:extLst>
              <a:ext uri="{FF2B5EF4-FFF2-40B4-BE49-F238E27FC236}">
                <a16:creationId xmlns:a16="http://schemas.microsoft.com/office/drawing/2014/main" id="{7BA42352-1588-2078-E749-2949323F1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-30163"/>
            <a:ext cx="9240839" cy="520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5">
            <a:extLst>
              <a:ext uri="{FF2B5EF4-FFF2-40B4-BE49-F238E27FC236}">
                <a16:creationId xmlns:a16="http://schemas.microsoft.com/office/drawing/2014/main" id="{16533E79-D654-4F63-963F-155C634F8FC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" y="4155926"/>
            <a:ext cx="9173633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 anchor="ctr"/>
          <a:lstStyle>
            <a:lvl1pPr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1pPr>
            <a:lvl2pPr marL="742950" indent="-28575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2pPr>
            <a:lvl3pPr marL="1143000" indent="-22860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3pPr>
            <a:lvl4pPr marL="1600200" indent="-22860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4pPr>
            <a:lvl5pPr marL="2057400" indent="-22860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5pPr>
            <a:lvl6pPr marL="25146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6pPr>
            <a:lvl7pPr marL="29718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7pPr>
            <a:lvl8pPr marL="34290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8pPr>
            <a:lvl9pPr marL="38862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9pPr>
          </a:lstStyle>
          <a:p>
            <a:pPr marL="0" algn="ctr" eaLnBrk="1" hangingPunct="1"/>
            <a:r>
              <a:rPr lang="en-US" altLang="en-US" sz="1400">
                <a:solidFill>
                  <a:schemeClr val="bg1"/>
                </a:solidFill>
                <a:latin typeface="Avenir 85 Heavy" panose="020B0603020203020204"/>
                <a:ea typeface="ＭＳ Ｐゴシック" panose="020B0600070205080204" pitchFamily="34" charset="-128"/>
              </a:rPr>
              <a:t>Photovoltaics Research Group (PVRG) | </a:t>
            </a:r>
            <a:r>
              <a:rPr lang="en-US" altLang="en-US" sz="1400" b="1">
                <a:solidFill>
                  <a:schemeClr val="bg2"/>
                </a:solidFill>
                <a:latin typeface="Avenir 85 Heavy" panose="020B0603020203020204"/>
                <a:ea typeface="ＭＳ Ｐゴシック" panose="020B0600070205080204" pitchFamily="34" charset="-128"/>
              </a:rPr>
              <a:t>Department of Physics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E882F98-DF18-1EE3-2E81-7C397172ABB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189" y="792163"/>
            <a:ext cx="2841625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73F416-93A3-06EE-D538-8F995D539C60}"/>
              </a:ext>
            </a:extLst>
          </p:cNvPr>
          <p:cNvSpPr/>
          <p:nvPr userDrawn="1"/>
        </p:nvSpPr>
        <p:spPr>
          <a:xfrm>
            <a:off x="3581974" y="716109"/>
            <a:ext cx="2805077" cy="21123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/>
              <a:t>REDO</a:t>
            </a:r>
          </a:p>
        </p:txBody>
      </p:sp>
    </p:spTree>
    <p:extLst>
      <p:ext uri="{BB962C8B-B14F-4D97-AF65-F5344CB8AC3E}">
        <p14:creationId xmlns:p14="http://schemas.microsoft.com/office/powerpoint/2010/main" val="2046547418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1536E80-BEEA-4F06-BEE9-975264017A21}"/>
              </a:ext>
            </a:extLst>
          </p:cNvPr>
          <p:cNvSpPr/>
          <p:nvPr userDrawn="1"/>
        </p:nvSpPr>
        <p:spPr>
          <a:xfrm>
            <a:off x="-2117" y="-7374"/>
            <a:ext cx="9144000" cy="679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AA28C5-3992-4B7A-88CB-DB084636786E}"/>
              </a:ext>
            </a:extLst>
          </p:cNvPr>
          <p:cNvSpPr/>
          <p:nvPr userDrawn="1"/>
        </p:nvSpPr>
        <p:spPr>
          <a:xfrm>
            <a:off x="0" y="4587880"/>
            <a:ext cx="9144000" cy="55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36C5CE-A674-4E23-A149-A967ECBB0C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6"/>
            <a:ext cx="9141883" cy="51557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41E8921-D59F-4402-A588-6413B9BD87FE}"/>
              </a:ext>
            </a:extLst>
          </p:cNvPr>
          <p:cNvSpPr/>
          <p:nvPr userDrawn="1"/>
        </p:nvSpPr>
        <p:spPr>
          <a:xfrm>
            <a:off x="1" y="0"/>
            <a:ext cx="9141883" cy="5155768"/>
          </a:xfrm>
          <a:prstGeom prst="rect">
            <a:avLst/>
          </a:prstGeom>
          <a:solidFill>
            <a:srgbClr val="0B131C">
              <a:alpha val="3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311748-BBC4-46B3-B2C8-AB785440E388}"/>
              </a:ext>
            </a:extLst>
          </p:cNvPr>
          <p:cNvGrpSpPr/>
          <p:nvPr userDrawn="1"/>
        </p:nvGrpSpPr>
        <p:grpSpPr>
          <a:xfrm>
            <a:off x="0" y="3651300"/>
            <a:ext cx="9157725" cy="936674"/>
            <a:chOff x="0" y="3717032"/>
            <a:chExt cx="9157725" cy="1459210"/>
          </a:xfrm>
          <a:solidFill>
            <a:schemeClr val="bg2"/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7DBBCA6-8B5A-4216-8402-8AC2D536AD58}"/>
                </a:ext>
              </a:extLst>
            </p:cNvPr>
            <p:cNvSpPr/>
            <p:nvPr/>
          </p:nvSpPr>
          <p:spPr bwMode="auto">
            <a:xfrm>
              <a:off x="0" y="3789040"/>
              <a:ext cx="9144000" cy="1296144"/>
            </a:xfrm>
            <a:prstGeom prst="rect">
              <a:avLst/>
            </a:prstGeom>
            <a:grpFill/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5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Geneva" pitchFamily="1" charset="-128"/>
                <a:cs typeface="+mn-cs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C545CD-5108-435E-B5D8-FA497E01D3E1}"/>
                </a:ext>
              </a:extLst>
            </p:cNvPr>
            <p:cNvCxnSpPr/>
            <p:nvPr/>
          </p:nvCxnSpPr>
          <p:spPr bwMode="auto">
            <a:xfrm>
              <a:off x="0" y="3717032"/>
              <a:ext cx="9144000" cy="0"/>
            </a:xfrm>
            <a:prstGeom prst="line">
              <a:avLst/>
            </a:prstGeom>
            <a:grpFill/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00670D1-CC5C-47F1-A9B7-57CCC8C5B5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0" y="5176242"/>
              <a:ext cx="9157725" cy="0"/>
            </a:xfrm>
            <a:prstGeom prst="line">
              <a:avLst/>
            </a:prstGeom>
            <a:grpFill/>
            <a:ln w="381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B2FB803C-5B31-4F4F-9883-17C4EEA1E0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075782"/>
            <a:ext cx="9157725" cy="380482"/>
          </a:xfrm>
        </p:spPr>
        <p:txBody>
          <a:bodyPr anchor="ctr"/>
          <a:lstStyle>
            <a:lvl1pPr marL="143992" indent="0" algn="ctr">
              <a:buFontTx/>
              <a:buNone/>
              <a:defRPr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Book"/>
              </a:defRPr>
            </a:lvl1pPr>
            <a:lvl2pPr marL="131755" indent="0">
              <a:buNone/>
              <a:defRPr/>
            </a:lvl2pPr>
          </a:lstStyle>
          <a:p>
            <a:pPr lvl="0"/>
            <a:r>
              <a:rPr lang="en-US"/>
              <a:t>Student Name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A5B2D753-1973-447D-9483-C1EC477E95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3783011"/>
            <a:ext cx="9141883" cy="402532"/>
          </a:xfrm>
        </p:spPr>
        <p:txBody>
          <a:bodyPr anchor="ctr"/>
          <a:lstStyle>
            <a:lvl1pPr marL="143992" indent="0" algn="ctr">
              <a:buFontTx/>
              <a:buNone/>
              <a:defRPr sz="24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Medium"/>
              </a:defRPr>
            </a:lvl1pPr>
            <a:lvl2pPr marL="131755" indent="0">
              <a:buNone/>
              <a:defRPr/>
            </a:lvl2pPr>
          </a:lstStyle>
          <a:p>
            <a:pPr lvl="0"/>
            <a:r>
              <a:rPr lang="en-US"/>
              <a:t>Research Field</a:t>
            </a:r>
          </a:p>
        </p:txBody>
      </p:sp>
      <p:sp>
        <p:nvSpPr>
          <p:cNvPr id="20" name="Text Box 25">
            <a:extLst>
              <a:ext uri="{FF2B5EF4-FFF2-40B4-BE49-F238E27FC236}">
                <a16:creationId xmlns:a16="http://schemas.microsoft.com/office/drawing/2014/main" id="{334814D5-FC2F-4E0A-BFDA-67FEC2C279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1419622"/>
            <a:ext cx="9141883" cy="2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 anchor="ctr"/>
          <a:lstStyle>
            <a:lvl1pPr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1pPr>
            <a:lvl2pPr marL="742950" indent="-28575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2pPr>
            <a:lvl3pPr marL="1143000" indent="-22860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3pPr>
            <a:lvl4pPr marL="1600200" indent="-22860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4pPr>
            <a:lvl5pPr marL="2057400" indent="-228600" defTabSz="4176713"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5pPr>
            <a:lvl6pPr marL="25146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6pPr>
            <a:lvl7pPr marL="29718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7pPr>
            <a:lvl8pPr marL="34290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8pPr>
            <a:lvl9pPr marL="3886200" indent="-228600" defTabSz="41767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Geneva" pitchFamily="1" charset="-128"/>
              </a:defRPr>
            </a:lvl9pPr>
          </a:lstStyle>
          <a:p>
            <a:pPr marL="0" algn="ctr" eaLnBrk="1" hangingPunct="1"/>
            <a:r>
              <a:rPr lang="en-US" altLang="en-US"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85 Heavy" panose="020B0603020203020204"/>
                <a:ea typeface="ＭＳ Ｐゴシック" panose="020B0600070205080204" pitchFamily="34" charset="-128"/>
              </a:rPr>
              <a:t>Photovoltaics Research Group (PVRG) | </a:t>
            </a:r>
            <a:r>
              <a:rPr lang="en-US" altLang="en-US" sz="1400" b="1">
                <a:solidFill>
                  <a:srgbClr val="006B3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nir 85 Heavy" panose="020B0603020203020204"/>
                <a:ea typeface="ＭＳ Ｐゴシック" panose="020B0600070205080204" pitchFamily="34" charset="-128"/>
              </a:rPr>
              <a:t>Department of Physics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4A59180A-4CF5-0D6F-3F0A-8B325EA512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1" y="383309"/>
            <a:ext cx="378936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49556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/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AA28C5-3992-4B7A-88CB-DB084636786E}"/>
              </a:ext>
            </a:extLst>
          </p:cNvPr>
          <p:cNvSpPr/>
          <p:nvPr userDrawn="1"/>
        </p:nvSpPr>
        <p:spPr>
          <a:xfrm>
            <a:off x="0" y="4587880"/>
            <a:ext cx="9144000" cy="55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75721" y="5843"/>
            <a:ext cx="7068280" cy="593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a heading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55FA5AA-8410-475E-8EA9-64E63BFC45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75725" y="843563"/>
            <a:ext cx="6754855" cy="700335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8AF53CB-C3C5-4F4C-875D-4B774618FFF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075721" y="1543893"/>
            <a:ext cx="6754856" cy="3332112"/>
          </a:xfrm>
        </p:spPr>
        <p:txBody>
          <a:bodyPr/>
          <a:lstStyle>
            <a:lvl1pPr>
              <a:buClr>
                <a:schemeClr val="tx2"/>
              </a:buCl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5" name="Content Placeholder 7" descr="A person working on a solar panel&#10;&#10;Description automatically generated">
            <a:extLst>
              <a:ext uri="{FF2B5EF4-FFF2-40B4-BE49-F238E27FC236}">
                <a16:creationId xmlns:a16="http://schemas.microsoft.com/office/drawing/2014/main" id="{949138E4-AF11-2154-B049-076E01DD40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7" y="1578039"/>
            <a:ext cx="1768664" cy="14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close up of a blue grid&#10;&#10;Description automatically generated">
            <a:extLst>
              <a:ext uri="{FF2B5EF4-FFF2-40B4-BE49-F238E27FC236}">
                <a16:creationId xmlns:a16="http://schemas.microsoft.com/office/drawing/2014/main" id="{3D46391E-6622-7ADD-693B-92E3A39B13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008602"/>
            <a:ext cx="1767387" cy="817504"/>
          </a:xfrm>
          <a:prstGeom prst="rect">
            <a:avLst/>
          </a:prstGeom>
        </p:spPr>
      </p:pic>
      <p:pic>
        <p:nvPicPr>
          <p:cNvPr id="7" name="Picture 6" descr="A close-up of a broken window&#10;&#10;Description automatically generated">
            <a:extLst>
              <a:ext uri="{FF2B5EF4-FFF2-40B4-BE49-F238E27FC236}">
                <a16:creationId xmlns:a16="http://schemas.microsoft.com/office/drawing/2014/main" id="{2F532705-099D-7FC6-2325-173C45E7C4C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369041" y="2661427"/>
            <a:ext cx="1029308" cy="1767389"/>
          </a:xfrm>
          <a:prstGeom prst="rect">
            <a:avLst/>
          </a:prstGeom>
        </p:spPr>
      </p:pic>
      <p:pic>
        <p:nvPicPr>
          <p:cNvPr id="9" name="Picture 8" descr="Solar panels and a wind turbine&#10;&#10;Description automatically generated">
            <a:extLst>
              <a:ext uri="{FF2B5EF4-FFF2-40B4-BE49-F238E27FC236}">
                <a16:creationId xmlns:a16="http://schemas.microsoft.com/office/drawing/2014/main" id="{A189EF77-A2F2-7BDC-0AA2-666E0EA8AE0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-32051"/>
            <a:ext cx="1767387" cy="1176470"/>
          </a:xfrm>
          <a:prstGeom prst="rect">
            <a:avLst/>
          </a:prstGeom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D99A2BA6-174B-2EC0-E798-142BACC84B2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37"/>
          <a:stretch/>
        </p:blipFill>
        <p:spPr bwMode="auto">
          <a:xfrm>
            <a:off x="2" y="3923881"/>
            <a:ext cx="1772023" cy="120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36747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/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AA28C5-3992-4B7A-88CB-DB084636786E}"/>
              </a:ext>
            </a:extLst>
          </p:cNvPr>
          <p:cNvSpPr/>
          <p:nvPr userDrawn="1"/>
        </p:nvSpPr>
        <p:spPr>
          <a:xfrm>
            <a:off x="0" y="4587880"/>
            <a:ext cx="9144000" cy="55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75723" y="5843"/>
            <a:ext cx="7068279" cy="5937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55FA5AA-8410-475E-8EA9-64E63BFC454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75725" y="843563"/>
            <a:ext cx="6755351" cy="700335"/>
          </a:xfrm>
        </p:spPr>
        <p:txBody>
          <a:bodyPr anchor="ctr"/>
          <a:lstStyle>
            <a:lvl1pPr marL="0" indent="0">
              <a:buNone/>
              <a:defRPr sz="2000" b="1" i="0" baseline="0">
                <a:solidFill>
                  <a:schemeClr val="tx2"/>
                </a:solidFill>
                <a:latin typeface="Avenir Black"/>
              </a:defRPr>
            </a:lvl1pPr>
            <a:lvl2pPr marL="342883" indent="0">
              <a:buNone/>
              <a:defRPr sz="1500" b="1"/>
            </a:lvl2pPr>
            <a:lvl3pPr marL="685766" indent="0">
              <a:buNone/>
              <a:defRPr sz="1351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4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3" indent="0">
              <a:buNone/>
              <a:defRPr sz="1200" b="1"/>
            </a:lvl9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FED2B30A-B261-4397-A121-A2FD7D650A28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075725" y="1543893"/>
            <a:ext cx="3168353" cy="3332112"/>
          </a:xfrm>
        </p:spPr>
        <p:txBody>
          <a:bodyPr/>
          <a:lstStyle>
            <a:lvl1pPr>
              <a:buClr>
                <a:schemeClr val="tx2"/>
              </a:buCl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F785C51-AFF6-492D-BBBB-43E42299CBBD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662724" y="1543893"/>
            <a:ext cx="3168353" cy="3332112"/>
          </a:xfrm>
        </p:spPr>
        <p:txBody>
          <a:bodyPr/>
          <a:lstStyle>
            <a:lvl1pPr>
              <a:buClr>
                <a:schemeClr val="tx2"/>
              </a:buClr>
              <a:defRPr sz="18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buClr>
                <a:schemeClr val="tx2"/>
              </a:buClr>
              <a:defRPr sz="1600"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buClr>
                <a:srgbClr val="006B34"/>
              </a:buClr>
              <a:defRPr sz="1500"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4" name="Content Placeholder 7" descr="A person working on a solar panel&#10;&#10;Description automatically generated">
            <a:extLst>
              <a:ext uri="{FF2B5EF4-FFF2-40B4-BE49-F238E27FC236}">
                <a16:creationId xmlns:a16="http://schemas.microsoft.com/office/drawing/2014/main" id="{C11249CD-6E2C-8C20-1B82-0646036D38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7" y="1578039"/>
            <a:ext cx="1768664" cy="1482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close up of a blue grid&#10;&#10;Description automatically generated">
            <a:extLst>
              <a:ext uri="{FF2B5EF4-FFF2-40B4-BE49-F238E27FC236}">
                <a16:creationId xmlns:a16="http://schemas.microsoft.com/office/drawing/2014/main" id="{70D4D020-FF4E-2407-47AF-077E4373B2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1008602"/>
            <a:ext cx="1767387" cy="817504"/>
          </a:xfrm>
          <a:prstGeom prst="rect">
            <a:avLst/>
          </a:prstGeom>
        </p:spPr>
      </p:pic>
      <p:pic>
        <p:nvPicPr>
          <p:cNvPr id="6" name="Picture 5" descr="A close-up of a broken window&#10;&#10;Description automatically generated">
            <a:extLst>
              <a:ext uri="{FF2B5EF4-FFF2-40B4-BE49-F238E27FC236}">
                <a16:creationId xmlns:a16="http://schemas.microsoft.com/office/drawing/2014/main" id="{38A5BBBC-7E8E-BB25-CD81-3C1D397944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369041" y="2661427"/>
            <a:ext cx="1029308" cy="1767389"/>
          </a:xfrm>
          <a:prstGeom prst="rect">
            <a:avLst/>
          </a:prstGeom>
        </p:spPr>
      </p:pic>
      <p:pic>
        <p:nvPicPr>
          <p:cNvPr id="7" name="Picture 6" descr="Solar panels and a wind turbine&#10;&#10;Description automatically generated">
            <a:extLst>
              <a:ext uri="{FF2B5EF4-FFF2-40B4-BE49-F238E27FC236}">
                <a16:creationId xmlns:a16="http://schemas.microsoft.com/office/drawing/2014/main" id="{5FF0A6B1-F0F3-715A-A488-55A3BB742C5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" y="-32051"/>
            <a:ext cx="1767387" cy="1176470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84C53913-D693-5061-AB34-A3AE0DCA113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237"/>
          <a:stretch/>
        </p:blipFill>
        <p:spPr bwMode="auto">
          <a:xfrm>
            <a:off x="2" y="3923881"/>
            <a:ext cx="1772023" cy="120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86161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9272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Page Numb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C3AAA-169F-4731-A0B0-DAFC6CB1EB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ZA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CF07F4B7-C442-4473-B8B7-8DF45D3585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39AB2-C5E6-4EEB-9DD8-435E9F0EED56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FBB966-3AF7-429B-98E4-9E54860AF197}"/>
              </a:ext>
            </a:extLst>
          </p:cNvPr>
          <p:cNvSpPr/>
          <p:nvPr userDrawn="1"/>
        </p:nvSpPr>
        <p:spPr>
          <a:xfrm>
            <a:off x="6238" y="4541715"/>
            <a:ext cx="5088565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232915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lank - Title Only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AA28C5-3992-4B7A-88CB-DB084636786E}"/>
              </a:ext>
            </a:extLst>
          </p:cNvPr>
          <p:cNvSpPr/>
          <p:nvPr userDrawn="1"/>
        </p:nvSpPr>
        <p:spPr>
          <a:xfrm>
            <a:off x="0" y="4587880"/>
            <a:ext cx="9144000" cy="555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</a:t>
            </a:r>
            <a:r>
              <a:rPr lang="en-GB" altLang="en-US"/>
              <a:t>add a heading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98231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emf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9F81CE7-617F-0913-709E-2D70E591DA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3490" r="51575"/>
          <a:stretch/>
        </p:blipFill>
        <p:spPr bwMode="auto">
          <a:xfrm>
            <a:off x="35496" y="4660901"/>
            <a:ext cx="252028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54FFC77-8103-4762-8765-D5696D839371}"/>
              </a:ext>
            </a:extLst>
          </p:cNvPr>
          <p:cNvSpPr/>
          <p:nvPr userDrawn="1"/>
        </p:nvSpPr>
        <p:spPr>
          <a:xfrm>
            <a:off x="8604488" y="4660905"/>
            <a:ext cx="360000" cy="358775"/>
          </a:xfrm>
          <a:prstGeom prst="ellipse">
            <a:avLst/>
          </a:prstGeom>
          <a:solidFill>
            <a:srgbClr val="FEC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1123509C-BBA2-4B4E-BF25-0454E48068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3" y="843558"/>
            <a:ext cx="8506883" cy="377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68668A61-E766-4D42-A168-27EAB3189EE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212066" y="4620631"/>
            <a:ext cx="17229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ZA" altLang="en-US" sz="1600" b="0"/>
              <a:t>| </a:t>
            </a:r>
            <a:r>
              <a:rPr lang="en-ZA" altLang="en-US" sz="1200" b="0"/>
              <a:t>PVRG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7823B41A-21D1-4637-895B-A39D73B064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3322" y="4700593"/>
            <a:ext cx="381167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7D1A9CC-DFD2-4FA2-8C07-C0F614171F84}" type="slidenum">
              <a:rPr lang="en-ZA"/>
              <a:pPr>
                <a:defRPr/>
              </a:pPr>
              <a:t>‹#›</a:t>
            </a:fld>
            <a:endParaRPr lang="en-ZA"/>
          </a:p>
        </p:txBody>
      </p:sp>
      <p:sp>
        <p:nvSpPr>
          <p:cNvPr id="1031" name="Rectangle 2">
            <a:extLst>
              <a:ext uri="{FF2B5EF4-FFF2-40B4-BE49-F238E27FC236}">
                <a16:creationId xmlns:a16="http://schemas.microsoft.com/office/drawing/2014/main" id="{17B1E9FD-A67D-477E-AEA1-E17B68A0D0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" y="5843"/>
            <a:ext cx="9143999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add a heading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96A7A1-2020-D948-D4D2-98FB6CEB0ED4}"/>
              </a:ext>
            </a:extLst>
          </p:cNvPr>
          <p:cNvSpPr/>
          <p:nvPr userDrawn="1"/>
        </p:nvSpPr>
        <p:spPr>
          <a:xfrm>
            <a:off x="0" y="5019677"/>
            <a:ext cx="9144000" cy="123825"/>
          </a:xfrm>
          <a:prstGeom prst="rect">
            <a:avLst/>
          </a:prstGeom>
          <a:solidFill>
            <a:srgbClr val="006B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Z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9" r:id="rId1"/>
    <p:sldLayoutId id="2147484224" r:id="rId2"/>
    <p:sldLayoutId id="2147484178" r:id="rId3"/>
    <p:sldLayoutId id="2147484209" r:id="rId4"/>
    <p:sldLayoutId id="2147484197" r:id="rId5"/>
    <p:sldLayoutId id="2147484180" r:id="rId6"/>
    <p:sldLayoutId id="2147484177" r:id="rId7"/>
    <p:sldLayoutId id="2147484202" r:id="rId8"/>
    <p:sldLayoutId id="2147484196" r:id="rId9"/>
    <p:sldLayoutId id="2147484206" r:id="rId10"/>
    <p:sldLayoutId id="2147484207" r:id="rId11"/>
    <p:sldLayoutId id="2147484208" r:id="rId12"/>
    <p:sldLayoutId id="2147484210" r:id="rId13"/>
    <p:sldLayoutId id="2147484198" r:id="rId14"/>
    <p:sldLayoutId id="2147484213" r:id="rId15"/>
    <p:sldLayoutId id="2147484216" r:id="rId16"/>
    <p:sldLayoutId id="2147484214" r:id="rId17"/>
    <p:sldLayoutId id="2147484223" r:id="rId18"/>
    <p:sldLayoutId id="2147484217" r:id="rId19"/>
    <p:sldLayoutId id="2147484203" r:id="rId20"/>
    <p:sldLayoutId id="2147484221" r:id="rId21"/>
    <p:sldLayoutId id="2147484215" r:id="rId22"/>
    <p:sldLayoutId id="2147484218" r:id="rId23"/>
    <p:sldLayoutId id="2147484201" r:id="rId24"/>
    <p:sldLayoutId id="2147484220" r:id="rId25"/>
    <p:sldLayoutId id="2147484204" r:id="rId26"/>
    <p:sldLayoutId id="2147484212" r:id="rId27"/>
    <p:sldLayoutId id="2147484205" r:id="rId28"/>
    <p:sldLayoutId id="2147484211" r:id="rId29"/>
    <p:sldLayoutId id="2147484200" r:id="rId30"/>
    <p:sldLayoutId id="2147484191" r:id="rId31"/>
    <p:sldLayoutId id="2147484222" r:id="rId32"/>
    <p:sldLayoutId id="2147484193" r:id="rId33"/>
  </p:sldLayoutIdLst>
  <p:hf hdr="0" dt="0"/>
  <p:txStyles>
    <p:titleStyle>
      <a:lvl1pPr marL="142867" algn="l" rtl="0" eaLnBrk="0" fontAlgn="base" hangingPunct="0">
        <a:spcBef>
          <a:spcPct val="0"/>
        </a:spcBef>
        <a:spcAft>
          <a:spcPct val="0"/>
        </a:spcAft>
        <a:defRPr sz="2000">
          <a:solidFill>
            <a:srgbClr val="001333"/>
          </a:solidFill>
          <a:latin typeface="Avenir Medium"/>
          <a:ea typeface="Anjelika Rose" panose="02000603000000000000" pitchFamily="2" charset="0"/>
          <a:cs typeface="+mj-cs"/>
        </a:defRPr>
      </a:lvl1pPr>
      <a:lvl2pPr marL="142867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venir Medium" charset="0"/>
          <a:ea typeface="ＭＳ Ｐゴシック" panose="020B0600070205080204" pitchFamily="34" charset="-128"/>
        </a:defRPr>
      </a:lvl2pPr>
      <a:lvl3pPr marL="142867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venir Medium" charset="0"/>
          <a:ea typeface="ＭＳ Ｐゴシック" panose="020B0600070205080204" pitchFamily="34" charset="-128"/>
        </a:defRPr>
      </a:lvl3pPr>
      <a:lvl4pPr marL="142867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venir Medium" charset="0"/>
          <a:ea typeface="ＭＳ Ｐゴシック" panose="020B0600070205080204" pitchFamily="34" charset="-128"/>
        </a:defRPr>
      </a:lvl4pPr>
      <a:lvl5pPr marL="142867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venir Medium" charset="0"/>
          <a:ea typeface="ＭＳ Ｐゴシック" panose="020B0600070205080204" pitchFamily="34" charset="-128"/>
        </a:defRPr>
      </a:lvl5pPr>
      <a:lvl6pPr marL="342883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6pPr>
      <a:lvl7pPr marL="685766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7pPr>
      <a:lvl8pPr marL="1028649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8pPr>
      <a:lvl9pPr marL="1371532" algn="l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charset="0"/>
        </a:defRPr>
      </a:lvl9pPr>
    </p:titleStyle>
    <p:bodyStyle>
      <a:lvl1pPr marL="128582" indent="-12858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  <a:cs typeface="Calibri" panose="020F0502020204030204" pitchFamily="34" charset="0"/>
        </a:defRPr>
      </a:lvl1pPr>
      <a:lvl2pPr marL="260337" indent="-128582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Char char="•"/>
        <a:defRPr sz="16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  <a:cs typeface="Calibri" panose="020F0502020204030204" pitchFamily="34" charset="0"/>
        </a:defRPr>
      </a:lvl2pPr>
      <a:lvl3pPr marL="409555" indent="-147631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Arial" panose="020B0604020202020204" pitchFamily="34" charset="0"/>
        <a:buChar char="-"/>
        <a:defRPr sz="1600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  <a:cs typeface="Calibri" panose="020F0502020204030204" pitchFamily="34" charset="0"/>
        </a:defRPr>
      </a:lvl3pPr>
      <a:lvl4pPr marL="1200090" indent="-171442" algn="l" rtl="0" eaLnBrk="0" fontAlgn="base" hangingPunct="0">
        <a:spcBef>
          <a:spcPct val="20000"/>
        </a:spcBef>
        <a:spcAft>
          <a:spcPct val="0"/>
        </a:spcAft>
        <a:buClr>
          <a:srgbClr val="003057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ＭＳ Ｐゴシック" panose="020B0600070205080204" pitchFamily="34" charset="-128"/>
        </a:defRPr>
      </a:lvl4pPr>
      <a:lvl5pPr marL="1542973" indent="-171442" algn="l" rtl="0" eaLnBrk="0" fontAlgn="base" hangingPunct="0">
        <a:spcBef>
          <a:spcPct val="20000"/>
        </a:spcBef>
        <a:spcAft>
          <a:spcPct val="0"/>
        </a:spcAft>
        <a:buClr>
          <a:srgbClr val="003057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ＭＳ Ｐゴシック" panose="020B0600070205080204" pitchFamily="34" charset="-128"/>
        </a:defRPr>
      </a:lvl5pPr>
      <a:lvl6pPr marL="1885856" indent="-171442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6pPr>
      <a:lvl7pPr marL="2228739" indent="-171442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7pPr>
      <a:lvl8pPr marL="2571622" indent="-171442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8pPr>
      <a:lvl9pPr marL="2914504" indent="-171442" algn="l" rtl="0" fontAlgn="base">
        <a:spcBef>
          <a:spcPct val="20000"/>
        </a:spcBef>
        <a:spcAft>
          <a:spcPct val="0"/>
        </a:spcAft>
        <a:buClr>
          <a:srgbClr val="003057"/>
        </a:buClr>
        <a:buFont typeface="Wingdings" pitchFamily="2" charset="2"/>
        <a:buChar char="§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6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9233F-229F-4154-A083-AD4E4CAD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ZA" dirty="0"/>
            </a:br>
            <a:r>
              <a:rPr lang="en-GB" dirty="0"/>
              <a:t>Automated photovoltaic module imaging for high throughput data capture and analysis</a:t>
            </a:r>
            <a:br>
              <a:rPr lang="en-GB" dirty="0"/>
            </a:br>
            <a:endParaRPr lang="en-ZA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0F27EFC-D0AC-4E72-A516-516B97A71BEF}"/>
              </a:ext>
            </a:extLst>
          </p:cNvPr>
          <p:cNvSpPr txBox="1">
            <a:spLocks noChangeArrowheads="1"/>
          </p:cNvSpPr>
          <p:nvPr/>
        </p:nvSpPr>
        <p:spPr>
          <a:xfrm>
            <a:off x="1142956" y="4803999"/>
            <a:ext cx="6880925" cy="204788"/>
          </a:xfrm>
          <a:prstGeom prst="rect">
            <a:avLst/>
          </a:prstGeom>
        </p:spPr>
        <p:txBody>
          <a:bodyPr anchor="ctr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034"/>
              </a:buClr>
              <a:buSzPct val="75000"/>
              <a:buFontTx/>
              <a:buNone/>
              <a:defRPr sz="1200">
                <a:solidFill>
                  <a:schemeClr val="bg1"/>
                </a:solidFill>
                <a:latin typeface="Avenir LT 45 Book" panose="020B0503020000020003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260350" indent="-1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034"/>
              </a:buClr>
              <a:buSzPct val="7500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4095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034"/>
              </a:buClr>
              <a:buSzPct val="75000"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ZA" altLang="en-US" sz="1400" kern="0" dirty="0"/>
              <a:t>SAIP July 2025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189B4CA5-9562-41C3-93DB-C7F105CEB743}"/>
              </a:ext>
            </a:extLst>
          </p:cNvPr>
          <p:cNvSpPr txBox="1">
            <a:spLocks noChangeArrowheads="1"/>
          </p:cNvSpPr>
          <p:nvPr/>
        </p:nvSpPr>
        <p:spPr>
          <a:xfrm>
            <a:off x="1143001" y="4126899"/>
            <a:ext cx="6880225" cy="24288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034"/>
              </a:buClr>
              <a:buSzPct val="75000"/>
              <a:buFontTx/>
              <a:buNone/>
              <a:defRPr sz="1400">
                <a:solidFill>
                  <a:schemeClr val="bg1"/>
                </a:solidFill>
                <a:latin typeface="Avenir LT 45 Book" panose="020B0503020000020003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1pPr>
            <a:lvl2pPr marL="260350" indent="-1285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034"/>
              </a:buClr>
              <a:buSzPct val="7500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2pPr>
            <a:lvl3pPr marL="409575" indent="-1476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1034"/>
              </a:buClr>
              <a:buSzPct val="75000"/>
              <a:buFont typeface="Arial" panose="020B0604020202020204" pitchFamily="34" charset="0"/>
              <a:buChar char="-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</a:defRPr>
            </a:lvl5pPr>
            <a:lvl6pPr marL="1885950" indent="-17145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6pPr>
            <a:lvl7pPr marL="2228850" indent="-17145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7pPr>
            <a:lvl8pPr marL="2571750" indent="-17145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8pPr>
            <a:lvl9pPr marL="2914650" indent="-171450" algn="l" rtl="0" fontAlgn="base">
              <a:spcBef>
                <a:spcPct val="20000"/>
              </a:spcBef>
              <a:spcAft>
                <a:spcPct val="0"/>
              </a:spcAft>
              <a:buClr>
                <a:srgbClr val="003057"/>
              </a:buClr>
              <a:buFont typeface="Wingdings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ZA" altLang="en-US" kern="0" dirty="0">
                <a:solidFill>
                  <a:srgbClr val="FECA1C"/>
                </a:solidFill>
              </a:rPr>
              <a:t>Presented by: Matthew Sivewright, Prof Ernest Van Dyk, Dr Frederik Vorster</a:t>
            </a:r>
          </a:p>
        </p:txBody>
      </p:sp>
    </p:spTree>
    <p:extLst>
      <p:ext uri="{BB962C8B-B14F-4D97-AF65-F5344CB8AC3E}">
        <p14:creationId xmlns:p14="http://schemas.microsoft.com/office/powerpoint/2010/main" val="2063563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590C8C-3925-2C9A-EC34-8FC4FD238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Results: Visual imaging defects (Pi Cam 3)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1F16D-4AAB-B7EB-7505-7F3450B181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70" t="16593" r="12229" b="6933"/>
          <a:stretch/>
        </p:blipFill>
        <p:spPr>
          <a:xfrm>
            <a:off x="315673" y="663835"/>
            <a:ext cx="1800000" cy="16681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297D9E-306B-0421-DF28-CA3EC09EB2C9}"/>
              </a:ext>
            </a:extLst>
          </p:cNvPr>
          <p:cNvSpPr txBox="1"/>
          <p:nvPr/>
        </p:nvSpPr>
        <p:spPr>
          <a:xfrm>
            <a:off x="579120" y="2331954"/>
            <a:ext cx="1267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dirty="0"/>
              <a:t>Scratches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968784-7F8D-2DEF-FAB4-B2C272A82558}"/>
              </a:ext>
            </a:extLst>
          </p:cNvPr>
          <p:cNvSpPr txBox="1"/>
          <p:nvPr/>
        </p:nvSpPr>
        <p:spPr>
          <a:xfrm>
            <a:off x="2474682" y="2331956"/>
            <a:ext cx="17840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dirty="0"/>
              <a:t>Trace Misalignment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8C7813C-2BA1-71FB-B9B3-BFD800463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862"/>
          <a:stretch/>
        </p:blipFill>
        <p:spPr>
          <a:xfrm>
            <a:off x="2474681" y="663835"/>
            <a:ext cx="1784087" cy="16681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EA5F29-6B4F-6EEC-7D31-5F91619300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84" b="11846"/>
          <a:stretch/>
        </p:blipFill>
        <p:spPr>
          <a:xfrm>
            <a:off x="4597435" y="663835"/>
            <a:ext cx="1791644" cy="16681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0E55C04-4A7C-6A60-35C9-73600DA95BA8}"/>
              </a:ext>
            </a:extLst>
          </p:cNvPr>
          <p:cNvSpPr txBox="1"/>
          <p:nvPr/>
        </p:nvSpPr>
        <p:spPr>
          <a:xfrm>
            <a:off x="4709882" y="2331954"/>
            <a:ext cx="17840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dirty="0"/>
              <a:t>Edge Chips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655BB2A-FC70-C179-09B2-B0C5F74863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84"/>
          <a:stretch/>
        </p:blipFill>
        <p:spPr>
          <a:xfrm>
            <a:off x="6780793" y="689369"/>
            <a:ext cx="1784087" cy="164258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B452815-332E-2490-F1DB-EEF729783832}"/>
              </a:ext>
            </a:extLst>
          </p:cNvPr>
          <p:cNvSpPr txBox="1"/>
          <p:nvPr/>
        </p:nvSpPr>
        <p:spPr>
          <a:xfrm>
            <a:off x="6683880" y="2331954"/>
            <a:ext cx="17840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dirty="0"/>
              <a:t>Cell Patterns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BF80A5-DD33-1500-1008-0E9E6E84698E}"/>
              </a:ext>
            </a:extLst>
          </p:cNvPr>
          <p:cNvSpPr txBox="1"/>
          <p:nvPr/>
        </p:nvSpPr>
        <p:spPr>
          <a:xfrm>
            <a:off x="573023" y="4246294"/>
            <a:ext cx="1267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dirty="0"/>
              <a:t>Finger Defect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50B9821-5B0E-806A-47BF-1677F844404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914" b="13761"/>
          <a:stretch/>
        </p:blipFill>
        <p:spPr>
          <a:xfrm>
            <a:off x="2474681" y="2578175"/>
            <a:ext cx="1791871" cy="166811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EB566EC-ACED-2C5B-1EAC-5D35A38CB676}"/>
              </a:ext>
            </a:extLst>
          </p:cNvPr>
          <p:cNvSpPr txBox="1"/>
          <p:nvPr/>
        </p:nvSpPr>
        <p:spPr>
          <a:xfrm>
            <a:off x="2687784" y="4246294"/>
            <a:ext cx="12679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dirty="0"/>
              <a:t>Mid-Cell  Delamination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6F24098-F640-FA42-5EEA-0035D3DE7C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-353"/>
          <a:stretch/>
        </p:blipFill>
        <p:spPr>
          <a:xfrm>
            <a:off x="4598937" y="2571750"/>
            <a:ext cx="1794831" cy="1731895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1820DFC0-5E83-E75F-4181-7D25F677D4D5}"/>
              </a:ext>
            </a:extLst>
          </p:cNvPr>
          <p:cNvSpPr txBox="1"/>
          <p:nvPr/>
        </p:nvSpPr>
        <p:spPr>
          <a:xfrm>
            <a:off x="4967941" y="4271737"/>
            <a:ext cx="1267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dirty="0"/>
              <a:t>Flux oxidation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70BF410-9B10-2DAD-E523-C7563476A78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617" b="1501"/>
          <a:stretch/>
        </p:blipFill>
        <p:spPr>
          <a:xfrm>
            <a:off x="6733937" y="2571750"/>
            <a:ext cx="1784087" cy="164258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8B236E4-3EDB-3530-FABC-DC09512F173D}"/>
              </a:ext>
            </a:extLst>
          </p:cNvPr>
          <p:cNvSpPr txBox="1"/>
          <p:nvPr/>
        </p:nvSpPr>
        <p:spPr>
          <a:xfrm>
            <a:off x="6733937" y="4232819"/>
            <a:ext cx="16229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dirty="0"/>
              <a:t>Edge-Cell Encapsulant Delamination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37FBFA43-0419-26A2-98EB-C13393F5B63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5077"/>
          <a:stretch/>
        </p:blipFill>
        <p:spPr>
          <a:xfrm>
            <a:off x="336269" y="2571750"/>
            <a:ext cx="1779404" cy="1668120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DCA6AF4-2E65-F905-D6E2-ACE6B8708FF5}"/>
              </a:ext>
            </a:extLst>
          </p:cNvPr>
          <p:cNvSpPr txBox="1">
            <a:spLocks/>
          </p:cNvSpPr>
          <p:nvPr/>
        </p:nvSpPr>
        <p:spPr>
          <a:xfrm>
            <a:off x="8467725" y="4616450"/>
            <a:ext cx="665845" cy="40254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ZA" dirty="0"/>
              <a:t>   </a:t>
            </a:r>
            <a:fld id="{48439AB2-C5E6-4EEB-9DD8-435E9F0EED56}" type="slidenum">
              <a:rPr lang="en-ZA" smtClean="0"/>
              <a:pPr>
                <a:defRPr/>
              </a:pPr>
              <a:t>10</a:t>
            </a:fld>
            <a:endParaRPr lang="en-ZA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BD5BEAE-5C85-0D2C-5BEA-4BA6F39F67A3}"/>
              </a:ext>
            </a:extLst>
          </p:cNvPr>
          <p:cNvCxnSpPr>
            <a:cxnSpLocks/>
          </p:cNvCxnSpPr>
          <p:nvPr/>
        </p:nvCxnSpPr>
        <p:spPr>
          <a:xfrm>
            <a:off x="167640" y="487680"/>
            <a:ext cx="8785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1627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ADF49-8ECE-4E81-95CB-36C4A448B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Results: Ultra-Violet Fluorescent (UVF) imaging (Pi Cam 3)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6A249B-B2B8-D3F0-DAF1-2ED6444885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39AB2-C5E6-4EEB-9DD8-435E9F0EED56}" type="slidenum">
              <a:rPr lang="en-ZA" smtClean="0"/>
              <a:pPr>
                <a:defRPr/>
              </a:pPr>
              <a:t>11</a:t>
            </a:fld>
            <a:endParaRPr lang="en-Z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169A8-82E7-D6F0-6158-0EA5B35E3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37" y="613248"/>
            <a:ext cx="2723857" cy="26771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9CDC8D-7BF2-69BA-DF51-418C99340B76}"/>
              </a:ext>
            </a:extLst>
          </p:cNvPr>
          <p:cNvSpPr txBox="1"/>
          <p:nvPr/>
        </p:nvSpPr>
        <p:spPr>
          <a:xfrm>
            <a:off x="971382" y="3265468"/>
            <a:ext cx="1267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000" dirty="0"/>
              <a:t>Quenching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564B49-91DC-5001-A075-1DBEAE263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"/>
          <a:stretch/>
        </p:blipFill>
        <p:spPr>
          <a:xfrm>
            <a:off x="6665780" y="599568"/>
            <a:ext cx="2118863" cy="1922501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907A72-CB29-0E16-6351-1AFB3199D56C}"/>
              </a:ext>
            </a:extLst>
          </p:cNvPr>
          <p:cNvSpPr txBox="1"/>
          <p:nvPr/>
        </p:nvSpPr>
        <p:spPr>
          <a:xfrm>
            <a:off x="6924097" y="2507149"/>
            <a:ext cx="18901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dirty="0" err="1"/>
              <a:t>Backsheet</a:t>
            </a:r>
            <a:r>
              <a:rPr lang="en-ZA" sz="1000" dirty="0"/>
              <a:t> fluorescence </a:t>
            </a:r>
          </a:p>
        </p:txBody>
      </p:sp>
      <p:pic>
        <p:nvPicPr>
          <p:cNvPr id="12" name="Picture 11" descr="A close-up of a solar panel&#10;&#10;Description automatically generated">
            <a:extLst>
              <a:ext uri="{FF2B5EF4-FFF2-40B4-BE49-F238E27FC236}">
                <a16:creationId xmlns:a16="http://schemas.microsoft.com/office/drawing/2014/main" id="{F10A54EF-AB2F-7DB0-4B6B-3346161E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43" y="613248"/>
            <a:ext cx="2292468" cy="40873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571BB55-BD3A-8455-479D-44829F92AB07}"/>
              </a:ext>
            </a:extLst>
          </p:cNvPr>
          <p:cNvSpPr txBox="1"/>
          <p:nvPr/>
        </p:nvSpPr>
        <p:spPr>
          <a:xfrm>
            <a:off x="134256" y="3822248"/>
            <a:ext cx="3137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000" b="1" dirty="0"/>
              <a:t>Stitched UV image</a:t>
            </a:r>
          </a:p>
          <a:p>
            <a:pPr algn="r"/>
            <a:r>
              <a:rPr lang="en-ZA" sz="1000" b="1" dirty="0"/>
              <a:t>Module Size</a:t>
            </a:r>
            <a:r>
              <a:rPr lang="en-ZA" sz="1000" dirty="0"/>
              <a:t>: 655 x 1460 mm </a:t>
            </a:r>
          </a:p>
          <a:p>
            <a:pPr algn="r"/>
            <a:r>
              <a:rPr lang="en-ZA" sz="1000" b="1" dirty="0"/>
              <a:t>Image size</a:t>
            </a:r>
            <a:r>
              <a:rPr lang="en-ZA" sz="1000" dirty="0"/>
              <a:t>: 12900 x 23000 (52,7MB)</a:t>
            </a:r>
          </a:p>
          <a:p>
            <a:pPr algn="r"/>
            <a:r>
              <a:rPr lang="en-ZA" sz="1000" b="1" dirty="0"/>
              <a:t>Camera</a:t>
            </a:r>
            <a:r>
              <a:rPr lang="en-ZA" sz="1000" dirty="0"/>
              <a:t>: RPI Cam 3 NOIR 12 MP</a:t>
            </a:r>
          </a:p>
          <a:p>
            <a:pPr algn="r"/>
            <a:r>
              <a:rPr lang="en-ZA" sz="1000" b="1" dirty="0"/>
              <a:t>Filter</a:t>
            </a:r>
            <a:r>
              <a:rPr lang="en-ZA" sz="1000" dirty="0"/>
              <a:t>: Low pass filter, LEE filters 101 Yellow</a:t>
            </a:r>
          </a:p>
          <a:p>
            <a:pPr algn="r"/>
            <a:endParaRPr lang="en-ZA" sz="1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960D2CE-17BF-7101-E862-23A632E18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6199" y="2795442"/>
            <a:ext cx="2178026" cy="1763584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55F64A-B476-96B3-638A-2AB9D406A6D2}"/>
              </a:ext>
            </a:extLst>
          </p:cNvPr>
          <p:cNvSpPr txBox="1"/>
          <p:nvPr/>
        </p:nvSpPr>
        <p:spPr>
          <a:xfrm>
            <a:off x="7466148" y="4532445"/>
            <a:ext cx="1267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dirty="0"/>
              <a:t>Cell Hole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B3FB4-7EBF-385D-D89B-115A73E4A0C1}"/>
              </a:ext>
            </a:extLst>
          </p:cNvPr>
          <p:cNvSpPr txBox="1">
            <a:spLocks/>
          </p:cNvSpPr>
          <p:nvPr/>
        </p:nvSpPr>
        <p:spPr>
          <a:xfrm>
            <a:off x="8467725" y="4616450"/>
            <a:ext cx="665845" cy="40254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ZA" dirty="0"/>
              <a:t>   </a:t>
            </a:r>
            <a:fld id="{48439AB2-C5E6-4EEB-9DD8-435E9F0EED56}" type="slidenum">
              <a:rPr lang="en-ZA" smtClean="0"/>
              <a:pPr>
                <a:defRPr/>
              </a:pPr>
              <a:t>11</a:t>
            </a:fld>
            <a:endParaRPr lang="en-ZA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798205A-2ECF-E9A4-7701-9DBB7D1DCA02}"/>
              </a:ext>
            </a:extLst>
          </p:cNvPr>
          <p:cNvCxnSpPr>
            <a:cxnSpLocks/>
          </p:cNvCxnSpPr>
          <p:nvPr/>
        </p:nvCxnSpPr>
        <p:spPr>
          <a:xfrm>
            <a:off x="167640" y="487680"/>
            <a:ext cx="8785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5E1327CD-64C5-DFE0-D1B0-9390F0B24194}"/>
              </a:ext>
            </a:extLst>
          </p:cNvPr>
          <p:cNvSpPr/>
          <p:nvPr/>
        </p:nvSpPr>
        <p:spPr>
          <a:xfrm>
            <a:off x="5224462" y="800723"/>
            <a:ext cx="240613" cy="204127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1CEDC8-0296-38D9-DC83-8DE02314145C}"/>
              </a:ext>
            </a:extLst>
          </p:cNvPr>
          <p:cNvCxnSpPr>
            <a:cxnSpLocks/>
          </p:cNvCxnSpPr>
          <p:nvPr/>
        </p:nvCxnSpPr>
        <p:spPr>
          <a:xfrm>
            <a:off x="5465075" y="910127"/>
            <a:ext cx="1200705" cy="5138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C5490FA-D992-4662-AEFE-F064CC9E74DB}"/>
              </a:ext>
            </a:extLst>
          </p:cNvPr>
          <p:cNvSpPr/>
          <p:nvPr/>
        </p:nvSpPr>
        <p:spPr>
          <a:xfrm>
            <a:off x="5128589" y="2141249"/>
            <a:ext cx="191745" cy="15110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124B756-4117-E9B2-4437-34D3D438DC6F}"/>
              </a:ext>
            </a:extLst>
          </p:cNvPr>
          <p:cNvCxnSpPr>
            <a:cxnSpLocks/>
          </p:cNvCxnSpPr>
          <p:nvPr/>
        </p:nvCxnSpPr>
        <p:spPr>
          <a:xfrm>
            <a:off x="5344768" y="2214586"/>
            <a:ext cx="1291430" cy="5808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0362D8AE-B8AA-63A6-EA65-4D75A7FD35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931" r="29058"/>
          <a:stretch>
            <a:fillRect/>
          </a:stretch>
        </p:blipFill>
        <p:spPr>
          <a:xfrm>
            <a:off x="5751617" y="3661951"/>
            <a:ext cx="1074874" cy="99360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C94C1C4-96DD-56FA-9AC7-A01576244879}"/>
              </a:ext>
            </a:extLst>
          </p:cNvPr>
          <p:cNvCxnSpPr>
            <a:cxnSpLocks/>
            <a:endCxn id="28" idx="6"/>
          </p:cNvCxnSpPr>
          <p:nvPr/>
        </p:nvCxnSpPr>
        <p:spPr>
          <a:xfrm flipH="1">
            <a:off x="6425130" y="3619879"/>
            <a:ext cx="1125020" cy="4310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C23D9948-CD44-AD8E-69ED-D5BF0927FAFB}"/>
              </a:ext>
            </a:extLst>
          </p:cNvPr>
          <p:cNvSpPr/>
          <p:nvPr/>
        </p:nvSpPr>
        <p:spPr>
          <a:xfrm>
            <a:off x="6145730" y="3911267"/>
            <a:ext cx="279400" cy="279400"/>
          </a:xfrm>
          <a:prstGeom prst="ellipse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656620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48A3BE-4ABB-2D9E-75D0-A25081C43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AE66B44-0787-6627-9695-A75C25B8B9C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3101" y="563309"/>
            <a:ext cx="4152139" cy="4016882"/>
          </a:xfrm>
        </p:spPr>
        <p:txBody>
          <a:bodyPr/>
          <a:lstStyle/>
          <a:p>
            <a:r>
              <a:rPr lang="en-ZA" dirty="0"/>
              <a:t>Basic image stitching with blending</a:t>
            </a:r>
          </a:p>
          <a:p>
            <a:r>
              <a:rPr lang="en-ZA" dirty="0"/>
              <a:t>Improvements to be made:</a:t>
            </a:r>
          </a:p>
          <a:p>
            <a:pPr lvl="1"/>
            <a:r>
              <a:rPr lang="en-ZA" dirty="0"/>
              <a:t>Increase lighting</a:t>
            </a:r>
          </a:p>
          <a:p>
            <a:pPr lvl="1"/>
            <a:r>
              <a:rPr lang="en-ZA" dirty="0"/>
              <a:t>Include distortion correction</a:t>
            </a:r>
          </a:p>
          <a:p>
            <a:pPr lvl="1"/>
            <a:r>
              <a:rPr lang="en-ZA" dirty="0"/>
              <a:t>Include rotation correction</a:t>
            </a:r>
          </a:p>
          <a:p>
            <a:pPr lvl="1"/>
            <a:r>
              <a:rPr lang="en-ZA" dirty="0"/>
              <a:t>Include edge detection and pattern overlapping </a:t>
            </a:r>
          </a:p>
          <a:p>
            <a:pPr lvl="2"/>
            <a:r>
              <a:rPr lang="en-ZA" dirty="0"/>
              <a:t>Difficult as images are not unique</a:t>
            </a:r>
          </a:p>
          <a:p>
            <a:pPr lvl="2"/>
            <a:r>
              <a:rPr lang="en-ZA" dirty="0"/>
              <a:t>Possibly improve by indexing image to rough area </a:t>
            </a:r>
          </a:p>
          <a:p>
            <a:pPr lvl="2"/>
            <a:r>
              <a:rPr lang="en-ZA" dirty="0"/>
              <a:t>Build from known edges</a:t>
            </a:r>
            <a:br>
              <a:rPr lang="en-ZA" dirty="0"/>
            </a:br>
            <a:endParaRPr lang="en-ZA" dirty="0"/>
          </a:p>
          <a:p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99B29B-D77B-7D7D-16C0-59FA3604A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Results: Challenges of image stitching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47410-F0FE-8532-0588-639E013D38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39AB2-C5E6-4EEB-9DD8-435E9F0EED56}" type="slidenum">
              <a:rPr lang="en-ZA" smtClean="0"/>
              <a:pPr>
                <a:defRPr/>
              </a:pPr>
              <a:t>12</a:t>
            </a:fld>
            <a:endParaRPr lang="en-ZA"/>
          </a:p>
        </p:txBody>
      </p:sp>
      <p:pic>
        <p:nvPicPr>
          <p:cNvPr id="7" name="Content Placeholder 6" descr="A close-up of a solar panel&#10;&#10;Description automatically generated">
            <a:extLst>
              <a:ext uri="{FF2B5EF4-FFF2-40B4-BE49-F238E27FC236}">
                <a16:creationId xmlns:a16="http://schemas.microsoft.com/office/drawing/2014/main" id="{29C36F34-8E59-3535-3B45-513046CAAD12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383" y="185854"/>
            <a:ext cx="2609196" cy="4652057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825407-535B-5DDE-26CE-AE429FF448F8}"/>
              </a:ext>
            </a:extLst>
          </p:cNvPr>
          <p:cNvSpPr/>
          <p:nvPr/>
        </p:nvSpPr>
        <p:spPr>
          <a:xfrm>
            <a:off x="5801360" y="549805"/>
            <a:ext cx="594360" cy="34036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379898-C660-5062-D79C-48E4C5055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2951" y="1211763"/>
            <a:ext cx="1792891" cy="1301419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DAC37D3-0E56-204F-320D-042CD80D82C4}"/>
              </a:ext>
            </a:extLst>
          </p:cNvPr>
          <p:cNvCxnSpPr>
            <a:cxnSpLocks/>
          </p:cNvCxnSpPr>
          <p:nvPr/>
        </p:nvCxnSpPr>
        <p:spPr>
          <a:xfrm>
            <a:off x="6395720" y="549805"/>
            <a:ext cx="787230" cy="6619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BA41792-53A9-A45E-C6AC-33F8F346E3B0}"/>
              </a:ext>
            </a:extLst>
          </p:cNvPr>
          <p:cNvSpPr txBox="1"/>
          <p:nvPr/>
        </p:nvSpPr>
        <p:spPr>
          <a:xfrm>
            <a:off x="7167540" y="763464"/>
            <a:ext cx="17928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dirty="0"/>
              <a:t>Alignment and overlapping issues, under exposed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26432C-A2CC-7A58-496B-2E138C3A2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950" y="2850358"/>
            <a:ext cx="1792891" cy="115389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06CEE06-848A-3F0D-100B-28E6C9BB3E90}"/>
              </a:ext>
            </a:extLst>
          </p:cNvPr>
          <p:cNvSpPr txBox="1"/>
          <p:nvPr/>
        </p:nvSpPr>
        <p:spPr>
          <a:xfrm>
            <a:off x="7182951" y="2604137"/>
            <a:ext cx="17928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000" dirty="0"/>
              <a:t>Over Exposure from bed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66134F-8AE1-5A96-9023-40CDA02F814C}"/>
              </a:ext>
            </a:extLst>
          </p:cNvPr>
          <p:cNvSpPr/>
          <p:nvPr/>
        </p:nvSpPr>
        <p:spPr>
          <a:xfrm>
            <a:off x="6276001" y="2341702"/>
            <a:ext cx="594360" cy="340360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A900951-8198-622A-8C31-3B7879081F0E}"/>
              </a:ext>
            </a:extLst>
          </p:cNvPr>
          <p:cNvCxnSpPr>
            <a:cxnSpLocks/>
          </p:cNvCxnSpPr>
          <p:nvPr/>
        </p:nvCxnSpPr>
        <p:spPr>
          <a:xfrm>
            <a:off x="6870361" y="2685918"/>
            <a:ext cx="297179" cy="17615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07BAC06-D69B-C686-5F52-902D11CC6805}"/>
              </a:ext>
            </a:extLst>
          </p:cNvPr>
          <p:cNvSpPr txBox="1">
            <a:spLocks/>
          </p:cNvSpPr>
          <p:nvPr/>
        </p:nvSpPr>
        <p:spPr>
          <a:xfrm>
            <a:off x="8467725" y="4616450"/>
            <a:ext cx="665845" cy="40254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ZA" dirty="0"/>
              <a:t>   </a:t>
            </a:r>
            <a:fld id="{48439AB2-C5E6-4EEB-9DD8-435E9F0EED56}" type="slidenum">
              <a:rPr lang="en-ZA" smtClean="0"/>
              <a:pPr>
                <a:defRPr/>
              </a:pPr>
              <a:t>12</a:t>
            </a:fld>
            <a:endParaRPr lang="en-ZA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1DFE5F-C1EC-02BB-16BA-462C8E9475FD}"/>
              </a:ext>
            </a:extLst>
          </p:cNvPr>
          <p:cNvCxnSpPr>
            <a:cxnSpLocks/>
          </p:cNvCxnSpPr>
          <p:nvPr/>
        </p:nvCxnSpPr>
        <p:spPr>
          <a:xfrm>
            <a:off x="163101" y="480060"/>
            <a:ext cx="397455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484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solar panel&#10;&#10;AI-generated content may be incorrect.">
            <a:extLst>
              <a:ext uri="{FF2B5EF4-FFF2-40B4-BE49-F238E27FC236}">
                <a16:creationId xmlns:a16="http://schemas.microsoft.com/office/drawing/2014/main" id="{7BC139C7-03D0-4DDD-36CC-F297D4CC0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51" y="848755"/>
            <a:ext cx="5120000" cy="288000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6994813-7626-E95A-FFFD-825FD1389BA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853" y="755073"/>
            <a:ext cx="3333747" cy="3861377"/>
          </a:xfrm>
        </p:spPr>
        <p:txBody>
          <a:bodyPr/>
          <a:lstStyle/>
          <a:p>
            <a:r>
              <a:rPr lang="en-ZA" dirty="0"/>
              <a:t>Pattern recognition at cell level to determine if frame is horizontal.</a:t>
            </a:r>
          </a:p>
          <a:p>
            <a:r>
              <a:rPr lang="en-ZA" dirty="0"/>
              <a:t>Correct image and crop</a:t>
            </a:r>
          </a:p>
          <a:p>
            <a:r>
              <a:rPr lang="en-ZA" dirty="0"/>
              <a:t>How is the frame rotated?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Apply mask to increase contrast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Edge detection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Ignore lines &gt; 5°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Rotate to median of angles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90AA96-88BA-E6DE-C827-4DFD2B64F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Further efforts on image processing: rotation and cropping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B40FB-7EA4-8C44-A682-9F90D96753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39AB2-C5E6-4EEB-9DD8-435E9F0EED56}" type="slidenum">
              <a:rPr lang="en-ZA" smtClean="0"/>
              <a:pPr>
                <a:defRPr/>
              </a:pPr>
              <a:t>13</a:t>
            </a:fld>
            <a:endParaRPr lang="en-ZA"/>
          </a:p>
        </p:txBody>
      </p:sp>
      <p:pic>
        <p:nvPicPr>
          <p:cNvPr id="15" name="Picture 14" descr="Close-up of a solar panel&#10;&#10;AI-generated content may be incorrect.">
            <a:extLst>
              <a:ext uri="{FF2B5EF4-FFF2-40B4-BE49-F238E27FC236}">
                <a16:creationId xmlns:a16="http://schemas.microsoft.com/office/drawing/2014/main" id="{A7FADD84-447A-FC12-E083-0AC5BFEE55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51" y="848755"/>
            <a:ext cx="5119999" cy="2880000"/>
          </a:xfrm>
          <a:prstGeom prst="rect">
            <a:avLst/>
          </a:prstGeom>
        </p:spPr>
      </p:pic>
      <p:pic>
        <p:nvPicPr>
          <p:cNvPr id="17" name="Picture 16" descr="A close-up of a solar panel&#10;&#10;AI-generated content may be incorrect.">
            <a:extLst>
              <a:ext uri="{FF2B5EF4-FFF2-40B4-BE49-F238E27FC236}">
                <a16:creationId xmlns:a16="http://schemas.microsoft.com/office/drawing/2014/main" id="{2017A72D-1CF8-B789-7928-028D930D6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50" y="848755"/>
            <a:ext cx="5120000" cy="2880000"/>
          </a:xfrm>
          <a:prstGeom prst="rect">
            <a:avLst/>
          </a:prstGeom>
        </p:spPr>
      </p:pic>
      <p:pic>
        <p:nvPicPr>
          <p:cNvPr id="19" name="Picture 18" descr="Close-up of a solar panel&#10;&#10;AI-generated content may be incorrect.">
            <a:extLst>
              <a:ext uri="{FF2B5EF4-FFF2-40B4-BE49-F238E27FC236}">
                <a16:creationId xmlns:a16="http://schemas.microsoft.com/office/drawing/2014/main" id="{09956595-4BD9-D7B6-F144-6E4AB2FF2C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50" y="848755"/>
            <a:ext cx="5120000" cy="2880000"/>
          </a:xfrm>
          <a:prstGeom prst="rect">
            <a:avLst/>
          </a:prstGeom>
        </p:spPr>
      </p:pic>
      <p:pic>
        <p:nvPicPr>
          <p:cNvPr id="21" name="Picture 20" descr="A close-up of a solar panel&#10;&#10;AI-generated content may be incorrect.">
            <a:extLst>
              <a:ext uri="{FF2B5EF4-FFF2-40B4-BE49-F238E27FC236}">
                <a16:creationId xmlns:a16="http://schemas.microsoft.com/office/drawing/2014/main" id="{4A02ACC7-8669-CB51-C816-126A3E2DA3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50" y="848755"/>
            <a:ext cx="5120000" cy="2880000"/>
          </a:xfrm>
          <a:prstGeom prst="rect">
            <a:avLst/>
          </a:prstGeom>
        </p:spPr>
      </p:pic>
      <p:pic>
        <p:nvPicPr>
          <p:cNvPr id="23" name="Picture 22" descr="A close up of a solar panel&#10;&#10;AI-generated content may be incorrect.">
            <a:extLst>
              <a:ext uri="{FF2B5EF4-FFF2-40B4-BE49-F238E27FC236}">
                <a16:creationId xmlns:a16="http://schemas.microsoft.com/office/drawing/2014/main" id="{8405E2E9-83D0-47BC-C1E8-F5DA4EF6C0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350" y="848755"/>
            <a:ext cx="5120000" cy="2880000"/>
          </a:xfrm>
          <a:prstGeom prst="rect">
            <a:avLst/>
          </a:prstGeom>
        </p:spPr>
      </p:pic>
      <p:pic>
        <p:nvPicPr>
          <p:cNvPr id="25" name="Picture 24" descr="A close-up of a solar panel&#10;&#10;AI-generated content may be incorrect.">
            <a:extLst>
              <a:ext uri="{FF2B5EF4-FFF2-40B4-BE49-F238E27FC236}">
                <a16:creationId xmlns:a16="http://schemas.microsoft.com/office/drawing/2014/main" id="{0B61E579-7CBB-0AD3-5E86-F4534433E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>
            <a:fillRect/>
          </a:stretch>
        </p:blipFill>
        <p:spPr>
          <a:xfrm>
            <a:off x="3597349" y="848755"/>
            <a:ext cx="5367140" cy="2914589"/>
          </a:xfrm>
          <a:prstGeom prst="rect">
            <a:avLst/>
          </a:prstGeom>
        </p:spPr>
      </p:pic>
      <p:sp>
        <p:nvSpPr>
          <p:cNvPr id="26" name="Slide Number Placeholder 3">
            <a:extLst>
              <a:ext uri="{FF2B5EF4-FFF2-40B4-BE49-F238E27FC236}">
                <a16:creationId xmlns:a16="http://schemas.microsoft.com/office/drawing/2014/main" id="{6C62D3A3-B8B2-6F94-D0B5-48F8A9E5B7BC}"/>
              </a:ext>
            </a:extLst>
          </p:cNvPr>
          <p:cNvSpPr txBox="1">
            <a:spLocks/>
          </p:cNvSpPr>
          <p:nvPr/>
        </p:nvSpPr>
        <p:spPr>
          <a:xfrm>
            <a:off x="8467725" y="4616450"/>
            <a:ext cx="665845" cy="40254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ZA" dirty="0"/>
              <a:t>   </a:t>
            </a:r>
            <a:fld id="{48439AB2-C5E6-4EEB-9DD8-435E9F0EED56}" type="slidenum">
              <a:rPr lang="en-ZA" smtClean="0"/>
              <a:pPr>
                <a:defRPr/>
              </a:pPr>
              <a:t>13</a:t>
            </a:fld>
            <a:endParaRPr lang="en-ZA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4F5A10-D2DB-753C-7CA9-FEF9C267DBDB}"/>
              </a:ext>
            </a:extLst>
          </p:cNvPr>
          <p:cNvCxnSpPr>
            <a:cxnSpLocks/>
          </p:cNvCxnSpPr>
          <p:nvPr/>
        </p:nvCxnSpPr>
        <p:spPr>
          <a:xfrm>
            <a:off x="163101" y="480060"/>
            <a:ext cx="86303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74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C11F7C-BF9F-567A-F206-19423F3F1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Further research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B5DAD3-78D6-274B-8E28-3F66844E55F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75721" y="599568"/>
            <a:ext cx="6754856" cy="4276437"/>
          </a:xfrm>
        </p:spPr>
        <p:txBody>
          <a:bodyPr/>
          <a:lstStyle/>
          <a:p>
            <a:r>
              <a:rPr lang="en-ZA" dirty="0"/>
              <a:t>Camera based</a:t>
            </a:r>
          </a:p>
          <a:p>
            <a:pPr lvl="1"/>
            <a:r>
              <a:rPr lang="en-ZA" sz="1800" dirty="0"/>
              <a:t>Test Sony IMX477 12MP camera</a:t>
            </a:r>
          </a:p>
          <a:p>
            <a:pPr lvl="2"/>
            <a:r>
              <a:rPr lang="en-ZA" sz="1400" dirty="0"/>
              <a:t>16mm telephoto camera lens</a:t>
            </a:r>
          </a:p>
          <a:p>
            <a:pPr lvl="2"/>
            <a:r>
              <a:rPr lang="en-ZA" sz="1400" dirty="0"/>
              <a:t>8-50mm Zoom Lens</a:t>
            </a:r>
          </a:p>
          <a:p>
            <a:pPr lvl="2"/>
            <a:r>
              <a:rPr lang="en-ZA" sz="1400" dirty="0"/>
              <a:t>Industrial Microscope Lens - 0.12-1.8x</a:t>
            </a:r>
          </a:p>
          <a:p>
            <a:pPr lvl="2"/>
            <a:r>
              <a:rPr lang="en-ZA" sz="1400" dirty="0"/>
              <a:t>M12 High Resolution Lens, 12MP, 160° </a:t>
            </a:r>
          </a:p>
          <a:p>
            <a:pPr lvl="1"/>
            <a:r>
              <a:rPr lang="en-ZA" sz="1800" dirty="0"/>
              <a:t>EL imaging</a:t>
            </a:r>
          </a:p>
          <a:p>
            <a:r>
              <a:rPr lang="en-ZA" sz="2000" dirty="0"/>
              <a:t>Image processing</a:t>
            </a:r>
          </a:p>
          <a:p>
            <a:pPr lvl="1"/>
            <a:r>
              <a:rPr lang="en-ZA" sz="1800" dirty="0"/>
              <a:t>Distortion correction</a:t>
            </a:r>
          </a:p>
          <a:p>
            <a:pPr lvl="1"/>
            <a:r>
              <a:rPr lang="en-ZA" sz="1800" dirty="0"/>
              <a:t>Complex image stitching</a:t>
            </a:r>
          </a:p>
          <a:p>
            <a:r>
              <a:rPr lang="en-ZA" sz="2000" dirty="0"/>
              <a:t>On-site machine</a:t>
            </a:r>
          </a:p>
          <a:p>
            <a:pPr lvl="1"/>
            <a:r>
              <a:rPr lang="en-ZA" sz="1800" dirty="0"/>
              <a:t>Machine design and building / testing</a:t>
            </a:r>
          </a:p>
          <a:p>
            <a:endParaRPr lang="en-ZA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C7E04C06-CEA1-DBA9-0BDE-62DDEB1D785D}"/>
              </a:ext>
            </a:extLst>
          </p:cNvPr>
          <p:cNvSpPr txBox="1">
            <a:spLocks/>
          </p:cNvSpPr>
          <p:nvPr/>
        </p:nvSpPr>
        <p:spPr>
          <a:xfrm>
            <a:off x="8583322" y="4700593"/>
            <a:ext cx="560678" cy="274637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8439AB2-C5E6-4EEB-9DD8-435E9F0EED56}" type="slidenum">
              <a:rPr lang="en-ZA" smtClean="0"/>
              <a:pPr>
                <a:defRPr/>
              </a:pPr>
              <a:t>14</a:t>
            </a:fld>
            <a:endParaRPr lang="en-ZA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3F430F0-4A37-8947-DD33-AB6E6E6CA03B}"/>
              </a:ext>
            </a:extLst>
          </p:cNvPr>
          <p:cNvSpPr txBox="1">
            <a:spLocks/>
          </p:cNvSpPr>
          <p:nvPr/>
        </p:nvSpPr>
        <p:spPr>
          <a:xfrm>
            <a:off x="8478155" y="4740958"/>
            <a:ext cx="665845" cy="40254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ZA" dirty="0"/>
              <a:t>   </a:t>
            </a:r>
            <a:fld id="{48439AB2-C5E6-4EEB-9DD8-435E9F0EED56}" type="slidenum">
              <a:rPr lang="en-ZA" smtClean="0"/>
              <a:pPr>
                <a:defRPr/>
              </a:pPr>
              <a:t>14</a:t>
            </a:fld>
            <a:endParaRPr lang="en-ZA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171523-73F7-CD7E-2D19-2598718784A4}"/>
              </a:ext>
            </a:extLst>
          </p:cNvPr>
          <p:cNvCxnSpPr>
            <a:cxnSpLocks/>
          </p:cNvCxnSpPr>
          <p:nvPr/>
        </p:nvCxnSpPr>
        <p:spPr>
          <a:xfrm>
            <a:off x="2075721" y="487680"/>
            <a:ext cx="67548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610883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1AB6368-A7B1-FBD9-DFBF-D91032BFAC9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853" y="484909"/>
            <a:ext cx="8506883" cy="4131541"/>
          </a:xfrm>
          <a:noFill/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ZA" sz="1600" dirty="0"/>
              <a:t>[1] https://www.engineeringforchange.org/wp-content/uploads/2017/09/Solar-PV-Product-Visual-Inspection-Guide.pdf</a:t>
            </a:r>
            <a:r>
              <a:rPr lang="en-ZA" sz="1600" dirty="0">
                <a:ln w="3175">
                  <a:solidFill>
                    <a:schemeClr val="tx1"/>
                  </a:solidFill>
                </a:ln>
                <a:solidFill>
                  <a:sysClr val="windowText" lastClr="000000"/>
                </a:solidFill>
              </a:rPr>
              <a:t> </a:t>
            </a:r>
          </a:p>
          <a:p>
            <a:pPr marL="0" indent="0">
              <a:buNone/>
            </a:pPr>
            <a:r>
              <a:rPr lang="en-ZA" sz="1600" dirty="0"/>
              <a:t>[2] </a:t>
            </a:r>
            <a:r>
              <a:rPr lang="en-ZA" sz="1600" dirty="0" err="1"/>
              <a:t>Buerhop</a:t>
            </a:r>
            <a:r>
              <a:rPr lang="en-ZA" sz="1600" dirty="0"/>
              <a:t>, C. (2025, January 30–31). Field Experience of Glass‑</a:t>
            </a:r>
            <a:r>
              <a:rPr lang="en-ZA" sz="1600" dirty="0" err="1"/>
              <a:t>Backsheet</a:t>
            </a:r>
            <a:r>
              <a:rPr lang="en-ZA" sz="1600" dirty="0"/>
              <a:t> and Glass‑Glass Modules [Conference presentation]. </a:t>
            </a:r>
          </a:p>
          <a:p>
            <a:pPr marL="0" indent="0">
              <a:buNone/>
            </a:pPr>
            <a:r>
              <a:rPr lang="en-ZA" sz="1600" dirty="0"/>
              <a:t>[3] https://tmt.co.il/product/solar-panels-thermal-visual-inspection</a:t>
            </a:r>
          </a:p>
          <a:p>
            <a:pPr marL="0" indent="0">
              <a:buNone/>
            </a:pPr>
            <a:r>
              <a:rPr lang="en-ZA" sz="1600" dirty="0"/>
              <a:t>[4] https://www.cea3.com/electroluminescence-el-testing-for-pv-modules</a:t>
            </a:r>
          </a:p>
          <a:p>
            <a:pPr marL="0" indent="0">
              <a:buNone/>
            </a:pPr>
            <a:r>
              <a:rPr lang="en-ZA" sz="1600" dirty="0"/>
              <a:t>[5] https://www.linkedin.com/company/pvinsight</a:t>
            </a:r>
          </a:p>
          <a:p>
            <a:pPr marL="0" indent="0">
              <a:buNone/>
            </a:pPr>
            <a:r>
              <a:rPr lang="en-ZA" sz="1600" dirty="0"/>
              <a:t>[6] https://www.linkedin.com/company/pvinsight</a:t>
            </a: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0" indent="0">
              <a:buNone/>
            </a:pPr>
            <a:endParaRPr lang="en-ZA" dirty="0"/>
          </a:p>
          <a:p>
            <a:pPr marL="131755" lvl="1" indent="0">
              <a:buNone/>
            </a:pPr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2734CC-E784-A9C7-AB80-B091A9373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6CED6-E267-1BCD-6BE2-C4B7EBC6A9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39AB2-C5E6-4EEB-9DD8-435E9F0EED56}" type="slidenum">
              <a:rPr lang="en-ZA" smtClean="0"/>
              <a:pPr>
                <a:defRPr/>
              </a:pPr>
              <a:t>15</a:t>
            </a:fld>
            <a:endParaRPr lang="en-ZA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A41F3D-E287-C331-F8DB-6CE28FB7D121}"/>
              </a:ext>
            </a:extLst>
          </p:cNvPr>
          <p:cNvCxnSpPr>
            <a:cxnSpLocks/>
          </p:cNvCxnSpPr>
          <p:nvPr/>
        </p:nvCxnSpPr>
        <p:spPr>
          <a:xfrm>
            <a:off x="163101" y="480060"/>
            <a:ext cx="86676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DF1F6D3-013F-C66C-48A7-51EC818917CA}"/>
              </a:ext>
            </a:extLst>
          </p:cNvPr>
          <p:cNvSpPr txBox="1">
            <a:spLocks/>
          </p:cNvSpPr>
          <p:nvPr/>
        </p:nvSpPr>
        <p:spPr>
          <a:xfrm>
            <a:off x="8440982" y="4616450"/>
            <a:ext cx="665845" cy="40254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ZA" dirty="0"/>
              <a:t>   </a:t>
            </a:r>
            <a:fld id="{48439AB2-C5E6-4EEB-9DD8-435E9F0EED56}" type="slidenum">
              <a:rPr lang="en-ZA" smtClean="0"/>
              <a:pPr>
                <a:defRPr/>
              </a:pPr>
              <a:t>15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53861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4ACC7A-2429-B5CF-BAB1-317399CE552D}"/>
              </a:ext>
            </a:extLst>
          </p:cNvPr>
          <p:cNvSpPr/>
          <p:nvPr/>
        </p:nvSpPr>
        <p:spPr>
          <a:xfrm>
            <a:off x="0" y="1948400"/>
            <a:ext cx="9144000" cy="1793421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B4C6E-81D0-4514-B554-0D43E075F2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17" y="2071972"/>
            <a:ext cx="9141883" cy="1224059"/>
          </a:xfrm>
        </p:spPr>
        <p:txBody>
          <a:bodyPr/>
          <a:lstStyle/>
          <a:p>
            <a:r>
              <a:rPr lang="en-ZA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Acknowledgements:</a:t>
            </a:r>
            <a:endParaRPr lang="en-ZA" sz="1600" dirty="0">
              <a:effectLst/>
              <a:latin typeface="Calibri" panose="020F0502020204030204" pitchFamily="34" charset="0"/>
            </a:endParaRPr>
          </a:p>
          <a:p>
            <a:r>
              <a:rPr lang="en-ZA" sz="1600" dirty="0">
                <a:effectLst/>
                <a:latin typeface="Calibri" panose="020F0502020204030204" pitchFamily="34" charset="0"/>
              </a:rPr>
              <a:t>Department of Science and Innovation of South Africa and </a:t>
            </a:r>
            <a:r>
              <a:rPr lang="en-ZA" sz="16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Nelson Mandela University</a:t>
            </a:r>
          </a:p>
          <a:p>
            <a:pPr marL="0" indent="0">
              <a:buNone/>
            </a:pPr>
            <a:r>
              <a:rPr lang="en-ZA" sz="1600" dirty="0">
                <a:effectLst/>
                <a:latin typeface="Calibri" panose="020F0502020204030204" pitchFamily="34" charset="0"/>
              </a:rPr>
              <a:t>Supervisors Prof Ernest Van Dyk, Dr Frederik Vorster</a:t>
            </a:r>
            <a:endParaRPr lang="en-ZA" sz="16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53340D-404F-A6F5-4F06-4434117283F0}"/>
              </a:ext>
            </a:extLst>
          </p:cNvPr>
          <p:cNvSpPr/>
          <p:nvPr/>
        </p:nvSpPr>
        <p:spPr>
          <a:xfrm>
            <a:off x="0" y="1866084"/>
            <a:ext cx="9144000" cy="1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CF9E88-4311-5AC8-CDBD-61C2627C65A0}"/>
              </a:ext>
            </a:extLst>
          </p:cNvPr>
          <p:cNvSpPr/>
          <p:nvPr/>
        </p:nvSpPr>
        <p:spPr>
          <a:xfrm>
            <a:off x="0" y="4582920"/>
            <a:ext cx="9144000" cy="1800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F85F7B-E06C-42BA-80C2-6744676F5058}"/>
              </a:ext>
            </a:extLst>
          </p:cNvPr>
          <p:cNvSpPr/>
          <p:nvPr/>
        </p:nvSpPr>
        <p:spPr>
          <a:xfrm>
            <a:off x="0" y="3296031"/>
            <a:ext cx="9141883" cy="1117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5DC596A-CF2B-8DF5-F0B3-8ED5658F9D7A}"/>
              </a:ext>
            </a:extLst>
          </p:cNvPr>
          <p:cNvSpPr/>
          <p:nvPr/>
        </p:nvSpPr>
        <p:spPr>
          <a:xfrm>
            <a:off x="4779552" y="3356137"/>
            <a:ext cx="2664000" cy="900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0227" b="-48091"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ZA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0FFF698-E6E2-30D0-ACBD-7C0AA7DD98A4}"/>
              </a:ext>
            </a:extLst>
          </p:cNvPr>
          <p:cNvGrpSpPr/>
          <p:nvPr/>
        </p:nvGrpSpPr>
        <p:grpSpPr>
          <a:xfrm>
            <a:off x="949188" y="3374223"/>
            <a:ext cx="2664000" cy="904794"/>
            <a:chOff x="-1191986" y="3011466"/>
            <a:chExt cx="2664000" cy="90479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F59CC66-F26F-29B4-500B-0E873CAA3FF1}"/>
                </a:ext>
              </a:extLst>
            </p:cNvPr>
            <p:cNvSpPr/>
            <p:nvPr/>
          </p:nvSpPr>
          <p:spPr>
            <a:xfrm>
              <a:off x="-1191986" y="3011466"/>
              <a:ext cx="2664000" cy="900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pic>
          <p:nvPicPr>
            <p:cNvPr id="16" name="Picture 15" descr="Orange text on a black background&#10;&#10;Description automatically generated">
              <a:extLst>
                <a:ext uri="{FF2B5EF4-FFF2-40B4-BE49-F238E27FC236}">
                  <a16:creationId xmlns:a16="http://schemas.microsoft.com/office/drawing/2014/main" id="{7A5CAFB8-1821-532F-9633-5752B1213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47033" y="3016260"/>
              <a:ext cx="2574093" cy="90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633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D84ADA-BF26-ECE4-1AE3-E53EDE49BD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52" r="18265"/>
          <a:stretch/>
        </p:blipFill>
        <p:spPr>
          <a:xfrm>
            <a:off x="2739655" y="0"/>
            <a:ext cx="366469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662A4C-25BA-AE48-9F6B-3E53F38F2E3E}"/>
              </a:ext>
            </a:extLst>
          </p:cNvPr>
          <p:cNvSpPr txBox="1"/>
          <p:nvPr/>
        </p:nvSpPr>
        <p:spPr>
          <a:xfrm>
            <a:off x="6404345" y="0"/>
            <a:ext cx="2739655" cy="5143500"/>
          </a:xfrm>
          <a:prstGeom prst="rect">
            <a:avLst/>
          </a:prstGeom>
          <a:solidFill>
            <a:srgbClr val="001333"/>
          </a:solidFill>
          <a:ln>
            <a:solidFill>
              <a:srgbClr val="001333"/>
            </a:solidFill>
          </a:ln>
        </p:spPr>
        <p:txBody>
          <a:bodyPr wrap="square" rtlCol="0">
            <a:spAutoFit/>
          </a:bodyPr>
          <a:lstStyle/>
          <a:p>
            <a:endParaRPr lang="en-Z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24DA7F-EB4A-2CA4-4D57-CB7DD81DA53F}"/>
              </a:ext>
            </a:extLst>
          </p:cNvPr>
          <p:cNvSpPr txBox="1"/>
          <p:nvPr/>
        </p:nvSpPr>
        <p:spPr>
          <a:xfrm>
            <a:off x="-1" y="0"/>
            <a:ext cx="2818827" cy="5143500"/>
          </a:xfrm>
          <a:prstGeom prst="rect">
            <a:avLst/>
          </a:prstGeom>
          <a:solidFill>
            <a:srgbClr val="001333"/>
          </a:solidFill>
          <a:ln>
            <a:solidFill>
              <a:srgbClr val="001333"/>
            </a:solidFill>
          </a:ln>
        </p:spPr>
        <p:txBody>
          <a:bodyPr wrap="square" rtlCol="0">
            <a:spAutoFit/>
          </a:bodyPr>
          <a:lstStyle/>
          <a:p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90359612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91E0B-464E-F62D-CA78-0AAAAD5C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Contents</a:t>
            </a:r>
            <a:endParaRPr lang="en-ZA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07FA7-ECF4-DFAB-F101-493AE342A2B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75721" y="599568"/>
            <a:ext cx="6754856" cy="427643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ZA" dirty="0"/>
              <a:t>What is PV imaging?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Different techniques showing different defects.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How are PV modules tested with imaging?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Automated on rack imaging.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Results: Lab based testing, building machine.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Process of Image Capture.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Results: Method of image capture.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Results: Visual imaging defects (Pi Cam 3).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Results: Ultra-Violet Fluorescent (UVF) imaging (Pi Cam 3).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Results: Image stitching &amp; challenges.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Further efforts on image processing : rotation and cropping.</a:t>
            </a:r>
          </a:p>
          <a:p>
            <a:pPr marL="342900" indent="-342900">
              <a:buFont typeface="+mj-lt"/>
              <a:buAutoNum type="arabicPeriod"/>
            </a:pPr>
            <a:r>
              <a:rPr lang="en-ZA" dirty="0"/>
              <a:t>Further research.</a:t>
            </a:r>
          </a:p>
          <a:p>
            <a:pPr marL="342900" indent="-342900">
              <a:buFont typeface="+mj-lt"/>
              <a:buAutoNum type="arabicPeriod"/>
            </a:pPr>
            <a:endParaRPr lang="en-ZA" dirty="0"/>
          </a:p>
          <a:p>
            <a:pPr marL="342900" indent="-342900">
              <a:buFont typeface="+mj-lt"/>
              <a:buAutoNum type="arabicPeriod"/>
            </a:pPr>
            <a:endParaRPr lang="en-ZA" dirty="0"/>
          </a:p>
          <a:p>
            <a:pPr marL="342900" indent="-342900">
              <a:buFont typeface="+mj-lt"/>
              <a:buAutoNum type="arabicPeriod"/>
            </a:pPr>
            <a:endParaRPr lang="en-ZA" dirty="0"/>
          </a:p>
          <a:p>
            <a:pPr marL="342900" indent="-342900">
              <a:buFont typeface="+mj-lt"/>
              <a:buAutoNum type="arabicPeriod"/>
            </a:pPr>
            <a:endParaRPr lang="en-ZA" dirty="0"/>
          </a:p>
          <a:p>
            <a:endParaRPr lang="en-ZA" dirty="0"/>
          </a:p>
          <a:p>
            <a:endParaRPr lang="en-ZA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2AA474A5-15BD-5966-DE5E-8AC47FB04034}"/>
              </a:ext>
            </a:extLst>
          </p:cNvPr>
          <p:cNvSpPr txBox="1">
            <a:spLocks/>
          </p:cNvSpPr>
          <p:nvPr/>
        </p:nvSpPr>
        <p:spPr>
          <a:xfrm>
            <a:off x="8830577" y="4702945"/>
            <a:ext cx="313423" cy="44055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8439AB2-C5E6-4EEB-9DD8-435E9F0EED56}" type="slidenum">
              <a:rPr lang="en-ZA" smtClean="0"/>
              <a:pPr>
                <a:defRPr/>
              </a:pPr>
              <a:t>2</a:t>
            </a:fld>
            <a:endParaRPr lang="en-ZA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A35878-2289-1A96-30F7-8FD41699D008}"/>
              </a:ext>
            </a:extLst>
          </p:cNvPr>
          <p:cNvCxnSpPr/>
          <p:nvPr/>
        </p:nvCxnSpPr>
        <p:spPr>
          <a:xfrm>
            <a:off x="2075721" y="487680"/>
            <a:ext cx="68777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6790735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56C70D-3D3B-FDDE-8BF4-E8E42A18E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What is PV imaging?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785223C-6595-0451-25E8-88452DAF064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75721" y="510540"/>
            <a:ext cx="6754856" cy="4365465"/>
          </a:xfrm>
        </p:spPr>
        <p:txBody>
          <a:bodyPr/>
          <a:lstStyle/>
          <a:p>
            <a:r>
              <a:rPr lang="en-ZA" sz="1500" b="1" dirty="0"/>
              <a:t>PV Imaging </a:t>
            </a:r>
            <a:r>
              <a:rPr lang="en-ZA" sz="1500" dirty="0"/>
              <a:t>refers to the process of capturing images of Photovoltaic (PV) modules, using specialized cameras and/or imaging techniques to assess their condition, performance, or to detect faults.</a:t>
            </a:r>
          </a:p>
          <a:p>
            <a:r>
              <a:rPr lang="en-ZA" u="sng" dirty="0"/>
              <a:t>Types of PV Imaging</a:t>
            </a:r>
            <a:r>
              <a:rPr lang="en-ZA" dirty="0"/>
              <a:t>:</a:t>
            </a:r>
          </a:p>
          <a:p>
            <a:pPr lvl="1"/>
            <a:r>
              <a:rPr lang="en-ZA" sz="1500" b="1" dirty="0"/>
              <a:t>Visual : </a:t>
            </a:r>
            <a:r>
              <a:rPr lang="en-ZA" sz="1500" dirty="0"/>
              <a:t>uses visual spectrum to see physical/chemical damage, dirt or cracks.</a:t>
            </a:r>
          </a:p>
          <a:p>
            <a:pPr lvl="1"/>
            <a:r>
              <a:rPr lang="en-ZA" sz="1500" b="1" dirty="0"/>
              <a:t>UVF : </a:t>
            </a:r>
            <a:r>
              <a:rPr lang="en-ZA" sz="1500" dirty="0"/>
              <a:t>uses ultra-violet fluorescent (UVF) of the encapsulant within modules which may visualise degradation of encapsulants.</a:t>
            </a:r>
          </a:p>
          <a:p>
            <a:pPr lvl="1"/>
            <a:r>
              <a:rPr lang="en-ZA" sz="1500" b="1" dirty="0"/>
              <a:t>EL : </a:t>
            </a:r>
            <a:r>
              <a:rPr lang="en-ZA" sz="1500" dirty="0"/>
              <a:t>electroluminescence shows invisible cracks or hidden faults by applying power to the panel and capturing the light emitted from the cells.</a:t>
            </a:r>
          </a:p>
          <a:p>
            <a:pPr lvl="1"/>
            <a:r>
              <a:rPr lang="en-ZA" sz="1500" b="1" dirty="0"/>
              <a:t>IR : </a:t>
            </a:r>
            <a:r>
              <a:rPr lang="en-ZA" sz="1500" dirty="0"/>
              <a:t>shows hotspots resulting from disconnected cells/strings, performed under load.</a:t>
            </a:r>
          </a:p>
          <a:p>
            <a:r>
              <a:rPr lang="en-ZA" u="sng" dirty="0"/>
              <a:t>Can Identify</a:t>
            </a:r>
            <a:r>
              <a:rPr lang="en-ZA" dirty="0"/>
              <a:t>:</a:t>
            </a:r>
          </a:p>
          <a:p>
            <a:pPr lvl="1"/>
            <a:r>
              <a:rPr lang="en-ZA" sz="1500" dirty="0"/>
              <a:t>Mishandling</a:t>
            </a:r>
          </a:p>
          <a:p>
            <a:pPr lvl="1"/>
            <a:r>
              <a:rPr lang="en-ZA" sz="1500" dirty="0"/>
              <a:t>Encapsulant degradation</a:t>
            </a:r>
          </a:p>
          <a:p>
            <a:pPr lvl="1"/>
            <a:r>
              <a:rPr lang="en-ZA" sz="1500" dirty="0"/>
              <a:t>Production defects</a:t>
            </a:r>
          </a:p>
          <a:p>
            <a:pPr lvl="1"/>
            <a:r>
              <a:rPr lang="en-ZA" sz="1500" dirty="0"/>
              <a:t>Material faults</a:t>
            </a:r>
          </a:p>
          <a:p>
            <a:pPr marL="131755" lvl="1" indent="0">
              <a:buNone/>
            </a:pPr>
            <a:r>
              <a:rPr lang="en-ZA" dirty="0"/>
              <a:t>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4674D545-5D48-E991-2884-CDFA03A7E184}"/>
              </a:ext>
            </a:extLst>
          </p:cNvPr>
          <p:cNvSpPr txBox="1">
            <a:spLocks/>
          </p:cNvSpPr>
          <p:nvPr/>
        </p:nvSpPr>
        <p:spPr>
          <a:xfrm>
            <a:off x="8830577" y="4702945"/>
            <a:ext cx="313423" cy="44055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8439AB2-C5E6-4EEB-9DD8-435E9F0EED56}" type="slidenum">
              <a:rPr lang="en-ZA" smtClean="0"/>
              <a:pPr>
                <a:defRPr/>
              </a:pPr>
              <a:t>3</a:t>
            </a:fld>
            <a:endParaRPr lang="en-ZA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15E32C3-8981-8BF5-6083-4E2F589CF9EB}"/>
              </a:ext>
            </a:extLst>
          </p:cNvPr>
          <p:cNvCxnSpPr/>
          <p:nvPr/>
        </p:nvCxnSpPr>
        <p:spPr>
          <a:xfrm>
            <a:off x="2075721" y="487680"/>
            <a:ext cx="68777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1246298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AA3A1F-B344-393C-007A-6B8AD0D2E5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8439AB2-C5E6-4EEB-9DD8-435E9F0EED56}" type="slidenum">
              <a:rPr lang="en-ZA" smtClean="0"/>
              <a:pPr>
                <a:defRPr/>
              </a:pPr>
              <a:t>4</a:t>
            </a:fld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848F57-8E2D-1DE5-54AE-70918D51230F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323847" y="2476565"/>
            <a:ext cx="4056132" cy="246220"/>
          </a:xfrm>
        </p:spPr>
        <p:txBody>
          <a:bodyPr/>
          <a:lstStyle/>
          <a:p>
            <a:r>
              <a:rPr lang="en-ZA" sz="1000" dirty="0"/>
              <a:t>[1] Visual imaging showing defects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D94E9-9085-59E1-AB8D-73E76E8A86C3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774606" y="2472887"/>
            <a:ext cx="4056129" cy="246221"/>
          </a:xfrm>
        </p:spPr>
        <p:txBody>
          <a:bodyPr/>
          <a:lstStyle/>
          <a:p>
            <a:r>
              <a:rPr lang="en-ZA" sz="1000" dirty="0"/>
              <a:t>[2] UVF imaging showing ingress into encapsulant  </a:t>
            </a:r>
          </a:p>
        </p:txBody>
      </p:sp>
      <p:pic>
        <p:nvPicPr>
          <p:cNvPr id="37" name="Picture Placeholder 36">
            <a:extLst>
              <a:ext uri="{FF2B5EF4-FFF2-40B4-BE49-F238E27FC236}">
                <a16:creationId xmlns:a16="http://schemas.microsoft.com/office/drawing/2014/main" id="{624B3057-3B2B-FCB4-859A-C72BCCC677FF}"/>
              </a:ext>
            </a:extLst>
          </p:cNvPr>
          <p:cNvPicPr>
            <a:picLocks noGrp="1" noChangeAspect="1"/>
          </p:cNvPicPr>
          <p:nvPr>
            <p:ph type="pic" idx="16"/>
          </p:nvPr>
        </p:nvPicPr>
        <p:blipFill>
          <a:blip r:embed="rId2"/>
          <a:srcRect t="23614" b="23614"/>
          <a:stretch/>
        </p:blipFill>
        <p:spPr>
          <a:xfrm>
            <a:off x="4774608" y="537611"/>
            <a:ext cx="4056129" cy="1928346"/>
          </a:xfrm>
        </p:spPr>
      </p:pic>
      <p:pic>
        <p:nvPicPr>
          <p:cNvPr id="41" name="Picture Placeholder 40" descr="A solar panel with many lights&#10;&#10;AI-generated content may be incorrect.">
            <a:extLst>
              <a:ext uri="{FF2B5EF4-FFF2-40B4-BE49-F238E27FC236}">
                <a16:creationId xmlns:a16="http://schemas.microsoft.com/office/drawing/2014/main" id="{8B44ECE8-2DF8-D590-B573-76DE70F627D4}"/>
              </a:ext>
            </a:extLst>
          </p:cNvPr>
          <p:cNvPicPr>
            <a:picLocks noGrp="1" noChangeAspect="1"/>
          </p:cNvPicPr>
          <p:nvPr>
            <p:ph type="pic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9" b="16579"/>
          <a:stretch>
            <a:fillRect/>
          </a:stretch>
        </p:blipFill>
        <p:spPr>
          <a:xfrm>
            <a:off x="313265" y="2813504"/>
            <a:ext cx="4056063" cy="192722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B6B6D9-B406-F631-C53C-CB9835A5FFAB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313196" y="4749683"/>
            <a:ext cx="4056132" cy="246221"/>
          </a:xfrm>
        </p:spPr>
        <p:txBody>
          <a:bodyPr/>
          <a:lstStyle/>
          <a:p>
            <a:r>
              <a:rPr lang="en-ZA" sz="1000" i="0" dirty="0"/>
              <a:t>[3] IR </a:t>
            </a:r>
            <a:r>
              <a:rPr lang="en-ZA" sz="1000" dirty="0"/>
              <a:t>imaging</a:t>
            </a:r>
            <a:r>
              <a:rPr lang="en-ZA" sz="1000" i="0" dirty="0"/>
              <a:t> showing hot spot cells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04B9CC9-32C0-52D0-1789-698F0354EF5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764023" y="4750380"/>
            <a:ext cx="4056129" cy="246221"/>
          </a:xfrm>
        </p:spPr>
        <p:txBody>
          <a:bodyPr/>
          <a:lstStyle/>
          <a:p>
            <a:r>
              <a:rPr lang="en-ZA" sz="1000" dirty="0"/>
              <a:t>[4] EL imaging showing cell cracks</a:t>
            </a:r>
          </a:p>
        </p:txBody>
      </p:sp>
      <p:pic>
        <p:nvPicPr>
          <p:cNvPr id="29" name="Picture Placeholder 28">
            <a:extLst>
              <a:ext uri="{FF2B5EF4-FFF2-40B4-BE49-F238E27FC236}">
                <a16:creationId xmlns:a16="http://schemas.microsoft.com/office/drawing/2014/main" id="{557A948E-AA3E-2814-F126-0E3CCDDC42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7864" b="7864"/>
          <a:stretch/>
        </p:blipFill>
        <p:spPr>
          <a:xfrm>
            <a:off x="323850" y="537611"/>
            <a:ext cx="4056129" cy="1928346"/>
          </a:xfrm>
        </p:spPr>
      </p:pic>
      <p:pic>
        <p:nvPicPr>
          <p:cNvPr id="25" name="Picture Placeholder 24" descr="A black and white photo of a grid&#10;&#10;AI-generated content may be incorrect.">
            <a:extLst>
              <a:ext uri="{FF2B5EF4-FFF2-40B4-BE49-F238E27FC236}">
                <a16:creationId xmlns:a16="http://schemas.microsoft.com/office/drawing/2014/main" id="{C7D16346-CFF3-842B-7AB1-E1AE7A6785D5}"/>
              </a:ext>
            </a:extLst>
          </p:cNvPr>
          <p:cNvPicPr>
            <a:picLocks noGrp="1" noChangeAspect="1"/>
          </p:cNvPicPr>
          <p:nvPr>
            <p:ph type="pic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5" b="10565"/>
          <a:stretch>
            <a:fillRect/>
          </a:stretch>
        </p:blipFill>
        <p:spPr>
          <a:xfrm>
            <a:off x="4774606" y="2807970"/>
            <a:ext cx="4056129" cy="1928346"/>
          </a:xfr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237DD0E-C18A-50A6-3C46-2453A40487E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5696" t="2492" r="14056" b="2128"/>
          <a:stretch>
            <a:fillRect/>
          </a:stretch>
        </p:blipFill>
        <p:spPr>
          <a:xfrm>
            <a:off x="1019183" y="537612"/>
            <a:ext cx="1590042" cy="19283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CB9E43F-F981-E05C-CE68-824953877A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649" t="1468" r="46618"/>
          <a:stretch>
            <a:fillRect/>
          </a:stretch>
        </p:blipFill>
        <p:spPr>
          <a:xfrm>
            <a:off x="2169615" y="537612"/>
            <a:ext cx="759650" cy="1921418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2B3824B-7272-EAA8-FA0D-47C851E163E6}"/>
              </a:ext>
            </a:extLst>
          </p:cNvPr>
          <p:cNvSpPr txBox="1">
            <a:spLocks/>
          </p:cNvSpPr>
          <p:nvPr/>
        </p:nvSpPr>
        <p:spPr>
          <a:xfrm>
            <a:off x="8830577" y="4702946"/>
            <a:ext cx="313423" cy="29082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8439AB2-C5E6-4EEB-9DD8-435E9F0EED56}" type="slidenum">
              <a:rPr lang="en-ZA" smtClean="0"/>
              <a:pPr>
                <a:defRPr/>
              </a:pPr>
              <a:t>4</a:t>
            </a:fld>
            <a:endParaRPr lang="en-ZA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4F71560-CD8F-10CE-8DC5-18A8D1470FB1}"/>
              </a:ext>
            </a:extLst>
          </p:cNvPr>
          <p:cNvSpPr txBox="1">
            <a:spLocks/>
          </p:cNvSpPr>
          <p:nvPr/>
        </p:nvSpPr>
        <p:spPr>
          <a:xfrm>
            <a:off x="2" y="5843"/>
            <a:ext cx="9143999" cy="593725"/>
          </a:xfrm>
          <a:prstGeom prst="rect">
            <a:avLst/>
          </a:prstGeom>
        </p:spPr>
        <p:txBody>
          <a:bodyPr/>
          <a:lstStyle>
            <a:lvl1pPr marL="142867"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1333"/>
                </a:solidFill>
                <a:latin typeface="Avenir Medium"/>
                <a:ea typeface="Anjelika Rose" panose="02000603000000000000" pitchFamily="2" charset="0"/>
                <a:cs typeface="+mj-cs"/>
              </a:defRPr>
            </a:lvl1pPr>
            <a:lvl2pPr marL="142867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venir Medium" charset="0"/>
                <a:ea typeface="ＭＳ Ｐゴシック" panose="020B0600070205080204" pitchFamily="34" charset="-128"/>
              </a:defRPr>
            </a:lvl2pPr>
            <a:lvl3pPr marL="142867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venir Medium" charset="0"/>
                <a:ea typeface="ＭＳ Ｐゴシック" panose="020B0600070205080204" pitchFamily="34" charset="-128"/>
              </a:defRPr>
            </a:lvl3pPr>
            <a:lvl4pPr marL="142867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venir Medium" charset="0"/>
                <a:ea typeface="ＭＳ Ｐゴシック" panose="020B0600070205080204" pitchFamily="34" charset="-128"/>
              </a:defRPr>
            </a:lvl4pPr>
            <a:lvl5pPr marL="142867"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venir Medium" charset="0"/>
                <a:ea typeface="ＭＳ Ｐゴシック" panose="020B0600070205080204" pitchFamily="34" charset="-128"/>
              </a:defRPr>
            </a:lvl5pPr>
            <a:lvl6pPr marL="342883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6pPr>
            <a:lvl7pPr marL="685766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7pPr>
            <a:lvl8pPr marL="1028649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8pPr>
            <a:lvl9pPr marL="1371532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en-ZA" kern="0" dirty="0"/>
              <a:t>Different techniques showing different defects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45EC640-4045-B090-BF81-A49D978BDF17}"/>
              </a:ext>
            </a:extLst>
          </p:cNvPr>
          <p:cNvCxnSpPr>
            <a:cxnSpLocks/>
          </p:cNvCxnSpPr>
          <p:nvPr/>
        </p:nvCxnSpPr>
        <p:spPr>
          <a:xfrm>
            <a:off x="213360" y="468912"/>
            <a:ext cx="8740140" cy="187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470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8E0F-950D-5C8A-5834-C7987D5AD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How are PV modules tested with imaging?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78613-3BDB-17B0-7073-1C34A9D1EA2B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18557" y="468912"/>
            <a:ext cx="8506885" cy="435789"/>
          </a:xfrm>
        </p:spPr>
        <p:txBody>
          <a:bodyPr/>
          <a:lstStyle/>
          <a:p>
            <a:r>
              <a:rPr lang="en-ZA" dirty="0"/>
              <a:t>	 On-Rack				Off-Rack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DC8DDE2-F29E-4A80-EBBA-F0589064E71A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313265" y="4674588"/>
            <a:ext cx="3657151" cy="253916"/>
          </a:xfrm>
        </p:spPr>
        <p:txBody>
          <a:bodyPr/>
          <a:lstStyle/>
          <a:p>
            <a:r>
              <a:rPr lang="en-ZA" sz="1000" dirty="0"/>
              <a:t>[5] Manual Visual / EL  testing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1F65D69-0901-5555-6991-DF4151250938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4204854" y="4008858"/>
            <a:ext cx="4638384" cy="276999"/>
          </a:xfrm>
        </p:spPr>
        <p:txBody>
          <a:bodyPr/>
          <a:lstStyle/>
          <a:p>
            <a:r>
              <a:rPr lang="en-ZA" dirty="0"/>
              <a:t>[6] High resolution controlled Visual / EL testing</a:t>
            </a:r>
          </a:p>
        </p:txBody>
      </p:sp>
      <p:pic>
        <p:nvPicPr>
          <p:cNvPr id="29" name="Picture Placeholder 28" descr="A solar panel being loaded onto a trailer&#10;&#10;AI-generated content may be incorrect.">
            <a:extLst>
              <a:ext uri="{FF2B5EF4-FFF2-40B4-BE49-F238E27FC236}">
                <a16:creationId xmlns:a16="http://schemas.microsoft.com/office/drawing/2014/main" id="{F6276FCD-4BBD-F35C-96CD-C0F300A3C224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" t="1874" r="13322" b="43915"/>
          <a:stretch>
            <a:fillRect/>
          </a:stretch>
        </p:blipFill>
        <p:spPr>
          <a:xfrm>
            <a:off x="4204854" y="964589"/>
            <a:ext cx="4638384" cy="2956247"/>
          </a:xfrm>
        </p:spPr>
      </p:pic>
      <p:pic>
        <p:nvPicPr>
          <p:cNvPr id="27" name="Picture Placeholder 26" descr="A person in a safety vest and helmet working on a solar panel&#10;&#10;AI-generated content may be incorrect.">
            <a:extLst>
              <a:ext uri="{FF2B5EF4-FFF2-40B4-BE49-F238E27FC236}">
                <a16:creationId xmlns:a16="http://schemas.microsoft.com/office/drawing/2014/main" id="{83667F61-A714-BC7A-CFA8-618DAC8D23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16" y="964589"/>
            <a:ext cx="3600000" cy="3600000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F54436BB-E121-C72C-845F-8623ED2237CE}"/>
              </a:ext>
            </a:extLst>
          </p:cNvPr>
          <p:cNvSpPr txBox="1">
            <a:spLocks/>
          </p:cNvSpPr>
          <p:nvPr/>
        </p:nvSpPr>
        <p:spPr>
          <a:xfrm>
            <a:off x="8830577" y="4702946"/>
            <a:ext cx="313423" cy="253916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8439AB2-C5E6-4EEB-9DD8-435E9F0EED56}" type="slidenum">
              <a:rPr lang="en-ZA" smtClean="0"/>
              <a:pPr>
                <a:defRPr/>
              </a:pPr>
              <a:t>5</a:t>
            </a:fld>
            <a:endParaRPr lang="en-ZA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20203AE-29D1-672C-CB29-7D98AB854B6D}"/>
              </a:ext>
            </a:extLst>
          </p:cNvPr>
          <p:cNvCxnSpPr>
            <a:cxnSpLocks/>
          </p:cNvCxnSpPr>
          <p:nvPr/>
        </p:nvCxnSpPr>
        <p:spPr>
          <a:xfrm>
            <a:off x="213360" y="468912"/>
            <a:ext cx="8740140" cy="187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891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6A0F5-FFD5-68DC-BB8B-EB1C14F6E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Automated on rack imaging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0AF32-9E30-9883-6F8A-2EBA0FBFC5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75721" y="485776"/>
            <a:ext cx="6754856" cy="4390230"/>
          </a:xfrm>
        </p:spPr>
        <p:txBody>
          <a:bodyPr/>
          <a:lstStyle/>
          <a:p>
            <a:pPr marL="0" indent="0">
              <a:buNone/>
            </a:pPr>
            <a:r>
              <a:rPr lang="en-ZA" b="1" dirty="0"/>
              <a:t>Benefits</a:t>
            </a:r>
          </a:p>
          <a:p>
            <a:pPr lvl="1"/>
            <a:r>
              <a:rPr lang="en-ZA" dirty="0"/>
              <a:t>Fully automated (excluding setup)</a:t>
            </a:r>
          </a:p>
          <a:p>
            <a:pPr lvl="1"/>
            <a:r>
              <a:rPr lang="en-ZA" dirty="0"/>
              <a:t>Consistent, repeatable inspections, reducing human error</a:t>
            </a:r>
          </a:p>
          <a:p>
            <a:pPr lvl="1"/>
            <a:r>
              <a:rPr lang="en-ZA" dirty="0"/>
              <a:t>High-resolution, large-area coverage</a:t>
            </a:r>
          </a:p>
          <a:p>
            <a:pPr lvl="1"/>
            <a:r>
              <a:rPr lang="en-ZA" dirty="0"/>
              <a:t>Reduced downtime and manual labour – minimal interaction</a:t>
            </a:r>
          </a:p>
          <a:p>
            <a:pPr lvl="1"/>
            <a:r>
              <a:rPr lang="en-ZA" dirty="0"/>
              <a:t>Integrated data collection</a:t>
            </a:r>
          </a:p>
          <a:p>
            <a:pPr lvl="1"/>
            <a:r>
              <a:rPr lang="en-ZA" dirty="0"/>
              <a:t>Adaptability to multiple imaging types</a:t>
            </a:r>
          </a:p>
          <a:p>
            <a:pPr lvl="1"/>
            <a:r>
              <a:rPr lang="en-ZA" dirty="0"/>
              <a:t>Continuous operation</a:t>
            </a:r>
          </a:p>
          <a:p>
            <a:pPr marL="0" indent="0">
              <a:buNone/>
            </a:pPr>
            <a:r>
              <a:rPr lang="en-ZA" b="1" dirty="0"/>
              <a:t>Limitations</a:t>
            </a:r>
          </a:p>
          <a:p>
            <a:pPr lvl="1"/>
            <a:r>
              <a:rPr lang="en-ZA" dirty="0"/>
              <a:t>High initial cost</a:t>
            </a:r>
          </a:p>
          <a:p>
            <a:pPr lvl="1"/>
            <a:r>
              <a:rPr lang="en-ZA" dirty="0"/>
              <a:t>Complex setup and maintenance</a:t>
            </a:r>
          </a:p>
          <a:p>
            <a:pPr lvl="1"/>
            <a:r>
              <a:rPr lang="en-ZA" dirty="0"/>
              <a:t>Mobility and coverage limitations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872176D2-BB87-8FE4-7C29-90062B091BA3}"/>
              </a:ext>
            </a:extLst>
          </p:cNvPr>
          <p:cNvSpPr txBox="1">
            <a:spLocks/>
          </p:cNvSpPr>
          <p:nvPr/>
        </p:nvSpPr>
        <p:spPr>
          <a:xfrm>
            <a:off x="8830577" y="4702945"/>
            <a:ext cx="313423" cy="44055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fld id="{48439AB2-C5E6-4EEB-9DD8-435E9F0EED56}" type="slidenum">
              <a:rPr lang="en-ZA" smtClean="0"/>
              <a:pPr>
                <a:defRPr/>
              </a:pPr>
              <a:t>6</a:t>
            </a:fld>
            <a:endParaRPr lang="en-ZA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54D22A-C58A-2E16-537E-0095E5833786}"/>
              </a:ext>
            </a:extLst>
          </p:cNvPr>
          <p:cNvCxnSpPr/>
          <p:nvPr/>
        </p:nvCxnSpPr>
        <p:spPr>
          <a:xfrm>
            <a:off x="2075721" y="487680"/>
            <a:ext cx="68777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730461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DFAFCF3-EEBE-7760-E96F-D788737206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37" b="873"/>
          <a:stretch>
            <a:fillRect/>
          </a:stretch>
        </p:blipFill>
        <p:spPr>
          <a:xfrm>
            <a:off x="3823608" y="534097"/>
            <a:ext cx="5057153" cy="356133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C30C3E-2165-600C-7DD1-1FCD1CE0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92"/>
          <a:stretch/>
        </p:blipFill>
        <p:spPr>
          <a:xfrm>
            <a:off x="3823607" y="534097"/>
            <a:ext cx="4179411" cy="35613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 descr="A white box with metal boxes and wires&#10;&#10;Description automatically generated with medium confidence">
            <a:extLst>
              <a:ext uri="{FF2B5EF4-FFF2-40B4-BE49-F238E27FC236}">
                <a16:creationId xmlns:a16="http://schemas.microsoft.com/office/drawing/2014/main" id="{3265BE89-BB7A-83A7-4BB3-C3ABB230E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" t="4668" r="3778" b="16502"/>
          <a:stretch>
            <a:fillRect/>
          </a:stretch>
        </p:blipFill>
        <p:spPr>
          <a:xfrm>
            <a:off x="3823606" y="534095"/>
            <a:ext cx="3121157" cy="3561327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4" name="Content Placeholder 6" descr="A large metal table with a large panel&#10;&#10;Description automatically generated with medium confidence">
            <a:extLst>
              <a:ext uri="{FF2B5EF4-FFF2-40B4-BE49-F238E27FC236}">
                <a16:creationId xmlns:a16="http://schemas.microsoft.com/office/drawing/2014/main" id="{81687E17-7E3D-543E-01DB-2DE5836CFF05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61" r="6654" b="1"/>
          <a:stretch>
            <a:fillRect/>
          </a:stretch>
        </p:blipFill>
        <p:spPr>
          <a:xfrm>
            <a:off x="3823605" y="534082"/>
            <a:ext cx="5057153" cy="3569107"/>
          </a:xfrm>
          <a:ln>
            <a:noFill/>
          </a:ln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CF042D-A567-D2BB-101B-17635472904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05740" y="537546"/>
            <a:ext cx="3729987" cy="3850512"/>
          </a:xfrm>
        </p:spPr>
        <p:txBody>
          <a:bodyPr/>
          <a:lstStyle/>
          <a:p>
            <a:pPr marL="0" indent="0">
              <a:buNone/>
            </a:pPr>
            <a:r>
              <a:rPr lang="en-ZA" sz="1400" b="1" dirty="0"/>
              <a:t>Why lab based before field?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ZA" sz="1300" dirty="0"/>
              <a:t>Controlled environment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ZA" sz="1300" dirty="0"/>
              <a:t>Rapid prototyping and testing</a:t>
            </a:r>
          </a:p>
          <a:p>
            <a:pPr marL="342900" indent="-342900">
              <a:spcBef>
                <a:spcPts val="0"/>
              </a:spcBef>
              <a:buFont typeface="+mj-lt"/>
              <a:buAutoNum type="arabicPeriod"/>
            </a:pPr>
            <a:r>
              <a:rPr lang="en-ZA" sz="1300" dirty="0"/>
              <a:t>Reduced complexity</a:t>
            </a:r>
          </a:p>
          <a:p>
            <a:pPr marL="0" indent="0">
              <a:buNone/>
            </a:pPr>
            <a:r>
              <a:rPr lang="en-ZA" sz="1400" b="1" dirty="0"/>
              <a:t>Building Machine (Gantry)</a:t>
            </a:r>
          </a:p>
          <a:p>
            <a:pPr lvl="1"/>
            <a:r>
              <a:rPr lang="en-ZA" sz="1300" dirty="0"/>
              <a:t>Design / building / programming </a:t>
            </a:r>
          </a:p>
          <a:p>
            <a:pPr marL="604824" lvl="2" indent="-342900">
              <a:buFont typeface="+mj-lt"/>
              <a:buAutoNum type="alphaUcPeriod"/>
            </a:pPr>
            <a:r>
              <a:rPr lang="en-ZA" sz="1300" dirty="0"/>
              <a:t>CAD model: mechanical / electrical</a:t>
            </a:r>
          </a:p>
          <a:p>
            <a:pPr marL="604824" lvl="2" indent="-342900">
              <a:buFont typeface="+mj-lt"/>
              <a:buAutoNum type="alphaUcPeriod"/>
            </a:pPr>
            <a:r>
              <a:rPr lang="en-ZA" sz="1300" dirty="0"/>
              <a:t>IT: programming and user interface</a:t>
            </a:r>
          </a:p>
          <a:p>
            <a:pPr lvl="1"/>
            <a:r>
              <a:rPr lang="en-ZA" sz="1300" dirty="0"/>
              <a:t>Controlled by Raspberry Pi 5 8gb as the microprocessor</a:t>
            </a:r>
          </a:p>
          <a:p>
            <a:pPr lvl="1"/>
            <a:r>
              <a:rPr lang="en-ZA" sz="1300" dirty="0"/>
              <a:t>Array of cameras:</a:t>
            </a:r>
          </a:p>
          <a:p>
            <a:pPr lvl="2"/>
            <a:r>
              <a:rPr lang="en-ZA" sz="1300" dirty="0"/>
              <a:t>Raspberry Pi cam 3 NOIR Autofocus 12 MP</a:t>
            </a:r>
          </a:p>
          <a:p>
            <a:pPr lvl="2"/>
            <a:r>
              <a:rPr lang="en-ZA" sz="1300" dirty="0"/>
              <a:t>Sony IMX77 12.3 MP</a:t>
            </a:r>
          </a:p>
          <a:p>
            <a:pPr lvl="2"/>
            <a:r>
              <a:rPr lang="en-ZA" sz="1300" dirty="0"/>
              <a:t>EL camera</a:t>
            </a:r>
          </a:p>
          <a:p>
            <a:pPr lvl="1"/>
            <a:r>
              <a:rPr lang="en-ZA" sz="1300" dirty="0"/>
              <a:t> Arduino Mega microcontroller for low level control</a:t>
            </a:r>
          </a:p>
          <a:p>
            <a:pPr lvl="1"/>
            <a:r>
              <a:rPr lang="en-ZA" sz="1300" dirty="0"/>
              <a:t>High resolution stepper motors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FFFD92-38DE-7F82-9C92-FB9F4FC04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Results: Lab based testing, building machine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B62CFA2-0C2C-DE55-C415-BF56FAE81638}"/>
              </a:ext>
            </a:extLst>
          </p:cNvPr>
          <p:cNvSpPr txBox="1">
            <a:spLocks/>
          </p:cNvSpPr>
          <p:nvPr/>
        </p:nvSpPr>
        <p:spPr>
          <a:xfrm>
            <a:off x="8524875" y="4648200"/>
            <a:ext cx="608695" cy="36513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ZA" dirty="0"/>
              <a:t>    </a:t>
            </a:r>
            <a:fld id="{48439AB2-C5E6-4EEB-9DD8-435E9F0EED56}" type="slidenum">
              <a:rPr lang="en-ZA" smtClean="0"/>
              <a:pPr>
                <a:defRPr/>
              </a:pPr>
              <a:t>7</a:t>
            </a:fld>
            <a:endParaRPr lang="en-ZA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D695E8E-9194-2943-2704-04F2B810C7E9}"/>
              </a:ext>
            </a:extLst>
          </p:cNvPr>
          <p:cNvCxnSpPr>
            <a:cxnSpLocks/>
          </p:cNvCxnSpPr>
          <p:nvPr/>
        </p:nvCxnSpPr>
        <p:spPr>
          <a:xfrm>
            <a:off x="205740" y="487680"/>
            <a:ext cx="87477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23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ontent Placeholder 22">
            <a:extLst>
              <a:ext uri="{FF2B5EF4-FFF2-40B4-BE49-F238E27FC236}">
                <a16:creationId xmlns:a16="http://schemas.microsoft.com/office/drawing/2014/main" id="{CB80D7F0-77CD-7333-E7FD-AF88EE053F1A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2245340898"/>
              </p:ext>
            </p:extLst>
          </p:nvPr>
        </p:nvGraphicFramePr>
        <p:xfrm>
          <a:off x="309548" y="573127"/>
          <a:ext cx="4152139" cy="3892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A26DAF4-54E4-E5E9-4C6B-BCE1C1E2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Process of Image Capture</a:t>
            </a:r>
          </a:p>
        </p:txBody>
      </p:sp>
      <p:pic>
        <p:nvPicPr>
          <p:cNvPr id="11" name="Picture 10" descr="A machine with wires and a piece of equipment&#10;&#10;Description automatically generated with medium confidence">
            <a:extLst>
              <a:ext uri="{FF2B5EF4-FFF2-40B4-BE49-F238E27FC236}">
                <a16:creationId xmlns:a16="http://schemas.microsoft.com/office/drawing/2014/main" id="{1BB8D7EE-16B2-AD86-D038-A530D6FB7E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8" t="6132" r="5676" b="14174"/>
          <a:stretch/>
        </p:blipFill>
        <p:spPr>
          <a:xfrm>
            <a:off x="5092391" y="200194"/>
            <a:ext cx="1405798" cy="2089289"/>
          </a:xfrm>
          <a:prstGeom prst="rect">
            <a:avLst/>
          </a:prstGeom>
        </p:spPr>
      </p:pic>
      <p:pic>
        <p:nvPicPr>
          <p:cNvPr id="16" name="Content Placeholder 15" descr="A close-up of a solar panel&#10;&#10;Description automatically generated">
            <a:extLst>
              <a:ext uri="{FF2B5EF4-FFF2-40B4-BE49-F238E27FC236}">
                <a16:creationId xmlns:a16="http://schemas.microsoft.com/office/drawing/2014/main" id="{C8858B23-BC43-B48F-7630-C951472AA743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148" b="48266"/>
          <a:stretch/>
        </p:blipFill>
        <p:spPr>
          <a:xfrm>
            <a:off x="5092393" y="2289483"/>
            <a:ext cx="3191924" cy="2205047"/>
          </a:xfr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9C685B8-E790-2DFA-6BD5-FD864A10C70C}"/>
              </a:ext>
            </a:extLst>
          </p:cNvPr>
          <p:cNvSpPr txBox="1">
            <a:spLocks/>
          </p:cNvSpPr>
          <p:nvPr/>
        </p:nvSpPr>
        <p:spPr>
          <a:xfrm>
            <a:off x="8534400" y="4606925"/>
            <a:ext cx="623489" cy="41275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ZA" dirty="0"/>
              <a:t>    </a:t>
            </a:r>
            <a:fld id="{48439AB2-C5E6-4EEB-9DD8-435E9F0EED56}" type="slidenum">
              <a:rPr lang="en-ZA" smtClean="0"/>
              <a:pPr>
                <a:defRPr/>
              </a:pPr>
              <a:t>8</a:t>
            </a:fld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E271A6-3C61-D68B-F4D0-0EAE91BB3190}"/>
              </a:ext>
            </a:extLst>
          </p:cNvPr>
          <p:cNvSpPr txBox="1"/>
          <p:nvPr/>
        </p:nvSpPr>
        <p:spPr>
          <a:xfrm>
            <a:off x="5031430" y="4465677"/>
            <a:ext cx="3252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ZA" sz="1000" dirty="0"/>
              <a:t>Rasbery Pi with cameras and UV LED </a:t>
            </a:r>
          </a:p>
          <a:p>
            <a:pPr marL="228600" indent="-228600">
              <a:buFont typeface="+mj-lt"/>
              <a:buAutoNum type="arabicPeriod"/>
            </a:pPr>
            <a:r>
              <a:rPr lang="en-ZA" sz="1000" dirty="0"/>
              <a:t>Capturing Visual Images</a:t>
            </a:r>
          </a:p>
          <a:p>
            <a:pPr marL="228600" indent="-228600">
              <a:buFont typeface="+mj-lt"/>
              <a:buAutoNum type="arabicPeriod"/>
            </a:pPr>
            <a:r>
              <a:rPr lang="en-ZA" sz="1000" dirty="0"/>
              <a:t>Capturing UV images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F36E5FF-5189-93B9-D39F-0CDBA3E6CDB2}"/>
              </a:ext>
            </a:extLst>
          </p:cNvPr>
          <p:cNvCxnSpPr>
            <a:cxnSpLocks/>
          </p:cNvCxnSpPr>
          <p:nvPr/>
        </p:nvCxnSpPr>
        <p:spPr>
          <a:xfrm>
            <a:off x="163101" y="480060"/>
            <a:ext cx="4408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machine with a black panel&#10;&#10;AI-generated content may be incorrect.">
            <a:extLst>
              <a:ext uri="{FF2B5EF4-FFF2-40B4-BE49-F238E27FC236}">
                <a16:creationId xmlns:a16="http://schemas.microsoft.com/office/drawing/2014/main" id="{09D282D7-BFCA-77F0-2DF7-5789D847A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70"/>
          <a:stretch>
            <a:fillRect/>
          </a:stretch>
        </p:blipFill>
        <p:spPr>
          <a:xfrm>
            <a:off x="6498190" y="200194"/>
            <a:ext cx="1786128" cy="20892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E58C734-F027-9273-912A-6F39D7725275}"/>
              </a:ext>
            </a:extLst>
          </p:cNvPr>
          <p:cNvSpPr txBox="1"/>
          <p:nvPr/>
        </p:nvSpPr>
        <p:spPr>
          <a:xfrm>
            <a:off x="5060827" y="1978624"/>
            <a:ext cx="25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E6D60C-C8A1-266C-6D4F-DF5048F69D2D}"/>
              </a:ext>
            </a:extLst>
          </p:cNvPr>
          <p:cNvSpPr txBox="1"/>
          <p:nvPr/>
        </p:nvSpPr>
        <p:spPr>
          <a:xfrm>
            <a:off x="6438129" y="1998057"/>
            <a:ext cx="25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47B725-2AD1-D1C7-D7AB-8FE2818ADEAB}"/>
              </a:ext>
            </a:extLst>
          </p:cNvPr>
          <p:cNvSpPr txBox="1"/>
          <p:nvPr/>
        </p:nvSpPr>
        <p:spPr>
          <a:xfrm>
            <a:off x="5031429" y="4154818"/>
            <a:ext cx="250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9156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682CD5-E2C5-D1D5-6BC6-B8E8E9EFA1D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23853" y="599569"/>
            <a:ext cx="4152139" cy="4016882"/>
          </a:xfrm>
        </p:spPr>
        <p:txBody>
          <a:bodyPr/>
          <a:lstStyle/>
          <a:p>
            <a:r>
              <a:rPr lang="en-ZA" sz="1400" dirty="0"/>
              <a:t>Programs determines how many images are to be capture based on:</a:t>
            </a:r>
          </a:p>
          <a:p>
            <a:pPr lvl="1"/>
            <a:r>
              <a:rPr lang="en-ZA" sz="1200" dirty="0"/>
              <a:t>Size of module</a:t>
            </a:r>
          </a:p>
          <a:p>
            <a:pPr lvl="1"/>
            <a:r>
              <a:rPr lang="en-ZA" sz="1200" dirty="0"/>
              <a:t>Camera Image dimensions and overlap</a:t>
            </a:r>
          </a:p>
          <a:p>
            <a:pPr lvl="1"/>
            <a:endParaRPr lang="en-ZA" dirty="0"/>
          </a:p>
          <a:p>
            <a:pPr lvl="1"/>
            <a:endParaRPr lang="en-ZA" dirty="0"/>
          </a:p>
          <a:p>
            <a:pPr lvl="1"/>
            <a:endParaRPr lang="en-ZA" dirty="0"/>
          </a:p>
          <a:p>
            <a:pPr lvl="1"/>
            <a:endParaRPr lang="en-ZA" dirty="0"/>
          </a:p>
          <a:p>
            <a:pPr lvl="1"/>
            <a:endParaRPr lang="en-ZA" dirty="0"/>
          </a:p>
          <a:p>
            <a:pPr lvl="1"/>
            <a:endParaRPr lang="en-ZA" dirty="0"/>
          </a:p>
          <a:p>
            <a:pPr lvl="1"/>
            <a:endParaRPr lang="en-ZA" dirty="0"/>
          </a:p>
          <a:p>
            <a:pPr marL="131755" lvl="1" indent="0">
              <a:buNone/>
            </a:pPr>
            <a:r>
              <a:rPr lang="en-ZA" sz="1000" b="1" dirty="0"/>
              <a:t>Single image</a:t>
            </a:r>
          </a:p>
          <a:p>
            <a:pPr marL="131755" lvl="1" indent="0">
              <a:buNone/>
            </a:pPr>
            <a:r>
              <a:rPr lang="en-ZA" sz="1000" b="1" dirty="0"/>
              <a:t>Module Size</a:t>
            </a:r>
            <a:r>
              <a:rPr lang="en-ZA" sz="1000" dirty="0"/>
              <a:t>: 1130 x 2260 mm (540W)</a:t>
            </a:r>
          </a:p>
          <a:p>
            <a:pPr marL="131755" lvl="1" indent="0">
              <a:buNone/>
            </a:pPr>
            <a:r>
              <a:rPr lang="en-ZA" sz="1000" b="1" dirty="0"/>
              <a:t>Filename</a:t>
            </a:r>
            <a:r>
              <a:rPr lang="en-ZA" sz="1000" dirty="0"/>
              <a:t> (R1C1Cam2)</a:t>
            </a:r>
          </a:p>
          <a:p>
            <a:pPr marL="131755" lvl="1" indent="0">
              <a:buNone/>
            </a:pPr>
            <a:r>
              <a:rPr lang="en-ZA" sz="1000" b="1" dirty="0"/>
              <a:t>Image size</a:t>
            </a:r>
            <a:r>
              <a:rPr lang="en-ZA" sz="1000" dirty="0"/>
              <a:t>: 4608 x 2592 (1,9MB)</a:t>
            </a:r>
          </a:p>
          <a:p>
            <a:pPr marL="131755" lvl="1" indent="0">
              <a:buNone/>
            </a:pPr>
            <a:r>
              <a:rPr lang="en-ZA" sz="1000" b="1" dirty="0"/>
              <a:t>Camera</a:t>
            </a:r>
            <a:r>
              <a:rPr lang="en-ZA" sz="1000" dirty="0"/>
              <a:t>: RPI Cam 3 NOIR 12 MP</a:t>
            </a:r>
          </a:p>
          <a:p>
            <a:pPr marL="131755" lvl="1" indent="0">
              <a:buNone/>
            </a:pPr>
            <a:endParaRPr lang="en-ZA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52EA1A-14C0-0DAD-3AE6-E68808683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Results: Method of image capture</a:t>
            </a:r>
          </a:p>
        </p:txBody>
      </p:sp>
      <p:pic>
        <p:nvPicPr>
          <p:cNvPr id="13" name="Content Placeholder 12" descr="A black solar panel with white lines&#10;&#10;Description automatically generated">
            <a:extLst>
              <a:ext uri="{FF2B5EF4-FFF2-40B4-BE49-F238E27FC236}">
                <a16:creationId xmlns:a16="http://schemas.microsoft.com/office/drawing/2014/main" id="{32893B66-7131-26DF-289A-A5AB2A96484C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45" y="178418"/>
            <a:ext cx="2481226" cy="4187069"/>
          </a:xfrm>
        </p:spPr>
      </p:pic>
      <p:pic>
        <p:nvPicPr>
          <p:cNvPr id="11" name="Content Placeholder 8">
            <a:extLst>
              <a:ext uri="{FF2B5EF4-FFF2-40B4-BE49-F238E27FC236}">
                <a16:creationId xmlns:a16="http://schemas.microsoft.com/office/drawing/2014/main" id="{77C48C91-C211-A96C-F4B1-1C4D4FAB5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539" y="1576119"/>
            <a:ext cx="3540020" cy="1991261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E76525A-0402-F8CC-0400-F30AC0A85D60}"/>
              </a:ext>
            </a:extLst>
          </p:cNvPr>
          <p:cNvSpPr txBox="1"/>
          <p:nvPr/>
        </p:nvSpPr>
        <p:spPr>
          <a:xfrm>
            <a:off x="5484651" y="4398605"/>
            <a:ext cx="2564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1755" lvl="1" indent="0">
              <a:buNone/>
            </a:pPr>
            <a:r>
              <a:rPr lang="en-ZA" sz="1000" b="1" dirty="0"/>
              <a:t>Stitched Image</a:t>
            </a:r>
          </a:p>
          <a:p>
            <a:pPr marL="131755" lvl="1" indent="0">
              <a:buNone/>
            </a:pPr>
            <a:r>
              <a:rPr lang="en-ZA" sz="1000" b="1" dirty="0"/>
              <a:t>Captured images</a:t>
            </a:r>
            <a:r>
              <a:rPr lang="en-ZA" sz="1000" dirty="0"/>
              <a:t>: 4 x 14 (56 Images)</a:t>
            </a:r>
          </a:p>
          <a:p>
            <a:pPr marL="131755" lvl="1" indent="0">
              <a:buNone/>
            </a:pPr>
            <a:r>
              <a:rPr lang="en-ZA" sz="1000" b="1" dirty="0"/>
              <a:t>Image size</a:t>
            </a:r>
            <a:r>
              <a:rPr lang="en-ZA" sz="1000" dirty="0"/>
              <a:t>: 23040 x 38880 (223,6MB)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59609C-19D6-63ED-46A5-4CA7B0CCBAB4}"/>
              </a:ext>
            </a:extLst>
          </p:cNvPr>
          <p:cNvSpPr/>
          <p:nvPr/>
        </p:nvSpPr>
        <p:spPr>
          <a:xfrm>
            <a:off x="7046595" y="465817"/>
            <a:ext cx="514350" cy="275228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2637468-8A91-BB21-A38F-BB9D78D644F5}"/>
              </a:ext>
            </a:extLst>
          </p:cNvPr>
          <p:cNvCxnSpPr>
            <a:cxnSpLocks/>
          </p:cNvCxnSpPr>
          <p:nvPr/>
        </p:nvCxnSpPr>
        <p:spPr>
          <a:xfrm flipV="1">
            <a:off x="4060559" y="741045"/>
            <a:ext cx="2986036" cy="83507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F904D06-FF9E-A67C-9B48-10D84B9242F6}"/>
              </a:ext>
            </a:extLst>
          </p:cNvPr>
          <p:cNvSpPr txBox="1">
            <a:spLocks/>
          </p:cNvSpPr>
          <p:nvPr/>
        </p:nvSpPr>
        <p:spPr>
          <a:xfrm>
            <a:off x="8467725" y="4616450"/>
            <a:ext cx="665845" cy="402542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ZA" dirty="0"/>
              <a:t>     </a:t>
            </a:r>
            <a:fld id="{48439AB2-C5E6-4EEB-9DD8-435E9F0EED56}" type="slidenum">
              <a:rPr lang="en-ZA" smtClean="0"/>
              <a:pPr>
                <a:defRPr/>
              </a:pPr>
              <a:t>9</a:t>
            </a:fld>
            <a:endParaRPr lang="en-ZA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6F15BA-AA2B-7414-FC4A-36A446BAF53E}"/>
              </a:ext>
            </a:extLst>
          </p:cNvPr>
          <p:cNvCxnSpPr>
            <a:cxnSpLocks/>
          </p:cNvCxnSpPr>
          <p:nvPr/>
        </p:nvCxnSpPr>
        <p:spPr>
          <a:xfrm>
            <a:off x="163101" y="480060"/>
            <a:ext cx="440889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897860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NMU PVRG">
      <a:dk1>
        <a:srgbClr val="000000"/>
      </a:dk1>
      <a:lt1>
        <a:srgbClr val="FFFFFF"/>
      </a:lt1>
      <a:dk2>
        <a:srgbClr val="0B2D47"/>
      </a:dk2>
      <a:lt2>
        <a:srgbClr val="006B34"/>
      </a:lt2>
      <a:accent1>
        <a:srgbClr val="000000"/>
      </a:accent1>
      <a:accent2>
        <a:srgbClr val="DADBE6"/>
      </a:accent2>
      <a:accent3>
        <a:srgbClr val="B9BACF"/>
      </a:accent3>
      <a:accent4>
        <a:srgbClr val="6EB188"/>
      </a:accent4>
      <a:accent5>
        <a:srgbClr val="C5E0CF"/>
      </a:accent5>
      <a:accent6>
        <a:srgbClr val="FECA1C"/>
      </a:accent6>
      <a:hlink>
        <a:srgbClr val="006B34"/>
      </a:hlink>
      <a:folHlink>
        <a:srgbClr val="6EB188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068_494 xmlns="2d51da50-1513-4fd5-a89a-5dd64807dbf5">
      <UserInfo>
        <DisplayName/>
        <AccountId xsi:nil="true"/>
        <AccountType/>
      </UserInfo>
    </_x0068_494>
    <tuoq xmlns="2d51da50-1513-4fd5-a89a-5dd64807dbf5" xsi:nil="true"/>
    <lcf76f155ced4ddcb4097134ff3c332f xmlns="2d51da50-1513-4fd5-a89a-5dd64807dbf5">
      <Terms xmlns="http://schemas.microsoft.com/office/infopath/2007/PartnerControls"/>
    </lcf76f155ced4ddcb4097134ff3c332f>
    <TaxCatchAll xmlns="559b0fd1-dfae-4914-85df-83582d98d31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D06EB81C2A854DAA47CB8B0639F4BE" ma:contentTypeVersion="26" ma:contentTypeDescription="Create a new document." ma:contentTypeScope="" ma:versionID="e7ba9b2794d787497fac8ca5fa5415fb">
  <xsd:schema xmlns:xsd="http://www.w3.org/2001/XMLSchema" xmlns:xs="http://www.w3.org/2001/XMLSchema" xmlns:p="http://schemas.microsoft.com/office/2006/metadata/properties" xmlns:ns2="2d51da50-1513-4fd5-a89a-5dd64807dbf5" xmlns:ns3="559b0fd1-dfae-4914-85df-83582d98d318" targetNamespace="http://schemas.microsoft.com/office/2006/metadata/properties" ma:root="true" ma:fieldsID="6ef78f49491103cf5acbe2dd0fa218dc" ns2:_="" ns3:_="">
    <xsd:import namespace="2d51da50-1513-4fd5-a89a-5dd64807dbf5"/>
    <xsd:import namespace="559b0fd1-dfae-4914-85df-83582d98d3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_x0068_494" minOccurs="0"/>
                <xsd:element ref="ns2:MediaServiceAutoKeyPoints" minOccurs="0"/>
                <xsd:element ref="ns2:MediaServiceKeyPoints" minOccurs="0"/>
                <xsd:element ref="ns2:tuoq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51da50-1513-4fd5-a89a-5dd64807db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_x0068_494" ma:index="18" nillable="true" ma:displayName="Person or Group" ma:list="UserInfo" ma:internalName="_x0068_494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tuoq" ma:index="21" nillable="true" ma:displayName="#" ma:format="Dropdown" ma:internalName="tuoq">
      <xsd:simpleType>
        <xsd:restriction base="dms:Text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72d403c7-8979-4998-a0db-d308fe8498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9b0fd1-dfae-4914-85df-83582d98d31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39603c6-6666-4f8a-8b9a-90dba87911de}" ma:internalName="TaxCatchAll" ma:showField="CatchAllData" ma:web="559b0fd1-dfae-4914-85df-83582d98d3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84C403-1BAA-4B74-BDA1-3E7C5B8DE9DE}">
  <ds:schemaRefs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2d51da50-1513-4fd5-a89a-5dd64807dbf5"/>
    <ds:schemaRef ds:uri="http://schemas.microsoft.com/office/infopath/2007/PartnerControls"/>
    <ds:schemaRef ds:uri="http://schemas.openxmlformats.org/package/2006/metadata/core-properties"/>
    <ds:schemaRef ds:uri="559b0fd1-dfae-4914-85df-83582d98d318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E67F3C0-9F63-46C0-BD7C-D98E5E4310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D8A8124-CB81-4166-A9E1-89C36AD74C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51da50-1513-4fd5-a89a-5dd64807dbf5"/>
    <ds:schemaRef ds:uri="559b0fd1-dfae-4914-85df-83582d98d31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818</TotalTime>
  <Words>1033</Words>
  <Application>Microsoft Office PowerPoint</Application>
  <PresentationFormat>On-screen Show (16:9)</PresentationFormat>
  <Paragraphs>192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Arial</vt:lpstr>
      <vt:lpstr>Avenir 85 Heavy</vt:lpstr>
      <vt:lpstr>Avenir Black</vt:lpstr>
      <vt:lpstr>Avenir Book</vt:lpstr>
      <vt:lpstr>Avenir LT 45 Book</vt:lpstr>
      <vt:lpstr>Avenir LT 55 Roman</vt:lpstr>
      <vt:lpstr>Avenir Medium</vt:lpstr>
      <vt:lpstr>Calibri</vt:lpstr>
      <vt:lpstr>Wingdings</vt:lpstr>
      <vt:lpstr>Default Design</vt:lpstr>
      <vt:lpstr> Automated photovoltaic module imaging for high throughput data capture and analysis </vt:lpstr>
      <vt:lpstr>Contents</vt:lpstr>
      <vt:lpstr>What is PV imaging?</vt:lpstr>
      <vt:lpstr>PowerPoint Presentation</vt:lpstr>
      <vt:lpstr>How are PV modules tested with imaging?</vt:lpstr>
      <vt:lpstr>Automated on rack imaging </vt:lpstr>
      <vt:lpstr>Results: Lab based testing, building machine</vt:lpstr>
      <vt:lpstr>Process of Image Capture</vt:lpstr>
      <vt:lpstr>Results: Method of image capture</vt:lpstr>
      <vt:lpstr>Results: Visual imaging defects (Pi Cam 3)</vt:lpstr>
      <vt:lpstr>Results: Ultra-Violet Fluorescent (UVF) imaging (Pi Cam 3)</vt:lpstr>
      <vt:lpstr>Results: Challenges of image stitching</vt:lpstr>
      <vt:lpstr>Further efforts on image processing: rotation and cropping</vt:lpstr>
      <vt:lpstr>Further research</vt:lpstr>
      <vt:lpstr>References</vt:lpstr>
      <vt:lpstr>PowerPoint Presentation</vt:lpstr>
      <vt:lpstr>PowerPoint Presentation</vt:lpstr>
    </vt:vector>
  </TitlesOfParts>
  <Company>NMMU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Muller, Mariska (Ms) (Summerstrand South Campus)</dc:creator>
  <cp:lastModifiedBy>Sivewright, Matthew, (Mr) (s223099996)</cp:lastModifiedBy>
  <cp:revision>23</cp:revision>
  <dcterms:created xsi:type="dcterms:W3CDTF">2006-12-05T12:30:39Z</dcterms:created>
  <dcterms:modified xsi:type="dcterms:W3CDTF">2025-07-09T06:31:27Z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0x01010070D06EB81C2A854DAA47CB8B0639F4BE</vt:lpwstr>
  </property>
  <property fmtid="{D5CDD505-2E9C-101B-9397-08002B2CF9AE}" pid="3" name="MediaServiceImageTags">
    <vt:lpwstr/>
  </property>
</Properties>
</file>