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700" r:id="rId3"/>
    <p:sldId id="707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6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5540" autoAdjust="0"/>
  </p:normalViewPr>
  <p:slideViewPr>
    <p:cSldViewPr snapToGrid="0">
      <p:cViewPr varScale="1">
        <p:scale>
          <a:sx n="85" d="100"/>
          <a:sy n="85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3751E-7FEE-4D10-86A3-E02CB4A3B7E2}" type="datetimeFigureOut">
              <a:rPr lang="en-ZA" smtClean="0"/>
              <a:t>2025/07/11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00A3-DF43-483A-AFB7-27643A3CCD6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41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C9D2A-8C2A-426A-B6DE-E3DA3A0670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2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E77D-C260-4C2E-B4B9-ADFA0B1E9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CFCC1-E1AE-47A3-BE5A-3A6818FB5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331C-05D9-48F8-9941-07855F4B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67B0-FA86-442F-9F21-B1FE4EF7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DFBC-032F-4625-854E-9F8468DE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653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DD-3105-4552-9EEA-8EF02C82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3F790-355C-48AD-946D-78296D90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6FF15-D27A-4A01-BAFE-821B8F12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403C-D1A5-442C-A61D-C9022CEA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B49B-3A56-4B81-81EF-EDF2361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571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D6123-2013-470E-A15A-343E7ADB5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9F0B3-DE50-4AA6-98CA-161C206BB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91EC9-1EB6-419A-906D-8925D7BA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EB5C-6A12-4555-BBC2-280D0B09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D6B3A-69AA-40E3-9316-5A42E04C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789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F8C2-F6AA-4D2D-9251-A5A509E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E1B8-A16A-4118-84DC-73F7C9CD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A44C2-F05C-4DE2-BC6D-3E49292A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1EA7-25E0-47A3-9B73-43E70603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494D-1DC0-48DF-8D2A-A2F6712A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0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2FFF-5C61-42F6-A28C-ACF235E7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330C1-6249-47E3-94DF-1479633E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6100-2FA4-4D6C-AE7E-05CA9F07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4D31-9C14-4BFD-BCB0-07A7724E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F676-CCA5-46B8-AEB7-4DF3395D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81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529F-B275-49A2-A7DB-8330BD1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8908-A624-45D8-A009-48AF62124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BF07A-70E9-4B98-ADE9-94F98DCC2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D5020-8F99-444D-BAF2-C102F887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31BA9-EA88-4DB0-A11C-F2B5ED1C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B5E18-71C4-46D4-956A-E488B54E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567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5C28-1A3A-4D8E-9165-920DC860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06D4-0FEB-4BB9-AFEB-12C3C3FE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DD10C-879F-49EB-8B9A-B774AA8D4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D7646-AFFD-45F1-80D8-92EFA3AE8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F0BF9-DDFA-4F50-AB19-4FB4C213A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A7D82-09AF-4B84-B255-FC1A5B7F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ECB99-E5DE-4119-8B60-FCB1B673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C2AF4-F2F0-4CD0-8A31-C6D0B715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94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1529-10B7-4B5E-B272-B17F1D4F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9B63F-1E5B-4118-9F69-A3281A17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5EE35-D70F-4514-BD36-79D398C1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9336A-9A3E-47EF-85F1-A3DBE6F4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4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AF6BB-8780-4D2E-8128-F575682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64224-AD8E-461B-8FE0-5A0F91A8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BF94-D878-4EB7-B1DB-DC1342D5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841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667-170D-41B1-B3DD-57D822B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9025-C84E-4755-9ECC-8064D9D2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61BB-40A0-4004-AA81-B26C3D807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9F3F2-235B-4B54-97ED-BF8B13F8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D473-7735-4A40-A9B2-3B2FFAD4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E555-B26C-4F26-B206-35F470BA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56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93D5-98C0-47FC-9146-F19112E9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1E267-8EC0-49C1-8439-BD0B79F3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3A5E0-1EEB-44F3-A4EA-769F882B2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27E0E-A0BF-4188-A2C5-69DF6F88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AF81-1A7F-45A2-B607-84DD2EE8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864D-9C1D-45E8-B2A2-9EE15D30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43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85B5B-F881-4037-95FF-98A419A5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F914-F853-4BF1-B489-8956EC71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B729-9D26-40CA-A351-CB8DEDD4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EB87F-2F01-4F82-A8BE-E0684C475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1A03-6183-462F-8BD6-535C1CFC5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8312-0A98-4312-BFA0-8C949809F5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68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1" y="294868"/>
            <a:ext cx="3751441" cy="772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70BD98-CAFF-405E-A53A-DC3199A765B7}"/>
              </a:ext>
            </a:extLst>
          </p:cNvPr>
          <p:cNvSpPr txBox="1">
            <a:spLocks/>
          </p:cNvSpPr>
          <p:nvPr/>
        </p:nvSpPr>
        <p:spPr>
          <a:xfrm>
            <a:off x="872702" y="1413304"/>
            <a:ext cx="10133071" cy="130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latin typeface="+mn-lt"/>
              </a:rPr>
              <a:t>Reconfigurable Payload Power Management System for Rockets</a:t>
            </a:r>
            <a:endParaRPr lang="en-ZA" sz="1800" b="1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26ECA0-C7DC-475A-908F-E4CD00D68189}"/>
              </a:ext>
            </a:extLst>
          </p:cNvPr>
          <p:cNvSpPr txBox="1">
            <a:spLocks/>
          </p:cNvSpPr>
          <p:nvPr/>
        </p:nvSpPr>
        <p:spPr>
          <a:xfrm>
            <a:off x="1029457" y="6075698"/>
            <a:ext cx="10133071" cy="772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800" dirty="0">
                <a:latin typeface="+mn-lt"/>
              </a:rPr>
              <a:t>Aerospace Systems Research Institute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University of KwaZulu-Natal, South Africa</a:t>
            </a:r>
            <a:endParaRPr lang="en-ZA" sz="1800" dirty="0"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en-ZA" sz="18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F2C6E8-F1E7-48C5-94BE-67E1C336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1</a:t>
            </a:fld>
            <a:endParaRPr lang="en-ZA"/>
          </a:p>
        </p:txBody>
      </p:sp>
      <p:pic>
        <p:nvPicPr>
          <p:cNvPr id="11" name="Picture 10" descr="UKZN2.jpg">
            <a:extLst>
              <a:ext uri="{FF2B5EF4-FFF2-40B4-BE49-F238E27FC236}">
                <a16:creationId xmlns:a16="http://schemas.microsoft.com/office/drawing/2014/main" id="{92AACA90-26CE-469D-A33D-3D4A511274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0746D57-EB00-4D9D-918A-4B8A602B2A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496908A-2B2D-4BCB-841C-E86D2A02543E}"/>
              </a:ext>
            </a:extLst>
          </p:cNvPr>
          <p:cNvSpPr txBox="1">
            <a:spLocks/>
          </p:cNvSpPr>
          <p:nvPr/>
        </p:nvSpPr>
        <p:spPr>
          <a:xfrm>
            <a:off x="1523999" y="3177338"/>
            <a:ext cx="9144000" cy="13319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Dr Marco Mariola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ZA" dirty="0"/>
              <a:t>Tyrone Swanepoel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8147A-C5FD-439A-A6EA-D0DBE8AC0CC2}"/>
              </a:ext>
            </a:extLst>
          </p:cNvPr>
          <p:cNvSpPr txBox="1"/>
          <p:nvPr/>
        </p:nvSpPr>
        <p:spPr>
          <a:xfrm>
            <a:off x="13445" y="4672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69th South African Institute of Physics Conference  </a:t>
            </a:r>
          </a:p>
          <a:p>
            <a:pPr algn="ctr"/>
            <a:r>
              <a:rPr lang="en-US" dirty="0"/>
              <a:t>7th – 11th July 2025 </a:t>
            </a:r>
          </a:p>
          <a:p>
            <a:pPr algn="ctr"/>
            <a:r>
              <a:rPr lang="en-US" dirty="0"/>
              <a:t>Wits University</a:t>
            </a:r>
          </a:p>
        </p:txBody>
      </p:sp>
    </p:spTree>
    <p:extLst>
      <p:ext uri="{BB962C8B-B14F-4D97-AF65-F5344CB8AC3E}">
        <p14:creationId xmlns:p14="http://schemas.microsoft.com/office/powerpoint/2010/main" val="273193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10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2F48B-5248-453B-A170-2FA3D943F605}"/>
              </a:ext>
            </a:extLst>
          </p:cNvPr>
          <p:cNvSpPr txBox="1"/>
          <p:nvPr/>
        </p:nvSpPr>
        <p:spPr>
          <a:xfrm>
            <a:off x="303053" y="1833548"/>
            <a:ext cx="6836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Post-testing, the system has been verified to control each payload through galvanic isolation.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high currents Heat exchanger is necessary, and may require  to reconfigure the main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Without the need for in-flight control, the circuit requires a single component replacement.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Future works require the implementation of the </a:t>
            </a:r>
            <a:r>
              <a:rPr lang="en-US" sz="2000" dirty="0" err="1"/>
              <a:t>reciver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6380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43E9A6-AF2B-41C9-AAE1-5DDB96C87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1798" r="15"/>
          <a:stretch/>
        </p:blipFill>
        <p:spPr>
          <a:xfrm>
            <a:off x="0" y="831515"/>
            <a:ext cx="12191999" cy="60264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A35B76-A3C0-4E2A-8D35-21D1D91ADCD7}"/>
              </a:ext>
            </a:extLst>
          </p:cNvPr>
          <p:cNvCxnSpPr/>
          <p:nvPr/>
        </p:nvCxnSpPr>
        <p:spPr>
          <a:xfrm>
            <a:off x="155159" y="831514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D7D39-8D9F-4CDB-B934-EEDA4FF7C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9A2BB8-2981-4D39-BA39-5652B3D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2"/>
            <a:ext cx="2743200" cy="365125"/>
          </a:xfrm>
        </p:spPr>
        <p:txBody>
          <a:bodyPr/>
          <a:lstStyle/>
          <a:p>
            <a:fld id="{E56945C1-5160-0A44-A1CF-1ABF33832064}" type="slidenum">
              <a:rPr lang="en-GB" smtClean="0"/>
              <a:t>11</a:t>
            </a:fld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46F1C02-6070-45AF-96CB-84687AA2B1D6}"/>
              </a:ext>
            </a:extLst>
          </p:cNvPr>
          <p:cNvSpPr txBox="1">
            <a:spLocks/>
          </p:cNvSpPr>
          <p:nvPr/>
        </p:nvSpPr>
        <p:spPr>
          <a:xfrm>
            <a:off x="303053" y="219478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Acknowledgement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76F5B5-9214-4CA5-8DBC-389C4DCE8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2" y="155320"/>
            <a:ext cx="1736865" cy="539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FE39AF-04F1-4418-8588-AAC2DDB423EA}"/>
              </a:ext>
            </a:extLst>
          </p:cNvPr>
          <p:cNvSpPr txBox="1"/>
          <p:nvPr/>
        </p:nvSpPr>
        <p:spPr>
          <a:xfrm>
            <a:off x="3965641" y="5802354"/>
            <a:ext cx="4260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</a:t>
            </a:r>
            <a:endParaRPr lang="en-ZA" sz="6600" dirty="0"/>
          </a:p>
        </p:txBody>
      </p:sp>
    </p:spTree>
    <p:extLst>
      <p:ext uri="{BB962C8B-B14F-4D97-AF65-F5344CB8AC3E}">
        <p14:creationId xmlns:p14="http://schemas.microsoft.com/office/powerpoint/2010/main" val="88639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B0EC9B4-CBA8-48FC-8E80-33268DADBC7E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Outline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8043B-F87F-41B4-A425-16D2587B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2</a:t>
            </a:fld>
            <a:endParaRPr lang="en-ZA"/>
          </a:p>
        </p:txBody>
      </p:sp>
      <p:pic>
        <p:nvPicPr>
          <p:cNvPr id="11" name="Picture 10" descr="UKZN2.jpg">
            <a:extLst>
              <a:ext uri="{FF2B5EF4-FFF2-40B4-BE49-F238E27FC236}">
                <a16:creationId xmlns:a16="http://schemas.microsoft.com/office/drawing/2014/main" id="{8F294F90-C3A3-42A7-BB51-B83D3B3AB9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17F4F4E-2E41-421F-8FE5-90F438C3EC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6ABE8F-A0E2-451A-B6D9-8A793A15D323}"/>
              </a:ext>
            </a:extLst>
          </p:cNvPr>
          <p:cNvSpPr txBox="1">
            <a:spLocks/>
          </p:cNvSpPr>
          <p:nvPr/>
        </p:nvSpPr>
        <p:spPr>
          <a:xfrm>
            <a:off x="684635" y="1649348"/>
            <a:ext cx="6804698" cy="32308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ZA" sz="2000" dirty="0"/>
              <a:t>Design Objectives</a:t>
            </a:r>
          </a:p>
          <a:p>
            <a:pPr marL="457200" indent="-457200">
              <a:buAutoNum type="arabicPeriod"/>
            </a:pPr>
            <a:r>
              <a:rPr lang="en-ZA" sz="2000" dirty="0"/>
              <a:t>High-Level Diagram</a:t>
            </a:r>
          </a:p>
          <a:p>
            <a:pPr marL="457200" indent="-457200">
              <a:buAutoNum type="arabicPeriod"/>
            </a:pPr>
            <a:r>
              <a:rPr lang="en-US" sz="2000" dirty="0"/>
              <a:t>To</a:t>
            </a:r>
            <a:r>
              <a:rPr lang="en-ZA" sz="2000" dirty="0" err="1"/>
              <a:t>uchless</a:t>
            </a:r>
            <a:r>
              <a:rPr lang="en-ZA" sz="2000" dirty="0"/>
              <a:t> switching of the power management system</a:t>
            </a:r>
          </a:p>
          <a:p>
            <a:pPr marL="457200" indent="-457200">
              <a:buAutoNum type="arabicPeriod"/>
            </a:pPr>
            <a:r>
              <a:rPr lang="en-US" sz="2000" dirty="0"/>
              <a:t>T</a:t>
            </a:r>
            <a:r>
              <a:rPr lang="en-ZA" sz="2000" dirty="0"/>
              <a:t>he Switches</a:t>
            </a:r>
          </a:p>
          <a:p>
            <a:pPr marL="457200" indent="-457200">
              <a:buAutoNum type="arabicPeriod"/>
            </a:pPr>
            <a:r>
              <a:rPr lang="en-US" sz="2000" dirty="0"/>
              <a:t>Control board activation</a:t>
            </a:r>
          </a:p>
          <a:p>
            <a:pPr marL="457200" indent="-457200">
              <a:buAutoNum type="arabicPeriod"/>
            </a:pPr>
            <a:r>
              <a:rPr lang="en-US" sz="2000" dirty="0"/>
              <a:t>Conclusion and Possible Extensions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0979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Design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3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164EF9-C993-461B-AF7D-8FA214D1FCFD}"/>
              </a:ext>
            </a:extLst>
          </p:cNvPr>
          <p:cNvSpPr txBox="1">
            <a:spLocks/>
          </p:cNvSpPr>
          <p:nvPr/>
        </p:nvSpPr>
        <p:spPr>
          <a:xfrm>
            <a:off x="303053" y="1628255"/>
            <a:ext cx="6662523" cy="2728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device shall be remotely controllable, with the ability to power on and exclude payloads as required.</a:t>
            </a:r>
          </a:p>
          <a:p>
            <a:r>
              <a:rPr lang="en-US" sz="1600" dirty="0"/>
              <a:t>The project offers flexibility to meet client needs, with an optional dedicated power source.</a:t>
            </a:r>
          </a:p>
          <a:p>
            <a:r>
              <a:rPr lang="en-US" sz="1600" dirty="0"/>
              <a:t>For spin-stabilized rockets, maintaining dynamic balance about the spin axis is a critical design requirement for the power control system architecture to ensure stable performance.</a:t>
            </a:r>
          </a:p>
          <a:p>
            <a:r>
              <a:rPr lang="en-US" sz="1600" dirty="0"/>
              <a:t>Grounds are galvanically isolated to eliminate common-mode noise and prevent ground loop currents.</a:t>
            </a:r>
          </a:p>
          <a:p>
            <a:r>
              <a:rPr lang="en-US" sz="1600" dirty="0"/>
              <a:t>Protection against plasma-induced effects.</a:t>
            </a:r>
          </a:p>
          <a:p>
            <a:r>
              <a:rPr lang="en-US" sz="1600" dirty="0"/>
              <a:t>The project does not include any electro-mechanical parts.</a:t>
            </a:r>
            <a:endParaRPr lang="en-ZA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F650B-14C1-41A8-BD94-FB4E39B5E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112" y="1624809"/>
            <a:ext cx="3706689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High level diagram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4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284E6-DC4F-4876-9EAC-884ECC9BA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034" y="1457472"/>
            <a:ext cx="8913063" cy="45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Touchless switching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5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8125A-CC6C-435A-97CC-2B1144D4A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17" y="929689"/>
            <a:ext cx="6154210" cy="5450492"/>
          </a:xfrm>
          <a:prstGeom prst="rect">
            <a:avLst/>
          </a:prstGeom>
        </p:spPr>
      </p:pic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03B80E10-51F4-42F9-A4EB-464B8D7E5E5A}"/>
              </a:ext>
            </a:extLst>
          </p:cNvPr>
          <p:cNvSpPr/>
          <p:nvPr/>
        </p:nvSpPr>
        <p:spPr>
          <a:xfrm rot="16200000">
            <a:off x="8611535" y="2975509"/>
            <a:ext cx="4415125" cy="1649506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75BCF101-CF9B-4CE1-9F2C-B479A8F2D823}"/>
              </a:ext>
            </a:extLst>
          </p:cNvPr>
          <p:cNvSpPr/>
          <p:nvPr/>
        </p:nvSpPr>
        <p:spPr>
          <a:xfrm>
            <a:off x="9994344" y="3687269"/>
            <a:ext cx="1649505" cy="45719"/>
          </a:xfrm>
          <a:prstGeom prst="flowChartTerminator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13B9E01A-3374-4849-9141-6B619316F6E7}"/>
              </a:ext>
            </a:extLst>
          </p:cNvPr>
          <p:cNvSpPr/>
          <p:nvPr/>
        </p:nvSpPr>
        <p:spPr>
          <a:xfrm>
            <a:off x="9994345" y="4407058"/>
            <a:ext cx="1649506" cy="45719"/>
          </a:xfrm>
          <a:prstGeom prst="flowChartTerminator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E1247209-CB44-45A7-80AE-E81E6D442ED1}"/>
              </a:ext>
            </a:extLst>
          </p:cNvPr>
          <p:cNvSpPr/>
          <p:nvPr/>
        </p:nvSpPr>
        <p:spPr>
          <a:xfrm>
            <a:off x="10039170" y="3077706"/>
            <a:ext cx="1512792" cy="59103"/>
          </a:xfrm>
          <a:prstGeom prst="flowChartTerminator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F5B6B-4618-42A3-A372-893C68F78D1E}"/>
              </a:ext>
            </a:extLst>
          </p:cNvPr>
          <p:cNvSpPr txBox="1"/>
          <p:nvPr/>
        </p:nvSpPr>
        <p:spPr>
          <a:xfrm>
            <a:off x="10326039" y="4589860"/>
            <a:ext cx="10443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Switches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8B603-0614-40B8-90CD-EBD6D564141B}"/>
              </a:ext>
            </a:extLst>
          </p:cNvPr>
          <p:cNvSpPr txBox="1"/>
          <p:nvPr/>
        </p:nvSpPr>
        <p:spPr>
          <a:xfrm>
            <a:off x="10285701" y="3991642"/>
            <a:ext cx="1107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Payload 1</a:t>
            </a:r>
            <a:endParaRPr lang="en-Z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08170-756F-445B-B79E-D8D74D8C6712}"/>
              </a:ext>
            </a:extLst>
          </p:cNvPr>
          <p:cNvSpPr txBox="1"/>
          <p:nvPr/>
        </p:nvSpPr>
        <p:spPr>
          <a:xfrm>
            <a:off x="10276736" y="3227373"/>
            <a:ext cx="1107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Payload 2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D213F9-82BF-43DA-AA6E-B324C270C63B}"/>
                  </a:ext>
                </a:extLst>
              </p:cNvPr>
              <p:cNvSpPr txBox="1"/>
              <p:nvPr/>
            </p:nvSpPr>
            <p:spPr>
              <a:xfrm>
                <a:off x="10265529" y="2572935"/>
                <a:ext cx="110714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Payload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D213F9-82BF-43DA-AA6E-B324C270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529" y="2572935"/>
                <a:ext cx="1107144" cy="369332"/>
              </a:xfrm>
              <a:prstGeom prst="rect">
                <a:avLst/>
              </a:prstGeom>
              <a:blipFill>
                <a:blip r:embed="rId6"/>
                <a:stretch>
                  <a:fillRect l="-3261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C9B6DBA-1FEE-4B54-881A-4A5BBE079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345301" y="4900199"/>
            <a:ext cx="982240" cy="808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52C28C-FE60-4724-91F8-327E464F4EA4}"/>
              </a:ext>
            </a:extLst>
          </p:cNvPr>
          <p:cNvSpPr txBox="1"/>
          <p:nvPr/>
        </p:nvSpPr>
        <p:spPr>
          <a:xfrm>
            <a:off x="10233034" y="5108151"/>
            <a:ext cx="12259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Controller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124D0-2DC9-48D5-9C96-C1072D920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690" y="1336521"/>
            <a:ext cx="3462731" cy="29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8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The Switches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6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9842B-7492-447C-851D-0B7AEDB74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797" y="1220054"/>
            <a:ext cx="7773074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5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Main 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7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C9EC1-0751-446A-B415-A915052F2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7" b="7380"/>
          <a:stretch/>
        </p:blipFill>
        <p:spPr>
          <a:xfrm>
            <a:off x="663993" y="1089246"/>
            <a:ext cx="5432007" cy="4948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E9275-1CCC-4113-95BE-6C5623E0A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452" y="1205729"/>
            <a:ext cx="4278645" cy="48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0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Assembled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8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FE84CF-F29C-49AF-A9AE-8ED448C72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59" t="47811" r="24316" b="17980"/>
          <a:stretch/>
        </p:blipFill>
        <p:spPr>
          <a:xfrm>
            <a:off x="3795681" y="1670957"/>
            <a:ext cx="4980765" cy="4200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3FF8DD-D998-453C-900E-19D041EEB6AA}"/>
              </a:ext>
            </a:extLst>
          </p:cNvPr>
          <p:cNvSpPr/>
          <p:nvPr/>
        </p:nvSpPr>
        <p:spPr>
          <a:xfrm>
            <a:off x="3795681" y="1670957"/>
            <a:ext cx="4980765" cy="4200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843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0BC7-BFC2-46AD-8091-7EC0CF6B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30" b="2574"/>
          <a:stretch/>
        </p:blipFill>
        <p:spPr>
          <a:xfrm>
            <a:off x="10693692" y="136526"/>
            <a:ext cx="1324138" cy="6341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7816E-B4B2-4999-8E18-EA590FACC1F9}"/>
              </a:ext>
            </a:extLst>
          </p:cNvPr>
          <p:cNvCxnSpPr/>
          <p:nvPr/>
        </p:nvCxnSpPr>
        <p:spPr>
          <a:xfrm>
            <a:off x="155159" y="850175"/>
            <a:ext cx="11881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5B7668A-F45F-478A-83CC-B20E71398FF5}"/>
              </a:ext>
            </a:extLst>
          </p:cNvPr>
          <p:cNvSpPr txBox="1">
            <a:spLocks/>
          </p:cNvSpPr>
          <p:nvPr/>
        </p:nvSpPr>
        <p:spPr>
          <a:xfrm>
            <a:off x="303053" y="238139"/>
            <a:ext cx="10133071" cy="572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1" dirty="0">
                <a:latin typeface="+mn-lt"/>
              </a:rPr>
              <a:t>Assembled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9E73C-D2ED-48F5-864D-70EE32A5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312-0A98-4312-BFA0-8C949809F53A}" type="slidenum">
              <a:rPr lang="en-ZA" smtClean="0"/>
              <a:t>9</a:t>
            </a:fld>
            <a:endParaRPr lang="en-ZA"/>
          </a:p>
        </p:txBody>
      </p:sp>
      <p:pic>
        <p:nvPicPr>
          <p:cNvPr id="12" name="Picture 11" descr="UKZN2.jpg">
            <a:extLst>
              <a:ext uri="{FF2B5EF4-FFF2-40B4-BE49-F238E27FC236}">
                <a16:creationId xmlns:a16="http://schemas.microsoft.com/office/drawing/2014/main" id="{BBC873E5-9293-4527-99DA-823A5B9037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097" y="6356350"/>
            <a:ext cx="1198733" cy="4283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E6B2C8-DE85-4174-978F-2F3EA724AB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7921"/>
            <a:ext cx="1863634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FE84CF-F29C-49AF-A9AE-8ED448C72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1" t="26440" r="47201" b="27924"/>
          <a:stretch/>
        </p:blipFill>
        <p:spPr>
          <a:xfrm>
            <a:off x="3795682" y="1670958"/>
            <a:ext cx="4980764" cy="4200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3FF8DD-D998-453C-900E-19D041EEB6AA}"/>
              </a:ext>
            </a:extLst>
          </p:cNvPr>
          <p:cNvSpPr/>
          <p:nvPr/>
        </p:nvSpPr>
        <p:spPr>
          <a:xfrm>
            <a:off x="3795681" y="1670957"/>
            <a:ext cx="4980765" cy="4200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4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24333</TotalTime>
  <Words>245</Words>
  <Application>Microsoft Office PowerPoint</Application>
  <PresentationFormat>Widescreen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Brooks</dc:creator>
  <cp:lastModifiedBy>Marco Mariola</cp:lastModifiedBy>
  <cp:revision>395</cp:revision>
  <dcterms:created xsi:type="dcterms:W3CDTF">2023-12-03T13:39:47Z</dcterms:created>
  <dcterms:modified xsi:type="dcterms:W3CDTF">2025-07-11T03:19:02Z</dcterms:modified>
</cp:coreProperties>
</file>