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9" r:id="rId1"/>
    <p:sldMasterId id="2147483713" r:id="rId2"/>
  </p:sldMasterIdLst>
  <p:notesMasterIdLst>
    <p:notesMasterId r:id="rId20"/>
  </p:notesMasterIdLst>
  <p:sldIdLst>
    <p:sldId id="256" r:id="rId3"/>
    <p:sldId id="324" r:id="rId4"/>
    <p:sldId id="326" r:id="rId5"/>
    <p:sldId id="329" r:id="rId6"/>
    <p:sldId id="258" r:id="rId7"/>
    <p:sldId id="349" r:id="rId8"/>
    <p:sldId id="351" r:id="rId9"/>
    <p:sldId id="360" r:id="rId10"/>
    <p:sldId id="353" r:id="rId11"/>
    <p:sldId id="354" r:id="rId12"/>
    <p:sldId id="355" r:id="rId13"/>
    <p:sldId id="357" r:id="rId14"/>
    <p:sldId id="362" r:id="rId15"/>
    <p:sldId id="359" r:id="rId16"/>
    <p:sldId id="330" r:id="rId17"/>
    <p:sldId id="265" r:id="rId18"/>
    <p:sldId id="257"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ntre, Laser Research" initials="CLR" lastIdx="1" clrIdx="0">
    <p:extLst>
      <p:ext uri="{19B8F6BF-5375-455C-9EA6-DF929625EA0E}">
        <p15:presenceInfo xmlns:p15="http://schemas.microsoft.com/office/powerpoint/2012/main" userId="S-1-5-21-3649537337-976512606-3729627444-34271" providerId="AD"/>
      </p:ext>
    </p:extLst>
  </p:cmAuthor>
  <p:cmAuthor id="2" name="Ipoma Rudy Mandio" initials="IRM"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610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94" autoAdjust="0"/>
    <p:restoredTop sz="96405" autoAdjust="0"/>
  </p:normalViewPr>
  <p:slideViewPr>
    <p:cSldViewPr snapToGrid="0">
      <p:cViewPr varScale="1">
        <p:scale>
          <a:sx n="126" d="100"/>
          <a:sy n="126" d="100"/>
        </p:scale>
        <p:origin x="2000" y="20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9AB73-799A-49D2-85AB-DEF4BDF88569}" type="datetimeFigureOut">
              <a:rPr lang="en-ZA" smtClean="0"/>
              <a:t>2025/07/10</a:t>
            </a:fld>
            <a:endParaRPr lang="en-Z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D6861-CFA0-4757-9EF1-4012E2D3FEA7}" type="slidenum">
              <a:rPr lang="en-ZA" smtClean="0"/>
              <a:t>‹#›</a:t>
            </a:fld>
            <a:endParaRPr lang="en-ZA"/>
          </a:p>
        </p:txBody>
      </p:sp>
    </p:spTree>
    <p:extLst>
      <p:ext uri="{BB962C8B-B14F-4D97-AF65-F5344CB8AC3E}">
        <p14:creationId xmlns:p14="http://schemas.microsoft.com/office/powerpoint/2010/main" val="3550471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D18D6861-CFA0-4757-9EF1-4012E2D3FEA7}" type="slidenum">
              <a:rPr lang="en-ZA" smtClean="0"/>
              <a:t>1</a:t>
            </a:fld>
            <a:endParaRPr lang="en-ZA"/>
          </a:p>
        </p:txBody>
      </p:sp>
    </p:spTree>
    <p:extLst>
      <p:ext uri="{BB962C8B-B14F-4D97-AF65-F5344CB8AC3E}">
        <p14:creationId xmlns:p14="http://schemas.microsoft.com/office/powerpoint/2010/main" val="3916895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C229F8A3-B4A0-422E-AA34-9F11159F0657}" type="slidenum">
              <a:rPr lang="en-ZA" smtClean="0"/>
              <a:t>17</a:t>
            </a:fld>
            <a:endParaRPr lang="en-ZA"/>
          </a:p>
        </p:txBody>
      </p:sp>
    </p:spTree>
    <p:extLst>
      <p:ext uri="{BB962C8B-B14F-4D97-AF65-F5344CB8AC3E}">
        <p14:creationId xmlns:p14="http://schemas.microsoft.com/office/powerpoint/2010/main" val="3396814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8D6861-CFA0-4757-9EF1-4012E2D3FEA7}" type="slidenum">
              <a:rPr lang="en-ZA" smtClean="0"/>
              <a:t>4</a:t>
            </a:fld>
            <a:endParaRPr lang="en-ZA"/>
          </a:p>
        </p:txBody>
      </p:sp>
    </p:spTree>
    <p:extLst>
      <p:ext uri="{BB962C8B-B14F-4D97-AF65-F5344CB8AC3E}">
        <p14:creationId xmlns:p14="http://schemas.microsoft.com/office/powerpoint/2010/main" val="1068524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18D6861-CFA0-4757-9EF1-4012E2D3FEA7}" type="slidenum">
              <a:rPr lang="en-ZA" smtClean="0"/>
              <a:t>5</a:t>
            </a:fld>
            <a:endParaRPr lang="en-ZA" dirty="0"/>
          </a:p>
        </p:txBody>
      </p:sp>
    </p:spTree>
    <p:extLst>
      <p:ext uri="{BB962C8B-B14F-4D97-AF65-F5344CB8AC3E}">
        <p14:creationId xmlns:p14="http://schemas.microsoft.com/office/powerpoint/2010/main" val="152118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2687B-8B06-1D81-15C2-16B4F2A13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F03E1-4BE8-B079-29CB-F0E775949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209643-DB06-79CB-4421-1CA06D998155}"/>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FEDB31A6-FF48-9BAC-4077-69DFA2EDD4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BEA82-1669-4191-B5E3-FF756C3ED8AB}" type="slidenum">
              <a:rPr kumimoji="0" lang="en-Z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Z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4070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2687B-8B06-1D81-15C2-16B4F2A13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F03E1-4BE8-B079-29CB-F0E775949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209643-DB06-79CB-4421-1CA06D998155}"/>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FEDB31A6-FF48-9BAC-4077-69DFA2EDD4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BEA82-1669-4191-B5E3-FF756C3ED8AB}" type="slidenum">
              <a:rPr kumimoji="0" lang="en-Z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Z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5685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D6861-CFA0-4757-9EF1-4012E2D3FEA7}" type="slidenum">
              <a:rPr lang="en-ZA" smtClean="0"/>
              <a:t>9</a:t>
            </a:fld>
            <a:endParaRPr lang="en-ZA"/>
          </a:p>
        </p:txBody>
      </p:sp>
    </p:spTree>
    <p:extLst>
      <p:ext uri="{BB962C8B-B14F-4D97-AF65-F5344CB8AC3E}">
        <p14:creationId xmlns:p14="http://schemas.microsoft.com/office/powerpoint/2010/main" val="3059332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D6861-CFA0-4757-9EF1-4012E2D3FEA7}" type="slidenum">
              <a:rPr lang="en-ZA" smtClean="0"/>
              <a:t>11</a:t>
            </a:fld>
            <a:endParaRPr lang="en-ZA"/>
          </a:p>
        </p:txBody>
      </p:sp>
    </p:spTree>
    <p:extLst>
      <p:ext uri="{BB962C8B-B14F-4D97-AF65-F5344CB8AC3E}">
        <p14:creationId xmlns:p14="http://schemas.microsoft.com/office/powerpoint/2010/main" val="1826652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18D6861-CFA0-4757-9EF1-4012E2D3FEA7}" type="slidenum">
              <a:rPr lang="en-ZA" smtClean="0"/>
              <a:t>13</a:t>
            </a:fld>
            <a:endParaRPr lang="en-ZA"/>
          </a:p>
        </p:txBody>
      </p:sp>
    </p:spTree>
    <p:extLst>
      <p:ext uri="{BB962C8B-B14F-4D97-AF65-F5344CB8AC3E}">
        <p14:creationId xmlns:p14="http://schemas.microsoft.com/office/powerpoint/2010/main" val="360300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C229F8A3-B4A0-422E-AA34-9F11159F0657}" type="slidenum">
              <a:rPr lang="en-ZA" smtClean="0"/>
              <a:t>16</a:t>
            </a:fld>
            <a:endParaRPr lang="en-ZA"/>
          </a:p>
        </p:txBody>
      </p:sp>
    </p:spTree>
    <p:extLst>
      <p:ext uri="{BB962C8B-B14F-4D97-AF65-F5344CB8AC3E}">
        <p14:creationId xmlns:p14="http://schemas.microsoft.com/office/powerpoint/2010/main" val="2459174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7/10/25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5960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7/10/25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23624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78E61D-D431-422C-9764-11DAFE33AB63}" type="datetimeFigureOut">
              <a:rPr lang="en-US" smtClean="0"/>
              <a:t>7/10/25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44534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ictur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76225" y="1277379"/>
            <a:ext cx="4194637" cy="4707497"/>
          </a:xfrm>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276225" y="195750"/>
            <a:ext cx="8589169"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16" name="Picture Placeholder 4"/>
          <p:cNvSpPr>
            <a:spLocks noGrp="1"/>
          </p:cNvSpPr>
          <p:nvPr>
            <p:ph type="pic" sz="quarter" idx="12" hasCustomPrompt="1"/>
          </p:nvPr>
        </p:nvSpPr>
        <p:spPr>
          <a:xfrm>
            <a:off x="4670472" y="1268413"/>
            <a:ext cx="4194922" cy="4716462"/>
          </a:xfrm>
        </p:spPr>
        <p:txBody>
          <a:bodyPr/>
          <a:lstStyle>
            <a:lvl1pPr marL="0" indent="0">
              <a:buNone/>
              <a:defRPr/>
            </a:lvl1pPr>
          </a:lstStyle>
          <a:p>
            <a:r>
              <a:rPr lang="en-US"/>
              <a:t>Add picture</a:t>
            </a:r>
            <a:endParaRPr lang="en-ZA"/>
          </a:p>
        </p:txBody>
      </p:sp>
      <p:sp>
        <p:nvSpPr>
          <p:cNvPr id="5" name="Text Placeholder 5"/>
          <p:cNvSpPr>
            <a:spLocks noGrp="1"/>
          </p:cNvSpPr>
          <p:nvPr>
            <p:ph type="body" sz="quarter" idx="10" hasCustomPrompt="1"/>
          </p:nvPr>
        </p:nvSpPr>
        <p:spPr>
          <a:xfrm>
            <a:off x="268941" y="6361113"/>
            <a:ext cx="6750000" cy="215900"/>
          </a:xfrm>
          <a:noFill/>
        </p:spPr>
        <p:txBody>
          <a:bodyPr wrap="square" lIns="0" tIns="0" rIns="0" bIns="0" rtlCol="0" anchor="ctr">
            <a:noAutofit/>
          </a:bodyPr>
          <a:lstStyle>
            <a:lvl1pPr marL="0" indent="0">
              <a:buNone/>
              <a:defRPr lang="en-GB" sz="750" b="0" i="0" u="none" strike="noStrike" spc="0" baseline="0" dirty="0">
                <a:solidFill>
                  <a:schemeClr val="tx1">
                    <a:lumMod val="50000"/>
                  </a:schemeClr>
                </a:solidFill>
              </a:defRPr>
            </a:lvl1pPr>
          </a:lstStyle>
          <a:p>
            <a:pPr marL="123825" marR="0" lvl="0" indent="-123825"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2702794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276225" y="195750"/>
            <a:ext cx="8589169"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5" name="Text Placeholder 5"/>
          <p:cNvSpPr>
            <a:spLocks noGrp="1"/>
          </p:cNvSpPr>
          <p:nvPr>
            <p:ph type="body" sz="quarter" idx="10" hasCustomPrompt="1"/>
          </p:nvPr>
        </p:nvSpPr>
        <p:spPr>
          <a:xfrm>
            <a:off x="268941" y="6361113"/>
            <a:ext cx="6750000" cy="215900"/>
          </a:xfrm>
          <a:noFill/>
        </p:spPr>
        <p:txBody>
          <a:bodyPr wrap="square" lIns="0" tIns="0" rIns="0" bIns="0" rtlCol="0" anchor="ctr">
            <a:noAutofit/>
          </a:bodyPr>
          <a:lstStyle>
            <a:lvl1pPr marL="0" indent="0">
              <a:buNone/>
              <a:defRPr lang="en-GB" sz="750" b="0" i="0" u="none" strike="noStrike" spc="0" baseline="0" dirty="0">
                <a:solidFill>
                  <a:schemeClr val="tx1">
                    <a:lumMod val="50000"/>
                  </a:schemeClr>
                </a:solidFill>
              </a:defRPr>
            </a:lvl1pPr>
          </a:lstStyle>
          <a:p>
            <a:pPr marL="123825" marR="0" lvl="0" indent="-123825"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2928904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A4F3D-0E2E-80E4-598A-6837EF54A06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ZA"/>
          </a:p>
        </p:txBody>
      </p:sp>
      <p:sp>
        <p:nvSpPr>
          <p:cNvPr id="3" name="Subtitle 2">
            <a:extLst>
              <a:ext uri="{FF2B5EF4-FFF2-40B4-BE49-F238E27FC236}">
                <a16:creationId xmlns:a16="http://schemas.microsoft.com/office/drawing/2014/main" id="{93386376-5F4F-1631-3B55-392264605D2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7242752D-4904-FB99-6F98-E02BF1D3728E}"/>
              </a:ext>
            </a:extLst>
          </p:cNvPr>
          <p:cNvSpPr>
            <a:spLocks noGrp="1"/>
          </p:cNvSpPr>
          <p:nvPr>
            <p:ph type="dt" sz="half" idx="10"/>
          </p:nvPr>
        </p:nvSpPr>
        <p:spPr/>
        <p:txBody>
          <a:bodyPr/>
          <a:lstStyle/>
          <a:p>
            <a:fld id="{574B3080-83E3-4378-BB9C-E9B3AC77B151}" type="datetimeFigureOut">
              <a:rPr lang="en-ZA" smtClean="0"/>
              <a:t>2025/07/10</a:t>
            </a:fld>
            <a:endParaRPr lang="en-ZA"/>
          </a:p>
        </p:txBody>
      </p:sp>
      <p:sp>
        <p:nvSpPr>
          <p:cNvPr id="5" name="Footer Placeholder 4">
            <a:extLst>
              <a:ext uri="{FF2B5EF4-FFF2-40B4-BE49-F238E27FC236}">
                <a16:creationId xmlns:a16="http://schemas.microsoft.com/office/drawing/2014/main" id="{13D05D76-1B64-6DCB-E83F-9E48223FF9B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0DC2BF4-1B54-8824-AA42-388B45061E33}"/>
              </a:ext>
            </a:extLst>
          </p:cNvPr>
          <p:cNvSpPr>
            <a:spLocks noGrp="1"/>
          </p:cNvSpPr>
          <p:nvPr>
            <p:ph type="sldNum" sz="quarter" idx="12"/>
          </p:nvPr>
        </p:nvSpPr>
        <p:spPr/>
        <p:txBody>
          <a:bodyPr/>
          <a:lstStyle/>
          <a:p>
            <a:fld id="{B7CF8626-748D-4958-AE93-C47249190A08}" type="slidenum">
              <a:rPr lang="en-ZA" smtClean="0"/>
              <a:t>‹#›</a:t>
            </a:fld>
            <a:endParaRPr lang="en-ZA"/>
          </a:p>
        </p:txBody>
      </p:sp>
    </p:spTree>
    <p:extLst>
      <p:ext uri="{BB962C8B-B14F-4D97-AF65-F5344CB8AC3E}">
        <p14:creationId xmlns:p14="http://schemas.microsoft.com/office/powerpoint/2010/main" val="3358181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80C3-DE6A-E58A-73DA-C932AECBDF9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FF55B476-4976-C142-3C1D-B3A16325D2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CEC7ADE-C937-454E-E4D9-FB45145D246E}"/>
              </a:ext>
            </a:extLst>
          </p:cNvPr>
          <p:cNvSpPr>
            <a:spLocks noGrp="1"/>
          </p:cNvSpPr>
          <p:nvPr>
            <p:ph type="dt" sz="half" idx="10"/>
          </p:nvPr>
        </p:nvSpPr>
        <p:spPr/>
        <p:txBody>
          <a:bodyPr/>
          <a:lstStyle/>
          <a:p>
            <a:fld id="{574B3080-83E3-4378-BB9C-E9B3AC77B151}" type="datetimeFigureOut">
              <a:rPr lang="en-ZA" smtClean="0"/>
              <a:t>2025/07/10</a:t>
            </a:fld>
            <a:endParaRPr lang="en-ZA"/>
          </a:p>
        </p:txBody>
      </p:sp>
      <p:sp>
        <p:nvSpPr>
          <p:cNvPr id="5" name="Footer Placeholder 4">
            <a:extLst>
              <a:ext uri="{FF2B5EF4-FFF2-40B4-BE49-F238E27FC236}">
                <a16:creationId xmlns:a16="http://schemas.microsoft.com/office/drawing/2014/main" id="{C89A09B6-F6C6-AB1F-B44C-7C96E7191A7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676CD49-9AD0-7278-F6FA-659E78AADD6E}"/>
              </a:ext>
            </a:extLst>
          </p:cNvPr>
          <p:cNvSpPr>
            <a:spLocks noGrp="1"/>
          </p:cNvSpPr>
          <p:nvPr>
            <p:ph type="sldNum" sz="quarter" idx="12"/>
          </p:nvPr>
        </p:nvSpPr>
        <p:spPr/>
        <p:txBody>
          <a:bodyPr/>
          <a:lstStyle/>
          <a:p>
            <a:fld id="{B7CF8626-748D-4958-AE93-C47249190A08}" type="slidenum">
              <a:rPr lang="en-ZA" smtClean="0"/>
              <a:t>‹#›</a:t>
            </a:fld>
            <a:endParaRPr lang="en-ZA"/>
          </a:p>
        </p:txBody>
      </p:sp>
    </p:spTree>
    <p:extLst>
      <p:ext uri="{BB962C8B-B14F-4D97-AF65-F5344CB8AC3E}">
        <p14:creationId xmlns:p14="http://schemas.microsoft.com/office/powerpoint/2010/main" val="2655606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85ADB-EBBB-7CA3-4CB6-E43AA41FB3D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8EB76D70-CA18-DB90-593D-5BA5E1C550B6}"/>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2F8A29-B02E-15F0-BACA-4145F7406195}"/>
              </a:ext>
            </a:extLst>
          </p:cNvPr>
          <p:cNvSpPr>
            <a:spLocks noGrp="1"/>
          </p:cNvSpPr>
          <p:nvPr>
            <p:ph type="dt" sz="half" idx="10"/>
          </p:nvPr>
        </p:nvSpPr>
        <p:spPr/>
        <p:txBody>
          <a:bodyPr/>
          <a:lstStyle/>
          <a:p>
            <a:fld id="{574B3080-83E3-4378-BB9C-E9B3AC77B151}" type="datetimeFigureOut">
              <a:rPr lang="en-ZA" smtClean="0"/>
              <a:t>2025/07/10</a:t>
            </a:fld>
            <a:endParaRPr lang="en-ZA"/>
          </a:p>
        </p:txBody>
      </p:sp>
      <p:sp>
        <p:nvSpPr>
          <p:cNvPr id="5" name="Footer Placeholder 4">
            <a:extLst>
              <a:ext uri="{FF2B5EF4-FFF2-40B4-BE49-F238E27FC236}">
                <a16:creationId xmlns:a16="http://schemas.microsoft.com/office/drawing/2014/main" id="{CD56DE23-FB4D-1E6B-6798-C4C52468F36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801C936-83C2-5156-099B-88477FE26D67}"/>
              </a:ext>
            </a:extLst>
          </p:cNvPr>
          <p:cNvSpPr>
            <a:spLocks noGrp="1"/>
          </p:cNvSpPr>
          <p:nvPr>
            <p:ph type="sldNum" sz="quarter" idx="12"/>
          </p:nvPr>
        </p:nvSpPr>
        <p:spPr/>
        <p:txBody>
          <a:bodyPr/>
          <a:lstStyle/>
          <a:p>
            <a:fld id="{B7CF8626-748D-4958-AE93-C47249190A08}" type="slidenum">
              <a:rPr lang="en-ZA" smtClean="0"/>
              <a:t>‹#›</a:t>
            </a:fld>
            <a:endParaRPr lang="en-ZA"/>
          </a:p>
        </p:txBody>
      </p:sp>
    </p:spTree>
    <p:extLst>
      <p:ext uri="{BB962C8B-B14F-4D97-AF65-F5344CB8AC3E}">
        <p14:creationId xmlns:p14="http://schemas.microsoft.com/office/powerpoint/2010/main" val="2336943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5CAE-946B-087D-49D5-980DF4557DD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76F3698-EB53-F0B8-2147-B9B33F0122E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D6632D6C-3D0F-24CB-6F3E-920C3BECFF1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A6C69B03-7133-EF7C-9656-E95FD9B1A7F8}"/>
              </a:ext>
            </a:extLst>
          </p:cNvPr>
          <p:cNvSpPr>
            <a:spLocks noGrp="1"/>
          </p:cNvSpPr>
          <p:nvPr>
            <p:ph type="dt" sz="half" idx="10"/>
          </p:nvPr>
        </p:nvSpPr>
        <p:spPr/>
        <p:txBody>
          <a:bodyPr/>
          <a:lstStyle/>
          <a:p>
            <a:fld id="{574B3080-83E3-4378-BB9C-E9B3AC77B151}" type="datetimeFigureOut">
              <a:rPr lang="en-ZA" smtClean="0"/>
              <a:t>2025/07/10</a:t>
            </a:fld>
            <a:endParaRPr lang="en-ZA"/>
          </a:p>
        </p:txBody>
      </p:sp>
      <p:sp>
        <p:nvSpPr>
          <p:cNvPr id="6" name="Footer Placeholder 5">
            <a:extLst>
              <a:ext uri="{FF2B5EF4-FFF2-40B4-BE49-F238E27FC236}">
                <a16:creationId xmlns:a16="http://schemas.microsoft.com/office/drawing/2014/main" id="{60E57EE3-C1CE-2AC9-BD83-081011E193C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08E184E-FDDE-C553-2AFA-D06CF075F050}"/>
              </a:ext>
            </a:extLst>
          </p:cNvPr>
          <p:cNvSpPr>
            <a:spLocks noGrp="1"/>
          </p:cNvSpPr>
          <p:nvPr>
            <p:ph type="sldNum" sz="quarter" idx="12"/>
          </p:nvPr>
        </p:nvSpPr>
        <p:spPr/>
        <p:txBody>
          <a:bodyPr/>
          <a:lstStyle/>
          <a:p>
            <a:fld id="{B7CF8626-748D-4958-AE93-C47249190A08}" type="slidenum">
              <a:rPr lang="en-ZA" smtClean="0"/>
              <a:t>‹#›</a:t>
            </a:fld>
            <a:endParaRPr lang="en-ZA"/>
          </a:p>
        </p:txBody>
      </p:sp>
    </p:spTree>
    <p:extLst>
      <p:ext uri="{BB962C8B-B14F-4D97-AF65-F5344CB8AC3E}">
        <p14:creationId xmlns:p14="http://schemas.microsoft.com/office/powerpoint/2010/main" val="3523638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53F18-197F-FD6D-4887-97BBEDE622E8}"/>
              </a:ext>
            </a:extLst>
          </p:cNvPr>
          <p:cNvSpPr>
            <a:spLocks noGrp="1"/>
          </p:cNvSpPr>
          <p:nvPr>
            <p:ph type="title"/>
          </p:nvPr>
        </p:nvSpPr>
        <p:spPr>
          <a:xfrm>
            <a:off x="629841" y="365126"/>
            <a:ext cx="78867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4858976-F3A6-CACB-5568-137CEDA14FD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E65C5C4-CB33-B905-BBA1-15B8A8F4A1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33E31344-1F4F-2BD3-6CFC-BA34F213FFA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FAF4161-2EFD-ACFA-E544-C3BB6F0793C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EC89B14A-CF37-705D-0914-4045942F571E}"/>
              </a:ext>
            </a:extLst>
          </p:cNvPr>
          <p:cNvSpPr>
            <a:spLocks noGrp="1"/>
          </p:cNvSpPr>
          <p:nvPr>
            <p:ph type="dt" sz="half" idx="10"/>
          </p:nvPr>
        </p:nvSpPr>
        <p:spPr/>
        <p:txBody>
          <a:bodyPr/>
          <a:lstStyle/>
          <a:p>
            <a:fld id="{574B3080-83E3-4378-BB9C-E9B3AC77B151}" type="datetimeFigureOut">
              <a:rPr lang="en-ZA" smtClean="0"/>
              <a:t>2025/07/10</a:t>
            </a:fld>
            <a:endParaRPr lang="en-ZA"/>
          </a:p>
        </p:txBody>
      </p:sp>
      <p:sp>
        <p:nvSpPr>
          <p:cNvPr id="8" name="Footer Placeholder 7">
            <a:extLst>
              <a:ext uri="{FF2B5EF4-FFF2-40B4-BE49-F238E27FC236}">
                <a16:creationId xmlns:a16="http://schemas.microsoft.com/office/drawing/2014/main" id="{4C995479-4643-F868-D76C-63808739D50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42B8B6E6-0FE8-8FD8-74DE-02A4E04A8885}"/>
              </a:ext>
            </a:extLst>
          </p:cNvPr>
          <p:cNvSpPr>
            <a:spLocks noGrp="1"/>
          </p:cNvSpPr>
          <p:nvPr>
            <p:ph type="sldNum" sz="quarter" idx="12"/>
          </p:nvPr>
        </p:nvSpPr>
        <p:spPr/>
        <p:txBody>
          <a:bodyPr/>
          <a:lstStyle/>
          <a:p>
            <a:fld id="{B7CF8626-748D-4958-AE93-C47249190A08}" type="slidenum">
              <a:rPr lang="en-ZA" smtClean="0"/>
              <a:t>‹#›</a:t>
            </a:fld>
            <a:endParaRPr lang="en-ZA"/>
          </a:p>
        </p:txBody>
      </p:sp>
    </p:spTree>
    <p:extLst>
      <p:ext uri="{BB962C8B-B14F-4D97-AF65-F5344CB8AC3E}">
        <p14:creationId xmlns:p14="http://schemas.microsoft.com/office/powerpoint/2010/main" val="3859950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FF2F-B81D-A87F-40F0-0C8FBA77CFDB}"/>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99000841-D8AF-1283-7BAE-E1D457041F3F}"/>
              </a:ext>
            </a:extLst>
          </p:cNvPr>
          <p:cNvSpPr>
            <a:spLocks noGrp="1"/>
          </p:cNvSpPr>
          <p:nvPr>
            <p:ph type="dt" sz="half" idx="10"/>
          </p:nvPr>
        </p:nvSpPr>
        <p:spPr/>
        <p:txBody>
          <a:bodyPr/>
          <a:lstStyle/>
          <a:p>
            <a:fld id="{574B3080-83E3-4378-BB9C-E9B3AC77B151}" type="datetimeFigureOut">
              <a:rPr lang="en-ZA" smtClean="0"/>
              <a:t>2025/07/10</a:t>
            </a:fld>
            <a:endParaRPr lang="en-ZA"/>
          </a:p>
        </p:txBody>
      </p:sp>
      <p:sp>
        <p:nvSpPr>
          <p:cNvPr id="4" name="Footer Placeholder 3">
            <a:extLst>
              <a:ext uri="{FF2B5EF4-FFF2-40B4-BE49-F238E27FC236}">
                <a16:creationId xmlns:a16="http://schemas.microsoft.com/office/drawing/2014/main" id="{6DD38210-B9F9-054E-CA9E-ED65F316B4C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FF78D02-6ED8-FDC9-0E97-2F018917C40F}"/>
              </a:ext>
            </a:extLst>
          </p:cNvPr>
          <p:cNvSpPr>
            <a:spLocks noGrp="1"/>
          </p:cNvSpPr>
          <p:nvPr>
            <p:ph type="sldNum" sz="quarter" idx="12"/>
          </p:nvPr>
        </p:nvSpPr>
        <p:spPr/>
        <p:txBody>
          <a:bodyPr/>
          <a:lstStyle/>
          <a:p>
            <a:fld id="{B7CF8626-748D-4958-AE93-C47249190A08}" type="slidenum">
              <a:rPr lang="en-ZA" smtClean="0"/>
              <a:t>‹#›</a:t>
            </a:fld>
            <a:endParaRPr lang="en-ZA"/>
          </a:p>
        </p:txBody>
      </p:sp>
    </p:spTree>
    <p:extLst>
      <p:ext uri="{BB962C8B-B14F-4D97-AF65-F5344CB8AC3E}">
        <p14:creationId xmlns:p14="http://schemas.microsoft.com/office/powerpoint/2010/main" val="3570445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7/10/25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48779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388249-88CC-31FD-3CB8-F8EEB5CAACC4}"/>
              </a:ext>
            </a:extLst>
          </p:cNvPr>
          <p:cNvSpPr>
            <a:spLocks noGrp="1"/>
          </p:cNvSpPr>
          <p:nvPr>
            <p:ph type="dt" sz="half" idx="10"/>
          </p:nvPr>
        </p:nvSpPr>
        <p:spPr/>
        <p:txBody>
          <a:bodyPr/>
          <a:lstStyle/>
          <a:p>
            <a:fld id="{574B3080-83E3-4378-BB9C-E9B3AC77B151}" type="datetimeFigureOut">
              <a:rPr lang="en-ZA" smtClean="0"/>
              <a:t>2025/07/10</a:t>
            </a:fld>
            <a:endParaRPr lang="en-ZA"/>
          </a:p>
        </p:txBody>
      </p:sp>
      <p:sp>
        <p:nvSpPr>
          <p:cNvPr id="3" name="Footer Placeholder 2">
            <a:extLst>
              <a:ext uri="{FF2B5EF4-FFF2-40B4-BE49-F238E27FC236}">
                <a16:creationId xmlns:a16="http://schemas.microsoft.com/office/drawing/2014/main" id="{634F49F0-DA6A-84F9-05D1-2A333B8CBDA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3FBB1B45-9CD6-9793-3BB9-44ED3600CB52}"/>
              </a:ext>
            </a:extLst>
          </p:cNvPr>
          <p:cNvSpPr>
            <a:spLocks noGrp="1"/>
          </p:cNvSpPr>
          <p:nvPr>
            <p:ph type="sldNum" sz="quarter" idx="12"/>
          </p:nvPr>
        </p:nvSpPr>
        <p:spPr/>
        <p:txBody>
          <a:bodyPr/>
          <a:lstStyle/>
          <a:p>
            <a:fld id="{B7CF8626-748D-4958-AE93-C47249190A08}" type="slidenum">
              <a:rPr lang="en-ZA" smtClean="0"/>
              <a:t>‹#›</a:t>
            </a:fld>
            <a:endParaRPr lang="en-ZA"/>
          </a:p>
        </p:txBody>
      </p:sp>
    </p:spTree>
    <p:extLst>
      <p:ext uri="{BB962C8B-B14F-4D97-AF65-F5344CB8AC3E}">
        <p14:creationId xmlns:p14="http://schemas.microsoft.com/office/powerpoint/2010/main" val="1370354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3FD1-4CC8-497C-F4D0-69EB58744EC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01B2B975-4E98-D283-5218-A8B4452E206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179E2FE-DD65-5634-9EF3-07441B25EE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B32D16-FA41-C8D0-F6CE-73F4347B6DA9}"/>
              </a:ext>
            </a:extLst>
          </p:cNvPr>
          <p:cNvSpPr>
            <a:spLocks noGrp="1"/>
          </p:cNvSpPr>
          <p:nvPr>
            <p:ph type="dt" sz="half" idx="10"/>
          </p:nvPr>
        </p:nvSpPr>
        <p:spPr/>
        <p:txBody>
          <a:bodyPr/>
          <a:lstStyle/>
          <a:p>
            <a:fld id="{574B3080-83E3-4378-BB9C-E9B3AC77B151}" type="datetimeFigureOut">
              <a:rPr lang="en-ZA" smtClean="0"/>
              <a:t>2025/07/10</a:t>
            </a:fld>
            <a:endParaRPr lang="en-ZA"/>
          </a:p>
        </p:txBody>
      </p:sp>
      <p:sp>
        <p:nvSpPr>
          <p:cNvPr id="6" name="Footer Placeholder 5">
            <a:extLst>
              <a:ext uri="{FF2B5EF4-FFF2-40B4-BE49-F238E27FC236}">
                <a16:creationId xmlns:a16="http://schemas.microsoft.com/office/drawing/2014/main" id="{0C7EF42F-293F-95A1-3599-79E79639ACC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AC52464-CF3C-A27C-F765-4CC2FAC3A868}"/>
              </a:ext>
            </a:extLst>
          </p:cNvPr>
          <p:cNvSpPr>
            <a:spLocks noGrp="1"/>
          </p:cNvSpPr>
          <p:nvPr>
            <p:ph type="sldNum" sz="quarter" idx="12"/>
          </p:nvPr>
        </p:nvSpPr>
        <p:spPr/>
        <p:txBody>
          <a:bodyPr/>
          <a:lstStyle/>
          <a:p>
            <a:fld id="{B7CF8626-748D-4958-AE93-C47249190A08}" type="slidenum">
              <a:rPr lang="en-ZA" smtClean="0"/>
              <a:t>‹#›</a:t>
            </a:fld>
            <a:endParaRPr lang="en-ZA"/>
          </a:p>
        </p:txBody>
      </p:sp>
    </p:spTree>
    <p:extLst>
      <p:ext uri="{BB962C8B-B14F-4D97-AF65-F5344CB8AC3E}">
        <p14:creationId xmlns:p14="http://schemas.microsoft.com/office/powerpoint/2010/main" val="336127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7BAC-5565-B20F-FC29-B055EB679FD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1DE04497-5246-3BE1-BD42-0FE69F13418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ZA"/>
          </a:p>
        </p:txBody>
      </p:sp>
      <p:sp>
        <p:nvSpPr>
          <p:cNvPr id="4" name="Text Placeholder 3">
            <a:extLst>
              <a:ext uri="{FF2B5EF4-FFF2-40B4-BE49-F238E27FC236}">
                <a16:creationId xmlns:a16="http://schemas.microsoft.com/office/drawing/2014/main" id="{A5F65AC3-27A4-0759-4F68-DD7169868B3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6857E3A-52D6-A0AF-314A-328DF8ADAF81}"/>
              </a:ext>
            </a:extLst>
          </p:cNvPr>
          <p:cNvSpPr>
            <a:spLocks noGrp="1"/>
          </p:cNvSpPr>
          <p:nvPr>
            <p:ph type="dt" sz="half" idx="10"/>
          </p:nvPr>
        </p:nvSpPr>
        <p:spPr/>
        <p:txBody>
          <a:bodyPr/>
          <a:lstStyle/>
          <a:p>
            <a:fld id="{574B3080-83E3-4378-BB9C-E9B3AC77B151}" type="datetimeFigureOut">
              <a:rPr lang="en-ZA" smtClean="0"/>
              <a:t>2025/07/10</a:t>
            </a:fld>
            <a:endParaRPr lang="en-ZA"/>
          </a:p>
        </p:txBody>
      </p:sp>
      <p:sp>
        <p:nvSpPr>
          <p:cNvPr id="6" name="Footer Placeholder 5">
            <a:extLst>
              <a:ext uri="{FF2B5EF4-FFF2-40B4-BE49-F238E27FC236}">
                <a16:creationId xmlns:a16="http://schemas.microsoft.com/office/drawing/2014/main" id="{F71C0263-114D-8F1F-C2BD-5E5F6CE205C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EACCF71-1CD5-7073-705A-CEF403BD18D7}"/>
              </a:ext>
            </a:extLst>
          </p:cNvPr>
          <p:cNvSpPr>
            <a:spLocks noGrp="1"/>
          </p:cNvSpPr>
          <p:nvPr>
            <p:ph type="sldNum" sz="quarter" idx="12"/>
          </p:nvPr>
        </p:nvSpPr>
        <p:spPr/>
        <p:txBody>
          <a:bodyPr/>
          <a:lstStyle/>
          <a:p>
            <a:fld id="{B7CF8626-748D-4958-AE93-C47249190A08}" type="slidenum">
              <a:rPr lang="en-ZA" smtClean="0"/>
              <a:t>‹#›</a:t>
            </a:fld>
            <a:endParaRPr lang="en-ZA"/>
          </a:p>
        </p:txBody>
      </p:sp>
    </p:spTree>
    <p:extLst>
      <p:ext uri="{BB962C8B-B14F-4D97-AF65-F5344CB8AC3E}">
        <p14:creationId xmlns:p14="http://schemas.microsoft.com/office/powerpoint/2010/main" val="1280869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EBBB-CD52-AF1B-1214-2B842245A44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400BDAD-8EB8-E5B9-800E-0D2DF23231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A3F1482-8DAC-C722-ECE6-033A96AD183E}"/>
              </a:ext>
            </a:extLst>
          </p:cNvPr>
          <p:cNvSpPr>
            <a:spLocks noGrp="1"/>
          </p:cNvSpPr>
          <p:nvPr>
            <p:ph type="dt" sz="half" idx="10"/>
          </p:nvPr>
        </p:nvSpPr>
        <p:spPr/>
        <p:txBody>
          <a:bodyPr/>
          <a:lstStyle/>
          <a:p>
            <a:fld id="{574B3080-83E3-4378-BB9C-E9B3AC77B151}" type="datetimeFigureOut">
              <a:rPr lang="en-ZA" smtClean="0"/>
              <a:t>2025/07/10</a:t>
            </a:fld>
            <a:endParaRPr lang="en-ZA"/>
          </a:p>
        </p:txBody>
      </p:sp>
      <p:sp>
        <p:nvSpPr>
          <p:cNvPr id="5" name="Footer Placeholder 4">
            <a:extLst>
              <a:ext uri="{FF2B5EF4-FFF2-40B4-BE49-F238E27FC236}">
                <a16:creationId xmlns:a16="http://schemas.microsoft.com/office/drawing/2014/main" id="{20FC9763-394C-0051-65B2-C3852B53B3C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2657779-9213-4038-F4C7-A345CB9D1753}"/>
              </a:ext>
            </a:extLst>
          </p:cNvPr>
          <p:cNvSpPr>
            <a:spLocks noGrp="1"/>
          </p:cNvSpPr>
          <p:nvPr>
            <p:ph type="sldNum" sz="quarter" idx="12"/>
          </p:nvPr>
        </p:nvSpPr>
        <p:spPr/>
        <p:txBody>
          <a:bodyPr/>
          <a:lstStyle/>
          <a:p>
            <a:fld id="{B7CF8626-748D-4958-AE93-C47249190A08}" type="slidenum">
              <a:rPr lang="en-ZA" smtClean="0"/>
              <a:t>‹#›</a:t>
            </a:fld>
            <a:endParaRPr lang="en-ZA"/>
          </a:p>
        </p:txBody>
      </p:sp>
    </p:spTree>
    <p:extLst>
      <p:ext uri="{BB962C8B-B14F-4D97-AF65-F5344CB8AC3E}">
        <p14:creationId xmlns:p14="http://schemas.microsoft.com/office/powerpoint/2010/main" val="4234850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BB372-165C-B6F0-DF03-067D49427F3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F8289DB-9613-E2E2-1B21-0F71BB77902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E253356-902C-802D-94E3-4A7A5324F413}"/>
              </a:ext>
            </a:extLst>
          </p:cNvPr>
          <p:cNvSpPr>
            <a:spLocks noGrp="1"/>
          </p:cNvSpPr>
          <p:nvPr>
            <p:ph type="dt" sz="half" idx="10"/>
          </p:nvPr>
        </p:nvSpPr>
        <p:spPr/>
        <p:txBody>
          <a:bodyPr/>
          <a:lstStyle/>
          <a:p>
            <a:fld id="{574B3080-83E3-4378-BB9C-E9B3AC77B151}" type="datetimeFigureOut">
              <a:rPr lang="en-ZA" smtClean="0"/>
              <a:t>2025/07/10</a:t>
            </a:fld>
            <a:endParaRPr lang="en-ZA"/>
          </a:p>
        </p:txBody>
      </p:sp>
      <p:sp>
        <p:nvSpPr>
          <p:cNvPr id="5" name="Footer Placeholder 4">
            <a:extLst>
              <a:ext uri="{FF2B5EF4-FFF2-40B4-BE49-F238E27FC236}">
                <a16:creationId xmlns:a16="http://schemas.microsoft.com/office/drawing/2014/main" id="{183F5774-1540-5C50-14B9-1BE3CAC8FBB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0989C76-0053-45E6-7001-B7BF4DCC36CD}"/>
              </a:ext>
            </a:extLst>
          </p:cNvPr>
          <p:cNvSpPr>
            <a:spLocks noGrp="1"/>
          </p:cNvSpPr>
          <p:nvPr>
            <p:ph type="sldNum" sz="quarter" idx="12"/>
          </p:nvPr>
        </p:nvSpPr>
        <p:spPr/>
        <p:txBody>
          <a:bodyPr/>
          <a:lstStyle/>
          <a:p>
            <a:fld id="{B7CF8626-748D-4958-AE93-C47249190A08}" type="slidenum">
              <a:rPr lang="en-ZA" smtClean="0"/>
              <a:t>‹#›</a:t>
            </a:fld>
            <a:endParaRPr lang="en-ZA"/>
          </a:p>
        </p:txBody>
      </p:sp>
    </p:spTree>
    <p:extLst>
      <p:ext uri="{BB962C8B-B14F-4D97-AF65-F5344CB8AC3E}">
        <p14:creationId xmlns:p14="http://schemas.microsoft.com/office/powerpoint/2010/main" val="2239656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7/10/25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53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7/10/25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36535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7/10/25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0956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7/10/25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02546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D24A7AC-904D-4781-85BA-7D10C17ED021}" type="datetimeFigureOut">
              <a:rPr lang="en-US" smtClean="0"/>
              <a:t>7/10/25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21402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331444B-B92B-4E27-8C94-BB93EAF5CB18}" type="datetimeFigureOut">
              <a:rPr lang="en-US" smtClean="0"/>
              <a:t>7/10/25</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a:p>
        </p:txBody>
      </p:sp>
    </p:spTree>
    <p:extLst>
      <p:ext uri="{BB962C8B-B14F-4D97-AF65-F5344CB8AC3E}">
        <p14:creationId xmlns:p14="http://schemas.microsoft.com/office/powerpoint/2010/main" val="786953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7/10/25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86981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D6E9DEC-419B-4CC5-A080-3B06BD5A8291}" type="datetimeFigureOut">
              <a:rPr lang="en-US" smtClean="0"/>
              <a:t>7/10/25</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3564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692F9A-917D-F18B-C15B-78E9B0C1998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D12F775-4C89-AC20-AB08-199D1FC491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7173FAB-E08C-4FC3-D73B-6527BD2EE7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574B3080-83E3-4378-BB9C-E9B3AC77B151}" type="datetimeFigureOut">
              <a:rPr lang="en-ZA" smtClean="0"/>
              <a:t>2025/07/10</a:t>
            </a:fld>
            <a:endParaRPr lang="en-ZA"/>
          </a:p>
        </p:txBody>
      </p:sp>
      <p:sp>
        <p:nvSpPr>
          <p:cNvPr id="5" name="Footer Placeholder 4">
            <a:extLst>
              <a:ext uri="{FF2B5EF4-FFF2-40B4-BE49-F238E27FC236}">
                <a16:creationId xmlns:a16="http://schemas.microsoft.com/office/drawing/2014/main" id="{E7D0186A-C751-B45A-A4D3-AD2BFB19846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ZA"/>
          </a:p>
        </p:txBody>
      </p:sp>
      <p:sp>
        <p:nvSpPr>
          <p:cNvPr id="6" name="Slide Number Placeholder 5">
            <a:extLst>
              <a:ext uri="{FF2B5EF4-FFF2-40B4-BE49-F238E27FC236}">
                <a16:creationId xmlns:a16="http://schemas.microsoft.com/office/drawing/2014/main" id="{F10390C0-57DD-4A29-4AFC-049D9C66A08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B7CF8626-748D-4958-AE93-C47249190A08}" type="slidenum">
              <a:rPr lang="en-ZA" smtClean="0"/>
              <a:t>‹#›</a:t>
            </a:fld>
            <a:endParaRPr lang="en-ZA"/>
          </a:p>
        </p:txBody>
      </p:sp>
    </p:spTree>
    <p:extLst>
      <p:ext uri="{BB962C8B-B14F-4D97-AF65-F5344CB8AC3E}">
        <p14:creationId xmlns:p14="http://schemas.microsoft.com/office/powerpoint/2010/main" val="353592941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png"/><Relationship Id="rId17" Type="http://schemas.microsoft.com/office/2007/relationships/hdphoto" Target="../media/hdphoto4.wdp"/><Relationship Id="rId2" Type="http://schemas.openxmlformats.org/officeDocument/2006/relationships/notesSlide" Target="../notesSlides/notesSlide9.xml"/><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png"/><Relationship Id="rId15" Type="http://schemas.microsoft.com/office/2007/relationships/hdphoto" Target="../media/hdphoto3.wdp"/><Relationship Id="rId10" Type="http://schemas.openxmlformats.org/officeDocument/2006/relationships/image" Target="../media/image26.png"/><Relationship Id="rId4" Type="http://schemas.openxmlformats.org/officeDocument/2006/relationships/image" Target="../media/image20.emf"/><Relationship Id="rId9" Type="http://schemas.openxmlformats.org/officeDocument/2006/relationships/image" Target="../media/image25.png"/><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1146824" y="3836366"/>
            <a:ext cx="7543801" cy="1261243"/>
          </a:xfrm>
        </p:spPr>
        <p:txBody>
          <a:bodyPr>
            <a:noAutofit/>
          </a:bodyPr>
          <a:lstStyle/>
          <a:p>
            <a:pPr algn="l">
              <a:lnSpc>
                <a:spcPct val="100000"/>
              </a:lnSpc>
              <a:spcBef>
                <a:spcPts val="0"/>
              </a:spcBef>
              <a:spcAft>
                <a:spcPts val="0"/>
              </a:spcAft>
            </a:pPr>
            <a:r>
              <a:rPr lang="en-ZA" b="1" cap="none" spc="0" dirty="0" err="1">
                <a:solidFill>
                  <a:schemeClr val="tx1"/>
                </a:solidFill>
                <a:latin typeface="Arial" panose="020B0604020202020204" pitchFamily="34" charset="0"/>
                <a:cs typeface="Arial" panose="020B0604020202020204" pitchFamily="34" charset="0"/>
              </a:rPr>
              <a:t>Nkune</a:t>
            </a:r>
            <a:r>
              <a:rPr lang="en-ZA" b="1" cap="none" spc="0" dirty="0">
                <a:solidFill>
                  <a:schemeClr val="tx1"/>
                </a:solidFill>
                <a:latin typeface="Arial" panose="020B0604020202020204" pitchFamily="34" charset="0"/>
                <a:cs typeface="Arial" panose="020B0604020202020204" pitchFamily="34" charset="0"/>
              </a:rPr>
              <a:t> Williams </a:t>
            </a:r>
            <a:r>
              <a:rPr lang="en-ZA" b="1" cap="none" spc="0" dirty="0" err="1">
                <a:solidFill>
                  <a:schemeClr val="tx1"/>
                </a:solidFill>
                <a:latin typeface="Arial" panose="020B0604020202020204" pitchFamily="34" charset="0"/>
                <a:cs typeface="Arial" panose="020B0604020202020204" pitchFamily="34" charset="0"/>
              </a:rPr>
              <a:t>Nkune</a:t>
            </a:r>
            <a:r>
              <a:rPr lang="en-ZA" b="1" cap="none" spc="0" dirty="0">
                <a:solidFill>
                  <a:schemeClr val="tx1"/>
                </a:solidFill>
                <a:latin typeface="Arial" panose="020B0604020202020204" pitchFamily="34" charset="0"/>
                <a:cs typeface="Arial" panose="020B0604020202020204" pitchFamily="34" charset="0"/>
              </a:rPr>
              <a:t> and Prof Heidi </a:t>
            </a:r>
            <a:r>
              <a:rPr lang="en-ZA" b="1" cap="none" spc="0" dirty="0" err="1">
                <a:solidFill>
                  <a:schemeClr val="tx1"/>
                </a:solidFill>
                <a:latin typeface="Arial" panose="020B0604020202020204" pitchFamily="34" charset="0"/>
                <a:cs typeface="Arial" panose="020B0604020202020204" pitchFamily="34" charset="0"/>
              </a:rPr>
              <a:t>Abrahamse</a:t>
            </a:r>
            <a:endParaRPr lang="en-ZA" b="1" cap="none" spc="0" dirty="0">
              <a:solidFill>
                <a:schemeClr val="tx1"/>
              </a:solidFill>
              <a:latin typeface="Arial" panose="020B0604020202020204" pitchFamily="34" charset="0"/>
              <a:cs typeface="Arial" panose="020B0604020202020204" pitchFamily="34" charset="0"/>
            </a:endParaRPr>
          </a:p>
          <a:p>
            <a:pPr algn="l">
              <a:lnSpc>
                <a:spcPct val="100000"/>
              </a:lnSpc>
              <a:spcBef>
                <a:spcPts val="0"/>
              </a:spcBef>
              <a:spcAft>
                <a:spcPts val="0"/>
              </a:spcAft>
            </a:pPr>
            <a:r>
              <a:rPr lang="en-ZA" sz="1400" cap="none" spc="0" dirty="0">
                <a:solidFill>
                  <a:schemeClr val="tx1"/>
                </a:solidFill>
                <a:latin typeface="Arial" panose="020B0604020202020204" pitchFamily="34" charset="0"/>
                <a:cs typeface="Arial" panose="020B0604020202020204" pitchFamily="34" charset="0"/>
              </a:rPr>
              <a:t>Laser Research Centre</a:t>
            </a:r>
          </a:p>
          <a:p>
            <a:pPr algn="l">
              <a:lnSpc>
                <a:spcPct val="100000"/>
              </a:lnSpc>
              <a:spcBef>
                <a:spcPts val="0"/>
              </a:spcBef>
              <a:spcAft>
                <a:spcPts val="0"/>
              </a:spcAft>
            </a:pPr>
            <a:r>
              <a:rPr lang="en-ZA" sz="1400" cap="none" spc="0" dirty="0">
                <a:solidFill>
                  <a:schemeClr val="tx1"/>
                </a:solidFill>
                <a:latin typeface="Arial" panose="020B0604020202020204" pitchFamily="34" charset="0"/>
                <a:cs typeface="Arial" panose="020B0604020202020204" pitchFamily="34" charset="0"/>
              </a:rPr>
              <a:t>Faculty of Health Sciences</a:t>
            </a:r>
          </a:p>
          <a:p>
            <a:pPr algn="l">
              <a:lnSpc>
                <a:spcPct val="100000"/>
              </a:lnSpc>
              <a:spcBef>
                <a:spcPts val="0"/>
              </a:spcBef>
              <a:spcAft>
                <a:spcPts val="0"/>
              </a:spcAft>
            </a:pPr>
            <a:r>
              <a:rPr lang="en-ZA" sz="1400" cap="none" spc="0" dirty="0">
                <a:solidFill>
                  <a:schemeClr val="tx1"/>
                </a:solidFill>
                <a:latin typeface="Arial" panose="020B0604020202020204" pitchFamily="34" charset="0"/>
                <a:cs typeface="Arial" panose="020B0604020202020204" pitchFamily="34" charset="0"/>
              </a:rPr>
              <a:t>University of Johannesburg </a:t>
            </a:r>
          </a:p>
          <a:p>
            <a:pPr algn="l">
              <a:lnSpc>
                <a:spcPct val="100000"/>
              </a:lnSpc>
              <a:spcBef>
                <a:spcPts val="0"/>
              </a:spcBef>
              <a:spcAft>
                <a:spcPts val="0"/>
              </a:spcAft>
            </a:pPr>
            <a:endParaRPr lang="en-ZA" sz="1400" dirty="0">
              <a:solidFill>
                <a:schemeClr val="tx1"/>
              </a:solidFill>
              <a:latin typeface="Arial" panose="020B0604020202020204" pitchFamily="34" charset="0"/>
              <a:cs typeface="Arial" panose="020B0604020202020204" pitchFamily="34" charset="0"/>
            </a:endParaRPr>
          </a:p>
          <a:p>
            <a:pPr algn="l">
              <a:lnSpc>
                <a:spcPct val="100000"/>
              </a:lnSpc>
              <a:spcBef>
                <a:spcPts val="0"/>
              </a:spcBef>
              <a:spcAft>
                <a:spcPts val="0"/>
              </a:spcAft>
            </a:pPr>
            <a:endParaRPr lang="en-ZA" sz="1400" cap="none" spc="0" dirty="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3028517" y="5415321"/>
            <a:ext cx="2133716" cy="827455"/>
          </a:xfrm>
          <a:prstGeom prst="rect">
            <a:avLst/>
          </a:prstGeom>
          <a:ln>
            <a:noFill/>
          </a:ln>
          <a:effectLst/>
        </p:spPr>
      </p:pic>
      <p:pic>
        <p:nvPicPr>
          <p:cNvPr id="14" name="Picture 13"/>
          <p:cNvPicPr>
            <a:picLocks noChangeAspect="1"/>
          </p:cNvPicPr>
          <p:nvPr/>
        </p:nvPicPr>
        <p:blipFill rotWithShape="1">
          <a:blip r:embed="rId4"/>
          <a:srcRect l="2712" t="6932" r="-1"/>
          <a:stretch/>
        </p:blipFill>
        <p:spPr>
          <a:xfrm>
            <a:off x="175672" y="5353982"/>
            <a:ext cx="2377028" cy="950134"/>
          </a:xfrm>
          <a:prstGeom prst="rect">
            <a:avLst/>
          </a:prstGeom>
        </p:spPr>
      </p:pic>
      <p:sp>
        <p:nvSpPr>
          <p:cNvPr id="20" name="TextBox 19"/>
          <p:cNvSpPr txBox="1"/>
          <p:nvPr/>
        </p:nvSpPr>
        <p:spPr>
          <a:xfrm>
            <a:off x="453375" y="2102809"/>
            <a:ext cx="8379340" cy="1384995"/>
          </a:xfrm>
          <a:prstGeom prst="rect">
            <a:avLst/>
          </a:prstGeom>
          <a:noFill/>
        </p:spPr>
        <p:txBody>
          <a:bodyPr wrap="square" rtlCol="0">
            <a:spAutoFit/>
          </a:bodyPr>
          <a:lstStyle/>
          <a:p>
            <a:pPr algn="ctr"/>
            <a:r>
              <a:rPr lang="en-US" sz="2800" b="1" dirty="0">
                <a:effectLst/>
                <a:latin typeface="Arial" panose="020B0604020202020204" pitchFamily="34" charset="0"/>
                <a:ea typeface="Times New Roman" panose="02020603050405020304" pitchFamily="18" charset="0"/>
                <a:cs typeface="Arial" panose="020B0604020202020204" pitchFamily="34" charset="0"/>
              </a:rPr>
              <a:t>Evaluation of Pheophorbide-a </a:t>
            </a:r>
            <a:r>
              <a:rPr lang="en-US" sz="2800" b="1" dirty="0">
                <a:latin typeface="Arial" panose="020B0604020202020204" pitchFamily="34" charset="0"/>
                <a:ea typeface="Times New Roman" panose="02020603050405020304" pitchFamily="18" charset="0"/>
                <a:cs typeface="Arial" panose="020B0604020202020204" pitchFamily="34" charset="0"/>
              </a:rPr>
              <a:t>Cytotoxicity</a:t>
            </a:r>
            <a:r>
              <a:rPr lang="en-US" sz="2800" b="1" dirty="0">
                <a:effectLst/>
                <a:latin typeface="Arial" panose="020B0604020202020204" pitchFamily="34" charset="0"/>
                <a:ea typeface="Times New Roman" panose="02020603050405020304" pitchFamily="18" charset="0"/>
                <a:cs typeface="Arial" panose="020B0604020202020204" pitchFamily="34" charset="0"/>
              </a:rPr>
              <a:t> in Melanoma Cells Grown as Three-Dimensional Multicellular Tumour Spheroids</a:t>
            </a:r>
            <a:endParaRPr lang="en-ZA" sz="36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5"/>
          <a:stretch>
            <a:fillRect/>
          </a:stretch>
        </p:blipFill>
        <p:spPr>
          <a:xfrm>
            <a:off x="7474117" y="0"/>
            <a:ext cx="1669883" cy="1387080"/>
          </a:xfrm>
          <a:prstGeom prst="rect">
            <a:avLst/>
          </a:prstGeom>
        </p:spPr>
      </p:pic>
      <p:grpSp>
        <p:nvGrpSpPr>
          <p:cNvPr id="8" name="Group 7"/>
          <p:cNvGrpSpPr/>
          <p:nvPr/>
        </p:nvGrpSpPr>
        <p:grpSpPr>
          <a:xfrm>
            <a:off x="-94413" y="362611"/>
            <a:ext cx="1656513" cy="1431743"/>
            <a:chOff x="412992" y="1412776"/>
            <a:chExt cx="1612145" cy="858575"/>
          </a:xfrm>
        </p:grpSpPr>
        <p:pic>
          <p:nvPicPr>
            <p:cNvPr id="9" name="Picture 2" descr="https://lillianstar.files.wordpress.com/2012/11/111111111111111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6579" y="1412776"/>
              <a:ext cx="534648" cy="5303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12992" y="1871241"/>
              <a:ext cx="1612145" cy="400110"/>
            </a:xfrm>
            <a:prstGeom prst="rect">
              <a:avLst/>
            </a:prstGeom>
            <a:noFill/>
          </p:spPr>
          <p:txBody>
            <a:bodyPr wrap="square" rtlCol="0">
              <a:spAutoFit/>
            </a:bodyPr>
            <a:lstStyle/>
            <a:p>
              <a:pPr algn="ctr"/>
              <a:r>
                <a:rPr lang="en-US" sz="1000" b="1" i="1">
                  <a:solidFill>
                    <a:srgbClr val="7030A0"/>
                  </a:solidFill>
                </a:rPr>
                <a:t>Faculty of </a:t>
              </a:r>
            </a:p>
            <a:p>
              <a:pPr algn="ctr"/>
              <a:r>
                <a:rPr lang="en-US" sz="1000" b="1" i="1">
                  <a:solidFill>
                    <a:srgbClr val="7030A0"/>
                  </a:solidFill>
                </a:rPr>
                <a:t>Health Sciences</a:t>
              </a:r>
              <a:endParaRPr lang="en-ZA" sz="1000" b="1" i="1">
                <a:solidFill>
                  <a:srgbClr val="7030A0"/>
                </a:solidFill>
              </a:endParaRPr>
            </a:p>
          </p:txBody>
        </p:sp>
      </p:grpSp>
      <p:pic>
        <p:nvPicPr>
          <p:cNvPr id="2" name="Picture 1" descr="A blue and gold text on a dark background&#10;&#10;AI-generated content may be incorrect.">
            <a:extLst>
              <a:ext uri="{FF2B5EF4-FFF2-40B4-BE49-F238E27FC236}">
                <a16:creationId xmlns:a16="http://schemas.microsoft.com/office/drawing/2014/main" id="{6A727AD8-4AA0-8E9B-1433-4596EF45B6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3239" y="4544901"/>
            <a:ext cx="2739301" cy="1423129"/>
          </a:xfrm>
          <a:prstGeom prst="rect">
            <a:avLst/>
          </a:prstGeom>
        </p:spPr>
      </p:pic>
    </p:spTree>
    <p:extLst>
      <p:ext uri="{BB962C8B-B14F-4D97-AF65-F5344CB8AC3E}">
        <p14:creationId xmlns:p14="http://schemas.microsoft.com/office/powerpoint/2010/main" val="3276179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BD0DC5-2B78-8DB7-D9B7-1E3C6BCFCF47}"/>
              </a:ext>
            </a:extLst>
          </p:cNvPr>
          <p:cNvPicPr>
            <a:picLocks noChangeAspect="1"/>
          </p:cNvPicPr>
          <p:nvPr/>
        </p:nvPicPr>
        <p:blipFill>
          <a:blip r:embed="rId2"/>
          <a:stretch>
            <a:fillRect/>
          </a:stretch>
        </p:blipFill>
        <p:spPr>
          <a:xfrm>
            <a:off x="1439694" y="330740"/>
            <a:ext cx="6628065" cy="5107022"/>
          </a:xfrm>
          <a:prstGeom prst="rect">
            <a:avLst/>
          </a:prstGeom>
        </p:spPr>
      </p:pic>
      <p:sp>
        <p:nvSpPr>
          <p:cNvPr id="4" name="TextBox 3">
            <a:extLst>
              <a:ext uri="{FF2B5EF4-FFF2-40B4-BE49-F238E27FC236}">
                <a16:creationId xmlns:a16="http://schemas.microsoft.com/office/drawing/2014/main" id="{FED4480D-FCF5-DF04-8C96-664369625FC9}"/>
              </a:ext>
            </a:extLst>
          </p:cNvPr>
          <p:cNvSpPr txBox="1"/>
          <p:nvPr/>
        </p:nvSpPr>
        <p:spPr>
          <a:xfrm>
            <a:off x="371416" y="5481889"/>
            <a:ext cx="8764620" cy="738664"/>
          </a:xfrm>
          <a:prstGeom prst="rect">
            <a:avLst/>
          </a:prstGeom>
          <a:noFill/>
        </p:spPr>
        <p:txBody>
          <a:bodyPr wrap="square">
            <a:spAutoFit/>
          </a:bodyPr>
          <a:lstStyle/>
          <a:p>
            <a:pPr algn="just"/>
            <a:r>
              <a:rPr lang="en-US" sz="1400" b="1" dirty="0">
                <a:latin typeface="Arial" panose="020B0604020202020204" pitchFamily="34" charset="0"/>
                <a:cs typeface="Arial" panose="020B0604020202020204" pitchFamily="34" charset="0"/>
              </a:rPr>
              <a:t>Figure 2. </a:t>
            </a:r>
            <a:r>
              <a:rPr lang="en-US" sz="1400" dirty="0">
                <a:latin typeface="Arial" panose="020B0604020202020204" pitchFamily="34" charset="0"/>
                <a:cs typeface="Arial" panose="020B0604020202020204" pitchFamily="34" charset="0"/>
              </a:rPr>
              <a:t>No morphological changes were noted in spheroids treated with laser irradiation alone or varying doses of </a:t>
            </a:r>
            <a:r>
              <a:rPr lang="en-US" sz="1400" dirty="0" err="1">
                <a:latin typeface="Arial" panose="020B0604020202020204" pitchFamily="34" charset="0"/>
                <a:cs typeface="Arial" panose="020B0604020202020204" pitchFamily="34" charset="0"/>
              </a:rPr>
              <a:t>Ppa</a:t>
            </a:r>
            <a:r>
              <a:rPr lang="en-US" sz="1400" dirty="0">
                <a:latin typeface="Arial" panose="020B0604020202020204" pitchFamily="34" charset="0"/>
                <a:cs typeface="Arial" panose="020B0604020202020204" pitchFamily="34" charset="0"/>
              </a:rPr>
              <a:t> alone when compared untreated cells. PDT-treated spheroids (5 &amp; 10 µM) showed a disrupted outer membrane (severe disruption at 20 and 40 µM).</a:t>
            </a:r>
          </a:p>
        </p:txBody>
      </p:sp>
    </p:spTree>
    <p:extLst>
      <p:ext uri="{BB962C8B-B14F-4D97-AF65-F5344CB8AC3E}">
        <p14:creationId xmlns:p14="http://schemas.microsoft.com/office/powerpoint/2010/main" val="1213365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87B64-CD31-ED8B-C8D9-ED721F0FB748}"/>
              </a:ext>
            </a:extLst>
          </p:cNvPr>
          <p:cNvPicPr>
            <a:picLocks noChangeAspect="1"/>
          </p:cNvPicPr>
          <p:nvPr/>
        </p:nvPicPr>
        <p:blipFill>
          <a:blip r:embed="rId3"/>
          <a:stretch>
            <a:fillRect/>
          </a:stretch>
        </p:blipFill>
        <p:spPr>
          <a:xfrm>
            <a:off x="179956" y="1766445"/>
            <a:ext cx="4437556" cy="3386365"/>
          </a:xfrm>
          <a:prstGeom prst="rect">
            <a:avLst/>
          </a:prstGeom>
        </p:spPr>
      </p:pic>
      <p:sp>
        <p:nvSpPr>
          <p:cNvPr id="2" name="TextBox 1">
            <a:extLst>
              <a:ext uri="{FF2B5EF4-FFF2-40B4-BE49-F238E27FC236}">
                <a16:creationId xmlns:a16="http://schemas.microsoft.com/office/drawing/2014/main" id="{6C4732AA-C724-14D4-9ECE-33C39C56B9C7}"/>
              </a:ext>
            </a:extLst>
          </p:cNvPr>
          <p:cNvSpPr txBox="1"/>
          <p:nvPr/>
        </p:nvSpPr>
        <p:spPr>
          <a:xfrm>
            <a:off x="808447" y="521140"/>
            <a:ext cx="8121546" cy="861774"/>
          </a:xfrm>
          <a:prstGeom prst="rect">
            <a:avLst/>
          </a:prstGeom>
          <a:noFill/>
        </p:spPr>
        <p:txBody>
          <a:bodyPr wrap="square" rtlCol="0">
            <a:spAutoFit/>
          </a:bodyPr>
          <a:lstStyle/>
          <a:p>
            <a:r>
              <a:rPr lang="en-ZA"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Cytotoxicity [Membrane Integrity Assay] </a:t>
            </a:r>
          </a:p>
          <a:p>
            <a:endParaRPr lang="en-US" dirty="0"/>
          </a:p>
        </p:txBody>
      </p:sp>
      <p:sp>
        <p:nvSpPr>
          <p:cNvPr id="6" name="TextBox 5">
            <a:extLst>
              <a:ext uri="{FF2B5EF4-FFF2-40B4-BE49-F238E27FC236}">
                <a16:creationId xmlns:a16="http://schemas.microsoft.com/office/drawing/2014/main" id="{717ADE88-F269-BC52-99FB-A16B3254E407}"/>
              </a:ext>
            </a:extLst>
          </p:cNvPr>
          <p:cNvSpPr txBox="1"/>
          <p:nvPr/>
        </p:nvSpPr>
        <p:spPr>
          <a:xfrm>
            <a:off x="116732" y="5461223"/>
            <a:ext cx="8813260" cy="738664"/>
          </a:xfrm>
          <a:prstGeom prst="rect">
            <a:avLst/>
          </a:prstGeom>
          <a:noFill/>
        </p:spPr>
        <p:txBody>
          <a:bodyPr wrap="square">
            <a:spAutoFit/>
          </a:bodyPr>
          <a:lstStyle/>
          <a:p>
            <a:pPr algn="just"/>
            <a:r>
              <a:rPr lang="en-US" sz="1400" b="1" dirty="0">
                <a:latin typeface="Arial" panose="020B0604020202020204" pitchFamily="34" charset="0"/>
                <a:cs typeface="Arial" panose="020B0604020202020204" pitchFamily="34" charset="0"/>
              </a:rPr>
              <a:t>Figure 3</a:t>
            </a:r>
            <a:r>
              <a:rPr lang="en-US" sz="1400" dirty="0">
                <a:latin typeface="Arial" panose="020B0604020202020204" pitchFamily="34" charset="0"/>
                <a:cs typeface="Arial" panose="020B0604020202020204" pitchFamily="34" charset="0"/>
              </a:rPr>
              <a:t>. PDT-treated A375 monolayers showed a significant dose-dependent increase in LDH release when compared to untreated cells (P&lt;0.001***). IC</a:t>
            </a:r>
            <a:r>
              <a:rPr lang="en-US" sz="1400" baseline="-25000" dirty="0">
                <a:latin typeface="Arial" panose="020B0604020202020204" pitchFamily="34" charset="0"/>
                <a:cs typeface="Arial" panose="020B0604020202020204" pitchFamily="34" charset="0"/>
              </a:rPr>
              <a:t>50 </a:t>
            </a:r>
            <a:r>
              <a:rPr lang="en-US" sz="1400" dirty="0">
                <a:latin typeface="Arial" panose="020B0604020202020204" pitchFamily="34" charset="0"/>
                <a:cs typeface="Arial" panose="020B0604020202020204" pitchFamily="34" charset="0"/>
              </a:rPr>
              <a:t>of</a:t>
            </a:r>
            <a:r>
              <a:rPr lang="en-US" sz="1400" baseline="-250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monolayers and spheroids was 0.47 and 9.3 µM, respectively.</a:t>
            </a:r>
          </a:p>
        </p:txBody>
      </p:sp>
      <p:pic>
        <p:nvPicPr>
          <p:cNvPr id="4" name="Picture 3">
            <a:extLst>
              <a:ext uri="{FF2B5EF4-FFF2-40B4-BE49-F238E27FC236}">
                <a16:creationId xmlns:a16="http://schemas.microsoft.com/office/drawing/2014/main" id="{1AB62D56-8652-3E6F-4DAD-A44BAF0D88C3}"/>
              </a:ext>
            </a:extLst>
          </p:cNvPr>
          <p:cNvPicPr>
            <a:picLocks noChangeAspect="1"/>
          </p:cNvPicPr>
          <p:nvPr/>
        </p:nvPicPr>
        <p:blipFill>
          <a:blip r:embed="rId4"/>
          <a:stretch>
            <a:fillRect/>
          </a:stretch>
        </p:blipFill>
        <p:spPr>
          <a:xfrm>
            <a:off x="4617512" y="1685989"/>
            <a:ext cx="4346532" cy="3547278"/>
          </a:xfrm>
          <a:prstGeom prst="rect">
            <a:avLst/>
          </a:prstGeom>
        </p:spPr>
      </p:pic>
      <p:sp>
        <p:nvSpPr>
          <p:cNvPr id="7" name="TextBox 6">
            <a:extLst>
              <a:ext uri="{FF2B5EF4-FFF2-40B4-BE49-F238E27FC236}">
                <a16:creationId xmlns:a16="http://schemas.microsoft.com/office/drawing/2014/main" id="{BB520D1F-9251-46E3-09EE-2A4E9A81B1BE}"/>
              </a:ext>
            </a:extLst>
          </p:cNvPr>
          <p:cNvSpPr txBox="1"/>
          <p:nvPr/>
        </p:nvSpPr>
        <p:spPr>
          <a:xfrm>
            <a:off x="1734450" y="1317259"/>
            <a:ext cx="1242648" cy="369332"/>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Monolayers</a:t>
            </a:r>
            <a:r>
              <a:rPr lang="en-US" b="1" dirty="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5B6133AD-17B5-6EC2-0FA0-A7DC9E31EE91}"/>
              </a:ext>
            </a:extLst>
          </p:cNvPr>
          <p:cNvSpPr txBox="1"/>
          <p:nvPr/>
        </p:nvSpPr>
        <p:spPr>
          <a:xfrm>
            <a:off x="5923809" y="1316657"/>
            <a:ext cx="1059906"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Spheroids</a:t>
            </a:r>
          </a:p>
        </p:txBody>
      </p:sp>
    </p:spTree>
    <p:extLst>
      <p:ext uri="{BB962C8B-B14F-4D97-AF65-F5344CB8AC3E}">
        <p14:creationId xmlns:p14="http://schemas.microsoft.com/office/powerpoint/2010/main" val="613639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7E3757-9EBA-6710-A7E6-46C352A0DC44}"/>
              </a:ext>
            </a:extLst>
          </p:cNvPr>
          <p:cNvPicPr>
            <a:picLocks noChangeAspect="1"/>
          </p:cNvPicPr>
          <p:nvPr/>
        </p:nvPicPr>
        <p:blipFill>
          <a:blip r:embed="rId2"/>
          <a:stretch>
            <a:fillRect/>
          </a:stretch>
        </p:blipFill>
        <p:spPr>
          <a:xfrm>
            <a:off x="165371" y="1563624"/>
            <a:ext cx="4343400" cy="3104388"/>
          </a:xfrm>
          <a:prstGeom prst="rect">
            <a:avLst/>
          </a:prstGeom>
        </p:spPr>
      </p:pic>
      <p:pic>
        <p:nvPicPr>
          <p:cNvPr id="5" name="Picture 4">
            <a:extLst>
              <a:ext uri="{FF2B5EF4-FFF2-40B4-BE49-F238E27FC236}">
                <a16:creationId xmlns:a16="http://schemas.microsoft.com/office/drawing/2014/main" id="{50295C89-5DF0-C5A1-0D25-4862A2307DE5}"/>
              </a:ext>
            </a:extLst>
          </p:cNvPr>
          <p:cNvPicPr>
            <a:picLocks noChangeAspect="1"/>
          </p:cNvPicPr>
          <p:nvPr/>
        </p:nvPicPr>
        <p:blipFill>
          <a:blip r:embed="rId3"/>
          <a:stretch>
            <a:fillRect/>
          </a:stretch>
        </p:blipFill>
        <p:spPr>
          <a:xfrm>
            <a:off x="4453129" y="1319518"/>
            <a:ext cx="4343400" cy="3348494"/>
          </a:xfrm>
          <a:prstGeom prst="rect">
            <a:avLst/>
          </a:prstGeom>
        </p:spPr>
      </p:pic>
      <p:sp>
        <p:nvSpPr>
          <p:cNvPr id="2" name="TextBox 1">
            <a:extLst>
              <a:ext uri="{FF2B5EF4-FFF2-40B4-BE49-F238E27FC236}">
                <a16:creationId xmlns:a16="http://schemas.microsoft.com/office/drawing/2014/main" id="{C3CC1931-D71F-771F-E809-FD97CD5D856C}"/>
              </a:ext>
            </a:extLst>
          </p:cNvPr>
          <p:cNvSpPr txBox="1"/>
          <p:nvPr/>
        </p:nvSpPr>
        <p:spPr>
          <a:xfrm>
            <a:off x="2463890" y="228276"/>
            <a:ext cx="4216219" cy="861774"/>
          </a:xfrm>
          <a:prstGeom prst="rect">
            <a:avLst/>
          </a:prstGeom>
          <a:noFill/>
        </p:spPr>
        <p:txBody>
          <a:bodyPr wrap="none" rtlCol="0">
            <a:spAutoFit/>
          </a:bodyPr>
          <a:lstStyle/>
          <a:p>
            <a:r>
              <a:rPr lang="en-ZA"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Cellular Proliferation</a:t>
            </a:r>
          </a:p>
          <a:p>
            <a:endParaRPr lang="en-US" dirty="0"/>
          </a:p>
        </p:txBody>
      </p:sp>
      <p:sp>
        <p:nvSpPr>
          <p:cNvPr id="6" name="TextBox 5">
            <a:extLst>
              <a:ext uri="{FF2B5EF4-FFF2-40B4-BE49-F238E27FC236}">
                <a16:creationId xmlns:a16="http://schemas.microsoft.com/office/drawing/2014/main" id="{03500627-DEAE-080A-DECD-0E79AFC24622}"/>
              </a:ext>
            </a:extLst>
          </p:cNvPr>
          <p:cNvSpPr txBox="1"/>
          <p:nvPr/>
        </p:nvSpPr>
        <p:spPr>
          <a:xfrm>
            <a:off x="590663" y="4977329"/>
            <a:ext cx="8449058" cy="523220"/>
          </a:xfrm>
          <a:prstGeom prst="rect">
            <a:avLst/>
          </a:prstGeom>
          <a:noFill/>
        </p:spPr>
        <p:txBody>
          <a:bodyPr wrap="square">
            <a:spAutoFit/>
          </a:bodyPr>
          <a:lstStyle/>
          <a:p>
            <a:pPr algn="just"/>
            <a:r>
              <a:rPr lang="en-US" sz="1400" b="1" dirty="0">
                <a:latin typeface="Arial" panose="020B0604020202020204" pitchFamily="34" charset="0"/>
                <a:cs typeface="Arial" panose="020B0604020202020204" pitchFamily="34" charset="0"/>
              </a:rPr>
              <a:t>Figure 4. </a:t>
            </a:r>
            <a:r>
              <a:rPr lang="en-US" sz="1400" dirty="0">
                <a:latin typeface="Arial" panose="020B0604020202020204" pitchFamily="34" charset="0"/>
                <a:cs typeface="Arial" panose="020B0604020202020204" pitchFamily="34" charset="0"/>
              </a:rPr>
              <a:t>PDT-treated A375 monolayers </a:t>
            </a:r>
            <a:r>
              <a:rPr lang="en-US" sz="1400" b="1" dirty="0">
                <a:latin typeface="Arial" panose="020B0604020202020204" pitchFamily="34" charset="0"/>
                <a:cs typeface="Arial" panose="020B0604020202020204" pitchFamily="34" charset="0"/>
              </a:rPr>
              <a:t>(A) </a:t>
            </a:r>
            <a:r>
              <a:rPr lang="en-US" sz="1400" dirty="0">
                <a:latin typeface="Arial" panose="020B0604020202020204" pitchFamily="34" charset="0"/>
                <a:cs typeface="Arial" panose="020B0604020202020204" pitchFamily="34" charset="0"/>
              </a:rPr>
              <a:t>and Spheroids </a:t>
            </a:r>
            <a:r>
              <a:rPr lang="en-US" sz="1400" b="1" dirty="0">
                <a:latin typeface="Arial" panose="020B0604020202020204" pitchFamily="34" charset="0"/>
                <a:cs typeface="Arial" panose="020B0604020202020204" pitchFamily="34" charset="0"/>
              </a:rPr>
              <a:t>(B) </a:t>
            </a:r>
            <a:r>
              <a:rPr lang="en-US" sz="1400" dirty="0">
                <a:latin typeface="Arial" panose="020B0604020202020204" pitchFamily="34" charset="0"/>
                <a:cs typeface="Arial" panose="020B0604020202020204" pitchFamily="34" charset="0"/>
              </a:rPr>
              <a:t>showed a significant dose-dependent decrease cellular proliferation when compared to untreated cells (P&lt;0.01** and P&lt;0.001***). </a:t>
            </a:r>
          </a:p>
        </p:txBody>
      </p:sp>
      <p:sp>
        <p:nvSpPr>
          <p:cNvPr id="9" name="TextBox 8">
            <a:extLst>
              <a:ext uri="{FF2B5EF4-FFF2-40B4-BE49-F238E27FC236}">
                <a16:creationId xmlns:a16="http://schemas.microsoft.com/office/drawing/2014/main" id="{D5B2E0C6-EADE-39D7-08C1-ABC3D4ED2493}"/>
              </a:ext>
            </a:extLst>
          </p:cNvPr>
          <p:cNvSpPr txBox="1"/>
          <p:nvPr/>
        </p:nvSpPr>
        <p:spPr>
          <a:xfrm>
            <a:off x="2010218" y="1093495"/>
            <a:ext cx="324128" cy="369332"/>
          </a:xfrm>
          <a:prstGeom prst="rect">
            <a:avLst/>
          </a:prstGeom>
          <a:noFill/>
        </p:spPr>
        <p:txBody>
          <a:bodyPr wrap="none" rtlCol="0">
            <a:spAutoFit/>
          </a:bodyPr>
          <a:lstStyle/>
          <a:p>
            <a:r>
              <a:rPr lang="en-US" b="1" dirty="0"/>
              <a:t>A</a:t>
            </a:r>
          </a:p>
        </p:txBody>
      </p:sp>
      <p:sp>
        <p:nvSpPr>
          <p:cNvPr id="10" name="TextBox 9">
            <a:extLst>
              <a:ext uri="{FF2B5EF4-FFF2-40B4-BE49-F238E27FC236}">
                <a16:creationId xmlns:a16="http://schemas.microsoft.com/office/drawing/2014/main" id="{569E1606-EA1E-DE4D-9A67-E27474235D36}"/>
              </a:ext>
            </a:extLst>
          </p:cNvPr>
          <p:cNvSpPr txBox="1"/>
          <p:nvPr/>
        </p:nvSpPr>
        <p:spPr>
          <a:xfrm>
            <a:off x="6101416" y="1090050"/>
            <a:ext cx="314510" cy="369332"/>
          </a:xfrm>
          <a:prstGeom prst="rect">
            <a:avLst/>
          </a:prstGeom>
          <a:noFill/>
        </p:spPr>
        <p:txBody>
          <a:bodyPr wrap="none" rtlCol="0">
            <a:spAutoFit/>
          </a:bodyPr>
          <a:lstStyle/>
          <a:p>
            <a:r>
              <a:rPr lang="en-US" b="1" dirty="0"/>
              <a:t>B</a:t>
            </a:r>
          </a:p>
        </p:txBody>
      </p:sp>
    </p:spTree>
    <p:extLst>
      <p:ext uri="{BB962C8B-B14F-4D97-AF65-F5344CB8AC3E}">
        <p14:creationId xmlns:p14="http://schemas.microsoft.com/office/powerpoint/2010/main" val="3655596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5EBF4-25D2-67D8-95B1-29B91F9054AC}"/>
              </a:ext>
            </a:extLst>
          </p:cNvPr>
          <p:cNvPicPr>
            <a:picLocks noChangeAspect="1"/>
          </p:cNvPicPr>
          <p:nvPr/>
        </p:nvPicPr>
        <p:blipFill>
          <a:blip r:embed="rId3"/>
          <a:stretch>
            <a:fillRect/>
          </a:stretch>
        </p:blipFill>
        <p:spPr>
          <a:xfrm>
            <a:off x="1940560" y="924560"/>
            <a:ext cx="5455920" cy="4947920"/>
          </a:xfrm>
          <a:prstGeom prst="rect">
            <a:avLst/>
          </a:prstGeom>
        </p:spPr>
      </p:pic>
      <p:sp>
        <p:nvSpPr>
          <p:cNvPr id="6" name="TextBox 5">
            <a:extLst>
              <a:ext uri="{FF2B5EF4-FFF2-40B4-BE49-F238E27FC236}">
                <a16:creationId xmlns:a16="http://schemas.microsoft.com/office/drawing/2014/main" id="{F64DED9F-1333-65E1-21E8-D206D61DE608}"/>
              </a:ext>
            </a:extLst>
          </p:cNvPr>
          <p:cNvSpPr txBox="1"/>
          <p:nvPr/>
        </p:nvSpPr>
        <p:spPr>
          <a:xfrm>
            <a:off x="3112587" y="346333"/>
            <a:ext cx="9448799" cy="861774"/>
          </a:xfrm>
          <a:prstGeom prst="rect">
            <a:avLst/>
          </a:prstGeom>
          <a:noFill/>
        </p:spPr>
        <p:txBody>
          <a:bodyPr wrap="square" rtlCol="0">
            <a:spAutoFit/>
          </a:bodyPr>
          <a:lstStyle/>
          <a:p>
            <a:r>
              <a:rPr lang="en-ZA"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Live/Dead </a:t>
            </a:r>
          </a:p>
          <a:p>
            <a:endParaRPr lang="en-US" dirty="0"/>
          </a:p>
        </p:txBody>
      </p:sp>
      <p:sp>
        <p:nvSpPr>
          <p:cNvPr id="9" name="TextBox 8">
            <a:extLst>
              <a:ext uri="{FF2B5EF4-FFF2-40B4-BE49-F238E27FC236}">
                <a16:creationId xmlns:a16="http://schemas.microsoft.com/office/drawing/2014/main" id="{AA260262-A942-1A15-D6FC-4ECA5831B1C2}"/>
              </a:ext>
            </a:extLst>
          </p:cNvPr>
          <p:cNvSpPr txBox="1"/>
          <p:nvPr/>
        </p:nvSpPr>
        <p:spPr>
          <a:xfrm>
            <a:off x="416560" y="6019820"/>
            <a:ext cx="8473440" cy="954107"/>
          </a:xfrm>
          <a:prstGeom prst="rect">
            <a:avLst/>
          </a:prstGeom>
          <a:noFill/>
        </p:spPr>
        <p:txBody>
          <a:bodyPr wrap="square">
            <a:spAutoFit/>
          </a:bodyPr>
          <a:lstStyle/>
          <a:p>
            <a:pPr algn="ctr"/>
            <a:r>
              <a:rPr lang="en-ZA" sz="1400" b="1" dirty="0">
                <a:effectLst/>
                <a:latin typeface="Arial" panose="020B0604020202020204" pitchFamily="34" charset="0"/>
                <a:cs typeface="Arial" panose="020B0604020202020204" pitchFamily="34" charset="0"/>
              </a:rPr>
              <a:t>Figure 5.</a:t>
            </a:r>
            <a:r>
              <a:rPr lang="en-ZA" sz="1400" dirty="0">
                <a:effectLst/>
                <a:latin typeface="Arial" panose="020B0604020202020204" pitchFamily="34" charset="0"/>
                <a:cs typeface="Arial" panose="020B0604020202020204" pitchFamily="34" charset="0"/>
              </a:rPr>
              <a:t> Fluorescent images </a:t>
            </a:r>
            <a:r>
              <a:rPr lang="en-ZA" sz="1400" dirty="0">
                <a:latin typeface="Arial" panose="020B0604020202020204" pitchFamily="34" charset="0"/>
                <a:cs typeface="Arial" panose="020B0604020202020204" pitchFamily="34" charset="0"/>
              </a:rPr>
              <a:t>showed that control</a:t>
            </a:r>
            <a:r>
              <a:rPr lang="en-ZA" sz="1400" dirty="0">
                <a:effectLst/>
                <a:latin typeface="Arial" panose="020B0604020202020204" pitchFamily="34" charset="0"/>
                <a:cs typeface="Arial" panose="020B0604020202020204" pitchFamily="34" charset="0"/>
              </a:rPr>
              <a:t> spheroids did not take up the EtBr staining (red), suggesting a negative cytotoxicity. While PDT-treated spheroids absorbed EtBr stain due to their compromised cytoplasmic membrane</a:t>
            </a:r>
            <a:r>
              <a:rPr lang="en-ZA" sz="1400" dirty="0">
                <a:effectLst/>
                <a:latin typeface="g_d0_f2"/>
              </a:rPr>
              <a:t>.  </a:t>
            </a:r>
            <a:br>
              <a:rPr lang="en-ZA" sz="1400" dirty="0"/>
            </a:br>
            <a:endParaRPr lang="en-US"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698DD8F-D001-A683-1371-FA315EBEFBA4}"/>
              </a:ext>
            </a:extLst>
          </p:cNvPr>
          <p:cNvSpPr txBox="1"/>
          <p:nvPr/>
        </p:nvSpPr>
        <p:spPr>
          <a:xfrm>
            <a:off x="6900999" y="1786334"/>
            <a:ext cx="6406242" cy="369332"/>
          </a:xfrm>
          <a:prstGeom prst="rect">
            <a:avLst/>
          </a:prstGeom>
          <a:noFill/>
        </p:spPr>
        <p:txBody>
          <a:bodyPr wrap="square">
            <a:spAutoFit/>
          </a:bodyPr>
          <a:lstStyle/>
          <a:p>
            <a:r>
              <a:rPr lang="en-US" sz="1800" dirty="0" err="1">
                <a:latin typeface="Arial" panose="020B0604020202020204" pitchFamily="34" charset="0"/>
                <a:cs typeface="Arial" panose="020B0604020202020204" pitchFamily="34" charset="0"/>
              </a:rPr>
              <a:t>acri</a:t>
            </a:r>
            <a:endParaRPr lang="en-US" dirty="0"/>
          </a:p>
        </p:txBody>
      </p:sp>
      <p:sp>
        <p:nvSpPr>
          <p:cNvPr id="5" name="TextBox 4">
            <a:extLst>
              <a:ext uri="{FF2B5EF4-FFF2-40B4-BE49-F238E27FC236}">
                <a16:creationId xmlns:a16="http://schemas.microsoft.com/office/drawing/2014/main" id="{57AE4E2C-574A-770F-DCB7-0246C553ADB3}"/>
              </a:ext>
            </a:extLst>
          </p:cNvPr>
          <p:cNvSpPr txBox="1"/>
          <p:nvPr/>
        </p:nvSpPr>
        <p:spPr>
          <a:xfrm>
            <a:off x="263047" y="3544866"/>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11F53611-7303-7363-9971-42C1D8901E7A}"/>
              </a:ext>
            </a:extLst>
          </p:cNvPr>
          <p:cNvSpPr txBox="1"/>
          <p:nvPr/>
        </p:nvSpPr>
        <p:spPr>
          <a:xfrm>
            <a:off x="5692553" y="4810651"/>
            <a:ext cx="3196709" cy="523220"/>
          </a:xfrm>
          <a:prstGeom prst="rect">
            <a:avLst/>
          </a:prstGeom>
          <a:noFill/>
        </p:spPr>
        <p:txBody>
          <a:bodyPr wrap="none" rtlCol="0">
            <a:spAutoFit/>
          </a:bodyPr>
          <a:lstStyle/>
          <a:p>
            <a:pPr algn="just"/>
            <a:r>
              <a:rPr lang="en-US" sz="1400" b="1" dirty="0">
                <a:solidFill>
                  <a:schemeClr val="accent6">
                    <a:lumMod val="50000"/>
                  </a:schemeClr>
                </a:solidFill>
                <a:latin typeface="Arial" panose="020B0604020202020204" pitchFamily="34" charset="0"/>
                <a:cs typeface="Arial" panose="020B0604020202020204" pitchFamily="34" charset="0"/>
              </a:rPr>
              <a:t>AO: Green fluorescent signal (Live)</a:t>
            </a:r>
          </a:p>
          <a:p>
            <a:pPr algn="just"/>
            <a:r>
              <a:rPr lang="en-US" sz="1400" b="1" dirty="0">
                <a:solidFill>
                  <a:srgbClr val="FF0000"/>
                </a:solidFill>
                <a:latin typeface="Arial" panose="020B0604020202020204" pitchFamily="34" charset="0"/>
                <a:cs typeface="Arial" panose="020B0604020202020204" pitchFamily="34" charset="0"/>
              </a:rPr>
              <a:t>EtBr: Red fluorescent signal (Dead)</a:t>
            </a:r>
          </a:p>
        </p:txBody>
      </p:sp>
    </p:spTree>
    <p:extLst>
      <p:ext uri="{BB962C8B-B14F-4D97-AF65-F5344CB8AC3E}">
        <p14:creationId xmlns:p14="http://schemas.microsoft.com/office/powerpoint/2010/main" val="623427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1B09B-A797-28B7-2E9B-F18F04155C29}"/>
              </a:ext>
            </a:extLst>
          </p:cNvPr>
          <p:cNvSpPr>
            <a:spLocks noGrp="1"/>
          </p:cNvSpPr>
          <p:nvPr>
            <p:ph type="title"/>
          </p:nvPr>
        </p:nvSpPr>
        <p:spPr/>
        <p:txBody>
          <a:bodyPr>
            <a:normAutofit/>
          </a:bodyPr>
          <a:lstStyle/>
          <a:p>
            <a:pPr algn="ctr"/>
            <a:r>
              <a:rPr lang="en-ZA"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Conclusion</a:t>
            </a:r>
            <a:br>
              <a:rPr lang="en-ZA"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28B6A92-2994-8469-809D-AB4C7F8B78C7}"/>
              </a:ext>
            </a:extLst>
          </p:cNvPr>
          <p:cNvSpPr>
            <a:spLocks noGrp="1"/>
          </p:cNvSpPr>
          <p:nvPr>
            <p:ph idx="1"/>
          </p:nvPr>
        </p:nvSpPr>
        <p:spPr>
          <a:xfrm>
            <a:off x="822959" y="1845733"/>
            <a:ext cx="8155671" cy="4409151"/>
          </a:xfrm>
        </p:spPr>
        <p:txBody>
          <a:bodyPr>
            <a:normAutofit/>
          </a:bodyPr>
          <a:lstStyle/>
          <a:p>
            <a:pPr algn="just">
              <a:lnSpc>
                <a:spcPct val="150000"/>
              </a:lnSpc>
              <a:buFont typeface="Wingdings" pitchFamily="2" charset="2"/>
              <a:buChar char="v"/>
            </a:pPr>
            <a:r>
              <a:rPr lang="en-ZA" dirty="0">
                <a:solidFill>
                  <a:schemeClr val="tx1"/>
                </a:solidFill>
                <a:latin typeface="Arial" panose="020B0604020202020204" pitchFamily="34" charset="0"/>
                <a:cs typeface="Arial" panose="020B0604020202020204" pitchFamily="34" charset="0"/>
              </a:rPr>
              <a:t>2-D cell culture models are more susceptible to PDT than 3-D tumour spheroid.</a:t>
            </a:r>
          </a:p>
          <a:p>
            <a:pPr algn="just">
              <a:lnSpc>
                <a:spcPct val="150000"/>
              </a:lnSpc>
              <a:buFont typeface="Wingdings" pitchFamily="2" charset="2"/>
              <a:buChar char="v"/>
            </a:pPr>
            <a:r>
              <a:rPr lang="en-ZA" dirty="0">
                <a:solidFill>
                  <a:schemeClr val="tx1"/>
                </a:solidFill>
                <a:effectLst/>
                <a:latin typeface="Arial" panose="020B0604020202020204" pitchFamily="34" charset="0"/>
                <a:cs typeface="Arial" panose="020B0604020202020204" pitchFamily="34" charset="0"/>
              </a:rPr>
              <a:t>The IC50 concentration of pheophorbide and fluency used in spheroids was higher than in monolayers.</a:t>
            </a:r>
          </a:p>
          <a:p>
            <a:pPr algn="just">
              <a:lnSpc>
                <a:spcPct val="150000"/>
              </a:lnSpc>
              <a:buFont typeface="Wingdings" pitchFamily="2" charset="2"/>
              <a:buChar char="v"/>
            </a:pPr>
            <a:r>
              <a:rPr lang="en-ZA" dirty="0">
                <a:solidFill>
                  <a:schemeClr val="tx1"/>
                </a:solidFill>
                <a:latin typeface="Arial" panose="020B0604020202020204" pitchFamily="34" charset="0"/>
                <a:cs typeface="Arial" panose="020B0604020202020204" pitchFamily="34" charset="0"/>
              </a:rPr>
              <a:t>2-D cell culture models often produce misleading results that do not reflect </a:t>
            </a:r>
            <a:r>
              <a:rPr lang="en-ZA" i="1" dirty="0">
                <a:solidFill>
                  <a:schemeClr val="tx1"/>
                </a:solidFill>
                <a:latin typeface="Arial" panose="020B0604020202020204" pitchFamily="34" charset="0"/>
                <a:cs typeface="Arial" panose="020B0604020202020204" pitchFamily="34" charset="0"/>
              </a:rPr>
              <a:t>in vivo </a:t>
            </a:r>
            <a:r>
              <a:rPr lang="en-ZA" dirty="0">
                <a:solidFill>
                  <a:schemeClr val="tx1"/>
                </a:solidFill>
                <a:latin typeface="Arial" panose="020B0604020202020204" pitchFamily="34" charset="0"/>
                <a:cs typeface="Arial" panose="020B0604020202020204" pitchFamily="34" charset="0"/>
              </a:rPr>
              <a:t>conditions. </a:t>
            </a:r>
          </a:p>
          <a:p>
            <a:pPr algn="just">
              <a:lnSpc>
                <a:spcPct val="150000"/>
              </a:lnSpc>
              <a:buFont typeface="Wingdings" pitchFamily="2" charset="2"/>
              <a:buChar char="v"/>
            </a:pPr>
            <a:r>
              <a:rPr lang="en-ZA" dirty="0">
                <a:solidFill>
                  <a:schemeClr val="tx1"/>
                </a:solidFill>
                <a:latin typeface="Arial" panose="020B0604020202020204" pitchFamily="34" charset="0"/>
                <a:cs typeface="Arial" panose="020B0604020202020204" pitchFamily="34" charset="0"/>
              </a:rPr>
              <a:t>3-</a:t>
            </a:r>
            <a:r>
              <a:rPr lang="en-ZA" dirty="0">
                <a:solidFill>
                  <a:schemeClr val="tx1"/>
                </a:solidFill>
                <a:effectLst/>
                <a:latin typeface="Arial" panose="020B0604020202020204" pitchFamily="34" charset="0"/>
                <a:cs typeface="Arial" panose="020B0604020202020204" pitchFamily="34" charset="0"/>
              </a:rPr>
              <a:t>D multicellular tumour spheroids provide a more accurate model that can bridge the gap between </a:t>
            </a:r>
            <a:r>
              <a:rPr lang="en-ZA" i="1" dirty="0">
                <a:solidFill>
                  <a:schemeClr val="tx1"/>
                </a:solidFill>
                <a:effectLst/>
                <a:latin typeface="Arial" panose="020B0604020202020204" pitchFamily="34" charset="0"/>
                <a:cs typeface="Arial" panose="020B0604020202020204" pitchFamily="34" charset="0"/>
              </a:rPr>
              <a:t>in vitro </a:t>
            </a:r>
            <a:r>
              <a:rPr lang="en-ZA" dirty="0">
                <a:solidFill>
                  <a:schemeClr val="tx1"/>
                </a:solidFill>
                <a:effectLst/>
                <a:latin typeface="Arial" panose="020B0604020202020204" pitchFamily="34" charset="0"/>
                <a:cs typeface="Arial" panose="020B0604020202020204" pitchFamily="34" charset="0"/>
              </a:rPr>
              <a:t>and</a:t>
            </a:r>
            <a:r>
              <a:rPr lang="en-ZA" i="1" dirty="0">
                <a:solidFill>
                  <a:schemeClr val="tx1"/>
                </a:solidFill>
                <a:effectLst/>
                <a:latin typeface="Arial" panose="020B0604020202020204" pitchFamily="34" charset="0"/>
                <a:cs typeface="Arial" panose="020B0604020202020204" pitchFamily="34" charset="0"/>
              </a:rPr>
              <a:t> vivo </a:t>
            </a:r>
            <a:r>
              <a:rPr lang="en-ZA" dirty="0">
                <a:solidFill>
                  <a:schemeClr val="tx1"/>
                </a:solidFill>
                <a:effectLst/>
                <a:latin typeface="Arial" panose="020B0604020202020204" pitchFamily="34" charset="0"/>
                <a:cs typeface="Arial" panose="020B0604020202020204" pitchFamily="34" charset="0"/>
              </a:rPr>
              <a:t>studies. </a:t>
            </a:r>
          </a:p>
          <a:p>
            <a:pPr algn="just">
              <a:lnSpc>
                <a:spcPct val="200000"/>
              </a:lnSpc>
              <a:buFont typeface="Wingdings" pitchFamily="2" charset="2"/>
              <a:buChar char="v"/>
            </a:pPr>
            <a:endParaRPr lang="en-ZA" sz="2000" dirty="0">
              <a:effectLst/>
            </a:endParaRPr>
          </a:p>
          <a:p>
            <a:pPr algn="just">
              <a:lnSpc>
                <a:spcPct val="200000"/>
              </a:lnSpc>
              <a:buFont typeface="Wingdings" pitchFamily="2" charset="2"/>
              <a:buChar char="v"/>
            </a:pPr>
            <a:endParaRPr lang="en-ZA" sz="1800" dirty="0">
              <a:solidFill>
                <a:schemeClr val="tx1"/>
              </a:solidFill>
              <a:latin typeface="Arial" panose="020B0604020202020204" pitchFamily="34" charset="0"/>
              <a:cs typeface="Arial" panose="020B0604020202020204" pitchFamily="34" charset="0"/>
            </a:endParaRPr>
          </a:p>
          <a:p>
            <a:pPr>
              <a:lnSpc>
                <a:spcPct val="200000"/>
              </a:lnSpc>
              <a:buFont typeface="Wingdings" pitchFamily="2" charset="2"/>
              <a:buChar char="v"/>
            </a:pPr>
            <a:endParaRPr lang="en-ZA" sz="2100" dirty="0">
              <a:solidFill>
                <a:schemeClr val="tx1"/>
              </a:solidFill>
            </a:endParaRPr>
          </a:p>
          <a:p>
            <a:endParaRPr lang="en-US" dirty="0"/>
          </a:p>
        </p:txBody>
      </p:sp>
    </p:spTree>
    <p:extLst>
      <p:ext uri="{BB962C8B-B14F-4D97-AF65-F5344CB8AC3E}">
        <p14:creationId xmlns:p14="http://schemas.microsoft.com/office/powerpoint/2010/main" val="381325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8853" y="1885443"/>
            <a:ext cx="8795147" cy="4408353"/>
          </a:xfrm>
        </p:spPr>
        <p:txBody>
          <a:bodyPr>
            <a:normAutofit fontScale="40000" lnSpcReduction="20000"/>
          </a:bodyPr>
          <a:lstStyle/>
          <a:p>
            <a:pPr lvl="0">
              <a:lnSpc>
                <a:spcPct val="100000"/>
              </a:lnSpc>
              <a:buClr>
                <a:schemeClr val="tx1"/>
              </a:buClr>
              <a:buFont typeface="Arial" panose="020B0604020202020204" pitchFamily="34" charset="0"/>
              <a:buChar char="•"/>
            </a:pPr>
            <a:r>
              <a:rPr lang="en-GB" sz="1700" dirty="0">
                <a:solidFill>
                  <a:schemeClr val="tx1"/>
                </a:solidFill>
                <a:latin typeface="Arial" panose="020B0604020202020204" pitchFamily="34" charset="0"/>
                <a:cs typeface="Arial" panose="020B0604020202020204" pitchFamily="34" charset="0"/>
              </a:rPr>
              <a:t>Abramczyk, H., Brozek-Pluska, B., Surmacki, J., Tondusson, M., and Freysz, E. (2017). Photostability of biological systems—Femtosecond dynamics of zinc tetrasulfonated phthalocyanine at cancerous and noncancerous human Breast tissues. Journal of Photochemistry and Photobiology A: Chemistry. 332:10-24.</a:t>
            </a:r>
          </a:p>
          <a:p>
            <a:pPr lvl="0">
              <a:lnSpc>
                <a:spcPct val="100000"/>
              </a:lnSpc>
              <a:buClr>
                <a:schemeClr val="tx1"/>
              </a:buClr>
              <a:buFont typeface="Arial" panose="020B0604020202020204" pitchFamily="34" charset="0"/>
              <a:buChar char="•"/>
            </a:pPr>
            <a:r>
              <a:rPr lang="en-GB" sz="1700" dirty="0">
                <a:solidFill>
                  <a:schemeClr val="tx1"/>
                </a:solidFill>
                <a:latin typeface="Arial" panose="020B0604020202020204" pitchFamily="34" charset="0"/>
                <a:cs typeface="Arial" panose="020B0604020202020204" pitchFamily="34" charset="0"/>
              </a:rPr>
              <a:t>Armstrong, J.L., Hill, D.S., McKee, C.S., Hernandez-</a:t>
            </a:r>
            <a:r>
              <a:rPr lang="en-GB" sz="1700" dirty="0" err="1">
                <a:solidFill>
                  <a:schemeClr val="tx1"/>
                </a:solidFill>
                <a:latin typeface="Arial" panose="020B0604020202020204" pitchFamily="34" charset="0"/>
                <a:cs typeface="Arial" panose="020B0604020202020204" pitchFamily="34" charset="0"/>
              </a:rPr>
              <a:t>Tiedra</a:t>
            </a:r>
            <a:r>
              <a:rPr lang="en-GB" sz="1700" dirty="0">
                <a:solidFill>
                  <a:schemeClr val="tx1"/>
                </a:solidFill>
                <a:latin typeface="Arial" panose="020B0604020202020204" pitchFamily="34" charset="0"/>
                <a:cs typeface="Arial" panose="020B0604020202020204" pitchFamily="34" charset="0"/>
              </a:rPr>
              <a:t>, S., </a:t>
            </a:r>
            <a:r>
              <a:rPr lang="en-GB" sz="1700" dirty="0" err="1">
                <a:solidFill>
                  <a:schemeClr val="tx1"/>
                </a:solidFill>
                <a:latin typeface="Arial" panose="020B0604020202020204" pitchFamily="34" charset="0"/>
                <a:cs typeface="Arial" panose="020B0604020202020204" pitchFamily="34" charset="0"/>
              </a:rPr>
              <a:t>Lorente</a:t>
            </a:r>
            <a:r>
              <a:rPr lang="en-GB" sz="1700" dirty="0">
                <a:solidFill>
                  <a:schemeClr val="tx1"/>
                </a:solidFill>
                <a:latin typeface="Arial" panose="020B0604020202020204" pitchFamily="34" charset="0"/>
                <a:cs typeface="Arial" panose="020B0604020202020204" pitchFamily="34" charset="0"/>
              </a:rPr>
              <a:t>, M., Lopez-Valero, I., </a:t>
            </a:r>
            <a:r>
              <a:rPr lang="en-GB" sz="1700" dirty="0" err="1">
                <a:solidFill>
                  <a:schemeClr val="tx1"/>
                </a:solidFill>
                <a:latin typeface="Arial" panose="020B0604020202020204" pitchFamily="34" charset="0"/>
                <a:cs typeface="Arial" panose="020B0604020202020204" pitchFamily="34" charset="0"/>
              </a:rPr>
              <a:t>Anagnostou</a:t>
            </a:r>
            <a:r>
              <a:rPr lang="en-GB" sz="1700" dirty="0">
                <a:solidFill>
                  <a:schemeClr val="tx1"/>
                </a:solidFill>
                <a:latin typeface="Arial" panose="020B0604020202020204" pitchFamily="34" charset="0"/>
                <a:cs typeface="Arial" panose="020B0604020202020204" pitchFamily="34" charset="0"/>
              </a:rPr>
              <a:t>, M.E., Babatunde, F., </a:t>
            </a:r>
            <a:r>
              <a:rPr lang="en-GB" sz="1700" dirty="0" err="1">
                <a:solidFill>
                  <a:schemeClr val="tx1"/>
                </a:solidFill>
                <a:latin typeface="Arial" panose="020B0604020202020204" pitchFamily="34" charset="0"/>
                <a:cs typeface="Arial" panose="020B0604020202020204" pitchFamily="34" charset="0"/>
              </a:rPr>
              <a:t>Corazzari</a:t>
            </a:r>
            <a:r>
              <a:rPr lang="en-GB" sz="1700" dirty="0">
                <a:solidFill>
                  <a:schemeClr val="tx1"/>
                </a:solidFill>
                <a:latin typeface="Arial" panose="020B0604020202020204" pitchFamily="34" charset="0"/>
                <a:cs typeface="Arial" panose="020B0604020202020204" pitchFamily="34" charset="0"/>
              </a:rPr>
              <a:t>, M., Redfern, C.P. and Velasco, G., (2015). Exploiting cannabinoid-induced cytotoxic autophagy to drive melanoma cell death. Journal of Investigative Dermatology. 135(6):1629-1637.</a:t>
            </a:r>
          </a:p>
          <a:p>
            <a:pPr lvl="0">
              <a:lnSpc>
                <a:spcPct val="100000"/>
              </a:lnSpc>
              <a:buClr>
                <a:schemeClr val="tx1"/>
              </a:buClr>
              <a:buFont typeface="Arial" panose="020B0604020202020204" pitchFamily="34" charset="0"/>
              <a:buChar char="•"/>
            </a:pPr>
            <a:r>
              <a:rPr lang="en-GB" sz="1700" dirty="0">
                <a:solidFill>
                  <a:schemeClr val="tx1"/>
                </a:solidFill>
                <a:latin typeface="Arial" panose="020B0604020202020204" pitchFamily="34" charset="0"/>
                <a:cs typeface="Arial" panose="020B0604020202020204" pitchFamily="34" charset="0"/>
              </a:rPr>
              <a:t>Babu, A., Templeton, A.K., Munshi, A. and Ramesh, R.N. (2013). Nanoparticle-based drug delivery for therapy of lung cancer: progress and challenges. Journal of Nanomaterials. http://</a:t>
            </a:r>
            <a:r>
              <a:rPr lang="en-GB" sz="1700" dirty="0" err="1">
                <a:solidFill>
                  <a:schemeClr val="tx1"/>
                </a:solidFill>
                <a:latin typeface="Arial" panose="020B0604020202020204" pitchFamily="34" charset="0"/>
                <a:cs typeface="Arial" panose="020B0604020202020204" pitchFamily="34" charset="0"/>
              </a:rPr>
              <a:t>dx.doi.org</a:t>
            </a:r>
            <a:r>
              <a:rPr lang="en-GB" sz="1700" dirty="0">
                <a:solidFill>
                  <a:schemeClr val="tx1"/>
                </a:solidFill>
                <a:latin typeface="Arial" panose="020B0604020202020204" pitchFamily="34" charset="0"/>
                <a:cs typeface="Arial" panose="020B0604020202020204" pitchFamily="34" charset="0"/>
              </a:rPr>
              <a:t>/10.1155/2013/863951.</a:t>
            </a:r>
          </a:p>
          <a:p>
            <a:pPr lvl="0">
              <a:lnSpc>
                <a:spcPct val="100000"/>
              </a:lnSpc>
              <a:buClr>
                <a:schemeClr val="tx1"/>
              </a:buClr>
              <a:buFont typeface="Arial" panose="020B0604020202020204" pitchFamily="34" charset="0"/>
              <a:buChar char="•"/>
            </a:pPr>
            <a:r>
              <a:rPr lang="en-GB" sz="1700" dirty="0" err="1">
                <a:solidFill>
                  <a:schemeClr val="tx1"/>
                </a:solidFill>
                <a:latin typeface="Arial" panose="020B0604020202020204" pitchFamily="34" charset="0"/>
                <a:cs typeface="Arial" panose="020B0604020202020204" pitchFamily="34" charset="0"/>
              </a:rPr>
              <a:t>Calavia</a:t>
            </a:r>
            <a:r>
              <a:rPr lang="en-GB" sz="1700" dirty="0">
                <a:solidFill>
                  <a:schemeClr val="tx1"/>
                </a:solidFill>
                <a:latin typeface="Arial" panose="020B0604020202020204" pitchFamily="34" charset="0"/>
                <a:cs typeface="Arial" panose="020B0604020202020204" pitchFamily="34" charset="0"/>
              </a:rPr>
              <a:t>, P.G., </a:t>
            </a:r>
            <a:r>
              <a:rPr lang="en-GB" sz="1700" dirty="0" err="1">
                <a:solidFill>
                  <a:schemeClr val="tx1"/>
                </a:solidFill>
                <a:latin typeface="Arial" panose="020B0604020202020204" pitchFamily="34" charset="0"/>
                <a:cs typeface="Arial" panose="020B0604020202020204" pitchFamily="34" charset="0"/>
              </a:rPr>
              <a:t>Chambrier</a:t>
            </a:r>
            <a:r>
              <a:rPr lang="en-GB" sz="1700" dirty="0">
                <a:solidFill>
                  <a:schemeClr val="tx1"/>
                </a:solidFill>
                <a:latin typeface="Arial" panose="020B0604020202020204" pitchFamily="34" charset="0"/>
                <a:cs typeface="Arial" panose="020B0604020202020204" pitchFamily="34" charset="0"/>
              </a:rPr>
              <a:t>, I., Cook, M.J., Haines, A.H., Field, R.A. and Russell, D.A. (2018). Targeted photodynamic therapy of breast cancer cells using lactose-phthalocyanine functionalized gold nanoparticles. Journal of colloid and interface science. 512: 249-259.</a:t>
            </a:r>
          </a:p>
          <a:p>
            <a:pPr lvl="0">
              <a:lnSpc>
                <a:spcPct val="100000"/>
              </a:lnSpc>
              <a:buClr>
                <a:schemeClr val="tx1"/>
              </a:buClr>
              <a:buFont typeface="Arial" panose="020B0604020202020204" pitchFamily="34" charset="0"/>
              <a:buChar char="•"/>
            </a:pPr>
            <a:r>
              <a:rPr lang="en-GB" sz="1700" dirty="0" err="1">
                <a:solidFill>
                  <a:schemeClr val="tx1"/>
                </a:solidFill>
                <a:latin typeface="Arial" panose="020B0604020202020204" pitchFamily="34" charset="0"/>
                <a:cs typeface="Arial" panose="020B0604020202020204" pitchFamily="34" charset="0"/>
              </a:rPr>
              <a:t>Colombeau</a:t>
            </a:r>
            <a:r>
              <a:rPr lang="en-GB" sz="1700" dirty="0">
                <a:solidFill>
                  <a:schemeClr val="tx1"/>
                </a:solidFill>
                <a:latin typeface="Arial" panose="020B0604020202020204" pitchFamily="34" charset="0"/>
                <a:cs typeface="Arial" panose="020B0604020202020204" pitchFamily="34" charset="0"/>
              </a:rPr>
              <a:t>, L., </a:t>
            </a:r>
            <a:r>
              <a:rPr lang="en-GB" sz="1700" dirty="0" err="1">
                <a:solidFill>
                  <a:schemeClr val="tx1"/>
                </a:solidFill>
                <a:latin typeface="Arial" panose="020B0604020202020204" pitchFamily="34" charset="0"/>
                <a:cs typeface="Arial" panose="020B0604020202020204" pitchFamily="34" charset="0"/>
              </a:rPr>
              <a:t>Acherar</a:t>
            </a:r>
            <a:r>
              <a:rPr lang="en-GB" sz="1700" dirty="0">
                <a:solidFill>
                  <a:schemeClr val="tx1"/>
                </a:solidFill>
                <a:latin typeface="Arial" panose="020B0604020202020204" pitchFamily="34" charset="0"/>
                <a:cs typeface="Arial" panose="020B0604020202020204" pitchFamily="34" charset="0"/>
              </a:rPr>
              <a:t>, S., </a:t>
            </a:r>
            <a:r>
              <a:rPr lang="en-GB" sz="1700" dirty="0" err="1">
                <a:solidFill>
                  <a:schemeClr val="tx1"/>
                </a:solidFill>
                <a:latin typeface="Arial" panose="020B0604020202020204" pitchFamily="34" charset="0"/>
                <a:cs typeface="Arial" panose="020B0604020202020204" pitchFamily="34" charset="0"/>
              </a:rPr>
              <a:t>Baros</a:t>
            </a:r>
            <a:r>
              <a:rPr lang="en-GB" sz="1700" dirty="0">
                <a:solidFill>
                  <a:schemeClr val="tx1"/>
                </a:solidFill>
                <a:latin typeface="Arial" panose="020B0604020202020204" pitchFamily="34" charset="0"/>
                <a:cs typeface="Arial" panose="020B0604020202020204" pitchFamily="34" charset="0"/>
              </a:rPr>
              <a:t>, F., </a:t>
            </a:r>
            <a:r>
              <a:rPr lang="en-GB" sz="1700" dirty="0" err="1">
                <a:solidFill>
                  <a:schemeClr val="tx1"/>
                </a:solidFill>
                <a:latin typeface="Arial" panose="020B0604020202020204" pitchFamily="34" charset="0"/>
                <a:cs typeface="Arial" panose="020B0604020202020204" pitchFamily="34" charset="0"/>
              </a:rPr>
              <a:t>Arnoux</a:t>
            </a:r>
            <a:r>
              <a:rPr lang="en-GB" sz="1700" dirty="0">
                <a:solidFill>
                  <a:schemeClr val="tx1"/>
                </a:solidFill>
                <a:latin typeface="Arial" panose="020B0604020202020204" pitchFamily="34" charset="0"/>
                <a:cs typeface="Arial" panose="020B0604020202020204" pitchFamily="34" charset="0"/>
              </a:rPr>
              <a:t>, P., </a:t>
            </a:r>
            <a:r>
              <a:rPr lang="en-GB" sz="1700" dirty="0" err="1">
                <a:solidFill>
                  <a:schemeClr val="tx1"/>
                </a:solidFill>
                <a:latin typeface="Arial" panose="020B0604020202020204" pitchFamily="34" charset="0"/>
                <a:cs typeface="Arial" panose="020B0604020202020204" pitchFamily="34" charset="0"/>
              </a:rPr>
              <a:t>Gazzali</a:t>
            </a:r>
            <a:r>
              <a:rPr lang="en-GB" sz="1700" dirty="0">
                <a:solidFill>
                  <a:schemeClr val="tx1"/>
                </a:solidFill>
                <a:latin typeface="Arial" panose="020B0604020202020204" pitchFamily="34" charset="0"/>
                <a:cs typeface="Arial" panose="020B0604020202020204" pitchFamily="34" charset="0"/>
              </a:rPr>
              <a:t>, A.M., </a:t>
            </a:r>
            <a:r>
              <a:rPr lang="en-GB" sz="1700" dirty="0" err="1">
                <a:solidFill>
                  <a:schemeClr val="tx1"/>
                </a:solidFill>
                <a:latin typeface="Arial" panose="020B0604020202020204" pitchFamily="34" charset="0"/>
                <a:cs typeface="Arial" panose="020B0604020202020204" pitchFamily="34" charset="0"/>
              </a:rPr>
              <a:t>Zaghdoudi</a:t>
            </a:r>
            <a:r>
              <a:rPr lang="en-GB" sz="1700" dirty="0">
                <a:solidFill>
                  <a:schemeClr val="tx1"/>
                </a:solidFill>
                <a:latin typeface="Arial" panose="020B0604020202020204" pitchFamily="34" charset="0"/>
                <a:cs typeface="Arial" panose="020B0604020202020204" pitchFamily="34" charset="0"/>
              </a:rPr>
              <a:t>, K., Toussaint, M., </a:t>
            </a:r>
            <a:r>
              <a:rPr lang="en-GB" sz="1700" dirty="0" err="1">
                <a:solidFill>
                  <a:schemeClr val="tx1"/>
                </a:solidFill>
                <a:latin typeface="Arial" panose="020B0604020202020204" pitchFamily="34" charset="0"/>
                <a:cs typeface="Arial" panose="020B0604020202020204" pitchFamily="34" charset="0"/>
              </a:rPr>
              <a:t>Vanderesse</a:t>
            </a:r>
            <a:r>
              <a:rPr lang="en-GB" sz="1700" dirty="0">
                <a:solidFill>
                  <a:schemeClr val="tx1"/>
                </a:solidFill>
                <a:latin typeface="Arial" panose="020B0604020202020204" pitchFamily="34" charset="0"/>
                <a:cs typeface="Arial" panose="020B0604020202020204" pitchFamily="34" charset="0"/>
              </a:rPr>
              <a:t>, R. and </a:t>
            </a:r>
            <a:r>
              <a:rPr lang="en-GB" sz="1700" dirty="0" err="1">
                <a:solidFill>
                  <a:schemeClr val="tx1"/>
                </a:solidFill>
                <a:latin typeface="Arial" panose="020B0604020202020204" pitchFamily="34" charset="0"/>
                <a:cs typeface="Arial" panose="020B0604020202020204" pitchFamily="34" charset="0"/>
              </a:rPr>
              <a:t>Frochot</a:t>
            </a:r>
            <a:r>
              <a:rPr lang="en-GB" sz="1700" dirty="0">
                <a:solidFill>
                  <a:schemeClr val="tx1"/>
                </a:solidFill>
                <a:latin typeface="Arial" panose="020B0604020202020204" pitchFamily="34" charset="0"/>
                <a:cs typeface="Arial" panose="020B0604020202020204" pitchFamily="34" charset="0"/>
              </a:rPr>
              <a:t>, C. (2016). Inorganic nanoparticles for photodynamic therapy. Light-responsive nanostructured systems for applications in nanomedicine (Springer, Cham). 113-134.</a:t>
            </a:r>
          </a:p>
          <a:p>
            <a:pPr lvl="0">
              <a:lnSpc>
                <a:spcPct val="100000"/>
              </a:lnSpc>
              <a:buClr>
                <a:schemeClr val="tx1"/>
              </a:buClr>
              <a:buFont typeface="Arial" panose="020B0604020202020204" pitchFamily="34" charset="0"/>
              <a:buChar char="•"/>
            </a:pPr>
            <a:r>
              <a:rPr lang="en-GB" sz="1700" dirty="0" err="1">
                <a:solidFill>
                  <a:schemeClr val="tx1"/>
                </a:solidFill>
                <a:latin typeface="Arial" panose="020B0604020202020204" pitchFamily="34" charset="0"/>
                <a:cs typeface="Arial" panose="020B0604020202020204" pitchFamily="34" charset="0"/>
              </a:rPr>
              <a:t>Danaee</a:t>
            </a:r>
            <a:r>
              <a:rPr lang="en-GB" sz="1700" dirty="0">
                <a:solidFill>
                  <a:schemeClr val="tx1"/>
                </a:solidFill>
                <a:latin typeface="Arial" panose="020B0604020202020204" pitchFamily="34" charset="0"/>
                <a:cs typeface="Arial" panose="020B0604020202020204" pitchFamily="34" charset="0"/>
              </a:rPr>
              <a:t>, H., </a:t>
            </a:r>
            <a:r>
              <a:rPr lang="en-GB" sz="1700" dirty="0" err="1">
                <a:solidFill>
                  <a:schemeClr val="tx1"/>
                </a:solidFill>
                <a:latin typeface="Arial" panose="020B0604020202020204" pitchFamily="34" charset="0"/>
                <a:cs typeface="Arial" panose="020B0604020202020204" pitchFamily="34" charset="0"/>
              </a:rPr>
              <a:t>Kalebic</a:t>
            </a:r>
            <a:r>
              <a:rPr lang="en-GB" sz="1700" dirty="0">
                <a:solidFill>
                  <a:schemeClr val="tx1"/>
                </a:solidFill>
                <a:latin typeface="Arial" panose="020B0604020202020204" pitchFamily="34" charset="0"/>
                <a:cs typeface="Arial" panose="020B0604020202020204" pitchFamily="34" charset="0"/>
              </a:rPr>
              <a:t>, T., </a:t>
            </a:r>
            <a:r>
              <a:rPr lang="en-GB" sz="1700" dirty="0" err="1">
                <a:solidFill>
                  <a:schemeClr val="tx1"/>
                </a:solidFill>
                <a:latin typeface="Arial" panose="020B0604020202020204" pitchFamily="34" charset="0"/>
                <a:cs typeface="Arial" panose="020B0604020202020204" pitchFamily="34" charset="0"/>
              </a:rPr>
              <a:t>Wyant</a:t>
            </a:r>
            <a:r>
              <a:rPr lang="en-GB" sz="1700" dirty="0">
                <a:solidFill>
                  <a:schemeClr val="tx1"/>
                </a:solidFill>
                <a:latin typeface="Arial" panose="020B0604020202020204" pitchFamily="34" charset="0"/>
                <a:cs typeface="Arial" panose="020B0604020202020204" pitchFamily="34" charset="0"/>
              </a:rPr>
              <a:t>, T., </a:t>
            </a:r>
            <a:r>
              <a:rPr lang="en-GB" sz="1700" dirty="0" err="1">
                <a:solidFill>
                  <a:schemeClr val="tx1"/>
                </a:solidFill>
                <a:latin typeface="Arial" panose="020B0604020202020204" pitchFamily="34" charset="0"/>
                <a:cs typeface="Arial" panose="020B0604020202020204" pitchFamily="34" charset="0"/>
              </a:rPr>
              <a:t>Fassan</a:t>
            </a:r>
            <a:r>
              <a:rPr lang="en-GB" sz="1700" dirty="0">
                <a:solidFill>
                  <a:schemeClr val="tx1"/>
                </a:solidFill>
                <a:latin typeface="Arial" panose="020B0604020202020204" pitchFamily="34" charset="0"/>
                <a:cs typeface="Arial" panose="020B0604020202020204" pitchFamily="34" charset="0"/>
              </a:rPr>
              <a:t>, M., </a:t>
            </a:r>
            <a:r>
              <a:rPr lang="en-GB" sz="1700" dirty="0" err="1">
                <a:solidFill>
                  <a:schemeClr val="tx1"/>
                </a:solidFill>
                <a:latin typeface="Arial" panose="020B0604020202020204" pitchFamily="34" charset="0"/>
                <a:cs typeface="Arial" panose="020B0604020202020204" pitchFamily="34" charset="0"/>
              </a:rPr>
              <a:t>Mescoli</a:t>
            </a:r>
            <a:r>
              <a:rPr lang="en-GB" sz="1700" dirty="0">
                <a:solidFill>
                  <a:schemeClr val="tx1"/>
                </a:solidFill>
                <a:latin typeface="Arial" panose="020B0604020202020204" pitchFamily="34" charset="0"/>
                <a:cs typeface="Arial" panose="020B0604020202020204" pitchFamily="34" charset="0"/>
              </a:rPr>
              <a:t>, C., Gao, F., </a:t>
            </a:r>
            <a:r>
              <a:rPr lang="en-GB" sz="1700" dirty="0" err="1">
                <a:solidFill>
                  <a:schemeClr val="tx1"/>
                </a:solidFill>
                <a:latin typeface="Arial" panose="020B0604020202020204" pitchFamily="34" charset="0"/>
                <a:cs typeface="Arial" panose="020B0604020202020204" pitchFamily="34" charset="0"/>
              </a:rPr>
              <a:t>Trepicchio</a:t>
            </a:r>
            <a:r>
              <a:rPr lang="en-GB" sz="1700" dirty="0">
                <a:solidFill>
                  <a:schemeClr val="tx1"/>
                </a:solidFill>
                <a:latin typeface="Arial" panose="020B0604020202020204" pitchFamily="34" charset="0"/>
                <a:cs typeface="Arial" panose="020B0604020202020204" pitchFamily="34" charset="0"/>
              </a:rPr>
              <a:t>, W.L. and </a:t>
            </a:r>
            <a:r>
              <a:rPr lang="en-GB" sz="1700" dirty="0" err="1">
                <a:solidFill>
                  <a:schemeClr val="tx1"/>
                </a:solidFill>
                <a:latin typeface="Arial" panose="020B0604020202020204" pitchFamily="34" charset="0"/>
                <a:cs typeface="Arial" panose="020B0604020202020204" pitchFamily="34" charset="0"/>
              </a:rPr>
              <a:t>Rugge</a:t>
            </a:r>
            <a:r>
              <a:rPr lang="en-GB" sz="1700" dirty="0">
                <a:solidFill>
                  <a:schemeClr val="tx1"/>
                </a:solidFill>
                <a:latin typeface="Arial" panose="020B0604020202020204" pitchFamily="34" charset="0"/>
                <a:cs typeface="Arial" panose="020B0604020202020204" pitchFamily="34" charset="0"/>
              </a:rPr>
              <a:t>, M. (2017). Consistent expression of guanylyl cyclase-C in primary and metastatic gastrointestinal cancers. </a:t>
            </a:r>
            <a:r>
              <a:rPr lang="en-GB" sz="1700" dirty="0" err="1">
                <a:solidFill>
                  <a:schemeClr val="tx1"/>
                </a:solidFill>
                <a:latin typeface="Arial" panose="020B0604020202020204" pitchFamily="34" charset="0"/>
                <a:cs typeface="Arial" panose="020B0604020202020204" pitchFamily="34" charset="0"/>
              </a:rPr>
              <a:t>PloS</a:t>
            </a:r>
            <a:r>
              <a:rPr lang="en-GB" sz="1700" dirty="0">
                <a:solidFill>
                  <a:schemeClr val="tx1"/>
                </a:solidFill>
                <a:latin typeface="Arial" panose="020B0604020202020204" pitchFamily="34" charset="0"/>
                <a:cs typeface="Arial" panose="020B0604020202020204" pitchFamily="34" charset="0"/>
              </a:rPr>
              <a:t> one. 12(12).</a:t>
            </a:r>
          </a:p>
          <a:p>
            <a:pPr lvl="0">
              <a:lnSpc>
                <a:spcPct val="100000"/>
              </a:lnSpc>
              <a:buClr>
                <a:schemeClr val="tx1"/>
              </a:buClr>
              <a:buFont typeface="Arial" panose="020B0604020202020204" pitchFamily="34" charset="0"/>
              <a:buChar char="•"/>
            </a:pPr>
            <a:r>
              <a:rPr lang="en-GB" sz="1700" dirty="0" err="1">
                <a:solidFill>
                  <a:schemeClr val="tx1"/>
                </a:solidFill>
                <a:latin typeface="Arial" panose="020B0604020202020204" pitchFamily="34" charset="0"/>
                <a:cs typeface="Arial" panose="020B0604020202020204" pitchFamily="34" charset="0"/>
              </a:rPr>
              <a:t>Domingues</a:t>
            </a:r>
            <a:r>
              <a:rPr lang="en-GB" sz="1700" dirty="0">
                <a:solidFill>
                  <a:schemeClr val="tx1"/>
                </a:solidFill>
                <a:latin typeface="Arial" panose="020B0604020202020204" pitchFamily="34" charset="0"/>
                <a:cs typeface="Arial" panose="020B0604020202020204" pitchFamily="34" charset="0"/>
              </a:rPr>
              <a:t>, B., Lopes, J.M., Soares, P. and Populo, H. (2018). Melanoma treatment in review. </a:t>
            </a:r>
            <a:r>
              <a:rPr lang="en-GB" sz="1700" dirty="0" err="1">
                <a:solidFill>
                  <a:schemeClr val="tx1"/>
                </a:solidFill>
                <a:latin typeface="Arial" panose="020B0604020202020204" pitchFamily="34" charset="0"/>
                <a:cs typeface="Arial" panose="020B0604020202020204" pitchFamily="34" charset="0"/>
              </a:rPr>
              <a:t>ImmunoTargets</a:t>
            </a:r>
            <a:r>
              <a:rPr lang="en-GB" sz="1700" dirty="0">
                <a:solidFill>
                  <a:schemeClr val="tx1"/>
                </a:solidFill>
                <a:latin typeface="Arial" panose="020B0604020202020204" pitchFamily="34" charset="0"/>
                <a:cs typeface="Arial" panose="020B0604020202020204" pitchFamily="34" charset="0"/>
              </a:rPr>
              <a:t> and therapy, 7:35</a:t>
            </a:r>
          </a:p>
          <a:p>
            <a:pPr lvl="0">
              <a:lnSpc>
                <a:spcPct val="100000"/>
              </a:lnSpc>
              <a:buClr>
                <a:schemeClr val="tx1"/>
              </a:buClr>
              <a:buFont typeface="Arial" panose="020B0604020202020204" pitchFamily="34" charset="0"/>
              <a:buChar char="•"/>
            </a:pPr>
            <a:r>
              <a:rPr lang="en-GB" sz="1700" dirty="0">
                <a:solidFill>
                  <a:schemeClr val="tx1"/>
                </a:solidFill>
                <a:latin typeface="Arial" panose="020B0604020202020204" pitchFamily="34" charset="0"/>
                <a:cs typeface="Arial" panose="020B0604020202020204" pitchFamily="34" charset="0"/>
              </a:rPr>
              <a:t>Dora, C.P., Singh, S.K., Kumar, S., </a:t>
            </a:r>
            <a:r>
              <a:rPr lang="en-GB" sz="1700" dirty="0" err="1">
                <a:solidFill>
                  <a:schemeClr val="tx1"/>
                </a:solidFill>
                <a:latin typeface="Arial" panose="020B0604020202020204" pitchFamily="34" charset="0"/>
                <a:cs typeface="Arial" panose="020B0604020202020204" pitchFamily="34" charset="0"/>
              </a:rPr>
              <a:t>Datusalia</a:t>
            </a:r>
            <a:r>
              <a:rPr lang="en-GB" sz="1700" dirty="0">
                <a:solidFill>
                  <a:schemeClr val="tx1"/>
                </a:solidFill>
                <a:latin typeface="Arial" panose="020B0604020202020204" pitchFamily="34" charset="0"/>
                <a:cs typeface="Arial" panose="020B0604020202020204" pitchFamily="34" charset="0"/>
              </a:rPr>
              <a:t>, A.K. and Deep, A. (2010). Development and characterization of nanoparticles of </a:t>
            </a:r>
            <a:r>
              <a:rPr lang="en-GB" sz="1700" dirty="0" err="1">
                <a:solidFill>
                  <a:schemeClr val="tx1"/>
                </a:solidFill>
                <a:latin typeface="Arial" panose="020B0604020202020204" pitchFamily="34" charset="0"/>
                <a:cs typeface="Arial" panose="020B0604020202020204" pitchFamily="34" charset="0"/>
              </a:rPr>
              <a:t>glibenclamide</a:t>
            </a:r>
            <a:r>
              <a:rPr lang="en-GB" sz="1700" dirty="0">
                <a:solidFill>
                  <a:schemeClr val="tx1"/>
                </a:solidFill>
                <a:latin typeface="Arial" panose="020B0604020202020204" pitchFamily="34" charset="0"/>
                <a:cs typeface="Arial" panose="020B0604020202020204" pitchFamily="34" charset="0"/>
              </a:rPr>
              <a:t> by solvent displacement method. Acta Pol Pharm. 67(3): 283-90.</a:t>
            </a:r>
          </a:p>
          <a:p>
            <a:pPr lvl="0">
              <a:lnSpc>
                <a:spcPct val="100000"/>
              </a:lnSpc>
              <a:buClr>
                <a:schemeClr val="tx1"/>
              </a:buClr>
              <a:buFont typeface="Arial" panose="020B0604020202020204" pitchFamily="34" charset="0"/>
              <a:buChar char="•"/>
            </a:pPr>
            <a:r>
              <a:rPr lang="en-GB" sz="1700" dirty="0">
                <a:solidFill>
                  <a:schemeClr val="tx1"/>
                </a:solidFill>
                <a:latin typeface="Arial" panose="020B0604020202020204" pitchFamily="34" charset="0"/>
                <a:cs typeface="Arial" panose="020B0604020202020204" pitchFamily="34" charset="0"/>
              </a:rPr>
              <a:t>Freeman, K., </a:t>
            </a:r>
            <a:r>
              <a:rPr lang="en-GB" sz="1700" dirty="0" err="1">
                <a:solidFill>
                  <a:schemeClr val="tx1"/>
                </a:solidFill>
                <a:latin typeface="Arial" panose="020B0604020202020204" pitchFamily="34" charset="0"/>
                <a:cs typeface="Arial" panose="020B0604020202020204" pitchFamily="34" charset="0"/>
              </a:rPr>
              <a:t>Dinnes</a:t>
            </a:r>
            <a:r>
              <a:rPr lang="en-GB" sz="1700" dirty="0">
                <a:solidFill>
                  <a:schemeClr val="tx1"/>
                </a:solidFill>
                <a:latin typeface="Arial" panose="020B0604020202020204" pitchFamily="34" charset="0"/>
                <a:cs typeface="Arial" panose="020B0604020202020204" pitchFamily="34" charset="0"/>
              </a:rPr>
              <a:t>, J., </a:t>
            </a:r>
            <a:r>
              <a:rPr lang="en-GB" sz="1700" dirty="0" err="1">
                <a:solidFill>
                  <a:schemeClr val="tx1"/>
                </a:solidFill>
                <a:latin typeface="Arial" panose="020B0604020202020204" pitchFamily="34" charset="0"/>
                <a:cs typeface="Arial" panose="020B0604020202020204" pitchFamily="34" charset="0"/>
              </a:rPr>
              <a:t>Chuchu</a:t>
            </a:r>
            <a:r>
              <a:rPr lang="en-GB" sz="1700" dirty="0">
                <a:solidFill>
                  <a:schemeClr val="tx1"/>
                </a:solidFill>
                <a:latin typeface="Arial" panose="020B0604020202020204" pitchFamily="34" charset="0"/>
                <a:cs typeface="Arial" panose="020B0604020202020204" pitchFamily="34" charset="0"/>
              </a:rPr>
              <a:t>, N., </a:t>
            </a:r>
            <a:r>
              <a:rPr lang="en-GB" sz="1700" dirty="0" err="1">
                <a:solidFill>
                  <a:schemeClr val="tx1"/>
                </a:solidFill>
                <a:latin typeface="Arial" panose="020B0604020202020204" pitchFamily="34" charset="0"/>
                <a:cs typeface="Arial" panose="020B0604020202020204" pitchFamily="34" charset="0"/>
              </a:rPr>
              <a:t>Takwoingi</a:t>
            </a:r>
            <a:r>
              <a:rPr lang="en-GB" sz="1700" dirty="0">
                <a:solidFill>
                  <a:schemeClr val="tx1"/>
                </a:solidFill>
                <a:latin typeface="Arial" panose="020B0604020202020204" pitchFamily="34" charset="0"/>
                <a:cs typeface="Arial" panose="020B0604020202020204" pitchFamily="34" charset="0"/>
              </a:rPr>
              <a:t>, Y., Bayliss, S.E., Matin, R.N., Jain, A., Walter, F.M., Williams, H.C. and </a:t>
            </a:r>
            <a:r>
              <a:rPr lang="en-GB" sz="1700" dirty="0" err="1">
                <a:solidFill>
                  <a:schemeClr val="tx1"/>
                </a:solidFill>
                <a:latin typeface="Arial" panose="020B0604020202020204" pitchFamily="34" charset="0"/>
                <a:cs typeface="Arial" panose="020B0604020202020204" pitchFamily="34" charset="0"/>
              </a:rPr>
              <a:t>Deeks</a:t>
            </a:r>
            <a:r>
              <a:rPr lang="en-GB" sz="1700" dirty="0">
                <a:solidFill>
                  <a:schemeClr val="tx1"/>
                </a:solidFill>
                <a:latin typeface="Arial" panose="020B0604020202020204" pitchFamily="34" charset="0"/>
                <a:cs typeface="Arial" panose="020B0604020202020204" pitchFamily="34" charset="0"/>
              </a:rPr>
              <a:t>, J.J. 2020. Algorithm based smartphones apps to assess risk of skin cancer in adults: systematic review of diagnostic accuracy studies. British medical journal, 368</a:t>
            </a:r>
          </a:p>
          <a:p>
            <a:pPr lvl="0">
              <a:lnSpc>
                <a:spcPct val="100000"/>
              </a:lnSpc>
              <a:buClr>
                <a:schemeClr val="tx1"/>
              </a:buClr>
              <a:buFont typeface="Arial" panose="020B0604020202020204" pitchFamily="34" charset="0"/>
              <a:buChar char="•"/>
            </a:pPr>
            <a:r>
              <a:rPr lang="en-GB" sz="1700" dirty="0" err="1">
                <a:solidFill>
                  <a:schemeClr val="tx1"/>
                </a:solidFill>
                <a:latin typeface="Arial" panose="020B0604020202020204" pitchFamily="34" charset="0"/>
                <a:cs typeface="Arial" panose="020B0604020202020204" pitchFamily="34" charset="0"/>
              </a:rPr>
              <a:t>Feuerer</a:t>
            </a:r>
            <a:r>
              <a:rPr lang="en-GB" sz="1700" dirty="0">
                <a:solidFill>
                  <a:schemeClr val="tx1"/>
                </a:solidFill>
                <a:latin typeface="Arial" panose="020B0604020202020204" pitchFamily="34" charset="0"/>
                <a:cs typeface="Arial" panose="020B0604020202020204" pitchFamily="34" charset="0"/>
              </a:rPr>
              <a:t>, L., </a:t>
            </a:r>
            <a:r>
              <a:rPr lang="en-GB" sz="1700" dirty="0" err="1">
                <a:solidFill>
                  <a:schemeClr val="tx1"/>
                </a:solidFill>
                <a:latin typeface="Arial" panose="020B0604020202020204" pitchFamily="34" charset="0"/>
                <a:cs typeface="Arial" panose="020B0604020202020204" pitchFamily="34" charset="0"/>
              </a:rPr>
              <a:t>Lamm</a:t>
            </a:r>
            <a:r>
              <a:rPr lang="en-GB" sz="1700" dirty="0">
                <a:solidFill>
                  <a:schemeClr val="tx1"/>
                </a:solidFill>
                <a:latin typeface="Arial" panose="020B0604020202020204" pitchFamily="34" charset="0"/>
                <a:cs typeface="Arial" panose="020B0604020202020204" pitchFamily="34" charset="0"/>
              </a:rPr>
              <a:t>, S., </a:t>
            </a:r>
            <a:r>
              <a:rPr lang="en-GB" sz="1700" dirty="0" err="1">
                <a:solidFill>
                  <a:schemeClr val="tx1"/>
                </a:solidFill>
                <a:latin typeface="Arial" panose="020B0604020202020204" pitchFamily="34" charset="0"/>
                <a:cs typeface="Arial" panose="020B0604020202020204" pitchFamily="34" charset="0"/>
              </a:rPr>
              <a:t>Henz</a:t>
            </a:r>
            <a:r>
              <a:rPr lang="en-GB" sz="1700" dirty="0">
                <a:solidFill>
                  <a:schemeClr val="tx1"/>
                </a:solidFill>
                <a:latin typeface="Arial" panose="020B0604020202020204" pitchFamily="34" charset="0"/>
                <a:cs typeface="Arial" panose="020B0604020202020204" pitchFamily="34" charset="0"/>
              </a:rPr>
              <a:t>, I., </a:t>
            </a:r>
            <a:r>
              <a:rPr lang="en-GB" sz="1700" dirty="0" err="1">
                <a:solidFill>
                  <a:schemeClr val="tx1"/>
                </a:solidFill>
                <a:latin typeface="Arial" panose="020B0604020202020204" pitchFamily="34" charset="0"/>
                <a:cs typeface="Arial" panose="020B0604020202020204" pitchFamily="34" charset="0"/>
              </a:rPr>
              <a:t>Kappelmann-Fenzl</a:t>
            </a:r>
            <a:r>
              <a:rPr lang="en-GB" sz="1700" dirty="0">
                <a:solidFill>
                  <a:schemeClr val="tx1"/>
                </a:solidFill>
                <a:latin typeface="Arial" panose="020B0604020202020204" pitchFamily="34" charset="0"/>
                <a:cs typeface="Arial" panose="020B0604020202020204" pitchFamily="34" charset="0"/>
              </a:rPr>
              <a:t>, M., </a:t>
            </a:r>
            <a:r>
              <a:rPr lang="en-GB" sz="1700" dirty="0" err="1">
                <a:solidFill>
                  <a:schemeClr val="tx1"/>
                </a:solidFill>
                <a:latin typeface="Arial" panose="020B0604020202020204" pitchFamily="34" charset="0"/>
                <a:cs typeface="Arial" panose="020B0604020202020204" pitchFamily="34" charset="0"/>
              </a:rPr>
              <a:t>Haferkamp</a:t>
            </a:r>
            <a:r>
              <a:rPr lang="en-GB" sz="1700" dirty="0">
                <a:solidFill>
                  <a:schemeClr val="tx1"/>
                </a:solidFill>
                <a:latin typeface="Arial" panose="020B0604020202020204" pitchFamily="34" charset="0"/>
                <a:cs typeface="Arial" panose="020B0604020202020204" pitchFamily="34" charset="0"/>
              </a:rPr>
              <a:t>, S., </a:t>
            </a:r>
            <a:r>
              <a:rPr lang="en-GB" sz="1700" dirty="0" err="1">
                <a:solidFill>
                  <a:schemeClr val="tx1"/>
                </a:solidFill>
                <a:latin typeface="Arial" panose="020B0604020202020204" pitchFamily="34" charset="0"/>
                <a:cs typeface="Arial" panose="020B0604020202020204" pitchFamily="34" charset="0"/>
              </a:rPr>
              <a:t>Meierjohann</a:t>
            </a:r>
            <a:r>
              <a:rPr lang="en-GB" sz="1700" dirty="0">
                <a:solidFill>
                  <a:schemeClr val="tx1"/>
                </a:solidFill>
                <a:latin typeface="Arial" panose="020B0604020202020204" pitchFamily="34" charset="0"/>
                <a:cs typeface="Arial" panose="020B0604020202020204" pitchFamily="34" charset="0"/>
              </a:rPr>
              <a:t>, S., </a:t>
            </a:r>
            <a:r>
              <a:rPr lang="en-GB" sz="1700" dirty="0" err="1">
                <a:solidFill>
                  <a:schemeClr val="tx1"/>
                </a:solidFill>
                <a:latin typeface="Arial" panose="020B0604020202020204" pitchFamily="34" charset="0"/>
                <a:cs typeface="Arial" panose="020B0604020202020204" pitchFamily="34" charset="0"/>
              </a:rPr>
              <a:t>Hellerbrand</a:t>
            </a:r>
            <a:r>
              <a:rPr lang="en-GB" sz="1700" dirty="0">
                <a:solidFill>
                  <a:schemeClr val="tx1"/>
                </a:solidFill>
                <a:latin typeface="Arial" panose="020B0604020202020204" pitchFamily="34" charset="0"/>
                <a:cs typeface="Arial" panose="020B0604020202020204" pitchFamily="34" charset="0"/>
              </a:rPr>
              <a:t>, C., Kuphal, S. and </a:t>
            </a:r>
            <a:r>
              <a:rPr lang="en-GB" sz="1700" dirty="0" err="1">
                <a:solidFill>
                  <a:schemeClr val="tx1"/>
                </a:solidFill>
                <a:latin typeface="Arial" panose="020B0604020202020204" pitchFamily="34" charset="0"/>
                <a:cs typeface="Arial" panose="020B0604020202020204" pitchFamily="34" charset="0"/>
              </a:rPr>
              <a:t>Bosserhoff</a:t>
            </a:r>
            <a:r>
              <a:rPr lang="en-GB" sz="1700" dirty="0">
                <a:solidFill>
                  <a:schemeClr val="tx1"/>
                </a:solidFill>
                <a:latin typeface="Arial" panose="020B0604020202020204" pitchFamily="34" charset="0"/>
                <a:cs typeface="Arial" panose="020B0604020202020204" pitchFamily="34" charset="0"/>
              </a:rPr>
              <a:t>, A.K. (2019). Role of melanoma inhibitory activity in </a:t>
            </a:r>
            <a:r>
              <a:rPr lang="en-GB" sz="1700" dirty="0" err="1">
                <a:solidFill>
                  <a:schemeClr val="tx1"/>
                </a:solidFill>
                <a:latin typeface="Arial" panose="020B0604020202020204" pitchFamily="34" charset="0"/>
                <a:cs typeface="Arial" panose="020B0604020202020204" pitchFamily="34" charset="0"/>
              </a:rPr>
              <a:t>melamocyte</a:t>
            </a:r>
            <a:r>
              <a:rPr lang="en-GB" sz="1700" dirty="0">
                <a:solidFill>
                  <a:schemeClr val="tx1"/>
                </a:solidFill>
                <a:latin typeface="Arial" panose="020B0604020202020204" pitchFamily="34" charset="0"/>
                <a:cs typeface="Arial" panose="020B0604020202020204" pitchFamily="34" charset="0"/>
              </a:rPr>
              <a:t> senescence. Pigment cell &amp; melanoma research, 32(6):777-791</a:t>
            </a:r>
          </a:p>
          <a:p>
            <a:pPr lvl="0">
              <a:lnSpc>
                <a:spcPct val="100000"/>
              </a:lnSpc>
              <a:buClr>
                <a:schemeClr val="tx1"/>
              </a:buClr>
              <a:buFont typeface="Arial" panose="020B0604020202020204" pitchFamily="34" charset="0"/>
              <a:buChar char="•"/>
            </a:pPr>
            <a:r>
              <a:rPr lang="en-GB" sz="1700" dirty="0">
                <a:solidFill>
                  <a:schemeClr val="tx1"/>
                </a:solidFill>
                <a:latin typeface="Arial" panose="020B0604020202020204" pitchFamily="34" charset="0"/>
                <a:cs typeface="Arial" panose="020B0604020202020204" pitchFamily="34" charset="0"/>
              </a:rPr>
              <a:t>Gomez, S., Tsung, A. and Hu, Z. (2020). Current Targets and Bioconjugation Strategies in Photodynamic Diagnosis and Therapy of Cancer. Molecules, 25, 4964. Doi:10.3390/molecules25214964</a:t>
            </a:r>
          </a:p>
          <a:p>
            <a:pPr lvl="0">
              <a:lnSpc>
                <a:spcPct val="100000"/>
              </a:lnSpc>
              <a:buClr>
                <a:schemeClr val="tx1"/>
              </a:buClr>
              <a:buFont typeface="Arial" panose="020B0604020202020204" pitchFamily="34" charset="0"/>
              <a:buChar char="•"/>
            </a:pPr>
            <a:r>
              <a:rPr lang="en-GB" sz="1700" dirty="0">
                <a:solidFill>
                  <a:schemeClr val="tx1"/>
                </a:solidFill>
                <a:latin typeface="Arial" panose="020B0604020202020204" pitchFamily="34" charset="0"/>
                <a:cs typeface="Arial" panose="020B0604020202020204" pitchFamily="34" charset="0"/>
              </a:rPr>
              <a:t>Gupta, A. and Thakur, S. (2021) Melanoma Detection Among Various Skin Lesions. In proceedings of International Conference on Big Data, Machine Learning and their applications, pp. 245-256, Springer, Singapore </a:t>
            </a:r>
          </a:p>
          <a:p>
            <a:pPr lvl="0">
              <a:lnSpc>
                <a:spcPct val="100000"/>
              </a:lnSpc>
              <a:buClr>
                <a:schemeClr val="tx1"/>
              </a:buClr>
              <a:buFont typeface="Arial" panose="020B0604020202020204" pitchFamily="34" charset="0"/>
              <a:buChar char="•"/>
            </a:pPr>
            <a:r>
              <a:rPr lang="en-GB" sz="1700" dirty="0" err="1">
                <a:solidFill>
                  <a:schemeClr val="tx1"/>
                </a:solidFill>
                <a:latin typeface="Arial" panose="020B0604020202020204" pitchFamily="34" charset="0"/>
                <a:cs typeface="Arial" panose="020B0604020202020204" pitchFamily="34" charset="0"/>
              </a:rPr>
              <a:t>Hoarau-Vechot</a:t>
            </a:r>
            <a:r>
              <a:rPr lang="en-GB" sz="1700" dirty="0">
                <a:solidFill>
                  <a:schemeClr val="tx1"/>
                </a:solidFill>
                <a:latin typeface="Arial" panose="020B0604020202020204" pitchFamily="34" charset="0"/>
                <a:cs typeface="Arial" panose="020B0604020202020204" pitchFamily="34" charset="0"/>
              </a:rPr>
              <a:t>, J., </a:t>
            </a:r>
            <a:r>
              <a:rPr lang="en-GB" sz="1700" dirty="0" err="1">
                <a:solidFill>
                  <a:schemeClr val="tx1"/>
                </a:solidFill>
                <a:latin typeface="Arial" panose="020B0604020202020204" pitchFamily="34" charset="0"/>
                <a:cs typeface="Arial" panose="020B0604020202020204" pitchFamily="34" charset="0"/>
              </a:rPr>
              <a:t>Rafii</a:t>
            </a:r>
            <a:r>
              <a:rPr lang="en-GB" sz="1700" dirty="0">
                <a:solidFill>
                  <a:schemeClr val="tx1"/>
                </a:solidFill>
                <a:latin typeface="Arial" panose="020B0604020202020204" pitchFamily="34" charset="0"/>
                <a:cs typeface="Arial" panose="020B0604020202020204" pitchFamily="34" charset="0"/>
              </a:rPr>
              <a:t>, A., </a:t>
            </a:r>
            <a:r>
              <a:rPr lang="en-GB" sz="1700" dirty="0" err="1">
                <a:solidFill>
                  <a:schemeClr val="tx1"/>
                </a:solidFill>
                <a:latin typeface="Arial" panose="020B0604020202020204" pitchFamily="34" charset="0"/>
                <a:cs typeface="Arial" panose="020B0604020202020204" pitchFamily="34" charset="0"/>
              </a:rPr>
              <a:t>Touboul</a:t>
            </a:r>
            <a:r>
              <a:rPr lang="en-GB" sz="1700" dirty="0">
                <a:solidFill>
                  <a:schemeClr val="tx1"/>
                </a:solidFill>
                <a:latin typeface="Arial" panose="020B0604020202020204" pitchFamily="34" charset="0"/>
                <a:cs typeface="Arial" panose="020B0604020202020204" pitchFamily="34" charset="0"/>
              </a:rPr>
              <a:t>, C. and </a:t>
            </a:r>
            <a:r>
              <a:rPr lang="en-GB" sz="1700" dirty="0" err="1">
                <a:solidFill>
                  <a:schemeClr val="tx1"/>
                </a:solidFill>
                <a:latin typeface="Arial" panose="020B0604020202020204" pitchFamily="34" charset="0"/>
                <a:cs typeface="Arial" panose="020B0604020202020204" pitchFamily="34" charset="0"/>
              </a:rPr>
              <a:t>Pasquier</a:t>
            </a:r>
            <a:r>
              <a:rPr lang="en-GB" sz="1700" dirty="0">
                <a:solidFill>
                  <a:schemeClr val="tx1"/>
                </a:solidFill>
                <a:latin typeface="Arial" panose="020B0604020202020204" pitchFamily="34" charset="0"/>
                <a:cs typeface="Arial" panose="020B0604020202020204" pitchFamily="34" charset="0"/>
              </a:rPr>
              <a:t>, J., (2018). Halfway between 2D and animal models: are 3D cultures the ideal tool to study cancer-microenvironment interactions? International journal of molecular science, 19(1):181</a:t>
            </a:r>
          </a:p>
          <a:p>
            <a:pPr lvl="0"/>
            <a:endParaRPr lang="en-GB" sz="900" dirty="0"/>
          </a:p>
        </p:txBody>
      </p:sp>
      <p:sp>
        <p:nvSpPr>
          <p:cNvPr id="3" name="Title 2"/>
          <p:cNvSpPr>
            <a:spLocks noGrp="1"/>
          </p:cNvSpPr>
          <p:nvPr>
            <p:ph type="title"/>
          </p:nvPr>
        </p:nvSpPr>
        <p:spPr>
          <a:xfrm>
            <a:off x="2765425" y="564204"/>
            <a:ext cx="3310255" cy="720000"/>
          </a:xfrm>
        </p:spPr>
        <p:txBody>
          <a:bodyPr/>
          <a:lstStyle/>
          <a:p>
            <a:r>
              <a:rPr lang="en-GB" sz="3200" b="1" dirty="0">
                <a:solidFill>
                  <a:schemeClr val="tx1"/>
                </a:solidFill>
                <a:latin typeface="Arial" panose="020B0604020202020204" pitchFamily="34" charset="0"/>
                <a:cs typeface="Arial" panose="020B0604020202020204" pitchFamily="34" charset="0"/>
              </a:rPr>
              <a:t>REFERENCES</a:t>
            </a:r>
          </a:p>
        </p:txBody>
      </p:sp>
    </p:spTree>
    <p:extLst>
      <p:ext uri="{BB962C8B-B14F-4D97-AF65-F5344CB8AC3E}">
        <p14:creationId xmlns:p14="http://schemas.microsoft.com/office/powerpoint/2010/main" val="2005857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496" y="792956"/>
            <a:ext cx="9144000" cy="5143500"/>
          </a:xfrm>
          <a:prstGeom prst="rect">
            <a:avLst/>
          </a:prstGeom>
        </p:spPr>
      </p:pic>
      <p:sp>
        <p:nvSpPr>
          <p:cNvPr id="3" name="TextBox 2">
            <a:extLst>
              <a:ext uri="{FF2B5EF4-FFF2-40B4-BE49-F238E27FC236}">
                <a16:creationId xmlns:a16="http://schemas.microsoft.com/office/drawing/2014/main" id="{27CB8A4E-1AA9-69DE-555C-CE467463DFAD}"/>
              </a:ext>
            </a:extLst>
          </p:cNvPr>
          <p:cNvSpPr txBox="1"/>
          <p:nvPr/>
        </p:nvSpPr>
        <p:spPr>
          <a:xfrm>
            <a:off x="2437210" y="921544"/>
            <a:ext cx="4337447" cy="461665"/>
          </a:xfrm>
          <a:prstGeom prst="rect">
            <a:avLst/>
          </a:prstGeom>
          <a:noFill/>
          <a:ln>
            <a:noFill/>
          </a:ln>
        </p:spPr>
        <p:txBody>
          <a:bodyPr>
            <a:spAutoFit/>
          </a:bodyPr>
          <a:lstStyle/>
          <a:p>
            <a:pPr>
              <a:defRPr/>
            </a:pPr>
            <a:r>
              <a:rPr lang="en-ZA" sz="2400" b="1" kern="0">
                <a:solidFill>
                  <a:schemeClr val="bg1"/>
                </a:solidFill>
                <a:effectLst>
                  <a:outerShdw blurRad="38100" dist="38100" dir="2700000" algn="tl">
                    <a:srgbClr val="000000">
                      <a:alpha val="43137"/>
                    </a:srgbClr>
                  </a:outerShdw>
                </a:effectLst>
                <a:latin typeface="Arial"/>
                <a:ea typeface="ＭＳ Ｐゴシック" pitchFamily="-112" charset="-128"/>
                <a:cs typeface="Arial" charset="0"/>
              </a:rPr>
              <a:t>ACKNOWLEDGEMENTS</a:t>
            </a:r>
            <a:endParaRPr lang="en-US" sz="2400" b="1">
              <a:solidFill>
                <a:schemeClr val="bg1"/>
              </a:solidFill>
              <a:effectLst>
                <a:outerShdw blurRad="38100" dist="38100" dir="2700000" algn="tl">
                  <a:srgbClr val="000000">
                    <a:alpha val="43137"/>
                  </a:srgbClr>
                </a:outerShdw>
              </a:effectLst>
              <a:latin typeface="+mj-lt"/>
            </a:endParaRPr>
          </a:p>
        </p:txBody>
      </p:sp>
      <p:grpSp>
        <p:nvGrpSpPr>
          <p:cNvPr id="4" name="Group 3">
            <a:extLst>
              <a:ext uri="{FF2B5EF4-FFF2-40B4-BE49-F238E27FC236}">
                <a16:creationId xmlns:a16="http://schemas.microsoft.com/office/drawing/2014/main" id="{824B3E37-7B5F-DF16-6EA8-2A5BD44C2361}"/>
              </a:ext>
            </a:extLst>
          </p:cNvPr>
          <p:cNvGrpSpPr/>
          <p:nvPr/>
        </p:nvGrpSpPr>
        <p:grpSpPr>
          <a:xfrm>
            <a:off x="326255" y="1719262"/>
            <a:ext cx="8048602" cy="3690938"/>
            <a:chOff x="435006" y="1149350"/>
            <a:chExt cx="10731469" cy="4921250"/>
          </a:xfrm>
        </p:grpSpPr>
        <p:pic>
          <p:nvPicPr>
            <p:cNvPr id="6" name="Picture 2">
              <a:extLst>
                <a:ext uri="{FF2B5EF4-FFF2-40B4-BE49-F238E27FC236}">
                  <a16:creationId xmlns:a16="http://schemas.microsoft.com/office/drawing/2014/main" id="{2B8F6FD2-4AE8-54DC-90CD-A0763C5A3EC1}"/>
                </a:ext>
              </a:extLst>
            </p:cNvPr>
            <p:cNvPicPr>
              <a:picLocks noChangeArrowheads="1"/>
            </p:cNvPicPr>
            <p:nvPr/>
          </p:nvPicPr>
          <p:blipFill>
            <a:blip r:embed="rId4">
              <a:extLst>
                <a:ext uri="{28A0092B-C50C-407E-A947-70E740481C1C}">
                  <a14:useLocalDpi xmlns:a14="http://schemas.microsoft.com/office/drawing/2010/main" val="0"/>
                </a:ext>
              </a:extLst>
            </a:blip>
            <a:srcRect l="2426" t="5099" r="2982" b="1990"/>
            <a:stretch>
              <a:fillRect/>
            </a:stretch>
          </p:blipFill>
          <p:spPr bwMode="auto">
            <a:xfrm>
              <a:off x="1211263" y="1149350"/>
              <a:ext cx="136683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FABB77C5-820E-CC83-9C35-CFE952800121}"/>
                </a:ext>
              </a:extLst>
            </p:cNvPr>
            <p:cNvPicPr>
              <a:picLocks noChangeArrowheads="1"/>
            </p:cNvPicPr>
            <p:nvPr/>
          </p:nvPicPr>
          <p:blipFill>
            <a:blip r:embed="rId5">
              <a:extLst>
                <a:ext uri="{28A0092B-C50C-407E-A947-70E740481C1C}">
                  <a14:useLocalDpi xmlns:a14="http://schemas.microsoft.com/office/drawing/2010/main" val="0"/>
                </a:ext>
              </a:extLst>
            </a:blip>
            <a:srcRect r="7115"/>
            <a:stretch>
              <a:fillRect/>
            </a:stretch>
          </p:blipFill>
          <p:spPr bwMode="auto">
            <a:xfrm>
              <a:off x="9105899" y="1225550"/>
              <a:ext cx="1955677"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
              <a:extLst>
                <a:ext uri="{FF2B5EF4-FFF2-40B4-BE49-F238E27FC236}">
                  <a16:creationId xmlns:a16="http://schemas.microsoft.com/office/drawing/2014/main" id="{C61A78E1-00B7-1A0F-8891-8B37270E3E43}"/>
                </a:ext>
              </a:extLst>
            </p:cNvPr>
            <p:cNvPicPr>
              <a:picLocks/>
            </p:cNvPicPr>
            <p:nvPr/>
          </p:nvPicPr>
          <p:blipFill>
            <a:blip r:embed="rId6">
              <a:extLst>
                <a:ext uri="{28A0092B-C50C-407E-A947-70E740481C1C}">
                  <a14:useLocalDpi xmlns:a14="http://schemas.microsoft.com/office/drawing/2010/main" val="0"/>
                </a:ext>
              </a:extLst>
            </a:blip>
            <a:srcRect t="-4675" b="426"/>
            <a:stretch>
              <a:fillRect/>
            </a:stretch>
          </p:blipFill>
          <p:spPr bwMode="auto">
            <a:xfrm>
              <a:off x="532660" y="4897438"/>
              <a:ext cx="236294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nlc">
              <a:extLst>
                <a:ext uri="{FF2B5EF4-FFF2-40B4-BE49-F238E27FC236}">
                  <a16:creationId xmlns:a16="http://schemas.microsoft.com/office/drawing/2014/main" id="{4A1435CE-7C26-5231-FF78-76351AA37EFE}"/>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6163" y="1185863"/>
              <a:ext cx="172085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966EC95-3137-34B9-C4CB-AA6B9889D673}"/>
                </a:ext>
              </a:extLst>
            </p:cNvPr>
            <p:cNvPicPr>
              <a:picLocks/>
            </p:cNvPicPr>
            <p:nvPr/>
          </p:nvPicPr>
          <p:blipFill>
            <a:blip r:embed="rId8"/>
            <a:stretch>
              <a:fillRect/>
            </a:stretch>
          </p:blipFill>
          <p:spPr>
            <a:xfrm>
              <a:off x="435006" y="2966470"/>
              <a:ext cx="2564650" cy="1182530"/>
            </a:xfrm>
            <a:prstGeom prst="rect">
              <a:avLst/>
            </a:prstGeom>
            <a:ln>
              <a:noFill/>
            </a:ln>
            <a:effectLst/>
            <a:scene3d>
              <a:camera prst="orthographicFront">
                <a:rot lat="0" lon="0" rev="0"/>
              </a:camera>
              <a:lightRig rig="contrasting" dir="t">
                <a:rot lat="0" lon="0" rev="1500000"/>
              </a:lightRig>
            </a:scene3d>
            <a:sp3d prstMaterial="metal">
              <a:bevelT w="88900" h="88900"/>
            </a:sp3d>
          </p:spPr>
        </p:pic>
        <p:pic>
          <p:nvPicPr>
            <p:cNvPr id="12" name="Picture 2" descr="Image result for CANSA">
              <a:extLst>
                <a:ext uri="{FF2B5EF4-FFF2-40B4-BE49-F238E27FC236}">
                  <a16:creationId xmlns:a16="http://schemas.microsoft.com/office/drawing/2014/main" id="{C76E4BC2-680E-12B9-43DA-46D9EAB8C5A1}"/>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88364" y="4946649"/>
              <a:ext cx="2260600" cy="112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a:extLst>
                <a:ext uri="{FF2B5EF4-FFF2-40B4-BE49-F238E27FC236}">
                  <a16:creationId xmlns:a16="http://schemas.microsoft.com/office/drawing/2014/main" id="{D5BC2C2F-D294-22E4-0A58-6BAF937388AC}"/>
                </a:ext>
              </a:extLst>
            </p:cNvPr>
            <p:cNvPicPr>
              <a:picLocks noChangeArrowheads="1"/>
            </p:cNvPicPr>
            <p:nvPr/>
          </p:nvPicPr>
          <p:blipFill>
            <a:blip r:embed="rId10">
              <a:extLst>
                <a:ext uri="{28A0092B-C50C-407E-A947-70E740481C1C}">
                  <a14:useLocalDpi xmlns:a14="http://schemas.microsoft.com/office/drawing/2010/main" val="0"/>
                </a:ext>
              </a:extLst>
            </a:blip>
            <a:srcRect t="27194" b="23167"/>
            <a:stretch>
              <a:fillRect/>
            </a:stretch>
          </p:blipFill>
          <p:spPr bwMode="auto">
            <a:xfrm>
              <a:off x="3863975" y="2967038"/>
              <a:ext cx="2019300"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a:extLst>
                <a:ext uri="{FF2B5EF4-FFF2-40B4-BE49-F238E27FC236}">
                  <a16:creationId xmlns:a16="http://schemas.microsoft.com/office/drawing/2014/main" id="{8A61B1DB-F02B-CC94-395E-E6D6E2A9812E}"/>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69388" y="2967038"/>
              <a:ext cx="1955677"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The South African Medical Research Council (SAMRC) – GloPID-R">
              <a:extLst>
                <a:ext uri="{FF2B5EF4-FFF2-40B4-BE49-F238E27FC236}">
                  <a16:creationId xmlns:a16="http://schemas.microsoft.com/office/drawing/2014/main" id="{BDA333EA-B3E6-EF3A-5040-8F2B55D10049}"/>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80175" y="2974975"/>
              <a:ext cx="1953611"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CSIR |">
              <a:extLst>
                <a:ext uri="{FF2B5EF4-FFF2-40B4-BE49-F238E27FC236}">
                  <a16:creationId xmlns:a16="http://schemas.microsoft.com/office/drawing/2014/main" id="{BACB1F85-B874-E626-EFCB-320EC1E3FD24}"/>
                </a:ext>
              </a:extLst>
            </p:cNvPr>
            <p:cNvPicPr>
              <a:picLocks noChangeArrowheads="1"/>
            </p:cNvPicPr>
            <p:nvPr/>
          </p:nvPicPr>
          <p:blipFill>
            <a:blip r:embed="rId13">
              <a:extLst>
                <a:ext uri="{28A0092B-C50C-407E-A947-70E740481C1C}">
                  <a14:useLocalDpi xmlns:a14="http://schemas.microsoft.com/office/drawing/2010/main" val="0"/>
                </a:ext>
              </a:extLst>
            </a:blip>
            <a:srcRect t="21568" b="20453"/>
            <a:stretch>
              <a:fillRect/>
            </a:stretch>
          </p:blipFill>
          <p:spPr bwMode="auto">
            <a:xfrm>
              <a:off x="5974672" y="1201738"/>
              <a:ext cx="2459114"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E0D5B89C-6BB2-C3CB-71D6-476F82B72F3B}"/>
                </a:ext>
              </a:extLst>
            </p:cNvPr>
            <p:cNvSpPr txBox="1"/>
            <p:nvPr/>
          </p:nvSpPr>
          <p:spPr>
            <a:xfrm>
              <a:off x="955675" y="2492375"/>
              <a:ext cx="1366839" cy="677108"/>
            </a:xfrm>
            <a:prstGeom prst="rect">
              <a:avLst/>
            </a:prstGeom>
            <a:noFill/>
          </p:spPr>
          <p:txBody>
            <a:bodyPr>
              <a:spAutoFit/>
            </a:bodyPr>
            <a:lstStyle/>
            <a:p>
              <a:pPr defTabSz="342900">
                <a:defRPr/>
              </a:pPr>
              <a:r>
                <a:rPr lang="en-US" sz="1350" b="1">
                  <a:solidFill>
                    <a:schemeClr val="bg1"/>
                  </a:solidFill>
                  <a:latin typeface="Calibri" panose="020F0502020204030204"/>
                </a:rPr>
                <a:t>THANK YOU</a:t>
              </a:r>
              <a:endParaRPr lang="en-ZA" sz="1350" b="1">
                <a:solidFill>
                  <a:schemeClr val="bg1"/>
                </a:solidFill>
                <a:latin typeface="Calibri" panose="020F0502020204030204"/>
              </a:endParaRPr>
            </a:p>
          </p:txBody>
        </p:sp>
        <p:sp>
          <p:nvSpPr>
            <p:cNvPr id="18" name="TextBox 17">
              <a:extLst>
                <a:ext uri="{FF2B5EF4-FFF2-40B4-BE49-F238E27FC236}">
                  <a16:creationId xmlns:a16="http://schemas.microsoft.com/office/drawing/2014/main" id="{31C4D490-392B-8FD7-97F2-1482E489D5D4}"/>
                </a:ext>
              </a:extLst>
            </p:cNvPr>
            <p:cNvSpPr txBox="1"/>
            <p:nvPr/>
          </p:nvSpPr>
          <p:spPr>
            <a:xfrm>
              <a:off x="2668589" y="2500312"/>
              <a:ext cx="965200" cy="677108"/>
            </a:xfrm>
            <a:prstGeom prst="rect">
              <a:avLst/>
            </a:prstGeom>
            <a:noFill/>
          </p:spPr>
          <p:txBody>
            <a:bodyPr>
              <a:spAutoFit/>
            </a:bodyPr>
            <a:lstStyle/>
            <a:p>
              <a:pPr defTabSz="342900">
                <a:defRPr/>
              </a:pPr>
              <a:r>
                <a:rPr lang="en-US" sz="1350" b="1">
                  <a:solidFill>
                    <a:schemeClr val="bg1"/>
                  </a:solidFill>
                  <a:latin typeface="Calibri" panose="020F0502020204030204"/>
                </a:rPr>
                <a:t>DANKIE</a:t>
              </a:r>
              <a:endParaRPr lang="en-ZA" sz="1350" b="1">
                <a:solidFill>
                  <a:schemeClr val="bg1"/>
                </a:solidFill>
                <a:latin typeface="Calibri" panose="020F0502020204030204"/>
              </a:endParaRPr>
            </a:p>
          </p:txBody>
        </p:sp>
        <p:sp>
          <p:nvSpPr>
            <p:cNvPr id="19" name="TextBox 18">
              <a:extLst>
                <a:ext uri="{FF2B5EF4-FFF2-40B4-BE49-F238E27FC236}">
                  <a16:creationId xmlns:a16="http://schemas.microsoft.com/office/drawing/2014/main" id="{AF8EE6D9-A1B3-4B98-406F-5466478AE353}"/>
                </a:ext>
              </a:extLst>
            </p:cNvPr>
            <p:cNvSpPr txBox="1"/>
            <p:nvPr/>
          </p:nvSpPr>
          <p:spPr>
            <a:xfrm>
              <a:off x="3781425" y="2500312"/>
              <a:ext cx="1584325" cy="400109"/>
            </a:xfrm>
            <a:prstGeom prst="rect">
              <a:avLst/>
            </a:prstGeom>
            <a:noFill/>
          </p:spPr>
          <p:txBody>
            <a:bodyPr>
              <a:spAutoFit/>
            </a:bodyPr>
            <a:lstStyle/>
            <a:p>
              <a:pPr defTabSz="342900">
                <a:defRPr/>
              </a:pPr>
              <a:r>
                <a:rPr lang="en-US" sz="1350" b="1">
                  <a:solidFill>
                    <a:schemeClr val="bg1"/>
                  </a:solidFill>
                  <a:latin typeface="Calibri" panose="020F0502020204030204"/>
                </a:rPr>
                <a:t>NGIYABONGA</a:t>
              </a:r>
              <a:endParaRPr lang="en-ZA" sz="1350" b="1">
                <a:solidFill>
                  <a:schemeClr val="bg1"/>
                </a:solidFill>
                <a:latin typeface="Calibri" panose="020F0502020204030204"/>
              </a:endParaRPr>
            </a:p>
          </p:txBody>
        </p:sp>
        <p:sp>
          <p:nvSpPr>
            <p:cNvPr id="20" name="TextBox 19">
              <a:extLst>
                <a:ext uri="{FF2B5EF4-FFF2-40B4-BE49-F238E27FC236}">
                  <a16:creationId xmlns:a16="http://schemas.microsoft.com/office/drawing/2014/main" id="{ADA36D4A-224C-DDAD-D6CF-3EDFD78152E3}"/>
                </a:ext>
              </a:extLst>
            </p:cNvPr>
            <p:cNvSpPr txBox="1"/>
            <p:nvPr/>
          </p:nvSpPr>
          <p:spPr>
            <a:xfrm>
              <a:off x="5513389" y="2498724"/>
              <a:ext cx="1074737" cy="400109"/>
            </a:xfrm>
            <a:prstGeom prst="rect">
              <a:avLst/>
            </a:prstGeom>
            <a:noFill/>
          </p:spPr>
          <p:txBody>
            <a:bodyPr>
              <a:spAutoFit/>
            </a:bodyPr>
            <a:lstStyle/>
            <a:p>
              <a:pPr defTabSz="342900">
                <a:defRPr/>
              </a:pPr>
              <a:r>
                <a:rPr lang="en-US" sz="1350" b="1">
                  <a:solidFill>
                    <a:schemeClr val="bg1"/>
                  </a:solidFill>
                  <a:latin typeface="Calibri" panose="020F0502020204030204"/>
                </a:rPr>
                <a:t>ENKOSI</a:t>
              </a:r>
              <a:endParaRPr lang="en-ZA" sz="1350" b="1">
                <a:solidFill>
                  <a:schemeClr val="bg1"/>
                </a:solidFill>
                <a:latin typeface="Calibri" panose="020F0502020204030204"/>
              </a:endParaRPr>
            </a:p>
          </p:txBody>
        </p:sp>
        <p:sp>
          <p:nvSpPr>
            <p:cNvPr id="21" name="TextBox 20">
              <a:extLst>
                <a:ext uri="{FF2B5EF4-FFF2-40B4-BE49-F238E27FC236}">
                  <a16:creationId xmlns:a16="http://schemas.microsoft.com/office/drawing/2014/main" id="{D3228F87-4216-7A42-9615-1CB1A1F8FAC5}"/>
                </a:ext>
              </a:extLst>
            </p:cNvPr>
            <p:cNvSpPr txBox="1"/>
            <p:nvPr/>
          </p:nvSpPr>
          <p:spPr>
            <a:xfrm>
              <a:off x="1143001" y="4484688"/>
              <a:ext cx="992188" cy="400109"/>
            </a:xfrm>
            <a:prstGeom prst="rect">
              <a:avLst/>
            </a:prstGeom>
            <a:noFill/>
          </p:spPr>
          <p:txBody>
            <a:bodyPr>
              <a:spAutoFit/>
            </a:bodyPr>
            <a:lstStyle/>
            <a:p>
              <a:pPr defTabSz="342900">
                <a:defRPr/>
              </a:pPr>
              <a:r>
                <a:rPr lang="en-ZA" sz="1350" b="1">
                  <a:solidFill>
                    <a:schemeClr val="bg1"/>
                  </a:solidFill>
                  <a:latin typeface="Calibri" panose="020F0502020204030204"/>
                </a:rPr>
                <a:t>XIÈXIE</a:t>
              </a:r>
            </a:p>
          </p:txBody>
        </p:sp>
        <p:sp>
          <p:nvSpPr>
            <p:cNvPr id="22" name="TextBox 21">
              <a:extLst>
                <a:ext uri="{FF2B5EF4-FFF2-40B4-BE49-F238E27FC236}">
                  <a16:creationId xmlns:a16="http://schemas.microsoft.com/office/drawing/2014/main" id="{B316BD52-C0A6-CCA2-04BE-09F8F7F87A36}"/>
                </a:ext>
              </a:extLst>
            </p:cNvPr>
            <p:cNvSpPr txBox="1"/>
            <p:nvPr/>
          </p:nvSpPr>
          <p:spPr>
            <a:xfrm>
              <a:off x="2098675" y="4484688"/>
              <a:ext cx="1139825" cy="400109"/>
            </a:xfrm>
            <a:prstGeom prst="rect">
              <a:avLst/>
            </a:prstGeom>
            <a:noFill/>
          </p:spPr>
          <p:txBody>
            <a:bodyPr>
              <a:spAutoFit/>
            </a:bodyPr>
            <a:lstStyle/>
            <a:p>
              <a:pPr defTabSz="342900">
                <a:defRPr/>
              </a:pPr>
              <a:r>
                <a:rPr lang="en-ZA" sz="1350" b="1">
                  <a:solidFill>
                    <a:schemeClr val="bg1"/>
                  </a:solidFill>
                  <a:latin typeface="Calibri" panose="020F0502020204030204"/>
                </a:rPr>
                <a:t>GRACIAS</a:t>
              </a:r>
            </a:p>
          </p:txBody>
        </p:sp>
        <p:sp>
          <p:nvSpPr>
            <p:cNvPr id="23" name="TextBox 22">
              <a:extLst>
                <a:ext uri="{FF2B5EF4-FFF2-40B4-BE49-F238E27FC236}">
                  <a16:creationId xmlns:a16="http://schemas.microsoft.com/office/drawing/2014/main" id="{820ED75E-8F58-4C3B-117E-AD5A82AC5844}"/>
                </a:ext>
              </a:extLst>
            </p:cNvPr>
            <p:cNvSpPr txBox="1"/>
            <p:nvPr/>
          </p:nvSpPr>
          <p:spPr>
            <a:xfrm>
              <a:off x="3203575" y="4484688"/>
              <a:ext cx="1584325" cy="677108"/>
            </a:xfrm>
            <a:prstGeom prst="rect">
              <a:avLst/>
            </a:prstGeom>
            <a:noFill/>
          </p:spPr>
          <p:txBody>
            <a:bodyPr>
              <a:spAutoFit/>
            </a:bodyPr>
            <a:lstStyle/>
            <a:p>
              <a:pPr defTabSz="342900">
                <a:defRPr/>
              </a:pPr>
              <a:r>
                <a:rPr lang="en-ZA" sz="1350" b="1">
                  <a:solidFill>
                    <a:schemeClr val="bg1"/>
                  </a:solidFill>
                  <a:latin typeface="Calibri" panose="020F0502020204030204"/>
                </a:rPr>
                <a:t>DHANYAVAAD</a:t>
              </a:r>
            </a:p>
          </p:txBody>
        </p:sp>
        <p:sp>
          <p:nvSpPr>
            <p:cNvPr id="24" name="TextBox 23">
              <a:extLst>
                <a:ext uri="{FF2B5EF4-FFF2-40B4-BE49-F238E27FC236}">
                  <a16:creationId xmlns:a16="http://schemas.microsoft.com/office/drawing/2014/main" id="{E13069B4-96FE-9CA6-845B-76FF85EB7807}"/>
                </a:ext>
              </a:extLst>
            </p:cNvPr>
            <p:cNvSpPr txBox="1"/>
            <p:nvPr/>
          </p:nvSpPr>
          <p:spPr>
            <a:xfrm>
              <a:off x="4751389" y="4484688"/>
              <a:ext cx="1131887" cy="677108"/>
            </a:xfrm>
            <a:prstGeom prst="rect">
              <a:avLst/>
            </a:prstGeom>
            <a:noFill/>
          </p:spPr>
          <p:txBody>
            <a:bodyPr>
              <a:spAutoFit/>
            </a:bodyPr>
            <a:lstStyle/>
            <a:p>
              <a:pPr defTabSz="342900">
                <a:defRPr/>
              </a:pPr>
              <a:r>
                <a:rPr lang="en-ZA" sz="1350" b="1">
                  <a:solidFill>
                    <a:schemeClr val="bg1"/>
                  </a:solidFill>
                  <a:latin typeface="Calibri" panose="020F0502020204030204"/>
                </a:rPr>
                <a:t>SHUKRAN</a:t>
              </a:r>
            </a:p>
          </p:txBody>
        </p:sp>
        <p:sp>
          <p:nvSpPr>
            <p:cNvPr id="25" name="TextBox 24">
              <a:extLst>
                <a:ext uri="{FF2B5EF4-FFF2-40B4-BE49-F238E27FC236}">
                  <a16:creationId xmlns:a16="http://schemas.microsoft.com/office/drawing/2014/main" id="{769FB8CC-1FAC-380B-D7CA-5194434C88DF}"/>
                </a:ext>
              </a:extLst>
            </p:cNvPr>
            <p:cNvSpPr txBox="1"/>
            <p:nvPr/>
          </p:nvSpPr>
          <p:spPr>
            <a:xfrm>
              <a:off x="5846763" y="4484688"/>
              <a:ext cx="1250951" cy="677108"/>
            </a:xfrm>
            <a:prstGeom prst="rect">
              <a:avLst/>
            </a:prstGeom>
            <a:noFill/>
          </p:spPr>
          <p:txBody>
            <a:bodyPr>
              <a:spAutoFit/>
            </a:bodyPr>
            <a:lstStyle/>
            <a:p>
              <a:pPr defTabSz="342900">
                <a:defRPr/>
              </a:pPr>
              <a:r>
                <a:rPr lang="en-ZA" sz="1350" b="1">
                  <a:solidFill>
                    <a:schemeClr val="bg1"/>
                  </a:solidFill>
                  <a:latin typeface="Calibri" panose="020F0502020204030204"/>
                </a:rPr>
                <a:t>OBRIGADA</a:t>
              </a:r>
            </a:p>
          </p:txBody>
        </p:sp>
        <p:sp>
          <p:nvSpPr>
            <p:cNvPr id="26" name="TextBox 25">
              <a:extLst>
                <a:ext uri="{FF2B5EF4-FFF2-40B4-BE49-F238E27FC236}">
                  <a16:creationId xmlns:a16="http://schemas.microsoft.com/office/drawing/2014/main" id="{49D100E6-6FDE-7C0D-3F51-AF74EC08986C}"/>
                </a:ext>
              </a:extLst>
            </p:cNvPr>
            <p:cNvSpPr txBox="1"/>
            <p:nvPr/>
          </p:nvSpPr>
          <p:spPr>
            <a:xfrm>
              <a:off x="7061200" y="4484688"/>
              <a:ext cx="1130300" cy="400109"/>
            </a:xfrm>
            <a:prstGeom prst="rect">
              <a:avLst/>
            </a:prstGeom>
            <a:noFill/>
          </p:spPr>
          <p:txBody>
            <a:bodyPr>
              <a:spAutoFit/>
            </a:bodyPr>
            <a:lstStyle/>
            <a:p>
              <a:pPr defTabSz="342900">
                <a:defRPr/>
              </a:pPr>
              <a:r>
                <a:rPr lang="en-ZA" sz="1350" b="1">
                  <a:solidFill>
                    <a:schemeClr val="bg1"/>
                  </a:solidFill>
                  <a:latin typeface="Calibri" panose="020F0502020204030204"/>
                </a:rPr>
                <a:t>SPASIBO</a:t>
              </a:r>
            </a:p>
          </p:txBody>
        </p:sp>
        <p:sp>
          <p:nvSpPr>
            <p:cNvPr id="27" name="TextBox 26">
              <a:extLst>
                <a:ext uri="{FF2B5EF4-FFF2-40B4-BE49-F238E27FC236}">
                  <a16:creationId xmlns:a16="http://schemas.microsoft.com/office/drawing/2014/main" id="{B18A4D36-77A2-527A-1952-67FB93459704}"/>
                </a:ext>
              </a:extLst>
            </p:cNvPr>
            <p:cNvSpPr txBox="1"/>
            <p:nvPr/>
          </p:nvSpPr>
          <p:spPr>
            <a:xfrm>
              <a:off x="8154988" y="4484688"/>
              <a:ext cx="1130300" cy="400109"/>
            </a:xfrm>
            <a:prstGeom prst="rect">
              <a:avLst/>
            </a:prstGeom>
            <a:noFill/>
          </p:spPr>
          <p:txBody>
            <a:bodyPr>
              <a:spAutoFit/>
            </a:bodyPr>
            <a:lstStyle/>
            <a:p>
              <a:pPr defTabSz="342900">
                <a:defRPr/>
              </a:pPr>
              <a:r>
                <a:rPr lang="en-ZA" sz="1350" b="1">
                  <a:solidFill>
                    <a:schemeClr val="bg1"/>
                  </a:solidFill>
                  <a:latin typeface="Calibri" panose="020F0502020204030204"/>
                </a:rPr>
                <a:t>ARIGATŌ</a:t>
              </a:r>
            </a:p>
          </p:txBody>
        </p:sp>
        <p:sp>
          <p:nvSpPr>
            <p:cNvPr id="28" name="TextBox 27">
              <a:extLst>
                <a:ext uri="{FF2B5EF4-FFF2-40B4-BE49-F238E27FC236}">
                  <a16:creationId xmlns:a16="http://schemas.microsoft.com/office/drawing/2014/main" id="{0432E0D2-82C2-0B98-55CC-43DBD890BEFF}"/>
                </a:ext>
              </a:extLst>
            </p:cNvPr>
            <p:cNvSpPr txBox="1"/>
            <p:nvPr/>
          </p:nvSpPr>
          <p:spPr>
            <a:xfrm>
              <a:off x="10258424" y="4484688"/>
              <a:ext cx="898525" cy="400109"/>
            </a:xfrm>
            <a:prstGeom prst="rect">
              <a:avLst/>
            </a:prstGeom>
            <a:noFill/>
          </p:spPr>
          <p:txBody>
            <a:bodyPr>
              <a:spAutoFit/>
            </a:bodyPr>
            <a:lstStyle/>
            <a:p>
              <a:pPr defTabSz="342900">
                <a:defRPr/>
              </a:pPr>
              <a:r>
                <a:rPr lang="en-ZA" sz="1350" b="1">
                  <a:solidFill>
                    <a:schemeClr val="bg1"/>
                  </a:solidFill>
                  <a:latin typeface="Calibri" panose="020F0502020204030204"/>
                </a:rPr>
                <a:t>MERCI</a:t>
              </a:r>
            </a:p>
          </p:txBody>
        </p:sp>
        <p:sp>
          <p:nvSpPr>
            <p:cNvPr id="29" name="TextBox 28">
              <a:extLst>
                <a:ext uri="{FF2B5EF4-FFF2-40B4-BE49-F238E27FC236}">
                  <a16:creationId xmlns:a16="http://schemas.microsoft.com/office/drawing/2014/main" id="{F876B32C-8424-4955-0838-AE06ACD3D102}"/>
                </a:ext>
              </a:extLst>
            </p:cNvPr>
            <p:cNvSpPr txBox="1"/>
            <p:nvPr/>
          </p:nvSpPr>
          <p:spPr>
            <a:xfrm>
              <a:off x="7908924" y="2481263"/>
              <a:ext cx="965200" cy="677108"/>
            </a:xfrm>
            <a:prstGeom prst="rect">
              <a:avLst/>
            </a:prstGeom>
            <a:noFill/>
          </p:spPr>
          <p:txBody>
            <a:bodyPr>
              <a:spAutoFit/>
            </a:bodyPr>
            <a:lstStyle/>
            <a:p>
              <a:pPr defTabSz="342900">
                <a:defRPr/>
              </a:pPr>
              <a:r>
                <a:rPr lang="en-ZA" sz="1350" b="1">
                  <a:solidFill>
                    <a:schemeClr val="bg1"/>
                  </a:solidFill>
                  <a:latin typeface="Calibri" panose="020F0502020204030204"/>
                </a:rPr>
                <a:t>NANDRI</a:t>
              </a:r>
            </a:p>
          </p:txBody>
        </p:sp>
        <p:sp>
          <p:nvSpPr>
            <p:cNvPr id="30" name="TextBox 29">
              <a:extLst>
                <a:ext uri="{FF2B5EF4-FFF2-40B4-BE49-F238E27FC236}">
                  <a16:creationId xmlns:a16="http://schemas.microsoft.com/office/drawing/2014/main" id="{D381312E-12B6-16C1-D8DF-961BF9F30A9A}"/>
                </a:ext>
              </a:extLst>
            </p:cNvPr>
            <p:cNvSpPr txBox="1"/>
            <p:nvPr/>
          </p:nvSpPr>
          <p:spPr>
            <a:xfrm>
              <a:off x="9001124" y="2479675"/>
              <a:ext cx="1044575" cy="400109"/>
            </a:xfrm>
            <a:prstGeom prst="rect">
              <a:avLst/>
            </a:prstGeom>
            <a:noFill/>
          </p:spPr>
          <p:txBody>
            <a:bodyPr>
              <a:spAutoFit/>
            </a:bodyPr>
            <a:lstStyle/>
            <a:p>
              <a:pPr defTabSz="342900">
                <a:defRPr/>
              </a:pPr>
              <a:r>
                <a:rPr lang="en-ZA" sz="1350" b="1">
                  <a:solidFill>
                    <a:schemeClr val="bg1"/>
                  </a:solidFill>
                  <a:latin typeface="Calibri" panose="020F0502020204030204"/>
                </a:rPr>
                <a:t>GRAZIE</a:t>
              </a:r>
            </a:p>
          </p:txBody>
        </p:sp>
        <p:sp>
          <p:nvSpPr>
            <p:cNvPr id="31" name="TextBox 30">
              <a:extLst>
                <a:ext uri="{FF2B5EF4-FFF2-40B4-BE49-F238E27FC236}">
                  <a16:creationId xmlns:a16="http://schemas.microsoft.com/office/drawing/2014/main" id="{18B366D7-0ED3-5511-70CA-CD32EF9571EF}"/>
                </a:ext>
              </a:extLst>
            </p:cNvPr>
            <p:cNvSpPr txBox="1"/>
            <p:nvPr/>
          </p:nvSpPr>
          <p:spPr>
            <a:xfrm>
              <a:off x="6616700" y="2479675"/>
              <a:ext cx="1073151" cy="400109"/>
            </a:xfrm>
            <a:prstGeom prst="rect">
              <a:avLst/>
            </a:prstGeom>
            <a:noFill/>
          </p:spPr>
          <p:txBody>
            <a:bodyPr>
              <a:spAutoFit/>
            </a:bodyPr>
            <a:lstStyle/>
            <a:p>
              <a:pPr defTabSz="342900">
                <a:defRPr/>
              </a:pPr>
              <a:r>
                <a:rPr lang="en-ZA" sz="1350" b="1">
                  <a:solidFill>
                    <a:schemeClr val="bg1"/>
                  </a:solidFill>
                  <a:latin typeface="Calibri" panose="020F0502020204030204"/>
                </a:rPr>
                <a:t>ASANTE</a:t>
              </a:r>
            </a:p>
          </p:txBody>
        </p:sp>
        <p:sp>
          <p:nvSpPr>
            <p:cNvPr id="32" name="TextBox 31">
              <a:extLst>
                <a:ext uri="{FF2B5EF4-FFF2-40B4-BE49-F238E27FC236}">
                  <a16:creationId xmlns:a16="http://schemas.microsoft.com/office/drawing/2014/main" id="{D6AE6743-602B-F4B8-FD43-17F6711F3F79}"/>
                </a:ext>
              </a:extLst>
            </p:cNvPr>
            <p:cNvSpPr txBox="1"/>
            <p:nvPr/>
          </p:nvSpPr>
          <p:spPr>
            <a:xfrm>
              <a:off x="10175875" y="2479675"/>
              <a:ext cx="990600" cy="400109"/>
            </a:xfrm>
            <a:prstGeom prst="rect">
              <a:avLst/>
            </a:prstGeom>
            <a:noFill/>
          </p:spPr>
          <p:txBody>
            <a:bodyPr>
              <a:spAutoFit/>
            </a:bodyPr>
            <a:lstStyle/>
            <a:p>
              <a:pPr defTabSz="342900">
                <a:defRPr/>
              </a:pPr>
              <a:r>
                <a:rPr lang="en-ZA" sz="1350" b="1">
                  <a:solidFill>
                    <a:schemeClr val="bg1"/>
                  </a:solidFill>
                  <a:latin typeface="Calibri" panose="020F0502020204030204"/>
                </a:rPr>
                <a:t>DAALỤ</a:t>
              </a:r>
            </a:p>
          </p:txBody>
        </p:sp>
        <p:sp>
          <p:nvSpPr>
            <p:cNvPr id="33" name="TextBox 32">
              <a:extLst>
                <a:ext uri="{FF2B5EF4-FFF2-40B4-BE49-F238E27FC236}">
                  <a16:creationId xmlns:a16="http://schemas.microsoft.com/office/drawing/2014/main" id="{97729B32-3B7A-1307-8465-F0AB0A5719B7}"/>
                </a:ext>
              </a:extLst>
            </p:cNvPr>
            <p:cNvSpPr txBox="1"/>
            <p:nvPr/>
          </p:nvSpPr>
          <p:spPr>
            <a:xfrm>
              <a:off x="9248775" y="4484688"/>
              <a:ext cx="1046163" cy="400109"/>
            </a:xfrm>
            <a:prstGeom prst="rect">
              <a:avLst/>
            </a:prstGeom>
            <a:noFill/>
          </p:spPr>
          <p:txBody>
            <a:bodyPr>
              <a:spAutoFit/>
            </a:bodyPr>
            <a:lstStyle/>
            <a:p>
              <a:pPr defTabSz="342900">
                <a:defRPr/>
              </a:pPr>
              <a:r>
                <a:rPr lang="en-ZA" sz="1350" b="1">
                  <a:solidFill>
                    <a:schemeClr val="bg1"/>
                  </a:solidFill>
                  <a:latin typeface="Calibri" panose="020F0502020204030204"/>
                </a:rPr>
                <a:t>ZIKOMO</a:t>
              </a:r>
            </a:p>
          </p:txBody>
        </p:sp>
      </p:grpSp>
      <p:sp>
        <p:nvSpPr>
          <p:cNvPr id="35" name="TextBox 34">
            <a:extLst>
              <a:ext uri="{FF2B5EF4-FFF2-40B4-BE49-F238E27FC236}">
                <a16:creationId xmlns:a16="http://schemas.microsoft.com/office/drawing/2014/main" id="{504EDC27-91D9-CE7F-FAF1-2301C79F85AF}"/>
              </a:ext>
            </a:extLst>
          </p:cNvPr>
          <p:cNvSpPr txBox="1"/>
          <p:nvPr/>
        </p:nvSpPr>
        <p:spPr>
          <a:xfrm>
            <a:off x="3450557" y="5460363"/>
            <a:ext cx="4633662" cy="553998"/>
          </a:xfrm>
          <a:prstGeom prst="rect">
            <a:avLst/>
          </a:prstGeom>
          <a:noFill/>
        </p:spPr>
        <p:txBody>
          <a:bodyPr wrap="square">
            <a:spAutoFit/>
          </a:bodyPr>
          <a:lstStyle/>
          <a:p>
            <a:r>
              <a:rPr lang="az-Cyrl-AZ" sz="3000">
                <a:solidFill>
                  <a:schemeClr val="bg1"/>
                </a:solidFill>
              </a:rPr>
              <a:t>спасибо</a:t>
            </a:r>
            <a:endParaRPr lang="en-ZA" sz="3000">
              <a:solidFill>
                <a:schemeClr val="bg1"/>
              </a:solidFill>
            </a:endParaRPr>
          </a:p>
        </p:txBody>
      </p:sp>
      <p:pic>
        <p:nvPicPr>
          <p:cNvPr id="34" name="Picture 33" descr="A close-up of a logo&#10;&#10;Description automatically generated with low confidence">
            <a:extLst>
              <a:ext uri="{FF2B5EF4-FFF2-40B4-BE49-F238E27FC236}">
                <a16:creationId xmlns:a16="http://schemas.microsoft.com/office/drawing/2014/main" id="{B8AC42A3-936E-A0F6-AFE2-623C71300D62}"/>
              </a:ext>
            </a:extLst>
          </p:cNvPr>
          <p:cNvPicPr preferRelativeResize="0">
            <a:picLocks/>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tretch>
            <a:fillRect/>
          </a:stretch>
        </p:blipFill>
        <p:spPr>
          <a:xfrm>
            <a:off x="2296083" y="4567237"/>
            <a:ext cx="1835471" cy="826294"/>
          </a:xfrm>
          <a:prstGeom prst="rect">
            <a:avLst/>
          </a:prstGeom>
        </p:spPr>
      </p:pic>
      <p:pic>
        <p:nvPicPr>
          <p:cNvPr id="36" name="Picture 35" descr="A black and blue logo&#10;&#10;Description automatically generated with low confidence">
            <a:extLst>
              <a:ext uri="{FF2B5EF4-FFF2-40B4-BE49-F238E27FC236}">
                <a16:creationId xmlns:a16="http://schemas.microsoft.com/office/drawing/2014/main" id="{94F5CDE6-FEA2-56D7-0089-0F256AD5B6F7}"/>
              </a:ext>
            </a:extLst>
          </p:cNvPr>
          <p:cNvPicPr preferRelativeResize="0">
            <a:picLocks/>
          </p:cNvPicPr>
          <p:nvPr/>
        </p:nvPicPr>
        <p:blipFill>
          <a:blip r:embed="rId16">
            <a:extLst>
              <a:ext uri="{BEBA8EAE-BF5A-486C-A8C5-ECC9F3942E4B}">
                <a14:imgProps xmlns:a14="http://schemas.microsoft.com/office/drawing/2010/main">
                  <a14:imgLayer r:embed="rId17">
                    <a14:imgEffect>
                      <a14:sharpenSoften amount="25000"/>
                    </a14:imgEffect>
                  </a14:imgLayer>
                </a14:imgProps>
              </a:ext>
              <a:ext uri="{28A0092B-C50C-407E-A947-70E740481C1C}">
                <a14:useLocalDpi xmlns:a14="http://schemas.microsoft.com/office/drawing/2010/main" val="0"/>
              </a:ext>
            </a:extLst>
          </a:blip>
          <a:stretch>
            <a:fillRect/>
          </a:stretch>
        </p:blipFill>
        <p:spPr>
          <a:xfrm>
            <a:off x="4203587" y="4577766"/>
            <a:ext cx="2090057" cy="826294"/>
          </a:xfrm>
          <a:prstGeom prst="rect">
            <a:avLst/>
          </a:prstGeom>
        </p:spPr>
      </p:pic>
    </p:spTree>
    <p:extLst>
      <p:ext uri="{BB962C8B-B14F-4D97-AF65-F5344CB8AC3E}">
        <p14:creationId xmlns:p14="http://schemas.microsoft.com/office/powerpoint/2010/main" val="2715728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AA012C-5749-913C-7B0D-CA8B449AFCEC}"/>
              </a:ext>
            </a:extLst>
          </p:cNvPr>
          <p:cNvPicPr>
            <a:picLocks noChangeAspect="1"/>
          </p:cNvPicPr>
          <p:nvPr/>
        </p:nvPicPr>
        <p:blipFill rotWithShape="1">
          <a:blip r:embed="rId3"/>
          <a:srcRect l="1678" t="5615" r="3290" b="-1"/>
          <a:stretch/>
        </p:blipFill>
        <p:spPr>
          <a:xfrm>
            <a:off x="945231" y="1845743"/>
            <a:ext cx="7253538" cy="3665701"/>
          </a:xfrm>
          <a:prstGeom prst="rect">
            <a:avLst/>
          </a:prstGeom>
        </p:spPr>
      </p:pic>
      <p:pic>
        <p:nvPicPr>
          <p:cNvPr id="3" name="Picture 2" descr="A black and blue logo&#10;&#10;Description automatically generated with low confidence">
            <a:extLst>
              <a:ext uri="{FF2B5EF4-FFF2-40B4-BE49-F238E27FC236}">
                <a16:creationId xmlns:a16="http://schemas.microsoft.com/office/drawing/2014/main" id="{86BA31CB-53E5-0222-1812-ABB7E2C93BBB}"/>
              </a:ext>
            </a:extLst>
          </p:cNvPr>
          <p:cNvPicPr preferRelativeResize="0">
            <a:picLocks/>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 y="865409"/>
            <a:ext cx="2090057" cy="661313"/>
          </a:xfrm>
          <a:prstGeom prst="rect">
            <a:avLst/>
          </a:prstGeom>
        </p:spPr>
      </p:pic>
      <p:pic>
        <p:nvPicPr>
          <p:cNvPr id="7" name="Picture 6" descr="A close-up of a logo&#10;&#10;Description automatically generated with low confidence">
            <a:extLst>
              <a:ext uri="{FF2B5EF4-FFF2-40B4-BE49-F238E27FC236}">
                <a16:creationId xmlns:a16="http://schemas.microsoft.com/office/drawing/2014/main" id="{92684B4B-F342-A097-BDB8-14CD5B779779}"/>
              </a:ext>
            </a:extLst>
          </p:cNvPr>
          <p:cNvPicPr preferRelativeResize="0">
            <a:picLocks/>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7053943" y="865409"/>
            <a:ext cx="2090057" cy="661313"/>
          </a:xfrm>
          <a:prstGeom prst="rect">
            <a:avLst/>
          </a:prstGeom>
        </p:spPr>
      </p:pic>
    </p:spTree>
    <p:extLst>
      <p:ext uri="{BB962C8B-B14F-4D97-AF65-F5344CB8AC3E}">
        <p14:creationId xmlns:p14="http://schemas.microsoft.com/office/powerpoint/2010/main" val="3991991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21" y="326783"/>
            <a:ext cx="7423150" cy="515203"/>
          </a:xfrm>
        </p:spPr>
        <p:txBody>
          <a:bodyPr>
            <a:normAutofit/>
          </a:bodyPr>
          <a:lstStyle/>
          <a:p>
            <a:pPr algn="ctr">
              <a:defRPr/>
            </a:pPr>
            <a:r>
              <a:rPr lang="en-ZA"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INTRODUCTION</a:t>
            </a:r>
          </a:p>
        </p:txBody>
      </p:sp>
      <p:pic>
        <p:nvPicPr>
          <p:cNvPr id="16" name="Picture 15"/>
          <p:cNvPicPr>
            <a:picLocks noChangeAspect="1"/>
          </p:cNvPicPr>
          <p:nvPr/>
        </p:nvPicPr>
        <p:blipFill>
          <a:blip r:embed="rId2"/>
          <a:stretch>
            <a:fillRect/>
          </a:stretch>
        </p:blipFill>
        <p:spPr>
          <a:xfrm>
            <a:off x="7794171" y="179545"/>
            <a:ext cx="1197429" cy="994638"/>
          </a:xfrm>
          <a:prstGeom prst="rect">
            <a:avLst/>
          </a:prstGeom>
        </p:spPr>
      </p:pic>
      <p:pic>
        <p:nvPicPr>
          <p:cNvPr id="3" name="Picture 2">
            <a:extLst>
              <a:ext uri="{FF2B5EF4-FFF2-40B4-BE49-F238E27FC236}">
                <a16:creationId xmlns:a16="http://schemas.microsoft.com/office/drawing/2014/main" id="{C24B3D96-9FEB-788A-A206-7B11F5C1F545}"/>
              </a:ext>
            </a:extLst>
          </p:cNvPr>
          <p:cNvPicPr>
            <a:picLocks noChangeAspect="1"/>
          </p:cNvPicPr>
          <p:nvPr/>
        </p:nvPicPr>
        <p:blipFill rotWithShape="1">
          <a:blip r:embed="rId3"/>
          <a:srcRect l="-618" t="-7737" r="618" b="7737"/>
          <a:stretch/>
        </p:blipFill>
        <p:spPr>
          <a:xfrm>
            <a:off x="5661498" y="1321421"/>
            <a:ext cx="3482501" cy="4946166"/>
          </a:xfrm>
          <a:prstGeom prst="rect">
            <a:avLst/>
          </a:prstGeom>
          <a:ln>
            <a:noFill/>
          </a:ln>
          <a:effectLst>
            <a:softEdge rad="112500"/>
          </a:effectLst>
        </p:spPr>
      </p:pic>
      <p:sp>
        <p:nvSpPr>
          <p:cNvPr id="5" name="TextBox 4">
            <a:extLst>
              <a:ext uri="{FF2B5EF4-FFF2-40B4-BE49-F238E27FC236}">
                <a16:creationId xmlns:a16="http://schemas.microsoft.com/office/drawing/2014/main" id="{6DF9DE5F-0C3A-AF17-51B7-407D45BB3758}"/>
              </a:ext>
            </a:extLst>
          </p:cNvPr>
          <p:cNvSpPr txBox="1"/>
          <p:nvPr/>
        </p:nvSpPr>
        <p:spPr>
          <a:xfrm>
            <a:off x="155448" y="1819072"/>
            <a:ext cx="5506050" cy="4305666"/>
          </a:xfrm>
          <a:prstGeom prst="rect">
            <a:avLst/>
          </a:prstGeom>
          <a:noFill/>
        </p:spPr>
        <p:txBody>
          <a:bodyPr wrap="square" numCol="1" rtlCol="0">
            <a:spAutoFit/>
          </a:bodyPr>
          <a:lstStyle/>
          <a:p>
            <a:pPr marL="457200" indent="-457200" algn="just">
              <a:lnSpc>
                <a:spcPct val="200000"/>
              </a:lnSpc>
              <a:buClr>
                <a:schemeClr val="accent1"/>
              </a:buClr>
              <a:buFont typeface="Wingdings" pitchFamily="2" charset="2"/>
              <a:buChar char="v"/>
            </a:pPr>
            <a:r>
              <a:rPr lang="en-US" sz="2000" dirty="0">
                <a:latin typeface="Arial" panose="020B0604020202020204" pitchFamily="34" charset="0"/>
                <a:cs typeface="Arial" panose="020B0604020202020204" pitchFamily="34" charset="0"/>
              </a:rPr>
              <a:t>Melanoma is the most aggressive form of skin cancer.</a:t>
            </a:r>
          </a:p>
          <a:p>
            <a:pPr marL="457200" indent="-457200" algn="just">
              <a:lnSpc>
                <a:spcPct val="200000"/>
              </a:lnSpc>
              <a:buClr>
                <a:schemeClr val="accent1"/>
              </a:buClr>
              <a:buFont typeface="Wingdings" pitchFamily="2" charset="2"/>
              <a:buChar char="v"/>
            </a:pPr>
            <a:r>
              <a:rPr lang="en-GB" sz="2000" dirty="0">
                <a:latin typeface="Arial" panose="020B0604020202020204" pitchFamily="34" charset="0"/>
                <a:cs typeface="Arial" panose="020B0604020202020204" pitchFamily="34" charset="0"/>
              </a:rPr>
              <a:t>Accounts for only</a:t>
            </a:r>
            <a:r>
              <a:rPr lang="en-GB" sz="2000" b="1"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4% of skin cancers, but  results in 79% of skin cancer-related deaths.</a:t>
            </a:r>
          </a:p>
          <a:p>
            <a:pPr marL="457200" indent="-457200" algn="just">
              <a:lnSpc>
                <a:spcPct val="200000"/>
              </a:lnSpc>
              <a:buClr>
                <a:schemeClr val="accent1"/>
              </a:buClr>
              <a:buFont typeface="Wingdings" pitchFamily="2" charset="2"/>
              <a:buChar char="v"/>
            </a:pPr>
            <a:r>
              <a:rPr lang="en-GB" sz="2000" dirty="0">
                <a:latin typeface="Arial" panose="020B0604020202020204" pitchFamily="34" charset="0"/>
                <a:cs typeface="Arial" panose="020B0604020202020204" pitchFamily="34" charset="0"/>
              </a:rPr>
              <a:t>Metastatic Melanoma.</a:t>
            </a:r>
          </a:p>
          <a:p>
            <a:pPr marL="457200" indent="-457200" algn="just">
              <a:lnSpc>
                <a:spcPct val="200000"/>
              </a:lnSpc>
              <a:buClr>
                <a:schemeClr val="accent1"/>
              </a:buClr>
              <a:buFont typeface="Wingdings" pitchFamily="2" charset="2"/>
              <a:buChar char="v"/>
            </a:pPr>
            <a:r>
              <a:rPr lang="en-GB" sz="2000" dirty="0">
                <a:latin typeface="Arial" panose="020B0604020202020204" pitchFamily="34" charset="0"/>
                <a:cs typeface="Arial" panose="020B0604020202020204" pitchFamily="34" charset="0"/>
              </a:rPr>
              <a:t>Conventional therapies.</a:t>
            </a:r>
          </a:p>
        </p:txBody>
      </p:sp>
    </p:spTree>
    <p:extLst>
      <p:ext uri="{BB962C8B-B14F-4D97-AF65-F5344CB8AC3E}">
        <p14:creationId xmlns:p14="http://schemas.microsoft.com/office/powerpoint/2010/main" val="2775887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21" y="252920"/>
            <a:ext cx="7423150" cy="841986"/>
          </a:xfrm>
        </p:spPr>
        <p:txBody>
          <a:bodyPr>
            <a:noAutofit/>
          </a:bodyPr>
          <a:lstStyle/>
          <a:p>
            <a:pPr algn="ctr">
              <a:defRPr/>
            </a:pPr>
            <a:r>
              <a:rPr lang="en-ZA"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Metastatic Melanoma and Photodynamic Therapy</a:t>
            </a:r>
          </a:p>
        </p:txBody>
      </p:sp>
      <p:pic>
        <p:nvPicPr>
          <p:cNvPr id="16" name="Picture 15"/>
          <p:cNvPicPr>
            <a:picLocks noChangeAspect="1"/>
          </p:cNvPicPr>
          <p:nvPr/>
        </p:nvPicPr>
        <p:blipFill>
          <a:blip r:embed="rId2"/>
          <a:stretch>
            <a:fillRect/>
          </a:stretch>
        </p:blipFill>
        <p:spPr>
          <a:xfrm>
            <a:off x="7794171" y="179545"/>
            <a:ext cx="1197429" cy="994638"/>
          </a:xfrm>
          <a:prstGeom prst="rect">
            <a:avLst/>
          </a:prstGeom>
        </p:spPr>
      </p:pic>
      <p:sp>
        <p:nvSpPr>
          <p:cNvPr id="5" name="TextBox 4">
            <a:extLst>
              <a:ext uri="{FF2B5EF4-FFF2-40B4-BE49-F238E27FC236}">
                <a16:creationId xmlns:a16="http://schemas.microsoft.com/office/drawing/2014/main" id="{6DF9DE5F-0C3A-AF17-51B7-407D45BB3758}"/>
              </a:ext>
            </a:extLst>
          </p:cNvPr>
          <p:cNvSpPr txBox="1"/>
          <p:nvPr/>
        </p:nvSpPr>
        <p:spPr>
          <a:xfrm>
            <a:off x="24078" y="1462879"/>
            <a:ext cx="5506720" cy="4921284"/>
          </a:xfrm>
          <a:prstGeom prst="rect">
            <a:avLst/>
          </a:prstGeom>
          <a:noFill/>
        </p:spPr>
        <p:txBody>
          <a:bodyPr wrap="square" numCol="1" rtlCol="0">
            <a:spAutoFit/>
          </a:bodyPr>
          <a:lstStyle/>
          <a:p>
            <a:pPr marL="457200" indent="-457200" algn="just">
              <a:lnSpc>
                <a:spcPct val="200000"/>
              </a:lnSpc>
              <a:buClr>
                <a:schemeClr val="accent1"/>
              </a:buClr>
              <a:buFont typeface="Wingdings" pitchFamily="2" charset="2"/>
              <a:buChar char="v"/>
            </a:pPr>
            <a:r>
              <a:rPr lang="en-GB" sz="2000" dirty="0">
                <a:latin typeface="Arial" panose="020B0604020202020204" pitchFamily="34" charset="0"/>
                <a:cs typeface="Arial" panose="020B0604020202020204" pitchFamily="34" charset="0"/>
              </a:rPr>
              <a:t>Photodynamic therapy (PDT) is based on the uptake of photosensitizers (PSs) by tumour cells, followed by their activation using an appropriate wavelength of laser light, which induces cell death, due to the production of reactive oxygen species (ROS).</a:t>
            </a:r>
          </a:p>
          <a:p>
            <a:pPr marL="457200" indent="-457200" algn="just">
              <a:lnSpc>
                <a:spcPct val="200000"/>
              </a:lnSpc>
              <a:buClr>
                <a:schemeClr val="accent1"/>
              </a:buClr>
              <a:buFont typeface="Wingdings" pitchFamily="2" charset="2"/>
              <a:buChar char="v"/>
            </a:pPr>
            <a:r>
              <a:rPr lang="en-GB" sz="2000" dirty="0">
                <a:latin typeface="Arial" panose="020B0604020202020204" pitchFamily="34" charset="0"/>
                <a:ea typeface="Calibri" panose="020F0502020204030204" pitchFamily="34" charset="0"/>
                <a:cs typeface="Arial" panose="020B0604020202020204" pitchFamily="34" charset="0"/>
              </a:rPr>
              <a:t>P</a:t>
            </a:r>
            <a:r>
              <a:rPr lang="en-GB" sz="2000" dirty="0">
                <a:effectLst/>
                <a:latin typeface="Arial" panose="020B0604020202020204" pitchFamily="34" charset="0"/>
                <a:ea typeface="Calibri" panose="020F0502020204030204" pitchFamily="34" charset="0"/>
                <a:cs typeface="Arial" panose="020B0604020202020204" pitchFamily="34" charset="0"/>
              </a:rPr>
              <a:t>heophorbide</a:t>
            </a:r>
            <a:r>
              <a:rPr lang="en-GB" sz="2000" dirty="0">
                <a:effectLst/>
                <a:latin typeface="Arial" panose="020B0604020202020204" pitchFamily="34" charset="0"/>
                <a:cs typeface="Arial" panose="020B0604020202020204" pitchFamily="34" charset="0"/>
              </a:rPr>
              <a:t>-</a:t>
            </a:r>
            <a:r>
              <a:rPr lang="en-GB" sz="2000" i="1" dirty="0">
                <a:latin typeface="Arial" panose="020B0604020202020204" pitchFamily="34" charset="0"/>
                <a:cs typeface="Arial" panose="020B0604020202020204" pitchFamily="34" charset="0"/>
              </a:rPr>
              <a:t>a </a:t>
            </a:r>
            <a:r>
              <a:rPr lang="en-GB" sz="2000" dirty="0">
                <a:latin typeface="Arial" panose="020B0604020202020204" pitchFamily="34" charset="0"/>
                <a:cs typeface="Arial" panose="020B0604020202020204" pitchFamily="34" charset="0"/>
              </a:rPr>
              <a:t>(650-700 nm)</a:t>
            </a:r>
            <a:r>
              <a:rPr lang="en-ZA" sz="20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AA58BE01-C503-16CA-91CF-1283D2608668}"/>
              </a:ext>
            </a:extLst>
          </p:cNvPr>
          <p:cNvPicPr>
            <a:picLocks noChangeAspect="1"/>
          </p:cNvPicPr>
          <p:nvPr/>
        </p:nvPicPr>
        <p:blipFill>
          <a:blip r:embed="rId3"/>
          <a:stretch>
            <a:fillRect/>
          </a:stretch>
        </p:blipFill>
        <p:spPr>
          <a:xfrm>
            <a:off x="5659120" y="2079320"/>
            <a:ext cx="3460802" cy="3203859"/>
          </a:xfrm>
          <a:prstGeom prst="rect">
            <a:avLst/>
          </a:prstGeom>
        </p:spPr>
      </p:pic>
      <p:sp>
        <p:nvSpPr>
          <p:cNvPr id="7" name="TextBox 6">
            <a:extLst>
              <a:ext uri="{FF2B5EF4-FFF2-40B4-BE49-F238E27FC236}">
                <a16:creationId xmlns:a16="http://schemas.microsoft.com/office/drawing/2014/main" id="{54FD7D1F-630E-0574-3002-CC7726A9C32F}"/>
              </a:ext>
            </a:extLst>
          </p:cNvPr>
          <p:cNvSpPr txBox="1"/>
          <p:nvPr/>
        </p:nvSpPr>
        <p:spPr>
          <a:xfrm>
            <a:off x="4003040" y="-782320"/>
            <a:ext cx="184731" cy="369332"/>
          </a:xfrm>
          <a:prstGeom prst="rect">
            <a:avLst/>
          </a:prstGeom>
          <a:noFill/>
        </p:spPr>
        <p:txBody>
          <a:bodyPr wrap="none" numCol="2" rtlCol="0">
            <a:spAutoFit/>
          </a:bodyPr>
          <a:lstStyle/>
          <a:p>
            <a:endParaRPr lang="en-US" dirty="0"/>
          </a:p>
        </p:txBody>
      </p:sp>
    </p:spTree>
    <p:extLst>
      <p:ext uri="{BB962C8B-B14F-4D97-AF65-F5344CB8AC3E}">
        <p14:creationId xmlns:p14="http://schemas.microsoft.com/office/powerpoint/2010/main" val="4232520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21" y="252919"/>
            <a:ext cx="7423150" cy="994637"/>
          </a:xfrm>
        </p:spPr>
        <p:txBody>
          <a:bodyPr>
            <a:noAutofit/>
          </a:bodyPr>
          <a:lstStyle/>
          <a:p>
            <a:pPr algn="ctr">
              <a:defRPr/>
            </a:pPr>
            <a:r>
              <a:rPr lang="en-ZA"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Three-Dimensional Versus Two-Dimensional Cell Culture Models</a:t>
            </a:r>
          </a:p>
        </p:txBody>
      </p:sp>
      <p:pic>
        <p:nvPicPr>
          <p:cNvPr id="16" name="Picture 15"/>
          <p:cNvPicPr>
            <a:picLocks noChangeAspect="1"/>
          </p:cNvPicPr>
          <p:nvPr/>
        </p:nvPicPr>
        <p:blipFill>
          <a:blip r:embed="rId3"/>
          <a:stretch>
            <a:fillRect/>
          </a:stretch>
        </p:blipFill>
        <p:spPr>
          <a:xfrm>
            <a:off x="7794171" y="179545"/>
            <a:ext cx="1197429" cy="994638"/>
          </a:xfrm>
          <a:prstGeom prst="rect">
            <a:avLst/>
          </a:prstGeom>
        </p:spPr>
      </p:pic>
      <p:sp>
        <p:nvSpPr>
          <p:cNvPr id="5" name="TextBox 4">
            <a:extLst>
              <a:ext uri="{FF2B5EF4-FFF2-40B4-BE49-F238E27FC236}">
                <a16:creationId xmlns:a16="http://schemas.microsoft.com/office/drawing/2014/main" id="{6DF9DE5F-0C3A-AF17-51B7-407D45BB3758}"/>
              </a:ext>
            </a:extLst>
          </p:cNvPr>
          <p:cNvSpPr txBox="1"/>
          <p:nvPr/>
        </p:nvSpPr>
        <p:spPr>
          <a:xfrm>
            <a:off x="0" y="1750978"/>
            <a:ext cx="9144000" cy="612347"/>
          </a:xfrm>
          <a:prstGeom prst="rect">
            <a:avLst/>
          </a:prstGeom>
          <a:noFill/>
        </p:spPr>
        <p:txBody>
          <a:bodyPr wrap="square" numCol="1" rtlCol="0">
            <a:spAutoFit/>
          </a:bodyPr>
          <a:lstStyle/>
          <a:p>
            <a:pPr algn="just">
              <a:lnSpc>
                <a:spcPct val="200000"/>
              </a:lnSpc>
            </a:pPr>
            <a:endParaRPr lang="en-ZA"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D7E405E-6F00-FF0E-2BE6-932902B4F94D}"/>
              </a:ext>
            </a:extLst>
          </p:cNvPr>
          <p:cNvSpPr txBox="1"/>
          <p:nvPr/>
        </p:nvSpPr>
        <p:spPr>
          <a:xfrm>
            <a:off x="226501" y="1736801"/>
            <a:ext cx="8985593" cy="4551887"/>
          </a:xfrm>
          <a:prstGeom prst="rect">
            <a:avLst/>
          </a:prstGeom>
          <a:noFill/>
        </p:spPr>
        <p:txBody>
          <a:bodyPr wrap="square">
            <a:spAutoFit/>
          </a:bodyPr>
          <a:lstStyle/>
          <a:p>
            <a:pPr algn="just">
              <a:lnSpc>
                <a:spcPct val="200000"/>
              </a:lnSpc>
              <a:buClr>
                <a:schemeClr val="accent1"/>
              </a:buClr>
              <a:buFont typeface="Wingdings" panose="05000000000000000000" pitchFamily="2" charset="2"/>
              <a:buChar char="v"/>
            </a:pPr>
            <a:r>
              <a:rPr lang="en-ZA" sz="2000" dirty="0">
                <a:latin typeface="Arial" panose="020B0604020202020204" pitchFamily="34" charset="0"/>
                <a:cs typeface="Arial" panose="020B0604020202020204" pitchFamily="34" charset="0"/>
              </a:rPr>
              <a:t>Two-dimensional cell cultures fail to mimic native tumours.</a:t>
            </a:r>
            <a:endParaRPr lang="en-US" sz="2000" dirty="0">
              <a:latin typeface="Arial" panose="020B0604020202020204" pitchFamily="34" charset="0"/>
              <a:cs typeface="Arial" panose="020B0604020202020204" pitchFamily="34" charset="0"/>
            </a:endParaRPr>
          </a:p>
          <a:p>
            <a:pPr algn="just">
              <a:lnSpc>
                <a:spcPct val="200000"/>
              </a:lnSpc>
              <a:buClr>
                <a:schemeClr val="accent1"/>
              </a:buClr>
              <a:buFont typeface="Wingdings" panose="05000000000000000000" pitchFamily="2" charset="2"/>
              <a:buChar char="v"/>
            </a:pPr>
            <a:r>
              <a:rPr lang="en-ZA" sz="2000" dirty="0">
                <a:latin typeface="Arial" panose="020B0604020202020204" pitchFamily="34" charset="0"/>
                <a:cs typeface="Arial" panose="020B0604020202020204" pitchFamily="34" charset="0"/>
              </a:rPr>
              <a:t>S</a:t>
            </a:r>
            <a:r>
              <a:rPr lang="en-ZA" sz="2000" dirty="0">
                <a:effectLst/>
                <a:latin typeface="Arial" panose="020B0604020202020204" pitchFamily="34" charset="0"/>
                <a:ea typeface="Calibri" panose="020F0502020204030204" pitchFamily="34" charset="0"/>
                <a:cs typeface="Arial" panose="020B0604020202020204" pitchFamily="34" charset="0"/>
              </a:rPr>
              <a:t>ignificant deviations have been noticed in transferring the results from 2-D culture to</a:t>
            </a:r>
            <a:r>
              <a:rPr lang="en-ZA" sz="2000" i="1" dirty="0">
                <a:effectLst/>
                <a:latin typeface="Arial" panose="020B0604020202020204" pitchFamily="34" charset="0"/>
                <a:ea typeface="Calibri" panose="020F0502020204030204" pitchFamily="34" charset="0"/>
                <a:cs typeface="Arial" panose="020B0604020202020204" pitchFamily="34" charset="0"/>
              </a:rPr>
              <a:t> in vivo</a:t>
            </a:r>
            <a:r>
              <a:rPr lang="en-ZA" sz="2000" dirty="0">
                <a:effectLst/>
                <a:latin typeface="Arial" panose="020B0604020202020204" pitchFamily="34" charset="0"/>
                <a:ea typeface="Calibri" panose="020F0502020204030204" pitchFamily="34" charset="0"/>
                <a:cs typeface="Arial" panose="020B0604020202020204" pitchFamily="34" charset="0"/>
              </a:rPr>
              <a:t> experiments. </a:t>
            </a:r>
          </a:p>
          <a:p>
            <a:pPr algn="just">
              <a:lnSpc>
                <a:spcPct val="200000"/>
              </a:lnSpc>
              <a:buClr>
                <a:schemeClr val="accent1"/>
              </a:buClr>
              <a:buFont typeface="Wingdings" panose="05000000000000000000" pitchFamily="2" charset="2"/>
              <a:buChar char="v"/>
            </a:pPr>
            <a:r>
              <a:rPr lang="en-ZA" sz="2000" dirty="0">
                <a:latin typeface="Arial" panose="020B0604020202020204" pitchFamily="34" charset="0"/>
                <a:ea typeface="Calibri" panose="020F0502020204030204" pitchFamily="34" charset="0"/>
                <a:cs typeface="Arial" panose="020B0604020202020204" pitchFamily="34" charset="0"/>
              </a:rPr>
              <a:t>Clinical trials.</a:t>
            </a:r>
            <a:endParaRPr lang="en-ZA"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buClr>
                <a:schemeClr val="accent1"/>
              </a:buClr>
              <a:buFont typeface="Wingdings" panose="05000000000000000000" pitchFamily="2" charset="2"/>
              <a:buChar char="v"/>
            </a:pPr>
            <a:r>
              <a:rPr lang="en-US" sz="2000" dirty="0">
                <a:latin typeface="Arial" panose="020B0604020202020204" pitchFamily="34" charset="0"/>
                <a:cs typeface="Arial" panose="020B0604020202020204" pitchFamily="34" charset="0"/>
              </a:rPr>
              <a:t>3-D</a:t>
            </a:r>
            <a:r>
              <a:rPr lang="en-ZA" sz="2000" dirty="0">
                <a:latin typeface="Arial" panose="020B0604020202020204" pitchFamily="34" charset="0"/>
                <a:cs typeface="Arial" panose="020B0604020202020204" pitchFamily="34" charset="0"/>
              </a:rPr>
              <a:t> cell cultures models.</a:t>
            </a:r>
          </a:p>
          <a:p>
            <a:pPr marL="742950" lvl="1" indent="-285750" algn="just">
              <a:buClr>
                <a:schemeClr val="accent1"/>
              </a:buClr>
              <a:buFont typeface="Arial" panose="020B0604020202020204" pitchFamily="34" charset="0"/>
              <a:buChar char="•"/>
            </a:pPr>
            <a:r>
              <a:rPr lang="en-ZA" sz="1400" dirty="0">
                <a:latin typeface="Arial" panose="020B0604020202020204" pitchFamily="34" charset="0"/>
                <a:cs typeface="Arial" panose="020B0604020202020204" pitchFamily="34" charset="0"/>
              </a:rPr>
              <a:t>Cell-cell interactions. </a:t>
            </a:r>
          </a:p>
          <a:p>
            <a:pPr marL="742950" lvl="1" indent="-285750" algn="just">
              <a:buClr>
                <a:schemeClr val="accent1"/>
              </a:buClr>
              <a:buFont typeface="Arial" panose="020B0604020202020204" pitchFamily="34" charset="0"/>
              <a:buChar char="•"/>
            </a:pPr>
            <a:r>
              <a:rPr lang="en-ZA" sz="1400" dirty="0">
                <a:latin typeface="Arial" panose="020B0604020202020204" pitchFamily="34" charset="0"/>
                <a:cs typeface="Arial" panose="020B0604020202020204" pitchFamily="34" charset="0"/>
              </a:rPr>
              <a:t>Gene expression. </a:t>
            </a:r>
          </a:p>
          <a:p>
            <a:pPr marL="742950" lvl="1" indent="-285750" algn="just">
              <a:buClr>
                <a:schemeClr val="accent1"/>
              </a:buClr>
              <a:buFont typeface="Arial" panose="020B0604020202020204" pitchFamily="34" charset="0"/>
              <a:buChar char="•"/>
            </a:pPr>
            <a:r>
              <a:rPr lang="en-ZA" sz="1400" dirty="0">
                <a:latin typeface="Arial" panose="020B0604020202020204" pitchFamily="34" charset="0"/>
                <a:cs typeface="Arial" panose="020B0604020202020204" pitchFamily="34" charset="0"/>
              </a:rPr>
              <a:t>Nutrient and oxygen distribution. </a:t>
            </a:r>
          </a:p>
          <a:p>
            <a:pPr marL="742950" lvl="1" indent="-285750" algn="just">
              <a:buClr>
                <a:schemeClr val="accent1"/>
              </a:buClr>
              <a:buFont typeface="Arial" panose="020B0604020202020204" pitchFamily="34" charset="0"/>
              <a:buChar char="•"/>
            </a:pPr>
            <a:r>
              <a:rPr lang="en-ZA" sz="1400" dirty="0">
                <a:latin typeface="Arial" panose="020B0604020202020204" pitchFamily="34" charset="0"/>
                <a:cs typeface="Arial" panose="020B0604020202020204" pitchFamily="34" charset="0"/>
              </a:rPr>
              <a:t>Drug resistant patterns noted in patients.</a:t>
            </a:r>
          </a:p>
          <a:p>
            <a:pPr algn="just">
              <a:lnSpc>
                <a:spcPct val="200000"/>
              </a:lnSpc>
              <a:buClr>
                <a:schemeClr val="accent1"/>
              </a:buClr>
            </a:pPr>
            <a:endParaRPr lang="en-ZA"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5A5BDA7-042C-79B1-0B06-3ED42F979818}"/>
              </a:ext>
            </a:extLst>
          </p:cNvPr>
          <p:cNvPicPr>
            <a:picLocks noChangeAspect="1"/>
          </p:cNvPicPr>
          <p:nvPr/>
        </p:nvPicPr>
        <p:blipFill>
          <a:blip r:embed="rId4"/>
          <a:stretch>
            <a:fillRect/>
          </a:stretch>
        </p:blipFill>
        <p:spPr>
          <a:xfrm>
            <a:off x="4333461" y="3293497"/>
            <a:ext cx="4684642" cy="3019838"/>
          </a:xfrm>
          <a:prstGeom prst="rect">
            <a:avLst/>
          </a:prstGeom>
        </p:spPr>
      </p:pic>
    </p:spTree>
    <p:extLst>
      <p:ext uri="{BB962C8B-B14F-4D97-AF65-F5344CB8AC3E}">
        <p14:creationId xmlns:p14="http://schemas.microsoft.com/office/powerpoint/2010/main" val="3407640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2267057" y="908574"/>
            <a:ext cx="7463482" cy="584775"/>
          </a:xfrm>
          <a:prstGeom prst="rect">
            <a:avLst/>
          </a:prstGeom>
          <a:noFill/>
        </p:spPr>
        <p:txBody>
          <a:bodyPr wrap="square" rtlCol="0">
            <a:spAutoFit/>
          </a:bodyPr>
          <a:lstStyle/>
          <a:p>
            <a:r>
              <a:rPr lang="en-ZA"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AIMS OF THE STUDY</a:t>
            </a:r>
          </a:p>
        </p:txBody>
      </p:sp>
      <p:pic>
        <p:nvPicPr>
          <p:cNvPr id="7" name="Picture 6"/>
          <p:cNvPicPr>
            <a:picLocks noChangeAspect="1"/>
          </p:cNvPicPr>
          <p:nvPr/>
        </p:nvPicPr>
        <p:blipFill>
          <a:blip r:embed="rId3"/>
          <a:stretch>
            <a:fillRect/>
          </a:stretch>
        </p:blipFill>
        <p:spPr>
          <a:xfrm>
            <a:off x="7934107" y="98820"/>
            <a:ext cx="1180952" cy="980952"/>
          </a:xfrm>
          <a:prstGeom prst="rect">
            <a:avLst/>
          </a:prstGeom>
        </p:spPr>
      </p:pic>
      <p:sp>
        <p:nvSpPr>
          <p:cNvPr id="3" name="TextBox 2">
            <a:extLst>
              <a:ext uri="{FF2B5EF4-FFF2-40B4-BE49-F238E27FC236}">
                <a16:creationId xmlns:a16="http://schemas.microsoft.com/office/drawing/2014/main" id="{DCA2E01B-9B6D-7A94-DF52-234C4507B4E7}"/>
              </a:ext>
            </a:extLst>
          </p:cNvPr>
          <p:cNvSpPr txBox="1"/>
          <p:nvPr/>
        </p:nvSpPr>
        <p:spPr>
          <a:xfrm>
            <a:off x="632296" y="1906928"/>
            <a:ext cx="8083685" cy="3396764"/>
          </a:xfrm>
          <a:prstGeom prst="rect">
            <a:avLst/>
          </a:prstGeom>
          <a:noFill/>
        </p:spPr>
        <p:txBody>
          <a:bodyPr wrap="square">
            <a:spAutoFit/>
          </a:bodyPr>
          <a:lstStyle/>
          <a:p>
            <a:pPr marL="285750" indent="-285750" algn="just">
              <a:lnSpc>
                <a:spcPct val="200000"/>
              </a:lnSpc>
              <a:buClr>
                <a:schemeClr val="accent1"/>
              </a:buClr>
              <a:buFont typeface="Wingdings" pitchFamily="2" charset="2"/>
              <a:buChar char="v"/>
            </a:pPr>
            <a:r>
              <a:rPr lang="en-ZA" sz="2000" dirty="0">
                <a:latin typeface="Arial" panose="020B0604020202020204" pitchFamily="34" charset="0"/>
                <a:ea typeface="Times New Roman" panose="02020603050405020304" pitchFamily="18" charset="0"/>
                <a:cs typeface="Arial" panose="020B0604020202020204" pitchFamily="34" charset="0"/>
              </a:rPr>
              <a:t>T</a:t>
            </a:r>
            <a:r>
              <a:rPr lang="en-ZA" sz="2000" dirty="0">
                <a:effectLst/>
                <a:latin typeface="Arial" panose="020B0604020202020204" pitchFamily="34" charset="0"/>
                <a:ea typeface="Times New Roman" panose="02020603050405020304" pitchFamily="18" charset="0"/>
                <a:cs typeface="Arial" panose="020B0604020202020204" pitchFamily="34" charset="0"/>
              </a:rPr>
              <a:t>o </a:t>
            </a:r>
            <a:r>
              <a:rPr lang="en-ZA" sz="2000" dirty="0">
                <a:latin typeface="Arial" panose="020B0604020202020204" pitchFamily="34" charset="0"/>
                <a:ea typeface="Times New Roman" panose="02020603050405020304" pitchFamily="18" charset="0"/>
                <a:cs typeface="Arial" panose="020B0604020202020204" pitchFamily="34" charset="0"/>
              </a:rPr>
              <a:t>evaluate the phototoxicity of </a:t>
            </a:r>
            <a:r>
              <a:rPr lang="en-ZA" sz="2000" dirty="0">
                <a:effectLst/>
                <a:latin typeface="Arial" panose="020B0604020202020204" pitchFamily="34" charset="0"/>
                <a:ea typeface="Times New Roman" panose="02020603050405020304" pitchFamily="18" charset="0"/>
                <a:cs typeface="Arial" panose="020B0604020202020204" pitchFamily="34" charset="0"/>
              </a:rPr>
              <a:t>pheophorbide-</a:t>
            </a:r>
            <a:r>
              <a:rPr lang="en-ZA" sz="2000" i="1" dirty="0">
                <a:effectLst/>
                <a:latin typeface="Arial" panose="020B0604020202020204" pitchFamily="34" charset="0"/>
                <a:ea typeface="Times New Roman" panose="02020603050405020304" pitchFamily="18" charset="0"/>
                <a:cs typeface="Arial" panose="020B0604020202020204" pitchFamily="34" charset="0"/>
              </a:rPr>
              <a:t>a</a:t>
            </a:r>
            <a:r>
              <a:rPr lang="en-ZA" sz="2000" dirty="0">
                <a:effectLst/>
                <a:latin typeface="Arial" panose="020B0604020202020204" pitchFamily="34" charset="0"/>
                <a:ea typeface="Times New Roman" panose="02020603050405020304" pitchFamily="18" charset="0"/>
                <a:cs typeface="Arial" panose="020B0604020202020204" pitchFamily="34" charset="0"/>
              </a:rPr>
              <a:t> in melanoma cells cultured as monolayers and multicellular tumour spheroids. </a:t>
            </a:r>
          </a:p>
          <a:p>
            <a:pPr marL="285750" indent="-285750" algn="just">
              <a:lnSpc>
                <a:spcPct val="200000"/>
              </a:lnSpc>
              <a:buClr>
                <a:schemeClr val="accent1"/>
              </a:buClr>
              <a:buFont typeface="Wingdings" pitchFamily="2" charset="2"/>
              <a:buChar char="v"/>
            </a:pPr>
            <a:r>
              <a:rPr lang="en-ZA" sz="2000" dirty="0">
                <a:effectLst/>
                <a:latin typeface="Arial" panose="020B0604020202020204" pitchFamily="34" charset="0"/>
                <a:cs typeface="Arial" panose="020B0604020202020204" pitchFamily="34" charset="0"/>
              </a:rPr>
              <a:t>To determine the treatment parameters that result in an approximately 50% decrease in cell viability in melanoma monolayers and multicellular tumour spheroids.</a:t>
            </a:r>
          </a:p>
          <a:p>
            <a:pPr marR="133985" lvl="0" algn="just" fontAlgn="base">
              <a:lnSpc>
                <a:spcPct val="115000"/>
              </a:lnSpc>
              <a:spcAft>
                <a:spcPts val="25"/>
              </a:spcAft>
              <a:buClr>
                <a:srgbClr val="000000"/>
              </a:buClr>
              <a:buSzPts val="1100"/>
            </a:pPr>
            <a:endParaRPr lang="en-ZA" sz="1400" u="none" strike="noStrike" dirty="0">
              <a:effectLst/>
              <a:uFill>
                <a:solidFill>
                  <a:srgbClr val="000000"/>
                </a:solidFill>
              </a:u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16577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F7A1C209-2F7F-2ED6-81DB-6835AFEED1F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E28C5F-BDE0-EF57-C38A-D5547C06579E}"/>
              </a:ext>
            </a:extLst>
          </p:cNvPr>
          <p:cNvSpPr txBox="1"/>
          <p:nvPr/>
        </p:nvSpPr>
        <p:spPr>
          <a:xfrm>
            <a:off x="1583011" y="3198167"/>
            <a:ext cx="5597612" cy="461665"/>
          </a:xfrm>
          <a:prstGeom prst="rect">
            <a:avLst/>
          </a:prstGeom>
          <a:noFill/>
        </p:spPr>
        <p:txBody>
          <a:bodyPr wrap="square" rtlCol="0">
            <a:spAutoFit/>
          </a:bodyPr>
          <a:lstStyle/>
          <a:p>
            <a:pPr algn="ctr" defTabSz="685800"/>
            <a:r>
              <a:rPr lang="en-ZA" sz="2400" b="1" dirty="0">
                <a:solidFill>
                  <a:prstClr val="white"/>
                </a:solidFill>
                <a:latin typeface="Arial" panose="020B0604020202020204" pitchFamily="34" charset="0"/>
                <a:cs typeface="Arial" panose="020B0604020202020204" pitchFamily="34" charset="0"/>
              </a:rPr>
              <a:t>METHODOLOGY  </a:t>
            </a:r>
            <a:endParaRPr lang="en-ZA" sz="135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1296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76225" y="1544063"/>
            <a:ext cx="8589169" cy="3801844"/>
          </a:xfrm>
        </p:spPr>
        <p:txBody>
          <a:bodyPr/>
          <a:lstStyle/>
          <a:p>
            <a:pPr algn="just">
              <a:buNone/>
            </a:pPr>
            <a:endParaRPr lang="en-ZA" dirty="0"/>
          </a:p>
          <a:p>
            <a:pPr marL="0" indent="0" algn="just">
              <a:buNone/>
            </a:pPr>
            <a:endParaRPr lang="en-ZA" dirty="0"/>
          </a:p>
        </p:txBody>
      </p:sp>
      <p:sp>
        <p:nvSpPr>
          <p:cNvPr id="14" name="Rectangle 10"/>
          <p:cNvSpPr>
            <a:spLocks noChangeArrowheads="1"/>
          </p:cNvSpPr>
          <p:nvPr/>
        </p:nvSpPr>
        <p:spPr bwMode="auto">
          <a:xfrm>
            <a:off x="1" y="886354"/>
            <a:ext cx="138564"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ZA" sz="1400">
              <a:latin typeface="Arial" panose="020B0604020202020204" pitchFamily="34" charset="0"/>
              <a:cs typeface="Arial" panose="020B0604020202020204" pitchFamily="34" charset="0"/>
            </a:endParaRPr>
          </a:p>
        </p:txBody>
      </p:sp>
      <p:sp>
        <p:nvSpPr>
          <p:cNvPr id="16" name="Rectangle 16"/>
          <p:cNvSpPr>
            <a:spLocks noChangeArrowheads="1"/>
          </p:cNvSpPr>
          <p:nvPr/>
        </p:nvSpPr>
        <p:spPr bwMode="auto">
          <a:xfrm>
            <a:off x="1" y="1572154"/>
            <a:ext cx="138564"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ZA" sz="1400">
              <a:latin typeface="Arial" panose="020B0604020202020204" pitchFamily="34" charset="0"/>
              <a:cs typeface="Arial" panose="020B0604020202020204" pitchFamily="34" charset="0"/>
            </a:endParaRPr>
          </a:p>
        </p:txBody>
      </p:sp>
      <p:sp>
        <p:nvSpPr>
          <p:cNvPr id="3" name="Rounded Rectangle 2">
            <a:extLst>
              <a:ext uri="{FF2B5EF4-FFF2-40B4-BE49-F238E27FC236}">
                <a16:creationId xmlns:a16="http://schemas.microsoft.com/office/drawing/2014/main" id="{D72177C6-8FDF-6001-4341-64B8AAA8BF8A}"/>
              </a:ext>
            </a:extLst>
          </p:cNvPr>
          <p:cNvSpPr/>
          <p:nvPr/>
        </p:nvSpPr>
        <p:spPr>
          <a:xfrm>
            <a:off x="3033679" y="428187"/>
            <a:ext cx="3136320" cy="7089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Melanoma Cancer cells</a:t>
            </a:r>
          </a:p>
          <a:p>
            <a:pPr algn="ctr"/>
            <a:r>
              <a:rPr lang="en-US" sz="1400" b="1" dirty="0">
                <a:solidFill>
                  <a:schemeClr val="bg1"/>
                </a:solidFill>
                <a:latin typeface="Arial" panose="020B0604020202020204" pitchFamily="34" charset="0"/>
                <a:cs typeface="Arial" panose="020B0604020202020204" pitchFamily="34" charset="0"/>
              </a:rPr>
              <a:t> (A375 Cell line )</a:t>
            </a:r>
          </a:p>
        </p:txBody>
      </p:sp>
      <p:sp>
        <p:nvSpPr>
          <p:cNvPr id="18" name="TextBox 17">
            <a:extLst>
              <a:ext uri="{FF2B5EF4-FFF2-40B4-BE49-F238E27FC236}">
                <a16:creationId xmlns:a16="http://schemas.microsoft.com/office/drawing/2014/main" id="{4D56895A-2472-6367-0BBA-85A7BA207569}"/>
              </a:ext>
            </a:extLst>
          </p:cNvPr>
          <p:cNvSpPr txBox="1"/>
          <p:nvPr/>
        </p:nvSpPr>
        <p:spPr>
          <a:xfrm>
            <a:off x="821189" y="119923"/>
            <a:ext cx="3092325"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Monolayers</a:t>
            </a:r>
          </a:p>
          <a:p>
            <a:r>
              <a:rPr lang="en-GB" sz="1400" b="1" dirty="0">
                <a:latin typeface="Arial" panose="020B0604020202020204" pitchFamily="34" charset="0"/>
                <a:ea typeface="Calibri" panose="020F0502020204030204" pitchFamily="34" charset="0"/>
                <a:cs typeface="Arial" panose="020B0604020202020204" pitchFamily="34" charset="0"/>
              </a:rPr>
              <a:t>Pp</a:t>
            </a:r>
            <a:r>
              <a:rPr lang="en-ZA" sz="1400" b="1" dirty="0">
                <a:latin typeface="Arial" panose="020B0604020202020204" pitchFamily="34" charset="0"/>
                <a:cs typeface="Arial" panose="020B0604020202020204" pitchFamily="34" charset="0"/>
              </a:rPr>
              <a:t>a</a:t>
            </a:r>
            <a:r>
              <a:rPr lang="en-US" sz="1400" b="1" baseline="-250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 0.1 – 1.6 µM</a:t>
            </a:r>
          </a:p>
        </p:txBody>
      </p:sp>
      <p:sp>
        <p:nvSpPr>
          <p:cNvPr id="19" name="TextBox 18">
            <a:extLst>
              <a:ext uri="{FF2B5EF4-FFF2-40B4-BE49-F238E27FC236}">
                <a16:creationId xmlns:a16="http://schemas.microsoft.com/office/drawing/2014/main" id="{B4B6C47E-D79A-6932-B517-C4B86990C6E5}"/>
              </a:ext>
            </a:extLst>
          </p:cNvPr>
          <p:cNvSpPr txBox="1"/>
          <p:nvPr/>
        </p:nvSpPr>
        <p:spPr>
          <a:xfrm>
            <a:off x="6967542" y="131297"/>
            <a:ext cx="3092325"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Spheroids</a:t>
            </a:r>
          </a:p>
          <a:p>
            <a:r>
              <a:rPr lang="en-GB" sz="1400" b="1" dirty="0">
                <a:latin typeface="Arial" panose="020B0604020202020204" pitchFamily="34" charset="0"/>
                <a:ea typeface="Calibri" panose="020F0502020204030204" pitchFamily="34" charset="0"/>
                <a:cs typeface="Arial" panose="020B0604020202020204" pitchFamily="34" charset="0"/>
              </a:rPr>
              <a:t>Pp</a:t>
            </a:r>
            <a:r>
              <a:rPr lang="en-ZA" sz="1400" b="1" dirty="0">
                <a:latin typeface="Arial" panose="020B0604020202020204" pitchFamily="34" charset="0"/>
                <a:cs typeface="Arial" panose="020B0604020202020204" pitchFamily="34" charset="0"/>
              </a:rPr>
              <a:t>a</a:t>
            </a:r>
            <a:r>
              <a:rPr lang="en-US" sz="1400" b="1" baseline="-250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 5 – 40 µM</a:t>
            </a:r>
          </a:p>
        </p:txBody>
      </p:sp>
      <p:pic>
        <p:nvPicPr>
          <p:cNvPr id="23" name="Picture 22">
            <a:extLst>
              <a:ext uri="{FF2B5EF4-FFF2-40B4-BE49-F238E27FC236}">
                <a16:creationId xmlns:a16="http://schemas.microsoft.com/office/drawing/2014/main" id="{83E3460E-873A-5B3A-9187-6F0F6404033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99558" y="639758"/>
            <a:ext cx="1636592" cy="15443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Picture 30">
            <a:extLst>
              <a:ext uri="{FF2B5EF4-FFF2-40B4-BE49-F238E27FC236}">
                <a16:creationId xmlns:a16="http://schemas.microsoft.com/office/drawing/2014/main" id="{D1DA4B8B-3341-666A-39E4-EF836AECAAA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Lst>
          </a:blip>
          <a:stretch>
            <a:fillRect/>
          </a:stretch>
        </p:blipFill>
        <p:spPr>
          <a:xfrm>
            <a:off x="6784579" y="767497"/>
            <a:ext cx="1666115" cy="14608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Down Arrow 32">
            <a:extLst>
              <a:ext uri="{FF2B5EF4-FFF2-40B4-BE49-F238E27FC236}">
                <a16:creationId xmlns:a16="http://schemas.microsoft.com/office/drawing/2014/main" id="{369F5448-DF3D-CAD0-96B6-FC38DD787850}"/>
              </a:ext>
            </a:extLst>
          </p:cNvPr>
          <p:cNvSpPr/>
          <p:nvPr/>
        </p:nvSpPr>
        <p:spPr>
          <a:xfrm>
            <a:off x="4453961" y="2624146"/>
            <a:ext cx="238874" cy="30008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1331A58C-8E88-1F3F-5957-0BEAF5E259CB}"/>
              </a:ext>
            </a:extLst>
          </p:cNvPr>
          <p:cNvSpPr txBox="1"/>
          <p:nvPr/>
        </p:nvSpPr>
        <p:spPr>
          <a:xfrm>
            <a:off x="3567995" y="2272232"/>
            <a:ext cx="2994731" cy="307777"/>
          </a:xfrm>
          <a:prstGeom prst="rect">
            <a:avLst/>
          </a:prstGeom>
          <a:noFill/>
        </p:spPr>
        <p:txBody>
          <a:bodyPr wrap="none" rtlCol="0">
            <a:spAutoFit/>
          </a:bodyPr>
          <a:lstStyle/>
          <a:p>
            <a:r>
              <a:rPr lang="en-GB" sz="1400" b="1" dirty="0">
                <a:latin typeface="Arial" panose="020B0604020202020204" pitchFamily="34" charset="0"/>
                <a:ea typeface="Calibri" panose="020F0502020204030204" pitchFamily="34" charset="0"/>
                <a:cs typeface="Arial" panose="020B0604020202020204" pitchFamily="34" charset="0"/>
              </a:rPr>
              <a:t>P</a:t>
            </a:r>
            <a:r>
              <a:rPr lang="en-GB" sz="1400" b="1" dirty="0">
                <a:effectLst/>
                <a:latin typeface="Arial" panose="020B0604020202020204" pitchFamily="34" charset="0"/>
                <a:ea typeface="Calibri" panose="020F0502020204030204" pitchFamily="34" charset="0"/>
                <a:cs typeface="Arial" panose="020B0604020202020204" pitchFamily="34" charset="0"/>
              </a:rPr>
              <a:t>heophorbide</a:t>
            </a:r>
            <a:r>
              <a:rPr lang="en-GB" sz="1400" b="1" dirty="0">
                <a:effectLst/>
                <a:latin typeface="Arial" panose="020B0604020202020204" pitchFamily="34" charset="0"/>
                <a:cs typeface="Arial" panose="020B0604020202020204" pitchFamily="34" charset="0"/>
              </a:rPr>
              <a:t>-</a:t>
            </a:r>
            <a:r>
              <a:rPr lang="en-GB" sz="1400" b="1" i="1" dirty="0">
                <a:latin typeface="Arial" panose="020B0604020202020204" pitchFamily="34" charset="0"/>
                <a:cs typeface="Arial" panose="020B0604020202020204" pitchFamily="34" charset="0"/>
              </a:rPr>
              <a:t>a</a:t>
            </a:r>
            <a:r>
              <a:rPr lang="en-GB" sz="1400" b="1"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Pp</a:t>
            </a:r>
            <a:r>
              <a:rPr lang="en-ZA" sz="1400" b="1" dirty="0">
                <a:solidFill>
                  <a:srgbClr val="000000"/>
                </a:solidFill>
                <a:latin typeface="Arial" panose="020B0604020202020204" pitchFamily="34" charset="0"/>
                <a:cs typeface="Arial" panose="020B0604020202020204" pitchFamily="34" charset="0"/>
              </a:rPr>
              <a:t>a)</a:t>
            </a:r>
            <a:r>
              <a:rPr lang="en-US" sz="1400" b="1" dirty="0">
                <a:latin typeface="Arial" panose="020B0604020202020204" pitchFamily="34" charset="0"/>
                <a:cs typeface="Arial" panose="020B0604020202020204" pitchFamily="34" charset="0"/>
              </a:rPr>
              <a:t> Incubation</a:t>
            </a:r>
          </a:p>
        </p:txBody>
      </p:sp>
      <p:sp>
        <p:nvSpPr>
          <p:cNvPr id="35" name="TextBox 34">
            <a:extLst>
              <a:ext uri="{FF2B5EF4-FFF2-40B4-BE49-F238E27FC236}">
                <a16:creationId xmlns:a16="http://schemas.microsoft.com/office/drawing/2014/main" id="{17334DE9-73FF-D1BB-33DC-760388A38C88}"/>
              </a:ext>
            </a:extLst>
          </p:cNvPr>
          <p:cNvSpPr txBox="1"/>
          <p:nvPr/>
        </p:nvSpPr>
        <p:spPr>
          <a:xfrm>
            <a:off x="1312855" y="2307768"/>
            <a:ext cx="830677"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4 hours</a:t>
            </a:r>
          </a:p>
        </p:txBody>
      </p:sp>
      <p:sp>
        <p:nvSpPr>
          <p:cNvPr id="36" name="TextBox 35">
            <a:extLst>
              <a:ext uri="{FF2B5EF4-FFF2-40B4-BE49-F238E27FC236}">
                <a16:creationId xmlns:a16="http://schemas.microsoft.com/office/drawing/2014/main" id="{31627FC9-AB45-CD13-8CF6-24C389704BE1}"/>
              </a:ext>
            </a:extLst>
          </p:cNvPr>
          <p:cNvSpPr txBox="1"/>
          <p:nvPr/>
        </p:nvSpPr>
        <p:spPr>
          <a:xfrm>
            <a:off x="7152604" y="2341357"/>
            <a:ext cx="930063"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24 hours</a:t>
            </a:r>
          </a:p>
        </p:txBody>
      </p:sp>
      <p:sp>
        <p:nvSpPr>
          <p:cNvPr id="41" name="TextBox 40">
            <a:extLst>
              <a:ext uri="{FF2B5EF4-FFF2-40B4-BE49-F238E27FC236}">
                <a16:creationId xmlns:a16="http://schemas.microsoft.com/office/drawing/2014/main" id="{6828C472-5112-E128-8E59-E8C346B4EE79}"/>
              </a:ext>
            </a:extLst>
          </p:cNvPr>
          <p:cNvSpPr txBox="1"/>
          <p:nvPr/>
        </p:nvSpPr>
        <p:spPr>
          <a:xfrm>
            <a:off x="2960714" y="4431879"/>
            <a:ext cx="4573284" cy="307777"/>
          </a:xfrm>
          <a:prstGeom prst="rect">
            <a:avLst/>
          </a:prstGeom>
          <a:noFill/>
        </p:spPr>
        <p:txBody>
          <a:bodyPr wrap="square">
            <a:spAutoFit/>
          </a:bodyPr>
          <a:lstStyle/>
          <a:p>
            <a:r>
              <a:rPr lang="en-US" sz="1400" b="1" dirty="0">
                <a:latin typeface="Arial" panose="020B0604020202020204" pitchFamily="34" charset="0"/>
                <a:cs typeface="Arial" panose="020B0604020202020204" pitchFamily="34" charset="0"/>
              </a:rPr>
              <a:t>Cellular Responses 24 h Post PDT</a:t>
            </a:r>
          </a:p>
        </p:txBody>
      </p:sp>
      <p:sp>
        <p:nvSpPr>
          <p:cNvPr id="42" name="Right Bracket 41">
            <a:extLst>
              <a:ext uri="{FF2B5EF4-FFF2-40B4-BE49-F238E27FC236}">
                <a16:creationId xmlns:a16="http://schemas.microsoft.com/office/drawing/2014/main" id="{DD153F22-3A59-014C-E84C-29F04E3E3DED}"/>
              </a:ext>
            </a:extLst>
          </p:cNvPr>
          <p:cNvSpPr/>
          <p:nvPr/>
        </p:nvSpPr>
        <p:spPr>
          <a:xfrm rot="16200000">
            <a:off x="4421600" y="1599667"/>
            <a:ext cx="155487" cy="7335456"/>
          </a:xfrm>
          <a:prstGeom prst="rightBracket">
            <a:avLst/>
          </a:prstGeom>
          <a:ln w="63500"/>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43" name="Down Arrow 42">
            <a:extLst>
              <a:ext uri="{FF2B5EF4-FFF2-40B4-BE49-F238E27FC236}">
                <a16:creationId xmlns:a16="http://schemas.microsoft.com/office/drawing/2014/main" id="{366F795A-5AC5-8281-46AF-6B8E288A0B99}"/>
              </a:ext>
            </a:extLst>
          </p:cNvPr>
          <p:cNvSpPr/>
          <p:nvPr/>
        </p:nvSpPr>
        <p:spPr>
          <a:xfrm>
            <a:off x="4272750" y="4839682"/>
            <a:ext cx="238874" cy="24994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FADEA3A1-15FE-0F01-9BE3-72814B3463EE}"/>
              </a:ext>
            </a:extLst>
          </p:cNvPr>
          <p:cNvSpPr txBox="1"/>
          <p:nvPr/>
        </p:nvSpPr>
        <p:spPr>
          <a:xfrm>
            <a:off x="-58863" y="5355519"/>
            <a:ext cx="2182091" cy="95410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Morphological  changes </a:t>
            </a:r>
          </a:p>
          <a:p>
            <a:pPr algn="ctr"/>
            <a:r>
              <a:rPr lang="en-US" sz="1400" dirty="0">
                <a:latin typeface="Arial" panose="020B0604020202020204" pitchFamily="34" charset="0"/>
                <a:cs typeface="Arial" panose="020B0604020202020204" pitchFamily="34" charset="0"/>
              </a:rPr>
              <a:t>Inverted Light Microscope</a:t>
            </a:r>
          </a:p>
        </p:txBody>
      </p:sp>
      <p:sp>
        <p:nvSpPr>
          <p:cNvPr id="48" name="TextBox 47">
            <a:extLst>
              <a:ext uri="{FF2B5EF4-FFF2-40B4-BE49-F238E27FC236}">
                <a16:creationId xmlns:a16="http://schemas.microsoft.com/office/drawing/2014/main" id="{2C54651A-D6A2-155C-41D9-A03FE696560E}"/>
              </a:ext>
            </a:extLst>
          </p:cNvPr>
          <p:cNvSpPr txBox="1"/>
          <p:nvPr/>
        </p:nvSpPr>
        <p:spPr>
          <a:xfrm>
            <a:off x="1832439" y="5410584"/>
            <a:ext cx="2668486" cy="523220"/>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Cellular Proliferation </a:t>
            </a:r>
          </a:p>
          <a:p>
            <a:pPr algn="ctr"/>
            <a:r>
              <a:rPr lang="en-ZA" sz="1400" b="1" dirty="0">
                <a:effectLst/>
                <a:latin typeface="Arial" panose="020B0604020202020204" pitchFamily="34" charset="0"/>
                <a:ea typeface="Calibri" panose="020F0502020204030204" pitchFamily="34" charset="0"/>
                <a:cs typeface="Arial" panose="020B0604020202020204" pitchFamily="34" charset="0"/>
              </a:rPr>
              <a:t> </a:t>
            </a:r>
            <a:r>
              <a:rPr lang="en-ZA" sz="1400" dirty="0">
                <a:effectLst/>
                <a:latin typeface="Arial" panose="020B0604020202020204" pitchFamily="34" charset="0"/>
                <a:ea typeface="Calibri" panose="020F0502020204030204" pitchFamily="34" charset="0"/>
                <a:cs typeface="Arial" panose="020B0604020202020204" pitchFamily="34" charset="0"/>
              </a:rPr>
              <a:t>Adenosine</a:t>
            </a:r>
            <a:r>
              <a:rPr lang="en-ZA" sz="1400" dirty="0">
                <a:effectLst/>
                <a:latin typeface="Arial" panose="020B0604020202020204" pitchFamily="34" charset="0"/>
                <a:cs typeface="Arial" panose="020B0604020202020204" pitchFamily="34" charset="0"/>
              </a:rPr>
              <a:t> </a:t>
            </a:r>
            <a:r>
              <a:rPr lang="en-ZA" sz="1400" dirty="0">
                <a:effectLst/>
                <a:latin typeface="Arial" panose="020B0604020202020204" pitchFamily="34" charset="0"/>
                <a:ea typeface="Calibri" panose="020F0502020204030204" pitchFamily="34" charset="0"/>
                <a:cs typeface="Arial" panose="020B0604020202020204" pitchFamily="34" charset="0"/>
              </a:rPr>
              <a:t>Triphosphate (</a:t>
            </a:r>
            <a:r>
              <a:rPr lang="en-US" sz="1400" dirty="0">
                <a:latin typeface="Arial" panose="020B0604020202020204" pitchFamily="34" charset="0"/>
                <a:cs typeface="Arial" panose="020B0604020202020204" pitchFamily="34" charset="0"/>
              </a:rPr>
              <a:t>ATP)</a:t>
            </a:r>
          </a:p>
        </p:txBody>
      </p:sp>
      <p:sp>
        <p:nvSpPr>
          <p:cNvPr id="51" name="TextBox 50">
            <a:extLst>
              <a:ext uri="{FF2B5EF4-FFF2-40B4-BE49-F238E27FC236}">
                <a16:creationId xmlns:a16="http://schemas.microsoft.com/office/drawing/2014/main" id="{50121BA5-B15E-D2C4-998B-1DC823B4C9BB}"/>
              </a:ext>
            </a:extLst>
          </p:cNvPr>
          <p:cNvSpPr txBox="1"/>
          <p:nvPr/>
        </p:nvSpPr>
        <p:spPr>
          <a:xfrm>
            <a:off x="7069452" y="5377688"/>
            <a:ext cx="1975220" cy="639214"/>
          </a:xfrm>
          <a:prstGeom prst="rect">
            <a:avLst/>
          </a:prstGeom>
          <a:noFill/>
        </p:spPr>
        <p:txBody>
          <a:bodyPr wrap="none" rtlCol="0">
            <a:spAutoFit/>
          </a:bodyPr>
          <a:lstStyle/>
          <a:p>
            <a:pPr algn="ctr">
              <a:spcAft>
                <a:spcPts val="800"/>
              </a:spcAft>
            </a:pPr>
            <a:r>
              <a:rPr lang="en-US" sz="1400" b="1" dirty="0">
                <a:latin typeface="Arial" panose="020B0604020202020204" pitchFamily="34" charset="0"/>
                <a:cs typeface="Arial" panose="020B0604020202020204" pitchFamily="34" charset="0"/>
              </a:rPr>
              <a:t>Cytotoxicity </a:t>
            </a:r>
          </a:p>
          <a:p>
            <a:pPr algn="ctr">
              <a:spcAft>
                <a:spcPts val="800"/>
              </a:spcAft>
            </a:pPr>
            <a:r>
              <a:rPr lang="en-ZA" sz="1400" dirty="0">
                <a:effectLst/>
                <a:latin typeface="Arial" panose="020B0604020202020204" pitchFamily="34" charset="0"/>
                <a:ea typeface="Calibri" panose="020F0502020204030204" pitchFamily="34" charset="0"/>
                <a:cs typeface="Arial" panose="020B0604020202020204" pitchFamily="34" charset="0"/>
              </a:rPr>
              <a:t>Dehydrogenase (LDH)</a:t>
            </a:r>
          </a:p>
        </p:txBody>
      </p:sp>
      <p:sp>
        <p:nvSpPr>
          <p:cNvPr id="6" name="TextBox 5">
            <a:extLst>
              <a:ext uri="{FF2B5EF4-FFF2-40B4-BE49-F238E27FC236}">
                <a16:creationId xmlns:a16="http://schemas.microsoft.com/office/drawing/2014/main" id="{4E9194E9-2C6D-CFEF-4E7B-EF3B86FEBF63}"/>
              </a:ext>
            </a:extLst>
          </p:cNvPr>
          <p:cNvSpPr txBox="1"/>
          <p:nvPr/>
        </p:nvSpPr>
        <p:spPr>
          <a:xfrm>
            <a:off x="707176" y="3041396"/>
            <a:ext cx="3248969" cy="954107"/>
          </a:xfrm>
          <a:prstGeom prst="rect">
            <a:avLst/>
          </a:prstGeom>
          <a:noFill/>
        </p:spPr>
        <p:txBody>
          <a:bodyPr wrap="square">
            <a:spAutoFit/>
          </a:bodyPr>
          <a:lstStyle/>
          <a:p>
            <a:r>
              <a:rPr lang="en-US" sz="1400" b="1" dirty="0">
                <a:latin typeface="Arial" panose="020B0604020202020204" pitchFamily="34" charset="0"/>
                <a:cs typeface="Arial" panose="020B0604020202020204" pitchFamily="34" charset="0"/>
              </a:rPr>
              <a:t>660 nm Diode Laser</a:t>
            </a:r>
          </a:p>
          <a:p>
            <a:r>
              <a:rPr lang="en-US" sz="1400" b="1" dirty="0">
                <a:latin typeface="Arial" panose="020B0604020202020204" pitchFamily="34" charset="0"/>
                <a:cs typeface="Arial" panose="020B0604020202020204" pitchFamily="34" charset="0"/>
              </a:rPr>
              <a:t>Power output: 137 </a:t>
            </a:r>
            <a:r>
              <a:rPr lang="en-US" sz="1400" b="1" dirty="0" err="1">
                <a:latin typeface="Arial" panose="020B0604020202020204" pitchFamily="34" charset="0"/>
                <a:cs typeface="Arial" panose="020B0604020202020204" pitchFamily="34" charset="0"/>
              </a:rPr>
              <a:t>mW</a:t>
            </a:r>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Fluency: 1 J/cm</a:t>
            </a:r>
            <a:r>
              <a:rPr lang="en-US" sz="1400" b="1" baseline="30000" dirty="0">
                <a:latin typeface="Arial" panose="020B0604020202020204" pitchFamily="34" charset="0"/>
                <a:cs typeface="Arial" panose="020B0604020202020204" pitchFamily="34" charset="0"/>
              </a:rPr>
              <a:t>2 </a:t>
            </a:r>
          </a:p>
          <a:p>
            <a:r>
              <a:rPr lang="en-US" sz="1400" b="1" dirty="0">
                <a:latin typeface="Arial" panose="020B0604020202020204" pitchFamily="34" charset="0"/>
                <a:cs typeface="Arial" panose="020B0604020202020204" pitchFamily="34" charset="0"/>
              </a:rPr>
              <a:t>Exposure time: 1 min:06 sec</a:t>
            </a:r>
            <a:endParaRPr lang="en-US" sz="1400" b="1" baseline="30000" dirty="0">
              <a:latin typeface="Arial" panose="020B0604020202020204" pitchFamily="34" charset="0"/>
              <a:cs typeface="Arial" panose="020B0604020202020204" pitchFamily="34" charset="0"/>
            </a:endParaRPr>
          </a:p>
        </p:txBody>
      </p:sp>
      <p:sp>
        <p:nvSpPr>
          <p:cNvPr id="2" name="Down Arrow 1">
            <a:extLst>
              <a:ext uri="{FF2B5EF4-FFF2-40B4-BE49-F238E27FC236}">
                <a16:creationId xmlns:a16="http://schemas.microsoft.com/office/drawing/2014/main" id="{B2AE040C-0E08-7CCE-CD40-A47D616DA9FF}"/>
              </a:ext>
            </a:extLst>
          </p:cNvPr>
          <p:cNvSpPr/>
          <p:nvPr/>
        </p:nvSpPr>
        <p:spPr>
          <a:xfrm>
            <a:off x="5284808" y="5260246"/>
            <a:ext cx="247884" cy="2351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166B305-02D6-77B2-4E64-84CA008A72B2}"/>
              </a:ext>
            </a:extLst>
          </p:cNvPr>
          <p:cNvSpPr txBox="1"/>
          <p:nvPr/>
        </p:nvSpPr>
        <p:spPr>
          <a:xfrm>
            <a:off x="4597533" y="5456750"/>
            <a:ext cx="1634835" cy="95410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Live/Dead </a:t>
            </a:r>
            <a:r>
              <a:rPr lang="en-US" sz="1400" dirty="0">
                <a:latin typeface="Arial" panose="020B0604020202020204" pitchFamily="34" charset="0"/>
                <a:cs typeface="Arial" panose="020B0604020202020204" pitchFamily="34" charset="0"/>
              </a:rPr>
              <a:t>Acridine  orange &amp; ethidium</a:t>
            </a:r>
          </a:p>
          <a:p>
            <a:r>
              <a:rPr lang="en-US" sz="1400" dirty="0">
                <a:latin typeface="Arial" panose="020B0604020202020204" pitchFamily="34" charset="0"/>
                <a:cs typeface="Arial" panose="020B0604020202020204" pitchFamily="34" charset="0"/>
              </a:rPr>
              <a:t>      </a:t>
            </a:r>
          </a:p>
        </p:txBody>
      </p:sp>
      <p:sp>
        <p:nvSpPr>
          <p:cNvPr id="7" name="Right Bracket 6">
            <a:extLst>
              <a:ext uri="{FF2B5EF4-FFF2-40B4-BE49-F238E27FC236}">
                <a16:creationId xmlns:a16="http://schemas.microsoft.com/office/drawing/2014/main" id="{DF1B9CB0-1BED-D9F2-DD41-D5FB5C8254A3}"/>
              </a:ext>
            </a:extLst>
          </p:cNvPr>
          <p:cNvSpPr/>
          <p:nvPr/>
        </p:nvSpPr>
        <p:spPr>
          <a:xfrm rot="5400000">
            <a:off x="4518863" y="-1481528"/>
            <a:ext cx="160598" cy="7335456"/>
          </a:xfrm>
          <a:prstGeom prst="rightBracket">
            <a:avLst/>
          </a:prstGeom>
          <a:noFill/>
          <a:ln w="57150"/>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36C85C7-FF1F-9404-A4E1-25E3E06D3BB5}"/>
              </a:ext>
            </a:extLst>
          </p:cNvPr>
          <p:cNvSpPr txBox="1"/>
          <p:nvPr/>
        </p:nvSpPr>
        <p:spPr>
          <a:xfrm>
            <a:off x="6294469" y="2847639"/>
            <a:ext cx="3248969" cy="954107"/>
          </a:xfrm>
          <a:prstGeom prst="rect">
            <a:avLst/>
          </a:prstGeom>
          <a:noFill/>
        </p:spPr>
        <p:txBody>
          <a:bodyPr wrap="square">
            <a:spAutoFit/>
          </a:bodyPr>
          <a:lstStyle/>
          <a:p>
            <a:r>
              <a:rPr lang="en-US" sz="1400" b="1" dirty="0">
                <a:latin typeface="Arial" panose="020B0604020202020204" pitchFamily="34" charset="0"/>
                <a:cs typeface="Arial" panose="020B0604020202020204" pitchFamily="34" charset="0"/>
              </a:rPr>
              <a:t>660 nm Diode Laser</a:t>
            </a:r>
          </a:p>
          <a:p>
            <a:r>
              <a:rPr lang="en-US" sz="1400" b="1" dirty="0">
                <a:latin typeface="Arial" panose="020B0604020202020204" pitchFamily="34" charset="0"/>
                <a:cs typeface="Arial" panose="020B0604020202020204" pitchFamily="34" charset="0"/>
              </a:rPr>
              <a:t>Power output: 137 </a:t>
            </a:r>
            <a:r>
              <a:rPr lang="en-US" sz="1400" b="1" dirty="0" err="1">
                <a:latin typeface="Arial" panose="020B0604020202020204" pitchFamily="34" charset="0"/>
                <a:cs typeface="Arial" panose="020B0604020202020204" pitchFamily="34" charset="0"/>
              </a:rPr>
              <a:t>mW</a:t>
            </a:r>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Fluency: 10 J/cm</a:t>
            </a:r>
            <a:r>
              <a:rPr lang="en-US" sz="1400" b="1" baseline="30000" dirty="0">
                <a:latin typeface="Arial" panose="020B0604020202020204" pitchFamily="34" charset="0"/>
                <a:cs typeface="Arial" panose="020B0604020202020204" pitchFamily="34" charset="0"/>
              </a:rPr>
              <a:t>2 </a:t>
            </a:r>
          </a:p>
          <a:p>
            <a:r>
              <a:rPr lang="en-US" sz="1400" b="1" dirty="0">
                <a:latin typeface="Arial" panose="020B0604020202020204" pitchFamily="34" charset="0"/>
                <a:cs typeface="Arial" panose="020B0604020202020204" pitchFamily="34" charset="0"/>
              </a:rPr>
              <a:t>Exposure time: 11 min:06 sec</a:t>
            </a:r>
            <a:endParaRPr lang="en-US" sz="1400" b="1" baseline="30000" dirty="0">
              <a:latin typeface="Arial" panose="020B0604020202020204" pitchFamily="34" charset="0"/>
              <a:cs typeface="Arial" panose="020B0604020202020204" pitchFamily="34" charset="0"/>
            </a:endParaRPr>
          </a:p>
        </p:txBody>
      </p:sp>
      <p:sp>
        <p:nvSpPr>
          <p:cNvPr id="20" name="Lightning Bolt 19">
            <a:extLst>
              <a:ext uri="{FF2B5EF4-FFF2-40B4-BE49-F238E27FC236}">
                <a16:creationId xmlns:a16="http://schemas.microsoft.com/office/drawing/2014/main" id="{FC970E88-4F36-231A-AF8D-B3F06B742860}"/>
              </a:ext>
            </a:extLst>
          </p:cNvPr>
          <p:cNvSpPr/>
          <p:nvPr/>
        </p:nvSpPr>
        <p:spPr>
          <a:xfrm>
            <a:off x="4143806" y="3041396"/>
            <a:ext cx="907454" cy="1265474"/>
          </a:xfrm>
          <a:prstGeom prst="lightningBol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Down Arrow 20">
            <a:extLst>
              <a:ext uri="{FF2B5EF4-FFF2-40B4-BE49-F238E27FC236}">
                <a16:creationId xmlns:a16="http://schemas.microsoft.com/office/drawing/2014/main" id="{7569AD3E-46B9-0FC6-722C-92FDCD46B5EF}"/>
              </a:ext>
            </a:extLst>
          </p:cNvPr>
          <p:cNvSpPr/>
          <p:nvPr/>
        </p:nvSpPr>
        <p:spPr>
          <a:xfrm>
            <a:off x="2960714" y="5260125"/>
            <a:ext cx="247884" cy="2351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89139C7-AD5D-5984-AF3B-F61E8DAAF17A}"/>
              </a:ext>
            </a:extLst>
          </p:cNvPr>
          <p:cNvSpPr txBox="1"/>
          <p:nvPr/>
        </p:nvSpPr>
        <p:spPr>
          <a:xfrm>
            <a:off x="3641863" y="3316759"/>
            <a:ext cx="1851789" cy="338554"/>
          </a:xfrm>
          <a:prstGeom prst="rect">
            <a:avLst/>
          </a:prstGeom>
          <a:solidFill>
            <a:schemeClr val="bg1"/>
          </a:solidFill>
          <a:ln>
            <a:noFill/>
          </a:ln>
        </p:spPr>
        <p:txBody>
          <a:bodyPr wrap="none" rtlCol="0">
            <a:spAutoFit/>
          </a:bodyPr>
          <a:lstStyle/>
          <a:p>
            <a:r>
              <a:rPr lang="en-US" sz="1600" b="1" dirty="0">
                <a:latin typeface="Arial" panose="020B0604020202020204" pitchFamily="34" charset="0"/>
                <a:cs typeface="Arial" panose="020B0604020202020204" pitchFamily="34" charset="0"/>
              </a:rPr>
              <a:t>Laser Irradiation </a:t>
            </a:r>
          </a:p>
        </p:txBody>
      </p:sp>
    </p:spTree>
    <p:extLst>
      <p:ext uri="{BB962C8B-B14F-4D97-AF65-F5344CB8AC3E}">
        <p14:creationId xmlns:p14="http://schemas.microsoft.com/office/powerpoint/2010/main" val="1801879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F7A1C209-2F7F-2ED6-81DB-6835AFEED1F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E28C5F-BDE0-EF57-C38A-D5547C06579E}"/>
              </a:ext>
            </a:extLst>
          </p:cNvPr>
          <p:cNvSpPr txBox="1"/>
          <p:nvPr/>
        </p:nvSpPr>
        <p:spPr>
          <a:xfrm>
            <a:off x="1544100" y="2967335"/>
            <a:ext cx="5597612" cy="461665"/>
          </a:xfrm>
          <a:prstGeom prst="rect">
            <a:avLst/>
          </a:prstGeom>
          <a:noFill/>
        </p:spPr>
        <p:txBody>
          <a:bodyPr wrap="square" rtlCol="0">
            <a:spAutoFit/>
          </a:bodyPr>
          <a:lstStyle/>
          <a:p>
            <a:pPr algn="ctr" defTabSz="685800"/>
            <a:r>
              <a:rPr lang="en-ZA" sz="2400" b="1" dirty="0">
                <a:solidFill>
                  <a:prstClr val="white"/>
                </a:solidFill>
                <a:latin typeface="Arial" panose="020B0604020202020204" pitchFamily="34" charset="0"/>
                <a:cs typeface="Arial" panose="020B0604020202020204" pitchFamily="34" charset="0"/>
              </a:rPr>
              <a:t>RESULTS AND DISCUSSION  </a:t>
            </a:r>
            <a:endParaRPr lang="en-ZA" sz="135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1403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A4B3D-6C7B-93E7-409A-326D57D82943}"/>
              </a:ext>
            </a:extLst>
          </p:cNvPr>
          <p:cNvPicPr>
            <a:picLocks noChangeAspect="1"/>
          </p:cNvPicPr>
          <p:nvPr/>
        </p:nvPicPr>
        <p:blipFill>
          <a:blip r:embed="rId3"/>
          <a:stretch>
            <a:fillRect/>
          </a:stretch>
        </p:blipFill>
        <p:spPr>
          <a:xfrm>
            <a:off x="904715" y="889723"/>
            <a:ext cx="7772400" cy="4479744"/>
          </a:xfrm>
          <a:prstGeom prst="rect">
            <a:avLst/>
          </a:prstGeom>
        </p:spPr>
      </p:pic>
      <p:sp>
        <p:nvSpPr>
          <p:cNvPr id="2" name="TextBox 1">
            <a:extLst>
              <a:ext uri="{FF2B5EF4-FFF2-40B4-BE49-F238E27FC236}">
                <a16:creationId xmlns:a16="http://schemas.microsoft.com/office/drawing/2014/main" id="{44928648-93C4-B945-D185-0FD4D09340B9}"/>
              </a:ext>
            </a:extLst>
          </p:cNvPr>
          <p:cNvSpPr txBox="1"/>
          <p:nvPr/>
        </p:nvSpPr>
        <p:spPr>
          <a:xfrm>
            <a:off x="2492644" y="114180"/>
            <a:ext cx="4918334" cy="861774"/>
          </a:xfrm>
          <a:prstGeom prst="rect">
            <a:avLst/>
          </a:prstGeom>
          <a:noFill/>
        </p:spPr>
        <p:txBody>
          <a:bodyPr wrap="none" rtlCol="0">
            <a:spAutoFit/>
          </a:bodyPr>
          <a:lstStyle/>
          <a:p>
            <a:r>
              <a:rPr lang="en-ZA"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Morphological Features </a:t>
            </a:r>
          </a:p>
          <a:p>
            <a:endParaRPr lang="en-US" dirty="0"/>
          </a:p>
        </p:txBody>
      </p:sp>
      <p:sp>
        <p:nvSpPr>
          <p:cNvPr id="5" name="TextBox 4">
            <a:extLst>
              <a:ext uri="{FF2B5EF4-FFF2-40B4-BE49-F238E27FC236}">
                <a16:creationId xmlns:a16="http://schemas.microsoft.com/office/drawing/2014/main" id="{128FD787-1504-5C69-FA0F-D778BC1433A5}"/>
              </a:ext>
            </a:extLst>
          </p:cNvPr>
          <p:cNvSpPr txBox="1"/>
          <p:nvPr/>
        </p:nvSpPr>
        <p:spPr>
          <a:xfrm>
            <a:off x="136188" y="5574269"/>
            <a:ext cx="8871624" cy="738664"/>
          </a:xfrm>
          <a:prstGeom prst="rect">
            <a:avLst/>
          </a:prstGeom>
          <a:noFill/>
        </p:spPr>
        <p:txBody>
          <a:bodyPr wrap="square">
            <a:spAutoFit/>
          </a:bodyPr>
          <a:lstStyle/>
          <a:p>
            <a:pPr algn="just"/>
            <a:r>
              <a:rPr lang="en-US" sz="1400" b="1" dirty="0">
                <a:latin typeface="Arial" panose="020B0604020202020204" pitchFamily="34" charset="0"/>
                <a:cs typeface="Arial" panose="020B0604020202020204" pitchFamily="34" charset="0"/>
              </a:rPr>
              <a:t>Figure 1. </a:t>
            </a:r>
            <a:r>
              <a:rPr lang="en-US" sz="1400" dirty="0">
                <a:latin typeface="Arial" panose="020B0604020202020204" pitchFamily="34" charset="0"/>
                <a:cs typeface="Arial" panose="020B0604020202020204" pitchFamily="34" charset="0"/>
              </a:rPr>
              <a:t>No morphological changes were noted in cells treated with laser irradiation alone or varying doses of </a:t>
            </a:r>
            <a:r>
              <a:rPr lang="en-US" sz="1400" dirty="0" err="1">
                <a:latin typeface="Arial" panose="020B0604020202020204" pitchFamily="34" charset="0"/>
                <a:cs typeface="Arial" panose="020B0604020202020204" pitchFamily="34" charset="0"/>
              </a:rPr>
              <a:t>Ppa</a:t>
            </a:r>
            <a:r>
              <a:rPr lang="en-US" sz="1400" dirty="0">
                <a:latin typeface="Arial" panose="020B0604020202020204" pitchFamily="34" charset="0"/>
                <a:cs typeface="Arial" panose="020B0604020202020204" pitchFamily="34" charset="0"/>
              </a:rPr>
              <a:t> alone when compared to untreated cells. However, cell blebbing, rounding and shrinkage were noted in PDT-treated cells (0.4-1.6 µM). </a:t>
            </a:r>
          </a:p>
        </p:txBody>
      </p:sp>
    </p:spTree>
    <p:extLst>
      <p:ext uri="{BB962C8B-B14F-4D97-AF65-F5344CB8AC3E}">
        <p14:creationId xmlns:p14="http://schemas.microsoft.com/office/powerpoint/2010/main" val="77216283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15782</TotalTime>
  <Words>1396</Words>
  <Application>Microsoft Macintosh PowerPoint</Application>
  <PresentationFormat>On-screen Show (4:3)</PresentationFormat>
  <Paragraphs>122</Paragraphs>
  <Slides>17</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Aptos</vt:lpstr>
      <vt:lpstr>Aptos Display</vt:lpstr>
      <vt:lpstr>Arial</vt:lpstr>
      <vt:lpstr>Calibri</vt:lpstr>
      <vt:lpstr>Calibri Light</vt:lpstr>
      <vt:lpstr>g_d0_f2</vt:lpstr>
      <vt:lpstr>Wingdings</vt:lpstr>
      <vt:lpstr>Retrospect</vt:lpstr>
      <vt:lpstr>Office Theme</vt:lpstr>
      <vt:lpstr>PowerPoint Presentation</vt:lpstr>
      <vt:lpstr>INTRODUCTION</vt:lpstr>
      <vt:lpstr>Metastatic Melanoma and Photodynamic Therapy</vt:lpstr>
      <vt:lpstr>Three-Dimensional Versus Two-Dimensional Cell Culture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vt:lpstr>
      <vt:lpstr>REFERENCES</vt:lpstr>
      <vt:lpstr>PowerPoint Presentation</vt:lpstr>
      <vt:lpstr>PowerPoint Presentation</vt:lpstr>
    </vt:vector>
  </TitlesOfParts>
  <Company>University of Johannesburg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Centre, Laser Research</dc:creator>
  <cp:lastModifiedBy>Nkune Williams Nkune</cp:lastModifiedBy>
  <cp:revision>179</cp:revision>
  <dcterms:created xsi:type="dcterms:W3CDTF">2016-10-24T08:15:46Z</dcterms:created>
  <dcterms:modified xsi:type="dcterms:W3CDTF">2025-07-10T20:05:41Z</dcterms:modified>
</cp:coreProperties>
</file>