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463" r:id="rId5"/>
    <p:sldId id="572" r:id="rId6"/>
    <p:sldId id="579" r:id="rId7"/>
    <p:sldId id="565" r:id="rId8"/>
    <p:sldId id="582" r:id="rId9"/>
    <p:sldId id="573" r:id="rId10"/>
    <p:sldId id="536" r:id="rId11"/>
    <p:sldId id="566" r:id="rId12"/>
    <p:sldId id="567" r:id="rId13"/>
    <p:sldId id="568" r:id="rId14"/>
    <p:sldId id="583" r:id="rId15"/>
    <p:sldId id="584" r:id="rId16"/>
    <p:sldId id="562" r:id="rId17"/>
    <p:sldId id="574" r:id="rId18"/>
    <p:sldId id="553" r:id="rId19"/>
    <p:sldId id="4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40" userDrawn="1">
          <p15:clr>
            <a:srgbClr val="A4A3A4"/>
          </p15:clr>
        </p15:guide>
        <p15:guide id="3" orient="horz" pos="845"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5356"/>
    <a:srgbClr val="D22730"/>
    <a:srgbClr val="FFFF00"/>
    <a:srgbClr val="FFFFFF"/>
    <a:srgbClr val="5900D0"/>
    <a:srgbClr val="5357FB"/>
    <a:srgbClr val="FF9900"/>
    <a:srgbClr val="FF0000"/>
    <a:srgbClr val="D8A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92418" autoAdjust="0"/>
  </p:normalViewPr>
  <p:slideViewPr>
    <p:cSldViewPr snapToGrid="0" snapToObjects="1" showGuides="1">
      <p:cViewPr>
        <p:scale>
          <a:sx n="66" d="100"/>
          <a:sy n="66" d="100"/>
        </p:scale>
        <p:origin x="1003" y="274"/>
      </p:cViewPr>
      <p:guideLst>
        <p:guide orient="horz" pos="2001"/>
        <p:guide pos="3840"/>
        <p:guide orient="horz" pos="845"/>
        <p:guide orient="horz" pos="2260"/>
      </p:guideLst>
    </p:cSldViewPr>
  </p:slideViewPr>
  <p:notesTextViewPr>
    <p:cViewPr>
      <p:scale>
        <a:sx n="125" d="100"/>
        <a:sy n="125" d="100"/>
      </p:scale>
      <p:origin x="0" y="0"/>
    </p:cViewPr>
  </p:notesTextViewPr>
  <p:sorterViewPr>
    <p:cViewPr>
      <p:scale>
        <a:sx n="40" d="100"/>
        <a:sy n="40" d="100"/>
      </p:scale>
      <p:origin x="0" y="0"/>
    </p:cViewPr>
  </p:sorterViewPr>
  <p:notesViewPr>
    <p:cSldViewPr snapToGrid="0" snapToObjects="1">
      <p:cViewPr varScale="1">
        <p:scale>
          <a:sx n="158" d="100"/>
          <a:sy n="158" d="100"/>
        </p:scale>
        <p:origin x="56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5T18:41:15.7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14,'64'1,"68"-2,10-4,-137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5T18:41:34.7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6,'64'1,"68"-2,10-4,-137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5T18:41:15.7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14,'64'1,"68"-2,10-4,-137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5T18:41:34.7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6,'64'1,"68"-2,10-4,-137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69B49-EEFB-4B49-ACAD-82B53A8DDF70}"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F6EFC-B03E-874C-9CD9-41B66C8AE1E7}" type="slidenum">
              <a:rPr lang="en-US" smtClean="0"/>
              <a:t>‹#›</a:t>
            </a:fld>
            <a:endParaRPr lang="en-US"/>
          </a:p>
        </p:txBody>
      </p:sp>
    </p:spTree>
    <p:extLst>
      <p:ext uri="{BB962C8B-B14F-4D97-AF65-F5344CB8AC3E}">
        <p14:creationId xmlns:p14="http://schemas.microsoft.com/office/powerpoint/2010/main" val="7249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Abigail Iyer, and I’m currently a master’s student in laser physics at Stellenbosch University. Today, I’ll be presenting my research on using rate equations for the control of ytterbium 171 ions </a:t>
            </a:r>
          </a:p>
        </p:txBody>
      </p:sp>
      <p:sp>
        <p:nvSpPr>
          <p:cNvPr id="4" name="Slide Number Placeholder 3"/>
          <p:cNvSpPr>
            <a:spLocks noGrp="1"/>
          </p:cNvSpPr>
          <p:nvPr>
            <p:ph type="sldNum" sz="quarter" idx="5"/>
          </p:nvPr>
        </p:nvSpPr>
        <p:spPr/>
        <p:txBody>
          <a:bodyPr/>
          <a:lstStyle/>
          <a:p>
            <a:fld id="{99BF6EFC-B03E-874C-9CD9-41B66C8AE1E7}" type="slidenum">
              <a:rPr lang="en-US" smtClean="0"/>
              <a:t>1</a:t>
            </a:fld>
            <a:endParaRPr lang="en-US"/>
          </a:p>
        </p:txBody>
      </p:sp>
    </p:spTree>
    <p:extLst>
      <p:ext uri="{BB962C8B-B14F-4D97-AF65-F5344CB8AC3E}">
        <p14:creationId xmlns:p14="http://schemas.microsoft.com/office/powerpoint/2010/main" val="16924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B70D-F2DC-15DF-5861-68FC7970D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7A65A-B35F-4889-FED6-69370F37C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B578D-F8F7-4223-AD5D-9A503A09FF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We may vary several different parameters, I’ve listed some of them here: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You can choose which process you want to model, i.e. when to introduce certain lasers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You pick the initial state, which can be a single hyperfine state with 100% of the population like an idealized qubit in the ground state, or a mixed initial state like what you get after doppler cooling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How long you run each process for, typically in the order of nanoseconds, milliseconds if </a:t>
            </a:r>
            <a:r>
              <a:rPr lang="en-US" sz="1200" kern="100" dirty="0" err="1">
                <a:latin typeface="Aptos" panose="020B0004020202020204" pitchFamily="34" charset="0"/>
                <a:ea typeface="Aptos" panose="020B0004020202020204" pitchFamily="34" charset="0"/>
                <a:cs typeface="Times New Roman" panose="02020603050405020304" pitchFamily="18" charset="0"/>
              </a:rPr>
              <a:t>youre</a:t>
            </a:r>
            <a:r>
              <a:rPr lang="en-US" sz="1200" kern="100" dirty="0">
                <a:latin typeface="Aptos" panose="020B0004020202020204" pitchFamily="34" charset="0"/>
                <a:ea typeface="Aptos" panose="020B0004020202020204" pitchFamily="34" charset="0"/>
                <a:cs typeface="Times New Roman" panose="02020603050405020304" pitchFamily="18" charset="0"/>
              </a:rPr>
              <a:t> trying to achieve some specific state or cool a hot cloud.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Vary and detune the wavelengths of lasers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The type of polarization of each laser, some processes in the ytterbium 174 ion only require vertical polarization while in 171, a mix of circular and vertical polarization is needed to interact with more states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0" dirty="0"/>
          </a:p>
        </p:txBody>
      </p:sp>
      <p:sp>
        <p:nvSpPr>
          <p:cNvPr id="4" name="Slide Number Placeholder 3">
            <a:extLst>
              <a:ext uri="{FF2B5EF4-FFF2-40B4-BE49-F238E27FC236}">
                <a16:creationId xmlns:a16="http://schemas.microsoft.com/office/drawing/2014/main" id="{944BA5E6-55D4-06B9-2F21-E3F8C62129DB}"/>
              </a:ext>
            </a:extLst>
          </p:cNvPr>
          <p:cNvSpPr>
            <a:spLocks noGrp="1"/>
          </p:cNvSpPr>
          <p:nvPr>
            <p:ph type="sldNum" sz="quarter" idx="5"/>
          </p:nvPr>
        </p:nvSpPr>
        <p:spPr/>
        <p:txBody>
          <a:bodyPr/>
          <a:lstStyle/>
          <a:p>
            <a:fld id="{99BF6EFC-B03E-874C-9CD9-41B66C8AE1E7}" type="slidenum">
              <a:rPr lang="en-US" smtClean="0"/>
              <a:t>10</a:t>
            </a:fld>
            <a:endParaRPr lang="en-US"/>
          </a:p>
        </p:txBody>
      </p:sp>
    </p:spTree>
    <p:extLst>
      <p:ext uri="{BB962C8B-B14F-4D97-AF65-F5344CB8AC3E}">
        <p14:creationId xmlns:p14="http://schemas.microsoft.com/office/powerpoint/2010/main" val="246643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98ED3-E4D9-24A7-1795-08D24D37D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419E9-212D-D9EB-0F8E-48E40A30D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97202-77C0-56A2-3FF0-82020621AA20}"/>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In the lab, these differently polarized beams have different powers, so you could adjust how strongly you want to drive transitions associated with each </a:t>
            </a:r>
            <a:r>
              <a:rPr lang="en-US" sz="1200" kern="100" dirty="0" err="1">
                <a:latin typeface="Aptos" panose="020B0004020202020204" pitchFamily="34" charset="0"/>
                <a:ea typeface="Aptos" panose="020B0004020202020204" pitchFamily="34" charset="0"/>
                <a:cs typeface="Times New Roman" panose="02020603050405020304" pitchFamily="18" charset="0"/>
              </a:rPr>
              <a:t>polarisation</a:t>
            </a: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Varying the power of different lasers changes the rate of processes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We use EOMs to create sidebands; when we increase the power in these sidebands the power of the carrier decreases as total power is conserved. And so, the sideband to carrier power ratio can be adjusted.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Change the bandwidth of a laser to be narrower for certain precise transitions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Finally, one could adjust the beam waist which affects the energy density, rho.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C392DE-C7A0-4FC2-C808-86D2740CC01D}"/>
              </a:ext>
            </a:extLst>
          </p:cNvPr>
          <p:cNvSpPr>
            <a:spLocks noGrp="1"/>
          </p:cNvSpPr>
          <p:nvPr>
            <p:ph type="sldNum" sz="quarter" idx="5"/>
          </p:nvPr>
        </p:nvSpPr>
        <p:spPr/>
        <p:txBody>
          <a:bodyPr/>
          <a:lstStyle/>
          <a:p>
            <a:fld id="{99BF6EFC-B03E-874C-9CD9-41B66C8AE1E7}" type="slidenum">
              <a:rPr lang="en-US" smtClean="0"/>
              <a:t>11</a:t>
            </a:fld>
            <a:endParaRPr lang="en-US"/>
          </a:p>
        </p:txBody>
      </p:sp>
    </p:spTree>
    <p:extLst>
      <p:ext uri="{BB962C8B-B14F-4D97-AF65-F5344CB8AC3E}">
        <p14:creationId xmlns:p14="http://schemas.microsoft.com/office/powerpoint/2010/main" val="260197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7C0D4-8564-16B2-29F1-82CBCDCE2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2676F-A5F5-5676-C278-0E38E30F5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D7175-ED88-1442-E220-BC81DA89AF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00" dirty="0">
                <a:latin typeface="Aptos" panose="020B0004020202020204" pitchFamily="34" charset="0"/>
                <a:ea typeface="Aptos" panose="020B0004020202020204" pitchFamily="34" charset="0"/>
                <a:cs typeface="Times New Roman" panose="02020603050405020304" pitchFamily="18" charset="0"/>
              </a:rPr>
              <a:t>Solving the ODE and looking at the spread in populations tells us how efficient a process was.</a:t>
            </a:r>
          </a:p>
          <a:p>
            <a:pPr marL="0" indent="0">
              <a:buFont typeface="Arial" panose="020B0604020202020204" pitchFamily="34" charset="0"/>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OUTPUTs look like</a:t>
            </a:r>
          </a:p>
          <a:p>
            <a:pPr marL="171450" indent="-171450">
              <a:buFont typeface="Arial" panose="020B0604020202020204" pitchFamily="34" charset="0"/>
              <a:buChar char="•"/>
            </a:pPr>
            <a:r>
              <a:rPr lang="en-US" b="0" kern="100" dirty="0">
                <a:latin typeface="Aptos" panose="020B0004020202020204" pitchFamily="34" charset="0"/>
                <a:ea typeface="Aptos" panose="020B0004020202020204" pitchFamily="34" charset="0"/>
                <a:cs typeface="Times New Roman" panose="02020603050405020304" pitchFamily="18" charset="0"/>
              </a:rPr>
              <a:t>A population vs time graph which visually shows us how populations evolve over time. Its helpful to see how fast a state decays or grows in relation to other states. You can look at the early dynamics before steady state and what timescales they took place on. You can see which states fed into other states and how electrons distributed themselves over a single energy level for different powers and sideband powers.</a:t>
            </a:r>
          </a:p>
          <a:p>
            <a:pPr marL="171450" indent="-171450">
              <a:buFont typeface="Arial" panose="020B0604020202020204" pitchFamily="34" charset="0"/>
              <a:buChar char="•"/>
            </a:pPr>
            <a:r>
              <a:rPr lang="en-US" b="0" kern="100" dirty="0">
                <a:latin typeface="Aptos" panose="020B0004020202020204" pitchFamily="34" charset="0"/>
                <a:ea typeface="Aptos" panose="020B0004020202020204" pitchFamily="34" charset="0"/>
                <a:cs typeface="Times New Roman" panose="02020603050405020304" pitchFamily="18" charset="0"/>
              </a:rPr>
              <a:t>We represent interacting levels as a matrix to visualize what goes where</a:t>
            </a:r>
          </a:p>
          <a:p>
            <a:pPr marL="171450" indent="-171450">
              <a:buFont typeface="Arial" panose="020B0604020202020204" pitchFamily="34" charset="0"/>
              <a:buChar char="•"/>
            </a:pPr>
            <a:r>
              <a:rPr lang="en-US" b="0" kern="100" dirty="0">
                <a:latin typeface="Aptos" panose="020B0004020202020204" pitchFamily="34" charset="0"/>
                <a:ea typeface="Aptos" panose="020B0004020202020204" pitchFamily="34" charset="0"/>
                <a:cs typeface="Times New Roman" panose="02020603050405020304" pitchFamily="18" charset="0"/>
              </a:rPr>
              <a:t>Or a convenient heatmap array of the final populations to see where things ended up at a glance</a:t>
            </a:r>
            <a:endParaRPr lang="en-Z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0" dirty="0"/>
          </a:p>
        </p:txBody>
      </p:sp>
      <p:sp>
        <p:nvSpPr>
          <p:cNvPr id="4" name="Slide Number Placeholder 3">
            <a:extLst>
              <a:ext uri="{FF2B5EF4-FFF2-40B4-BE49-F238E27FC236}">
                <a16:creationId xmlns:a16="http://schemas.microsoft.com/office/drawing/2014/main" id="{801E25C7-8E2F-544E-390B-EA7F7B05F19B}"/>
              </a:ext>
            </a:extLst>
          </p:cNvPr>
          <p:cNvSpPr>
            <a:spLocks noGrp="1"/>
          </p:cNvSpPr>
          <p:nvPr>
            <p:ph type="sldNum" sz="quarter" idx="5"/>
          </p:nvPr>
        </p:nvSpPr>
        <p:spPr/>
        <p:txBody>
          <a:bodyPr/>
          <a:lstStyle/>
          <a:p>
            <a:fld id="{99BF6EFC-B03E-874C-9CD9-41B66C8AE1E7}" type="slidenum">
              <a:rPr lang="en-US" smtClean="0"/>
              <a:t>12</a:t>
            </a:fld>
            <a:endParaRPr lang="en-US"/>
          </a:p>
        </p:txBody>
      </p:sp>
    </p:spTree>
    <p:extLst>
      <p:ext uri="{BB962C8B-B14F-4D97-AF65-F5344CB8AC3E}">
        <p14:creationId xmlns:p14="http://schemas.microsoft.com/office/powerpoint/2010/main" val="324502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DC822-4465-2B44-6DF0-A5FCB2017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458A2-E43A-B0B0-7987-4C94D9C7E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62DD6-3D06-8BE1-A9E0-6F7422AE4F94}"/>
              </a:ext>
            </a:extLst>
          </p:cNvPr>
          <p:cNvSpPr>
            <a:spLocks noGrp="1"/>
          </p:cNvSpPr>
          <p:nvPr>
            <p:ph type="body" idx="1"/>
          </p:nvPr>
        </p:nvSpPr>
        <p:spPr/>
        <p:txBody>
          <a:bodyPr/>
          <a:lstStyle/>
          <a:p>
            <a:r>
              <a:rPr lang="en-US" sz="1200" kern="100" dirty="0">
                <a:latin typeface="Aptos" panose="020B0004020202020204" pitchFamily="34" charset="0"/>
                <a:ea typeface="Aptos" panose="020B0004020202020204" pitchFamily="34" charset="0"/>
                <a:cs typeface="Times New Roman" panose="02020603050405020304" pitchFamily="18" charset="0"/>
              </a:rPr>
              <a:t>Okay, </a:t>
            </a:r>
            <a:r>
              <a:rPr lang="en-US" dirty="0"/>
              <a:t>Now that we’ve covered the theory, let’s look at how this numerical model plays out when </a:t>
            </a:r>
            <a:r>
              <a:rPr lang="en-US" sz="1200" kern="100" dirty="0">
                <a:latin typeface="Aptos" panose="020B0004020202020204" pitchFamily="34" charset="0"/>
                <a:ea typeface="Aptos" panose="020B0004020202020204" pitchFamily="34" charset="0"/>
                <a:cs typeface="Times New Roman" panose="02020603050405020304" pitchFamily="18" charset="0"/>
              </a:rPr>
              <a:t>applying it to Doppler cooling </a:t>
            </a:r>
          </a:p>
          <a:p>
            <a:r>
              <a:rPr lang="en-US" sz="1200" kern="100" dirty="0">
                <a:latin typeface="Aptos" panose="020B0004020202020204" pitchFamily="34" charset="0"/>
                <a:ea typeface="Aptos" panose="020B0004020202020204" pitchFamily="34" charset="0"/>
                <a:cs typeface="Times New Roman" panose="02020603050405020304" pitchFamily="18" charset="0"/>
              </a:rPr>
              <a:t>Example 1:</a:t>
            </a:r>
          </a:p>
          <a:p>
            <a:r>
              <a:rPr lang="en-US" sz="1200" kern="100" dirty="0">
                <a:latin typeface="Aptos" panose="020B0004020202020204" pitchFamily="34" charset="0"/>
                <a:cs typeface="Times New Roman" panose="02020603050405020304" pitchFamily="18" charset="0"/>
              </a:rPr>
              <a:t>Adjacent is a graph of the sum hyperfine state populations in D3/2, which considered a dark state during doppler cooling. The dotted line is how the population evolves over 0,5 us in the absence of the repump laser accumulating to over 15% of the total population. The solid line shows a plateau of less than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en-US" sz="1200" kern="100" dirty="0">
                <a:latin typeface="Aptos" panose="020B0004020202020204" pitchFamily="34" charset="0"/>
                <a:ea typeface="Aptos" panose="020B0004020202020204" pitchFamily="34" charset="0"/>
                <a:cs typeface="Times New Roman" panose="02020603050405020304" pitchFamily="18" charset="0"/>
              </a:rPr>
              <a:t>shows how the model </a:t>
            </a:r>
            <a:r>
              <a:rPr lang="en-ZA" sz="1200" kern="100" dirty="0">
                <a:latin typeface="Aptos" panose="020B0004020202020204" pitchFamily="34" charset="0"/>
                <a:ea typeface="Aptos" panose="020B0004020202020204" pitchFamily="34" charset="0"/>
                <a:cs typeface="Times New Roman" panose="02020603050405020304" pitchFamily="18" charset="0"/>
              </a:rPr>
              <a:t>u</a:t>
            </a:r>
            <a:r>
              <a:rPr lang="en-ZA" dirty="0"/>
              <a:t>nderscores the importance of the</a:t>
            </a:r>
            <a:r>
              <a:rPr lang="en-US" sz="1200" kern="100" dirty="0">
                <a:latin typeface="Aptos" panose="020B0004020202020204" pitchFamily="34" charset="0"/>
                <a:ea typeface="Aptos" panose="020B0004020202020204" pitchFamily="34" charset="0"/>
                <a:cs typeface="Times New Roman" panose="02020603050405020304" pitchFamily="18" charset="0"/>
              </a:rPr>
              <a:t> repump laser</a:t>
            </a:r>
          </a:p>
          <a:p>
            <a:pPr marL="0" indent="0">
              <a:buNone/>
            </a:pPr>
            <a:endParaRPr lang="en-US" dirty="0"/>
          </a:p>
          <a:p>
            <a:endParaRPr lang="en-ZA" dirty="0"/>
          </a:p>
        </p:txBody>
      </p:sp>
      <p:sp>
        <p:nvSpPr>
          <p:cNvPr id="4" name="Slide Number Placeholder 3">
            <a:extLst>
              <a:ext uri="{FF2B5EF4-FFF2-40B4-BE49-F238E27FC236}">
                <a16:creationId xmlns:a16="http://schemas.microsoft.com/office/drawing/2014/main" id="{D4B52385-7561-47CB-773B-75B68C6DD121}"/>
              </a:ext>
            </a:extLst>
          </p:cNvPr>
          <p:cNvSpPr>
            <a:spLocks noGrp="1"/>
          </p:cNvSpPr>
          <p:nvPr>
            <p:ph type="sldNum" sz="quarter" idx="5"/>
          </p:nvPr>
        </p:nvSpPr>
        <p:spPr/>
        <p:txBody>
          <a:bodyPr/>
          <a:lstStyle/>
          <a:p>
            <a:fld id="{99BF6EFC-B03E-874C-9CD9-41B66C8AE1E7}" type="slidenum">
              <a:rPr lang="en-US" smtClean="0"/>
              <a:t>13</a:t>
            </a:fld>
            <a:endParaRPr lang="en-US"/>
          </a:p>
        </p:txBody>
      </p:sp>
    </p:spTree>
    <p:extLst>
      <p:ext uri="{BB962C8B-B14F-4D97-AF65-F5344CB8AC3E}">
        <p14:creationId xmlns:p14="http://schemas.microsoft.com/office/powerpoint/2010/main" val="426700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682B-F63F-5752-69AC-FCCE4AAF0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01B41-D359-B964-1978-93860F9A5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C413D-75DA-9599-0B24-0CED9456FB06}"/>
              </a:ext>
            </a:extLst>
          </p:cNvPr>
          <p:cNvSpPr>
            <a:spLocks noGrp="1"/>
          </p:cNvSpPr>
          <p:nvPr>
            <p:ph type="body" idx="1"/>
          </p:nvPr>
        </p:nvSpPr>
        <p:spPr/>
        <p:txBody>
          <a:bodyPr/>
          <a:lstStyle/>
          <a:p>
            <a:pPr marL="0" indent="0">
              <a:buNone/>
            </a:pPr>
            <a:r>
              <a:rPr lang="en-US" u="sng" dirty="0"/>
              <a:t>Example application 2:</a:t>
            </a:r>
          </a:p>
          <a:p>
            <a:pPr marL="0" indent="0">
              <a:buNone/>
            </a:pPr>
            <a:r>
              <a:rPr lang="en-US" dirty="0"/>
              <a:t>The adjacent graph shows the Population of qubit ground state 0.5 us </a:t>
            </a:r>
          </a:p>
          <a:p>
            <a:pPr marL="0" indent="0">
              <a:buNone/>
            </a:pPr>
            <a:r>
              <a:rPr lang="en-US" dirty="0"/>
              <a:t>The graphs are plotted for various </a:t>
            </a:r>
            <a:r>
              <a:rPr lang="en-ZA" dirty="0"/>
              <a:t>powers: 5uW-20uW and polarisations: circular, vertical and mixed, and have the same initial mixed state</a:t>
            </a:r>
          </a:p>
          <a:p>
            <a:r>
              <a:rPr lang="en-ZA" dirty="0"/>
              <a:t>###</a:t>
            </a:r>
          </a:p>
          <a:p>
            <a:r>
              <a:rPr lang="en-ZA" dirty="0"/>
              <a:t>Using the model, its clearer to us that a mixed polarisation with powers around 20uW are most efficient for state preparation.</a:t>
            </a:r>
          </a:p>
          <a:p>
            <a:endParaRPr lang="en-ZA" dirty="0"/>
          </a:p>
        </p:txBody>
      </p:sp>
      <p:sp>
        <p:nvSpPr>
          <p:cNvPr id="4" name="Slide Number Placeholder 3">
            <a:extLst>
              <a:ext uri="{FF2B5EF4-FFF2-40B4-BE49-F238E27FC236}">
                <a16:creationId xmlns:a16="http://schemas.microsoft.com/office/drawing/2014/main" id="{6593E799-26E6-86E6-0DDE-504F3BCFC969}"/>
              </a:ext>
            </a:extLst>
          </p:cNvPr>
          <p:cNvSpPr>
            <a:spLocks noGrp="1"/>
          </p:cNvSpPr>
          <p:nvPr>
            <p:ph type="sldNum" sz="quarter" idx="5"/>
          </p:nvPr>
        </p:nvSpPr>
        <p:spPr/>
        <p:txBody>
          <a:bodyPr/>
          <a:lstStyle/>
          <a:p>
            <a:fld id="{99BF6EFC-B03E-874C-9CD9-41B66C8AE1E7}" type="slidenum">
              <a:rPr lang="en-US" smtClean="0"/>
              <a:t>14</a:t>
            </a:fld>
            <a:endParaRPr lang="en-US"/>
          </a:p>
        </p:txBody>
      </p:sp>
    </p:spTree>
    <p:extLst>
      <p:ext uri="{BB962C8B-B14F-4D97-AF65-F5344CB8AC3E}">
        <p14:creationId xmlns:p14="http://schemas.microsoft.com/office/powerpoint/2010/main" val="126007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We numerically model rate equations for a 60 state ion to aid the long-term goal of quantum control experiments.</a:t>
            </a:r>
          </a:p>
          <a:p>
            <a:r>
              <a:rPr lang="en-US" dirty="0"/>
              <a:t>The model allows you to vary 10 different experimental parameters.</a:t>
            </a:r>
          </a:p>
          <a:p>
            <a:r>
              <a:rPr lang="en-US" dirty="0"/>
              <a:t>The results highlight the potential for using rate equations to inform </a:t>
            </a:r>
            <a:r>
              <a:rPr lang="en-US" dirty="0" err="1"/>
              <a:t>optimisation</a:t>
            </a:r>
            <a:r>
              <a:rPr lang="en-US" dirty="0"/>
              <a:t> of the experimental parameters in our laboratory and provide estimation of efficiency and timescales of processes. </a:t>
            </a:r>
          </a:p>
          <a:p>
            <a:r>
              <a:rPr lang="en-US" dirty="0"/>
              <a:t>Future work includes modelling quadrupole 411 transition into a metastable state for electron shelving, using the Optical Bloch Equations.</a:t>
            </a:r>
            <a:endParaRPr lang="en-ZA" dirty="0"/>
          </a:p>
          <a:p>
            <a:endParaRPr lang="en-US" dirty="0"/>
          </a:p>
          <a:p>
            <a:r>
              <a:rPr lang="en-US" dirty="0"/>
              <a:t>Thank you all for your attention, I’d like to acknowledge the support of the South African Quantum Technology Initiative (SA </a:t>
            </a:r>
            <a:r>
              <a:rPr lang="en-US" dirty="0" err="1"/>
              <a:t>QuTI</a:t>
            </a:r>
            <a:r>
              <a:rPr lang="en-US" dirty="0"/>
              <a:t>) towards this research. </a:t>
            </a:r>
          </a:p>
          <a:p>
            <a:r>
              <a:rPr lang="en-US" dirty="0"/>
              <a:t>I welcome any questions</a:t>
            </a:r>
          </a:p>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15</a:t>
            </a:fld>
            <a:endParaRPr lang="en-US"/>
          </a:p>
        </p:txBody>
      </p:sp>
    </p:spTree>
    <p:extLst>
      <p:ext uri="{BB962C8B-B14F-4D97-AF65-F5344CB8AC3E}">
        <p14:creationId xmlns:p14="http://schemas.microsoft.com/office/powerpoint/2010/main" val="36382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F6EFC-B03E-874C-9CD9-41B66C8AE1E7}" type="slidenum">
              <a:rPr lang="en-US" smtClean="0"/>
              <a:t>16</a:t>
            </a:fld>
            <a:endParaRPr lang="en-US"/>
          </a:p>
        </p:txBody>
      </p:sp>
    </p:spTree>
    <p:extLst>
      <p:ext uri="{BB962C8B-B14F-4D97-AF65-F5344CB8AC3E}">
        <p14:creationId xmlns:p14="http://schemas.microsoft.com/office/powerpoint/2010/main" val="257487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1953E-0F88-FB05-DBA4-98CE244DC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D171B-2103-A16A-70A0-032686CFB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4407C-042D-448E-C14F-24ADBBF30E32}"/>
              </a:ext>
            </a:extLst>
          </p:cNvPr>
          <p:cNvSpPr>
            <a:spLocks noGrp="1"/>
          </p:cNvSpPr>
          <p:nvPr>
            <p:ph type="body" idx="1"/>
          </p:nvPr>
        </p:nvSpPr>
        <p:spPr/>
        <p:txBody>
          <a:bodyPr/>
          <a:lstStyle/>
          <a:p>
            <a:pPr lvl="0"/>
            <a:r>
              <a:rPr lang="en-ZA" sz="1200" kern="1200" dirty="0">
                <a:solidFill>
                  <a:schemeClr val="tx1"/>
                </a:solidFill>
                <a:effectLst/>
                <a:latin typeface="+mn-lt"/>
                <a:ea typeface="+mn-ea"/>
                <a:cs typeface="+mn-cs"/>
              </a:rPr>
              <a:t>Trapped ions are a leading physical implementation of qubits which can be used in quantum computers </a:t>
            </a:r>
            <a:r>
              <a:rPr lang="en-US" sz="1200" kern="1200" dirty="0">
                <a:solidFill>
                  <a:schemeClr val="tx1"/>
                </a:solidFill>
                <a:effectLst/>
                <a:latin typeface="+mn-lt"/>
                <a:ea typeface="+mn-ea"/>
                <a:cs typeface="+mn-cs"/>
              </a:rPr>
              <a:t>offering long coherence times, scalability and the ability to be precisely controlled using lasers</a:t>
            </a:r>
            <a:r>
              <a:rPr lang="en-ZA" sz="1200" kern="1200" dirty="0">
                <a:solidFill>
                  <a:schemeClr val="tx1"/>
                </a:solidFill>
                <a:effectLst/>
                <a:latin typeface="+mn-lt"/>
                <a:ea typeface="+mn-ea"/>
                <a:cs typeface="+mn-cs"/>
              </a:rPr>
              <a:t>.</a:t>
            </a:r>
          </a:p>
          <a:p>
            <a:pPr lvl="0"/>
            <a:r>
              <a:rPr lang="en-ZA" sz="1200" kern="1200" dirty="0">
                <a:solidFill>
                  <a:schemeClr val="tx1"/>
                </a:solidFill>
                <a:effectLst/>
                <a:latin typeface="+mn-lt"/>
                <a:ea typeface="+mn-ea"/>
                <a:cs typeface="+mn-cs"/>
              </a:rPr>
              <a:t>The Stellenbosch University ion-trapping project is a quantum control project with a long-term goal to achieve </a:t>
            </a:r>
            <a:r>
              <a:rPr lang="en-US" sz="1200" kern="1200" dirty="0">
                <a:solidFill>
                  <a:schemeClr val="tx1"/>
                </a:solidFill>
                <a:effectLst/>
                <a:latin typeface="+mn-lt"/>
                <a:ea typeface="+mn-ea"/>
                <a:cs typeface="+mn-cs"/>
              </a:rPr>
              <a:t>unsharp measurements between two weakly entangled ions in a linear Paul trap. In other words, extracting information about one qubit using another without fully collapsing its state.</a:t>
            </a:r>
            <a:r>
              <a:rPr lang="en-ZA" sz="1200" kern="1200" dirty="0">
                <a:solidFill>
                  <a:schemeClr val="tx1"/>
                </a:solidFill>
                <a:effectLst/>
                <a:latin typeface="+mn-lt"/>
                <a:ea typeface="+mn-ea"/>
                <a:cs typeface="+mn-cs"/>
              </a:rPr>
              <a:t> </a:t>
            </a:r>
          </a:p>
          <a:p>
            <a:pPr lvl="0"/>
            <a:r>
              <a:rPr lang="en-ZA" sz="1200" kern="1200" dirty="0">
                <a:solidFill>
                  <a:schemeClr val="tx1"/>
                </a:solidFill>
                <a:effectLst/>
                <a:latin typeface="+mn-lt"/>
                <a:ea typeface="+mn-ea"/>
                <a:cs typeface="+mn-cs"/>
              </a:rPr>
              <a:t>On the right is a really cool image of a single fluorescing ytterbium ion in the trap taken by my lab partner.</a:t>
            </a:r>
          </a:p>
          <a:p>
            <a:pPr lvl="0"/>
            <a:r>
              <a:rPr lang="en-ZA" sz="1200" kern="1200" dirty="0">
                <a:solidFill>
                  <a:schemeClr val="tx1"/>
                </a:solidFill>
                <a:effectLst/>
                <a:latin typeface="+mn-lt"/>
                <a:ea typeface="+mn-ea"/>
                <a:cs typeface="+mn-cs"/>
              </a:rPr>
              <a:t>So, why do we want to model the ytterbium 171 ions?</a:t>
            </a:r>
          </a:p>
          <a:p>
            <a:pPr lvl="0"/>
            <a:r>
              <a:rPr lang="en-ZA" sz="1200" kern="1200" dirty="0">
                <a:solidFill>
                  <a:schemeClr val="tx1"/>
                </a:solidFill>
                <a:effectLst/>
                <a:latin typeface="+mn-lt"/>
                <a:ea typeface="+mn-ea"/>
                <a:cs typeface="+mn-cs"/>
              </a:rPr>
              <a:t>Well, we’d like to </a:t>
            </a:r>
            <a:r>
              <a:rPr lang="en-US" sz="1200" kern="1200" dirty="0">
                <a:solidFill>
                  <a:schemeClr val="tx1"/>
                </a:solidFill>
                <a:effectLst/>
                <a:latin typeface="+mn-lt"/>
                <a:ea typeface="+mn-ea"/>
                <a:cs typeface="+mn-cs"/>
              </a:rPr>
              <a:t>understand </a:t>
            </a:r>
            <a:r>
              <a:rPr lang="en-ZA" sz="1200" kern="1200" dirty="0">
                <a:solidFill>
                  <a:schemeClr val="tx1"/>
                </a:solidFill>
                <a:effectLst/>
                <a:latin typeface="+mn-lt"/>
                <a:ea typeface="+mn-ea"/>
                <a:cs typeface="+mn-cs"/>
              </a:rPr>
              <a:t>how their states evolve over time as a means of </a:t>
            </a:r>
            <a:r>
              <a:rPr lang="en-US" sz="1200" kern="1200" dirty="0">
                <a:solidFill>
                  <a:schemeClr val="tx1"/>
                </a:solidFill>
                <a:effectLst/>
                <a:latin typeface="+mn-lt"/>
                <a:ea typeface="+mn-ea"/>
                <a:cs typeface="+mn-cs"/>
              </a:rPr>
              <a:t>predicting and interpreting the experimental results for the processes we perform on them</a:t>
            </a:r>
            <a:r>
              <a:rPr lang="en-ZA" sz="1200" kern="1200" dirty="0">
                <a:solidFill>
                  <a:schemeClr val="tx1"/>
                </a:solidFill>
                <a:effectLst/>
                <a:latin typeface="+mn-lt"/>
                <a:ea typeface="+mn-ea"/>
                <a:cs typeface="+mn-cs"/>
              </a:rPr>
              <a:t>.</a:t>
            </a:r>
            <a:endParaRPr lang="en-ZA" sz="1200" dirty="0"/>
          </a:p>
          <a:p>
            <a:endParaRPr lang="en-ZA" dirty="0"/>
          </a:p>
        </p:txBody>
      </p:sp>
      <p:sp>
        <p:nvSpPr>
          <p:cNvPr id="4" name="Slide Number Placeholder 3">
            <a:extLst>
              <a:ext uri="{FF2B5EF4-FFF2-40B4-BE49-F238E27FC236}">
                <a16:creationId xmlns:a16="http://schemas.microsoft.com/office/drawing/2014/main" id="{581AAD47-B4C9-F45B-59E4-2BF6D3B85E06}"/>
              </a:ext>
            </a:extLst>
          </p:cNvPr>
          <p:cNvSpPr>
            <a:spLocks noGrp="1"/>
          </p:cNvSpPr>
          <p:nvPr>
            <p:ph type="sldNum" sz="quarter" idx="5"/>
          </p:nvPr>
        </p:nvSpPr>
        <p:spPr/>
        <p:txBody>
          <a:bodyPr/>
          <a:lstStyle/>
          <a:p>
            <a:fld id="{99BF6EFC-B03E-874C-9CD9-41B66C8AE1E7}" type="slidenum">
              <a:rPr lang="en-US" smtClean="0"/>
              <a:t>2</a:t>
            </a:fld>
            <a:endParaRPr lang="en-US"/>
          </a:p>
        </p:txBody>
      </p:sp>
    </p:spTree>
    <p:extLst>
      <p:ext uri="{BB962C8B-B14F-4D97-AF65-F5344CB8AC3E}">
        <p14:creationId xmlns:p14="http://schemas.microsoft.com/office/powerpoint/2010/main" val="224864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AFF8C-A184-0078-1D92-6760CCA4A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0EA88-100F-2791-3633-3374F0E5D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1F876-9B8C-B1AA-09FA-BD119CB16EA5}"/>
              </a:ext>
            </a:extLst>
          </p:cNvPr>
          <p:cNvSpPr>
            <a:spLocks noGrp="1"/>
          </p:cNvSpPr>
          <p:nvPr>
            <p:ph type="body" idx="1"/>
          </p:nvPr>
        </p:nvSpPr>
        <p:spPr/>
        <p:txBody>
          <a:bodyPr/>
          <a:lstStyle/>
          <a:p>
            <a:r>
              <a:rPr lang="en-US" dirty="0"/>
              <a:t>Here we have a simplified schematic of our experimental setup, consisting of several lasers, some modulated by EOMs and AOMs, leading to a vacuum chamber containing the ytterbium.</a:t>
            </a:r>
          </a:p>
          <a:p>
            <a:pPr marL="228600" indent="-228600">
              <a:buFont typeface="+mj-lt"/>
              <a:buAutoNum type="arabicPeriod"/>
            </a:pPr>
            <a:r>
              <a:rPr lang="en-US" dirty="0"/>
              <a:t>On top, is the 369 nm laser driving the primary transitions needed to doppler cool, state prepare, and state detect our ions.</a:t>
            </a:r>
          </a:p>
          <a:p>
            <a:pPr marL="228600" indent="-228600">
              <a:buFont typeface="+mj-lt"/>
              <a:buAutoNum type="arabicPeriod"/>
            </a:pPr>
            <a:r>
              <a:rPr lang="en-US" dirty="0"/>
              <a:t>The 399 nm laser is used when selectively ionizing the atoms</a:t>
            </a:r>
          </a:p>
          <a:p>
            <a:pPr marL="228600" indent="-228600">
              <a:buFont typeface="+mj-lt"/>
              <a:buAutoNum type="arabicPeriod"/>
            </a:pPr>
            <a:r>
              <a:rPr lang="en-US" dirty="0"/>
              <a:t>We have a 411 nm laser which we may use to sideband cool and electron shelve </a:t>
            </a:r>
          </a:p>
          <a:p>
            <a:pPr marL="228600" indent="-228600">
              <a:buFont typeface="+mj-lt"/>
              <a:buAutoNum type="arabicPeriod"/>
            </a:pPr>
            <a:r>
              <a:rPr lang="en-US" dirty="0"/>
              <a:t>The bottom two lasers, 935 nm and 638 nm are repump lasers and drive electrons out of long-lived dark states.</a:t>
            </a:r>
          </a:p>
          <a:p>
            <a:pPr marL="228600" indent="-228600">
              <a:buFont typeface="+mj-lt"/>
              <a:buAutoNum type="arabicPeriod"/>
            </a:pPr>
            <a:r>
              <a:rPr lang="en-US" dirty="0"/>
              <a:t>Below are microwaves which we use to drive rabi oscillations for qubit transitions</a:t>
            </a:r>
          </a:p>
          <a:p>
            <a:endParaRPr lang="en-ZA" sz="1200" dirty="0"/>
          </a:p>
          <a:p>
            <a:endParaRPr lang="en-ZA" dirty="0"/>
          </a:p>
        </p:txBody>
      </p:sp>
      <p:sp>
        <p:nvSpPr>
          <p:cNvPr id="4" name="Slide Number Placeholder 3">
            <a:extLst>
              <a:ext uri="{FF2B5EF4-FFF2-40B4-BE49-F238E27FC236}">
                <a16:creationId xmlns:a16="http://schemas.microsoft.com/office/drawing/2014/main" id="{58625DED-43AA-0D9F-C4D9-B9C52B68412F}"/>
              </a:ext>
            </a:extLst>
          </p:cNvPr>
          <p:cNvSpPr>
            <a:spLocks noGrp="1"/>
          </p:cNvSpPr>
          <p:nvPr>
            <p:ph type="sldNum" sz="quarter" idx="5"/>
          </p:nvPr>
        </p:nvSpPr>
        <p:spPr/>
        <p:txBody>
          <a:bodyPr/>
          <a:lstStyle/>
          <a:p>
            <a:fld id="{99BF6EFC-B03E-874C-9CD9-41B66C8AE1E7}" type="slidenum">
              <a:rPr lang="en-US" smtClean="0"/>
              <a:t>3</a:t>
            </a:fld>
            <a:endParaRPr lang="en-US"/>
          </a:p>
        </p:txBody>
      </p:sp>
    </p:spTree>
    <p:extLst>
      <p:ext uri="{BB962C8B-B14F-4D97-AF65-F5344CB8AC3E}">
        <p14:creationId xmlns:p14="http://schemas.microsoft.com/office/powerpoint/2010/main" val="27143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D87B0-460F-C89B-8D8B-73EB6A1EE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CE29F-A454-8FF1-C131-5FBA38547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5E27-6E8D-28CC-1C0A-A21092C2B893}"/>
              </a:ext>
            </a:extLst>
          </p:cNvPr>
          <p:cNvSpPr>
            <a:spLocks noGrp="1"/>
          </p:cNvSpPr>
          <p:nvPr>
            <p:ph type="body" idx="1"/>
          </p:nvPr>
        </p:nvSpPr>
        <p:spPr/>
        <p:txBody>
          <a:bodyPr/>
          <a:lstStyle/>
          <a:p>
            <a:pPr algn="l"/>
            <a:r>
              <a:rPr lang="en-US" sz="1200" dirty="0"/>
              <a:t>This is the hyperfine structure of the ytterbium 171 ion we are working with containing 60 hyperfine states interacting with up to 4 lasers</a:t>
            </a:r>
          </a:p>
          <a:p>
            <a:pPr algn="l"/>
            <a:r>
              <a:rPr lang="en-US" sz="1200" dirty="0"/>
              <a:t>Arrows in </a:t>
            </a:r>
            <a:r>
              <a:rPr lang="en-US" sz="1200" dirty="0" err="1"/>
              <a:t>colour</a:t>
            </a:r>
            <a:r>
              <a:rPr lang="en-US" sz="1200" dirty="0"/>
              <a:t> correspond to laser transitions, dotted lines correspond to decays between levels</a:t>
            </a:r>
          </a:p>
          <a:p>
            <a:pPr algn="l"/>
            <a:r>
              <a:rPr lang="en-US" sz="1200" dirty="0"/>
              <a:t>Down here are our qubit ground state and excited state, where ions spend most of their time. </a:t>
            </a:r>
          </a:p>
          <a:p>
            <a:pPr algn="l"/>
            <a:r>
              <a:rPr lang="en-US" sz="1200" dirty="0"/>
              <a:t>###</a:t>
            </a:r>
          </a:p>
          <a:p>
            <a:pPr algn="l"/>
            <a:r>
              <a:rPr lang="en-US" sz="1200" dirty="0"/>
              <a:t>Above is a little flow chart showing the typical order of events in the lab</a:t>
            </a:r>
          </a:p>
          <a:p>
            <a:pPr marL="228600" indent="-228600" algn="l">
              <a:buFont typeface="+mj-lt"/>
              <a:buAutoNum type="arabicPeriod"/>
            </a:pPr>
            <a:r>
              <a:rPr lang="en-US" sz="1200" dirty="0"/>
              <a:t>We start out with a cloud of atoms, diffused into the vacuum chamber </a:t>
            </a:r>
          </a:p>
          <a:p>
            <a:pPr marL="228600" indent="-228600" algn="l">
              <a:buFont typeface="+mj-lt"/>
              <a:buAutoNum type="arabicPeriod"/>
            </a:pPr>
            <a:r>
              <a:rPr lang="en-US" sz="1200" dirty="0"/>
              <a:t>We ionize them in a </a:t>
            </a:r>
            <a:r>
              <a:rPr lang="en-ZA" sz="1200" kern="1200" dirty="0">
                <a:solidFill>
                  <a:schemeClr val="tx1"/>
                </a:solidFill>
                <a:effectLst/>
                <a:latin typeface="+mn-lt"/>
                <a:ea typeface="+mn-ea"/>
                <a:cs typeface="+mn-cs"/>
              </a:rPr>
              <a:t>2 step process using both the 369 and </a:t>
            </a:r>
            <a:r>
              <a:rPr lang="en-US" sz="1200" dirty="0"/>
              <a:t>399 nm laser and turn on the </a:t>
            </a:r>
            <a:r>
              <a:rPr lang="en-ZA" sz="1200" i="1" kern="1200" dirty="0">
                <a:solidFill>
                  <a:schemeClr val="tx1"/>
                </a:solidFill>
                <a:effectLst/>
                <a:latin typeface="+mn-lt"/>
                <a:ea typeface="+mn-ea"/>
                <a:cs typeface="+mn-cs"/>
              </a:rPr>
              <a:t>rotating electric fields</a:t>
            </a:r>
            <a:r>
              <a:rPr lang="en-ZA" sz="1200" kern="1200" dirty="0">
                <a:solidFill>
                  <a:schemeClr val="tx1"/>
                </a:solidFill>
                <a:effectLst/>
                <a:latin typeface="+mn-lt"/>
                <a:ea typeface="+mn-ea"/>
                <a:cs typeface="+mn-cs"/>
              </a:rPr>
              <a:t> </a:t>
            </a:r>
            <a:r>
              <a:rPr lang="en-US" sz="1200" dirty="0"/>
              <a:t>which traps the ions</a:t>
            </a:r>
          </a:p>
          <a:p>
            <a:pPr marL="228600" indent="-228600">
              <a:buFont typeface="+mj-lt"/>
              <a:buAutoNum type="arabicPeriod"/>
            </a:pPr>
            <a:r>
              <a:rPr lang="en-US" sz="1200" dirty="0"/>
              <a:t>Initially, ions are hot and may escape the trap, so we doppler cool them with a 369 nm red-detuned laser, driving transitions corresponding to these first two 369nm arrows. </a:t>
            </a:r>
            <a:r>
              <a:rPr lang="en-ZA" sz="1200" b="0" i="0" u="none" strike="noStrike" kern="1200" baseline="0" dirty="0">
                <a:solidFill>
                  <a:schemeClr val="tx1"/>
                </a:solidFill>
                <a:latin typeface="+mn-lt"/>
                <a:ea typeface="+mn-ea"/>
                <a:cs typeface="+mn-cs"/>
              </a:rPr>
              <a:t>Cooling </a:t>
            </a:r>
            <a:r>
              <a:rPr lang="en-US" sz="1200" b="0" i="0" u="none" strike="noStrike" kern="1200" baseline="0" dirty="0">
                <a:solidFill>
                  <a:schemeClr val="tx1"/>
                </a:solidFill>
                <a:latin typeface="+mn-lt"/>
                <a:ea typeface="+mn-ea"/>
                <a:cs typeface="+mn-cs"/>
              </a:rPr>
              <a:t>in the model is quantified as the total number of S-P absorption-spontaneous emission cycles, which reduces the ion’s momentum parallel to the laser beam.</a:t>
            </a:r>
            <a:endParaRPr lang="en-US" sz="1200" dirty="0"/>
          </a:p>
        </p:txBody>
      </p:sp>
      <p:sp>
        <p:nvSpPr>
          <p:cNvPr id="4" name="Slide Number Placeholder 3">
            <a:extLst>
              <a:ext uri="{FF2B5EF4-FFF2-40B4-BE49-F238E27FC236}">
                <a16:creationId xmlns:a16="http://schemas.microsoft.com/office/drawing/2014/main" id="{8D166955-F40C-D861-FFEA-E1EDAD31F1A1}"/>
              </a:ext>
            </a:extLst>
          </p:cNvPr>
          <p:cNvSpPr>
            <a:spLocks noGrp="1"/>
          </p:cNvSpPr>
          <p:nvPr>
            <p:ph type="sldNum" sz="quarter" idx="5"/>
          </p:nvPr>
        </p:nvSpPr>
        <p:spPr/>
        <p:txBody>
          <a:bodyPr/>
          <a:lstStyle/>
          <a:p>
            <a:fld id="{99BF6EFC-B03E-874C-9CD9-41B66C8AE1E7}" type="slidenum">
              <a:rPr lang="en-US" smtClean="0"/>
              <a:t>4</a:t>
            </a:fld>
            <a:endParaRPr lang="en-US"/>
          </a:p>
        </p:txBody>
      </p:sp>
    </p:spTree>
    <p:extLst>
      <p:ext uri="{BB962C8B-B14F-4D97-AF65-F5344CB8AC3E}">
        <p14:creationId xmlns:p14="http://schemas.microsoft.com/office/powerpoint/2010/main" val="214594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579D4-8C90-6FB7-64B6-4A8593E90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CABCA-19D7-4A88-7C40-2C44BD6DB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D638A-17D4-09AC-35A9-840CFDE95DAB}"/>
              </a:ext>
            </a:extLst>
          </p:cNvPr>
          <p:cNvSpPr>
            <a:spLocks noGrp="1"/>
          </p:cNvSpPr>
          <p:nvPr>
            <p:ph type="body" idx="1"/>
          </p:nvPr>
        </p:nvSpPr>
        <p:spPr/>
        <p:txBody>
          <a:bodyPr/>
          <a:lstStyle/>
          <a:p>
            <a:pPr marL="228600" indent="-228600" algn="l">
              <a:buFont typeface="+mj-lt"/>
              <a:buAutoNum type="arabicPeriod" startAt="4"/>
            </a:pPr>
            <a:r>
              <a:rPr lang="en-US" sz="1200" dirty="0"/>
              <a:t>This leaves them in a mixed state – which isn’t very useful for experiments</a:t>
            </a:r>
          </a:p>
          <a:p>
            <a:pPr marL="228600" indent="-228600" algn="l">
              <a:buFont typeface="+mj-lt"/>
              <a:buAutoNum type="arabicPeriod" startAt="4"/>
            </a:pPr>
            <a:r>
              <a:rPr lang="en-US" sz="1200" dirty="0"/>
              <a:t>So, we state prepare them into the qubit ground state, down here, using the 2</a:t>
            </a:r>
            <a:r>
              <a:rPr lang="en-US" sz="1200" baseline="30000" dirty="0"/>
              <a:t>nd</a:t>
            </a:r>
            <a:r>
              <a:rPr lang="en-US" sz="1200" dirty="0"/>
              <a:t> and 3</a:t>
            </a:r>
            <a:r>
              <a:rPr lang="en-US" sz="1200" baseline="30000" dirty="0"/>
              <a:t>rd</a:t>
            </a:r>
            <a:r>
              <a:rPr lang="en-US" sz="1200" dirty="0"/>
              <a:t> 369 nm transitions, emptying all other P and S states.</a:t>
            </a:r>
          </a:p>
          <a:p>
            <a:pPr marL="228600" indent="-228600" algn="l">
              <a:buFont typeface="+mj-lt"/>
              <a:buAutoNum type="arabicPeriod" startAt="4"/>
            </a:pPr>
            <a:r>
              <a:rPr lang="en-US" sz="1200" dirty="0"/>
              <a:t>At this point one would perform some sort of quantum experiment on them </a:t>
            </a:r>
          </a:p>
          <a:p>
            <a:pPr marL="228600" indent="-228600" algn="l">
              <a:buFont typeface="+mj-lt"/>
              <a:buAutoNum type="arabicPeriod" startAt="4"/>
            </a:pPr>
            <a:r>
              <a:rPr lang="en-US" sz="1200" dirty="0"/>
              <a:t>Afterwards, you'd like to know what its final state is, so you'd state detect them using the second 369nm transition. Ions in the excited state fluoresce and ions in the ground state do not.</a:t>
            </a:r>
          </a:p>
          <a:p>
            <a:pPr marL="0" indent="0" algn="l">
              <a:buFont typeface="+mj-lt"/>
              <a:buNone/>
            </a:pPr>
            <a:endParaRPr lang="en-US" sz="1200" dirty="0"/>
          </a:p>
          <a:p>
            <a:pPr algn="l"/>
            <a:r>
              <a:rPr lang="en-US" sz="1200" dirty="0"/>
              <a:t>Our main control processes take place here between the S and P level in the order of nanoseconds. </a:t>
            </a:r>
          </a:p>
          <a:p>
            <a:pPr algn="l"/>
            <a:r>
              <a:rPr lang="en-US" sz="1200" dirty="0"/>
              <a:t>Most electrons will spontaneously decay from P to S, some will decay to D3/2 over here, with a lifetime in the order of milliseconds, and so we consider it a dark state. We repump it to the level above with a shorter lifetime so it spontaneously decays to the S level. </a:t>
            </a:r>
          </a:p>
          <a:p>
            <a:pPr algn="l"/>
            <a:r>
              <a:rPr lang="en-US" sz="1200" dirty="0"/>
              <a:t>Similarly, when driving the 411nm transition, electrons may decay to this F state with a lifetime in the order of years. The 638nm laser repumps electrons out of this dark state.</a:t>
            </a:r>
          </a:p>
          <a:p>
            <a:pPr marL="0" indent="0" algn="l">
              <a:buFont typeface="+mj-lt"/>
              <a:buNone/>
            </a:pPr>
            <a:endParaRPr lang="en-US" sz="1200" dirty="0"/>
          </a:p>
          <a:p>
            <a:pPr marL="0" indent="0" algn="l">
              <a:buFont typeface="+mj-lt"/>
              <a:buNone/>
            </a:pPr>
            <a:endParaRPr lang="en-US" sz="1200" dirty="0"/>
          </a:p>
          <a:p>
            <a:pPr algn="l"/>
            <a:endParaRPr lang="en-US" sz="1200" dirty="0"/>
          </a:p>
        </p:txBody>
      </p:sp>
      <p:sp>
        <p:nvSpPr>
          <p:cNvPr id="4" name="Slide Number Placeholder 3">
            <a:extLst>
              <a:ext uri="{FF2B5EF4-FFF2-40B4-BE49-F238E27FC236}">
                <a16:creationId xmlns:a16="http://schemas.microsoft.com/office/drawing/2014/main" id="{E50A0489-B732-E72A-6B19-4989F90E9AE4}"/>
              </a:ext>
            </a:extLst>
          </p:cNvPr>
          <p:cNvSpPr>
            <a:spLocks noGrp="1"/>
          </p:cNvSpPr>
          <p:nvPr>
            <p:ph type="sldNum" sz="quarter" idx="5"/>
          </p:nvPr>
        </p:nvSpPr>
        <p:spPr/>
        <p:txBody>
          <a:bodyPr/>
          <a:lstStyle/>
          <a:p>
            <a:fld id="{99BF6EFC-B03E-874C-9CD9-41B66C8AE1E7}" type="slidenum">
              <a:rPr lang="en-US" smtClean="0"/>
              <a:t>5</a:t>
            </a:fld>
            <a:endParaRPr lang="en-US"/>
          </a:p>
        </p:txBody>
      </p:sp>
    </p:spTree>
    <p:extLst>
      <p:ext uri="{BB962C8B-B14F-4D97-AF65-F5344CB8AC3E}">
        <p14:creationId xmlns:p14="http://schemas.microsoft.com/office/powerpoint/2010/main" val="187386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model these ion-radiation interactions and trace the state populations of ions during the processes we use rate equations. </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6</a:t>
            </a:fld>
            <a:endParaRPr lang="en-US"/>
          </a:p>
        </p:txBody>
      </p:sp>
    </p:spTree>
    <p:extLst>
      <p:ext uri="{BB962C8B-B14F-4D97-AF65-F5344CB8AC3E}">
        <p14:creationId xmlns:p14="http://schemas.microsoft.com/office/powerpoint/2010/main" val="172436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56F35-97C4-AA27-DD30-EA2928AD5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EDF59-BABA-351D-FEBF-EB3E40615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8FB11-AA30-6070-F8F6-4DAE12C60E1E}"/>
              </a:ext>
            </a:extLst>
          </p:cNvPr>
          <p:cNvSpPr>
            <a:spLocks noGrp="1"/>
          </p:cNvSpPr>
          <p:nvPr>
            <p:ph type="body" idx="1"/>
          </p:nvPr>
        </p:nvSpPr>
        <p:spPr/>
        <p:txBody>
          <a:bodyPr/>
          <a:lstStyle/>
          <a:p>
            <a:r>
              <a:rPr lang="en-ZA" dirty="0"/>
              <a:t>Lets start of a simple, generic 2-level system to demonstrate how we construct rate equations for light interacting with an atom.</a:t>
            </a:r>
          </a:p>
          <a:p>
            <a:r>
              <a:rPr lang="en-ZA" dirty="0"/>
              <a:t>Here we have some lower and some upper energy levels E1, E2 with populations n1 and n2. </a:t>
            </a:r>
          </a:p>
          <a:p>
            <a:r>
              <a:rPr lang="en-ZA" dirty="0"/>
              <a:t>Below are the constructed einstein rate equations for these two levels. </a:t>
            </a:r>
          </a:p>
          <a:p>
            <a:r>
              <a:rPr lang="en-ZA" dirty="0"/>
              <a:t>A and B are the einstein coefficients. They </a:t>
            </a:r>
            <a:r>
              <a:rPr lang="en-US" dirty="0"/>
              <a:t>are probabilistic rate constants that quantify how the ions interact with </a:t>
            </a:r>
            <a:r>
              <a:rPr lang="en-US" dirty="0" err="1"/>
              <a:t>light.To</a:t>
            </a:r>
            <a:r>
              <a:rPr lang="en-US" dirty="0"/>
              <a:t> clarify, this is not a P, it’s a capital rho and it is the</a:t>
            </a:r>
            <a:r>
              <a:rPr lang="en-US" sz="1200" b="0" i="0" u="none" strike="noStrike" kern="1200" baseline="0" dirty="0">
                <a:solidFill>
                  <a:schemeClr val="tx1"/>
                </a:solidFill>
                <a:latin typeface="+mn-lt"/>
                <a:ea typeface="+mn-ea"/>
                <a:cs typeface="+mn-cs"/>
              </a:rPr>
              <a:t> energy density of the electromagnetic field. </a:t>
            </a:r>
          </a:p>
          <a:p>
            <a:r>
              <a:rPr lang="en-US" sz="1200" b="0" i="0" u="none" strike="noStrike" kern="1200" baseline="0" dirty="0">
                <a:solidFill>
                  <a:schemeClr val="tx1"/>
                </a:solidFill>
                <a:latin typeface="+mn-lt"/>
                <a:ea typeface="+mn-ea"/>
                <a:cs typeface="+mn-cs"/>
              </a:rPr>
              <a:t>###</a:t>
            </a:r>
            <a:endParaRPr lang="en-ZA" dirty="0"/>
          </a:p>
          <a:p>
            <a:r>
              <a:rPr lang="en-US" sz="1200" b="0" i="0" u="none" strike="noStrike" kern="1200" baseline="0" dirty="0">
                <a:solidFill>
                  <a:schemeClr val="tx1"/>
                </a:solidFill>
                <a:latin typeface="+mn-lt"/>
                <a:ea typeface="+mn-ea"/>
                <a:cs typeface="+mn-cs"/>
              </a:rPr>
              <a:t>During stimulated absorption, a photon is destroyed, and the atom is promoted </a:t>
            </a:r>
            <a:r>
              <a:rPr lang="en-ZA" sz="1200" b="0" i="0" u="none" strike="noStrike" kern="1200" baseline="0" dirty="0">
                <a:solidFill>
                  <a:schemeClr val="tx1"/>
                </a:solidFill>
                <a:latin typeface="+mn-lt"/>
                <a:ea typeface="+mn-ea"/>
                <a:cs typeface="+mn-cs"/>
              </a:rPr>
              <a:t>to the excited state - </a:t>
            </a:r>
            <a:r>
              <a:rPr lang="en-ZA" dirty="0"/>
              <a:t>decreasing the n1 population and increasing the n2 populating in red below</a:t>
            </a:r>
          </a:p>
          <a:p>
            <a:r>
              <a:rPr lang="en-ZA" dirty="0"/>
              <a:t>During spontaneously decay, in blue, an ion is demoted and a photon is created, increasing n1, decreasing n2.</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Stimulated emission involves an excited ion, interacting with a photon, demoting and creating a photon, also increasing n1, decreasing n2.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transitions govern how population flows between energy levels. The rate equations quantify this flow by expressing the time evolution of each state’s population based on the associated transition probabilities.</a:t>
            </a:r>
            <a:endParaRPr lang="en-ZA" dirty="0"/>
          </a:p>
        </p:txBody>
      </p:sp>
      <p:sp>
        <p:nvSpPr>
          <p:cNvPr id="4" name="Slide Number Placeholder 3">
            <a:extLst>
              <a:ext uri="{FF2B5EF4-FFF2-40B4-BE49-F238E27FC236}">
                <a16:creationId xmlns:a16="http://schemas.microsoft.com/office/drawing/2014/main" id="{595AA708-DC77-7C84-2887-32F3ABB178EF}"/>
              </a:ext>
            </a:extLst>
          </p:cNvPr>
          <p:cNvSpPr>
            <a:spLocks noGrp="1"/>
          </p:cNvSpPr>
          <p:nvPr>
            <p:ph type="sldNum" sz="quarter" idx="5"/>
          </p:nvPr>
        </p:nvSpPr>
        <p:spPr/>
        <p:txBody>
          <a:bodyPr/>
          <a:lstStyle/>
          <a:p>
            <a:fld id="{99BF6EFC-B03E-874C-9CD9-41B66C8AE1E7}" type="slidenum">
              <a:rPr lang="en-US" smtClean="0"/>
              <a:t>7</a:t>
            </a:fld>
            <a:endParaRPr lang="en-US"/>
          </a:p>
        </p:txBody>
      </p:sp>
    </p:spTree>
    <p:extLst>
      <p:ext uri="{BB962C8B-B14F-4D97-AF65-F5344CB8AC3E}">
        <p14:creationId xmlns:p14="http://schemas.microsoft.com/office/powerpoint/2010/main" val="198656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177B-0E3A-2EE5-F23C-689DDDF22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2A6FA-0792-8A1F-B6D7-96C5FBA4F44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226EEDF-1EA8-2AD0-5D5E-49579B16475B}"/>
                  </a:ext>
                </a:extLst>
              </p:cNvPr>
              <p:cNvSpPr>
                <a:spLocks noGrp="1"/>
              </p:cNvSpPr>
              <p:nvPr>
                <p:ph type="body" idx="1"/>
              </p:nvPr>
            </p:nvSpPr>
            <p:spPr/>
            <p:txBody>
              <a:bodyPr/>
              <a:lstStyle/>
              <a:p>
                <a:r>
                  <a:rPr lang="en-US" dirty="0"/>
                  <a:t>Electrons move between states based on several factors like what those states are and what kind of light its interacting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generalize A and B going from state </a:t>
                </a:r>
                <a:r>
                  <a:rPr lang="en-US" dirty="0" err="1"/>
                  <a:t>i</a:t>
                </a:r>
                <a:r>
                  <a:rPr lang="en-US" dirty="0"/>
                  <a:t> to state j and write them in terms of wigner-6j symbols and Clebsch-Gordan coefficients which very nicely take into consideration the hyperfine selection rules and light properties. Dashed terms are the initial state and non-dashed terms are the final state.</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2</m:t>
                        </m:r>
                      </m:sub>
                    </m:sSub>
                  </m:oMath>
                </a14:m>
                <a:r>
                  <a:rPr lang="en-US" dirty="0"/>
                  <a:t> correspond to electric dipole and quadrupole transitions</a:t>
                </a:r>
              </a:p>
              <a:p>
                <a:endParaRPr lang="en-US" dirty="0"/>
              </a:p>
              <a:p>
                <a:r>
                  <a:rPr lang="en-US" dirty="0"/>
                  <a:t>We extend rho to the total field energy density, a factor summarizing an overlap between </a:t>
                </a:r>
              </a:p>
              <a:p>
                <a:pPr lvl="1"/>
                <a:r>
                  <a:rPr lang="en-US" dirty="0"/>
                  <a:t>the atomic line </a:t>
                </a:r>
                <a14:m>
                  <m:oMath xmlns:m="http://schemas.openxmlformats.org/officeDocument/2006/math">
                    <m:r>
                      <a:rPr lang="en-US" b="0" i="1" smtClean="0">
                        <a:latin typeface="Cambria Math" panose="02040503050406030204" pitchFamily="18" charset="0"/>
                        <a:ea typeface="Cambria Math" panose="02040503050406030204" pitchFamily="18" charset="0"/>
                      </a:rPr>
                      <m:t>𝑠</m:t>
                    </m:r>
                    <m:d>
                      <m:dPr>
                        <m:ctrlPr>
                          <a:rPr lang="en-US" i="1">
                            <a:latin typeface="Cambria Math" panose="02040503050406030204" pitchFamily="18" charset="0"/>
                            <a:ea typeface="Cambria Math" panose="02040503050406030204" pitchFamily="18" charset="0"/>
                          </a:rPr>
                        </m:ctrlPr>
                      </m:dPr>
                      <m:e/>
                    </m:d>
                    <m:r>
                      <a:rPr lang="en-US" i="1">
                        <a:latin typeface="Cambria Math" panose="02040503050406030204" pitchFamily="18" charset="0"/>
                        <a:ea typeface="Cambria Math" panose="02040503050406030204" pitchFamily="18" charset="0"/>
                      </a:rPr>
                      <m:t> </m:t>
                    </m:r>
                  </m:oMath>
                </a14:m>
                <a:r>
                  <a:rPr lang="en-US" dirty="0"/>
                  <a:t>which models the fact that an energy level has some width </a:t>
                </a:r>
              </a:p>
              <a:p>
                <a:pPr lvl="1"/>
                <a:r>
                  <a:rPr lang="en-US" dirty="0"/>
                  <a:t>and the laser spectral distribution </a:t>
                </a:r>
                <a14:m>
                  <m:oMath xmlns:m="http://schemas.openxmlformats.org/officeDocument/2006/math">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d>
                  </m:oMath>
                </a14:m>
                <a:r>
                  <a:rPr lang="en-US" dirty="0"/>
                  <a:t> which depends on laser properties</a:t>
                </a:r>
              </a:p>
              <a:p>
                <a:pPr marL="0" indent="0">
                  <a:buNone/>
                </a:pPr>
                <a:r>
                  <a:rPr lang="en-US" dirty="0">
                    <a:latin typeface="Univers" panose="020B0503020202020204" pitchFamily="34" charset="0"/>
                  </a:rPr>
                  <a:t>−</a:t>
                </a:r>
                <a:r>
                  <a:rPr lang="en-US" dirty="0"/>
                  <a:t> both modelled to be gaussian, depending on an </a:t>
                </a:r>
                <a:r>
                  <a:rPr lang="en-US" u="sng" dirty="0"/>
                  <a:t>angular frequency </a:t>
                </a:r>
                <a14:m>
                  <m:oMath xmlns:m="http://schemas.openxmlformats.org/officeDocument/2006/math">
                    <m:r>
                      <a:rPr lang="en-US" i="1">
                        <a:latin typeface="Cambria Math" panose="02040503050406030204" pitchFamily="18" charset="0"/>
                        <a:ea typeface="Cambria Math" panose="02040503050406030204" pitchFamily="18" charset="0"/>
                      </a:rPr>
                      <m:t>𝜔</m:t>
                    </m:r>
                  </m:oMath>
                </a14:m>
                <a:r>
                  <a:rPr lang="en-US" dirty="0"/>
                  <a:t>.</a:t>
                </a:r>
              </a:p>
              <a:p>
                <a:endParaRPr lang="en-ZA" dirty="0"/>
              </a:p>
            </p:txBody>
          </p:sp>
        </mc:Choice>
        <mc:Fallback xmlns="">
          <p:sp>
            <p:nvSpPr>
              <p:cNvPr id="3" name="Notes Placeholder 2">
                <a:extLst>
                  <a:ext uri="{FF2B5EF4-FFF2-40B4-BE49-F238E27FC236}">
                    <a16:creationId xmlns:a16="http://schemas.microsoft.com/office/drawing/2014/main" id="{D226EEDF-1EA8-2AD0-5D5E-49579B16475B}"/>
                  </a:ext>
                </a:extLst>
              </p:cNvPr>
              <p:cNvSpPr>
                <a:spLocks noGrp="1"/>
              </p:cNvSpPr>
              <p:nvPr>
                <p:ph type="body" idx="1"/>
              </p:nvPr>
            </p:nvSpPr>
            <p:spPr/>
            <p:txBody>
              <a:bodyPr/>
              <a:lstStyle/>
              <a:p>
                <a:r>
                  <a:rPr lang="en-US" dirty="0"/>
                  <a:t>Electrons move between states based on several factors like what those states are and what kind of light its interacting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generalize A and B going from state </a:t>
                </a:r>
                <a:r>
                  <a:rPr lang="en-US" dirty="0" err="1"/>
                  <a:t>i</a:t>
                </a:r>
                <a:r>
                  <a:rPr lang="en-US" dirty="0"/>
                  <a:t> to state j and write them in terms of wigner-6j terms and Clebsch-Gordan coefficients which very nicely take into consideration the hyperfine selection rules and light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𝐸_1</a:t>
                </a:r>
                <a:r>
                  <a:rPr lang="en-US" dirty="0"/>
                  <a:t> and </a:t>
                </a:r>
                <a:r>
                  <a:rPr lang="en-US" i="0">
                    <a:latin typeface="Cambria Math" panose="02040503050406030204" pitchFamily="18" charset="0"/>
                  </a:rPr>
                  <a:t>𝐸_</a:t>
                </a:r>
                <a:r>
                  <a:rPr lang="en-US" b="0" i="0">
                    <a:latin typeface="Cambria Math" panose="02040503050406030204" pitchFamily="18" charset="0"/>
                  </a:rPr>
                  <a:t>2</a:t>
                </a:r>
                <a:r>
                  <a:rPr lang="en-US" dirty="0"/>
                  <a:t> correspond to electric dipole and quadrupole transitions</a:t>
                </a:r>
              </a:p>
              <a:p>
                <a:endParaRPr lang="en-US" dirty="0"/>
              </a:p>
              <a:p>
                <a:endParaRPr lang="en-US" dirty="0"/>
              </a:p>
              <a:p>
                <a:r>
                  <a:rPr lang="en-US" dirty="0"/>
                  <a:t>We extend rho to the total field energy density, a factor summarizing an overlap between </a:t>
                </a:r>
              </a:p>
              <a:p>
                <a:pPr lvl="1"/>
                <a:r>
                  <a:rPr lang="en-US" dirty="0"/>
                  <a:t>the atomic line </a:t>
                </a:r>
                <a:r>
                  <a:rPr lang="en-US" b="0" i="0">
                    <a:latin typeface="Cambria Math" panose="02040503050406030204" pitchFamily="18" charset="0"/>
                    <a:ea typeface="Cambria Math" panose="02040503050406030204" pitchFamily="18" charset="0"/>
                  </a:rPr>
                  <a:t>𝑠</a:t>
                </a:r>
                <a:r>
                  <a:rPr lang="en-US" i="0">
                    <a:latin typeface="Cambria Math" panose="02040503050406030204" pitchFamily="18" charset="0"/>
                    <a:ea typeface="Cambria Math" panose="02040503050406030204" pitchFamily="18" charset="0"/>
                  </a:rPr>
                  <a:t>(┤)  </a:t>
                </a:r>
                <a:r>
                  <a:rPr lang="en-US" dirty="0"/>
                  <a:t>which models the fact that an energy level has some width </a:t>
                </a:r>
              </a:p>
              <a:p>
                <a:pPr lvl="1"/>
                <a:r>
                  <a:rPr lang="en-US" dirty="0"/>
                  <a:t>and the laser spectral distribution </a:t>
                </a:r>
                <a:r>
                  <a:rPr lang="en-US" i="0">
                    <a:latin typeface="Cambria Math" panose="02040503050406030204" pitchFamily="18" charset="0"/>
                    <a:ea typeface="Cambria Math" panose="02040503050406030204" pitchFamily="18" charset="0"/>
                  </a:rPr>
                  <a:t>𝜌(┤)</a:t>
                </a:r>
                <a:r>
                  <a:rPr lang="en-US" dirty="0"/>
                  <a:t> which depends on laser properties</a:t>
                </a:r>
              </a:p>
              <a:p>
                <a:pPr marL="0" indent="0">
                  <a:buNone/>
                </a:pPr>
                <a:r>
                  <a:rPr lang="en-US" dirty="0">
                    <a:latin typeface="Univers" panose="020B0503020202020204" pitchFamily="34" charset="0"/>
                  </a:rPr>
                  <a:t>−</a:t>
                </a:r>
                <a:r>
                  <a:rPr lang="en-US" dirty="0"/>
                  <a:t> both modelled to be gaussian, depending on an </a:t>
                </a:r>
                <a:r>
                  <a:rPr lang="en-US" u="sng" dirty="0"/>
                  <a:t>angular frequency </a:t>
                </a:r>
                <a:r>
                  <a:rPr lang="en-US" i="0">
                    <a:latin typeface="Cambria Math" panose="02040503050406030204" pitchFamily="18" charset="0"/>
                    <a:ea typeface="Cambria Math" panose="02040503050406030204" pitchFamily="18" charset="0"/>
                  </a:rPr>
                  <a:t>𝜔</a:t>
                </a:r>
                <a:r>
                  <a:rPr lang="en-US" dirty="0"/>
                  <a:t>.</a:t>
                </a:r>
              </a:p>
              <a:p>
                <a:endParaRPr lang="en-ZA" dirty="0"/>
              </a:p>
            </p:txBody>
          </p:sp>
        </mc:Fallback>
      </mc:AlternateContent>
      <p:sp>
        <p:nvSpPr>
          <p:cNvPr id="4" name="Slide Number Placeholder 3">
            <a:extLst>
              <a:ext uri="{FF2B5EF4-FFF2-40B4-BE49-F238E27FC236}">
                <a16:creationId xmlns:a16="http://schemas.microsoft.com/office/drawing/2014/main" id="{7E86F710-C4D6-C542-4739-63F7F2DA2F61}"/>
              </a:ext>
            </a:extLst>
          </p:cNvPr>
          <p:cNvSpPr>
            <a:spLocks noGrp="1"/>
          </p:cNvSpPr>
          <p:nvPr>
            <p:ph type="sldNum" sz="quarter" idx="5"/>
          </p:nvPr>
        </p:nvSpPr>
        <p:spPr/>
        <p:txBody>
          <a:bodyPr/>
          <a:lstStyle/>
          <a:p>
            <a:fld id="{99BF6EFC-B03E-874C-9CD9-41B66C8AE1E7}" type="slidenum">
              <a:rPr lang="en-US" smtClean="0"/>
              <a:t>8</a:t>
            </a:fld>
            <a:endParaRPr lang="en-US"/>
          </a:p>
        </p:txBody>
      </p:sp>
    </p:spTree>
    <p:extLst>
      <p:ext uri="{BB962C8B-B14F-4D97-AF65-F5344CB8AC3E}">
        <p14:creationId xmlns:p14="http://schemas.microsoft.com/office/powerpoint/2010/main" val="9220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82C92-5365-076D-0355-98056DCF5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DF10D-435E-B51B-C4BC-EF1FD2E2EE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F64E0-85C9-0B09-F72A-3D91B4DFD00F}"/>
              </a:ext>
            </a:extLst>
          </p:cNvPr>
          <p:cNvSpPr>
            <a:spLocks noGrp="1"/>
          </p:cNvSpPr>
          <p:nvPr>
            <p:ph type="body" idx="1"/>
          </p:nvPr>
        </p:nvSpPr>
        <p:spPr/>
        <p:txBody>
          <a:bodyPr/>
          <a:lstStyle/>
          <a:p>
            <a:r>
              <a:rPr lang="en-US" sz="1200" dirty="0"/>
              <a:t>Writing out each of the equations for 60 states potentially interacting with 60 other states for up to 4 different lasers is pretty impractical</a:t>
            </a:r>
          </a:p>
          <a:p>
            <a:r>
              <a:rPr lang="en-US" sz="1200" dirty="0"/>
              <a:t>The generalized rate equation for an N state system can be written like this</a:t>
            </a:r>
            <a:endParaRPr lang="en-ZA" sz="1200" dirty="0"/>
          </a:p>
          <a:p>
            <a:r>
              <a:rPr lang="en-US" sz="1200" kern="1200" dirty="0">
                <a:solidFill>
                  <a:schemeClr val="tx1">
                    <a:lumMod val="50000"/>
                  </a:schemeClr>
                </a:solidFill>
                <a:latin typeface="+mn-lt"/>
                <a:ea typeface="+mn-ea"/>
                <a:cs typeface="+mn-cs"/>
              </a:rPr>
              <a:t>Furthermore, they are easily written in matrix notation</a:t>
            </a:r>
            <a:r>
              <a:rPr lang="en-ZA" sz="1200" kern="1200" dirty="0">
                <a:solidFill>
                  <a:schemeClr val="tx1">
                    <a:lumMod val="50000"/>
                  </a:schemeClr>
                </a:solidFill>
                <a:latin typeface="+mn-lt"/>
                <a:ea typeface="+mn-ea"/>
                <a:cs typeface="+mn-cs"/>
              </a:rPr>
              <a:t>, where M is a 60 by 60 matrix constructed by a spontaneous part and stimulated part.</a:t>
            </a:r>
            <a:endParaRPr lang="en-US" sz="1200" kern="1200" dirty="0">
              <a:solidFill>
                <a:schemeClr val="tx1">
                  <a:lumMod val="50000"/>
                </a:schemeClr>
              </a:solidFill>
              <a:latin typeface="+mn-lt"/>
              <a:ea typeface="+mn-ea"/>
              <a:cs typeface="+mn-cs"/>
            </a:endParaRPr>
          </a:p>
        </p:txBody>
      </p:sp>
      <p:sp>
        <p:nvSpPr>
          <p:cNvPr id="4" name="Slide Number Placeholder 3">
            <a:extLst>
              <a:ext uri="{FF2B5EF4-FFF2-40B4-BE49-F238E27FC236}">
                <a16:creationId xmlns:a16="http://schemas.microsoft.com/office/drawing/2014/main" id="{92978496-6B02-9F9C-C76C-FABF4BF0E623}"/>
              </a:ext>
            </a:extLst>
          </p:cNvPr>
          <p:cNvSpPr>
            <a:spLocks noGrp="1"/>
          </p:cNvSpPr>
          <p:nvPr>
            <p:ph type="sldNum" sz="quarter" idx="5"/>
          </p:nvPr>
        </p:nvSpPr>
        <p:spPr/>
        <p:txBody>
          <a:bodyPr/>
          <a:lstStyle/>
          <a:p>
            <a:fld id="{99BF6EFC-B03E-874C-9CD9-41B66C8AE1E7}" type="slidenum">
              <a:rPr lang="en-US" smtClean="0"/>
              <a:t>9</a:t>
            </a:fld>
            <a:endParaRPr lang="en-US"/>
          </a:p>
        </p:txBody>
      </p:sp>
    </p:spTree>
    <p:extLst>
      <p:ext uri="{BB962C8B-B14F-4D97-AF65-F5344CB8AC3E}">
        <p14:creationId xmlns:p14="http://schemas.microsoft.com/office/powerpoint/2010/main" val="495872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icture placeholder slide">
    <p:bg>
      <p:bgPr>
        <a:solidFill>
          <a:schemeClr val="accent1"/>
        </a:soli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A4D5691A-DF2A-B631-3356-F20E32A7232B}"/>
              </a:ext>
            </a:extLst>
          </p:cNvPr>
          <p:cNvSpPr>
            <a:spLocks noGrp="1"/>
          </p:cNvSpPr>
          <p:nvPr>
            <p:ph type="pic" sz="quarter" idx="11"/>
          </p:nvPr>
        </p:nvSpPr>
        <p:spPr>
          <a:xfrm>
            <a:off x="0" y="0"/>
            <a:ext cx="12192000" cy="6153150"/>
          </a:xfrm>
          <a:custGeom>
            <a:avLst/>
            <a:gdLst>
              <a:gd name="connsiteX0" fmla="*/ 0 w 12192000"/>
              <a:gd name="connsiteY0" fmla="*/ 0 h 6153150"/>
              <a:gd name="connsiteX1" fmla="*/ 12192000 w 12192000"/>
              <a:gd name="connsiteY1" fmla="*/ 0 h 6153150"/>
              <a:gd name="connsiteX2" fmla="*/ 12192000 w 12192000"/>
              <a:gd name="connsiteY2" fmla="*/ 2812338 h 6153150"/>
              <a:gd name="connsiteX3" fmla="*/ 12192000 w 12192000"/>
              <a:gd name="connsiteY3" fmla="*/ 4980890 h 6153150"/>
              <a:gd name="connsiteX4" fmla="*/ 12190158 w 12192000"/>
              <a:gd name="connsiteY4" fmla="*/ 5028464 h 6153150"/>
              <a:gd name="connsiteX5" fmla="*/ 11268702 w 12192000"/>
              <a:gd name="connsiteY5" fmla="*/ 6150849 h 6153150"/>
              <a:gd name="connsiteX6" fmla="*/ 11218565 w 12192000"/>
              <a:gd name="connsiteY6" fmla="*/ 6153150 h 6153150"/>
              <a:gd name="connsiteX7" fmla="*/ 732479 w 12192000"/>
              <a:gd name="connsiteY7" fmla="*/ 6153150 h 6153150"/>
              <a:gd name="connsiteX8" fmla="*/ 0 w 12192000"/>
              <a:gd name="connsiteY8" fmla="*/ 6152812 h 61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153150">
                <a:moveTo>
                  <a:pt x="0" y="0"/>
                </a:moveTo>
                <a:lnTo>
                  <a:pt x="12192000" y="0"/>
                </a:lnTo>
                <a:lnTo>
                  <a:pt x="12192000" y="2812338"/>
                </a:lnTo>
                <a:lnTo>
                  <a:pt x="12192000" y="4980890"/>
                </a:lnTo>
                <a:lnTo>
                  <a:pt x="12190158" y="5028464"/>
                </a:lnTo>
                <a:cubicBezTo>
                  <a:pt x="12139394" y="5640573"/>
                  <a:pt x="11907055" y="6089798"/>
                  <a:pt x="11268702" y="6150849"/>
                </a:cubicBezTo>
                <a:lnTo>
                  <a:pt x="11218565" y="6153150"/>
                </a:lnTo>
                <a:lnTo>
                  <a:pt x="732479" y="6153150"/>
                </a:lnTo>
                <a:lnTo>
                  <a:pt x="0" y="6152812"/>
                </a:lnTo>
                <a:close/>
              </a:path>
            </a:pathLst>
          </a:custGeom>
          <a:solidFill>
            <a:schemeClr val="bg1"/>
          </a:solidFill>
          <a:ln>
            <a:noFill/>
          </a:ln>
        </p:spPr>
        <p:txBody>
          <a:bodyPr wrap="square">
            <a:noAutofit/>
          </a:bodyPr>
          <a:lstStyle/>
          <a:p>
            <a:endParaRPr lang="en-US"/>
          </a:p>
        </p:txBody>
      </p:sp>
      <p:pic>
        <p:nvPicPr>
          <p:cNvPr id="15" name="Graphic 14" hidden="1">
            <a:extLst>
              <a:ext uri="{FF2B5EF4-FFF2-40B4-BE49-F238E27FC236}">
                <a16:creationId xmlns:a16="http://schemas.microsoft.com/office/drawing/2014/main" id="{A2218D35-116E-8153-354A-A6E99E131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77" y="-214184"/>
            <a:ext cx="2066165" cy="3790815"/>
          </a:xfrm>
          <a:prstGeom prst="rect">
            <a:avLst/>
          </a:prstGeom>
        </p:spPr>
      </p:pic>
      <p:pic>
        <p:nvPicPr>
          <p:cNvPr id="17" name="Picture 16" descr="Graphical user interface&#10;&#10;Description automatically generated with medium confidence" hidden="1">
            <a:extLst>
              <a:ext uri="{FF2B5EF4-FFF2-40B4-BE49-F238E27FC236}">
                <a16:creationId xmlns:a16="http://schemas.microsoft.com/office/drawing/2014/main" id="{9132A00F-2C35-A6C6-E1AB-2CC368060568}"/>
              </a:ext>
            </a:extLst>
          </p:cNvPr>
          <p:cNvPicPr>
            <a:picLocks noChangeAspect="1"/>
          </p:cNvPicPr>
          <p:nvPr userDrawn="1"/>
        </p:nvPicPr>
        <p:blipFill>
          <a:blip r:embed="rId4">
            <a:alphaModFix amt="27000"/>
          </a:blip>
          <a:stretch>
            <a:fillRect/>
          </a:stretch>
        </p:blipFill>
        <p:spPr>
          <a:xfrm>
            <a:off x="-8170" y="0"/>
            <a:ext cx="12200170" cy="6879223"/>
          </a:xfrm>
          <a:prstGeom prst="rect">
            <a:avLst/>
          </a:prstGeom>
        </p:spPr>
      </p:pic>
      <p:sp>
        <p:nvSpPr>
          <p:cNvPr id="2" name="Title">
            <a:extLst>
              <a:ext uri="{FF2B5EF4-FFF2-40B4-BE49-F238E27FC236}">
                <a16:creationId xmlns:a16="http://schemas.microsoft.com/office/drawing/2014/main" id="{9CD36E32-2A40-D24A-8390-E02F52844704}"/>
              </a:ext>
            </a:extLst>
          </p:cNvPr>
          <p:cNvSpPr>
            <a:spLocks noGrp="1"/>
          </p:cNvSpPr>
          <p:nvPr>
            <p:ph type="title" hasCustomPrompt="1"/>
          </p:nvPr>
        </p:nvSpPr>
        <p:spPr>
          <a:xfrm>
            <a:off x="340242" y="3429000"/>
            <a:ext cx="8917172" cy="1456087"/>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366256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maroon banner bottom">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735" t="68607" r="9714" b="8720"/>
          <a:stretch/>
        </p:blipFill>
        <p:spPr>
          <a:xfrm>
            <a:off x="-7951" y="5669751"/>
            <a:ext cx="12204000" cy="1195743"/>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684670" y="5669752"/>
            <a:ext cx="2160000" cy="11677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4382226" y="1697394"/>
            <a:ext cx="7462444" cy="3781503"/>
          </a:xfrm>
        </p:spPr>
        <p:txBody>
          <a:bodyPr>
            <a:normAutofit lnSpcReduction="10000"/>
          </a:bodyPr>
          <a:lstStyle/>
          <a:p>
            <a:r>
              <a:rPr lang="en-GB" dirty="0"/>
              <a:t>Content placeholder</a:t>
            </a:r>
          </a:p>
        </p:txBody>
      </p:sp>
      <p:sp>
        <p:nvSpPr>
          <p:cNvPr id="7" name="White.Banner.Top">
            <a:extLst>
              <a:ext uri="{FF2B5EF4-FFF2-40B4-BE49-F238E27FC236}">
                <a16:creationId xmlns:a16="http://schemas.microsoft.com/office/drawing/2014/main" id="{C181FDE8-2CDE-9B53-F6F0-DC7BB4C9FF0A}"/>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11495049" cy="1019176"/>
          </a:xfrm>
          <a:prstGeom prst="rect">
            <a:avLst/>
          </a:prstGeom>
        </p:spPr>
        <p:txBody>
          <a:bodyPr/>
          <a:lstStyle>
            <a:lvl1pPr>
              <a:defRPr>
                <a:solidFill>
                  <a:schemeClr val="accent1"/>
                </a:solidFill>
              </a:defRPr>
            </a:lvl1pPr>
          </a:lstStyle>
          <a:p>
            <a:r>
              <a:rPr lang="en-GB" dirty="0"/>
              <a:t>CLICK TO EDIT TITLE</a:t>
            </a:r>
            <a:endParaRPr lang="en-US" dirty="0"/>
          </a:p>
        </p:txBody>
      </p:sp>
      <p:sp>
        <p:nvSpPr>
          <p:cNvPr id="3" name="Gold strip">
            <a:extLst>
              <a:ext uri="{FF2B5EF4-FFF2-40B4-BE49-F238E27FC236}">
                <a16:creationId xmlns:a16="http://schemas.microsoft.com/office/drawing/2014/main" id="{B7788DC2-C383-B063-CAF1-06925BC59BE4}"/>
              </a:ext>
            </a:extLst>
          </p:cNvPr>
          <p:cNvSpPr/>
          <p:nvPr userDrawn="1"/>
        </p:nvSpPr>
        <p:spPr>
          <a:xfrm>
            <a:off x="0" y="-10274"/>
            <a:ext cx="12192000" cy="21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Footer">
            <a:extLst>
              <a:ext uri="{FF2B5EF4-FFF2-40B4-BE49-F238E27FC236}">
                <a16:creationId xmlns:a16="http://schemas.microsoft.com/office/drawing/2014/main" id="{1EB4AFB9-AD46-D1E1-906D-A134828DBB34}"/>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1000" b="0" i="0" dirty="0">
              <a:solidFill>
                <a:schemeClr val="bg1"/>
              </a:solidFill>
              <a:latin typeface="Trebuchet MS" panose="020B0703020202090204" pitchFamily="34" charset="0"/>
            </a:endParaRPr>
          </a:p>
        </p:txBody>
      </p:sp>
      <p:sp>
        <p:nvSpPr>
          <p:cNvPr id="15" name="Text Placeholder 14">
            <a:extLst>
              <a:ext uri="{FF2B5EF4-FFF2-40B4-BE49-F238E27FC236}">
                <a16:creationId xmlns:a16="http://schemas.microsoft.com/office/drawing/2014/main" id="{CF23EA05-838C-E5C6-2C9D-1239932B0F04}"/>
              </a:ext>
            </a:extLst>
          </p:cNvPr>
          <p:cNvSpPr>
            <a:spLocks noGrp="1"/>
          </p:cNvSpPr>
          <p:nvPr>
            <p:ph type="body" sz="quarter" idx="10" hasCustomPrompt="1"/>
          </p:nvPr>
        </p:nvSpPr>
        <p:spPr>
          <a:xfrm>
            <a:off x="347329" y="5851917"/>
            <a:ext cx="9238881" cy="803370"/>
          </a:xfrm>
        </p:spPr>
        <p:txBody>
          <a:bodyPr anchor="ctr">
            <a:noAutofit/>
          </a:bodyPr>
          <a:lstStyle>
            <a:lvl1pPr marL="0" indent="0">
              <a:buFontTx/>
              <a:buNone/>
              <a:defRPr sz="1100">
                <a:solidFill>
                  <a:schemeClr val="bg1"/>
                </a:solidFill>
              </a:defRPr>
            </a:lvl1pPr>
            <a:lvl2pPr marL="457200" indent="0">
              <a:buFontTx/>
              <a:buNone/>
              <a:defRPr sz="1100">
                <a:solidFill>
                  <a:schemeClr val="bg1"/>
                </a:solidFill>
              </a:defRPr>
            </a:lvl2pPr>
            <a:lvl3pPr marL="914400" indent="0">
              <a:buFontTx/>
              <a:buNone/>
              <a:defRPr sz="1100">
                <a:solidFill>
                  <a:schemeClr val="bg1"/>
                </a:solidFill>
              </a:defRPr>
            </a:lvl3pPr>
            <a:lvl4pPr marL="1371600" indent="0">
              <a:buFontTx/>
              <a:buNone/>
              <a:defRPr sz="1100">
                <a:solidFill>
                  <a:schemeClr val="bg1"/>
                </a:solidFill>
              </a:defRPr>
            </a:lvl4pPr>
            <a:lvl5pPr marL="1828800" indent="0">
              <a:buFontTx/>
              <a:buNone/>
              <a:defRPr sz="1100">
                <a:solidFill>
                  <a:schemeClr val="bg1"/>
                </a:solidFill>
              </a:defRPr>
            </a:lvl5pPr>
          </a:lstStyle>
          <a:p>
            <a:pPr lvl="0"/>
            <a:r>
              <a:rPr lang="en-GB" dirty="0"/>
              <a:t>Click to edit text </a:t>
            </a:r>
          </a:p>
        </p:txBody>
      </p:sp>
      <p:pic>
        <p:nvPicPr>
          <p:cNvPr id="4" name="Pattern">
            <a:extLst>
              <a:ext uri="{FF2B5EF4-FFF2-40B4-BE49-F238E27FC236}">
                <a16:creationId xmlns:a16="http://schemas.microsoft.com/office/drawing/2014/main" id="{4D545818-D6DD-5899-FA21-137F0F411CF7}"/>
              </a:ext>
            </a:extLst>
          </p:cNvPr>
          <p:cNvPicPr>
            <a:picLocks noChangeAspect="1"/>
          </p:cNvPicPr>
          <p:nvPr userDrawn="1"/>
        </p:nvPicPr>
        <p:blipFill rotWithShape="1">
          <a:blip r:embed="rId6" cstate="screen">
            <a:alphaModFix amt="40000"/>
            <a:grayscl/>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rcRect b="17952"/>
          <a:stretch/>
        </p:blipFill>
        <p:spPr>
          <a:xfrm>
            <a:off x="1379" y="1417791"/>
            <a:ext cx="4041984" cy="4250610"/>
          </a:xfrm>
          <a:prstGeom prst="rect">
            <a:avLst/>
          </a:prstGeom>
        </p:spPr>
      </p:pic>
      <p:sp>
        <p:nvSpPr>
          <p:cNvPr id="5" name="Sub-heading">
            <a:extLst>
              <a:ext uri="{FF2B5EF4-FFF2-40B4-BE49-F238E27FC236}">
                <a16:creationId xmlns:a16="http://schemas.microsoft.com/office/drawing/2014/main" id="{E9D14674-E58C-AC8B-92E7-C82D828AC13B}"/>
              </a:ext>
            </a:extLst>
          </p:cNvPr>
          <p:cNvSpPr>
            <a:spLocks noGrp="1"/>
          </p:cNvSpPr>
          <p:nvPr>
            <p:ph type="body" sz="quarter" idx="11" hasCustomPrompt="1"/>
          </p:nvPr>
        </p:nvSpPr>
        <p:spPr>
          <a:xfrm>
            <a:off x="340242" y="1701054"/>
            <a:ext cx="3703121" cy="3777844"/>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Tree>
    <p:extLst>
      <p:ext uri="{BB962C8B-B14F-4D97-AF65-F5344CB8AC3E}">
        <p14:creationId xmlns:p14="http://schemas.microsoft.com/office/powerpoint/2010/main" val="6518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n maroon bg">
    <p:bg>
      <p:bgPr>
        <a:solidFill>
          <a:schemeClr val="accent1"/>
        </a:solidFill>
        <a:effectLst/>
      </p:bgPr>
    </p: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lvl1pPr>
              <a:defRPr>
                <a:solidFill>
                  <a:schemeClr val="bg1"/>
                </a:solidFill>
              </a:defRPr>
            </a:lvl1p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49940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slide on maroon bg">
    <p:bg>
      <p:bgPr>
        <a:solidFill>
          <a:schemeClr val="accent1"/>
        </a:solidFill>
        <a:effectLst/>
      </p:bgPr>
    </p:bg>
    <p:spTree>
      <p:nvGrpSpPr>
        <p:cNvPr id="1" name=""/>
        <p:cNvGrpSpPr/>
        <p:nvPr/>
      </p:nvGrpSpPr>
      <p:grpSpPr>
        <a:xfrm>
          <a:off x="0" y="0"/>
          <a:ext cx="0" cy="0"/>
          <a:chOff x="0" y="0"/>
          <a:chExt cx="0" cy="0"/>
        </a:xfrm>
      </p:grpSpPr>
      <p:pic>
        <p:nvPicPr>
          <p:cNvPr id="4" name="Pattern Maroon Bottom">
            <a:extLst>
              <a:ext uri="{FF2B5EF4-FFF2-40B4-BE49-F238E27FC236}">
                <a16:creationId xmlns:a16="http://schemas.microsoft.com/office/drawing/2014/main" id="{9130908F-4F0E-9ACF-557E-28B6A3C638E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4823" y="4471002"/>
            <a:ext cx="4785278" cy="2148599"/>
          </a:xfrm>
          <a:prstGeom prst="rect">
            <a:avLst/>
          </a:prstGeom>
        </p:spPr>
      </p:pic>
      <p:pic>
        <p:nvPicPr>
          <p:cNvPr id="6" name="Pattern Top">
            <a:extLst>
              <a:ext uri="{FF2B5EF4-FFF2-40B4-BE49-F238E27FC236}">
                <a16:creationId xmlns:a16="http://schemas.microsoft.com/office/drawing/2014/main" id="{EBD1AE1D-321F-7D3D-9087-1A30E53062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866" t="5503" r="48528" b="87106"/>
          <a:stretch/>
        </p:blipFill>
        <p:spPr>
          <a:xfrm flipH="1" flipV="1">
            <a:off x="316373" y="1422399"/>
            <a:ext cx="4785278" cy="682237"/>
          </a:xfrm>
          <a:prstGeom prst="rect">
            <a:avLst/>
          </a:prstGeom>
        </p:spPr>
      </p:pic>
      <p:pic>
        <p:nvPicPr>
          <p:cNvPr id="8" name="Pattern Top">
            <a:extLst>
              <a:ext uri="{FF2B5EF4-FFF2-40B4-BE49-F238E27FC236}">
                <a16:creationId xmlns:a16="http://schemas.microsoft.com/office/drawing/2014/main" id="{4D96D98B-ED91-659A-B3FB-B42BC7B37E6C}"/>
              </a:ext>
            </a:extLst>
          </p:cNvPr>
          <p:cNvPicPr>
            <a:picLocks/>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5866" t="12894" r="48528" b="71220"/>
          <a:stretch/>
        </p:blipFill>
        <p:spPr>
          <a:xfrm flipH="1" flipV="1">
            <a:off x="316373" y="-43961"/>
            <a:ext cx="4784400" cy="14508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2" name="Title">
            <a:extLst>
              <a:ext uri="{FF2B5EF4-FFF2-40B4-BE49-F238E27FC236}">
                <a16:creationId xmlns:a16="http://schemas.microsoft.com/office/drawing/2014/main" id="{0F0F078F-8A4E-A3A0-9754-9B7523B147AA}"/>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135982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n grey bg">
    <p:bg>
      <p:bgPr>
        <a:solidFill>
          <a:schemeClr val="tx1"/>
        </a:solidFill>
        <a:effectLst/>
      </p:bgPr>
    </p: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lvl1pPr>
              <a:defRPr>
                <a:solidFill>
                  <a:schemeClr val="bg1"/>
                </a:solidFill>
              </a:defRPr>
            </a:lvl1p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638151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on grey bg">
    <p:bg>
      <p:bgPr>
        <a:solidFill>
          <a:schemeClr val="tx1"/>
        </a:solidFill>
        <a:effectLst/>
      </p:bgPr>
    </p:bg>
    <p:spTree>
      <p:nvGrpSpPr>
        <p:cNvPr id="1" name=""/>
        <p:cNvGrpSpPr/>
        <p:nvPr/>
      </p:nvGrpSpPr>
      <p:grpSpPr>
        <a:xfrm>
          <a:off x="0" y="0"/>
          <a:ext cx="0" cy="0"/>
          <a:chOff x="0" y="0"/>
          <a:chExt cx="0" cy="0"/>
        </a:xfrm>
      </p:grpSpPr>
      <p:pic>
        <p:nvPicPr>
          <p:cNvPr id="4" name="Pattern Maroon Bottom">
            <a:extLst>
              <a:ext uri="{FF2B5EF4-FFF2-40B4-BE49-F238E27FC236}">
                <a16:creationId xmlns:a16="http://schemas.microsoft.com/office/drawing/2014/main" id="{9130908F-4F0E-9ACF-557E-28B6A3C638E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4823" y="4471002"/>
            <a:ext cx="4785278" cy="2148599"/>
          </a:xfrm>
          <a:prstGeom prst="rect">
            <a:avLst/>
          </a:prstGeom>
        </p:spPr>
      </p:pic>
      <p:pic>
        <p:nvPicPr>
          <p:cNvPr id="6" name="Pattern Top">
            <a:extLst>
              <a:ext uri="{FF2B5EF4-FFF2-40B4-BE49-F238E27FC236}">
                <a16:creationId xmlns:a16="http://schemas.microsoft.com/office/drawing/2014/main" id="{EBD1AE1D-321F-7D3D-9087-1A30E53062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866" t="5503" r="48528" b="87106"/>
          <a:stretch/>
        </p:blipFill>
        <p:spPr>
          <a:xfrm flipH="1" flipV="1">
            <a:off x="316373" y="1422399"/>
            <a:ext cx="4785278" cy="682237"/>
          </a:xfrm>
          <a:prstGeom prst="rect">
            <a:avLst/>
          </a:prstGeom>
        </p:spPr>
      </p:pic>
      <p:pic>
        <p:nvPicPr>
          <p:cNvPr id="8" name="Pattern Top">
            <a:extLst>
              <a:ext uri="{FF2B5EF4-FFF2-40B4-BE49-F238E27FC236}">
                <a16:creationId xmlns:a16="http://schemas.microsoft.com/office/drawing/2014/main" id="{4D96D98B-ED91-659A-B3FB-B42BC7B37E6C}"/>
              </a:ext>
            </a:extLst>
          </p:cNvPr>
          <p:cNvPicPr>
            <a:picLocks/>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5866" t="12894" r="48528" b="71220"/>
          <a:stretch/>
        </p:blipFill>
        <p:spPr>
          <a:xfrm flipH="1" flipV="1">
            <a:off x="316373" y="-43961"/>
            <a:ext cx="4784400" cy="14508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3" name="Title">
            <a:extLst>
              <a:ext uri="{FF2B5EF4-FFF2-40B4-BE49-F238E27FC236}">
                <a16:creationId xmlns:a16="http://schemas.microsoft.com/office/drawing/2014/main" id="{0322BCAE-CD52-F05E-AB35-904BBB08A862}"/>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91085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maroon banner">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675" t="66265" r="9774" b="6982"/>
          <a:stretch/>
        </p:blipFill>
        <p:spPr>
          <a:xfrm>
            <a:off x="-7951" y="-2"/>
            <a:ext cx="12204000" cy="1410835"/>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84456" y="1"/>
            <a:ext cx="2609736" cy="1410832"/>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0241" y="1697394"/>
            <a:ext cx="11504429" cy="4801655"/>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8886865" cy="1019176"/>
          </a:xfrm>
          <a:prstGeom prst="rect">
            <a:avLst/>
          </a:prstGeom>
        </p:spPr>
        <p:txBody>
          <a:bodyP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249728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maroon banner and pattern panel">
    <p:spTree>
      <p:nvGrpSpPr>
        <p:cNvPr id="1" name=""/>
        <p:cNvGrpSpPr/>
        <p:nvPr/>
      </p:nvGrpSpPr>
      <p:grpSpPr>
        <a:xfrm>
          <a:off x="0" y="0"/>
          <a:ext cx="0" cy="0"/>
          <a:chOff x="0" y="0"/>
          <a:chExt cx="0" cy="0"/>
        </a:xfrm>
      </p:grpSpPr>
      <p:pic>
        <p:nvPicPr>
          <p:cNvPr id="8" name="Maroon Banner">
            <a:extLst>
              <a:ext uri="{FF2B5EF4-FFF2-40B4-BE49-F238E27FC236}">
                <a16:creationId xmlns:a16="http://schemas.microsoft.com/office/drawing/2014/main" id="{27B3C7B2-3D0E-A7A9-4946-A4D6623DB66E}"/>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675" t="66265" r="9774" b="6982"/>
          <a:stretch/>
        </p:blipFill>
        <p:spPr>
          <a:xfrm>
            <a:off x="-7951" y="-2"/>
            <a:ext cx="12204000" cy="1410835"/>
          </a:xfrm>
          <a:prstGeom prst="rect">
            <a:avLst/>
          </a:prstGeom>
        </p:spPr>
      </p:pic>
      <p:pic>
        <p:nvPicPr>
          <p:cNvPr id="10" name="SU Logo">
            <a:extLst>
              <a:ext uri="{FF2B5EF4-FFF2-40B4-BE49-F238E27FC236}">
                <a16:creationId xmlns:a16="http://schemas.microsoft.com/office/drawing/2014/main" id="{24C9EA30-79BC-2EF9-2B1B-F7FC424B42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84456" y="1"/>
            <a:ext cx="2609736" cy="1410832"/>
          </a:xfrm>
          <a:prstGeom prst="rect">
            <a:avLst/>
          </a:prstGeom>
        </p:spPr>
      </p:pic>
      <p:pic>
        <p:nvPicPr>
          <p:cNvPr id="11" name="Pattern">
            <a:extLst>
              <a:ext uri="{FF2B5EF4-FFF2-40B4-BE49-F238E27FC236}">
                <a16:creationId xmlns:a16="http://schemas.microsoft.com/office/drawing/2014/main" id="{4232ACA5-F913-4C40-9156-9574AC847B0D}"/>
              </a:ext>
            </a:extLst>
          </p:cNvPr>
          <p:cNvPicPr>
            <a:picLocks noChangeAspect="1"/>
          </p:cNvPicPr>
          <p:nvPr userDrawn="1"/>
        </p:nvPicPr>
        <p:blipFill rotWithShape="1">
          <a:blip r:embed="rId6" cstate="screen">
            <a:duotone>
              <a:schemeClr val="accent2">
                <a:shade val="45000"/>
                <a:satMod val="135000"/>
              </a:schemeClr>
              <a:prstClr val="white"/>
            </a:duotone>
            <a:alphaModFix amt="40000"/>
            <a:extLst>
              <a:ext uri="{BEBA8EAE-BF5A-486C-A8C5-ECC9F3942E4B}">
                <a14:imgProps xmlns:a14="http://schemas.microsoft.com/office/drawing/2010/main">
                  <a14:imgLayer r:embed="rId7">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790"/>
            <a:ext cx="4041984" cy="5180631"/>
          </a:xfrm>
          <a:prstGeom prst="rect">
            <a:avLst/>
          </a:prstGeom>
        </p:spPr>
      </p:pic>
      <p:sp>
        <p:nvSpPr>
          <p:cNvPr id="13" name="Content Placeholder ">
            <a:extLst>
              <a:ext uri="{FF2B5EF4-FFF2-40B4-BE49-F238E27FC236}">
                <a16:creationId xmlns:a16="http://schemas.microsoft.com/office/drawing/2014/main" id="{297102B3-ABBC-8342-9686-98DDA2B5DFAF}"/>
              </a:ext>
            </a:extLst>
          </p:cNvPr>
          <p:cNvSpPr>
            <a:spLocks noGrp="1"/>
          </p:cNvSpPr>
          <p:nvPr>
            <p:ph idx="1" hasCustomPrompt="1"/>
          </p:nvPr>
        </p:nvSpPr>
        <p:spPr>
          <a:xfrm>
            <a:off x="4298506" y="1701053"/>
            <a:ext cx="7553252" cy="4797183"/>
          </a:xfrm>
        </p:spPr>
        <p:txBody>
          <a:bodyPr>
            <a:normAutofit lnSpcReduction="10000"/>
          </a:bodyPr>
          <a:lstStyle/>
          <a:p>
            <a:r>
              <a:rPr lang="en-GB" dirty="0"/>
              <a:t>Content placeholder</a:t>
            </a:r>
          </a:p>
        </p:txBody>
      </p:sp>
      <p:sp>
        <p:nvSpPr>
          <p:cNvPr id="14" name="Sub-heading">
            <a:extLst>
              <a:ext uri="{FF2B5EF4-FFF2-40B4-BE49-F238E27FC236}">
                <a16:creationId xmlns:a16="http://schemas.microsoft.com/office/drawing/2014/main" id="{F0A305C8-DF3E-DB45-9F64-CF839254AACB}"/>
              </a:ext>
            </a:extLst>
          </p:cNvPr>
          <p:cNvSpPr>
            <a:spLocks noGrp="1"/>
          </p:cNvSpPr>
          <p:nvPr>
            <p:ph type="body" sz="quarter" idx="10" hasCustomPrompt="1"/>
          </p:nvPr>
        </p:nvSpPr>
        <p:spPr>
          <a:xfrm>
            <a:off x="340242" y="1701053"/>
            <a:ext cx="3703121" cy="4797183"/>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330" y="272383"/>
            <a:ext cx="8910084" cy="1019176"/>
          </a:xfrm>
          <a:prstGeom prst="rect">
            <a:avLst/>
          </a:prstGeom>
        </p:spPr>
        <p:txBody>
          <a:bodyP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210600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slide on white bg with maroon banner">
    <p:bg>
      <p:bgPr>
        <a:solidFill>
          <a:schemeClr val="bg1"/>
        </a:solidFill>
        <a:effectLst/>
      </p:bgPr>
    </p:bg>
    <p:spTree>
      <p:nvGrpSpPr>
        <p:cNvPr id="1" name=""/>
        <p:cNvGrpSpPr/>
        <p:nvPr/>
      </p:nvGrpSpPr>
      <p:grpSpPr>
        <a:xfrm>
          <a:off x="0" y="0"/>
          <a:ext cx="0" cy="0"/>
          <a:chOff x="0" y="0"/>
          <a:chExt cx="0" cy="0"/>
        </a:xfrm>
      </p:grpSpPr>
      <p:pic>
        <p:nvPicPr>
          <p:cNvPr id="9" name="Pattern Sand Bottom">
            <a:extLst>
              <a:ext uri="{FF2B5EF4-FFF2-40B4-BE49-F238E27FC236}">
                <a16:creationId xmlns:a16="http://schemas.microsoft.com/office/drawing/2014/main" id="{7E41FF7E-0642-ED43-BF36-6F4C4C4A2BE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0606" y="4478953"/>
            <a:ext cx="4785278" cy="2148599"/>
          </a:xfrm>
          <a:prstGeom prst="rect">
            <a:avLst/>
          </a:prstGeom>
        </p:spPr>
      </p:pic>
      <p:pic>
        <p:nvPicPr>
          <p:cNvPr id="11" name="Pattern Top">
            <a:extLst>
              <a:ext uri="{FF2B5EF4-FFF2-40B4-BE49-F238E27FC236}">
                <a16:creationId xmlns:a16="http://schemas.microsoft.com/office/drawing/2014/main" id="{6124DACD-3877-F440-9547-FC58D4D8F16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flipV="1">
            <a:off x="260883" y="-43952"/>
            <a:ext cx="4785278" cy="2148599"/>
          </a:xfrm>
          <a:prstGeom prst="rect">
            <a:avLst/>
          </a:prstGeom>
        </p:spPr>
      </p:pic>
      <p:pic>
        <p:nvPicPr>
          <p:cNvPr id="4" name="Maroon Banner">
            <a:extLst>
              <a:ext uri="{FF2B5EF4-FFF2-40B4-BE49-F238E27FC236}">
                <a16:creationId xmlns:a16="http://schemas.microsoft.com/office/drawing/2014/main" id="{011D927B-294B-9142-D12A-08A577F8979A}"/>
              </a:ext>
            </a:extLst>
          </p:cNvPr>
          <p:cNvPicPr>
            <a:picLocks/>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9675" t="66265" r="9774" b="6982"/>
          <a:stretch/>
        </p:blipFill>
        <p:spPr>
          <a:xfrm>
            <a:off x="-7951" y="-2"/>
            <a:ext cx="12204000" cy="1410835"/>
          </a:xfrm>
          <a:prstGeom prst="rect">
            <a:avLst/>
          </a:prstGeom>
        </p:spPr>
      </p:pic>
      <p:pic>
        <p:nvPicPr>
          <p:cNvPr id="6" name="SU Logo">
            <a:extLst>
              <a:ext uri="{FF2B5EF4-FFF2-40B4-BE49-F238E27FC236}">
                <a16:creationId xmlns:a16="http://schemas.microsoft.com/office/drawing/2014/main" id="{C79BD1A6-E2E5-8AFF-1C5E-4E48D9AD9C6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584456" y="1"/>
            <a:ext cx="2609736" cy="1410832"/>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7" name="Title">
            <a:extLst>
              <a:ext uri="{FF2B5EF4-FFF2-40B4-BE49-F238E27FC236}">
                <a16:creationId xmlns:a16="http://schemas.microsoft.com/office/drawing/2014/main" id="{6C67055D-7861-6C38-2642-820C3E8B34D1}"/>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125454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77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End slide">
    <p:spTree>
      <p:nvGrpSpPr>
        <p:cNvPr id="1" name=""/>
        <p:cNvGrpSpPr/>
        <p:nvPr/>
      </p:nvGrpSpPr>
      <p:grpSpPr>
        <a:xfrm>
          <a:off x="0" y="0"/>
          <a:ext cx="0" cy="0"/>
          <a:chOff x="0" y="0"/>
          <a:chExt cx="0" cy="0"/>
        </a:xfrm>
      </p:grpSpPr>
      <p:sp>
        <p:nvSpPr>
          <p:cNvPr id="4" name="Picture Placeholder ">
            <a:extLst>
              <a:ext uri="{FF2B5EF4-FFF2-40B4-BE49-F238E27FC236}">
                <a16:creationId xmlns:a16="http://schemas.microsoft.com/office/drawing/2014/main" id="{9ED6FEF4-BAF3-0D66-B6BF-B81560E0E53B}"/>
              </a:ext>
            </a:extLst>
          </p:cNvPr>
          <p:cNvSpPr>
            <a:spLocks noGrp="1"/>
          </p:cNvSpPr>
          <p:nvPr>
            <p:ph type="pic" sz="quarter" idx="11"/>
          </p:nvPr>
        </p:nvSpPr>
        <p:spPr>
          <a:xfrm>
            <a:off x="0" y="-2"/>
            <a:ext cx="12192000" cy="6858001"/>
          </a:xfrm>
          <a:solidFill>
            <a:schemeClr val="bg1">
              <a:lumMod val="95000"/>
            </a:schemeClr>
          </a:solidFill>
        </p:spPr>
        <p:txBody>
          <a:bodyPr>
            <a:normAutofit/>
          </a:bodyPr>
          <a:lstStyle>
            <a:lvl1pPr marL="0" indent="0">
              <a:buFontTx/>
              <a:buNone/>
              <a:defRPr sz="1400"/>
            </a:lvl1pPr>
          </a:lstStyle>
          <a:p>
            <a:endParaRPr lang="en-US" dirty="0"/>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0" y="2700954"/>
            <a:ext cx="4411640" cy="1456087"/>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328498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lid maroon background slide">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BB9BB2-B12A-6B43-D83C-0CF7C739890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004928" y="7654"/>
            <a:ext cx="2187072" cy="6866389"/>
          </a:xfrm>
          <a:prstGeom prst="rect">
            <a:avLst/>
          </a:prstGeom>
        </p:spPr>
      </p:pic>
      <p:sp>
        <p:nvSpPr>
          <p:cNvPr id="4" name="Title">
            <a:extLst>
              <a:ext uri="{FF2B5EF4-FFF2-40B4-BE49-F238E27FC236}">
                <a16:creationId xmlns:a16="http://schemas.microsoft.com/office/drawing/2014/main" id="{E75E6900-34EA-B252-FDC5-6373F9E1006C}"/>
              </a:ext>
            </a:extLst>
          </p:cNvPr>
          <p:cNvSpPr>
            <a:spLocks noGrp="1"/>
          </p:cNvSpPr>
          <p:nvPr>
            <p:ph type="title" hasCustomPrompt="1"/>
          </p:nvPr>
        </p:nvSpPr>
        <p:spPr>
          <a:xfrm>
            <a:off x="340242" y="3429000"/>
            <a:ext cx="8917172" cy="1456087"/>
          </a:xfrm>
          <a:prstGeom prst="rect">
            <a:avLst/>
          </a:prstGeom>
        </p:spPr>
        <p:txBody>
          <a:bodyPr anchor="ctr"/>
          <a:lstStyle>
            <a:lvl1pPr>
              <a:defRPr>
                <a:solidFill>
                  <a:schemeClr val="bg1"/>
                </a:solidFill>
              </a:defRPr>
            </a:lvl1pPr>
          </a:lstStyle>
          <a:p>
            <a:r>
              <a:rPr lang="en-GB" dirty="0"/>
              <a:t>CLICK TO EDIT TITLE</a:t>
            </a:r>
            <a:endParaRPr lang="en-US" dirty="0"/>
          </a:p>
        </p:txBody>
      </p:sp>
      <p:pic>
        <p:nvPicPr>
          <p:cNvPr id="6" name="Graphic 5">
            <a:extLst>
              <a:ext uri="{FF2B5EF4-FFF2-40B4-BE49-F238E27FC236}">
                <a16:creationId xmlns:a16="http://schemas.microsoft.com/office/drawing/2014/main" id="{29BC7BE7-92CB-84E6-6352-F8D05593BDF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1"/>
            <a:ext cx="3329614" cy="1800000"/>
          </a:xfrm>
          <a:prstGeom prst="rect">
            <a:avLst/>
          </a:prstGeom>
        </p:spPr>
      </p:pic>
    </p:spTree>
    <p:extLst>
      <p:ext uri="{BB962C8B-B14F-4D97-AF65-F5344CB8AC3E}">
        <p14:creationId xmlns:p14="http://schemas.microsoft.com/office/powerpoint/2010/main" val="85312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n white 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7731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pattern">
    <p:bg>
      <p:bgPr>
        <a:solidFill>
          <a:schemeClr val="bg1"/>
        </a:solidFill>
        <a:effectLst/>
      </p:bgPr>
    </p:bg>
    <p:spTree>
      <p:nvGrpSpPr>
        <p:cNvPr id="1" name=""/>
        <p:cNvGrpSpPr/>
        <p:nvPr/>
      </p:nvGrpSpPr>
      <p:grpSpPr>
        <a:xfrm>
          <a:off x="0" y="0"/>
          <a:ext cx="0" cy="0"/>
          <a:chOff x="0" y="0"/>
          <a:chExt cx="0" cy="0"/>
        </a:xfrm>
      </p:grpSpPr>
      <p:pic>
        <p:nvPicPr>
          <p:cNvPr id="9" name="Pattern">
            <a:extLst>
              <a:ext uri="{FF2B5EF4-FFF2-40B4-BE49-F238E27FC236}">
                <a16:creationId xmlns:a16="http://schemas.microsoft.com/office/drawing/2014/main" id="{92A5C720-0429-4541-B977-B6E1AE463E85}"/>
              </a:ext>
            </a:extLst>
          </p:cNvPr>
          <p:cNvPicPr>
            <a:picLocks noChangeAspect="1"/>
          </p:cNvPicPr>
          <p:nvPr userDrawn="1"/>
        </p:nvPicPr>
        <p:blipFill rotWithShape="1">
          <a:blip r:embed="rId2" cstate="screen">
            <a:duotone>
              <a:schemeClr val="accent2">
                <a:shade val="45000"/>
                <a:satMod val="135000"/>
              </a:schemeClr>
              <a:prstClr val="white"/>
            </a:duotone>
            <a:alphaModFix amt="40000"/>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674"/>
            <a:ext cx="12190620" cy="5180748"/>
          </a:xfrm>
          <a:prstGeom prst="rect">
            <a:avLst/>
          </a:prstGeom>
        </p:spPr>
      </p:pic>
      <p:sp>
        <p:nvSpPr>
          <p:cNvPr id="4" name="Content Placeholder ">
            <a:extLst>
              <a:ext uri="{FF2B5EF4-FFF2-40B4-BE49-F238E27FC236}">
                <a16:creationId xmlns:a16="http://schemas.microsoft.com/office/drawing/2014/main" id="{4A0A04E6-82A6-6342-BC69-1852DDFBABAB}"/>
              </a:ext>
            </a:extLst>
          </p:cNvPr>
          <p:cNvSpPr>
            <a:spLocks noGrp="1"/>
          </p:cNvSpPr>
          <p:nvPr>
            <p:ph idx="1" hasCustomPrompt="1"/>
          </p:nvPr>
        </p:nvSpPr>
        <p:spPr>
          <a:xfrm>
            <a:off x="347329" y="1701053"/>
            <a:ext cx="11506253" cy="4793876"/>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329" y="266387"/>
            <a:ext cx="8902997"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273491340"/>
      </p:ext>
    </p:extLst>
  </p:cSld>
  <p:clrMapOvr>
    <a:masterClrMapping/>
  </p:clrMapOvr>
  <p:extLst>
    <p:ext uri="{DCECCB84-F9BA-43D5-87BE-67443E8EF086}">
      <p15:sldGuideLst xmlns:p15="http://schemas.microsoft.com/office/powerpoint/2012/main">
        <p15:guide id="1" orient="horz" pos="845" userDrawn="1">
          <p15:clr>
            <a:srgbClr val="FBAE40"/>
          </p15:clr>
        </p15:guide>
        <p15:guide id="2" orient="horz" pos="8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pattern panel">
    <p:spTree>
      <p:nvGrpSpPr>
        <p:cNvPr id="1" name=""/>
        <p:cNvGrpSpPr/>
        <p:nvPr/>
      </p:nvGrpSpPr>
      <p:grpSpPr>
        <a:xfrm>
          <a:off x="0" y="0"/>
          <a:ext cx="0" cy="0"/>
          <a:chOff x="0" y="0"/>
          <a:chExt cx="0" cy="0"/>
        </a:xfrm>
      </p:grpSpPr>
      <p:pic>
        <p:nvPicPr>
          <p:cNvPr id="11" name="Pattern">
            <a:extLst>
              <a:ext uri="{FF2B5EF4-FFF2-40B4-BE49-F238E27FC236}">
                <a16:creationId xmlns:a16="http://schemas.microsoft.com/office/drawing/2014/main" id="{4232ACA5-F913-4C40-9156-9574AC847B0D}"/>
              </a:ext>
            </a:extLst>
          </p:cNvPr>
          <p:cNvPicPr>
            <a:picLocks noChangeAspect="1"/>
          </p:cNvPicPr>
          <p:nvPr userDrawn="1"/>
        </p:nvPicPr>
        <p:blipFill rotWithShape="1">
          <a:blip r:embed="rId2" cstate="screen">
            <a:duotone>
              <a:schemeClr val="accent2">
                <a:shade val="45000"/>
                <a:satMod val="135000"/>
              </a:schemeClr>
              <a:prstClr val="white"/>
            </a:duotone>
            <a:alphaModFix amt="40000"/>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790"/>
            <a:ext cx="4041984" cy="5180631"/>
          </a:xfrm>
          <a:prstGeom prst="rect">
            <a:avLst/>
          </a:prstGeom>
        </p:spPr>
      </p:pic>
      <p:sp>
        <p:nvSpPr>
          <p:cNvPr id="13" name="Content Placeholder ">
            <a:extLst>
              <a:ext uri="{FF2B5EF4-FFF2-40B4-BE49-F238E27FC236}">
                <a16:creationId xmlns:a16="http://schemas.microsoft.com/office/drawing/2014/main" id="{297102B3-ABBC-8342-9686-98DDA2B5DFAF}"/>
              </a:ext>
            </a:extLst>
          </p:cNvPr>
          <p:cNvSpPr>
            <a:spLocks noGrp="1"/>
          </p:cNvSpPr>
          <p:nvPr>
            <p:ph idx="1" hasCustomPrompt="1"/>
          </p:nvPr>
        </p:nvSpPr>
        <p:spPr>
          <a:xfrm>
            <a:off x="4298506" y="1701053"/>
            <a:ext cx="7553252" cy="4797183"/>
          </a:xfrm>
        </p:spPr>
        <p:txBody>
          <a:bodyPr>
            <a:normAutofit lnSpcReduction="10000"/>
          </a:bodyPr>
          <a:lstStyle/>
          <a:p>
            <a:r>
              <a:rPr lang="en-GB" dirty="0"/>
              <a:t>Content placeholder</a:t>
            </a:r>
          </a:p>
        </p:txBody>
      </p:sp>
      <p:sp>
        <p:nvSpPr>
          <p:cNvPr id="14" name="Sub-heading">
            <a:extLst>
              <a:ext uri="{FF2B5EF4-FFF2-40B4-BE49-F238E27FC236}">
                <a16:creationId xmlns:a16="http://schemas.microsoft.com/office/drawing/2014/main" id="{F0A305C8-DF3E-DB45-9F64-CF839254AACB}"/>
              </a:ext>
            </a:extLst>
          </p:cNvPr>
          <p:cNvSpPr>
            <a:spLocks noGrp="1"/>
          </p:cNvSpPr>
          <p:nvPr>
            <p:ph type="body" sz="quarter" idx="10" hasCustomPrompt="1"/>
          </p:nvPr>
        </p:nvSpPr>
        <p:spPr>
          <a:xfrm>
            <a:off x="340242" y="1701053"/>
            <a:ext cx="3703121" cy="4797183"/>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0242" y="265295"/>
            <a:ext cx="8910084" cy="1019176"/>
          </a:xfrm>
          <a:prstGeom prst="rect">
            <a:avLst/>
          </a:prstGeom>
        </p:spPr>
        <p:txBody>
          <a:bodyP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395362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al layout slide on white bg">
    <p:spTree>
      <p:nvGrpSpPr>
        <p:cNvPr id="1" name=""/>
        <p:cNvGrpSpPr/>
        <p:nvPr/>
      </p:nvGrpSpPr>
      <p:grpSpPr>
        <a:xfrm>
          <a:off x="0" y="0"/>
          <a:ext cx="0" cy="0"/>
          <a:chOff x="0" y="0"/>
          <a:chExt cx="0" cy="0"/>
        </a:xfrm>
      </p:grpSpPr>
      <p:sp>
        <p:nvSpPr>
          <p:cNvPr id="11" name="White Rectangle">
            <a:extLst>
              <a:ext uri="{FF2B5EF4-FFF2-40B4-BE49-F238E27FC236}">
                <a16:creationId xmlns:a16="http://schemas.microsoft.com/office/drawing/2014/main" id="{948D6589-07BC-504A-9A95-293D1FAB3969}"/>
              </a:ext>
            </a:extLst>
          </p:cNvPr>
          <p:cNvSpPr/>
          <p:nvPr userDrawn="1"/>
        </p:nvSpPr>
        <p:spPr>
          <a:xfrm>
            <a:off x="0" y="0"/>
            <a:ext cx="12192000" cy="133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2FCD4CF8-0C12-EA43-B791-77B95BE3B8A1}"/>
              </a:ext>
            </a:extLst>
          </p:cNvPr>
          <p:cNvSpPr>
            <a:spLocks noGrp="1"/>
          </p:cNvSpPr>
          <p:nvPr>
            <p:ph idx="12" hasCustomPrompt="1"/>
          </p:nvPr>
        </p:nvSpPr>
        <p:spPr>
          <a:xfrm>
            <a:off x="6305552" y="1701053"/>
            <a:ext cx="5546206" cy="4788936"/>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1">
                <a:solidFill>
                  <a:schemeClr val="tx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4" name="Title 2">
            <a:extLst>
              <a:ext uri="{FF2B5EF4-FFF2-40B4-BE49-F238E27FC236}">
                <a16:creationId xmlns:a16="http://schemas.microsoft.com/office/drawing/2014/main" id="{3A21EA00-5D4A-874F-9DE9-2C510BCA999D}"/>
              </a:ext>
            </a:extLst>
          </p:cNvPr>
          <p:cNvSpPr>
            <a:spLocks noGrp="1"/>
          </p:cNvSpPr>
          <p:nvPr>
            <p:ph type="body" sz="quarter" idx="14" hasCustomPrompt="1"/>
          </p:nvPr>
        </p:nvSpPr>
        <p:spPr>
          <a:xfrm>
            <a:off x="6305550" y="219918"/>
            <a:ext cx="5546208" cy="1019176"/>
          </a:xfrm>
        </p:spPr>
        <p:txBody>
          <a:bodyPr/>
          <a:lstStyle>
            <a:lvl1pPr marL="0" indent="0">
              <a:buFontTx/>
              <a:buNone/>
              <a:defRPr lang="en-GB" sz="3200" b="1" i="1" kern="1200" dirty="0" smtClean="0">
                <a:solidFill>
                  <a:schemeClr val="accent1"/>
                </a:solidFill>
                <a:latin typeface="Trebuchet MS" panose="020B0703020202090204" pitchFamily="34" charset="0"/>
                <a:ea typeface="+mj-ea"/>
                <a:cs typeface="+mj-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TITLE</a:t>
            </a:r>
          </a:p>
        </p:txBody>
      </p:sp>
      <p:sp>
        <p:nvSpPr>
          <p:cNvPr id="15" name="Content Placeholder 1">
            <a:extLst>
              <a:ext uri="{FF2B5EF4-FFF2-40B4-BE49-F238E27FC236}">
                <a16:creationId xmlns:a16="http://schemas.microsoft.com/office/drawing/2014/main" id="{711302C3-77CD-E045-AC17-217A8FF65206}"/>
              </a:ext>
            </a:extLst>
          </p:cNvPr>
          <p:cNvSpPr>
            <a:spLocks noGrp="1"/>
          </p:cNvSpPr>
          <p:nvPr>
            <p:ph idx="1" hasCustomPrompt="1"/>
          </p:nvPr>
        </p:nvSpPr>
        <p:spPr>
          <a:xfrm>
            <a:off x="340242" y="1701053"/>
            <a:ext cx="5546208" cy="4788936"/>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tx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7" name="Title 1">
            <a:extLst>
              <a:ext uri="{FF2B5EF4-FFF2-40B4-BE49-F238E27FC236}">
                <a16:creationId xmlns:a16="http://schemas.microsoft.com/office/drawing/2014/main" id="{AD74D22F-7C30-804B-B618-3432E30FA7B0}"/>
              </a:ext>
            </a:extLst>
          </p:cNvPr>
          <p:cNvSpPr>
            <a:spLocks noGrp="1"/>
          </p:cNvSpPr>
          <p:nvPr>
            <p:ph type="title" hasCustomPrompt="1"/>
          </p:nvPr>
        </p:nvSpPr>
        <p:spPr>
          <a:xfrm>
            <a:off x="340242" y="219918"/>
            <a:ext cx="5546209" cy="1019176"/>
          </a:xfrm>
          <a:prstGeom prst="rect">
            <a:avLst/>
          </a:prstGeom>
        </p:spPr>
        <p:txBody>
          <a:bodyPr/>
          <a:lstStyle>
            <a:lvl1pPr>
              <a:lnSpc>
                <a:spcPct val="100000"/>
              </a:lnSpc>
              <a:defRPr/>
            </a:lvl1pPr>
          </a:lstStyle>
          <a:p>
            <a:r>
              <a:rPr lang="en-GB" dirty="0"/>
              <a:t>CLICK TO EDIT TITLE</a:t>
            </a:r>
            <a:endParaRPr lang="en-US" dirty="0"/>
          </a:p>
        </p:txBody>
      </p:sp>
    </p:spTree>
    <p:extLst>
      <p:ext uri="{BB962C8B-B14F-4D97-AF65-F5344CB8AC3E}">
        <p14:creationId xmlns:p14="http://schemas.microsoft.com/office/powerpoint/2010/main" val="366128784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x columns slide on white bg">
    <p:spTree>
      <p:nvGrpSpPr>
        <p:cNvPr id="1" name=""/>
        <p:cNvGrpSpPr/>
        <p:nvPr/>
      </p:nvGrpSpPr>
      <p:grpSpPr>
        <a:xfrm>
          <a:off x="0" y="0"/>
          <a:ext cx="0" cy="0"/>
          <a:chOff x="0" y="0"/>
          <a:chExt cx="0" cy="0"/>
        </a:xfrm>
      </p:grpSpPr>
      <p:sp>
        <p:nvSpPr>
          <p:cNvPr id="19" name="White Rectangle">
            <a:extLst>
              <a:ext uri="{FF2B5EF4-FFF2-40B4-BE49-F238E27FC236}">
                <a16:creationId xmlns:a16="http://schemas.microsoft.com/office/drawing/2014/main" id="{AF7E239E-9757-3248-A127-4F42F0637408}"/>
              </a:ext>
            </a:extLst>
          </p:cNvPr>
          <p:cNvSpPr/>
          <p:nvPr userDrawn="1"/>
        </p:nvSpPr>
        <p:spPr>
          <a:xfrm>
            <a:off x="0" y="0"/>
            <a:ext cx="12192000" cy="133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3">
            <a:extLst>
              <a:ext uri="{FF2B5EF4-FFF2-40B4-BE49-F238E27FC236}">
                <a16:creationId xmlns:a16="http://schemas.microsoft.com/office/drawing/2014/main" id="{2B59F022-8EBD-944D-810D-855A24D6A260}"/>
              </a:ext>
            </a:extLst>
          </p:cNvPr>
          <p:cNvSpPr>
            <a:spLocks noGrp="1"/>
          </p:cNvSpPr>
          <p:nvPr>
            <p:ph idx="12" hasCustomPrompt="1"/>
          </p:nvPr>
        </p:nvSpPr>
        <p:spPr>
          <a:xfrm>
            <a:off x="8253778" y="1701053"/>
            <a:ext cx="3600000"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0"/>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5" name="Title 3">
            <a:extLst>
              <a:ext uri="{FF2B5EF4-FFF2-40B4-BE49-F238E27FC236}">
                <a16:creationId xmlns:a16="http://schemas.microsoft.com/office/drawing/2014/main" id="{46C5C79B-1FC7-684E-8098-DD6B7E0A0122}"/>
              </a:ext>
            </a:extLst>
          </p:cNvPr>
          <p:cNvSpPr>
            <a:spLocks noGrp="1"/>
          </p:cNvSpPr>
          <p:nvPr>
            <p:ph type="body" sz="quarter" idx="14" hasCustomPrompt="1"/>
          </p:nvPr>
        </p:nvSpPr>
        <p:spPr>
          <a:xfrm>
            <a:off x="8253778" y="216396"/>
            <a:ext cx="3600000" cy="1067301"/>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
        <p:nvSpPr>
          <p:cNvPr id="14" name="Content Placeholder  2">
            <a:extLst>
              <a:ext uri="{FF2B5EF4-FFF2-40B4-BE49-F238E27FC236}">
                <a16:creationId xmlns:a16="http://schemas.microsoft.com/office/drawing/2014/main" id="{4BF8A05F-FD1D-CD48-A3CF-DE8AF43F6977}"/>
              </a:ext>
            </a:extLst>
          </p:cNvPr>
          <p:cNvSpPr>
            <a:spLocks noGrp="1"/>
          </p:cNvSpPr>
          <p:nvPr>
            <p:ph idx="15" hasCustomPrompt="1"/>
          </p:nvPr>
        </p:nvSpPr>
        <p:spPr>
          <a:xfrm>
            <a:off x="4297619" y="1701053"/>
            <a:ext cx="3599998"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0"/>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7" name="Title 2">
            <a:extLst>
              <a:ext uri="{FF2B5EF4-FFF2-40B4-BE49-F238E27FC236}">
                <a16:creationId xmlns:a16="http://schemas.microsoft.com/office/drawing/2014/main" id="{5BE914C9-9E29-9D45-8E51-BE422FBBE2C1}"/>
              </a:ext>
            </a:extLst>
          </p:cNvPr>
          <p:cNvSpPr>
            <a:spLocks noGrp="1"/>
          </p:cNvSpPr>
          <p:nvPr>
            <p:ph type="body" sz="quarter" idx="17" hasCustomPrompt="1"/>
          </p:nvPr>
        </p:nvSpPr>
        <p:spPr>
          <a:xfrm>
            <a:off x="4297618" y="215776"/>
            <a:ext cx="3600000" cy="1060426"/>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
        <p:nvSpPr>
          <p:cNvPr id="10" name="Content Placeholder 1">
            <a:extLst>
              <a:ext uri="{FF2B5EF4-FFF2-40B4-BE49-F238E27FC236}">
                <a16:creationId xmlns:a16="http://schemas.microsoft.com/office/drawing/2014/main" id="{1E5D113C-3036-C842-BC1F-5B0180C05F49}"/>
              </a:ext>
            </a:extLst>
          </p:cNvPr>
          <p:cNvSpPr>
            <a:spLocks noGrp="1"/>
          </p:cNvSpPr>
          <p:nvPr>
            <p:ph idx="1" hasCustomPrompt="1"/>
          </p:nvPr>
        </p:nvSpPr>
        <p:spPr>
          <a:xfrm>
            <a:off x="341458" y="1701053"/>
            <a:ext cx="3600000"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6" name="Title 1">
            <a:extLst>
              <a:ext uri="{FF2B5EF4-FFF2-40B4-BE49-F238E27FC236}">
                <a16:creationId xmlns:a16="http://schemas.microsoft.com/office/drawing/2014/main" id="{0A2B4331-7730-C944-82F4-41B3F12BA696}"/>
              </a:ext>
            </a:extLst>
          </p:cNvPr>
          <p:cNvSpPr>
            <a:spLocks noGrp="1"/>
          </p:cNvSpPr>
          <p:nvPr>
            <p:ph type="body" sz="quarter" idx="18" hasCustomPrompt="1"/>
          </p:nvPr>
        </p:nvSpPr>
        <p:spPr>
          <a:xfrm>
            <a:off x="341458" y="215776"/>
            <a:ext cx="3600000" cy="1060426"/>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Tree>
    <p:extLst>
      <p:ext uri="{BB962C8B-B14F-4D97-AF65-F5344CB8AC3E}">
        <p14:creationId xmlns:p14="http://schemas.microsoft.com/office/powerpoint/2010/main" val="20556485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on white bg">
    <p:bg>
      <p:bgPr>
        <a:solidFill>
          <a:schemeClr val="bg1"/>
        </a:solidFill>
        <a:effectLst/>
      </p:bgPr>
    </p:bg>
    <p:spTree>
      <p:nvGrpSpPr>
        <p:cNvPr id="1" name=""/>
        <p:cNvGrpSpPr/>
        <p:nvPr/>
      </p:nvGrpSpPr>
      <p:grpSpPr>
        <a:xfrm>
          <a:off x="0" y="0"/>
          <a:ext cx="0" cy="0"/>
          <a:chOff x="0" y="0"/>
          <a:chExt cx="0" cy="0"/>
        </a:xfrm>
      </p:grpSpPr>
      <p:pic>
        <p:nvPicPr>
          <p:cNvPr id="9" name="Pattern Bottom">
            <a:extLst>
              <a:ext uri="{FF2B5EF4-FFF2-40B4-BE49-F238E27FC236}">
                <a16:creationId xmlns:a16="http://schemas.microsoft.com/office/drawing/2014/main" id="{7E41FF7E-0642-ED43-BF36-6F4C4C4A2BE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0606" y="4478953"/>
            <a:ext cx="4785278" cy="2148599"/>
          </a:xfrm>
          <a:prstGeom prst="rect">
            <a:avLst/>
          </a:prstGeom>
        </p:spPr>
      </p:pic>
      <p:pic>
        <p:nvPicPr>
          <p:cNvPr id="11" name="Pattern Top">
            <a:extLst>
              <a:ext uri="{FF2B5EF4-FFF2-40B4-BE49-F238E27FC236}">
                <a16:creationId xmlns:a16="http://schemas.microsoft.com/office/drawing/2014/main" id="{6124DACD-3877-F440-9547-FC58D4D8F16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flipV="1">
            <a:off x="260883" y="-43952"/>
            <a:ext cx="4785278" cy="2148599"/>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800" y="1701053"/>
            <a:ext cx="6474045" cy="4786833"/>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57101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maroon banner bottom">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735" t="68607" r="9714" b="8720"/>
          <a:stretch/>
        </p:blipFill>
        <p:spPr>
          <a:xfrm>
            <a:off x="-7951" y="5669751"/>
            <a:ext cx="12204000" cy="1195743"/>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684670" y="5669752"/>
            <a:ext cx="2160000" cy="11677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0241" y="1697394"/>
            <a:ext cx="11504429" cy="3781503"/>
          </a:xfrm>
        </p:spPr>
        <p:txBody>
          <a:bodyPr>
            <a:normAutofit lnSpcReduction="10000"/>
          </a:bodyPr>
          <a:lstStyle/>
          <a:p>
            <a:r>
              <a:rPr lang="en-GB" dirty="0"/>
              <a:t>Content placeholder</a:t>
            </a:r>
          </a:p>
        </p:txBody>
      </p:sp>
      <p:sp>
        <p:nvSpPr>
          <p:cNvPr id="7" name="White.Banner.Top">
            <a:extLst>
              <a:ext uri="{FF2B5EF4-FFF2-40B4-BE49-F238E27FC236}">
                <a16:creationId xmlns:a16="http://schemas.microsoft.com/office/drawing/2014/main" id="{C181FDE8-2CDE-9B53-F6F0-DC7BB4C9FF0A}"/>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11495049" cy="1019176"/>
          </a:xfrm>
          <a:prstGeom prst="rect">
            <a:avLst/>
          </a:prstGeom>
        </p:spPr>
        <p:txBody>
          <a:bodyPr/>
          <a:lstStyle>
            <a:lvl1pPr>
              <a:defRPr>
                <a:solidFill>
                  <a:schemeClr val="accent1"/>
                </a:solidFill>
              </a:defRPr>
            </a:lvl1pPr>
          </a:lstStyle>
          <a:p>
            <a:r>
              <a:rPr lang="en-GB" dirty="0"/>
              <a:t>CLICK TO EDIT TITLE</a:t>
            </a:r>
            <a:endParaRPr lang="en-US" dirty="0"/>
          </a:p>
        </p:txBody>
      </p:sp>
      <p:sp>
        <p:nvSpPr>
          <p:cNvPr id="3" name="Gold strip">
            <a:extLst>
              <a:ext uri="{FF2B5EF4-FFF2-40B4-BE49-F238E27FC236}">
                <a16:creationId xmlns:a16="http://schemas.microsoft.com/office/drawing/2014/main" id="{B7788DC2-C383-B063-CAF1-06925BC59BE4}"/>
              </a:ext>
            </a:extLst>
          </p:cNvPr>
          <p:cNvSpPr/>
          <p:nvPr userDrawn="1"/>
        </p:nvSpPr>
        <p:spPr>
          <a:xfrm>
            <a:off x="0" y="-10274"/>
            <a:ext cx="12192000" cy="21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Footer">
            <a:extLst>
              <a:ext uri="{FF2B5EF4-FFF2-40B4-BE49-F238E27FC236}">
                <a16:creationId xmlns:a16="http://schemas.microsoft.com/office/drawing/2014/main" id="{1EB4AFB9-AD46-D1E1-906D-A134828DBB34}"/>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1000" b="0" i="0" dirty="0">
              <a:solidFill>
                <a:schemeClr val="bg1"/>
              </a:solidFill>
              <a:latin typeface="Trebuchet MS" panose="020B0703020202090204" pitchFamily="34" charset="0"/>
            </a:endParaRPr>
          </a:p>
        </p:txBody>
      </p:sp>
      <p:sp>
        <p:nvSpPr>
          <p:cNvPr id="15" name="Text Placeholder 14">
            <a:extLst>
              <a:ext uri="{FF2B5EF4-FFF2-40B4-BE49-F238E27FC236}">
                <a16:creationId xmlns:a16="http://schemas.microsoft.com/office/drawing/2014/main" id="{CF23EA05-838C-E5C6-2C9D-1239932B0F04}"/>
              </a:ext>
            </a:extLst>
          </p:cNvPr>
          <p:cNvSpPr>
            <a:spLocks noGrp="1"/>
          </p:cNvSpPr>
          <p:nvPr>
            <p:ph type="body" sz="quarter" idx="10" hasCustomPrompt="1"/>
          </p:nvPr>
        </p:nvSpPr>
        <p:spPr>
          <a:xfrm>
            <a:off x="347329" y="5851917"/>
            <a:ext cx="9238881" cy="803370"/>
          </a:xfrm>
        </p:spPr>
        <p:txBody>
          <a:bodyPr anchor="ctr">
            <a:noAutofit/>
          </a:bodyPr>
          <a:lstStyle>
            <a:lvl1pPr marL="0" indent="0">
              <a:buFontTx/>
              <a:buNone/>
              <a:defRPr sz="1100">
                <a:solidFill>
                  <a:schemeClr val="bg1"/>
                </a:solidFill>
              </a:defRPr>
            </a:lvl1pPr>
            <a:lvl2pPr marL="457200" indent="0">
              <a:buFontTx/>
              <a:buNone/>
              <a:defRPr sz="1100">
                <a:solidFill>
                  <a:schemeClr val="bg1"/>
                </a:solidFill>
              </a:defRPr>
            </a:lvl2pPr>
            <a:lvl3pPr marL="914400" indent="0">
              <a:buFontTx/>
              <a:buNone/>
              <a:defRPr sz="1100">
                <a:solidFill>
                  <a:schemeClr val="bg1"/>
                </a:solidFill>
              </a:defRPr>
            </a:lvl3pPr>
            <a:lvl4pPr marL="1371600" indent="0">
              <a:buFontTx/>
              <a:buNone/>
              <a:defRPr sz="1100">
                <a:solidFill>
                  <a:schemeClr val="bg1"/>
                </a:solidFill>
              </a:defRPr>
            </a:lvl4pPr>
            <a:lvl5pPr marL="1828800" indent="0">
              <a:buFontTx/>
              <a:buNone/>
              <a:defRPr sz="1100">
                <a:solidFill>
                  <a:schemeClr val="bg1"/>
                </a:solidFill>
              </a:defRPr>
            </a:lvl5pPr>
          </a:lstStyle>
          <a:p>
            <a:pPr lvl="0"/>
            <a:r>
              <a:rPr lang="en-GB" dirty="0"/>
              <a:t>Click to edit text </a:t>
            </a:r>
          </a:p>
        </p:txBody>
      </p:sp>
    </p:spTree>
    <p:extLst>
      <p:ext uri="{BB962C8B-B14F-4D97-AF65-F5344CB8AC3E}">
        <p14:creationId xmlns:p14="http://schemas.microsoft.com/office/powerpoint/2010/main" val="404309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White.Strip.Footer">
            <a:extLst>
              <a:ext uri="{FF2B5EF4-FFF2-40B4-BE49-F238E27FC236}">
                <a16:creationId xmlns:a16="http://schemas.microsoft.com/office/drawing/2014/main" id="{CA1C759E-C34F-40B0-240D-BD3B24826B0B}"/>
              </a:ext>
            </a:extLst>
          </p:cNvPr>
          <p:cNvSpPr/>
          <p:nvPr userDrawn="1"/>
        </p:nvSpPr>
        <p:spPr>
          <a:xfrm>
            <a:off x="0" y="6585222"/>
            <a:ext cx="12192000" cy="275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a:extLst>
              <a:ext uri="{FF2B5EF4-FFF2-40B4-BE49-F238E27FC236}">
                <a16:creationId xmlns:a16="http://schemas.microsoft.com/office/drawing/2014/main" id="{5DE18A1C-E612-604E-AA9F-9A73E465BA68}"/>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000" b="0" i="0" dirty="0">
                <a:solidFill>
                  <a:schemeClr val="accent1"/>
                </a:solidFill>
                <a:latin typeface="Trebuchet MS" panose="020B0703020202090204" pitchFamily="34" charset="0"/>
              </a:rPr>
              <a:t>Science · </a:t>
            </a:r>
            <a:r>
              <a:rPr lang="en-ZA" sz="1000" b="0" i="0" kern="1200" dirty="0" err="1">
                <a:solidFill>
                  <a:schemeClr val="accent1"/>
                </a:solidFill>
                <a:effectLst/>
                <a:latin typeface="Trebuchet MS" panose="020B0703020202090204" pitchFamily="34" charset="0"/>
                <a:ea typeface="+mn-ea"/>
                <a:cs typeface="Calibri Light" panose="020F0302020204030204" pitchFamily="34" charset="0"/>
              </a:rPr>
              <a:t>EyeNzululwazi</a:t>
            </a:r>
            <a:r>
              <a:rPr lang="en-ZA" sz="1000" b="0" i="0" kern="1200" dirty="0">
                <a:solidFill>
                  <a:schemeClr val="accent1"/>
                </a:solidFill>
                <a:effectLst/>
                <a:latin typeface="Trebuchet MS" panose="020B0703020202090204" pitchFamily="34" charset="0"/>
                <a:ea typeface="+mn-ea"/>
                <a:cs typeface="Calibri Light" panose="020F0302020204030204" pitchFamily="34" charset="0"/>
              </a:rPr>
              <a:t> </a:t>
            </a:r>
            <a:r>
              <a:rPr lang="en-ZA" sz="1000" b="0" i="0" kern="1200" dirty="0" err="1">
                <a:solidFill>
                  <a:schemeClr val="accent1"/>
                </a:solidFill>
                <a:effectLst/>
                <a:latin typeface="Trebuchet MS" panose="020B0703020202090204" pitchFamily="34" charset="0"/>
                <a:ea typeface="+mn-ea"/>
                <a:cs typeface="Calibri Light" panose="020F0302020204030204" pitchFamily="34" charset="0"/>
              </a:rPr>
              <a:t>ngezeNdalo</a:t>
            </a:r>
            <a:r>
              <a:rPr lang="en-GB" sz="1000" b="0" i="0" dirty="0">
                <a:solidFill>
                  <a:schemeClr val="accent1"/>
                </a:solidFill>
                <a:latin typeface="Trebuchet MS" panose="020B0703020202090204" pitchFamily="34" charset="0"/>
              </a:rPr>
              <a:t> · </a:t>
            </a:r>
            <a:r>
              <a:rPr lang="en-GB" sz="1000" b="0" i="0" dirty="0" err="1">
                <a:solidFill>
                  <a:schemeClr val="accent1"/>
                </a:solidFill>
                <a:latin typeface="Trebuchet MS" panose="020B0703020202090204" pitchFamily="34" charset="0"/>
              </a:rPr>
              <a:t>Natuurwetenskappe</a:t>
            </a:r>
            <a:endParaRPr lang="en-GB" sz="1000" b="0" i="0" dirty="0">
              <a:solidFill>
                <a:schemeClr val="accent1"/>
              </a:solidFill>
              <a:latin typeface="Trebuchet MS" panose="020B0703020202090204" pitchFamily="34" charset="0"/>
            </a:endParaRPr>
          </a:p>
        </p:txBody>
      </p:sp>
      <p:cxnSp>
        <p:nvCxnSpPr>
          <p:cNvPr id="7" name="Gold line">
            <a:extLst>
              <a:ext uri="{FF2B5EF4-FFF2-40B4-BE49-F238E27FC236}">
                <a16:creationId xmlns:a16="http://schemas.microsoft.com/office/drawing/2014/main" id="{3693D1F9-4515-3318-7EC4-D360748AA11D}"/>
              </a:ext>
            </a:extLst>
          </p:cNvPr>
          <p:cNvCxnSpPr>
            <a:cxnSpLocks/>
          </p:cNvCxnSpPr>
          <p:nvPr userDrawn="1"/>
        </p:nvCxnSpPr>
        <p:spPr>
          <a:xfrm>
            <a:off x="0" y="6590156"/>
            <a:ext cx="12192000"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Content placeholder">
            <a:extLst>
              <a:ext uri="{FF2B5EF4-FFF2-40B4-BE49-F238E27FC236}">
                <a16:creationId xmlns:a16="http://schemas.microsoft.com/office/drawing/2014/main" id="{301AC438-5C4B-A74B-973C-02E8105BD4BD}"/>
              </a:ext>
            </a:extLst>
          </p:cNvPr>
          <p:cNvSpPr>
            <a:spLocks noGrp="1"/>
          </p:cNvSpPr>
          <p:nvPr>
            <p:ph type="body" idx="1"/>
          </p:nvPr>
        </p:nvSpPr>
        <p:spPr>
          <a:xfrm>
            <a:off x="340242" y="1708280"/>
            <a:ext cx="11511516" cy="478254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White.Banner.Top">
            <a:extLst>
              <a:ext uri="{FF2B5EF4-FFF2-40B4-BE49-F238E27FC236}">
                <a16:creationId xmlns:a16="http://schemas.microsoft.com/office/drawing/2014/main" id="{D70D17EB-87E2-EC45-B0B0-B16E5C2558F6}"/>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SU Logo">
            <a:extLst>
              <a:ext uri="{FF2B5EF4-FFF2-40B4-BE49-F238E27FC236}">
                <a16:creationId xmlns:a16="http://schemas.microsoft.com/office/drawing/2014/main" id="{D9086DBD-5A09-A082-83CD-FF70F4F45CF9}"/>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584456" y="1"/>
            <a:ext cx="2609737" cy="1410832"/>
          </a:xfrm>
          <a:prstGeom prst="rect">
            <a:avLst/>
          </a:prstGeom>
        </p:spPr>
      </p:pic>
      <p:sp>
        <p:nvSpPr>
          <p:cNvPr id="2" name="Title">
            <a:extLst>
              <a:ext uri="{FF2B5EF4-FFF2-40B4-BE49-F238E27FC236}">
                <a16:creationId xmlns:a16="http://schemas.microsoft.com/office/drawing/2014/main" id="{EC044E2A-3062-F245-818F-F465A0481FCB}"/>
              </a:ext>
            </a:extLst>
          </p:cNvPr>
          <p:cNvSpPr>
            <a:spLocks noGrp="1"/>
          </p:cNvSpPr>
          <p:nvPr>
            <p:ph type="title"/>
          </p:nvPr>
        </p:nvSpPr>
        <p:spPr>
          <a:xfrm>
            <a:off x="338049" y="265152"/>
            <a:ext cx="8903973" cy="1052900"/>
          </a:xfrm>
          <a:prstGeom prst="rect">
            <a:avLst/>
          </a:prstGeom>
        </p:spPr>
        <p:txBody>
          <a:bodyPr vert="horz" lIns="91440" tIns="45720" rIns="91440" bIns="45720" rtlCol="0" anchor="t">
            <a:normAutofit/>
          </a:bodyPr>
          <a:lstStyle/>
          <a:p>
            <a:r>
              <a:rPr lang="en-GB" dirty="0"/>
              <a:t>CLICK TO EDIT MASTER TITLE STYLE</a:t>
            </a:r>
            <a:endParaRPr lang="en-US" dirty="0"/>
          </a:p>
        </p:txBody>
      </p:sp>
      <p:cxnSp>
        <p:nvCxnSpPr>
          <p:cNvPr id="17" name="Straight Connector 16" hidden="1">
            <a:extLst>
              <a:ext uri="{FF2B5EF4-FFF2-40B4-BE49-F238E27FC236}">
                <a16:creationId xmlns:a16="http://schemas.microsoft.com/office/drawing/2014/main" id="{D5D9A9DC-00EF-2E31-9F03-326088DB4048}"/>
              </a:ext>
            </a:extLst>
          </p:cNvPr>
          <p:cNvCxnSpPr/>
          <p:nvPr userDrawn="1"/>
        </p:nvCxnSpPr>
        <p:spPr>
          <a:xfrm>
            <a:off x="-355601" y="1413743"/>
            <a:ext cx="1392645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hidden="1">
            <a:extLst>
              <a:ext uri="{FF2B5EF4-FFF2-40B4-BE49-F238E27FC236}">
                <a16:creationId xmlns:a16="http://schemas.microsoft.com/office/drawing/2014/main" id="{FFDA071B-3A7E-3265-CD6B-8B290A273793}"/>
              </a:ext>
            </a:extLst>
          </p:cNvPr>
          <p:cNvSpPr/>
          <p:nvPr userDrawn="1"/>
        </p:nvSpPr>
        <p:spPr>
          <a:xfrm>
            <a:off x="340242" y="354420"/>
            <a:ext cx="11511517" cy="61428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22D32F58-0A4C-7878-21CF-B413B294E22E}"/>
              </a:ext>
            </a:extLst>
          </p:cNvPr>
          <p:cNvSpPr/>
          <p:nvPr userDrawn="1"/>
        </p:nvSpPr>
        <p:spPr>
          <a:xfrm>
            <a:off x="9584456" y="313273"/>
            <a:ext cx="342272" cy="34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hidden="1">
            <a:extLst>
              <a:ext uri="{FF2B5EF4-FFF2-40B4-BE49-F238E27FC236}">
                <a16:creationId xmlns:a16="http://schemas.microsoft.com/office/drawing/2014/main" id="{FA2AA88C-E7FB-D2AE-FFF2-E135C26E6D42}"/>
              </a:ext>
            </a:extLst>
          </p:cNvPr>
          <p:cNvCxnSpPr/>
          <p:nvPr userDrawn="1"/>
        </p:nvCxnSpPr>
        <p:spPr>
          <a:xfrm>
            <a:off x="9249110" y="-425303"/>
            <a:ext cx="0" cy="7549117"/>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hidden="1">
            <a:extLst>
              <a:ext uri="{FF2B5EF4-FFF2-40B4-BE49-F238E27FC236}">
                <a16:creationId xmlns:a16="http://schemas.microsoft.com/office/drawing/2014/main" id="{BBA097D7-678A-F0BE-FE91-E7E8F3A9FBFD}"/>
              </a:ext>
            </a:extLst>
          </p:cNvPr>
          <p:cNvSpPr/>
          <p:nvPr userDrawn="1"/>
        </p:nvSpPr>
        <p:spPr>
          <a:xfrm>
            <a:off x="9262234" y="6504999"/>
            <a:ext cx="342272" cy="34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hidden="1">
            <a:extLst>
              <a:ext uri="{FF2B5EF4-FFF2-40B4-BE49-F238E27FC236}">
                <a16:creationId xmlns:a16="http://schemas.microsoft.com/office/drawing/2014/main" id="{B48ACC47-CB5D-F4B3-89E0-DFC2258C411D}"/>
              </a:ext>
            </a:extLst>
          </p:cNvPr>
          <p:cNvCxnSpPr/>
          <p:nvPr userDrawn="1"/>
        </p:nvCxnSpPr>
        <p:spPr>
          <a:xfrm>
            <a:off x="-355058" y="1697394"/>
            <a:ext cx="13532342"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571098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697" r:id="rId3"/>
    <p:sldLayoutId id="2147483725" r:id="rId4"/>
    <p:sldLayoutId id="2147483712" r:id="rId5"/>
    <p:sldLayoutId id="2147483716" r:id="rId6"/>
    <p:sldLayoutId id="2147483741" r:id="rId7"/>
    <p:sldLayoutId id="2147483729" r:id="rId8"/>
    <p:sldLayoutId id="2147483769" r:id="rId9"/>
    <p:sldLayoutId id="2147483768" r:id="rId10"/>
    <p:sldLayoutId id="2147483757" r:id="rId11"/>
    <p:sldLayoutId id="2147483760" r:id="rId12"/>
    <p:sldLayoutId id="2147483761" r:id="rId13"/>
    <p:sldLayoutId id="2147483764" r:id="rId14"/>
    <p:sldLayoutId id="2147483756" r:id="rId15"/>
    <p:sldLayoutId id="2147483765" r:id="rId16"/>
    <p:sldLayoutId id="2147483766" r:id="rId17"/>
    <p:sldLayoutId id="2147483755" r:id="rId18"/>
    <p:sldLayoutId id="2147483767" r:id="rId19"/>
  </p:sldLayoutIdLst>
  <p:txStyles>
    <p:titleStyle>
      <a:lvl1pPr algn="l" defTabSz="9144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b="0" i="0" kern="1200">
          <a:solidFill>
            <a:schemeClr val="tx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Trebuchet MS" panose="020B070302020209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Trebuchet MS" panose="020B070302020209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rebuchet MS" panose="020B070302020209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rebuchet MS" panose="020B070302020209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5" userDrawn="1">
          <p15:clr>
            <a:srgbClr val="F26B43"/>
          </p15:clr>
        </p15:guide>
        <p15:guide id="2" pos="325" userDrawn="1">
          <p15:clr>
            <a:srgbClr val="F26B43"/>
          </p15:clr>
        </p15:guide>
        <p15:guide id="3" pos="166" userDrawn="1">
          <p15:clr>
            <a:srgbClr val="F26B43"/>
          </p15:clr>
        </p15:guide>
        <p15:guide id="4" pos="7514" userDrawn="1">
          <p15:clr>
            <a:srgbClr val="F26B43"/>
          </p15:clr>
        </p15:guide>
        <p15:guide id="5" pos="7333" userDrawn="1">
          <p15:clr>
            <a:srgbClr val="F26B43"/>
          </p15:clr>
        </p15:guide>
        <p15:guide id="6" orient="horz" pos="4156" userDrawn="1">
          <p15:clr>
            <a:srgbClr val="F26B43"/>
          </p15:clr>
        </p15:guide>
        <p15:guide id="7" orient="horz" pos="232" userDrawn="1">
          <p15:clr>
            <a:srgbClr val="F26B43"/>
          </p15:clr>
        </p15:guide>
        <p15:guide id="8" pos="3840" userDrawn="1">
          <p15:clr>
            <a:srgbClr val="F26B43"/>
          </p15:clr>
        </p15:guide>
        <p15:guide id="9"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7.svg"/><Relationship Id="rId10" Type="http://schemas.openxmlformats.org/officeDocument/2006/relationships/image" Target="../media/image28.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1.sv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customXml" Target="../ink/ink2.xml"/><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customXml" Target="../ink/ink3.xml"/><Relationship Id="rId5" Type="http://schemas.openxmlformats.org/officeDocument/2006/relationships/image" Target="../media/image39.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image" Target="../media/image41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39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40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E4ABA86-AFB5-7B73-8384-570B019D6C0A}"/>
              </a:ext>
            </a:extLst>
          </p:cNvPr>
          <p:cNvPicPr>
            <a:picLocks noGrp="1" noChangeAspect="1"/>
          </p:cNvPicPr>
          <p:nvPr>
            <p:ph type="pic" sz="quarter" idx="11"/>
          </p:nvPr>
        </p:nvPicPr>
        <p:blipFill>
          <a:blip r:embed="rId3"/>
          <a:srcRect/>
          <a:stretch/>
        </p:blipFill>
        <p:spPr/>
      </p:pic>
      <p:grpSp>
        <p:nvGrpSpPr>
          <p:cNvPr id="5" name="Group 4">
            <a:extLst>
              <a:ext uri="{FF2B5EF4-FFF2-40B4-BE49-F238E27FC236}">
                <a16:creationId xmlns:a16="http://schemas.microsoft.com/office/drawing/2014/main" id="{59394884-670C-8A61-70B0-978E7260D298}"/>
              </a:ext>
            </a:extLst>
          </p:cNvPr>
          <p:cNvGrpSpPr>
            <a:grpSpLocks noGrp="1" noUngrp="1" noRot="1" noMove="1" noResize="1"/>
          </p:cNvGrpSpPr>
          <p:nvPr/>
        </p:nvGrpSpPr>
        <p:grpSpPr>
          <a:xfrm>
            <a:off x="-8171" y="-214184"/>
            <a:ext cx="12461813" cy="3790815"/>
            <a:chOff x="-8171" y="-214184"/>
            <a:chExt cx="12461813" cy="3790815"/>
          </a:xfrm>
        </p:grpSpPr>
        <p:pic>
          <p:nvPicPr>
            <p:cNvPr id="6" name="Curve">
              <a:extLst>
                <a:ext uri="{FF2B5EF4-FFF2-40B4-BE49-F238E27FC236}">
                  <a16:creationId xmlns:a16="http://schemas.microsoft.com/office/drawing/2014/main" id="{4B145556-C34D-0A7E-FEAA-8279605635E3}"/>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387477" y="-214184"/>
              <a:ext cx="2066165" cy="3790815"/>
            </a:xfrm>
            <a:prstGeom prst="rect">
              <a:avLst/>
            </a:prstGeom>
          </p:spPr>
        </p:pic>
        <p:sp>
          <p:nvSpPr>
            <p:cNvPr id="7" name="Gradient overlay">
              <a:extLst>
                <a:ext uri="{FF2B5EF4-FFF2-40B4-BE49-F238E27FC236}">
                  <a16:creationId xmlns:a16="http://schemas.microsoft.com/office/drawing/2014/main" id="{BBF4A260-9609-C766-0148-09606B5717D8}"/>
                </a:ext>
              </a:extLst>
            </p:cNvPr>
            <p:cNvSpPr>
              <a:spLocks noGrp="1" noRot="1" noMove="1" noResize="1" noEditPoints="1" noAdjustHandles="1" noChangeArrowheads="1" noChangeShapeType="1"/>
            </p:cNvSpPr>
            <p:nvPr/>
          </p:nvSpPr>
          <p:spPr>
            <a:xfrm flipH="1">
              <a:off x="-8171" y="1"/>
              <a:ext cx="12200169" cy="2099143"/>
            </a:xfrm>
            <a:prstGeom prst="rect">
              <a:avLst/>
            </a:prstGeom>
            <a:gradFill flip="none" rotWithShape="1">
              <a:gsLst>
                <a:gs pos="50000">
                  <a:schemeClr val="bg1">
                    <a:alpha val="0"/>
                    <a:lumMod val="0"/>
                  </a:schemeClr>
                </a:gs>
                <a:gs pos="100000">
                  <a:srgbClr val="00000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SU Logo">
              <a:extLst>
                <a:ext uri="{FF2B5EF4-FFF2-40B4-BE49-F238E27FC236}">
                  <a16:creationId xmlns:a16="http://schemas.microsoft.com/office/drawing/2014/main" id="{FF0CBA08-0C0D-34E3-8B57-1EEA09653201}"/>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251" y="-1166"/>
              <a:ext cx="2780212" cy="1502988"/>
            </a:xfrm>
            <a:prstGeom prst="rect">
              <a:avLst/>
            </a:prstGeom>
          </p:spPr>
        </p:pic>
      </p:grpSp>
      <p:sp>
        <p:nvSpPr>
          <p:cNvPr id="11" name="Photo by ...">
            <a:extLst>
              <a:ext uri="{FF2B5EF4-FFF2-40B4-BE49-F238E27FC236}">
                <a16:creationId xmlns:a16="http://schemas.microsoft.com/office/drawing/2014/main" id="{B71CAEA3-7A36-C917-B9FD-CB9224C5AD22}"/>
              </a:ext>
            </a:extLst>
          </p:cNvPr>
          <p:cNvSpPr txBox="1"/>
          <p:nvPr/>
        </p:nvSpPr>
        <p:spPr>
          <a:xfrm>
            <a:off x="9987402" y="5888548"/>
            <a:ext cx="1433157" cy="230832"/>
          </a:xfrm>
          <a:prstGeom prst="rect">
            <a:avLst/>
          </a:prstGeom>
          <a:noFill/>
        </p:spPr>
        <p:txBody>
          <a:bodyPr wrap="square" rtlCol="0">
            <a:spAutoFit/>
          </a:bodyPr>
          <a:lstStyle/>
          <a:p>
            <a:pPr algn="r"/>
            <a:r>
              <a:rPr lang="en-GB" sz="900" dirty="0">
                <a:solidFill>
                  <a:schemeClr val="bg1">
                    <a:lumMod val="95000"/>
                  </a:schemeClr>
                </a:solidFill>
                <a:latin typeface="Trebuchet MS" panose="020B0703020202090204" pitchFamily="34" charset="0"/>
              </a:rPr>
              <a:t>Photo by Stefan Els</a:t>
            </a:r>
          </a:p>
        </p:txBody>
      </p:sp>
      <p:sp>
        <p:nvSpPr>
          <p:cNvPr id="2" name="Round Single Corner of Rectangle 1">
            <a:extLst>
              <a:ext uri="{FF2B5EF4-FFF2-40B4-BE49-F238E27FC236}">
                <a16:creationId xmlns:a16="http://schemas.microsoft.com/office/drawing/2014/main" id="{D73287E9-09EC-C4A8-20AA-73433EE185C3}"/>
              </a:ext>
            </a:extLst>
          </p:cNvPr>
          <p:cNvSpPr/>
          <p:nvPr/>
        </p:nvSpPr>
        <p:spPr>
          <a:xfrm flipV="1">
            <a:off x="-8171" y="3015848"/>
            <a:ext cx="9856026" cy="2290526"/>
          </a:xfrm>
          <a:prstGeom prst="round1Rect">
            <a:avLst>
              <a:gd name="adj" fmla="val 32213"/>
            </a:avLst>
          </a:prstGeom>
          <a:solidFill>
            <a:srgbClr val="00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itle Placeholder">
                <a:extLst>
                  <a:ext uri="{FF2B5EF4-FFF2-40B4-BE49-F238E27FC236}">
                    <a16:creationId xmlns:a16="http://schemas.microsoft.com/office/drawing/2014/main" id="{F79EAB59-C86C-9379-6C09-EEBA9941519D}"/>
                  </a:ext>
                </a:extLst>
              </p:cNvPr>
              <p:cNvSpPr>
                <a:spLocks noGrp="1"/>
              </p:cNvSpPr>
              <p:nvPr>
                <p:ph type="title"/>
              </p:nvPr>
            </p:nvSpPr>
            <p:spPr>
              <a:xfrm>
                <a:off x="340242" y="3417266"/>
                <a:ext cx="11292958" cy="1539240"/>
              </a:xfrm>
            </p:spPr>
            <p:txBody>
              <a:bodyPr>
                <a:normAutofit fontScale="90000"/>
              </a:bodyPr>
              <a:lstStyle/>
              <a:p>
                <a:pPr eaLnBrk="0" fontAlgn="base" hangingPunct="0">
                  <a:spcAft>
                    <a:spcPct val="0"/>
                  </a:spcAft>
                </a:pPr>
                <a:br>
                  <a:rPr lang="en-US" altLang="en-US" b="0" dirty="0"/>
                </a:br>
                <a:r>
                  <a:rPr lang="en-US" altLang="en-US" sz="4400" b="0" dirty="0"/>
                  <a:t>Rate equations for the control of </a:t>
                </a:r>
                <a14:m>
                  <m:oMath xmlns:m="http://schemas.openxmlformats.org/officeDocument/2006/math">
                    <m:sPre>
                      <m:sPrePr>
                        <m:ctrlPr>
                          <a:rPr lang="en-US" altLang="en-US" sz="4400" b="0" i="1" smtClean="0">
                            <a:latin typeface="Cambria Math" panose="02040503050406030204" pitchFamily="18" charset="0"/>
                          </a:rPr>
                        </m:ctrlPr>
                      </m:sPrePr>
                      <m:sub/>
                      <m:sup>
                        <m:r>
                          <a:rPr lang="en-US" sz="4400" b="1" i="1" smtClean="0">
                            <a:latin typeface="Cambria Math" panose="02040503050406030204" pitchFamily="18" charset="0"/>
                          </a:rPr>
                          <m:t>𝟏𝟕𝟏</m:t>
                        </m:r>
                      </m:sup>
                      <m:e>
                        <m:r>
                          <a:rPr lang="en-US" sz="4400" b="1" i="1" smtClean="0">
                            <a:latin typeface="Cambria Math" panose="02040503050406030204" pitchFamily="18" charset="0"/>
                          </a:rPr>
                          <m:t>𝒀𝒃</m:t>
                        </m:r>
                      </m:e>
                    </m:sPre>
                  </m:oMath>
                </a14:m>
                <a:r>
                  <a:rPr lang="en-US" altLang="en-US" sz="4400" b="0" dirty="0"/>
                  <a:t> ions</a:t>
                </a:r>
                <a:br>
                  <a:rPr lang="en-US" altLang="en-US" b="0" dirty="0"/>
                </a:br>
                <a:r>
                  <a:rPr lang="en-US" altLang="en-US" sz="2000" b="0" dirty="0"/>
                  <a:t>by Abigail Iyer</a:t>
                </a:r>
                <a:br>
                  <a:rPr lang="en-US" altLang="en-US" sz="2000" b="0" dirty="0"/>
                </a:br>
                <a:br>
                  <a:rPr lang="en-US" altLang="en-US" sz="3100" b="0" dirty="0"/>
                </a:br>
                <a:r>
                  <a:rPr lang="en-US" altLang="en-US" sz="1600" b="0" dirty="0">
                    <a:latin typeface="Trebuchet MS" panose="020B0603020202020204" pitchFamily="34" charset="0"/>
                  </a:rPr>
                  <a:t>Supervisor: Dr Christine Steenkamp</a:t>
                </a:r>
                <a:br>
                  <a:rPr lang="en-US" altLang="en-US" sz="1600" b="0" dirty="0">
                    <a:latin typeface="Trebuchet MS" panose="020B0603020202020204" pitchFamily="34" charset="0"/>
                  </a:rPr>
                </a:br>
                <a:r>
                  <a:rPr lang="en-US" altLang="en-US" sz="1600" b="0" dirty="0">
                    <a:latin typeface="Trebuchet MS" panose="020B0603020202020204" pitchFamily="34" charset="0"/>
                  </a:rPr>
                  <a:t>Co-supervisor: Prof Pieter Neethling</a:t>
                </a:r>
                <a:br>
                  <a:rPr lang="en-US" altLang="en-US" dirty="0">
                    <a:latin typeface="Arial" panose="020B0604020202020204" pitchFamily="34" charset="0"/>
                  </a:rPr>
                </a:br>
                <a:endParaRPr lang="en-US" dirty="0"/>
              </a:p>
            </p:txBody>
          </p:sp>
        </mc:Choice>
        <mc:Fallback xmlns="">
          <p:sp>
            <p:nvSpPr>
              <p:cNvPr id="10" name="Title Placeholder">
                <a:extLst>
                  <a:ext uri="{FF2B5EF4-FFF2-40B4-BE49-F238E27FC236}">
                    <a16:creationId xmlns:a16="http://schemas.microsoft.com/office/drawing/2014/main" id="{F79EAB59-C86C-9379-6C09-EEBA9941519D}"/>
                  </a:ext>
                </a:extLst>
              </p:cNvPr>
              <p:cNvSpPr>
                <a:spLocks noGrp="1" noRot="1" noChangeAspect="1" noMove="1" noResize="1" noEditPoints="1" noAdjustHandles="1" noChangeArrowheads="1" noChangeShapeType="1" noTextEdit="1"/>
              </p:cNvSpPr>
              <p:nvPr>
                <p:ph type="title"/>
              </p:nvPr>
            </p:nvSpPr>
            <p:spPr>
              <a:xfrm>
                <a:off x="340242" y="3417266"/>
                <a:ext cx="11292958" cy="1539240"/>
              </a:xfrm>
              <a:blipFill>
                <a:blip r:embed="rId10"/>
                <a:stretch>
                  <a:fillRect l="-1944" t="-14286" b="-10317"/>
                </a:stretch>
              </a:blipFill>
            </p:spPr>
            <p:txBody>
              <a:bodyPr/>
              <a:lstStyle/>
              <a:p>
                <a:r>
                  <a:rPr lang="en-ZA">
                    <a:noFill/>
                  </a:rPr>
                  <a:t> </a:t>
                </a:r>
              </a:p>
            </p:txBody>
          </p:sp>
        </mc:Fallback>
      </mc:AlternateContent>
      <p:sp>
        <p:nvSpPr>
          <p:cNvPr id="9" name="TextBox 8">
            <a:extLst>
              <a:ext uri="{FF2B5EF4-FFF2-40B4-BE49-F238E27FC236}">
                <a16:creationId xmlns:a16="http://schemas.microsoft.com/office/drawing/2014/main" id="{3CF84E6B-43DB-E178-35CF-7908B2A89A29}"/>
              </a:ext>
            </a:extLst>
          </p:cNvPr>
          <p:cNvSpPr txBox="1"/>
          <p:nvPr/>
        </p:nvSpPr>
        <p:spPr>
          <a:xfrm>
            <a:off x="0" y="6337895"/>
            <a:ext cx="12200170" cy="369332"/>
          </a:xfrm>
          <a:prstGeom prst="rect">
            <a:avLst/>
          </a:prstGeom>
          <a:noFill/>
        </p:spPr>
        <p:txBody>
          <a:bodyPr wrap="square">
            <a:spAutoFit/>
          </a:bodyPr>
          <a:lstStyle/>
          <a:p>
            <a:pPr marR="66520"/>
            <a:r>
              <a:rPr lang="en-US" sz="1100" b="0" i="0" u="none" strike="noStrike" baseline="0" dirty="0">
                <a:solidFill>
                  <a:schemeClr val="accent2"/>
                </a:solidFill>
                <a:latin typeface="Calibri Light" panose="020F0302020204030204" pitchFamily="34" charset="0"/>
              </a:rPr>
              <a:t> </a:t>
            </a:r>
            <a:r>
              <a:rPr lang="en-US" sz="1800" b="0" i="1" u="none" strike="noStrike" baseline="0" dirty="0">
                <a:solidFill>
                  <a:schemeClr val="accent2"/>
                </a:solidFill>
                <a:latin typeface="Calibri Light" panose="020F0302020204030204" pitchFamily="34" charset="0"/>
              </a:rPr>
              <a:t>Stellenbosch Photonics Institute, Department of Physics, Stellenbosch University</a:t>
            </a:r>
            <a:endParaRPr lang="en-ZA" dirty="0">
              <a:solidFill>
                <a:schemeClr val="accent2"/>
              </a:solidFill>
            </a:endParaRPr>
          </a:p>
        </p:txBody>
      </p:sp>
    </p:spTree>
    <p:extLst>
      <p:ext uri="{BB962C8B-B14F-4D97-AF65-F5344CB8AC3E}">
        <p14:creationId xmlns:p14="http://schemas.microsoft.com/office/powerpoint/2010/main" val="44094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980A6-E4DD-A6CD-E974-BE135F771C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6E86B-535A-28AC-A659-56493D66B815}"/>
              </a:ext>
            </a:extLst>
          </p:cNvPr>
          <p:cNvSpPr>
            <a:spLocks noGrp="1"/>
          </p:cNvSpPr>
          <p:nvPr>
            <p:ph idx="1"/>
          </p:nvPr>
        </p:nvSpPr>
        <p:spPr>
          <a:xfrm>
            <a:off x="340242" y="1697394"/>
            <a:ext cx="7486474" cy="4801655"/>
          </a:xfrm>
        </p:spPr>
        <p:txBody>
          <a:bodyPr>
            <a:normAutofit/>
          </a:bodyPr>
          <a:lstStyle/>
          <a:p>
            <a:pPr marL="0" indent="0">
              <a:buNone/>
            </a:pPr>
            <a:r>
              <a:rPr lang="en-US" kern="100" dirty="0">
                <a:latin typeface="Aptos" panose="020B0004020202020204" pitchFamily="34" charset="0"/>
                <a:ea typeface="Aptos" panose="020B0004020202020204" pitchFamily="34" charset="0"/>
                <a:cs typeface="Times New Roman" panose="02020603050405020304" pitchFamily="18" charset="0"/>
              </a:rPr>
              <a:t>We may vary several different parameters: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Control process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Initial state</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Timespan (s)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Wavelength</a:t>
            </a:r>
          </a:p>
          <a:p>
            <a:pPr marL="914400" lvl="1" indent="-457200">
              <a:buFont typeface="+mj-lt"/>
              <a:buAutoNum type="arabicPeriod"/>
            </a:pPr>
            <a:r>
              <a:rPr lang="en-US" kern="100" dirty="0" err="1">
                <a:latin typeface="Aptos" panose="020B0004020202020204" pitchFamily="34" charset="0"/>
                <a:ea typeface="Aptos" panose="020B0004020202020204" pitchFamily="34" charset="0"/>
                <a:cs typeface="Times New Roman" panose="02020603050405020304" pitchFamily="18" charset="0"/>
              </a:rPr>
              <a:t>Polarisation</a:t>
            </a:r>
            <a:r>
              <a:rPr lang="en-US" kern="100" dirty="0">
                <a:latin typeface="Aptos" panose="020B0004020202020204" pitchFamily="34" charset="0"/>
                <a:ea typeface="Aptos" panose="020B0004020202020204" pitchFamily="34" charset="0"/>
                <a:cs typeface="Times New Roman" panose="02020603050405020304" pitchFamily="18" charset="0"/>
              </a:rPr>
              <a:t> type</a:t>
            </a:r>
          </a:p>
          <a:p>
            <a:pPr marL="914400" lvl="1" indent="-457200">
              <a:buFont typeface="+mj-lt"/>
              <a:buAutoNum type="arabicPeriod"/>
            </a:pPr>
            <a:r>
              <a:rPr lang="en-US" kern="100" dirty="0" err="1">
                <a:latin typeface="Aptos" panose="020B0004020202020204" pitchFamily="34" charset="0"/>
                <a:ea typeface="Aptos" panose="020B0004020202020204" pitchFamily="34" charset="0"/>
                <a:cs typeface="Times New Roman" panose="02020603050405020304" pitchFamily="18" charset="0"/>
              </a:rPr>
              <a:t>Polarisation</a:t>
            </a:r>
            <a:r>
              <a:rPr lang="en-US" kern="100" dirty="0">
                <a:latin typeface="Aptos" panose="020B0004020202020204" pitchFamily="34" charset="0"/>
                <a:ea typeface="Aptos" panose="020B0004020202020204" pitchFamily="34" charset="0"/>
                <a:cs typeface="Times New Roman" panose="02020603050405020304" pitchFamily="18" charset="0"/>
              </a:rPr>
              <a:t> power ratios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Total power</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Sideband to carrier power ratio</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Bandwidth</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Beam waist</a:t>
            </a:r>
          </a:p>
          <a:p>
            <a:pPr marL="0" indent="0">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id="{82BD12FD-539F-9771-E710-505173DF7157}"/>
              </a:ext>
            </a:extLst>
          </p:cNvPr>
          <p:cNvSpPr>
            <a:spLocks noGrp="1"/>
          </p:cNvSpPr>
          <p:nvPr>
            <p:ph type="title"/>
          </p:nvPr>
        </p:nvSpPr>
        <p:spPr/>
        <p:txBody>
          <a:bodyPr>
            <a:normAutofit/>
          </a:bodyPr>
          <a:lstStyle/>
          <a:p>
            <a:pPr marL="514350" indent="-514350"/>
            <a:r>
              <a:rPr lang="en-US" dirty="0"/>
              <a:t>The rate equation model</a:t>
            </a:r>
            <a:br>
              <a:rPr lang="en-ZA" dirty="0"/>
            </a:br>
            <a:endParaRPr lang="en-ZA" dirty="0"/>
          </a:p>
        </p:txBody>
      </p:sp>
      <p:sp>
        <p:nvSpPr>
          <p:cNvPr id="12" name="TextBox 11">
            <a:extLst>
              <a:ext uri="{FF2B5EF4-FFF2-40B4-BE49-F238E27FC236}">
                <a16:creationId xmlns:a16="http://schemas.microsoft.com/office/drawing/2014/main" id="{9706DE36-8721-E713-ED88-181899F319B5}"/>
              </a:ext>
            </a:extLst>
          </p:cNvPr>
          <p:cNvSpPr txBox="1"/>
          <p:nvPr/>
        </p:nvSpPr>
        <p:spPr>
          <a:xfrm>
            <a:off x="9428299" y="1503415"/>
            <a:ext cx="1675989" cy="523220"/>
          </a:xfrm>
          <a:prstGeom prst="rect">
            <a:avLst/>
          </a:prstGeom>
          <a:noFill/>
        </p:spPr>
        <p:txBody>
          <a:bodyPr wrap="square">
            <a:spAutoFit/>
          </a:bodyPr>
          <a:lstStyle/>
          <a:p>
            <a:pPr algn="ctr"/>
            <a:r>
              <a:rPr lang="en-US" sz="2800" b="1" kern="100" dirty="0">
                <a:solidFill>
                  <a:schemeClr val="tx1">
                    <a:lumMod val="50000"/>
                  </a:schemeClr>
                </a:solidFill>
                <a:latin typeface="Aptos" panose="020B0004020202020204" pitchFamily="34" charset="0"/>
                <a:ea typeface="Aptos" panose="020B0004020202020204" pitchFamily="34" charset="0"/>
                <a:cs typeface="Times New Roman" panose="02020603050405020304" pitchFamily="18" charset="0"/>
              </a:rPr>
              <a:t>OUTPUT</a:t>
            </a:r>
          </a:p>
        </p:txBody>
      </p:sp>
      <p:pic>
        <p:nvPicPr>
          <p:cNvPr id="13" name="Picture 12">
            <a:extLst>
              <a:ext uri="{FF2B5EF4-FFF2-40B4-BE49-F238E27FC236}">
                <a16:creationId xmlns:a16="http://schemas.microsoft.com/office/drawing/2014/main" id="{A3CD704E-1FDC-D0BA-C9E0-62A4942A1D41}"/>
              </a:ext>
            </a:extLst>
          </p:cNvPr>
          <p:cNvPicPr>
            <a:picLocks noChangeAspect="1"/>
          </p:cNvPicPr>
          <p:nvPr/>
        </p:nvPicPr>
        <p:blipFill>
          <a:blip r:embed="rId3"/>
          <a:srcRect t="873" b="1245"/>
          <a:stretch>
            <a:fillRect/>
          </a:stretch>
        </p:blipFill>
        <p:spPr>
          <a:xfrm>
            <a:off x="10859738" y="3103245"/>
            <a:ext cx="750845" cy="3232785"/>
          </a:xfrm>
          <a:prstGeom prst="rect">
            <a:avLst/>
          </a:prstGeom>
        </p:spPr>
      </p:pic>
      <p:pic>
        <p:nvPicPr>
          <p:cNvPr id="14" name="Picture 13">
            <a:extLst>
              <a:ext uri="{FF2B5EF4-FFF2-40B4-BE49-F238E27FC236}">
                <a16:creationId xmlns:a16="http://schemas.microsoft.com/office/drawing/2014/main" id="{5B166C30-7EF1-5B14-773A-4757CCEBECCE}"/>
              </a:ext>
            </a:extLst>
          </p:cNvPr>
          <p:cNvPicPr>
            <a:picLocks noChangeAspect="1"/>
          </p:cNvPicPr>
          <p:nvPr/>
        </p:nvPicPr>
        <p:blipFill>
          <a:blip r:embed="rId4"/>
          <a:stretch>
            <a:fillRect/>
          </a:stretch>
        </p:blipFill>
        <p:spPr>
          <a:xfrm>
            <a:off x="7587972" y="2297766"/>
            <a:ext cx="2261902" cy="1788795"/>
          </a:xfrm>
          <a:prstGeom prst="rect">
            <a:avLst/>
          </a:prstGeom>
          <a:ln>
            <a:solidFill>
              <a:schemeClr val="tx1"/>
            </a:solidFill>
          </a:ln>
        </p:spPr>
      </p:pic>
      <p:pic>
        <p:nvPicPr>
          <p:cNvPr id="15" name="Picture 14">
            <a:extLst>
              <a:ext uri="{FF2B5EF4-FFF2-40B4-BE49-F238E27FC236}">
                <a16:creationId xmlns:a16="http://schemas.microsoft.com/office/drawing/2014/main" id="{76F53E71-5804-63B8-09C4-765A7DDC47D9}"/>
              </a:ext>
            </a:extLst>
          </p:cNvPr>
          <p:cNvPicPr>
            <a:picLocks noChangeAspect="1"/>
          </p:cNvPicPr>
          <p:nvPr/>
        </p:nvPicPr>
        <p:blipFill>
          <a:blip r:embed="rId5"/>
          <a:srcRect l="2269" t="4951" r="13832"/>
          <a:stretch/>
        </p:blipFill>
        <p:spPr>
          <a:xfrm>
            <a:off x="7587972" y="4530164"/>
            <a:ext cx="2047497" cy="1846965"/>
          </a:xfrm>
          <a:prstGeom prst="rect">
            <a:avLst/>
          </a:prstGeom>
        </p:spPr>
      </p:pic>
      <p:sp>
        <p:nvSpPr>
          <p:cNvPr id="17" name="TextBox 16">
            <a:extLst>
              <a:ext uri="{FF2B5EF4-FFF2-40B4-BE49-F238E27FC236}">
                <a16:creationId xmlns:a16="http://schemas.microsoft.com/office/drawing/2014/main" id="{74FC02DC-8426-F381-C690-DE19ADFF00EF}"/>
              </a:ext>
            </a:extLst>
          </p:cNvPr>
          <p:cNvSpPr txBox="1"/>
          <p:nvPr/>
        </p:nvSpPr>
        <p:spPr>
          <a:xfrm>
            <a:off x="7394663" y="1882623"/>
            <a:ext cx="2577316" cy="338554"/>
          </a:xfrm>
          <a:prstGeom prst="rect">
            <a:avLst/>
          </a:prstGeom>
          <a:noFill/>
        </p:spPr>
        <p:txBody>
          <a:bodyPr wrap="square" rtlCol="0">
            <a:spAutoFit/>
          </a:bodyPr>
          <a:lstStyle/>
          <a:p>
            <a:pPr algn="ctr"/>
            <a:r>
              <a:rPr lang="en-US" sz="1600" dirty="0"/>
              <a:t>Population evolution</a:t>
            </a:r>
            <a:endParaRPr lang="en-ZA" sz="1600" dirty="0"/>
          </a:p>
        </p:txBody>
      </p:sp>
      <p:sp>
        <p:nvSpPr>
          <p:cNvPr id="18" name="TextBox 17">
            <a:extLst>
              <a:ext uri="{FF2B5EF4-FFF2-40B4-BE49-F238E27FC236}">
                <a16:creationId xmlns:a16="http://schemas.microsoft.com/office/drawing/2014/main" id="{2B3C3019-26AE-E63B-1488-285189D9ADFA}"/>
              </a:ext>
            </a:extLst>
          </p:cNvPr>
          <p:cNvSpPr txBox="1"/>
          <p:nvPr/>
        </p:nvSpPr>
        <p:spPr>
          <a:xfrm>
            <a:off x="7003323" y="4169573"/>
            <a:ext cx="3216793" cy="338554"/>
          </a:xfrm>
          <a:prstGeom prst="rect">
            <a:avLst/>
          </a:prstGeom>
          <a:noFill/>
        </p:spPr>
        <p:txBody>
          <a:bodyPr wrap="square" rtlCol="0">
            <a:spAutoFit/>
          </a:bodyPr>
          <a:lstStyle/>
          <a:p>
            <a:pPr algn="ctr"/>
            <a:r>
              <a:rPr lang="en-US" sz="1600" dirty="0"/>
              <a:t>Interacting levels (M matrix)</a:t>
            </a:r>
            <a:endParaRPr lang="en-ZA" sz="1600" dirty="0"/>
          </a:p>
        </p:txBody>
      </p:sp>
      <p:sp>
        <p:nvSpPr>
          <p:cNvPr id="19" name="TextBox 18">
            <a:extLst>
              <a:ext uri="{FF2B5EF4-FFF2-40B4-BE49-F238E27FC236}">
                <a16:creationId xmlns:a16="http://schemas.microsoft.com/office/drawing/2014/main" id="{67E067E2-9B06-5BCE-E099-FBAEDF134F0C}"/>
              </a:ext>
            </a:extLst>
          </p:cNvPr>
          <p:cNvSpPr txBox="1"/>
          <p:nvPr/>
        </p:nvSpPr>
        <p:spPr>
          <a:xfrm>
            <a:off x="10113522" y="2345559"/>
            <a:ext cx="1871918" cy="584775"/>
          </a:xfrm>
          <a:prstGeom prst="rect">
            <a:avLst/>
          </a:prstGeom>
          <a:noFill/>
        </p:spPr>
        <p:txBody>
          <a:bodyPr wrap="square" rtlCol="0">
            <a:spAutoFit/>
          </a:bodyPr>
          <a:lstStyle/>
          <a:p>
            <a:pPr algn="ctr"/>
            <a:r>
              <a:rPr lang="en-US" sz="1600" dirty="0"/>
              <a:t>Heatmap of final populations</a:t>
            </a:r>
            <a:endParaRPr lang="en-ZA" sz="1600" dirty="0"/>
          </a:p>
        </p:txBody>
      </p:sp>
    </p:spTree>
    <p:extLst>
      <p:ext uri="{BB962C8B-B14F-4D97-AF65-F5344CB8AC3E}">
        <p14:creationId xmlns:p14="http://schemas.microsoft.com/office/powerpoint/2010/main" val="294504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AC651-BC9E-EFBE-4DE7-6D8B27DA6CD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1AB47-3772-4DCD-FCA0-D38123F21667}"/>
              </a:ext>
            </a:extLst>
          </p:cNvPr>
          <p:cNvSpPr>
            <a:spLocks noGrp="1"/>
          </p:cNvSpPr>
          <p:nvPr>
            <p:ph idx="1"/>
          </p:nvPr>
        </p:nvSpPr>
        <p:spPr>
          <a:xfrm>
            <a:off x="340242" y="1697394"/>
            <a:ext cx="7486474" cy="4801655"/>
          </a:xfrm>
        </p:spPr>
        <p:txBody>
          <a:bodyPr>
            <a:normAutofit/>
          </a:bodyPr>
          <a:lstStyle/>
          <a:p>
            <a:pPr marL="0" indent="0">
              <a:buNone/>
            </a:pPr>
            <a:r>
              <a:rPr lang="en-US" kern="100" dirty="0">
                <a:latin typeface="Aptos" panose="020B0004020202020204" pitchFamily="34" charset="0"/>
                <a:ea typeface="Aptos" panose="020B0004020202020204" pitchFamily="34" charset="0"/>
                <a:cs typeface="Times New Roman" panose="02020603050405020304" pitchFamily="18" charset="0"/>
              </a:rPr>
              <a:t>We may vary several different parameters: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Control process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Initial state</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Timespan (s)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Wavelength</a:t>
            </a:r>
          </a:p>
          <a:p>
            <a:pPr marL="914400" lvl="1" indent="-457200">
              <a:buFont typeface="+mj-lt"/>
              <a:buAutoNum type="arabicPeriod"/>
            </a:pPr>
            <a:r>
              <a:rPr lang="en-US" kern="100" dirty="0" err="1">
                <a:latin typeface="Aptos" panose="020B0004020202020204" pitchFamily="34" charset="0"/>
                <a:ea typeface="Aptos" panose="020B0004020202020204" pitchFamily="34" charset="0"/>
                <a:cs typeface="Times New Roman" panose="02020603050405020304" pitchFamily="18" charset="0"/>
              </a:rPr>
              <a:t>Polarisation</a:t>
            </a:r>
            <a:r>
              <a:rPr lang="en-US" kern="100" dirty="0">
                <a:latin typeface="Aptos" panose="020B0004020202020204" pitchFamily="34" charset="0"/>
                <a:ea typeface="Aptos" panose="020B0004020202020204" pitchFamily="34" charset="0"/>
                <a:cs typeface="Times New Roman" panose="02020603050405020304" pitchFamily="18" charset="0"/>
              </a:rPr>
              <a:t> type</a:t>
            </a:r>
          </a:p>
          <a:p>
            <a:pPr marL="914400" lvl="1" indent="-457200">
              <a:buFont typeface="+mj-lt"/>
              <a:buAutoNum type="arabicPeriod"/>
            </a:pPr>
            <a:r>
              <a:rPr lang="en-US" kern="100" dirty="0" err="1">
                <a:latin typeface="Aptos" panose="020B0004020202020204" pitchFamily="34" charset="0"/>
                <a:ea typeface="Aptos" panose="020B0004020202020204" pitchFamily="34" charset="0"/>
                <a:cs typeface="Times New Roman" panose="02020603050405020304" pitchFamily="18" charset="0"/>
              </a:rPr>
              <a:t>Polarisation</a:t>
            </a:r>
            <a:r>
              <a:rPr lang="en-US" kern="100" dirty="0">
                <a:latin typeface="Aptos" panose="020B0004020202020204" pitchFamily="34" charset="0"/>
                <a:ea typeface="Aptos" panose="020B0004020202020204" pitchFamily="34" charset="0"/>
                <a:cs typeface="Times New Roman" panose="02020603050405020304" pitchFamily="18" charset="0"/>
              </a:rPr>
              <a:t> power ratios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Total power</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Sideband to carrier power ratio</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Bandwidth</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Beam waist</a:t>
            </a:r>
          </a:p>
          <a:p>
            <a:pPr marL="0" indent="0">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id="{9019C944-08DE-54ED-9CE7-289614E07B12}"/>
              </a:ext>
            </a:extLst>
          </p:cNvPr>
          <p:cNvSpPr>
            <a:spLocks noGrp="1"/>
          </p:cNvSpPr>
          <p:nvPr>
            <p:ph type="title"/>
          </p:nvPr>
        </p:nvSpPr>
        <p:spPr/>
        <p:txBody>
          <a:bodyPr>
            <a:normAutofit/>
          </a:bodyPr>
          <a:lstStyle/>
          <a:p>
            <a:pPr marL="514350" indent="-514350"/>
            <a:r>
              <a:rPr lang="en-US" dirty="0"/>
              <a:t>The rate equation model</a:t>
            </a:r>
            <a:br>
              <a:rPr lang="en-ZA" dirty="0"/>
            </a:br>
            <a:endParaRPr lang="en-ZA" dirty="0"/>
          </a:p>
        </p:txBody>
      </p:sp>
      <p:sp>
        <p:nvSpPr>
          <p:cNvPr id="12" name="TextBox 11">
            <a:extLst>
              <a:ext uri="{FF2B5EF4-FFF2-40B4-BE49-F238E27FC236}">
                <a16:creationId xmlns:a16="http://schemas.microsoft.com/office/drawing/2014/main" id="{641F370F-FDC7-552D-CFA7-4194A888AE94}"/>
              </a:ext>
            </a:extLst>
          </p:cNvPr>
          <p:cNvSpPr txBox="1"/>
          <p:nvPr/>
        </p:nvSpPr>
        <p:spPr>
          <a:xfrm>
            <a:off x="9428299" y="1503415"/>
            <a:ext cx="1675989" cy="523220"/>
          </a:xfrm>
          <a:prstGeom prst="rect">
            <a:avLst/>
          </a:prstGeom>
          <a:noFill/>
        </p:spPr>
        <p:txBody>
          <a:bodyPr wrap="square">
            <a:spAutoFit/>
          </a:bodyPr>
          <a:lstStyle/>
          <a:p>
            <a:pPr algn="ctr"/>
            <a:r>
              <a:rPr lang="en-US" sz="2800" b="1" kern="100" dirty="0">
                <a:solidFill>
                  <a:schemeClr val="tx1">
                    <a:lumMod val="50000"/>
                  </a:schemeClr>
                </a:solidFill>
                <a:latin typeface="Aptos" panose="020B0004020202020204" pitchFamily="34" charset="0"/>
                <a:ea typeface="Aptos" panose="020B0004020202020204" pitchFamily="34" charset="0"/>
                <a:cs typeface="Times New Roman" panose="02020603050405020304" pitchFamily="18" charset="0"/>
              </a:rPr>
              <a:t>OUTPUT</a:t>
            </a:r>
          </a:p>
        </p:txBody>
      </p:sp>
      <p:pic>
        <p:nvPicPr>
          <p:cNvPr id="13" name="Picture 12">
            <a:extLst>
              <a:ext uri="{FF2B5EF4-FFF2-40B4-BE49-F238E27FC236}">
                <a16:creationId xmlns:a16="http://schemas.microsoft.com/office/drawing/2014/main" id="{1E498843-FC9D-E04D-F2E3-4314B720C08C}"/>
              </a:ext>
            </a:extLst>
          </p:cNvPr>
          <p:cNvPicPr>
            <a:picLocks noChangeAspect="1"/>
          </p:cNvPicPr>
          <p:nvPr/>
        </p:nvPicPr>
        <p:blipFill>
          <a:blip r:embed="rId3"/>
          <a:stretch>
            <a:fillRect/>
          </a:stretch>
        </p:blipFill>
        <p:spPr>
          <a:xfrm>
            <a:off x="11234595" y="3171825"/>
            <a:ext cx="750845" cy="3302669"/>
          </a:xfrm>
          <a:prstGeom prst="rect">
            <a:avLst/>
          </a:prstGeom>
        </p:spPr>
      </p:pic>
      <p:pic>
        <p:nvPicPr>
          <p:cNvPr id="14" name="Picture 13">
            <a:extLst>
              <a:ext uri="{FF2B5EF4-FFF2-40B4-BE49-F238E27FC236}">
                <a16:creationId xmlns:a16="http://schemas.microsoft.com/office/drawing/2014/main" id="{FA5AD752-F138-97C6-8DC0-F2EAE48911FB}"/>
              </a:ext>
            </a:extLst>
          </p:cNvPr>
          <p:cNvPicPr>
            <a:picLocks noChangeAspect="1"/>
          </p:cNvPicPr>
          <p:nvPr/>
        </p:nvPicPr>
        <p:blipFill>
          <a:blip r:embed="rId4"/>
          <a:stretch>
            <a:fillRect/>
          </a:stretch>
        </p:blipFill>
        <p:spPr>
          <a:xfrm>
            <a:off x="8268162" y="2419686"/>
            <a:ext cx="2261902" cy="1788795"/>
          </a:xfrm>
          <a:prstGeom prst="rect">
            <a:avLst/>
          </a:prstGeom>
          <a:ln>
            <a:solidFill>
              <a:schemeClr val="tx1"/>
            </a:solidFill>
          </a:ln>
        </p:spPr>
      </p:pic>
      <p:pic>
        <p:nvPicPr>
          <p:cNvPr id="15" name="Picture 14">
            <a:extLst>
              <a:ext uri="{FF2B5EF4-FFF2-40B4-BE49-F238E27FC236}">
                <a16:creationId xmlns:a16="http://schemas.microsoft.com/office/drawing/2014/main" id="{36EB191F-DD73-C60F-8AB3-A152DD5118E6}"/>
              </a:ext>
            </a:extLst>
          </p:cNvPr>
          <p:cNvPicPr>
            <a:picLocks noChangeAspect="1"/>
          </p:cNvPicPr>
          <p:nvPr/>
        </p:nvPicPr>
        <p:blipFill>
          <a:blip r:embed="rId5"/>
          <a:srcRect l="2269" t="4951" r="13832"/>
          <a:stretch/>
        </p:blipFill>
        <p:spPr>
          <a:xfrm>
            <a:off x="8268162" y="4652084"/>
            <a:ext cx="2047497" cy="1846965"/>
          </a:xfrm>
          <a:prstGeom prst="rect">
            <a:avLst/>
          </a:prstGeom>
        </p:spPr>
      </p:pic>
      <p:sp>
        <p:nvSpPr>
          <p:cNvPr id="17" name="TextBox 16">
            <a:extLst>
              <a:ext uri="{FF2B5EF4-FFF2-40B4-BE49-F238E27FC236}">
                <a16:creationId xmlns:a16="http://schemas.microsoft.com/office/drawing/2014/main" id="{A2D76B40-D308-AA90-035B-8BFA871604DE}"/>
              </a:ext>
            </a:extLst>
          </p:cNvPr>
          <p:cNvSpPr txBox="1"/>
          <p:nvPr/>
        </p:nvSpPr>
        <p:spPr>
          <a:xfrm>
            <a:off x="8268162" y="2026635"/>
            <a:ext cx="2577316" cy="369332"/>
          </a:xfrm>
          <a:prstGeom prst="rect">
            <a:avLst/>
          </a:prstGeom>
          <a:noFill/>
        </p:spPr>
        <p:txBody>
          <a:bodyPr wrap="square" rtlCol="0">
            <a:spAutoFit/>
          </a:bodyPr>
          <a:lstStyle/>
          <a:p>
            <a:r>
              <a:rPr lang="en-US" dirty="0"/>
              <a:t>Population evolution</a:t>
            </a:r>
            <a:endParaRPr lang="en-ZA" dirty="0"/>
          </a:p>
        </p:txBody>
      </p:sp>
      <p:sp>
        <p:nvSpPr>
          <p:cNvPr id="18" name="TextBox 17">
            <a:extLst>
              <a:ext uri="{FF2B5EF4-FFF2-40B4-BE49-F238E27FC236}">
                <a16:creationId xmlns:a16="http://schemas.microsoft.com/office/drawing/2014/main" id="{3DCEDFA7-95E6-4295-EC7B-E6ADE99AC3AA}"/>
              </a:ext>
            </a:extLst>
          </p:cNvPr>
          <p:cNvSpPr txBox="1"/>
          <p:nvPr/>
        </p:nvSpPr>
        <p:spPr>
          <a:xfrm>
            <a:off x="7973712" y="4277368"/>
            <a:ext cx="3216793" cy="369332"/>
          </a:xfrm>
          <a:prstGeom prst="rect">
            <a:avLst/>
          </a:prstGeom>
          <a:noFill/>
        </p:spPr>
        <p:txBody>
          <a:bodyPr wrap="square" rtlCol="0">
            <a:spAutoFit/>
          </a:bodyPr>
          <a:lstStyle/>
          <a:p>
            <a:r>
              <a:rPr lang="en-US" dirty="0"/>
              <a:t>Interacting levels (M matrix)</a:t>
            </a:r>
            <a:endParaRPr lang="en-ZA" dirty="0"/>
          </a:p>
        </p:txBody>
      </p:sp>
      <p:sp>
        <p:nvSpPr>
          <p:cNvPr id="19" name="TextBox 18">
            <a:extLst>
              <a:ext uri="{FF2B5EF4-FFF2-40B4-BE49-F238E27FC236}">
                <a16:creationId xmlns:a16="http://schemas.microsoft.com/office/drawing/2014/main" id="{888693D7-543C-EFD6-4508-AF4F9A2FE36C}"/>
              </a:ext>
            </a:extLst>
          </p:cNvPr>
          <p:cNvSpPr txBox="1"/>
          <p:nvPr/>
        </p:nvSpPr>
        <p:spPr>
          <a:xfrm>
            <a:off x="10677061" y="2321004"/>
            <a:ext cx="1510516" cy="646331"/>
          </a:xfrm>
          <a:prstGeom prst="rect">
            <a:avLst/>
          </a:prstGeom>
          <a:noFill/>
        </p:spPr>
        <p:txBody>
          <a:bodyPr wrap="square" rtlCol="0">
            <a:spAutoFit/>
          </a:bodyPr>
          <a:lstStyle/>
          <a:p>
            <a:r>
              <a:rPr lang="en-US" dirty="0"/>
              <a:t>Heatmap of populations</a:t>
            </a:r>
            <a:endParaRPr lang="en-ZA" dirty="0"/>
          </a:p>
        </p:txBody>
      </p:sp>
    </p:spTree>
    <p:extLst>
      <p:ext uri="{BB962C8B-B14F-4D97-AF65-F5344CB8AC3E}">
        <p14:creationId xmlns:p14="http://schemas.microsoft.com/office/powerpoint/2010/main" val="337236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D53A-78D4-3A47-50BA-6A606AF00D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54FF34-EC32-C853-4DF5-D4D4F18D805C}"/>
              </a:ext>
            </a:extLst>
          </p:cNvPr>
          <p:cNvSpPr>
            <a:spLocks noGrp="1"/>
          </p:cNvSpPr>
          <p:nvPr>
            <p:ph idx="1"/>
          </p:nvPr>
        </p:nvSpPr>
        <p:spPr>
          <a:xfrm>
            <a:off x="340242" y="1697394"/>
            <a:ext cx="7486474" cy="4801655"/>
          </a:xfrm>
        </p:spPr>
        <p:txBody>
          <a:bodyPr>
            <a:normAutofit/>
          </a:bodyPr>
          <a:lstStyle/>
          <a:p>
            <a:pPr marL="0" indent="0">
              <a:buNone/>
            </a:pPr>
            <a:r>
              <a:rPr lang="en-US" kern="100" dirty="0">
                <a:latin typeface="Aptos" panose="020B0004020202020204" pitchFamily="34" charset="0"/>
                <a:ea typeface="Aptos" panose="020B0004020202020204" pitchFamily="34" charset="0"/>
                <a:cs typeface="Times New Roman" panose="02020603050405020304" pitchFamily="18" charset="0"/>
              </a:rPr>
              <a:t>We may vary several different parameters: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Control process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Initial state</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Timespan (s)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Wavelength</a:t>
            </a:r>
          </a:p>
          <a:p>
            <a:pPr marL="914400" lvl="1" indent="-457200">
              <a:buFont typeface="+mj-lt"/>
              <a:buAutoNum type="arabicPeriod"/>
            </a:pPr>
            <a:r>
              <a:rPr lang="en-US" kern="100" dirty="0" err="1">
                <a:latin typeface="Aptos" panose="020B0004020202020204" pitchFamily="34" charset="0"/>
                <a:ea typeface="Aptos" panose="020B0004020202020204" pitchFamily="34" charset="0"/>
                <a:cs typeface="Times New Roman" panose="02020603050405020304" pitchFamily="18" charset="0"/>
              </a:rPr>
              <a:t>Polarisation</a:t>
            </a:r>
            <a:r>
              <a:rPr lang="en-US" kern="100" dirty="0">
                <a:latin typeface="Aptos" panose="020B0004020202020204" pitchFamily="34" charset="0"/>
                <a:ea typeface="Aptos" panose="020B0004020202020204" pitchFamily="34" charset="0"/>
                <a:cs typeface="Times New Roman" panose="02020603050405020304" pitchFamily="18" charset="0"/>
              </a:rPr>
              <a:t> type</a:t>
            </a:r>
          </a:p>
          <a:p>
            <a:pPr marL="914400" lvl="1" indent="-457200">
              <a:buFont typeface="+mj-lt"/>
              <a:buAutoNum type="arabicPeriod"/>
            </a:pPr>
            <a:r>
              <a:rPr lang="en-US" kern="100" dirty="0" err="1">
                <a:latin typeface="Aptos" panose="020B0004020202020204" pitchFamily="34" charset="0"/>
                <a:ea typeface="Aptos" panose="020B0004020202020204" pitchFamily="34" charset="0"/>
                <a:cs typeface="Times New Roman" panose="02020603050405020304" pitchFamily="18" charset="0"/>
              </a:rPr>
              <a:t>Polarisation</a:t>
            </a:r>
            <a:r>
              <a:rPr lang="en-US" kern="100" dirty="0">
                <a:latin typeface="Aptos" panose="020B0004020202020204" pitchFamily="34" charset="0"/>
                <a:ea typeface="Aptos" panose="020B0004020202020204" pitchFamily="34" charset="0"/>
                <a:cs typeface="Times New Roman" panose="02020603050405020304" pitchFamily="18" charset="0"/>
              </a:rPr>
              <a:t> power ratios</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Total power</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Sideband to carrier power ratio</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Bandwidth</a:t>
            </a:r>
          </a:p>
          <a:p>
            <a:pPr marL="914400" lvl="1" indent="-457200">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Beam waist</a:t>
            </a:r>
          </a:p>
          <a:p>
            <a:pPr marL="0" indent="0">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id="{AD515814-2ADF-FCBE-AA9F-B62FF0F2BA9A}"/>
              </a:ext>
            </a:extLst>
          </p:cNvPr>
          <p:cNvSpPr>
            <a:spLocks noGrp="1"/>
          </p:cNvSpPr>
          <p:nvPr>
            <p:ph type="title"/>
          </p:nvPr>
        </p:nvSpPr>
        <p:spPr/>
        <p:txBody>
          <a:bodyPr>
            <a:normAutofit/>
          </a:bodyPr>
          <a:lstStyle/>
          <a:p>
            <a:pPr marL="514350" indent="-514350"/>
            <a:r>
              <a:rPr lang="en-US" dirty="0"/>
              <a:t>The rate equation model</a:t>
            </a:r>
            <a:br>
              <a:rPr lang="en-ZA" dirty="0"/>
            </a:br>
            <a:endParaRPr lang="en-ZA" dirty="0"/>
          </a:p>
        </p:txBody>
      </p:sp>
      <p:sp>
        <p:nvSpPr>
          <p:cNvPr id="12" name="TextBox 11">
            <a:extLst>
              <a:ext uri="{FF2B5EF4-FFF2-40B4-BE49-F238E27FC236}">
                <a16:creationId xmlns:a16="http://schemas.microsoft.com/office/drawing/2014/main" id="{31D78A8F-A7C6-9680-6495-C60E412A27D4}"/>
              </a:ext>
            </a:extLst>
          </p:cNvPr>
          <p:cNvSpPr txBox="1"/>
          <p:nvPr/>
        </p:nvSpPr>
        <p:spPr>
          <a:xfrm>
            <a:off x="9428299" y="1503415"/>
            <a:ext cx="1675989" cy="523220"/>
          </a:xfrm>
          <a:prstGeom prst="rect">
            <a:avLst/>
          </a:prstGeom>
          <a:noFill/>
        </p:spPr>
        <p:txBody>
          <a:bodyPr wrap="square">
            <a:spAutoFit/>
          </a:bodyPr>
          <a:lstStyle/>
          <a:p>
            <a:pPr algn="ctr"/>
            <a:r>
              <a:rPr lang="en-US" sz="2800" b="1" kern="100" dirty="0">
                <a:solidFill>
                  <a:schemeClr val="tx1">
                    <a:lumMod val="50000"/>
                  </a:schemeClr>
                </a:solidFill>
                <a:latin typeface="Aptos" panose="020B0004020202020204" pitchFamily="34" charset="0"/>
                <a:ea typeface="Aptos" panose="020B0004020202020204" pitchFamily="34" charset="0"/>
                <a:cs typeface="Times New Roman" panose="02020603050405020304" pitchFamily="18" charset="0"/>
              </a:rPr>
              <a:t>OUTPUT</a:t>
            </a:r>
          </a:p>
        </p:txBody>
      </p:sp>
      <p:pic>
        <p:nvPicPr>
          <p:cNvPr id="13" name="Picture 12">
            <a:extLst>
              <a:ext uri="{FF2B5EF4-FFF2-40B4-BE49-F238E27FC236}">
                <a16:creationId xmlns:a16="http://schemas.microsoft.com/office/drawing/2014/main" id="{F5F3A678-AC70-C5A2-5CF6-8CE34909A136}"/>
              </a:ext>
            </a:extLst>
          </p:cNvPr>
          <p:cNvPicPr>
            <a:picLocks noChangeAspect="1"/>
          </p:cNvPicPr>
          <p:nvPr/>
        </p:nvPicPr>
        <p:blipFill>
          <a:blip r:embed="rId3"/>
          <a:stretch>
            <a:fillRect/>
          </a:stretch>
        </p:blipFill>
        <p:spPr>
          <a:xfrm>
            <a:off x="11234595" y="3171825"/>
            <a:ext cx="750845" cy="3302669"/>
          </a:xfrm>
          <a:prstGeom prst="rect">
            <a:avLst/>
          </a:prstGeom>
        </p:spPr>
      </p:pic>
      <p:pic>
        <p:nvPicPr>
          <p:cNvPr id="14" name="Picture 13">
            <a:extLst>
              <a:ext uri="{FF2B5EF4-FFF2-40B4-BE49-F238E27FC236}">
                <a16:creationId xmlns:a16="http://schemas.microsoft.com/office/drawing/2014/main" id="{56750695-5CB5-FCB0-8A22-30ECA452A9F8}"/>
              </a:ext>
            </a:extLst>
          </p:cNvPr>
          <p:cNvPicPr>
            <a:picLocks noChangeAspect="1"/>
          </p:cNvPicPr>
          <p:nvPr/>
        </p:nvPicPr>
        <p:blipFill>
          <a:blip r:embed="rId4"/>
          <a:stretch>
            <a:fillRect/>
          </a:stretch>
        </p:blipFill>
        <p:spPr>
          <a:xfrm>
            <a:off x="8268162" y="2419686"/>
            <a:ext cx="2261902" cy="1788795"/>
          </a:xfrm>
          <a:prstGeom prst="rect">
            <a:avLst/>
          </a:prstGeom>
          <a:ln>
            <a:solidFill>
              <a:schemeClr val="tx1"/>
            </a:solidFill>
          </a:ln>
        </p:spPr>
      </p:pic>
      <p:pic>
        <p:nvPicPr>
          <p:cNvPr id="15" name="Picture 14">
            <a:extLst>
              <a:ext uri="{FF2B5EF4-FFF2-40B4-BE49-F238E27FC236}">
                <a16:creationId xmlns:a16="http://schemas.microsoft.com/office/drawing/2014/main" id="{7FA28879-73D7-D8B9-5A96-758EDF3E1772}"/>
              </a:ext>
            </a:extLst>
          </p:cNvPr>
          <p:cNvPicPr>
            <a:picLocks noChangeAspect="1"/>
          </p:cNvPicPr>
          <p:nvPr/>
        </p:nvPicPr>
        <p:blipFill>
          <a:blip r:embed="rId5"/>
          <a:srcRect l="2269" t="4951" r="13832"/>
          <a:stretch/>
        </p:blipFill>
        <p:spPr>
          <a:xfrm>
            <a:off x="8268162" y="4652084"/>
            <a:ext cx="2047497" cy="1846965"/>
          </a:xfrm>
          <a:prstGeom prst="rect">
            <a:avLst/>
          </a:prstGeom>
        </p:spPr>
      </p:pic>
      <p:sp>
        <p:nvSpPr>
          <p:cNvPr id="17" name="TextBox 16">
            <a:extLst>
              <a:ext uri="{FF2B5EF4-FFF2-40B4-BE49-F238E27FC236}">
                <a16:creationId xmlns:a16="http://schemas.microsoft.com/office/drawing/2014/main" id="{1454AA5E-0A63-5BE8-AD05-7850B19E72B2}"/>
              </a:ext>
            </a:extLst>
          </p:cNvPr>
          <p:cNvSpPr txBox="1"/>
          <p:nvPr/>
        </p:nvSpPr>
        <p:spPr>
          <a:xfrm>
            <a:off x="8268162" y="2026635"/>
            <a:ext cx="2577316" cy="369332"/>
          </a:xfrm>
          <a:prstGeom prst="rect">
            <a:avLst/>
          </a:prstGeom>
          <a:noFill/>
        </p:spPr>
        <p:txBody>
          <a:bodyPr wrap="square" rtlCol="0">
            <a:spAutoFit/>
          </a:bodyPr>
          <a:lstStyle/>
          <a:p>
            <a:r>
              <a:rPr lang="en-US" dirty="0"/>
              <a:t>Population evolution</a:t>
            </a:r>
            <a:endParaRPr lang="en-ZA" dirty="0"/>
          </a:p>
        </p:txBody>
      </p:sp>
      <p:sp>
        <p:nvSpPr>
          <p:cNvPr id="18" name="TextBox 17">
            <a:extLst>
              <a:ext uri="{FF2B5EF4-FFF2-40B4-BE49-F238E27FC236}">
                <a16:creationId xmlns:a16="http://schemas.microsoft.com/office/drawing/2014/main" id="{516A29B7-DD86-4E34-3CF9-A09C7D55083E}"/>
              </a:ext>
            </a:extLst>
          </p:cNvPr>
          <p:cNvSpPr txBox="1"/>
          <p:nvPr/>
        </p:nvSpPr>
        <p:spPr>
          <a:xfrm>
            <a:off x="7973712" y="4277368"/>
            <a:ext cx="3216793" cy="369332"/>
          </a:xfrm>
          <a:prstGeom prst="rect">
            <a:avLst/>
          </a:prstGeom>
          <a:noFill/>
        </p:spPr>
        <p:txBody>
          <a:bodyPr wrap="square" rtlCol="0">
            <a:spAutoFit/>
          </a:bodyPr>
          <a:lstStyle/>
          <a:p>
            <a:r>
              <a:rPr lang="en-US" dirty="0"/>
              <a:t>Interacting levels (M matrix)</a:t>
            </a:r>
            <a:endParaRPr lang="en-ZA" dirty="0"/>
          </a:p>
        </p:txBody>
      </p:sp>
      <p:sp>
        <p:nvSpPr>
          <p:cNvPr id="19" name="TextBox 18">
            <a:extLst>
              <a:ext uri="{FF2B5EF4-FFF2-40B4-BE49-F238E27FC236}">
                <a16:creationId xmlns:a16="http://schemas.microsoft.com/office/drawing/2014/main" id="{F34689EE-56F9-B44B-C80A-2697ABF15627}"/>
              </a:ext>
            </a:extLst>
          </p:cNvPr>
          <p:cNvSpPr txBox="1"/>
          <p:nvPr/>
        </p:nvSpPr>
        <p:spPr>
          <a:xfrm>
            <a:off x="10677061" y="2321004"/>
            <a:ext cx="1510516" cy="646331"/>
          </a:xfrm>
          <a:prstGeom prst="rect">
            <a:avLst/>
          </a:prstGeom>
          <a:noFill/>
        </p:spPr>
        <p:txBody>
          <a:bodyPr wrap="square" rtlCol="0">
            <a:spAutoFit/>
          </a:bodyPr>
          <a:lstStyle/>
          <a:p>
            <a:r>
              <a:rPr lang="en-US" dirty="0"/>
              <a:t>Heatmap of populations</a:t>
            </a:r>
            <a:endParaRPr lang="en-ZA" dirty="0"/>
          </a:p>
        </p:txBody>
      </p:sp>
    </p:spTree>
    <p:extLst>
      <p:ext uri="{BB962C8B-B14F-4D97-AF65-F5344CB8AC3E}">
        <p14:creationId xmlns:p14="http://schemas.microsoft.com/office/powerpoint/2010/main" val="315638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3254-00E3-B1C6-B2AC-21F0694023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CFC570-DB1F-640D-3BFF-5F040A4329F3}"/>
              </a:ext>
            </a:extLst>
          </p:cNvPr>
          <p:cNvSpPr>
            <a:spLocks noGrp="1"/>
          </p:cNvSpPr>
          <p:nvPr>
            <p:ph type="title"/>
          </p:nvPr>
        </p:nvSpPr>
        <p:spPr/>
        <p:txBody>
          <a:bodyPr>
            <a:normAutofit/>
          </a:bodyPr>
          <a:lstStyle/>
          <a:p>
            <a:pPr marL="514350" indent="-514350"/>
            <a:r>
              <a:rPr lang="en-US" dirty="0"/>
              <a:t>Results</a:t>
            </a:r>
            <a:br>
              <a:rPr lang="en-ZA" dirty="0"/>
            </a:br>
            <a:endParaRPr lang="en-ZA" dirty="0"/>
          </a:p>
        </p:txBody>
      </p:sp>
      <p:sp>
        <p:nvSpPr>
          <p:cNvPr id="22" name="Content Placeholder 21">
            <a:extLst>
              <a:ext uri="{FF2B5EF4-FFF2-40B4-BE49-F238E27FC236}">
                <a16:creationId xmlns:a16="http://schemas.microsoft.com/office/drawing/2014/main" id="{0F7DBA2C-DC80-00AC-96CD-3F4BC99EA78C}"/>
              </a:ext>
            </a:extLst>
          </p:cNvPr>
          <p:cNvSpPr>
            <a:spLocks noGrp="1"/>
          </p:cNvSpPr>
          <p:nvPr>
            <p:ph idx="1"/>
          </p:nvPr>
        </p:nvSpPr>
        <p:spPr>
          <a:xfrm>
            <a:off x="340241" y="1697394"/>
            <a:ext cx="5755759" cy="4801655"/>
          </a:xfrm>
        </p:spPr>
        <p:txBody>
          <a:bodyPr>
            <a:normAutofit/>
          </a:bodyPr>
          <a:lstStyle/>
          <a:p>
            <a:pPr marL="0" indent="0">
              <a:buNone/>
            </a:pPr>
            <a:r>
              <a:rPr lang="en-US" u="sng" dirty="0"/>
              <a:t>Example 1:</a:t>
            </a:r>
          </a:p>
          <a:p>
            <a:r>
              <a:rPr lang="en-ZA" dirty="0"/>
              <a:t>No repump – notable loss of electrons to dark state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D</a:t>
            </a:r>
            <a:r>
              <a:rPr lang="en-US" baseline="-25000" dirty="0">
                <a:latin typeface="Calibri" panose="020F0502020204030204" pitchFamily="34" charset="0"/>
                <a:cs typeface="Calibri" panose="020F0502020204030204" pitchFamily="34" charset="0"/>
              </a:rPr>
              <a:t>3/2</a:t>
            </a:r>
            <a:endParaRPr lang="en-ZA" dirty="0"/>
          </a:p>
          <a:p>
            <a:r>
              <a:rPr lang="en-ZA" dirty="0"/>
              <a:t>Repump – negligible loss of electrons to dark state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D</a:t>
            </a:r>
            <a:r>
              <a:rPr lang="en-US" baseline="-25000" dirty="0">
                <a:latin typeface="Calibri" panose="020F0502020204030204" pitchFamily="34" charset="0"/>
                <a:cs typeface="Calibri" panose="020F0502020204030204" pitchFamily="34" charset="0"/>
              </a:rPr>
              <a:t>3/2</a:t>
            </a:r>
            <a:endParaRPr lang="en-ZA" dirty="0"/>
          </a:p>
          <a:p>
            <a:pPr marL="0" indent="0">
              <a:buNone/>
            </a:pPr>
            <a:endParaRPr lang="en-ZA" dirty="0"/>
          </a:p>
        </p:txBody>
      </p:sp>
      <p:pic>
        <p:nvPicPr>
          <p:cNvPr id="47" name="Picture 46" descr="A graph with numbers and a line&#10;&#10;AI-generated content may be incorrect.">
            <a:extLst>
              <a:ext uri="{FF2B5EF4-FFF2-40B4-BE49-F238E27FC236}">
                <a16:creationId xmlns:a16="http://schemas.microsoft.com/office/drawing/2014/main" id="{E3B67801-BE89-9F3E-BC98-83843B112040}"/>
              </a:ext>
            </a:extLst>
          </p:cNvPr>
          <p:cNvPicPr>
            <a:picLocks noChangeAspect="1"/>
          </p:cNvPicPr>
          <p:nvPr/>
        </p:nvPicPr>
        <p:blipFill>
          <a:blip r:embed="rId3"/>
          <a:stretch>
            <a:fillRect/>
          </a:stretch>
        </p:blipFill>
        <p:spPr>
          <a:xfrm>
            <a:off x="6465632" y="2753936"/>
            <a:ext cx="5114987" cy="2688569"/>
          </a:xfrm>
          <a:prstGeom prst="rect">
            <a:avLst/>
          </a:prstGeom>
        </p:spPr>
      </p:pic>
      <p:sp>
        <p:nvSpPr>
          <p:cNvPr id="4" name="TextBox 3">
            <a:extLst>
              <a:ext uri="{FF2B5EF4-FFF2-40B4-BE49-F238E27FC236}">
                <a16:creationId xmlns:a16="http://schemas.microsoft.com/office/drawing/2014/main" id="{4A340B40-9156-38E1-120F-8FEBB849FF3F}"/>
              </a:ext>
            </a:extLst>
          </p:cNvPr>
          <p:cNvSpPr txBox="1"/>
          <p:nvPr/>
        </p:nvSpPr>
        <p:spPr>
          <a:xfrm>
            <a:off x="7548880" y="2384604"/>
            <a:ext cx="3882794" cy="369332"/>
          </a:xfrm>
          <a:prstGeom prst="rect">
            <a:avLst/>
          </a:prstGeom>
          <a:noFill/>
        </p:spPr>
        <p:txBody>
          <a:bodyPr wrap="none" rtlCol="0">
            <a:spAutoFit/>
          </a:bodyPr>
          <a:lstStyle/>
          <a:p>
            <a:r>
              <a:rPr lang="en-US" b="1" dirty="0"/>
              <a:t>Doppler cooling with 369 nm laser</a:t>
            </a:r>
            <a:endParaRPr lang="en-ZA" b="1" dirty="0"/>
          </a:p>
        </p:txBody>
      </p:sp>
    </p:spTree>
    <p:extLst>
      <p:ext uri="{BB962C8B-B14F-4D97-AF65-F5344CB8AC3E}">
        <p14:creationId xmlns:p14="http://schemas.microsoft.com/office/powerpoint/2010/main" val="33916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EEFF5-5364-3A41-DC46-CB7A38BFBA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F67C11-FA08-5A76-44CA-31E62574795D}"/>
              </a:ext>
            </a:extLst>
          </p:cNvPr>
          <p:cNvSpPr>
            <a:spLocks noGrp="1"/>
          </p:cNvSpPr>
          <p:nvPr>
            <p:ph type="title"/>
          </p:nvPr>
        </p:nvSpPr>
        <p:spPr/>
        <p:txBody>
          <a:bodyPr>
            <a:normAutofit/>
          </a:bodyPr>
          <a:lstStyle/>
          <a:p>
            <a:pPr marL="514350" indent="-514350"/>
            <a:r>
              <a:rPr lang="en-US" dirty="0"/>
              <a:t>Results</a:t>
            </a:r>
            <a:br>
              <a:rPr lang="en-ZA" dirty="0"/>
            </a:br>
            <a:endParaRPr lang="en-ZA" dirty="0"/>
          </a:p>
        </p:txBody>
      </p:sp>
      <mc:AlternateContent xmlns:mc="http://schemas.openxmlformats.org/markup-compatibility/2006">
        <mc:Choice xmlns:a14="http://schemas.microsoft.com/office/drawing/2010/main" Requires="a14">
          <p:sp>
            <p:nvSpPr>
              <p:cNvPr id="22" name="Content Placeholder 21">
                <a:extLst>
                  <a:ext uri="{FF2B5EF4-FFF2-40B4-BE49-F238E27FC236}">
                    <a16:creationId xmlns:a16="http://schemas.microsoft.com/office/drawing/2014/main" id="{7DCD5964-74C3-2CEB-C845-A64FD32CCC0B}"/>
                  </a:ext>
                </a:extLst>
              </p:cNvPr>
              <p:cNvSpPr>
                <a:spLocks noGrp="1"/>
              </p:cNvSpPr>
              <p:nvPr>
                <p:ph idx="1"/>
              </p:nvPr>
            </p:nvSpPr>
            <p:spPr>
              <a:xfrm>
                <a:off x="340241" y="1697394"/>
                <a:ext cx="5755759" cy="4801655"/>
              </a:xfrm>
            </p:spPr>
            <p:txBody>
              <a:bodyPr>
                <a:normAutofit/>
              </a:bodyPr>
              <a:lstStyle/>
              <a:p>
                <a:pPr marL="0" indent="0">
                  <a:buNone/>
                </a:pPr>
                <a:r>
                  <a:rPr lang="en-US" u="sng" dirty="0"/>
                  <a:t>Example application 2:</a:t>
                </a:r>
              </a:p>
              <a:p>
                <a:pPr marL="0" indent="0">
                  <a:buNone/>
                </a:pPr>
                <a:r>
                  <a:rPr lang="en-US" dirty="0"/>
                  <a:t>Population of qubit ground state over time </a:t>
                </a:r>
              </a:p>
              <a:p>
                <a:r>
                  <a:rPr lang="en-ZA" dirty="0"/>
                  <a:t>Varied power: 5</a:t>
                </a:r>
                <a14:m>
                  <m:oMath xmlns:m="http://schemas.openxmlformats.org/officeDocument/2006/math">
                    <m:r>
                      <a:rPr lang="en-ZA" i="1">
                        <a:latin typeface="Cambria Math" panose="02040503050406030204" pitchFamily="18" charset="0"/>
                        <a:ea typeface="Cambria Math" panose="02040503050406030204" pitchFamily="18" charset="0"/>
                      </a:rPr>
                      <m:t>𝜇</m:t>
                    </m:r>
                  </m:oMath>
                </a14:m>
                <a:r>
                  <a:rPr lang="en-ZA" dirty="0"/>
                  <a:t>W-20</a:t>
                </a:r>
                <a14:m>
                  <m:oMath xmlns:m="http://schemas.openxmlformats.org/officeDocument/2006/math">
                    <m:r>
                      <a:rPr lang="en-ZA" i="1">
                        <a:latin typeface="Cambria Math" panose="02040503050406030204" pitchFamily="18" charset="0"/>
                        <a:ea typeface="Cambria Math" panose="02040503050406030204" pitchFamily="18" charset="0"/>
                      </a:rPr>
                      <m:t>𝜇</m:t>
                    </m:r>
                  </m:oMath>
                </a14:m>
                <a:r>
                  <a:rPr lang="en-ZA" dirty="0"/>
                  <a:t>W</a:t>
                </a:r>
              </a:p>
              <a:p>
                <a:r>
                  <a:rPr lang="en-ZA" dirty="0"/>
                  <a:t>Varied polarisation: circular, vertical and mixed polarisations.</a:t>
                </a:r>
              </a:p>
              <a:p>
                <a:r>
                  <a:rPr lang="en-ZA" dirty="0"/>
                  <a:t>Using the model, its clearer to us that a mixed polarisation with powers around 20</a:t>
                </a:r>
                <a14:m>
                  <m:oMath xmlns:m="http://schemas.openxmlformats.org/officeDocument/2006/math">
                    <m:r>
                      <a:rPr lang="en-ZA" i="1">
                        <a:latin typeface="Cambria Math" panose="02040503050406030204" pitchFamily="18" charset="0"/>
                        <a:ea typeface="Cambria Math" panose="02040503050406030204" pitchFamily="18" charset="0"/>
                      </a:rPr>
                      <m:t>𝜇</m:t>
                    </m:r>
                  </m:oMath>
                </a14:m>
                <a:r>
                  <a:rPr lang="en-ZA" dirty="0"/>
                  <a:t>W are most efficient for state preparation.</a:t>
                </a:r>
              </a:p>
            </p:txBody>
          </p:sp>
        </mc:Choice>
        <mc:Fallback>
          <p:sp>
            <p:nvSpPr>
              <p:cNvPr id="22" name="Content Placeholder 21">
                <a:extLst>
                  <a:ext uri="{FF2B5EF4-FFF2-40B4-BE49-F238E27FC236}">
                    <a16:creationId xmlns:a16="http://schemas.microsoft.com/office/drawing/2014/main" id="{7DCD5964-74C3-2CEB-C845-A64FD32CCC0B}"/>
                  </a:ext>
                </a:extLst>
              </p:cNvPr>
              <p:cNvSpPr>
                <a:spLocks noGrp="1" noRot="1" noChangeAspect="1" noMove="1" noResize="1" noEditPoints="1" noAdjustHandles="1" noChangeArrowheads="1" noChangeShapeType="1" noTextEdit="1"/>
              </p:cNvSpPr>
              <p:nvPr>
                <p:ph idx="1"/>
              </p:nvPr>
            </p:nvSpPr>
            <p:spPr>
              <a:xfrm>
                <a:off x="340241" y="1697394"/>
                <a:ext cx="5755759" cy="4801655"/>
              </a:xfrm>
              <a:blipFill>
                <a:blip r:embed="rId3"/>
                <a:stretch>
                  <a:fillRect l="-1695" t="-1015" r="-1271"/>
                </a:stretch>
              </a:blipFill>
            </p:spPr>
            <p:txBody>
              <a:bodyPr/>
              <a:lstStyle/>
              <a:p>
                <a:r>
                  <a:rPr lang="en-ZA">
                    <a:noFill/>
                  </a:rPr>
                  <a:t> </a:t>
                </a:r>
              </a:p>
            </p:txBody>
          </p:sp>
        </mc:Fallback>
      </mc:AlternateContent>
      <p:sp>
        <p:nvSpPr>
          <p:cNvPr id="4" name="TextBox 3">
            <a:extLst>
              <a:ext uri="{FF2B5EF4-FFF2-40B4-BE49-F238E27FC236}">
                <a16:creationId xmlns:a16="http://schemas.microsoft.com/office/drawing/2014/main" id="{519D1912-ECF8-5944-D43A-1E0263EBB97F}"/>
              </a:ext>
            </a:extLst>
          </p:cNvPr>
          <p:cNvSpPr txBox="1"/>
          <p:nvPr/>
        </p:nvSpPr>
        <p:spPr>
          <a:xfrm>
            <a:off x="7548880" y="2384604"/>
            <a:ext cx="4093557" cy="369332"/>
          </a:xfrm>
          <a:prstGeom prst="rect">
            <a:avLst/>
          </a:prstGeom>
          <a:noFill/>
        </p:spPr>
        <p:txBody>
          <a:bodyPr wrap="none" rtlCol="0">
            <a:spAutoFit/>
          </a:bodyPr>
          <a:lstStyle/>
          <a:p>
            <a:r>
              <a:rPr lang="en-US" b="1" dirty="0"/>
              <a:t>State preparation with 369 nm laser</a:t>
            </a:r>
            <a:endParaRPr lang="en-ZA" b="1" dirty="0"/>
          </a:p>
        </p:txBody>
      </p:sp>
      <p:pic>
        <p:nvPicPr>
          <p:cNvPr id="5" name="Picture 4" descr="A graph of a curve&#10;&#10;AI-generated content may be incorrect.">
            <a:extLst>
              <a:ext uri="{FF2B5EF4-FFF2-40B4-BE49-F238E27FC236}">
                <a16:creationId xmlns:a16="http://schemas.microsoft.com/office/drawing/2014/main" id="{7F73907F-0C9D-6A22-BF56-21BC914FFDEE}"/>
              </a:ext>
            </a:extLst>
          </p:cNvPr>
          <p:cNvPicPr>
            <a:picLocks noChangeAspect="1"/>
          </p:cNvPicPr>
          <p:nvPr/>
        </p:nvPicPr>
        <p:blipFill>
          <a:blip r:embed="rId4"/>
          <a:stretch>
            <a:fillRect/>
          </a:stretch>
        </p:blipFill>
        <p:spPr>
          <a:xfrm>
            <a:off x="6596705" y="2753936"/>
            <a:ext cx="4995120" cy="2834741"/>
          </a:xfrm>
          <a:prstGeom prst="rect">
            <a:avLst/>
          </a:prstGeom>
        </p:spPr>
      </p:pic>
      <p:sp>
        <p:nvSpPr>
          <p:cNvPr id="19" name="Freeform: Shape 18">
            <a:extLst>
              <a:ext uri="{FF2B5EF4-FFF2-40B4-BE49-F238E27FC236}">
                <a16:creationId xmlns:a16="http://schemas.microsoft.com/office/drawing/2014/main" id="{036D84DB-3903-2AEB-B146-D9A623A6AADD}"/>
              </a:ext>
            </a:extLst>
          </p:cNvPr>
          <p:cNvSpPr/>
          <p:nvPr/>
        </p:nvSpPr>
        <p:spPr>
          <a:xfrm>
            <a:off x="7168896" y="2846832"/>
            <a:ext cx="3963924" cy="2212848"/>
          </a:xfrm>
          <a:custGeom>
            <a:avLst/>
            <a:gdLst>
              <a:gd name="connsiteX0" fmla="*/ 0 w 4120896"/>
              <a:gd name="connsiteY0" fmla="*/ 2212848 h 2212848"/>
              <a:gd name="connsiteX1" fmla="*/ 207264 w 4120896"/>
              <a:gd name="connsiteY1" fmla="*/ 1310640 h 2212848"/>
              <a:gd name="connsiteX2" fmla="*/ 396240 w 4120896"/>
              <a:gd name="connsiteY2" fmla="*/ 822960 h 2212848"/>
              <a:gd name="connsiteX3" fmla="*/ 609600 w 4120896"/>
              <a:gd name="connsiteY3" fmla="*/ 481584 h 2212848"/>
              <a:gd name="connsiteX4" fmla="*/ 835152 w 4120896"/>
              <a:gd name="connsiteY4" fmla="*/ 280416 h 2212848"/>
              <a:gd name="connsiteX5" fmla="*/ 1164336 w 4120896"/>
              <a:gd name="connsiteY5" fmla="*/ 134112 h 2212848"/>
              <a:gd name="connsiteX6" fmla="*/ 1505712 w 4120896"/>
              <a:gd name="connsiteY6" fmla="*/ 48768 h 2212848"/>
              <a:gd name="connsiteX7" fmla="*/ 2194560 w 4120896"/>
              <a:gd name="connsiteY7" fmla="*/ 30480 h 2212848"/>
              <a:gd name="connsiteX8" fmla="*/ 3998976 w 4120896"/>
              <a:gd name="connsiteY8" fmla="*/ 0 h 2212848"/>
              <a:gd name="connsiteX9" fmla="*/ 3998976 w 4120896"/>
              <a:gd name="connsiteY9" fmla="*/ 0 h 2212848"/>
              <a:gd name="connsiteX10" fmla="*/ 4120896 w 4120896"/>
              <a:gd name="connsiteY10" fmla="*/ 0 h 2212848"/>
              <a:gd name="connsiteX0" fmla="*/ 0 w 4120896"/>
              <a:gd name="connsiteY0" fmla="*/ 2212848 h 2212848"/>
              <a:gd name="connsiteX1" fmla="*/ 207264 w 4120896"/>
              <a:gd name="connsiteY1" fmla="*/ 1310640 h 2212848"/>
              <a:gd name="connsiteX2" fmla="*/ 396240 w 4120896"/>
              <a:gd name="connsiteY2" fmla="*/ 822960 h 2212848"/>
              <a:gd name="connsiteX3" fmla="*/ 609600 w 4120896"/>
              <a:gd name="connsiteY3" fmla="*/ 481584 h 2212848"/>
              <a:gd name="connsiteX4" fmla="*/ 845064 w 4120896"/>
              <a:gd name="connsiteY4" fmla="*/ 295656 h 2212848"/>
              <a:gd name="connsiteX5" fmla="*/ 1164336 w 4120896"/>
              <a:gd name="connsiteY5" fmla="*/ 134112 h 2212848"/>
              <a:gd name="connsiteX6" fmla="*/ 1505712 w 4120896"/>
              <a:gd name="connsiteY6" fmla="*/ 48768 h 2212848"/>
              <a:gd name="connsiteX7" fmla="*/ 2194560 w 4120896"/>
              <a:gd name="connsiteY7" fmla="*/ 30480 h 2212848"/>
              <a:gd name="connsiteX8" fmla="*/ 3998976 w 4120896"/>
              <a:gd name="connsiteY8" fmla="*/ 0 h 2212848"/>
              <a:gd name="connsiteX9" fmla="*/ 3998976 w 4120896"/>
              <a:gd name="connsiteY9" fmla="*/ 0 h 2212848"/>
              <a:gd name="connsiteX10" fmla="*/ 4120896 w 4120896"/>
              <a:gd name="connsiteY10" fmla="*/ 0 h 2212848"/>
              <a:gd name="connsiteX0" fmla="*/ 0 w 4120896"/>
              <a:gd name="connsiteY0" fmla="*/ 2212848 h 2212848"/>
              <a:gd name="connsiteX1" fmla="*/ 207264 w 4120896"/>
              <a:gd name="connsiteY1" fmla="*/ 1310640 h 2212848"/>
              <a:gd name="connsiteX2" fmla="*/ 396240 w 4120896"/>
              <a:gd name="connsiteY2" fmla="*/ 822960 h 2212848"/>
              <a:gd name="connsiteX3" fmla="*/ 609600 w 4120896"/>
              <a:gd name="connsiteY3" fmla="*/ 481584 h 2212848"/>
              <a:gd name="connsiteX4" fmla="*/ 845064 w 4120896"/>
              <a:gd name="connsiteY4" fmla="*/ 295656 h 2212848"/>
              <a:gd name="connsiteX5" fmla="*/ 1164336 w 4120896"/>
              <a:gd name="connsiteY5" fmla="*/ 145542 h 2212848"/>
              <a:gd name="connsiteX6" fmla="*/ 1505712 w 4120896"/>
              <a:gd name="connsiteY6" fmla="*/ 48768 h 2212848"/>
              <a:gd name="connsiteX7" fmla="*/ 2194560 w 4120896"/>
              <a:gd name="connsiteY7" fmla="*/ 30480 h 2212848"/>
              <a:gd name="connsiteX8" fmla="*/ 3998976 w 4120896"/>
              <a:gd name="connsiteY8" fmla="*/ 0 h 2212848"/>
              <a:gd name="connsiteX9" fmla="*/ 3998976 w 4120896"/>
              <a:gd name="connsiteY9" fmla="*/ 0 h 2212848"/>
              <a:gd name="connsiteX10" fmla="*/ 4120896 w 4120896"/>
              <a:gd name="connsiteY10" fmla="*/ 0 h 2212848"/>
              <a:gd name="connsiteX0" fmla="*/ 0 w 4120896"/>
              <a:gd name="connsiteY0" fmla="*/ 2212848 h 2212848"/>
              <a:gd name="connsiteX1" fmla="*/ 207264 w 4120896"/>
              <a:gd name="connsiteY1" fmla="*/ 1310640 h 2212848"/>
              <a:gd name="connsiteX2" fmla="*/ 396240 w 4120896"/>
              <a:gd name="connsiteY2" fmla="*/ 822960 h 2212848"/>
              <a:gd name="connsiteX3" fmla="*/ 609600 w 4120896"/>
              <a:gd name="connsiteY3" fmla="*/ 481584 h 2212848"/>
              <a:gd name="connsiteX4" fmla="*/ 845064 w 4120896"/>
              <a:gd name="connsiteY4" fmla="*/ 295656 h 2212848"/>
              <a:gd name="connsiteX5" fmla="*/ 1164336 w 4120896"/>
              <a:gd name="connsiteY5" fmla="*/ 145542 h 2212848"/>
              <a:gd name="connsiteX6" fmla="*/ 1507695 w 4120896"/>
              <a:gd name="connsiteY6" fmla="*/ 67818 h 2212848"/>
              <a:gd name="connsiteX7" fmla="*/ 2194560 w 4120896"/>
              <a:gd name="connsiteY7" fmla="*/ 30480 h 2212848"/>
              <a:gd name="connsiteX8" fmla="*/ 3998976 w 4120896"/>
              <a:gd name="connsiteY8" fmla="*/ 0 h 2212848"/>
              <a:gd name="connsiteX9" fmla="*/ 3998976 w 4120896"/>
              <a:gd name="connsiteY9" fmla="*/ 0 h 2212848"/>
              <a:gd name="connsiteX10" fmla="*/ 4120896 w 4120896"/>
              <a:gd name="connsiteY10" fmla="*/ 0 h 2212848"/>
              <a:gd name="connsiteX0" fmla="*/ 0 w 4120896"/>
              <a:gd name="connsiteY0" fmla="*/ 2212848 h 2212848"/>
              <a:gd name="connsiteX1" fmla="*/ 207264 w 4120896"/>
              <a:gd name="connsiteY1" fmla="*/ 1310640 h 2212848"/>
              <a:gd name="connsiteX2" fmla="*/ 396240 w 4120896"/>
              <a:gd name="connsiteY2" fmla="*/ 822960 h 2212848"/>
              <a:gd name="connsiteX3" fmla="*/ 609600 w 4120896"/>
              <a:gd name="connsiteY3" fmla="*/ 481584 h 2212848"/>
              <a:gd name="connsiteX4" fmla="*/ 845064 w 4120896"/>
              <a:gd name="connsiteY4" fmla="*/ 295656 h 2212848"/>
              <a:gd name="connsiteX5" fmla="*/ 1164336 w 4120896"/>
              <a:gd name="connsiteY5" fmla="*/ 145542 h 2212848"/>
              <a:gd name="connsiteX6" fmla="*/ 1507695 w 4120896"/>
              <a:gd name="connsiteY6" fmla="*/ 67818 h 2212848"/>
              <a:gd name="connsiteX7" fmla="*/ 2194561 w 4120896"/>
              <a:gd name="connsiteY7" fmla="*/ 26670 h 2212848"/>
              <a:gd name="connsiteX8" fmla="*/ 3998976 w 4120896"/>
              <a:gd name="connsiteY8" fmla="*/ 0 h 2212848"/>
              <a:gd name="connsiteX9" fmla="*/ 3998976 w 4120896"/>
              <a:gd name="connsiteY9" fmla="*/ 0 h 2212848"/>
              <a:gd name="connsiteX10" fmla="*/ 4120896 w 4120896"/>
              <a:gd name="connsiteY10" fmla="*/ 0 h 2212848"/>
              <a:gd name="connsiteX0" fmla="*/ 0 w 4120896"/>
              <a:gd name="connsiteY0" fmla="*/ 2212848 h 2212848"/>
              <a:gd name="connsiteX1" fmla="*/ 207264 w 4120896"/>
              <a:gd name="connsiteY1" fmla="*/ 1310640 h 2212848"/>
              <a:gd name="connsiteX2" fmla="*/ 396240 w 4120896"/>
              <a:gd name="connsiteY2" fmla="*/ 822960 h 2212848"/>
              <a:gd name="connsiteX3" fmla="*/ 609600 w 4120896"/>
              <a:gd name="connsiteY3" fmla="*/ 481584 h 2212848"/>
              <a:gd name="connsiteX4" fmla="*/ 845064 w 4120896"/>
              <a:gd name="connsiteY4" fmla="*/ 295656 h 2212848"/>
              <a:gd name="connsiteX5" fmla="*/ 1164336 w 4120896"/>
              <a:gd name="connsiteY5" fmla="*/ 145542 h 2212848"/>
              <a:gd name="connsiteX6" fmla="*/ 1507695 w 4120896"/>
              <a:gd name="connsiteY6" fmla="*/ 67818 h 2212848"/>
              <a:gd name="connsiteX7" fmla="*/ 2194561 w 4120896"/>
              <a:gd name="connsiteY7" fmla="*/ 26670 h 2212848"/>
              <a:gd name="connsiteX8" fmla="*/ 3998976 w 4120896"/>
              <a:gd name="connsiteY8" fmla="*/ 0 h 2212848"/>
              <a:gd name="connsiteX9" fmla="*/ 3998976 w 4120896"/>
              <a:gd name="connsiteY9" fmla="*/ 0 h 2212848"/>
              <a:gd name="connsiteX10" fmla="*/ 4120896 w 4120896"/>
              <a:gd name="connsiteY10" fmla="*/ 0 h 2212848"/>
              <a:gd name="connsiteX0" fmla="*/ 0 w 4124861"/>
              <a:gd name="connsiteY0" fmla="*/ 2212848 h 2212848"/>
              <a:gd name="connsiteX1" fmla="*/ 207264 w 4124861"/>
              <a:gd name="connsiteY1" fmla="*/ 1310640 h 2212848"/>
              <a:gd name="connsiteX2" fmla="*/ 396240 w 4124861"/>
              <a:gd name="connsiteY2" fmla="*/ 822960 h 2212848"/>
              <a:gd name="connsiteX3" fmla="*/ 609600 w 4124861"/>
              <a:gd name="connsiteY3" fmla="*/ 481584 h 2212848"/>
              <a:gd name="connsiteX4" fmla="*/ 845064 w 4124861"/>
              <a:gd name="connsiteY4" fmla="*/ 295656 h 2212848"/>
              <a:gd name="connsiteX5" fmla="*/ 1164336 w 4124861"/>
              <a:gd name="connsiteY5" fmla="*/ 145542 h 2212848"/>
              <a:gd name="connsiteX6" fmla="*/ 1507695 w 4124861"/>
              <a:gd name="connsiteY6" fmla="*/ 67818 h 2212848"/>
              <a:gd name="connsiteX7" fmla="*/ 2194561 w 4124861"/>
              <a:gd name="connsiteY7" fmla="*/ 26670 h 2212848"/>
              <a:gd name="connsiteX8" fmla="*/ 3998976 w 4124861"/>
              <a:gd name="connsiteY8" fmla="*/ 0 h 2212848"/>
              <a:gd name="connsiteX9" fmla="*/ 3998976 w 4124861"/>
              <a:gd name="connsiteY9" fmla="*/ 0 h 2212848"/>
              <a:gd name="connsiteX10" fmla="*/ 4124861 w 4124861"/>
              <a:gd name="connsiteY10" fmla="*/ 0 h 2212848"/>
              <a:gd name="connsiteX0" fmla="*/ 0 w 4124861"/>
              <a:gd name="connsiteY0" fmla="*/ 2212848 h 2212848"/>
              <a:gd name="connsiteX1" fmla="*/ 207264 w 4124861"/>
              <a:gd name="connsiteY1" fmla="*/ 1310640 h 2212848"/>
              <a:gd name="connsiteX2" fmla="*/ 396240 w 4124861"/>
              <a:gd name="connsiteY2" fmla="*/ 822960 h 2212848"/>
              <a:gd name="connsiteX3" fmla="*/ 621494 w 4124861"/>
              <a:gd name="connsiteY3" fmla="*/ 502539 h 2212848"/>
              <a:gd name="connsiteX4" fmla="*/ 845064 w 4124861"/>
              <a:gd name="connsiteY4" fmla="*/ 295656 h 2212848"/>
              <a:gd name="connsiteX5" fmla="*/ 1164336 w 4124861"/>
              <a:gd name="connsiteY5" fmla="*/ 145542 h 2212848"/>
              <a:gd name="connsiteX6" fmla="*/ 1507695 w 4124861"/>
              <a:gd name="connsiteY6" fmla="*/ 67818 h 2212848"/>
              <a:gd name="connsiteX7" fmla="*/ 2194561 w 4124861"/>
              <a:gd name="connsiteY7" fmla="*/ 26670 h 2212848"/>
              <a:gd name="connsiteX8" fmla="*/ 3998976 w 4124861"/>
              <a:gd name="connsiteY8" fmla="*/ 0 h 2212848"/>
              <a:gd name="connsiteX9" fmla="*/ 3998976 w 4124861"/>
              <a:gd name="connsiteY9" fmla="*/ 0 h 2212848"/>
              <a:gd name="connsiteX10" fmla="*/ 4124861 w 4124861"/>
              <a:gd name="connsiteY10" fmla="*/ 0 h 2212848"/>
              <a:gd name="connsiteX0" fmla="*/ 0 w 4124861"/>
              <a:gd name="connsiteY0" fmla="*/ 2212848 h 2212848"/>
              <a:gd name="connsiteX1" fmla="*/ 207264 w 4124861"/>
              <a:gd name="connsiteY1" fmla="*/ 1310640 h 2212848"/>
              <a:gd name="connsiteX2" fmla="*/ 418046 w 4124861"/>
              <a:gd name="connsiteY2" fmla="*/ 828675 h 2212848"/>
              <a:gd name="connsiteX3" fmla="*/ 621494 w 4124861"/>
              <a:gd name="connsiteY3" fmla="*/ 502539 h 2212848"/>
              <a:gd name="connsiteX4" fmla="*/ 845064 w 4124861"/>
              <a:gd name="connsiteY4" fmla="*/ 295656 h 2212848"/>
              <a:gd name="connsiteX5" fmla="*/ 1164336 w 4124861"/>
              <a:gd name="connsiteY5" fmla="*/ 145542 h 2212848"/>
              <a:gd name="connsiteX6" fmla="*/ 1507695 w 4124861"/>
              <a:gd name="connsiteY6" fmla="*/ 67818 h 2212848"/>
              <a:gd name="connsiteX7" fmla="*/ 2194561 w 4124861"/>
              <a:gd name="connsiteY7" fmla="*/ 26670 h 2212848"/>
              <a:gd name="connsiteX8" fmla="*/ 3998976 w 4124861"/>
              <a:gd name="connsiteY8" fmla="*/ 0 h 2212848"/>
              <a:gd name="connsiteX9" fmla="*/ 3998976 w 4124861"/>
              <a:gd name="connsiteY9" fmla="*/ 0 h 2212848"/>
              <a:gd name="connsiteX10" fmla="*/ 4124861 w 4124861"/>
              <a:gd name="connsiteY10" fmla="*/ 0 h 2212848"/>
              <a:gd name="connsiteX0" fmla="*/ 0 w 4124861"/>
              <a:gd name="connsiteY0" fmla="*/ 2212848 h 2212848"/>
              <a:gd name="connsiteX1" fmla="*/ 207264 w 4124861"/>
              <a:gd name="connsiteY1" fmla="*/ 1310640 h 2212848"/>
              <a:gd name="connsiteX2" fmla="*/ 418046 w 4124861"/>
              <a:gd name="connsiteY2" fmla="*/ 828675 h 2212848"/>
              <a:gd name="connsiteX3" fmla="*/ 621494 w 4124861"/>
              <a:gd name="connsiteY3" fmla="*/ 502539 h 2212848"/>
              <a:gd name="connsiteX4" fmla="*/ 845064 w 4124861"/>
              <a:gd name="connsiteY4" fmla="*/ 295656 h 2212848"/>
              <a:gd name="connsiteX5" fmla="*/ 1164336 w 4124861"/>
              <a:gd name="connsiteY5" fmla="*/ 145542 h 2212848"/>
              <a:gd name="connsiteX6" fmla="*/ 1507695 w 4124861"/>
              <a:gd name="connsiteY6" fmla="*/ 67818 h 2212848"/>
              <a:gd name="connsiteX7" fmla="*/ 2194561 w 4124861"/>
              <a:gd name="connsiteY7" fmla="*/ 26670 h 2212848"/>
              <a:gd name="connsiteX8" fmla="*/ 3998976 w 4124861"/>
              <a:gd name="connsiteY8" fmla="*/ 0 h 2212848"/>
              <a:gd name="connsiteX9" fmla="*/ 3998976 w 4124861"/>
              <a:gd name="connsiteY9" fmla="*/ 0 h 2212848"/>
              <a:gd name="connsiteX10" fmla="*/ 4124861 w 4124861"/>
              <a:gd name="connsiteY10" fmla="*/ 0 h 2212848"/>
              <a:gd name="connsiteX0" fmla="*/ 0 w 4124861"/>
              <a:gd name="connsiteY0" fmla="*/ 2212848 h 2212848"/>
              <a:gd name="connsiteX1" fmla="*/ 225105 w 4124861"/>
              <a:gd name="connsiteY1" fmla="*/ 1318260 h 2212848"/>
              <a:gd name="connsiteX2" fmla="*/ 418046 w 4124861"/>
              <a:gd name="connsiteY2" fmla="*/ 828675 h 2212848"/>
              <a:gd name="connsiteX3" fmla="*/ 621494 w 4124861"/>
              <a:gd name="connsiteY3" fmla="*/ 502539 h 2212848"/>
              <a:gd name="connsiteX4" fmla="*/ 845064 w 4124861"/>
              <a:gd name="connsiteY4" fmla="*/ 295656 h 2212848"/>
              <a:gd name="connsiteX5" fmla="*/ 1164336 w 4124861"/>
              <a:gd name="connsiteY5" fmla="*/ 145542 h 2212848"/>
              <a:gd name="connsiteX6" fmla="*/ 1507695 w 4124861"/>
              <a:gd name="connsiteY6" fmla="*/ 67818 h 2212848"/>
              <a:gd name="connsiteX7" fmla="*/ 2194561 w 4124861"/>
              <a:gd name="connsiteY7" fmla="*/ 26670 h 2212848"/>
              <a:gd name="connsiteX8" fmla="*/ 3998976 w 4124861"/>
              <a:gd name="connsiteY8" fmla="*/ 0 h 2212848"/>
              <a:gd name="connsiteX9" fmla="*/ 3998976 w 4124861"/>
              <a:gd name="connsiteY9" fmla="*/ 0 h 2212848"/>
              <a:gd name="connsiteX10" fmla="*/ 4124861 w 4124861"/>
              <a:gd name="connsiteY10" fmla="*/ 0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861" h="2212848">
                <a:moveTo>
                  <a:pt x="0" y="2212848"/>
                </a:moveTo>
                <a:cubicBezTo>
                  <a:pt x="70612" y="1877568"/>
                  <a:pt x="155431" y="1548955"/>
                  <a:pt x="225105" y="1318260"/>
                </a:cubicBezTo>
                <a:cubicBezTo>
                  <a:pt x="294779" y="1087565"/>
                  <a:pt x="351981" y="964629"/>
                  <a:pt x="418046" y="828675"/>
                </a:cubicBezTo>
                <a:cubicBezTo>
                  <a:pt x="484111" y="692721"/>
                  <a:pt x="550324" y="591376"/>
                  <a:pt x="621494" y="502539"/>
                </a:cubicBezTo>
                <a:cubicBezTo>
                  <a:pt x="692664" y="413702"/>
                  <a:pt x="754590" y="355155"/>
                  <a:pt x="845064" y="295656"/>
                </a:cubicBezTo>
                <a:cubicBezTo>
                  <a:pt x="935538" y="236157"/>
                  <a:pt x="1053898" y="183515"/>
                  <a:pt x="1164336" y="145542"/>
                </a:cubicBezTo>
                <a:cubicBezTo>
                  <a:pt x="1274774" y="107569"/>
                  <a:pt x="1335991" y="87630"/>
                  <a:pt x="1507695" y="67818"/>
                </a:cubicBezTo>
                <a:cubicBezTo>
                  <a:pt x="1679399" y="48006"/>
                  <a:pt x="2194561" y="26670"/>
                  <a:pt x="2194561" y="26670"/>
                </a:cubicBezTo>
                <a:cubicBezTo>
                  <a:pt x="2794050" y="635"/>
                  <a:pt x="3397504" y="8890"/>
                  <a:pt x="3998976" y="0"/>
                </a:cubicBezTo>
                <a:lnTo>
                  <a:pt x="3998976" y="0"/>
                </a:lnTo>
                <a:lnTo>
                  <a:pt x="4124861" y="0"/>
                </a:lnTo>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42" name="Straight Connector 41">
            <a:extLst>
              <a:ext uri="{FF2B5EF4-FFF2-40B4-BE49-F238E27FC236}">
                <a16:creationId xmlns:a16="http://schemas.microsoft.com/office/drawing/2014/main" id="{4D7C51EF-0029-590A-9DCC-E821EFB7351B}"/>
              </a:ext>
            </a:extLst>
          </p:cNvPr>
          <p:cNvCxnSpPr>
            <a:cxnSpLocks/>
          </p:cNvCxnSpPr>
          <p:nvPr/>
        </p:nvCxnSpPr>
        <p:spPr>
          <a:xfrm flipH="1">
            <a:off x="9201009" y="4202430"/>
            <a:ext cx="37352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9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ED6A80-D733-727C-6658-79548D951667}"/>
                  </a:ext>
                </a:extLst>
              </p:cNvPr>
              <p:cNvSpPr>
                <a:spLocks noGrp="1"/>
              </p:cNvSpPr>
              <p:nvPr>
                <p:ph idx="1"/>
              </p:nvPr>
            </p:nvSpPr>
            <p:spPr/>
            <p:txBody>
              <a:bodyPr>
                <a:normAutofit/>
              </a:bodyPr>
              <a:lstStyle/>
              <a:p>
                <a:r>
                  <a:rPr lang="en-US" dirty="0"/>
                  <a:t>We numerically model rate equations for a 60-state ion to aid the long-term goal of quantum control experiments.</a:t>
                </a:r>
              </a:p>
              <a:p>
                <a:r>
                  <a:rPr lang="en-US" dirty="0"/>
                  <a:t>The model allows you to vary 10 different experimental parameters.</a:t>
                </a:r>
              </a:p>
              <a:p>
                <a:r>
                  <a:rPr lang="en-US" dirty="0"/>
                  <a:t>The results highlight the potential for using rate equations to inform </a:t>
                </a:r>
                <a:r>
                  <a:rPr lang="en-US" dirty="0" err="1"/>
                  <a:t>optimisation</a:t>
                </a:r>
                <a:r>
                  <a:rPr lang="en-US" dirty="0"/>
                  <a:t> of the experimental parameters in our laboratory and provide estimation of efficiency and timescales of processes. </a:t>
                </a:r>
              </a:p>
              <a:p>
                <a:r>
                  <a:rPr lang="en-US" dirty="0"/>
                  <a:t>Future work includes modelling quadrupole 411nm transition into a metastable state for electron shelving, using the Optical Bloch Equations</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 </m:t>
                        </m:r>
                      </m:e>
                      <m:sup>
                        <m:r>
                          <m:rPr>
                            <m:nor/>
                          </m:rPr>
                          <a:rPr lang="en-US" sz="1600" b="0" i="0" smtClean="0">
                            <a:latin typeface="Cambria Math" panose="02040503050406030204" pitchFamily="18" charset="0"/>
                          </a:rPr>
                          <m:t>5</m:t>
                        </m:r>
                      </m:sup>
                    </m:sSup>
                  </m:oMath>
                </a14:m>
                <a:endParaRPr lang="en-US" sz="1600" dirty="0">
                  <a:solidFill>
                    <a:srgbClr val="FF0000"/>
                  </a:solidFill>
                </a:endParaRPr>
              </a:p>
            </p:txBody>
          </p:sp>
        </mc:Choice>
        <mc:Fallback xmlns="">
          <p:sp>
            <p:nvSpPr>
              <p:cNvPr id="2" name="Content Placeholder 1">
                <a:extLst>
                  <a:ext uri="{FF2B5EF4-FFF2-40B4-BE49-F238E27FC236}">
                    <a16:creationId xmlns:a16="http://schemas.microsoft.com/office/drawing/2014/main" id="{EBED6A80-D733-727C-6658-79548D951667}"/>
                  </a:ext>
                </a:extLst>
              </p:cNvPr>
              <p:cNvSpPr>
                <a:spLocks noGrp="1" noRot="1" noChangeAspect="1" noMove="1" noResize="1" noEditPoints="1" noAdjustHandles="1" noChangeArrowheads="1" noChangeShapeType="1" noTextEdit="1"/>
              </p:cNvSpPr>
              <p:nvPr>
                <p:ph idx="1"/>
              </p:nvPr>
            </p:nvSpPr>
            <p:spPr>
              <a:blipFill>
                <a:blip r:embed="rId5"/>
                <a:stretch>
                  <a:fillRect l="-742" t="-1015"/>
                </a:stretch>
              </a:blipFill>
            </p:spPr>
            <p:txBody>
              <a:bodyPr/>
              <a:lstStyle/>
              <a:p>
                <a:r>
                  <a:rPr lang="en-ZA">
                    <a:noFill/>
                  </a:rPr>
                  <a:t> </a:t>
                </a:r>
              </a:p>
            </p:txBody>
          </p:sp>
        </mc:Fallback>
      </mc:AlternateContent>
      <p:sp>
        <p:nvSpPr>
          <p:cNvPr id="3" name="Title 2">
            <a:extLst>
              <a:ext uri="{FF2B5EF4-FFF2-40B4-BE49-F238E27FC236}">
                <a16:creationId xmlns:a16="http://schemas.microsoft.com/office/drawing/2014/main" id="{8C5F9FDD-8E44-3DA8-448F-552D998F9EC7}"/>
              </a:ext>
            </a:extLst>
          </p:cNvPr>
          <p:cNvSpPr>
            <a:spLocks noGrp="1"/>
          </p:cNvSpPr>
          <p:nvPr>
            <p:ph type="title"/>
          </p:nvPr>
        </p:nvSpPr>
        <p:spPr/>
        <p:txBody>
          <a:bodyPr/>
          <a:lstStyle/>
          <a:p>
            <a:r>
              <a:rPr lang="en-US" dirty="0"/>
              <a:t>Conclusion</a:t>
            </a:r>
            <a:endParaRPr lang="en-ZA" dirty="0"/>
          </a:p>
        </p:txBody>
      </p:sp>
      <p:sp>
        <p:nvSpPr>
          <p:cNvPr id="5" name="TextBox 4">
            <a:extLst>
              <a:ext uri="{FF2B5EF4-FFF2-40B4-BE49-F238E27FC236}">
                <a16:creationId xmlns:a16="http://schemas.microsoft.com/office/drawing/2014/main" id="{F8A211F7-3ABE-71A2-F261-732E2AF8CC7B}"/>
              </a:ext>
            </a:extLst>
          </p:cNvPr>
          <p:cNvSpPr txBox="1"/>
          <p:nvPr/>
        </p:nvSpPr>
        <p:spPr>
          <a:xfrm>
            <a:off x="0" y="6139341"/>
            <a:ext cx="12192000" cy="430887"/>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nchor="ctr">
            <a:spAutoFit/>
          </a:bodyPr>
          <a:lstStyle/>
          <a:p>
            <a:r>
              <a:rPr lang="en-ZA" sz="1100" dirty="0">
                <a:solidFill>
                  <a:schemeClr val="bg1"/>
                </a:solidFill>
              </a:rPr>
              <a:t>[5] </a:t>
            </a:r>
            <a:r>
              <a:rPr lang="en-US" sz="1100" dirty="0">
                <a:solidFill>
                  <a:schemeClr val="bg1"/>
                </a:solidFill>
              </a:rPr>
              <a:t>S. Bester and C. Steenkamp. Optical </a:t>
            </a:r>
            <a:r>
              <a:rPr lang="en-US" sz="1100" dirty="0" err="1">
                <a:solidFill>
                  <a:schemeClr val="bg1"/>
                </a:solidFill>
              </a:rPr>
              <a:t>bloch</a:t>
            </a:r>
            <a:r>
              <a:rPr lang="en-US" sz="1100" dirty="0">
                <a:solidFill>
                  <a:schemeClr val="bg1"/>
                </a:solidFill>
              </a:rPr>
              <a:t> modeling of magnetic dipole transitions in a four-state system and its application in ion trapping: tutorial. Journal of the Optical Society of America B, 40(4):830–848, 2023.</a:t>
            </a:r>
          </a:p>
        </p:txBody>
      </p:sp>
    </p:spTree>
    <p:extLst>
      <p:ext uri="{BB962C8B-B14F-4D97-AF65-F5344CB8AC3E}">
        <p14:creationId xmlns:p14="http://schemas.microsoft.com/office/powerpoint/2010/main" val="228829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F35DFA33-9EF1-B4C8-F6A1-1B605D6914C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grpSp>
        <p:nvGrpSpPr>
          <p:cNvPr id="2" name="Group 1">
            <a:extLst>
              <a:ext uri="{FF2B5EF4-FFF2-40B4-BE49-F238E27FC236}">
                <a16:creationId xmlns:a16="http://schemas.microsoft.com/office/drawing/2014/main" id="{64FFE449-1C3B-01CC-7662-791ABA59357C}"/>
              </a:ext>
            </a:extLst>
          </p:cNvPr>
          <p:cNvGrpSpPr>
            <a:grpSpLocks noGrp="1" noUngrp="1" noRot="1" noMove="1" noResize="1"/>
          </p:cNvGrpSpPr>
          <p:nvPr/>
        </p:nvGrpSpPr>
        <p:grpSpPr>
          <a:xfrm>
            <a:off x="0" y="-4127"/>
            <a:ext cx="12192000" cy="6876048"/>
            <a:chOff x="0" y="-4127"/>
            <a:chExt cx="12192000" cy="6876048"/>
          </a:xfrm>
        </p:grpSpPr>
        <p:sp>
          <p:nvSpPr>
            <p:cNvPr id="15" name="Gradient overlay">
              <a:extLst>
                <a:ext uri="{FF2B5EF4-FFF2-40B4-BE49-F238E27FC236}">
                  <a16:creationId xmlns:a16="http://schemas.microsoft.com/office/drawing/2014/main" id="{220870BA-A4FC-B2D1-D813-E4FAF26D46D6}"/>
                </a:ext>
              </a:extLst>
            </p:cNvPr>
            <p:cNvSpPr>
              <a:spLocks noGrp="1" noRot="1" noMove="1" noResize="1" noEditPoints="1" noAdjustHandles="1" noChangeArrowheads="1" noChangeShapeType="1"/>
            </p:cNvSpPr>
            <p:nvPr/>
          </p:nvSpPr>
          <p:spPr>
            <a:xfrm rot="10800000">
              <a:off x="0" y="0"/>
              <a:ext cx="12192000" cy="5481563"/>
            </a:xfrm>
            <a:prstGeom prst="rect">
              <a:avLst/>
            </a:prstGeom>
            <a:gradFill flip="none" rotWithShape="1">
              <a:gsLst>
                <a:gs pos="65000">
                  <a:schemeClr val="bg1">
                    <a:alpha val="0"/>
                    <a:lumMod val="0"/>
                  </a:schemeClr>
                </a:gs>
                <a:gs pos="100000">
                  <a:srgbClr val="002060">
                    <a:alpha val="7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 name="SU Logo">
              <a:extLst>
                <a:ext uri="{FF2B5EF4-FFF2-40B4-BE49-F238E27FC236}">
                  <a16:creationId xmlns:a16="http://schemas.microsoft.com/office/drawing/2014/main" id="{12C25614-8E2A-291F-996F-AB602CE7422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39434" y="-3"/>
              <a:ext cx="3501102" cy="1892703"/>
            </a:xfrm>
            <a:prstGeom prst="rect">
              <a:avLst/>
            </a:prstGeom>
          </p:spPr>
        </p:pic>
        <p:pic>
          <p:nvPicPr>
            <p:cNvPr id="12" name="S-curve gradient">
              <a:extLst>
                <a:ext uri="{FF2B5EF4-FFF2-40B4-BE49-F238E27FC236}">
                  <a16:creationId xmlns:a16="http://schemas.microsoft.com/office/drawing/2014/main" id="{6198F203-16D2-D77D-B20E-418754924C63}"/>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9883942" y="-4127"/>
              <a:ext cx="2292016" cy="6876048"/>
            </a:xfrm>
            <a:prstGeom prst="rect">
              <a:avLst/>
            </a:prstGeom>
          </p:spPr>
        </p:pic>
      </p:grpSp>
      <p:sp>
        <p:nvSpPr>
          <p:cNvPr id="6" name="Photo by ...">
            <a:extLst>
              <a:ext uri="{FF2B5EF4-FFF2-40B4-BE49-F238E27FC236}">
                <a16:creationId xmlns:a16="http://schemas.microsoft.com/office/drawing/2014/main" id="{EFB02AE2-97DE-9EFF-E211-6EBD74D30C9C}"/>
              </a:ext>
            </a:extLst>
          </p:cNvPr>
          <p:cNvSpPr txBox="1"/>
          <p:nvPr/>
        </p:nvSpPr>
        <p:spPr>
          <a:xfrm>
            <a:off x="9679253" y="6546486"/>
            <a:ext cx="1433157" cy="230832"/>
          </a:xfrm>
          <a:prstGeom prst="rect">
            <a:avLst/>
          </a:prstGeom>
          <a:noFill/>
        </p:spPr>
        <p:txBody>
          <a:bodyPr wrap="square" rtlCol="0">
            <a:spAutoFit/>
          </a:bodyPr>
          <a:lstStyle/>
          <a:p>
            <a:pPr algn="r"/>
            <a:r>
              <a:rPr lang="en-GB" sz="900" dirty="0">
                <a:solidFill>
                  <a:schemeClr val="bg1">
                    <a:lumMod val="95000"/>
                  </a:schemeClr>
                </a:solidFill>
                <a:latin typeface="Trebuchet MS" panose="020B0703020202090204" pitchFamily="34" charset="0"/>
              </a:rPr>
              <a:t>Photo by Stefan Els</a:t>
            </a:r>
          </a:p>
        </p:txBody>
      </p:sp>
      <p:sp>
        <p:nvSpPr>
          <p:cNvPr id="4" name="SU shape">
            <a:extLst>
              <a:ext uri="{FF2B5EF4-FFF2-40B4-BE49-F238E27FC236}">
                <a16:creationId xmlns:a16="http://schemas.microsoft.com/office/drawing/2014/main" id="{CF29DF52-B673-3D5C-2DCC-A5208C2490BC}"/>
              </a:ext>
            </a:extLst>
          </p:cNvPr>
          <p:cNvSpPr/>
          <p:nvPr/>
        </p:nvSpPr>
        <p:spPr>
          <a:xfrm>
            <a:off x="103425" y="2606678"/>
            <a:ext cx="3373120" cy="2160907"/>
          </a:xfrm>
          <a:custGeom>
            <a:avLst/>
            <a:gdLst>
              <a:gd name="connsiteX0" fmla="*/ 5261811 w 5261811"/>
              <a:gd name="connsiteY0" fmla="*/ 1294820 h 2832794"/>
              <a:gd name="connsiteX1" fmla="*/ 5261482 w 5261811"/>
              <a:gd name="connsiteY1" fmla="*/ 2158836 h 2832794"/>
              <a:gd name="connsiteX2" fmla="*/ 4586436 w 5261811"/>
              <a:gd name="connsiteY2" fmla="*/ 2832794 h 2832794"/>
              <a:gd name="connsiteX3" fmla="*/ 0 w 5261811"/>
              <a:gd name="connsiteY3" fmla="*/ 2832794 h 2832794"/>
              <a:gd name="connsiteX4" fmla="*/ 0 w 5261811"/>
              <a:gd name="connsiteY4" fmla="*/ 0 h 2832794"/>
              <a:gd name="connsiteX5" fmla="*/ 5261811 w 5261811"/>
              <a:gd name="connsiteY5" fmla="*/ 0 h 2832794"/>
              <a:gd name="connsiteX6" fmla="*/ 5261811 w 5261811"/>
              <a:gd name="connsiteY6" fmla="*/ 1294820 h 283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811" h="2832794">
                <a:moveTo>
                  <a:pt x="5261811" y="1294820"/>
                </a:moveTo>
                <a:lnTo>
                  <a:pt x="5261482" y="2158836"/>
                </a:lnTo>
                <a:cubicBezTo>
                  <a:pt x="5261373" y="2531067"/>
                  <a:pt x="4959148" y="2832794"/>
                  <a:pt x="4586436" y="2832794"/>
                </a:cubicBezTo>
                <a:lnTo>
                  <a:pt x="0" y="2832794"/>
                </a:lnTo>
                <a:lnTo>
                  <a:pt x="0" y="0"/>
                </a:lnTo>
                <a:lnTo>
                  <a:pt x="5261811" y="0"/>
                </a:lnTo>
                <a:lnTo>
                  <a:pt x="5261811" y="1294820"/>
                </a:lnTo>
                <a:close/>
              </a:path>
            </a:pathLst>
          </a:custGeom>
          <a:solidFill>
            <a:srgbClr val="000000">
              <a:alpha val="60000"/>
            </a:srgbClr>
          </a:solidFill>
          <a:ln w="10954" cap="flat">
            <a:noFill/>
            <a:prstDash val="solid"/>
            <a:miter/>
          </a:ln>
        </p:spPr>
        <p:txBody>
          <a:bodyPr rtlCol="0" anchor="ctr"/>
          <a:lstStyle/>
          <a:p>
            <a:endParaRPr lang="en-US" dirty="0"/>
          </a:p>
        </p:txBody>
      </p:sp>
      <p:sp>
        <p:nvSpPr>
          <p:cNvPr id="7" name="SU shape">
            <a:extLst>
              <a:ext uri="{FF2B5EF4-FFF2-40B4-BE49-F238E27FC236}">
                <a16:creationId xmlns:a16="http://schemas.microsoft.com/office/drawing/2014/main" id="{C7338C5E-7C89-1D3C-041B-B0CA11606A69}"/>
              </a:ext>
            </a:extLst>
          </p:cNvPr>
          <p:cNvSpPr/>
          <p:nvPr/>
        </p:nvSpPr>
        <p:spPr>
          <a:xfrm>
            <a:off x="373224" y="5249040"/>
            <a:ext cx="11749836" cy="1297446"/>
          </a:xfrm>
          <a:prstGeom prst="rect">
            <a:avLst/>
          </a:prstGeom>
          <a:solidFill>
            <a:srgbClr val="000000">
              <a:alpha val="47059"/>
            </a:srgbClr>
          </a:solidFill>
          <a:ln w="10954" cap="flat">
            <a:noFill/>
            <a:prstDash val="solid"/>
            <a:miter/>
          </a:ln>
        </p:spPr>
        <p:txBody>
          <a:bodyPr rtlCol="0" anchor="ctr"/>
          <a:lstStyle/>
          <a:p>
            <a:r>
              <a:rPr lang="en-ZA" dirty="0">
                <a:solidFill>
                  <a:schemeClr val="bg1"/>
                </a:solidFill>
              </a:rPr>
              <a:t>Acknowledgements: Dr CM Steenkamp, NE Payne</a:t>
            </a:r>
          </a:p>
          <a:p>
            <a:r>
              <a:rPr lang="en-US" dirty="0">
                <a:solidFill>
                  <a:schemeClr val="bg1"/>
                </a:solidFill>
              </a:rPr>
              <a:t>Bursary funding: DSTI and </a:t>
            </a:r>
            <a:r>
              <a:rPr lang="en-US" b="1" i="1" dirty="0">
                <a:solidFill>
                  <a:schemeClr val="bg1"/>
                </a:solidFill>
              </a:rPr>
              <a:t>SA </a:t>
            </a:r>
            <a:r>
              <a:rPr lang="en-US" b="1" i="1" dirty="0" err="1">
                <a:solidFill>
                  <a:schemeClr val="bg1"/>
                </a:solidFill>
              </a:rPr>
              <a:t>QuTI</a:t>
            </a:r>
            <a:endParaRPr lang="en-US" dirty="0">
              <a:solidFill>
                <a:schemeClr val="bg1"/>
              </a:solidFill>
            </a:endParaRPr>
          </a:p>
        </p:txBody>
      </p:sp>
      <p:sp>
        <p:nvSpPr>
          <p:cNvPr id="10" name="Title 9">
            <a:extLst>
              <a:ext uri="{FF2B5EF4-FFF2-40B4-BE49-F238E27FC236}">
                <a16:creationId xmlns:a16="http://schemas.microsoft.com/office/drawing/2014/main" id="{592A8FD1-F206-2375-8DD5-816019FD9BE1}"/>
              </a:ext>
            </a:extLst>
          </p:cNvPr>
          <p:cNvSpPr>
            <a:spLocks noGrp="1"/>
          </p:cNvSpPr>
          <p:nvPr>
            <p:ph type="title"/>
          </p:nvPr>
        </p:nvSpPr>
        <p:spPr>
          <a:xfrm>
            <a:off x="457200" y="2959088"/>
            <a:ext cx="4411640" cy="1456087"/>
          </a:xfrm>
        </p:spPr>
        <p:txBody>
          <a:bodyPr/>
          <a:lstStyle/>
          <a:p>
            <a:r>
              <a:rPr lang="en-ZA" dirty="0"/>
              <a:t>Thank you</a:t>
            </a:r>
            <a:br>
              <a:rPr lang="en-ZA" dirty="0"/>
            </a:br>
            <a:r>
              <a:rPr lang="en-ZA" dirty="0" err="1"/>
              <a:t>Enkosi</a:t>
            </a:r>
            <a:br>
              <a:rPr lang="en-ZA" dirty="0"/>
            </a:br>
            <a:r>
              <a:rPr lang="en-ZA" dirty="0" err="1"/>
              <a:t>Dankie</a:t>
            </a:r>
            <a:endParaRPr lang="en-ZA" dirty="0"/>
          </a:p>
        </p:txBody>
      </p:sp>
    </p:spTree>
    <p:extLst>
      <p:ext uri="{BB962C8B-B14F-4D97-AF65-F5344CB8AC3E}">
        <p14:creationId xmlns:p14="http://schemas.microsoft.com/office/powerpoint/2010/main" val="291869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63297-1A52-362D-A535-07630A2725F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D058CB0-CDEF-D5A6-8326-B6DC43D71E69}"/>
                  </a:ext>
                </a:extLst>
              </p:cNvPr>
              <p:cNvSpPr>
                <a:spLocks noGrp="1"/>
              </p:cNvSpPr>
              <p:nvPr>
                <p:ph idx="1"/>
              </p:nvPr>
            </p:nvSpPr>
            <p:spPr>
              <a:xfrm>
                <a:off x="274744" y="1697395"/>
                <a:ext cx="8335220" cy="3925483"/>
              </a:xfrm>
            </p:spPr>
            <p:txBody>
              <a:bodyPr>
                <a:normAutofit fontScale="92500" lnSpcReduction="20000"/>
              </a:bodyPr>
              <a:lstStyle/>
              <a:p>
                <a:pPr marL="0" lvl="0" indent="0">
                  <a:buNone/>
                </a:pPr>
                <a:r>
                  <a:rPr lang="en-US" dirty="0"/>
                  <a:t>Trapped ions can be used as qubits in quantum computers</a:t>
                </a:r>
                <a14:m>
                  <m:oMath xmlns:m="http://schemas.openxmlformats.org/officeDocument/2006/math">
                    <m:sSup>
                      <m:sSupPr>
                        <m:ctrlPr>
                          <a:rPr lang="en-US" sz="1500" i="1" smtClean="0">
                            <a:latin typeface="Cambria Math" panose="02040503050406030204" pitchFamily="18" charset="0"/>
                          </a:rPr>
                        </m:ctrlPr>
                      </m:sSupPr>
                      <m:e>
                        <m:r>
                          <a:rPr lang="en-US" sz="1500" b="0" i="1" smtClean="0">
                            <a:latin typeface="Cambria Math" panose="02040503050406030204" pitchFamily="18" charset="0"/>
                          </a:rPr>
                          <m:t> </m:t>
                        </m:r>
                      </m:e>
                      <m:sup>
                        <m:r>
                          <m:rPr>
                            <m:nor/>
                          </m:rPr>
                          <a:rPr lang="en-US" sz="1500" dirty="0"/>
                          <m:t>1</m:t>
                        </m:r>
                      </m:sup>
                    </m:sSup>
                  </m:oMath>
                </a14:m>
                <a:r>
                  <a:rPr lang="en-US" dirty="0"/>
                  <a:t>, offering </a:t>
                </a:r>
                <a:endParaRPr lang="en-ZA" dirty="0"/>
              </a:p>
              <a:p>
                <a:pPr lvl="1">
                  <a:buFont typeface="Univers" panose="020B0503020202020204" pitchFamily="34" charset="0"/>
                  <a:buChar char="−"/>
                </a:pPr>
                <a:r>
                  <a:rPr lang="en-US" sz="2400" dirty="0"/>
                  <a:t> long coherence times</a:t>
                </a:r>
              </a:p>
              <a:p>
                <a:pPr lvl="1">
                  <a:buFont typeface="Univers" panose="020B0503020202020204" pitchFamily="34" charset="0"/>
                  <a:buChar char="−"/>
                </a:pPr>
                <a:r>
                  <a:rPr lang="en-US" sz="2400" dirty="0"/>
                  <a:t> scalability</a:t>
                </a:r>
              </a:p>
              <a:p>
                <a:pPr lvl="1">
                  <a:buFont typeface="Univers" panose="020B0503020202020204" pitchFamily="34" charset="0"/>
                  <a:buChar char="−"/>
                </a:pPr>
                <a:r>
                  <a:rPr lang="en-US" sz="2400" dirty="0"/>
                  <a:t> ability to be precisely controlled using lasers</a:t>
                </a:r>
              </a:p>
              <a:p>
                <a:pPr marL="457200" lvl="1" indent="0">
                  <a:buNone/>
                </a:pPr>
                <a:endParaRPr lang="en-ZA" sz="2400" dirty="0"/>
              </a:p>
              <a:p>
                <a:pPr marL="0" lvl="0" indent="0">
                  <a:buNone/>
                </a:pPr>
                <a:r>
                  <a:rPr lang="en-ZA" dirty="0"/>
                  <a:t>Long-term goal: Unsharp measurements on ions</a:t>
                </a:r>
                <a14:m>
                  <m:oMath xmlns:m="http://schemas.openxmlformats.org/officeDocument/2006/math">
                    <m:sSup>
                      <m:sSupPr>
                        <m:ctrlPr>
                          <a:rPr lang="en-US" sz="1500" i="1">
                            <a:latin typeface="Cambria Math" panose="02040503050406030204" pitchFamily="18" charset="0"/>
                          </a:rPr>
                        </m:ctrlPr>
                      </m:sSupPr>
                      <m:e>
                        <m:r>
                          <a:rPr lang="en-US" sz="1500" b="0" i="1" smtClean="0">
                            <a:latin typeface="Cambria Math" panose="02040503050406030204" pitchFamily="18" charset="0"/>
                          </a:rPr>
                          <m:t> </m:t>
                        </m:r>
                      </m:e>
                      <m:sup>
                        <m:r>
                          <m:rPr>
                            <m:nor/>
                          </m:rPr>
                          <a:rPr lang="en-US" sz="1500" b="0" i="0" dirty="0" smtClean="0"/>
                          <m:t>2</m:t>
                        </m:r>
                      </m:sup>
                    </m:sSup>
                  </m:oMath>
                </a14:m>
                <a:endParaRPr lang="en-ZA" dirty="0"/>
              </a:p>
              <a:p>
                <a:pPr lvl="0"/>
                <a:endParaRPr lang="en-ZA" dirty="0"/>
              </a:p>
              <a:p>
                <a:pPr marL="0" indent="0">
                  <a:buNone/>
                </a:pPr>
                <a:r>
                  <a:rPr lang="en-US" u="sng" dirty="0"/>
                  <a:t>Why model Yb-171 ions?</a:t>
                </a:r>
                <a:endParaRPr lang="en-ZA" u="sng" dirty="0"/>
              </a:p>
              <a:p>
                <a:pPr marL="0" lvl="0" indent="0">
                  <a:buNone/>
                </a:pPr>
                <a:r>
                  <a:rPr lang="en-US" dirty="0"/>
                  <a:t>Predict and interpret experimental results </a:t>
                </a:r>
                <a:r>
                  <a:rPr lang="en-ZA" dirty="0"/>
                  <a:t>by understanding how states evolve over time.</a:t>
                </a:r>
              </a:p>
            </p:txBody>
          </p:sp>
        </mc:Choice>
        <mc:Fallback xmlns="">
          <p:sp>
            <p:nvSpPr>
              <p:cNvPr id="2" name="Content Placeholder 1">
                <a:extLst>
                  <a:ext uri="{FF2B5EF4-FFF2-40B4-BE49-F238E27FC236}">
                    <a16:creationId xmlns:a16="http://schemas.microsoft.com/office/drawing/2014/main" id="{AD058CB0-CDEF-D5A6-8326-B6DC43D71E69}"/>
                  </a:ext>
                </a:extLst>
              </p:cNvPr>
              <p:cNvSpPr>
                <a:spLocks noGrp="1" noRot="1" noChangeAspect="1" noMove="1" noResize="1" noEditPoints="1" noAdjustHandles="1" noChangeArrowheads="1" noChangeShapeType="1" noTextEdit="1"/>
              </p:cNvSpPr>
              <p:nvPr>
                <p:ph idx="1"/>
              </p:nvPr>
            </p:nvSpPr>
            <p:spPr>
              <a:xfrm>
                <a:off x="274744" y="1697395"/>
                <a:ext cx="8335220" cy="3925483"/>
              </a:xfrm>
              <a:blipFill>
                <a:blip r:embed="rId3"/>
                <a:stretch>
                  <a:fillRect l="-951" t="-2795" r="-1683"/>
                </a:stretch>
              </a:blipFill>
            </p:spPr>
            <p:txBody>
              <a:bodyPr/>
              <a:lstStyle/>
              <a:p>
                <a:r>
                  <a:rPr lang="en-ZA">
                    <a:noFill/>
                  </a:rPr>
                  <a:t> </a:t>
                </a:r>
              </a:p>
            </p:txBody>
          </p:sp>
        </mc:Fallback>
      </mc:AlternateContent>
      <p:sp>
        <p:nvSpPr>
          <p:cNvPr id="3" name="Title 2">
            <a:extLst>
              <a:ext uri="{FF2B5EF4-FFF2-40B4-BE49-F238E27FC236}">
                <a16:creationId xmlns:a16="http://schemas.microsoft.com/office/drawing/2014/main" id="{EC905F1D-DAF4-36B3-8580-3575BB8FC263}"/>
              </a:ext>
            </a:extLst>
          </p:cNvPr>
          <p:cNvSpPr>
            <a:spLocks noGrp="1"/>
          </p:cNvSpPr>
          <p:nvPr>
            <p:ph type="title"/>
          </p:nvPr>
        </p:nvSpPr>
        <p:spPr/>
        <p:txBody>
          <a:bodyPr/>
          <a:lstStyle/>
          <a:p>
            <a:r>
              <a:rPr lang="en-US" dirty="0"/>
              <a:t>Background</a:t>
            </a:r>
            <a:endParaRPr lang="en-ZA" dirty="0"/>
          </a:p>
        </p:txBody>
      </p:sp>
      <p:sp>
        <p:nvSpPr>
          <p:cNvPr id="8" name="Rectangle 7">
            <a:extLst>
              <a:ext uri="{FF2B5EF4-FFF2-40B4-BE49-F238E27FC236}">
                <a16:creationId xmlns:a16="http://schemas.microsoft.com/office/drawing/2014/main" id="{2D93A783-8E11-C363-92C7-B1D3E47DCB00}"/>
              </a:ext>
            </a:extLst>
          </p:cNvPr>
          <p:cNvSpPr/>
          <p:nvPr/>
        </p:nvSpPr>
        <p:spPr>
          <a:xfrm>
            <a:off x="8773620" y="4876194"/>
            <a:ext cx="2612572" cy="3939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solidFill>
                  <a:schemeClr val="bg1">
                    <a:lumMod val="50000"/>
                  </a:schemeClr>
                </a:solidFill>
              </a:rPr>
              <a:t>Image by Siann Bester PhD student</a:t>
            </a:r>
            <a:endParaRPr lang="en-ZA" sz="1200" dirty="0">
              <a:solidFill>
                <a:schemeClr val="bg1">
                  <a:lumMod val="50000"/>
                </a:schemeClr>
              </a:solidFill>
            </a:endParaRPr>
          </a:p>
        </p:txBody>
      </p:sp>
      <p:sp>
        <p:nvSpPr>
          <p:cNvPr id="11" name="Rectangle 10">
            <a:extLst>
              <a:ext uri="{FF2B5EF4-FFF2-40B4-BE49-F238E27FC236}">
                <a16:creationId xmlns:a16="http://schemas.microsoft.com/office/drawing/2014/main" id="{DA8B9D64-6D87-F8C0-9C87-0485E3845A83}"/>
              </a:ext>
            </a:extLst>
          </p:cNvPr>
          <p:cNvSpPr/>
          <p:nvPr/>
        </p:nvSpPr>
        <p:spPr>
          <a:xfrm>
            <a:off x="8418504" y="2581569"/>
            <a:ext cx="3267599" cy="3939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Single trapped ytterbium </a:t>
            </a:r>
            <a:r>
              <a:rPr lang="en-ZA" dirty="0"/>
              <a:t>ion </a:t>
            </a:r>
          </a:p>
        </p:txBody>
      </p:sp>
      <p:sp>
        <p:nvSpPr>
          <p:cNvPr id="16" name="TextBox 15">
            <a:extLst>
              <a:ext uri="{FF2B5EF4-FFF2-40B4-BE49-F238E27FC236}">
                <a16:creationId xmlns:a16="http://schemas.microsoft.com/office/drawing/2014/main" id="{9CBC9558-AF1E-3490-8517-997DB64FB83D}"/>
              </a:ext>
            </a:extLst>
          </p:cNvPr>
          <p:cNvSpPr txBox="1"/>
          <p:nvPr/>
        </p:nvSpPr>
        <p:spPr>
          <a:xfrm>
            <a:off x="0" y="6139341"/>
            <a:ext cx="12192000" cy="430887"/>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nchor="ctr">
            <a:spAutoFit/>
          </a:bodyPr>
          <a:lstStyle/>
          <a:p>
            <a:r>
              <a:rPr lang="en-ZA" sz="1100" dirty="0">
                <a:solidFill>
                  <a:schemeClr val="bg1"/>
                </a:solidFill>
              </a:rPr>
              <a:t>[1] H. </a:t>
            </a:r>
            <a:r>
              <a:rPr lang="en-ZA" sz="1100" dirty="0" err="1">
                <a:solidFill>
                  <a:schemeClr val="bg1"/>
                </a:solidFill>
              </a:rPr>
              <a:t>H¨affner</a:t>
            </a:r>
            <a:r>
              <a:rPr lang="en-ZA" sz="1100" dirty="0">
                <a:solidFill>
                  <a:schemeClr val="bg1"/>
                </a:solidFill>
              </a:rPr>
              <a:t>, C. </a:t>
            </a:r>
            <a:r>
              <a:rPr lang="en-ZA" sz="1100" dirty="0" err="1">
                <a:solidFill>
                  <a:schemeClr val="bg1"/>
                </a:solidFill>
              </a:rPr>
              <a:t>Roos</a:t>
            </a:r>
            <a:r>
              <a:rPr lang="en-ZA" sz="1100" dirty="0">
                <a:solidFill>
                  <a:schemeClr val="bg1"/>
                </a:solidFill>
              </a:rPr>
              <a:t>, and R. Blatt. Quantum computing with trapped ions. Physics reports, 469(4):155–203, 2008.</a:t>
            </a:r>
          </a:p>
          <a:p>
            <a:r>
              <a:rPr lang="en-US" sz="1100" dirty="0">
                <a:solidFill>
                  <a:schemeClr val="bg1"/>
                </a:solidFill>
              </a:rPr>
              <a:t>[2] S. Choudhary, T. Konrad, and H. Uys. Implementation schemes for unsharp measurements with trapped ions. Phys. Rev. A, 87(1):012131, 2013.</a:t>
            </a:r>
          </a:p>
        </p:txBody>
      </p:sp>
      <p:pic>
        <p:nvPicPr>
          <p:cNvPr id="1026" name="Picture 2">
            <a:extLst>
              <a:ext uri="{FF2B5EF4-FFF2-40B4-BE49-F238E27FC236}">
                <a16:creationId xmlns:a16="http://schemas.microsoft.com/office/drawing/2014/main" id="{98C67CA7-209A-E49F-5A69-C19BB3670D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83" t="31818" r="42424" b="36532"/>
          <a:stretch>
            <a:fillRect/>
          </a:stretch>
        </p:blipFill>
        <p:spPr bwMode="auto">
          <a:xfrm>
            <a:off x="9120345" y="3036784"/>
            <a:ext cx="1958815" cy="189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6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98F7-1FFF-866D-0D1B-0FBFEA4013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7528A6-5966-6A21-03A9-D8006A231436}"/>
              </a:ext>
            </a:extLst>
          </p:cNvPr>
          <p:cNvSpPr>
            <a:spLocks noGrp="1"/>
          </p:cNvSpPr>
          <p:nvPr>
            <p:ph type="title"/>
          </p:nvPr>
        </p:nvSpPr>
        <p:spPr/>
        <p:txBody>
          <a:bodyPr/>
          <a:lstStyle/>
          <a:p>
            <a:r>
              <a:rPr lang="en-US" dirty="0"/>
              <a:t>Background: Experimental setup</a:t>
            </a:r>
            <a:endParaRPr lang="en-ZA" dirty="0"/>
          </a:p>
        </p:txBody>
      </p:sp>
      <p:sp>
        <p:nvSpPr>
          <p:cNvPr id="45" name="Rectangle 44">
            <a:extLst>
              <a:ext uri="{FF2B5EF4-FFF2-40B4-BE49-F238E27FC236}">
                <a16:creationId xmlns:a16="http://schemas.microsoft.com/office/drawing/2014/main" id="{43129AF5-4454-F0DC-A7D7-E60DE7193893}"/>
              </a:ext>
            </a:extLst>
          </p:cNvPr>
          <p:cNvSpPr/>
          <p:nvPr/>
        </p:nvSpPr>
        <p:spPr>
          <a:xfrm>
            <a:off x="8571051" y="2508137"/>
            <a:ext cx="2416320" cy="202345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ZA" sz="1600" dirty="0"/>
          </a:p>
        </p:txBody>
      </p:sp>
      <p:grpSp>
        <p:nvGrpSpPr>
          <p:cNvPr id="57" name="Group 56">
            <a:extLst>
              <a:ext uri="{FF2B5EF4-FFF2-40B4-BE49-F238E27FC236}">
                <a16:creationId xmlns:a16="http://schemas.microsoft.com/office/drawing/2014/main" id="{3B0DB2FA-4DB9-4976-454A-57F47A143132}"/>
              </a:ext>
            </a:extLst>
          </p:cNvPr>
          <p:cNvGrpSpPr/>
          <p:nvPr/>
        </p:nvGrpSpPr>
        <p:grpSpPr>
          <a:xfrm>
            <a:off x="8724009" y="1290720"/>
            <a:ext cx="2096624" cy="3037629"/>
            <a:chOff x="9199701" y="431478"/>
            <a:chExt cx="2096624" cy="3037629"/>
          </a:xfrm>
        </p:grpSpPr>
        <p:sp>
          <p:nvSpPr>
            <p:cNvPr id="58" name="Arc 57">
              <a:extLst>
                <a:ext uri="{FF2B5EF4-FFF2-40B4-BE49-F238E27FC236}">
                  <a16:creationId xmlns:a16="http://schemas.microsoft.com/office/drawing/2014/main" id="{6EDC222B-ADF8-2434-8C6E-C4BAE2C34DDC}"/>
                </a:ext>
              </a:extLst>
            </p:cNvPr>
            <p:cNvSpPr/>
            <p:nvPr/>
          </p:nvSpPr>
          <p:spPr>
            <a:xfrm rot="5400000">
              <a:off x="8729198" y="901981"/>
              <a:ext cx="3037629" cy="2096624"/>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8856FF5C-9A18-7D38-D1D4-5526AFD531A4}"/>
                    </a:ext>
                  </a:extLst>
                </p:cNvPr>
                <p:cNvSpPr/>
                <p:nvPr/>
              </p:nvSpPr>
              <p:spPr>
                <a:xfrm>
                  <a:off x="9483180" y="2591492"/>
                  <a:ext cx="593708" cy="5392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Pre>
                          <m:sPrePr>
                            <m:ctrlPr>
                              <a:rPr lang="en-ZA" sz="600" i="1" smtClean="0">
                                <a:latin typeface="Cambria Math" panose="02040503050406030204" pitchFamily="18" charset="0"/>
                              </a:rPr>
                            </m:ctrlPr>
                          </m:sPrePr>
                          <m:sub/>
                          <m:sup>
                            <m:r>
                              <a:rPr lang="en-US" sz="1400" b="0" i="1" smtClean="0">
                                <a:latin typeface="Cambria Math" panose="02040503050406030204" pitchFamily="18" charset="0"/>
                              </a:rPr>
                              <m:t>171</m:t>
                            </m:r>
                          </m:sup>
                          <m:e>
                            <m:r>
                              <a:rPr lang="en-US" sz="1400" b="0" i="1" smtClean="0">
                                <a:latin typeface="Cambria Math" panose="02040503050406030204" pitchFamily="18" charset="0"/>
                              </a:rPr>
                              <m:t>𝑌𝑏</m:t>
                            </m:r>
                          </m:e>
                        </m:sPre>
                      </m:oMath>
                    </m:oMathPara>
                  </a14:m>
                  <a:endParaRPr lang="en-ZA" sz="600" dirty="0"/>
                </a:p>
              </p:txBody>
            </p:sp>
          </mc:Choice>
          <mc:Fallback xmlns="">
            <p:sp>
              <p:nvSpPr>
                <p:cNvPr id="59" name="Oval 58">
                  <a:extLst>
                    <a:ext uri="{FF2B5EF4-FFF2-40B4-BE49-F238E27FC236}">
                      <a16:creationId xmlns:a16="http://schemas.microsoft.com/office/drawing/2014/main" id="{8856FF5C-9A18-7D38-D1D4-5526AFD531A4}"/>
                    </a:ext>
                  </a:extLst>
                </p:cNvPr>
                <p:cNvSpPr>
                  <a:spLocks noRot="1" noChangeAspect="1" noMove="1" noResize="1" noEditPoints="1" noAdjustHandles="1" noChangeArrowheads="1" noChangeShapeType="1" noTextEdit="1"/>
                </p:cNvSpPr>
                <p:nvPr/>
              </p:nvSpPr>
              <p:spPr>
                <a:xfrm>
                  <a:off x="9483180" y="2591492"/>
                  <a:ext cx="593708" cy="539284"/>
                </a:xfrm>
                <a:prstGeom prst="ellipse">
                  <a:avLst/>
                </a:prstGeom>
                <a:blipFill>
                  <a:blip r:embed="rId5"/>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2BF8C504-7392-238D-0821-A331DBE336C6}"/>
                    </a:ext>
                  </a:extLst>
                </p:cNvPr>
                <p:cNvSpPr/>
                <p:nvPr/>
              </p:nvSpPr>
              <p:spPr>
                <a:xfrm>
                  <a:off x="10421620" y="2591492"/>
                  <a:ext cx="593708" cy="5392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Pre>
                          <m:sPrePr>
                            <m:ctrlPr>
                              <a:rPr lang="en-ZA" sz="600" i="1" smtClean="0">
                                <a:latin typeface="Cambria Math" panose="02040503050406030204" pitchFamily="18" charset="0"/>
                              </a:rPr>
                            </m:ctrlPr>
                          </m:sPrePr>
                          <m:sub/>
                          <m:sup>
                            <m:r>
                              <a:rPr lang="en-US" sz="1400" b="0" i="1" smtClean="0">
                                <a:latin typeface="Cambria Math" panose="02040503050406030204" pitchFamily="18" charset="0"/>
                              </a:rPr>
                              <m:t>174</m:t>
                            </m:r>
                          </m:sup>
                          <m:e>
                            <m:r>
                              <a:rPr lang="en-US" sz="1400" b="0" i="1" smtClean="0">
                                <a:latin typeface="Cambria Math" panose="02040503050406030204" pitchFamily="18" charset="0"/>
                              </a:rPr>
                              <m:t>𝑌𝑏</m:t>
                            </m:r>
                          </m:e>
                        </m:sPre>
                      </m:oMath>
                    </m:oMathPara>
                  </a14:m>
                  <a:endParaRPr lang="en-ZA" sz="600" dirty="0"/>
                </a:p>
              </p:txBody>
            </p:sp>
          </mc:Choice>
          <mc:Fallback xmlns="">
            <p:sp>
              <p:nvSpPr>
                <p:cNvPr id="61" name="Oval 60">
                  <a:extLst>
                    <a:ext uri="{FF2B5EF4-FFF2-40B4-BE49-F238E27FC236}">
                      <a16:creationId xmlns:a16="http://schemas.microsoft.com/office/drawing/2014/main" id="{2BF8C504-7392-238D-0821-A331DBE336C6}"/>
                    </a:ext>
                  </a:extLst>
                </p:cNvPr>
                <p:cNvSpPr>
                  <a:spLocks noRot="1" noChangeAspect="1" noMove="1" noResize="1" noEditPoints="1" noAdjustHandles="1" noChangeArrowheads="1" noChangeShapeType="1" noTextEdit="1"/>
                </p:cNvSpPr>
                <p:nvPr/>
              </p:nvSpPr>
              <p:spPr>
                <a:xfrm>
                  <a:off x="10421620" y="2591492"/>
                  <a:ext cx="593708" cy="539284"/>
                </a:xfrm>
                <a:prstGeom prst="ellipse">
                  <a:avLst/>
                </a:prstGeom>
                <a:blipFill>
                  <a:blip r:embed="rId6"/>
                  <a:stretch>
                    <a:fillRect/>
                  </a:stretch>
                </a:blipFill>
              </p:spPr>
              <p:txBody>
                <a:bodyPr/>
                <a:lstStyle/>
                <a:p>
                  <a:r>
                    <a:rPr lang="en-ZA">
                      <a:noFill/>
                    </a:rPr>
                    <a:t> </a:t>
                  </a:r>
                </a:p>
              </p:txBody>
            </p:sp>
          </mc:Fallback>
        </mc:AlternateContent>
      </p:grpSp>
      <p:sp>
        <p:nvSpPr>
          <p:cNvPr id="69" name="Rectangle 68">
            <a:extLst>
              <a:ext uri="{FF2B5EF4-FFF2-40B4-BE49-F238E27FC236}">
                <a16:creationId xmlns:a16="http://schemas.microsoft.com/office/drawing/2014/main" id="{6535C929-4EE4-5738-A7DF-2E0B647EAEF8}"/>
              </a:ext>
            </a:extLst>
          </p:cNvPr>
          <p:cNvSpPr/>
          <p:nvPr/>
        </p:nvSpPr>
        <p:spPr>
          <a:xfrm>
            <a:off x="2866778" y="5454787"/>
            <a:ext cx="1250302" cy="76977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638nm</a:t>
            </a:r>
            <a:endParaRPr lang="en-ZA" sz="1600" dirty="0"/>
          </a:p>
        </p:txBody>
      </p:sp>
      <p:sp>
        <p:nvSpPr>
          <p:cNvPr id="70" name="Rectangle 69">
            <a:extLst>
              <a:ext uri="{FF2B5EF4-FFF2-40B4-BE49-F238E27FC236}">
                <a16:creationId xmlns:a16="http://schemas.microsoft.com/office/drawing/2014/main" id="{AAF23A3E-75E2-6045-EB6A-F686F7D63CD6}"/>
              </a:ext>
            </a:extLst>
          </p:cNvPr>
          <p:cNvSpPr/>
          <p:nvPr/>
        </p:nvSpPr>
        <p:spPr>
          <a:xfrm>
            <a:off x="2866778" y="2760873"/>
            <a:ext cx="1250302" cy="769776"/>
          </a:xfrm>
          <a:prstGeom prst="rect">
            <a:avLst/>
          </a:prstGeom>
          <a:solidFill>
            <a:srgbClr val="5357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399nm</a:t>
            </a:r>
            <a:endParaRPr lang="en-ZA" sz="1600" dirty="0"/>
          </a:p>
        </p:txBody>
      </p:sp>
      <p:sp>
        <p:nvSpPr>
          <p:cNvPr id="71" name="Rectangle 70">
            <a:extLst>
              <a:ext uri="{FF2B5EF4-FFF2-40B4-BE49-F238E27FC236}">
                <a16:creationId xmlns:a16="http://schemas.microsoft.com/office/drawing/2014/main" id="{44F613E5-4090-09B8-222E-1E6FA3F04151}"/>
              </a:ext>
            </a:extLst>
          </p:cNvPr>
          <p:cNvSpPr/>
          <p:nvPr/>
        </p:nvSpPr>
        <p:spPr>
          <a:xfrm>
            <a:off x="2866778" y="4569459"/>
            <a:ext cx="1250302" cy="769776"/>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935nm</a:t>
            </a:r>
            <a:endParaRPr lang="en-ZA" sz="1600" dirty="0"/>
          </a:p>
        </p:txBody>
      </p:sp>
      <p:sp>
        <p:nvSpPr>
          <p:cNvPr id="72" name="Rectangle 71">
            <a:extLst>
              <a:ext uri="{FF2B5EF4-FFF2-40B4-BE49-F238E27FC236}">
                <a16:creationId xmlns:a16="http://schemas.microsoft.com/office/drawing/2014/main" id="{7A297EDA-0A7D-1A82-B657-B10EA07EFC3D}"/>
              </a:ext>
            </a:extLst>
          </p:cNvPr>
          <p:cNvSpPr/>
          <p:nvPr/>
        </p:nvSpPr>
        <p:spPr>
          <a:xfrm>
            <a:off x="2866778" y="3665166"/>
            <a:ext cx="1250302" cy="76977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411nm</a:t>
            </a:r>
            <a:endParaRPr lang="en-ZA" sz="1600" dirty="0"/>
          </a:p>
        </p:txBody>
      </p:sp>
      <p:sp>
        <p:nvSpPr>
          <p:cNvPr id="73" name="Rectangle 72">
            <a:extLst>
              <a:ext uri="{FF2B5EF4-FFF2-40B4-BE49-F238E27FC236}">
                <a16:creationId xmlns:a16="http://schemas.microsoft.com/office/drawing/2014/main" id="{F597DF33-DE91-1823-8AD0-8299F881DFC1}"/>
              </a:ext>
            </a:extLst>
          </p:cNvPr>
          <p:cNvSpPr/>
          <p:nvPr/>
        </p:nvSpPr>
        <p:spPr>
          <a:xfrm>
            <a:off x="2866778" y="1856580"/>
            <a:ext cx="1250302" cy="769776"/>
          </a:xfrm>
          <a:prstGeom prst="rect">
            <a:avLst/>
          </a:prstGeom>
          <a:solidFill>
            <a:srgbClr val="5900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369nm</a:t>
            </a:r>
            <a:endParaRPr lang="en-ZA" sz="1600" dirty="0"/>
          </a:p>
        </p:txBody>
      </p:sp>
      <p:sp>
        <p:nvSpPr>
          <p:cNvPr id="74" name="Rectangle 73">
            <a:extLst>
              <a:ext uri="{FF2B5EF4-FFF2-40B4-BE49-F238E27FC236}">
                <a16:creationId xmlns:a16="http://schemas.microsoft.com/office/drawing/2014/main" id="{8AA16C0E-6E56-697E-56BB-606E99EED9DA}"/>
              </a:ext>
            </a:extLst>
          </p:cNvPr>
          <p:cNvSpPr/>
          <p:nvPr/>
        </p:nvSpPr>
        <p:spPr>
          <a:xfrm>
            <a:off x="8939091" y="5091432"/>
            <a:ext cx="1664747" cy="70464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dirty="0"/>
              <a:t>microwaves</a:t>
            </a:r>
            <a:endParaRPr lang="en-ZA" sz="1600" dirty="0"/>
          </a:p>
        </p:txBody>
      </p:sp>
      <p:sp>
        <p:nvSpPr>
          <p:cNvPr id="79" name="TextBox 78">
            <a:extLst>
              <a:ext uri="{FF2B5EF4-FFF2-40B4-BE49-F238E27FC236}">
                <a16:creationId xmlns:a16="http://schemas.microsoft.com/office/drawing/2014/main" id="{72CDC567-F5E5-8357-4E4F-85847C12E148}"/>
              </a:ext>
            </a:extLst>
          </p:cNvPr>
          <p:cNvSpPr txBox="1"/>
          <p:nvPr/>
        </p:nvSpPr>
        <p:spPr>
          <a:xfrm>
            <a:off x="157019" y="3010837"/>
            <a:ext cx="2709654"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dirty="0">
                <a:solidFill>
                  <a:srgbClr val="5357FB"/>
                </a:solidFill>
              </a:rPr>
              <a:t>Isotope selective ionisation</a:t>
            </a:r>
            <a:endParaRPr lang="en-ZA" sz="1400" dirty="0">
              <a:solidFill>
                <a:srgbClr val="5357FB"/>
              </a:solidFill>
            </a:endParaRPr>
          </a:p>
        </p:txBody>
      </p:sp>
      <p:cxnSp>
        <p:nvCxnSpPr>
          <p:cNvPr id="81" name="Connector: Elbow 80">
            <a:extLst>
              <a:ext uri="{FF2B5EF4-FFF2-40B4-BE49-F238E27FC236}">
                <a16:creationId xmlns:a16="http://schemas.microsoft.com/office/drawing/2014/main" id="{FB76B966-BE5B-A2D1-5392-814B72EB6F58}"/>
              </a:ext>
            </a:extLst>
          </p:cNvPr>
          <p:cNvCxnSpPr>
            <a:cxnSpLocks/>
            <a:stCxn id="73" idx="3"/>
          </p:cNvCxnSpPr>
          <p:nvPr/>
        </p:nvCxnSpPr>
        <p:spPr>
          <a:xfrm>
            <a:off x="4117080" y="2241468"/>
            <a:ext cx="4447012" cy="647969"/>
          </a:xfrm>
          <a:prstGeom prst="bentConnector3">
            <a:avLst>
              <a:gd name="adj1" fmla="val 50000"/>
            </a:avLst>
          </a:prstGeom>
          <a:ln w="28575">
            <a:solidFill>
              <a:srgbClr val="5900D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C2BFD760-5170-844E-6E69-CD3D1C68BE03}"/>
              </a:ext>
            </a:extLst>
          </p:cNvPr>
          <p:cNvCxnSpPr>
            <a:cxnSpLocks/>
            <a:stCxn id="71" idx="3"/>
          </p:cNvCxnSpPr>
          <p:nvPr/>
        </p:nvCxnSpPr>
        <p:spPr>
          <a:xfrm flipV="1">
            <a:off x="4117080" y="3986079"/>
            <a:ext cx="4446225" cy="968268"/>
          </a:xfrm>
          <a:prstGeom prst="bentConnector3">
            <a:avLst>
              <a:gd name="adj1" fmla="val 56506"/>
            </a:avLst>
          </a:prstGeom>
          <a:ln w="2857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C8C3D373-FE64-2FFD-3345-5ECCB5CF75CA}"/>
              </a:ext>
            </a:extLst>
          </p:cNvPr>
          <p:cNvCxnSpPr>
            <a:cxnSpLocks/>
            <a:stCxn id="69" idx="3"/>
          </p:cNvCxnSpPr>
          <p:nvPr/>
        </p:nvCxnSpPr>
        <p:spPr>
          <a:xfrm flipV="1">
            <a:off x="4117080" y="4316654"/>
            <a:ext cx="4446225" cy="1523021"/>
          </a:xfrm>
          <a:prstGeom prst="bentConnector3">
            <a:avLst>
              <a:gd name="adj1" fmla="val 6657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F4189A5-62C3-E876-2549-89E6FC7BA21B}"/>
              </a:ext>
            </a:extLst>
          </p:cNvPr>
          <p:cNvCxnSpPr>
            <a:stCxn id="74" idx="0"/>
            <a:endCxn id="45" idx="2"/>
          </p:cNvCxnSpPr>
          <p:nvPr/>
        </p:nvCxnSpPr>
        <p:spPr>
          <a:xfrm flipV="1">
            <a:off x="9771465" y="4531587"/>
            <a:ext cx="7746" cy="559845"/>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FE081B5-599A-58DE-FA8A-EA7819CEBF5E}"/>
              </a:ext>
            </a:extLst>
          </p:cNvPr>
          <p:cNvSpPr txBox="1"/>
          <p:nvPr/>
        </p:nvSpPr>
        <p:spPr>
          <a:xfrm>
            <a:off x="349621" y="1764415"/>
            <a:ext cx="2517157"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dirty="0">
                <a:solidFill>
                  <a:srgbClr val="5900D0"/>
                </a:solidFill>
              </a:rPr>
              <a:t>Doppler cooling, state preparation (Yb-171, Yb-174)</a:t>
            </a:r>
          </a:p>
          <a:p>
            <a:pPr algn="ctr"/>
            <a:r>
              <a:rPr lang="en-US" sz="1400" dirty="0">
                <a:solidFill>
                  <a:srgbClr val="5900D0"/>
                </a:solidFill>
              </a:rPr>
              <a:t>state detection,</a:t>
            </a:r>
          </a:p>
          <a:p>
            <a:pPr algn="ctr"/>
            <a:r>
              <a:rPr lang="en-US" sz="1400" dirty="0">
                <a:solidFill>
                  <a:srgbClr val="5900D0"/>
                </a:solidFill>
              </a:rPr>
              <a:t> ionisation (Yb-171)</a:t>
            </a:r>
            <a:endParaRPr lang="en-ZA" sz="1400" dirty="0">
              <a:solidFill>
                <a:srgbClr val="5900D0"/>
              </a:solidFill>
            </a:endParaRPr>
          </a:p>
        </p:txBody>
      </p:sp>
      <p:sp>
        <p:nvSpPr>
          <p:cNvPr id="52" name="TextBox 51">
            <a:extLst>
              <a:ext uri="{FF2B5EF4-FFF2-40B4-BE49-F238E27FC236}">
                <a16:creationId xmlns:a16="http://schemas.microsoft.com/office/drawing/2014/main" id="{D2CD1D67-E064-A88A-752B-0684FA68C03A}"/>
              </a:ext>
            </a:extLst>
          </p:cNvPr>
          <p:cNvSpPr txBox="1"/>
          <p:nvPr/>
        </p:nvSpPr>
        <p:spPr>
          <a:xfrm>
            <a:off x="150040" y="3793434"/>
            <a:ext cx="270965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dirty="0">
                <a:solidFill>
                  <a:srgbClr val="00B0F0"/>
                </a:solidFill>
              </a:rPr>
              <a:t>Electron shelving (Yb-171)</a:t>
            </a:r>
          </a:p>
          <a:p>
            <a:pPr algn="ctr"/>
            <a:r>
              <a:rPr lang="en-US" sz="1400" dirty="0">
                <a:solidFill>
                  <a:srgbClr val="00B0F0"/>
                </a:solidFill>
              </a:rPr>
              <a:t>Sideband cooling (Yb-174)</a:t>
            </a:r>
            <a:endParaRPr lang="en-ZA" sz="1400" dirty="0">
              <a:solidFill>
                <a:srgbClr val="00B0F0"/>
              </a:solidFill>
            </a:endParaRPr>
          </a:p>
        </p:txBody>
      </p:sp>
      <p:sp>
        <p:nvSpPr>
          <p:cNvPr id="53" name="TextBox 52">
            <a:extLst>
              <a:ext uri="{FF2B5EF4-FFF2-40B4-BE49-F238E27FC236}">
                <a16:creationId xmlns:a16="http://schemas.microsoft.com/office/drawing/2014/main" id="{71FBF09A-C8C2-33F5-4E36-14FA58F275E5}"/>
              </a:ext>
            </a:extLst>
          </p:cNvPr>
          <p:cNvSpPr txBox="1"/>
          <p:nvPr/>
        </p:nvSpPr>
        <p:spPr>
          <a:xfrm>
            <a:off x="157124" y="5191511"/>
            <a:ext cx="2709654"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dirty="0"/>
              <a:t>Repump from dark states</a:t>
            </a:r>
            <a:endParaRPr lang="en-ZA" sz="1400" dirty="0"/>
          </a:p>
        </p:txBody>
      </p:sp>
      <p:sp>
        <p:nvSpPr>
          <p:cNvPr id="54" name="TextBox 53">
            <a:extLst>
              <a:ext uri="{FF2B5EF4-FFF2-40B4-BE49-F238E27FC236}">
                <a16:creationId xmlns:a16="http://schemas.microsoft.com/office/drawing/2014/main" id="{695B2DB9-1E1A-0490-F987-6CB36494F8C3}"/>
              </a:ext>
            </a:extLst>
          </p:cNvPr>
          <p:cNvSpPr txBox="1"/>
          <p:nvPr/>
        </p:nvSpPr>
        <p:spPr>
          <a:xfrm>
            <a:off x="8564092" y="5839676"/>
            <a:ext cx="2415533" cy="523220"/>
          </a:xfrm>
          <a:prstGeom prst="rect">
            <a:avLst/>
          </a:prstGeom>
          <a:noFill/>
        </p:spPr>
        <p:txBody>
          <a:bodyPr wrap="square" rtlCol="0">
            <a:spAutoFit/>
          </a:bodyPr>
          <a:lstStyle/>
          <a:p>
            <a:pPr algn="ctr"/>
            <a:r>
              <a:rPr lang="en-US" sz="1400" dirty="0">
                <a:solidFill>
                  <a:schemeClr val="dk1"/>
                </a:solidFill>
              </a:rPr>
              <a:t>Drive Rabi oscillations for</a:t>
            </a:r>
          </a:p>
          <a:p>
            <a:pPr algn="ctr"/>
            <a:r>
              <a:rPr lang="en-US" sz="1400" dirty="0">
                <a:solidFill>
                  <a:schemeClr val="dk1"/>
                </a:solidFill>
              </a:rPr>
              <a:t>qubit transitions</a:t>
            </a:r>
          </a:p>
        </p:txBody>
      </p:sp>
      <p:cxnSp>
        <p:nvCxnSpPr>
          <p:cNvPr id="107" name="Connector: Elbow 106">
            <a:extLst>
              <a:ext uri="{FF2B5EF4-FFF2-40B4-BE49-F238E27FC236}">
                <a16:creationId xmlns:a16="http://schemas.microsoft.com/office/drawing/2014/main" id="{BF25C19A-ABA9-9F34-E0E9-0BD859F4CC0A}"/>
              </a:ext>
            </a:extLst>
          </p:cNvPr>
          <p:cNvCxnSpPr>
            <a:cxnSpLocks/>
            <a:stCxn id="72" idx="3"/>
          </p:cNvCxnSpPr>
          <p:nvPr/>
        </p:nvCxnSpPr>
        <p:spPr>
          <a:xfrm flipV="1">
            <a:off x="4117080" y="3588157"/>
            <a:ext cx="4447012" cy="461897"/>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28CB09B4-3C7C-1516-B778-8DEDDC070ACF}"/>
              </a:ext>
            </a:extLst>
          </p:cNvPr>
          <p:cNvSpPr/>
          <p:nvPr/>
        </p:nvSpPr>
        <p:spPr>
          <a:xfrm>
            <a:off x="5386778" y="4847946"/>
            <a:ext cx="540000" cy="216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EOM</a:t>
            </a:r>
            <a:endParaRPr lang="en-ZA" sz="1400" dirty="0"/>
          </a:p>
        </p:txBody>
      </p:sp>
      <p:grpSp>
        <p:nvGrpSpPr>
          <p:cNvPr id="127" name="Group 126">
            <a:extLst>
              <a:ext uri="{FF2B5EF4-FFF2-40B4-BE49-F238E27FC236}">
                <a16:creationId xmlns:a16="http://schemas.microsoft.com/office/drawing/2014/main" id="{36B3B203-29AA-192D-B86D-040A2384BDB6}"/>
              </a:ext>
            </a:extLst>
          </p:cNvPr>
          <p:cNvGrpSpPr/>
          <p:nvPr/>
        </p:nvGrpSpPr>
        <p:grpSpPr>
          <a:xfrm>
            <a:off x="4361610" y="1707329"/>
            <a:ext cx="1851820" cy="1057048"/>
            <a:chOff x="3985824" y="1737609"/>
            <a:chExt cx="1851820" cy="1057048"/>
          </a:xfrm>
          <a:solidFill>
            <a:schemeClr val="tx1"/>
          </a:solidFill>
        </p:grpSpPr>
        <p:grpSp>
          <p:nvGrpSpPr>
            <p:cNvPr id="128" name="Group 127">
              <a:extLst>
                <a:ext uri="{FF2B5EF4-FFF2-40B4-BE49-F238E27FC236}">
                  <a16:creationId xmlns:a16="http://schemas.microsoft.com/office/drawing/2014/main" id="{B3B1F3C2-EB64-5313-3E26-65C98044E964}"/>
                </a:ext>
              </a:extLst>
            </p:cNvPr>
            <p:cNvGrpSpPr/>
            <p:nvPr/>
          </p:nvGrpSpPr>
          <p:grpSpPr>
            <a:xfrm>
              <a:off x="3985824" y="1992736"/>
              <a:ext cx="1851820" cy="558732"/>
              <a:chOff x="3985824" y="1992736"/>
              <a:chExt cx="1851820" cy="558732"/>
            </a:xfrm>
            <a:grpFill/>
          </p:grpSpPr>
          <p:grpSp>
            <p:nvGrpSpPr>
              <p:cNvPr id="133" name="Group 132">
                <a:extLst>
                  <a:ext uri="{FF2B5EF4-FFF2-40B4-BE49-F238E27FC236}">
                    <a16:creationId xmlns:a16="http://schemas.microsoft.com/office/drawing/2014/main" id="{07FD2609-7D80-132B-2C65-9E6A0EED5FE1}"/>
                  </a:ext>
                </a:extLst>
              </p:cNvPr>
              <p:cNvGrpSpPr/>
              <p:nvPr/>
            </p:nvGrpSpPr>
            <p:grpSpPr>
              <a:xfrm>
                <a:off x="3985824" y="2272408"/>
                <a:ext cx="1851820" cy="279060"/>
                <a:chOff x="3985824" y="2272408"/>
                <a:chExt cx="1851820" cy="279060"/>
              </a:xfrm>
              <a:grpFill/>
            </p:grpSpPr>
            <p:cxnSp>
              <p:nvCxnSpPr>
                <p:cNvPr id="138" name="Connector: Elbow 137">
                  <a:extLst>
                    <a:ext uri="{FF2B5EF4-FFF2-40B4-BE49-F238E27FC236}">
                      <a16:creationId xmlns:a16="http://schemas.microsoft.com/office/drawing/2014/main" id="{35434B00-4CFE-AC31-0DD3-B3A6331A9D7D}"/>
                    </a:ext>
                  </a:extLst>
                </p:cNvPr>
                <p:cNvCxnSpPr>
                  <a:cxnSpLocks/>
                </p:cNvCxnSpPr>
                <p:nvPr/>
              </p:nvCxnSpPr>
              <p:spPr>
                <a:xfrm rot="10800000" flipH="1" flipV="1">
                  <a:off x="3985824" y="2272408"/>
                  <a:ext cx="940506" cy="150752"/>
                </a:xfrm>
                <a:prstGeom prst="bentConnector3">
                  <a:avLst>
                    <a:gd name="adj1" fmla="val 15849"/>
                  </a:avLst>
                </a:prstGeom>
                <a:grpFill/>
                <a:ln w="28575">
                  <a:solidFill>
                    <a:srgbClr val="5900D0"/>
                  </a:solidFill>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B59B4356-1A42-CD91-7A32-B8DB5E845305}"/>
                    </a:ext>
                  </a:extLst>
                </p:cNvPr>
                <p:cNvCxnSpPr>
                  <a:cxnSpLocks/>
                </p:cNvCxnSpPr>
                <p:nvPr/>
              </p:nvCxnSpPr>
              <p:spPr>
                <a:xfrm rot="10800000" flipV="1">
                  <a:off x="4149090" y="2423160"/>
                  <a:ext cx="762644" cy="114259"/>
                </a:xfrm>
                <a:prstGeom prst="bentConnector3">
                  <a:avLst>
                    <a:gd name="adj1" fmla="val -1457"/>
                  </a:avLst>
                </a:prstGeom>
                <a:grpFill/>
                <a:ln w="28575">
                  <a:solidFill>
                    <a:srgbClr val="5900D0"/>
                  </a:solidFill>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51DD1D11-3084-6C71-7B4A-050C1BAA7BA7}"/>
                    </a:ext>
                  </a:extLst>
                </p:cNvPr>
                <p:cNvCxnSpPr>
                  <a:cxnSpLocks/>
                </p:cNvCxnSpPr>
                <p:nvPr/>
              </p:nvCxnSpPr>
              <p:spPr>
                <a:xfrm flipV="1">
                  <a:off x="4149090" y="2272408"/>
                  <a:ext cx="1688554" cy="279060"/>
                </a:xfrm>
                <a:prstGeom prst="bentConnector5">
                  <a:avLst>
                    <a:gd name="adj1" fmla="val 707"/>
                    <a:gd name="adj2" fmla="val -55615"/>
                    <a:gd name="adj3" fmla="val 93456"/>
                  </a:avLst>
                </a:prstGeom>
                <a:grpFill/>
                <a:ln w="28575">
                  <a:solidFill>
                    <a:srgbClr val="5900D0"/>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3D3FAE05-ACAA-44D6-F16C-404EDD1F890C}"/>
                  </a:ext>
                </a:extLst>
              </p:cNvPr>
              <p:cNvGrpSpPr/>
              <p:nvPr/>
            </p:nvGrpSpPr>
            <p:grpSpPr>
              <a:xfrm flipV="1">
                <a:off x="3985824" y="1992736"/>
                <a:ext cx="1851820" cy="279060"/>
                <a:chOff x="3985824" y="2272408"/>
                <a:chExt cx="1851820" cy="279060"/>
              </a:xfrm>
              <a:grpFill/>
            </p:grpSpPr>
            <p:cxnSp>
              <p:nvCxnSpPr>
                <p:cNvPr id="135" name="Connector: Elbow 134">
                  <a:extLst>
                    <a:ext uri="{FF2B5EF4-FFF2-40B4-BE49-F238E27FC236}">
                      <a16:creationId xmlns:a16="http://schemas.microsoft.com/office/drawing/2014/main" id="{49CF528E-A3A9-FDF7-10E4-C5A1BE3EFB4D}"/>
                    </a:ext>
                  </a:extLst>
                </p:cNvPr>
                <p:cNvCxnSpPr>
                  <a:cxnSpLocks/>
                </p:cNvCxnSpPr>
                <p:nvPr/>
              </p:nvCxnSpPr>
              <p:spPr>
                <a:xfrm rot="10800000" flipH="1" flipV="1">
                  <a:off x="3985824" y="2272408"/>
                  <a:ext cx="940506" cy="150752"/>
                </a:xfrm>
                <a:prstGeom prst="bentConnector3">
                  <a:avLst>
                    <a:gd name="adj1" fmla="val 15849"/>
                  </a:avLst>
                </a:prstGeom>
                <a:grpFill/>
                <a:ln w="28575">
                  <a:solidFill>
                    <a:srgbClr val="5900D0"/>
                  </a:solidFill>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52F8856A-C84C-FA43-81B2-E41AC39D04BB}"/>
                    </a:ext>
                  </a:extLst>
                </p:cNvPr>
                <p:cNvCxnSpPr>
                  <a:cxnSpLocks/>
                </p:cNvCxnSpPr>
                <p:nvPr/>
              </p:nvCxnSpPr>
              <p:spPr>
                <a:xfrm rot="10800000" flipV="1">
                  <a:off x="4149090" y="2423160"/>
                  <a:ext cx="762644" cy="114259"/>
                </a:xfrm>
                <a:prstGeom prst="bentConnector3">
                  <a:avLst>
                    <a:gd name="adj1" fmla="val -1457"/>
                  </a:avLst>
                </a:prstGeom>
                <a:grpFill/>
                <a:ln w="28575">
                  <a:solidFill>
                    <a:srgbClr val="5900D0"/>
                  </a:solidFill>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AE881987-6E56-20A4-8363-358E95AE43AD}"/>
                    </a:ext>
                  </a:extLst>
                </p:cNvPr>
                <p:cNvCxnSpPr>
                  <a:cxnSpLocks/>
                </p:cNvCxnSpPr>
                <p:nvPr/>
              </p:nvCxnSpPr>
              <p:spPr>
                <a:xfrm flipV="1">
                  <a:off x="4149090" y="2272408"/>
                  <a:ext cx="1688554" cy="279060"/>
                </a:xfrm>
                <a:prstGeom prst="bentConnector5">
                  <a:avLst>
                    <a:gd name="adj1" fmla="val 707"/>
                    <a:gd name="adj2" fmla="val -55615"/>
                    <a:gd name="adj3" fmla="val 93456"/>
                  </a:avLst>
                </a:prstGeom>
                <a:grpFill/>
                <a:ln w="28575">
                  <a:solidFill>
                    <a:srgbClr val="5900D0"/>
                  </a:solidFill>
                </a:ln>
              </p:spPr>
              <p:style>
                <a:lnRef idx="1">
                  <a:schemeClr val="accent1"/>
                </a:lnRef>
                <a:fillRef idx="0">
                  <a:schemeClr val="accent1"/>
                </a:fillRef>
                <a:effectRef idx="0">
                  <a:schemeClr val="accent1"/>
                </a:effectRef>
                <a:fontRef idx="minor">
                  <a:schemeClr val="tx1"/>
                </a:fontRef>
              </p:style>
            </p:cxnSp>
          </p:grpSp>
        </p:grpSp>
        <p:sp>
          <p:nvSpPr>
            <p:cNvPr id="129" name="Rectangle 128">
              <a:extLst>
                <a:ext uri="{FF2B5EF4-FFF2-40B4-BE49-F238E27FC236}">
                  <a16:creationId xmlns:a16="http://schemas.microsoft.com/office/drawing/2014/main" id="{50BADF66-BC9A-BE11-456F-EB7039A76C2D}"/>
                </a:ext>
              </a:extLst>
            </p:cNvPr>
            <p:cNvSpPr/>
            <p:nvPr/>
          </p:nvSpPr>
          <p:spPr>
            <a:xfrm>
              <a:off x="5010992" y="2578657"/>
              <a:ext cx="540000" cy="216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EOM</a:t>
              </a:r>
              <a:endParaRPr lang="en-ZA" sz="1400" dirty="0"/>
            </a:p>
          </p:txBody>
        </p:sp>
        <p:sp>
          <p:nvSpPr>
            <p:cNvPr id="130" name="Rectangle 129">
              <a:extLst>
                <a:ext uri="{FF2B5EF4-FFF2-40B4-BE49-F238E27FC236}">
                  <a16:creationId xmlns:a16="http://schemas.microsoft.com/office/drawing/2014/main" id="{0248AF05-355D-0218-6F0F-4B631E302262}"/>
                </a:ext>
              </a:extLst>
            </p:cNvPr>
            <p:cNvSpPr/>
            <p:nvPr/>
          </p:nvSpPr>
          <p:spPr>
            <a:xfrm>
              <a:off x="5010992" y="1737609"/>
              <a:ext cx="540000" cy="216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EOM</a:t>
              </a:r>
              <a:endParaRPr lang="en-ZA" sz="1400" dirty="0"/>
            </a:p>
          </p:txBody>
        </p:sp>
        <p:sp>
          <p:nvSpPr>
            <p:cNvPr id="131" name="Rectangle 130">
              <a:extLst>
                <a:ext uri="{FF2B5EF4-FFF2-40B4-BE49-F238E27FC236}">
                  <a16:creationId xmlns:a16="http://schemas.microsoft.com/office/drawing/2014/main" id="{DB2369AF-89FA-6D51-F85D-F0C5E452677D}"/>
                </a:ext>
              </a:extLst>
            </p:cNvPr>
            <p:cNvSpPr/>
            <p:nvPr/>
          </p:nvSpPr>
          <p:spPr>
            <a:xfrm>
              <a:off x="4287055" y="1961517"/>
              <a:ext cx="540000" cy="216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AOM</a:t>
              </a:r>
              <a:endParaRPr lang="en-ZA" sz="1400" dirty="0"/>
            </a:p>
          </p:txBody>
        </p:sp>
        <p:sp>
          <p:nvSpPr>
            <p:cNvPr id="132" name="Rectangle 131">
              <a:extLst>
                <a:ext uri="{FF2B5EF4-FFF2-40B4-BE49-F238E27FC236}">
                  <a16:creationId xmlns:a16="http://schemas.microsoft.com/office/drawing/2014/main" id="{59E83A4E-7EC2-004A-0B80-263F5E312ED4}"/>
                </a:ext>
              </a:extLst>
            </p:cNvPr>
            <p:cNvSpPr/>
            <p:nvPr/>
          </p:nvSpPr>
          <p:spPr>
            <a:xfrm>
              <a:off x="4287055" y="2371979"/>
              <a:ext cx="540000" cy="216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AOM</a:t>
              </a:r>
              <a:endParaRPr lang="en-ZA" sz="1400" dirty="0"/>
            </a:p>
          </p:txBody>
        </p:sp>
      </p:grpSp>
      <p:cxnSp>
        <p:nvCxnSpPr>
          <p:cNvPr id="144" name="Straight Arrow Connector 143">
            <a:extLst>
              <a:ext uri="{FF2B5EF4-FFF2-40B4-BE49-F238E27FC236}">
                <a16:creationId xmlns:a16="http://schemas.microsoft.com/office/drawing/2014/main" id="{8961D7B3-25F0-FC59-E0FF-A2F4796F4BDC}"/>
              </a:ext>
            </a:extLst>
          </p:cNvPr>
          <p:cNvCxnSpPr>
            <a:cxnSpLocks/>
            <a:stCxn id="70" idx="3"/>
          </p:cNvCxnSpPr>
          <p:nvPr/>
        </p:nvCxnSpPr>
        <p:spPr>
          <a:xfrm>
            <a:off x="4117080" y="3145761"/>
            <a:ext cx="4446225" cy="0"/>
          </a:xfrm>
          <a:prstGeom prst="straightConnector1">
            <a:avLst/>
          </a:prstGeom>
          <a:ln w="28575">
            <a:solidFill>
              <a:srgbClr val="5357FB"/>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9E317B4-CABC-D960-3E84-33FB4E2D0317}"/>
              </a:ext>
            </a:extLst>
          </p:cNvPr>
          <p:cNvCxnSpPr>
            <a:cxnSpLocks/>
          </p:cNvCxnSpPr>
          <p:nvPr/>
        </p:nvCxnSpPr>
        <p:spPr>
          <a:xfrm flipV="1">
            <a:off x="2340128" y="5025179"/>
            <a:ext cx="527044" cy="237164"/>
          </a:xfrm>
          <a:prstGeom prst="straightConnector1">
            <a:avLst/>
          </a:prstGeom>
          <a:ln w="2857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A547049-D81D-2B82-A03C-0333D5C2E665}"/>
              </a:ext>
            </a:extLst>
          </p:cNvPr>
          <p:cNvCxnSpPr>
            <a:cxnSpLocks/>
          </p:cNvCxnSpPr>
          <p:nvPr/>
        </p:nvCxnSpPr>
        <p:spPr>
          <a:xfrm>
            <a:off x="2332650" y="5495829"/>
            <a:ext cx="527044" cy="2371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C94D5D-F877-B985-2F7C-2D2F65914777}"/>
              </a:ext>
            </a:extLst>
          </p:cNvPr>
          <p:cNvSpPr txBox="1"/>
          <p:nvPr/>
        </p:nvSpPr>
        <p:spPr>
          <a:xfrm>
            <a:off x="7596269" y="1692177"/>
            <a:ext cx="4446224" cy="612412"/>
          </a:xfrm>
          <a:prstGeom prst="rect">
            <a:avLst/>
          </a:prstGeom>
          <a:noFill/>
        </p:spPr>
        <p:txBody>
          <a:bodyPr wrap="square">
            <a:spAutoFit/>
          </a:bodyPr>
          <a:lstStyle/>
          <a:p>
            <a:pPr algn="ctr">
              <a:lnSpc>
                <a:spcPct val="150000"/>
              </a:lnSpc>
            </a:pPr>
            <a:r>
              <a:rPr lang="en-US" sz="1200" dirty="0"/>
              <a:t>Electro-optic modulators (EOMs) add sidebands.</a:t>
            </a:r>
          </a:p>
          <a:p>
            <a:pPr algn="ctr">
              <a:lnSpc>
                <a:spcPct val="150000"/>
              </a:lnSpc>
            </a:pPr>
            <a:r>
              <a:rPr lang="en-US" sz="1200" dirty="0"/>
              <a:t>Acousto-optic modulators (AOMs) act as switches.</a:t>
            </a:r>
            <a:endParaRPr lang="en-ZA" sz="1200" dirty="0"/>
          </a:p>
        </p:txBody>
      </p:sp>
      <p:sp>
        <p:nvSpPr>
          <p:cNvPr id="6" name="TextBox 5">
            <a:extLst>
              <a:ext uri="{FF2B5EF4-FFF2-40B4-BE49-F238E27FC236}">
                <a16:creationId xmlns:a16="http://schemas.microsoft.com/office/drawing/2014/main" id="{D8406BCC-3593-1615-9758-3A97B7829E0E}"/>
              </a:ext>
            </a:extLst>
          </p:cNvPr>
          <p:cNvSpPr txBox="1"/>
          <p:nvPr/>
        </p:nvSpPr>
        <p:spPr>
          <a:xfrm>
            <a:off x="5302116" y="2751678"/>
            <a:ext cx="726481" cy="276999"/>
          </a:xfrm>
          <a:prstGeom prst="rect">
            <a:avLst/>
          </a:prstGeom>
          <a:noFill/>
        </p:spPr>
        <p:txBody>
          <a:bodyPr wrap="none" rtlCol="0">
            <a:spAutoFit/>
          </a:bodyPr>
          <a:lstStyle/>
          <a:p>
            <a:r>
              <a:rPr lang="en-US" sz="1200" dirty="0"/>
              <a:t>2.1 GHz</a:t>
            </a:r>
            <a:endParaRPr lang="en-ZA" sz="1200" dirty="0"/>
          </a:p>
        </p:txBody>
      </p:sp>
      <p:sp>
        <p:nvSpPr>
          <p:cNvPr id="7" name="TextBox 6">
            <a:extLst>
              <a:ext uri="{FF2B5EF4-FFF2-40B4-BE49-F238E27FC236}">
                <a16:creationId xmlns:a16="http://schemas.microsoft.com/office/drawing/2014/main" id="{716D84EF-8BEA-4824-CC5F-3701CA42663D}"/>
              </a:ext>
            </a:extLst>
          </p:cNvPr>
          <p:cNvSpPr txBox="1"/>
          <p:nvPr/>
        </p:nvSpPr>
        <p:spPr>
          <a:xfrm>
            <a:off x="5287520" y="1457223"/>
            <a:ext cx="806631" cy="276999"/>
          </a:xfrm>
          <a:prstGeom prst="rect">
            <a:avLst/>
          </a:prstGeom>
          <a:noFill/>
        </p:spPr>
        <p:txBody>
          <a:bodyPr wrap="none" rtlCol="0">
            <a:spAutoFit/>
          </a:bodyPr>
          <a:lstStyle/>
          <a:p>
            <a:r>
              <a:rPr lang="en-US" sz="1200" dirty="0"/>
              <a:t>14.7 GHz</a:t>
            </a:r>
            <a:endParaRPr lang="en-ZA" sz="1200" dirty="0"/>
          </a:p>
        </p:txBody>
      </p:sp>
      <p:sp>
        <p:nvSpPr>
          <p:cNvPr id="8" name="TextBox 7">
            <a:extLst>
              <a:ext uri="{FF2B5EF4-FFF2-40B4-BE49-F238E27FC236}">
                <a16:creationId xmlns:a16="http://schemas.microsoft.com/office/drawing/2014/main" id="{66C78C56-A0EC-72EC-1609-43A359A0022D}"/>
              </a:ext>
            </a:extLst>
          </p:cNvPr>
          <p:cNvSpPr txBox="1"/>
          <p:nvPr/>
        </p:nvSpPr>
        <p:spPr>
          <a:xfrm>
            <a:off x="5313044" y="4600339"/>
            <a:ext cx="726481" cy="276999"/>
          </a:xfrm>
          <a:prstGeom prst="rect">
            <a:avLst/>
          </a:prstGeom>
          <a:noFill/>
        </p:spPr>
        <p:txBody>
          <a:bodyPr wrap="none" rtlCol="0">
            <a:spAutoFit/>
          </a:bodyPr>
          <a:lstStyle/>
          <a:p>
            <a:r>
              <a:rPr lang="en-US" sz="1200" dirty="0"/>
              <a:t>3.1 GHz</a:t>
            </a:r>
            <a:endParaRPr lang="en-ZA" sz="1200" dirty="0"/>
          </a:p>
        </p:txBody>
      </p:sp>
      <p:sp>
        <p:nvSpPr>
          <p:cNvPr id="31" name="Rectangle 30">
            <a:extLst>
              <a:ext uri="{FF2B5EF4-FFF2-40B4-BE49-F238E27FC236}">
                <a16:creationId xmlns:a16="http://schemas.microsoft.com/office/drawing/2014/main" id="{89AF7DF7-5A94-E1F4-B4DB-7C187CD79B3F}"/>
              </a:ext>
            </a:extLst>
          </p:cNvPr>
          <p:cNvSpPr/>
          <p:nvPr/>
        </p:nvSpPr>
        <p:spPr>
          <a:xfrm>
            <a:off x="5386778" y="3949583"/>
            <a:ext cx="540000" cy="216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EOM</a:t>
            </a:r>
            <a:endParaRPr lang="en-ZA" sz="1400" dirty="0"/>
          </a:p>
        </p:txBody>
      </p:sp>
      <p:sp>
        <p:nvSpPr>
          <p:cNvPr id="33" name="Rectangle 32">
            <a:extLst>
              <a:ext uri="{FF2B5EF4-FFF2-40B4-BE49-F238E27FC236}">
                <a16:creationId xmlns:a16="http://schemas.microsoft.com/office/drawing/2014/main" id="{9AFFDBE6-47B5-57A1-3F14-50F09C3AA557}"/>
              </a:ext>
            </a:extLst>
          </p:cNvPr>
          <p:cNvSpPr/>
          <p:nvPr/>
        </p:nvSpPr>
        <p:spPr>
          <a:xfrm>
            <a:off x="4604645" y="3949583"/>
            <a:ext cx="540000" cy="216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AOM</a:t>
            </a:r>
            <a:endParaRPr lang="en-ZA" sz="1400" dirty="0"/>
          </a:p>
        </p:txBody>
      </p:sp>
    </p:spTree>
    <p:extLst>
      <p:ext uri="{BB962C8B-B14F-4D97-AF65-F5344CB8AC3E}">
        <p14:creationId xmlns:p14="http://schemas.microsoft.com/office/powerpoint/2010/main" val="121686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9343-9BB7-21AA-B4F3-1F354D12A0FA}"/>
            </a:ext>
          </a:extLst>
        </p:cNvPr>
        <p:cNvGrpSpPr/>
        <p:nvPr/>
      </p:nvGrpSpPr>
      <p:grpSpPr>
        <a:xfrm>
          <a:off x="0" y="0"/>
          <a:ext cx="0" cy="0"/>
          <a:chOff x="0" y="0"/>
          <a:chExt cx="0" cy="0"/>
        </a:xfrm>
      </p:grpSpPr>
      <p:sp>
        <p:nvSpPr>
          <p:cNvPr id="236" name="Rectangle 235">
            <a:extLst>
              <a:ext uri="{FF2B5EF4-FFF2-40B4-BE49-F238E27FC236}">
                <a16:creationId xmlns:a16="http://schemas.microsoft.com/office/drawing/2014/main" id="{C63B5263-FB0A-6321-AD1C-603A6263CACE}"/>
              </a:ext>
            </a:extLst>
          </p:cNvPr>
          <p:cNvSpPr/>
          <p:nvPr/>
        </p:nvSpPr>
        <p:spPr>
          <a:xfrm>
            <a:off x="0" y="1409737"/>
            <a:ext cx="12192000" cy="8298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1000" dirty="0"/>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45E70335-902C-6559-E902-50388AC88B99}"/>
                  </a:ext>
                </a:extLst>
              </p:cNvPr>
              <p:cNvSpPr>
                <a:spLocks noGrp="1"/>
              </p:cNvSpPr>
              <p:nvPr>
                <p:ph type="title"/>
              </p:nvPr>
            </p:nvSpPr>
            <p:spPr/>
            <p:txBody>
              <a:bodyPr/>
              <a:lstStyle/>
              <a:p>
                <a:r>
                  <a:rPr lang="en-US" dirty="0"/>
                  <a:t>The </a:t>
                </a:r>
                <a:r>
                  <a:rPr lang="en-ZA" dirty="0"/>
                  <a:t>hyperfine structure of the </a:t>
                </a:r>
                <a14:m>
                  <m:oMath xmlns:m="http://schemas.openxmlformats.org/officeDocument/2006/math">
                    <m:sPre>
                      <m:sPrePr>
                        <m:ctrlPr>
                          <a:rPr lang="en-US" altLang="en-US" b="0" i="1">
                            <a:latin typeface="Cambria Math" panose="02040503050406030204" pitchFamily="18" charset="0"/>
                          </a:rPr>
                        </m:ctrlPr>
                      </m:sPrePr>
                      <m:sub/>
                      <m:sup>
                        <m:r>
                          <a:rPr lang="en-US" i="1">
                            <a:latin typeface="Cambria Math" panose="02040503050406030204" pitchFamily="18" charset="0"/>
                          </a:rPr>
                          <m:t>𝟏𝟕𝟏</m:t>
                        </m:r>
                      </m:sup>
                      <m:e>
                        <m:r>
                          <a:rPr lang="en-US" i="1">
                            <a:latin typeface="Cambria Math" panose="02040503050406030204" pitchFamily="18" charset="0"/>
                          </a:rPr>
                          <m:t>𝒀𝒃</m:t>
                        </m:r>
                      </m:e>
                    </m:sPre>
                  </m:oMath>
                </a14:m>
                <a:r>
                  <a:rPr lang="en-ZA" dirty="0"/>
                  <a:t> ion</a:t>
                </a:r>
              </a:p>
            </p:txBody>
          </p:sp>
        </mc:Choice>
        <mc:Fallback xmlns="">
          <p:sp>
            <p:nvSpPr>
              <p:cNvPr id="3" name="Title 2">
                <a:extLst>
                  <a:ext uri="{FF2B5EF4-FFF2-40B4-BE49-F238E27FC236}">
                    <a16:creationId xmlns:a16="http://schemas.microsoft.com/office/drawing/2014/main" id="{45E70335-902C-6559-E902-50388AC88B99}"/>
                  </a:ext>
                </a:extLst>
              </p:cNvPr>
              <p:cNvSpPr>
                <a:spLocks noGrp="1" noRot="1" noChangeAspect="1" noMove="1" noResize="1" noEditPoints="1" noAdjustHandles="1" noChangeArrowheads="1" noChangeShapeType="1" noTextEdit="1"/>
              </p:cNvSpPr>
              <p:nvPr>
                <p:ph type="title"/>
              </p:nvPr>
            </p:nvSpPr>
            <p:spPr>
              <a:blipFill>
                <a:blip r:embed="rId5"/>
                <a:stretch>
                  <a:fillRect l="-1715" t="-8982"/>
                </a:stretch>
              </a:blipFill>
            </p:spPr>
            <p:txBody>
              <a:bodyPr/>
              <a:lstStyle/>
              <a:p>
                <a:r>
                  <a:rPr lang="en-ZA">
                    <a:noFill/>
                  </a:rPr>
                  <a:t> </a:t>
                </a:r>
              </a:p>
            </p:txBody>
          </p:sp>
        </mc:Fallback>
      </mc:AlternateContent>
      <p:cxnSp>
        <p:nvCxnSpPr>
          <p:cNvPr id="8" name="Straight Connector 7">
            <a:extLst>
              <a:ext uri="{FF2B5EF4-FFF2-40B4-BE49-F238E27FC236}">
                <a16:creationId xmlns:a16="http://schemas.microsoft.com/office/drawing/2014/main" id="{0FF911BC-8CB0-CFDA-DDB3-42ED9CDF4CA6}"/>
              </a:ext>
            </a:extLst>
          </p:cNvPr>
          <p:cNvCxnSpPr/>
          <p:nvPr/>
        </p:nvCxnSpPr>
        <p:spPr>
          <a:xfrm>
            <a:off x="1365729" y="6395612"/>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9F76D0-36F7-AFDC-27C1-31E3AA101A00}"/>
              </a:ext>
            </a:extLst>
          </p:cNvPr>
          <p:cNvCxnSpPr/>
          <p:nvPr/>
        </p:nvCxnSpPr>
        <p:spPr>
          <a:xfrm>
            <a:off x="1365729" y="6017764"/>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76625B-3E23-B35B-9EA0-058EC4B5DE86}"/>
              </a:ext>
            </a:extLst>
          </p:cNvPr>
          <p:cNvCxnSpPr/>
          <p:nvPr/>
        </p:nvCxnSpPr>
        <p:spPr>
          <a:xfrm>
            <a:off x="573999" y="6020143"/>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202880-A035-4DCF-BAFC-843288FFEAE3}"/>
              </a:ext>
            </a:extLst>
          </p:cNvPr>
          <p:cNvCxnSpPr/>
          <p:nvPr/>
        </p:nvCxnSpPr>
        <p:spPr>
          <a:xfrm>
            <a:off x="2142529" y="6015445"/>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040909-F18F-89A1-9A79-DC5A625E2379}"/>
              </a:ext>
            </a:extLst>
          </p:cNvPr>
          <p:cNvSpPr txBox="1"/>
          <p:nvPr/>
        </p:nvSpPr>
        <p:spPr>
          <a:xfrm>
            <a:off x="77782" y="6143104"/>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S</a:t>
            </a:r>
            <a:r>
              <a:rPr lang="en-US" sz="1600" baseline="-25000" dirty="0">
                <a:latin typeface="Calibri" panose="020F0502020204030204" pitchFamily="34" charset="0"/>
                <a:cs typeface="Calibri" panose="020F0502020204030204" pitchFamily="34" charset="0"/>
              </a:rPr>
              <a:t>1/2</a:t>
            </a:r>
            <a:endParaRPr lang="en-ZA" sz="16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BF2F934-DB1E-52BD-AEB4-7CF9A34FD4AD}"/>
              </a:ext>
            </a:extLst>
          </p:cNvPr>
          <p:cNvSpPr txBox="1"/>
          <p:nvPr/>
        </p:nvSpPr>
        <p:spPr>
          <a:xfrm>
            <a:off x="2790349" y="5796204"/>
            <a:ext cx="674434"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FD994DB-3702-BE57-399E-D08FA3A87769}"/>
              </a:ext>
            </a:extLst>
          </p:cNvPr>
          <p:cNvSpPr txBox="1"/>
          <p:nvPr/>
        </p:nvSpPr>
        <p:spPr>
          <a:xfrm>
            <a:off x="1909664" y="6326464"/>
            <a:ext cx="734456"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0</a:t>
            </a:r>
            <a:endParaRPr lang="en-ZA" sz="1100" dirty="0">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8B2C3051-81E4-7F54-6191-2A82908A2BE2}"/>
              </a:ext>
            </a:extLst>
          </p:cNvPr>
          <p:cNvCxnSpPr/>
          <p:nvPr/>
        </p:nvCxnSpPr>
        <p:spPr>
          <a:xfrm>
            <a:off x="1365729" y="6395612"/>
            <a:ext cx="58511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9F1EA8-2053-F15E-52CA-8A2E059ED582}"/>
              </a:ext>
            </a:extLst>
          </p:cNvPr>
          <p:cNvCxnSpPr/>
          <p:nvPr/>
        </p:nvCxnSpPr>
        <p:spPr>
          <a:xfrm>
            <a:off x="1365729" y="6017764"/>
            <a:ext cx="58511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6F439C7-BB4A-9F57-18C5-07A5D7CA6EC0}"/>
              </a:ext>
            </a:extLst>
          </p:cNvPr>
          <p:cNvCxnSpPr/>
          <p:nvPr/>
        </p:nvCxnSpPr>
        <p:spPr>
          <a:xfrm>
            <a:off x="1377296" y="3587600"/>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3896E1D-2011-D346-40E7-9FE9AD72957D}"/>
              </a:ext>
            </a:extLst>
          </p:cNvPr>
          <p:cNvCxnSpPr/>
          <p:nvPr/>
        </p:nvCxnSpPr>
        <p:spPr>
          <a:xfrm>
            <a:off x="1377296" y="3352325"/>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411074-3398-910E-A3E4-756C0F30F37B}"/>
              </a:ext>
            </a:extLst>
          </p:cNvPr>
          <p:cNvCxnSpPr/>
          <p:nvPr/>
        </p:nvCxnSpPr>
        <p:spPr>
          <a:xfrm>
            <a:off x="613384" y="3354867"/>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D40696-FE66-171C-A14D-17AEED16147D}"/>
              </a:ext>
            </a:extLst>
          </p:cNvPr>
          <p:cNvSpPr txBox="1"/>
          <p:nvPr/>
        </p:nvSpPr>
        <p:spPr>
          <a:xfrm>
            <a:off x="75107" y="3282646"/>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P</a:t>
            </a:r>
            <a:r>
              <a:rPr lang="en-US" sz="1600" baseline="-25000" dirty="0">
                <a:latin typeface="Calibri" panose="020F0502020204030204" pitchFamily="34" charset="0"/>
                <a:cs typeface="Calibri" panose="020F0502020204030204" pitchFamily="34" charset="0"/>
              </a:rPr>
              <a:t>1/2</a:t>
            </a:r>
            <a:endParaRPr lang="en-ZA" sz="16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6C084E5-DA1D-0A35-62A4-CE4C338B9124}"/>
              </a:ext>
            </a:extLst>
          </p:cNvPr>
          <p:cNvSpPr txBox="1"/>
          <p:nvPr/>
        </p:nvSpPr>
        <p:spPr>
          <a:xfrm>
            <a:off x="2793286" y="3160431"/>
            <a:ext cx="795009"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579DB23-1E2E-EEEE-30AB-7E6ADC3E5CCC}"/>
              </a:ext>
            </a:extLst>
          </p:cNvPr>
          <p:cNvSpPr txBox="1"/>
          <p:nvPr/>
        </p:nvSpPr>
        <p:spPr>
          <a:xfrm>
            <a:off x="1923908" y="3530221"/>
            <a:ext cx="75134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0</a:t>
            </a:r>
            <a:endParaRPr lang="en-ZA" sz="1100"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CDE9C1B1-FB3C-4EDF-4D66-18544C64893C}"/>
              </a:ext>
            </a:extLst>
          </p:cNvPr>
          <p:cNvCxnSpPr/>
          <p:nvPr/>
        </p:nvCxnSpPr>
        <p:spPr>
          <a:xfrm>
            <a:off x="2154150" y="3352325"/>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A13E29A-95F8-77AB-5655-DB1ACAA90E47}"/>
                  </a:ext>
                </a:extLst>
              </p:cNvPr>
              <p:cNvSpPr txBox="1"/>
              <p:nvPr/>
            </p:nvSpPr>
            <p:spPr>
              <a:xfrm>
                <a:off x="1669854" y="6186863"/>
                <a:ext cx="23564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ZA" sz="1400" dirty="0"/>
              </a:p>
            </p:txBody>
          </p:sp>
        </mc:Choice>
        <mc:Fallback xmlns="">
          <p:sp>
            <p:nvSpPr>
              <p:cNvPr id="31" name="TextBox 30">
                <a:extLst>
                  <a:ext uri="{FF2B5EF4-FFF2-40B4-BE49-F238E27FC236}">
                    <a16:creationId xmlns:a16="http://schemas.microsoft.com/office/drawing/2014/main" id="{8A13E29A-95F8-77AB-5655-DB1ACAA90E47}"/>
                  </a:ext>
                </a:extLst>
              </p:cNvPr>
              <p:cNvSpPr txBox="1">
                <a:spLocks noRot="1" noChangeAspect="1" noMove="1" noResize="1" noEditPoints="1" noAdjustHandles="1" noChangeArrowheads="1" noChangeShapeType="1" noTextEdit="1"/>
              </p:cNvSpPr>
              <p:nvPr/>
            </p:nvSpPr>
            <p:spPr>
              <a:xfrm>
                <a:off x="1669854" y="6186863"/>
                <a:ext cx="235641" cy="184666"/>
              </a:xfrm>
              <a:prstGeom prst="rect">
                <a:avLst/>
              </a:prstGeom>
              <a:blipFill>
                <a:blip r:embed="rId6"/>
                <a:stretch>
                  <a:fillRect l="-20513" r="-20513" b="-36667"/>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CB4FD78-D4C8-4C6E-96EC-7F2CD6B6AA17}"/>
                  </a:ext>
                </a:extLst>
              </p:cNvPr>
              <p:cNvSpPr txBox="1"/>
              <p:nvPr/>
            </p:nvSpPr>
            <p:spPr>
              <a:xfrm>
                <a:off x="1658287" y="5811442"/>
                <a:ext cx="23564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ZA" sz="1400" dirty="0"/>
              </a:p>
            </p:txBody>
          </p:sp>
        </mc:Choice>
        <mc:Fallback xmlns="">
          <p:sp>
            <p:nvSpPr>
              <p:cNvPr id="32" name="TextBox 31">
                <a:extLst>
                  <a:ext uri="{FF2B5EF4-FFF2-40B4-BE49-F238E27FC236}">
                    <a16:creationId xmlns:a16="http://schemas.microsoft.com/office/drawing/2014/main" id="{ECB4FD78-D4C8-4C6E-96EC-7F2CD6B6AA17}"/>
                  </a:ext>
                </a:extLst>
              </p:cNvPr>
              <p:cNvSpPr txBox="1">
                <a:spLocks noRot="1" noChangeAspect="1" noMove="1" noResize="1" noEditPoints="1" noAdjustHandles="1" noChangeArrowheads="1" noChangeShapeType="1" noTextEdit="1"/>
              </p:cNvSpPr>
              <p:nvPr/>
            </p:nvSpPr>
            <p:spPr>
              <a:xfrm>
                <a:off x="1658287" y="5811442"/>
                <a:ext cx="235641" cy="184666"/>
              </a:xfrm>
              <a:prstGeom prst="rect">
                <a:avLst/>
              </a:prstGeom>
              <a:blipFill>
                <a:blip r:embed="rId7"/>
                <a:stretch>
                  <a:fillRect l="-20513" r="-20513" b="-32258"/>
                </a:stretch>
              </a:blipFill>
            </p:spPr>
            <p:txBody>
              <a:bodyPr/>
              <a:lstStyle/>
              <a:p>
                <a:r>
                  <a:rPr lang="en-ZA">
                    <a:noFill/>
                  </a:rPr>
                  <a:t> </a:t>
                </a:r>
              </a:p>
            </p:txBody>
          </p:sp>
        </mc:Fallback>
      </mc:AlternateContent>
      <p:cxnSp>
        <p:nvCxnSpPr>
          <p:cNvPr id="7" name="Straight Connector 6">
            <a:extLst>
              <a:ext uri="{FF2B5EF4-FFF2-40B4-BE49-F238E27FC236}">
                <a16:creationId xmlns:a16="http://schemas.microsoft.com/office/drawing/2014/main" id="{6B9BE981-E2B5-EE7D-2DF7-73589572DF55}"/>
              </a:ext>
            </a:extLst>
          </p:cNvPr>
          <p:cNvCxnSpPr>
            <a:cxnSpLocks/>
          </p:cNvCxnSpPr>
          <p:nvPr/>
        </p:nvCxnSpPr>
        <p:spPr>
          <a:xfrm>
            <a:off x="3880756"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6F0229-5B96-8951-8C04-BEB0457CF80D}"/>
              </a:ext>
            </a:extLst>
          </p:cNvPr>
          <p:cNvSpPr txBox="1"/>
          <p:nvPr/>
        </p:nvSpPr>
        <p:spPr>
          <a:xfrm>
            <a:off x="3308088" y="4379287"/>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D</a:t>
            </a:r>
            <a:r>
              <a:rPr lang="en-US" sz="1600" baseline="-25000" dirty="0">
                <a:latin typeface="Calibri" panose="020F0502020204030204" pitchFamily="34" charset="0"/>
                <a:cs typeface="Calibri" panose="020F0502020204030204" pitchFamily="34" charset="0"/>
              </a:rPr>
              <a:t>3/2</a:t>
            </a:r>
            <a:endParaRPr lang="en-ZA" sz="1600" dirty="0">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6901C3AC-1F1C-3A3F-83F7-F394B0544DA2}"/>
              </a:ext>
            </a:extLst>
          </p:cNvPr>
          <p:cNvCxnSpPr>
            <a:cxnSpLocks/>
          </p:cNvCxnSpPr>
          <p:nvPr/>
        </p:nvCxnSpPr>
        <p:spPr>
          <a:xfrm>
            <a:off x="4229780"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495038-4463-6FF5-641C-25060778F2BC}"/>
              </a:ext>
            </a:extLst>
          </p:cNvPr>
          <p:cNvCxnSpPr>
            <a:cxnSpLocks/>
          </p:cNvCxnSpPr>
          <p:nvPr/>
        </p:nvCxnSpPr>
        <p:spPr>
          <a:xfrm>
            <a:off x="4567866" y="447007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7E9191-67DC-DCA3-BB9A-3814BC7C2530}"/>
              </a:ext>
            </a:extLst>
          </p:cNvPr>
          <p:cNvCxnSpPr>
            <a:cxnSpLocks/>
          </p:cNvCxnSpPr>
          <p:nvPr/>
        </p:nvCxnSpPr>
        <p:spPr>
          <a:xfrm>
            <a:off x="4900606"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E13EBA-D9EF-3277-E93D-B4C888C2BAB5}"/>
              </a:ext>
            </a:extLst>
          </p:cNvPr>
          <p:cNvCxnSpPr>
            <a:cxnSpLocks/>
          </p:cNvCxnSpPr>
          <p:nvPr/>
        </p:nvCxnSpPr>
        <p:spPr>
          <a:xfrm>
            <a:off x="5242196"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EBD202-EF7A-F3EC-3B32-30C070890B11}"/>
              </a:ext>
            </a:extLst>
          </p:cNvPr>
          <p:cNvCxnSpPr>
            <a:cxnSpLocks/>
          </p:cNvCxnSpPr>
          <p:nvPr/>
        </p:nvCxnSpPr>
        <p:spPr>
          <a:xfrm>
            <a:off x="4900606" y="467897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B0730B-CF56-9507-FA57-A0E17B478ADB}"/>
              </a:ext>
            </a:extLst>
          </p:cNvPr>
          <p:cNvCxnSpPr>
            <a:cxnSpLocks/>
          </p:cNvCxnSpPr>
          <p:nvPr/>
        </p:nvCxnSpPr>
        <p:spPr>
          <a:xfrm>
            <a:off x="4229780" y="467897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8DB8DC-D6C9-0183-90A7-544692CEA2D0}"/>
              </a:ext>
            </a:extLst>
          </p:cNvPr>
          <p:cNvCxnSpPr>
            <a:cxnSpLocks/>
          </p:cNvCxnSpPr>
          <p:nvPr/>
        </p:nvCxnSpPr>
        <p:spPr>
          <a:xfrm>
            <a:off x="4567866" y="467897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B3D9DA9-CC64-EFE4-E630-DC65D91D2209}"/>
              </a:ext>
            </a:extLst>
          </p:cNvPr>
          <p:cNvSpPr txBox="1"/>
          <p:nvPr/>
        </p:nvSpPr>
        <p:spPr>
          <a:xfrm>
            <a:off x="5511579" y="4329287"/>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2</a:t>
            </a:r>
            <a:endParaRPr lang="en-ZA" sz="11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5CB4BA7-1D6B-0843-AE16-8F57C2B90084}"/>
              </a:ext>
            </a:extLst>
          </p:cNvPr>
          <p:cNvSpPr txBox="1"/>
          <p:nvPr/>
        </p:nvSpPr>
        <p:spPr>
          <a:xfrm>
            <a:off x="5188606" y="4555939"/>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142B607E-1B6C-D5DF-5072-D3DB4366E3EC}"/>
              </a:ext>
            </a:extLst>
          </p:cNvPr>
          <p:cNvSpPr txBox="1"/>
          <p:nvPr/>
        </p:nvSpPr>
        <p:spPr>
          <a:xfrm>
            <a:off x="4860783" y="2246856"/>
            <a:ext cx="598979"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0</a:t>
            </a:r>
            <a:endParaRPr lang="en-ZA" sz="11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666E994D-7AFE-0C55-AFF1-245F23AD55DC}"/>
              </a:ext>
            </a:extLst>
          </p:cNvPr>
          <p:cNvSpPr txBox="1"/>
          <p:nvPr/>
        </p:nvSpPr>
        <p:spPr>
          <a:xfrm>
            <a:off x="5233416" y="2556912"/>
            <a:ext cx="654993"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B68382D4-9396-9B0B-2CBE-953B22EEFDD0}"/>
              </a:ext>
            </a:extLst>
          </p:cNvPr>
          <p:cNvSpPr txBox="1"/>
          <p:nvPr/>
        </p:nvSpPr>
        <p:spPr>
          <a:xfrm>
            <a:off x="3677962" y="2276020"/>
            <a:ext cx="864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[3/2]</a:t>
            </a:r>
            <a:r>
              <a:rPr lang="en-US" sz="1600" baseline="-25000" dirty="0">
                <a:latin typeface="Calibri" panose="020F0502020204030204" pitchFamily="34" charset="0"/>
                <a:cs typeface="Calibri" panose="020F0502020204030204" pitchFamily="34" charset="0"/>
              </a:rPr>
              <a:t>1/2</a:t>
            </a:r>
            <a:endParaRPr lang="en-ZA" sz="1600"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0E334F9C-E9BC-99ED-91F2-6851D2C54829}"/>
              </a:ext>
            </a:extLst>
          </p:cNvPr>
          <p:cNvCxnSpPr>
            <a:cxnSpLocks/>
          </p:cNvCxnSpPr>
          <p:nvPr/>
        </p:nvCxnSpPr>
        <p:spPr>
          <a:xfrm>
            <a:off x="4582108" y="24510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ED88FBD-7DC0-7E84-D50F-755D280FEE52}"/>
              </a:ext>
            </a:extLst>
          </p:cNvPr>
          <p:cNvCxnSpPr>
            <a:cxnSpLocks/>
          </p:cNvCxnSpPr>
          <p:nvPr/>
        </p:nvCxnSpPr>
        <p:spPr>
          <a:xfrm>
            <a:off x="4980793" y="266668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23A47F-E855-E5E0-DB3D-9F7EC9AB6A86}"/>
              </a:ext>
            </a:extLst>
          </p:cNvPr>
          <p:cNvCxnSpPr>
            <a:cxnSpLocks/>
          </p:cNvCxnSpPr>
          <p:nvPr/>
        </p:nvCxnSpPr>
        <p:spPr>
          <a:xfrm>
            <a:off x="4160621" y="265993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17B45B-51F6-8C15-4616-0FD7F407D02E}"/>
              </a:ext>
            </a:extLst>
          </p:cNvPr>
          <p:cNvCxnSpPr>
            <a:cxnSpLocks/>
          </p:cNvCxnSpPr>
          <p:nvPr/>
        </p:nvCxnSpPr>
        <p:spPr>
          <a:xfrm>
            <a:off x="4582108" y="265993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D696B2-6D63-16A6-9290-107CD3A96037}"/>
              </a:ext>
            </a:extLst>
          </p:cNvPr>
          <p:cNvSpPr txBox="1"/>
          <p:nvPr/>
        </p:nvSpPr>
        <p:spPr>
          <a:xfrm>
            <a:off x="6408189" y="3866838"/>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D</a:t>
            </a:r>
            <a:r>
              <a:rPr lang="en-US" sz="1600" baseline="-25000" dirty="0">
                <a:latin typeface="Calibri" panose="020F0502020204030204" pitchFamily="34" charset="0"/>
                <a:cs typeface="Calibri" panose="020F0502020204030204" pitchFamily="34" charset="0"/>
              </a:rPr>
              <a:t>5/2</a:t>
            </a:r>
            <a:endParaRPr lang="en-ZA"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DE8B64C-5CB9-C1B1-91B0-F023A229DA84}"/>
              </a:ext>
            </a:extLst>
          </p:cNvPr>
          <p:cNvSpPr txBox="1"/>
          <p:nvPr/>
        </p:nvSpPr>
        <p:spPr>
          <a:xfrm>
            <a:off x="8562963" y="3897709"/>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2</a:t>
            </a:r>
            <a:endParaRPr lang="en-ZA" sz="11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45DD9E4E-E817-D2E3-7213-CE226ED45106}"/>
              </a:ext>
            </a:extLst>
          </p:cNvPr>
          <p:cNvSpPr txBox="1"/>
          <p:nvPr/>
        </p:nvSpPr>
        <p:spPr>
          <a:xfrm>
            <a:off x="8938307" y="4133982"/>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3</a:t>
            </a:r>
            <a:endParaRPr lang="en-ZA" sz="1100"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D137410D-FE04-7B36-0A65-3E6E57FA7A67}"/>
              </a:ext>
            </a:extLst>
          </p:cNvPr>
          <p:cNvCxnSpPr>
            <a:cxnSpLocks/>
          </p:cNvCxnSpPr>
          <p:nvPr/>
        </p:nvCxnSpPr>
        <p:spPr>
          <a:xfrm>
            <a:off x="6913523"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600AE-1939-641D-455A-911E6687A7DD}"/>
              </a:ext>
            </a:extLst>
          </p:cNvPr>
          <p:cNvCxnSpPr>
            <a:cxnSpLocks/>
          </p:cNvCxnSpPr>
          <p:nvPr/>
        </p:nvCxnSpPr>
        <p:spPr>
          <a:xfrm>
            <a:off x="7262547"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D849C0-7B36-B2D3-60A2-C3E11F88B8F3}"/>
              </a:ext>
            </a:extLst>
          </p:cNvPr>
          <p:cNvCxnSpPr>
            <a:cxnSpLocks/>
          </p:cNvCxnSpPr>
          <p:nvPr/>
        </p:nvCxnSpPr>
        <p:spPr>
          <a:xfrm>
            <a:off x="7600633" y="4053975"/>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694B735-536D-E6BC-D242-6445009EFFBD}"/>
              </a:ext>
            </a:extLst>
          </p:cNvPr>
          <p:cNvCxnSpPr>
            <a:cxnSpLocks/>
          </p:cNvCxnSpPr>
          <p:nvPr/>
        </p:nvCxnSpPr>
        <p:spPr>
          <a:xfrm>
            <a:off x="7933373"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7CA0489-B87E-FFDB-C042-3444ABE79A96}"/>
              </a:ext>
            </a:extLst>
          </p:cNvPr>
          <p:cNvCxnSpPr>
            <a:cxnSpLocks/>
          </p:cNvCxnSpPr>
          <p:nvPr/>
        </p:nvCxnSpPr>
        <p:spPr>
          <a:xfrm>
            <a:off x="8274963"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98E6FE-8BEE-BDDF-6ADE-34E5D71BA347}"/>
              </a:ext>
            </a:extLst>
          </p:cNvPr>
          <p:cNvCxnSpPr>
            <a:cxnSpLocks/>
          </p:cNvCxnSpPr>
          <p:nvPr/>
        </p:nvCxnSpPr>
        <p:spPr>
          <a:xfrm>
            <a:off x="724626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734762D-CCA5-5F4F-5FC6-642645C85E47}"/>
              </a:ext>
            </a:extLst>
          </p:cNvPr>
          <p:cNvCxnSpPr>
            <a:cxnSpLocks/>
          </p:cNvCxnSpPr>
          <p:nvPr/>
        </p:nvCxnSpPr>
        <p:spPr>
          <a:xfrm>
            <a:off x="6575437"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9DC6A43-B130-D62D-5A2A-5A01BC276C43}"/>
              </a:ext>
            </a:extLst>
          </p:cNvPr>
          <p:cNvCxnSpPr>
            <a:cxnSpLocks/>
          </p:cNvCxnSpPr>
          <p:nvPr/>
        </p:nvCxnSpPr>
        <p:spPr>
          <a:xfrm>
            <a:off x="691352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C57DBB3-8D72-A945-F92A-3067F5952C4F}"/>
              </a:ext>
            </a:extLst>
          </p:cNvPr>
          <p:cNvCxnSpPr>
            <a:cxnSpLocks/>
          </p:cNvCxnSpPr>
          <p:nvPr/>
        </p:nvCxnSpPr>
        <p:spPr>
          <a:xfrm>
            <a:off x="758785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7F9B9F3-6304-9BBB-1F33-E42B6D38AC56}"/>
              </a:ext>
            </a:extLst>
          </p:cNvPr>
          <p:cNvCxnSpPr>
            <a:cxnSpLocks/>
          </p:cNvCxnSpPr>
          <p:nvPr/>
        </p:nvCxnSpPr>
        <p:spPr>
          <a:xfrm>
            <a:off x="7936877"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5A8657-4510-D9EB-C53A-23634FD809F7}"/>
              </a:ext>
            </a:extLst>
          </p:cNvPr>
          <p:cNvCxnSpPr>
            <a:cxnSpLocks/>
          </p:cNvCxnSpPr>
          <p:nvPr/>
        </p:nvCxnSpPr>
        <p:spPr>
          <a:xfrm>
            <a:off x="8274963" y="426485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EA6330D-951E-8792-1D22-A5E5056AF1BF}"/>
              </a:ext>
            </a:extLst>
          </p:cNvPr>
          <p:cNvCxnSpPr>
            <a:cxnSpLocks/>
          </p:cNvCxnSpPr>
          <p:nvPr/>
        </p:nvCxnSpPr>
        <p:spPr>
          <a:xfrm>
            <a:off x="860770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FF87BD8-CD52-1170-E3B3-EAAD8FF3D1D5}"/>
              </a:ext>
            </a:extLst>
          </p:cNvPr>
          <p:cNvSpPr txBox="1"/>
          <p:nvPr/>
        </p:nvSpPr>
        <p:spPr>
          <a:xfrm>
            <a:off x="11777293" y="5097383"/>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4</a:t>
            </a:r>
            <a:endParaRPr lang="en-ZA" sz="1100" dirty="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B6537B82-D388-EA8D-A030-C8921627AB08}"/>
              </a:ext>
            </a:extLst>
          </p:cNvPr>
          <p:cNvSpPr txBox="1"/>
          <p:nvPr/>
        </p:nvSpPr>
        <p:spPr>
          <a:xfrm>
            <a:off x="11649625" y="5427753"/>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3</a:t>
            </a:r>
            <a:endParaRPr lang="en-ZA" sz="1100"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497A2CE6-E34C-9C61-11E5-4357D2F7551C}"/>
              </a:ext>
            </a:extLst>
          </p:cNvPr>
          <p:cNvCxnSpPr>
            <a:cxnSpLocks/>
          </p:cNvCxnSpPr>
          <p:nvPr/>
        </p:nvCxnSpPr>
        <p:spPr>
          <a:xfrm>
            <a:off x="962484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6DB805F-5AA4-8B26-5454-90E7945CE857}"/>
              </a:ext>
            </a:extLst>
          </p:cNvPr>
          <p:cNvCxnSpPr>
            <a:cxnSpLocks/>
          </p:cNvCxnSpPr>
          <p:nvPr/>
        </p:nvCxnSpPr>
        <p:spPr>
          <a:xfrm>
            <a:off x="9973865"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0CC9E1C-8A55-5A74-D558-8A6310535892}"/>
              </a:ext>
            </a:extLst>
          </p:cNvPr>
          <p:cNvCxnSpPr>
            <a:cxnSpLocks/>
          </p:cNvCxnSpPr>
          <p:nvPr/>
        </p:nvCxnSpPr>
        <p:spPr>
          <a:xfrm>
            <a:off x="10311951" y="5347746"/>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0F1AD85-C137-6208-3C06-9447D4373B3E}"/>
              </a:ext>
            </a:extLst>
          </p:cNvPr>
          <p:cNvCxnSpPr>
            <a:cxnSpLocks/>
          </p:cNvCxnSpPr>
          <p:nvPr/>
        </p:nvCxnSpPr>
        <p:spPr>
          <a:xfrm>
            <a:off x="1064469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73178CE-73EF-40EF-A228-8E06D3C86AAC}"/>
              </a:ext>
            </a:extLst>
          </p:cNvPr>
          <p:cNvCxnSpPr>
            <a:cxnSpLocks/>
          </p:cNvCxnSpPr>
          <p:nvPr/>
        </p:nvCxnSpPr>
        <p:spPr>
          <a:xfrm>
            <a:off x="1098628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62FA77-E466-3925-6AAC-22B496838D16}"/>
              </a:ext>
            </a:extLst>
          </p:cNvPr>
          <p:cNvCxnSpPr>
            <a:cxnSpLocks/>
          </p:cNvCxnSpPr>
          <p:nvPr/>
        </p:nvCxnSpPr>
        <p:spPr>
          <a:xfrm>
            <a:off x="995758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5291042-2048-0155-AAA5-909A10234235}"/>
              </a:ext>
            </a:extLst>
          </p:cNvPr>
          <p:cNvCxnSpPr>
            <a:cxnSpLocks/>
          </p:cNvCxnSpPr>
          <p:nvPr/>
        </p:nvCxnSpPr>
        <p:spPr>
          <a:xfrm>
            <a:off x="9286755"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B9C5EDC-878F-E8E5-493F-840C49D0EBAD}"/>
              </a:ext>
            </a:extLst>
          </p:cNvPr>
          <p:cNvCxnSpPr>
            <a:cxnSpLocks/>
          </p:cNvCxnSpPr>
          <p:nvPr/>
        </p:nvCxnSpPr>
        <p:spPr>
          <a:xfrm>
            <a:off x="962484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FCC910-FB3F-0F0C-3480-E9BAF681EF56}"/>
              </a:ext>
            </a:extLst>
          </p:cNvPr>
          <p:cNvCxnSpPr>
            <a:cxnSpLocks/>
          </p:cNvCxnSpPr>
          <p:nvPr/>
        </p:nvCxnSpPr>
        <p:spPr>
          <a:xfrm>
            <a:off x="1029917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6B52D98-F01C-85DB-2783-67EFE4DC9700}"/>
              </a:ext>
            </a:extLst>
          </p:cNvPr>
          <p:cNvCxnSpPr>
            <a:cxnSpLocks/>
          </p:cNvCxnSpPr>
          <p:nvPr/>
        </p:nvCxnSpPr>
        <p:spPr>
          <a:xfrm>
            <a:off x="10648195"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4C59F00-1A0C-67C5-D106-BFEF68828088}"/>
              </a:ext>
            </a:extLst>
          </p:cNvPr>
          <p:cNvCxnSpPr>
            <a:cxnSpLocks/>
          </p:cNvCxnSpPr>
          <p:nvPr/>
        </p:nvCxnSpPr>
        <p:spPr>
          <a:xfrm>
            <a:off x="10986281" y="5558621"/>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20E519C-39AE-1ABA-0951-C7DF5E94A08C}"/>
              </a:ext>
            </a:extLst>
          </p:cNvPr>
          <p:cNvCxnSpPr>
            <a:cxnSpLocks/>
          </p:cNvCxnSpPr>
          <p:nvPr/>
        </p:nvCxnSpPr>
        <p:spPr>
          <a:xfrm>
            <a:off x="1131902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E23F4BB-338B-4A65-9A71-688009873E59}"/>
              </a:ext>
            </a:extLst>
          </p:cNvPr>
          <p:cNvSpPr txBox="1"/>
          <p:nvPr/>
        </p:nvSpPr>
        <p:spPr>
          <a:xfrm>
            <a:off x="11333830" y="2424621"/>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2</a:t>
            </a:r>
            <a:endParaRPr lang="en-ZA" sz="1100" dirty="0">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5C29684A-BFF6-6240-5B68-E4A179F34A2A}"/>
              </a:ext>
            </a:extLst>
          </p:cNvPr>
          <p:cNvSpPr txBox="1"/>
          <p:nvPr/>
        </p:nvSpPr>
        <p:spPr>
          <a:xfrm>
            <a:off x="11709174" y="2660894"/>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3</a:t>
            </a:r>
            <a:endParaRPr lang="en-ZA" sz="1100" dirty="0">
              <a:latin typeface="Calibri" panose="020F0502020204030204" pitchFamily="34" charset="0"/>
              <a:cs typeface="Calibri" panose="020F0502020204030204" pitchFamily="34" charset="0"/>
            </a:endParaRPr>
          </a:p>
        </p:txBody>
      </p:sp>
      <p:cxnSp>
        <p:nvCxnSpPr>
          <p:cNvPr id="84" name="Straight Connector 83">
            <a:extLst>
              <a:ext uri="{FF2B5EF4-FFF2-40B4-BE49-F238E27FC236}">
                <a16:creationId xmlns:a16="http://schemas.microsoft.com/office/drawing/2014/main" id="{4FDA3550-BE90-D3AD-8A10-38F15D11DEB2}"/>
              </a:ext>
            </a:extLst>
          </p:cNvPr>
          <p:cNvCxnSpPr>
            <a:cxnSpLocks/>
          </p:cNvCxnSpPr>
          <p:nvPr/>
        </p:nvCxnSpPr>
        <p:spPr>
          <a:xfrm>
            <a:off x="9684390"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01470E5-52AF-D9BE-8C0F-7AD1A8E60A7E}"/>
              </a:ext>
            </a:extLst>
          </p:cNvPr>
          <p:cNvCxnSpPr>
            <a:cxnSpLocks/>
          </p:cNvCxnSpPr>
          <p:nvPr/>
        </p:nvCxnSpPr>
        <p:spPr>
          <a:xfrm>
            <a:off x="10033414"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BD5C81-209D-474B-289C-F3DC74B18964}"/>
              </a:ext>
            </a:extLst>
          </p:cNvPr>
          <p:cNvCxnSpPr>
            <a:cxnSpLocks/>
          </p:cNvCxnSpPr>
          <p:nvPr/>
        </p:nvCxnSpPr>
        <p:spPr>
          <a:xfrm>
            <a:off x="10371500" y="25808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D747E5-3841-2F51-1F16-6DE257E525EC}"/>
              </a:ext>
            </a:extLst>
          </p:cNvPr>
          <p:cNvCxnSpPr>
            <a:cxnSpLocks/>
          </p:cNvCxnSpPr>
          <p:nvPr/>
        </p:nvCxnSpPr>
        <p:spPr>
          <a:xfrm>
            <a:off x="10704240"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27BB9E5-9971-535A-2B20-D410F00B6EB6}"/>
              </a:ext>
            </a:extLst>
          </p:cNvPr>
          <p:cNvCxnSpPr>
            <a:cxnSpLocks/>
          </p:cNvCxnSpPr>
          <p:nvPr/>
        </p:nvCxnSpPr>
        <p:spPr>
          <a:xfrm>
            <a:off x="11045830"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B1FE97E-B642-57B5-E28B-0591E762DF4F}"/>
              </a:ext>
            </a:extLst>
          </p:cNvPr>
          <p:cNvCxnSpPr>
            <a:cxnSpLocks/>
          </p:cNvCxnSpPr>
          <p:nvPr/>
        </p:nvCxnSpPr>
        <p:spPr>
          <a:xfrm>
            <a:off x="1001713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D4CFAD1-8EC7-AB73-1B5B-2C7FCC710B7D}"/>
              </a:ext>
            </a:extLst>
          </p:cNvPr>
          <p:cNvCxnSpPr>
            <a:cxnSpLocks/>
          </p:cNvCxnSpPr>
          <p:nvPr/>
        </p:nvCxnSpPr>
        <p:spPr>
          <a:xfrm>
            <a:off x="9346304"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8064BC-0F41-F5E7-972F-76FE224CB5CC}"/>
              </a:ext>
            </a:extLst>
          </p:cNvPr>
          <p:cNvCxnSpPr>
            <a:cxnSpLocks/>
          </p:cNvCxnSpPr>
          <p:nvPr/>
        </p:nvCxnSpPr>
        <p:spPr>
          <a:xfrm>
            <a:off x="968439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E7FA65E-4954-2402-F9C5-E9D6A6EBF4D9}"/>
              </a:ext>
            </a:extLst>
          </p:cNvPr>
          <p:cNvCxnSpPr>
            <a:cxnSpLocks/>
          </p:cNvCxnSpPr>
          <p:nvPr/>
        </p:nvCxnSpPr>
        <p:spPr>
          <a:xfrm>
            <a:off x="1035872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4599DAA-EAFE-A1DB-1D11-B7A1ABFC7C7B}"/>
              </a:ext>
            </a:extLst>
          </p:cNvPr>
          <p:cNvCxnSpPr>
            <a:cxnSpLocks/>
          </p:cNvCxnSpPr>
          <p:nvPr/>
        </p:nvCxnSpPr>
        <p:spPr>
          <a:xfrm>
            <a:off x="10707744"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28B7C41-D281-DFDC-7C96-BC98D5920527}"/>
              </a:ext>
            </a:extLst>
          </p:cNvPr>
          <p:cNvCxnSpPr>
            <a:cxnSpLocks/>
          </p:cNvCxnSpPr>
          <p:nvPr/>
        </p:nvCxnSpPr>
        <p:spPr>
          <a:xfrm>
            <a:off x="11045830" y="279176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9C773CF-7CA7-8C31-501A-9382934622C1}"/>
              </a:ext>
            </a:extLst>
          </p:cNvPr>
          <p:cNvCxnSpPr>
            <a:cxnSpLocks/>
          </p:cNvCxnSpPr>
          <p:nvPr/>
        </p:nvCxnSpPr>
        <p:spPr>
          <a:xfrm>
            <a:off x="1137857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B7B955A8-79A1-3A86-D079-54FBCF55484D}"/>
              </a:ext>
            </a:extLst>
          </p:cNvPr>
          <p:cNvSpPr txBox="1"/>
          <p:nvPr/>
        </p:nvSpPr>
        <p:spPr>
          <a:xfrm>
            <a:off x="8712307" y="2330135"/>
            <a:ext cx="864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[5/2]</a:t>
            </a:r>
            <a:r>
              <a:rPr lang="en-US" sz="1600" baseline="-25000" dirty="0">
                <a:latin typeface="Calibri" panose="020F0502020204030204" pitchFamily="34" charset="0"/>
                <a:cs typeface="Calibri" panose="020F0502020204030204" pitchFamily="34" charset="0"/>
              </a:rPr>
              <a:t>5/2</a:t>
            </a:r>
            <a:endParaRPr lang="en-ZA" sz="1600" dirty="0">
              <a:latin typeface="Calibri" panose="020F0502020204030204" pitchFamily="34" charset="0"/>
              <a:cs typeface="Calibri" panose="020F0502020204030204" pitchFamily="34" charset="0"/>
            </a:endParaRPr>
          </a:p>
        </p:txBody>
      </p:sp>
      <p:cxnSp>
        <p:nvCxnSpPr>
          <p:cNvPr id="104" name="Straight Connector 103">
            <a:extLst>
              <a:ext uri="{FF2B5EF4-FFF2-40B4-BE49-F238E27FC236}">
                <a16:creationId xmlns:a16="http://schemas.microsoft.com/office/drawing/2014/main" id="{1AA12320-FA08-4CC2-6B6E-97D13819D2CA}"/>
              </a:ext>
            </a:extLst>
          </p:cNvPr>
          <p:cNvCxnSpPr>
            <a:cxnSpLocks/>
          </p:cNvCxnSpPr>
          <p:nvPr/>
        </p:nvCxnSpPr>
        <p:spPr>
          <a:xfrm>
            <a:off x="1131902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F9B4E6B-9538-5D0A-5151-0E052FBD1D7B}"/>
              </a:ext>
            </a:extLst>
          </p:cNvPr>
          <p:cNvCxnSpPr>
            <a:cxnSpLocks/>
          </p:cNvCxnSpPr>
          <p:nvPr/>
        </p:nvCxnSpPr>
        <p:spPr>
          <a:xfrm>
            <a:off x="1166061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E5F65D5-A0AB-240B-A8FE-D7D815F95C92}"/>
              </a:ext>
            </a:extLst>
          </p:cNvPr>
          <p:cNvCxnSpPr>
            <a:cxnSpLocks/>
          </p:cNvCxnSpPr>
          <p:nvPr/>
        </p:nvCxnSpPr>
        <p:spPr>
          <a:xfrm>
            <a:off x="8938307"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A4BCC9B-BDD9-FDC8-7B07-25B619D4F740}"/>
              </a:ext>
            </a:extLst>
          </p:cNvPr>
          <p:cNvCxnSpPr>
            <a:cxnSpLocks/>
          </p:cNvCxnSpPr>
          <p:nvPr/>
        </p:nvCxnSpPr>
        <p:spPr>
          <a:xfrm>
            <a:off x="9279897"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D1FB6462-31F5-2B04-8757-F26802F89C10}"/>
              </a:ext>
            </a:extLst>
          </p:cNvPr>
          <p:cNvSpPr txBox="1"/>
          <p:nvPr/>
        </p:nvSpPr>
        <p:spPr>
          <a:xfrm>
            <a:off x="8517512" y="5294165"/>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F</a:t>
            </a:r>
            <a:r>
              <a:rPr lang="en-US" sz="1600" baseline="-25000" dirty="0">
                <a:latin typeface="Calibri" panose="020F0502020204030204" pitchFamily="34" charset="0"/>
                <a:cs typeface="Calibri" panose="020F0502020204030204" pitchFamily="34" charset="0"/>
              </a:rPr>
              <a:t>7/2</a:t>
            </a:r>
            <a:endParaRPr lang="en-ZA" sz="1600" dirty="0">
              <a:latin typeface="Calibri" panose="020F0502020204030204" pitchFamily="34" charset="0"/>
              <a:cs typeface="Calibri" panose="020F0502020204030204" pitchFamily="34" charset="0"/>
            </a:endParaRPr>
          </a:p>
        </p:txBody>
      </p:sp>
      <p:cxnSp>
        <p:nvCxnSpPr>
          <p:cNvPr id="47" name="Straight Arrow Connector 46">
            <a:extLst>
              <a:ext uri="{FF2B5EF4-FFF2-40B4-BE49-F238E27FC236}">
                <a16:creationId xmlns:a16="http://schemas.microsoft.com/office/drawing/2014/main" id="{367D4523-9160-2D48-FD63-6685D4DB436E}"/>
              </a:ext>
            </a:extLst>
          </p:cNvPr>
          <p:cNvCxnSpPr>
            <a:cxnSpLocks/>
          </p:cNvCxnSpPr>
          <p:nvPr/>
        </p:nvCxnSpPr>
        <p:spPr>
          <a:xfrm>
            <a:off x="2464311" y="3352325"/>
            <a:ext cx="0" cy="229623"/>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7C226F9-1DCD-EEF1-450E-D5A949EDD272}"/>
              </a:ext>
            </a:extLst>
          </p:cNvPr>
          <p:cNvSpPr txBox="1"/>
          <p:nvPr/>
        </p:nvSpPr>
        <p:spPr>
          <a:xfrm>
            <a:off x="2524369" y="3325990"/>
            <a:ext cx="951935" cy="261610"/>
          </a:xfrm>
          <a:prstGeom prst="rect">
            <a:avLst/>
          </a:prstGeom>
          <a:noFill/>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2.1 GHz</a:t>
            </a:r>
            <a:endParaRPr lang="en-ZA" sz="1100" dirty="0">
              <a:solidFill>
                <a:srgbClr val="000000"/>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3B9D06F3-6D8E-2654-6FCD-CC1A9BF3E0B9}"/>
              </a:ext>
            </a:extLst>
          </p:cNvPr>
          <p:cNvSpPr txBox="1"/>
          <p:nvPr/>
        </p:nvSpPr>
        <p:spPr>
          <a:xfrm>
            <a:off x="2296005" y="6082061"/>
            <a:ext cx="739240" cy="261610"/>
          </a:xfrm>
          <a:prstGeom prst="rect">
            <a:avLst/>
          </a:prstGeom>
          <a:noFill/>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12.6 GHz</a:t>
            </a:r>
            <a:endParaRPr lang="en-ZA" sz="1100" dirty="0">
              <a:solidFill>
                <a:srgbClr val="000000"/>
              </a:solidFill>
              <a:latin typeface="Calibri" panose="020F0502020204030204" pitchFamily="34" charset="0"/>
              <a:cs typeface="Calibri" panose="020F0502020204030204" pitchFamily="34" charset="0"/>
            </a:endParaRPr>
          </a:p>
        </p:txBody>
      </p:sp>
      <p:cxnSp>
        <p:nvCxnSpPr>
          <p:cNvPr id="63" name="Straight Connector 62">
            <a:extLst>
              <a:ext uri="{FF2B5EF4-FFF2-40B4-BE49-F238E27FC236}">
                <a16:creationId xmlns:a16="http://schemas.microsoft.com/office/drawing/2014/main" id="{BB7DABB9-B095-3AB5-FD9F-A085972463A5}"/>
              </a:ext>
            </a:extLst>
          </p:cNvPr>
          <p:cNvCxnSpPr>
            <a:cxnSpLocks/>
          </p:cNvCxnSpPr>
          <p:nvPr/>
        </p:nvCxnSpPr>
        <p:spPr>
          <a:xfrm flipH="1" flipV="1">
            <a:off x="1605450" y="3585091"/>
            <a:ext cx="1168063" cy="628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6F4BCF9-C21F-7AF3-FD5B-4C9263190E05}"/>
              </a:ext>
            </a:extLst>
          </p:cNvPr>
          <p:cNvCxnSpPr>
            <a:cxnSpLocks/>
          </p:cNvCxnSpPr>
          <p:nvPr/>
        </p:nvCxnSpPr>
        <p:spPr>
          <a:xfrm flipH="1">
            <a:off x="1787674" y="6395612"/>
            <a:ext cx="97076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659904E-B2FC-6C96-576D-F601CCC89D26}"/>
              </a:ext>
            </a:extLst>
          </p:cNvPr>
          <p:cNvCxnSpPr>
            <a:cxnSpLocks/>
          </p:cNvCxnSpPr>
          <p:nvPr/>
        </p:nvCxnSpPr>
        <p:spPr>
          <a:xfrm>
            <a:off x="2347739" y="6011254"/>
            <a:ext cx="0" cy="39600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3C2B36E-5CD0-3239-8780-192F74B5BE9D}"/>
              </a:ext>
            </a:extLst>
          </p:cNvPr>
          <p:cNvCxnSpPr>
            <a:cxnSpLocks/>
          </p:cNvCxnSpPr>
          <p:nvPr/>
        </p:nvCxnSpPr>
        <p:spPr>
          <a:xfrm flipH="1" flipV="1">
            <a:off x="3944338" y="4678979"/>
            <a:ext cx="878432" cy="577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EEBCF13F-93F7-0BB5-2496-07DB6FC988DF}"/>
              </a:ext>
            </a:extLst>
          </p:cNvPr>
          <p:cNvSpPr txBox="1"/>
          <p:nvPr/>
        </p:nvSpPr>
        <p:spPr>
          <a:xfrm>
            <a:off x="5054444" y="2418343"/>
            <a:ext cx="768626" cy="261610"/>
          </a:xfrm>
          <a:prstGeom prst="rect">
            <a:avLst/>
          </a:prstGeom>
          <a:noFill/>
          <a:ln>
            <a:noFill/>
          </a:ln>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2.2 GHz</a:t>
            </a:r>
            <a:endParaRPr lang="en-ZA" sz="1100" dirty="0">
              <a:solidFill>
                <a:srgbClr val="000000"/>
              </a:solidFill>
              <a:latin typeface="Calibri" panose="020F050202020403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C2186AFC-7EAE-8A7F-5B9A-1A138D6020C9}"/>
              </a:ext>
            </a:extLst>
          </p:cNvPr>
          <p:cNvSpPr txBox="1"/>
          <p:nvPr/>
        </p:nvSpPr>
        <p:spPr>
          <a:xfrm>
            <a:off x="3964050" y="4441938"/>
            <a:ext cx="1107459" cy="261610"/>
          </a:xfrm>
          <a:prstGeom prst="rect">
            <a:avLst/>
          </a:prstGeom>
          <a:noFill/>
          <a:ln>
            <a:noFill/>
          </a:ln>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0.86 GHz</a:t>
            </a:r>
            <a:endParaRPr lang="en-ZA" sz="1100" dirty="0">
              <a:solidFill>
                <a:srgbClr val="000000"/>
              </a:solidFill>
              <a:latin typeface="Calibri" panose="020F0502020204030204" pitchFamily="34" charset="0"/>
              <a:cs typeface="Calibri" panose="020F0502020204030204" pitchFamily="34" charset="0"/>
            </a:endParaRPr>
          </a:p>
        </p:txBody>
      </p:sp>
      <p:cxnSp>
        <p:nvCxnSpPr>
          <p:cNvPr id="116" name="Straight Connector 115">
            <a:extLst>
              <a:ext uri="{FF2B5EF4-FFF2-40B4-BE49-F238E27FC236}">
                <a16:creationId xmlns:a16="http://schemas.microsoft.com/office/drawing/2014/main" id="{1253B363-0AC3-8713-D458-03477B6EFE27}"/>
              </a:ext>
            </a:extLst>
          </p:cNvPr>
          <p:cNvCxnSpPr>
            <a:cxnSpLocks/>
          </p:cNvCxnSpPr>
          <p:nvPr/>
        </p:nvCxnSpPr>
        <p:spPr>
          <a:xfrm flipH="1" flipV="1">
            <a:off x="4776687" y="2445254"/>
            <a:ext cx="492106" cy="577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BD9EFA3-9FC1-3292-00BD-0E8A4CDAD78C}"/>
              </a:ext>
            </a:extLst>
          </p:cNvPr>
          <p:cNvCxnSpPr>
            <a:cxnSpLocks/>
          </p:cNvCxnSpPr>
          <p:nvPr/>
        </p:nvCxnSpPr>
        <p:spPr>
          <a:xfrm>
            <a:off x="5037800" y="2445254"/>
            <a:ext cx="0" cy="229623"/>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2F294ABE-809E-91EF-5ED9-066EBFDE10EA}"/>
              </a:ext>
            </a:extLst>
          </p:cNvPr>
          <p:cNvCxnSpPr>
            <a:cxnSpLocks/>
          </p:cNvCxnSpPr>
          <p:nvPr/>
        </p:nvCxnSpPr>
        <p:spPr>
          <a:xfrm>
            <a:off x="3973757" y="4470702"/>
            <a:ext cx="0" cy="224262"/>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D1098F8-2C17-0556-AE59-AF81DA8C3045}"/>
              </a:ext>
            </a:extLst>
          </p:cNvPr>
          <p:cNvCxnSpPr>
            <a:cxnSpLocks/>
          </p:cNvCxnSpPr>
          <p:nvPr/>
        </p:nvCxnSpPr>
        <p:spPr>
          <a:xfrm>
            <a:off x="7771562" y="4053975"/>
            <a:ext cx="2063649" cy="1504646"/>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6" name="Straight Arrow Connector 95">
            <a:extLst>
              <a:ext uri="{FF2B5EF4-FFF2-40B4-BE49-F238E27FC236}">
                <a16:creationId xmlns:a16="http://schemas.microsoft.com/office/drawing/2014/main" id="{5CEBFCE5-BD20-9A5A-572A-1149390E337D}"/>
              </a:ext>
            </a:extLst>
          </p:cNvPr>
          <p:cNvCxnSpPr>
            <a:cxnSpLocks/>
          </p:cNvCxnSpPr>
          <p:nvPr/>
        </p:nvCxnSpPr>
        <p:spPr>
          <a:xfrm flipH="1">
            <a:off x="4870108" y="2580887"/>
            <a:ext cx="5577751" cy="1840770"/>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8" name="Straight Arrow Connector 97">
            <a:extLst>
              <a:ext uri="{FF2B5EF4-FFF2-40B4-BE49-F238E27FC236}">
                <a16:creationId xmlns:a16="http://schemas.microsoft.com/office/drawing/2014/main" id="{353955A3-734F-773E-DC49-DAF2D87953B7}"/>
              </a:ext>
            </a:extLst>
          </p:cNvPr>
          <p:cNvCxnSpPr>
            <a:cxnSpLocks/>
          </p:cNvCxnSpPr>
          <p:nvPr/>
        </p:nvCxnSpPr>
        <p:spPr>
          <a:xfrm>
            <a:off x="1633310" y="3347722"/>
            <a:ext cx="2790334" cy="1073935"/>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9" name="Straight Arrow Connector 98">
            <a:extLst>
              <a:ext uri="{FF2B5EF4-FFF2-40B4-BE49-F238E27FC236}">
                <a16:creationId xmlns:a16="http://schemas.microsoft.com/office/drawing/2014/main" id="{29D8BB0C-2F85-261E-3DAA-61DF6C9E0850}"/>
              </a:ext>
            </a:extLst>
          </p:cNvPr>
          <p:cNvCxnSpPr>
            <a:cxnSpLocks/>
          </p:cNvCxnSpPr>
          <p:nvPr/>
        </p:nvCxnSpPr>
        <p:spPr>
          <a:xfrm flipH="1">
            <a:off x="1979834" y="2472690"/>
            <a:ext cx="2706611" cy="3496724"/>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95" name="Arrow: Right 194">
            <a:extLst>
              <a:ext uri="{FF2B5EF4-FFF2-40B4-BE49-F238E27FC236}">
                <a16:creationId xmlns:a16="http://schemas.microsoft.com/office/drawing/2014/main" id="{34EE8286-8505-755B-BB07-576BFD60F8B8}"/>
              </a:ext>
            </a:extLst>
          </p:cNvPr>
          <p:cNvSpPr/>
          <p:nvPr/>
        </p:nvSpPr>
        <p:spPr>
          <a:xfrm>
            <a:off x="1179900" y="1549502"/>
            <a:ext cx="1116000" cy="432000"/>
          </a:xfrm>
          <a:prstGeom prst="rightArrow">
            <a:avLst>
              <a:gd name="adj1" fmla="val 50000"/>
              <a:gd name="adj2" fmla="val 47060"/>
            </a:avLst>
          </a:prstGeom>
          <a:solidFill>
            <a:srgbClr val="5357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Ionisation</a:t>
            </a:r>
            <a:endParaRPr lang="en-ZA" sz="1000" dirty="0"/>
          </a:p>
        </p:txBody>
      </p:sp>
      <p:sp>
        <p:nvSpPr>
          <p:cNvPr id="196" name="Arrow: Right 195">
            <a:extLst>
              <a:ext uri="{FF2B5EF4-FFF2-40B4-BE49-F238E27FC236}">
                <a16:creationId xmlns:a16="http://schemas.microsoft.com/office/drawing/2014/main" id="{C3FBADCE-2DFE-3777-5D77-3867D1AD62F8}"/>
              </a:ext>
            </a:extLst>
          </p:cNvPr>
          <p:cNvSpPr/>
          <p:nvPr/>
        </p:nvSpPr>
        <p:spPr>
          <a:xfrm>
            <a:off x="3366769" y="1541463"/>
            <a:ext cx="1116000" cy="432000"/>
          </a:xfrm>
          <a:prstGeom prst="rightArrow">
            <a:avLst/>
          </a:prstGeom>
          <a:solidFill>
            <a:srgbClr val="5900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Doppler cool</a:t>
            </a:r>
            <a:endParaRPr lang="en-ZA" sz="1000" dirty="0"/>
          </a:p>
        </p:txBody>
      </p:sp>
      <p:sp>
        <p:nvSpPr>
          <p:cNvPr id="197" name="Arrow: Right 196">
            <a:extLst>
              <a:ext uri="{FF2B5EF4-FFF2-40B4-BE49-F238E27FC236}">
                <a16:creationId xmlns:a16="http://schemas.microsoft.com/office/drawing/2014/main" id="{B74A03B9-CA37-2684-758F-4B4645786DFD}"/>
              </a:ext>
            </a:extLst>
          </p:cNvPr>
          <p:cNvSpPr/>
          <p:nvPr/>
        </p:nvSpPr>
        <p:spPr>
          <a:xfrm>
            <a:off x="5548387" y="1558164"/>
            <a:ext cx="1116000" cy="432000"/>
          </a:xfrm>
          <a:prstGeom prst="rightArrow">
            <a:avLst/>
          </a:prstGeom>
          <a:solidFill>
            <a:srgbClr val="5900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State prepare</a:t>
            </a:r>
            <a:endParaRPr lang="en-ZA" sz="1000" dirty="0"/>
          </a:p>
        </p:txBody>
      </p:sp>
      <p:sp>
        <p:nvSpPr>
          <p:cNvPr id="198" name="Arrow: Right 197">
            <a:extLst>
              <a:ext uri="{FF2B5EF4-FFF2-40B4-BE49-F238E27FC236}">
                <a16:creationId xmlns:a16="http://schemas.microsoft.com/office/drawing/2014/main" id="{FA796CF8-2B8C-AD3B-1BE8-BFF3F7538CD0}"/>
              </a:ext>
            </a:extLst>
          </p:cNvPr>
          <p:cNvSpPr/>
          <p:nvPr/>
        </p:nvSpPr>
        <p:spPr>
          <a:xfrm>
            <a:off x="7716963" y="1549502"/>
            <a:ext cx="1116000" cy="432000"/>
          </a:xfrm>
          <a:prstGeom prst="rightArrow">
            <a:avLst/>
          </a:prstGeom>
          <a:gradFill flip="none" rotWithShape="1">
            <a:gsLst>
              <a:gs pos="0">
                <a:srgbClr val="5357FB"/>
              </a:gs>
              <a:gs pos="50000">
                <a:srgbClr val="FFFF00"/>
              </a:gs>
              <a:gs pos="100000">
                <a:srgbClr val="FF000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rPr>
              <a:t>Experiment</a:t>
            </a:r>
            <a:endParaRPr lang="en-ZA" sz="1000" dirty="0">
              <a:solidFill>
                <a:srgbClr val="000000"/>
              </a:solidFill>
            </a:endParaRPr>
          </a:p>
        </p:txBody>
      </p:sp>
      <p:sp>
        <p:nvSpPr>
          <p:cNvPr id="199" name="Arrow: Right 198">
            <a:extLst>
              <a:ext uri="{FF2B5EF4-FFF2-40B4-BE49-F238E27FC236}">
                <a16:creationId xmlns:a16="http://schemas.microsoft.com/office/drawing/2014/main" id="{FFF7DF14-BCF4-6C12-B880-1C90A0762127}"/>
              </a:ext>
            </a:extLst>
          </p:cNvPr>
          <p:cNvSpPr/>
          <p:nvPr/>
        </p:nvSpPr>
        <p:spPr>
          <a:xfrm>
            <a:off x="9879744" y="1542762"/>
            <a:ext cx="1116000" cy="432000"/>
          </a:xfrm>
          <a:prstGeom prst="rightArrow">
            <a:avLst/>
          </a:prstGeom>
          <a:solidFill>
            <a:srgbClr val="5900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State detect</a:t>
            </a:r>
            <a:endParaRPr lang="en-ZA" sz="1000" dirty="0"/>
          </a:p>
        </p:txBody>
      </p:sp>
      <p:cxnSp>
        <p:nvCxnSpPr>
          <p:cNvPr id="122" name="Straight Arrow Connector 121">
            <a:extLst>
              <a:ext uri="{FF2B5EF4-FFF2-40B4-BE49-F238E27FC236}">
                <a16:creationId xmlns:a16="http://schemas.microsoft.com/office/drawing/2014/main" id="{AA8E88A9-F324-F403-F960-F5CB5E5374B6}"/>
              </a:ext>
            </a:extLst>
          </p:cNvPr>
          <p:cNvCxnSpPr>
            <a:cxnSpLocks/>
          </p:cNvCxnSpPr>
          <p:nvPr/>
        </p:nvCxnSpPr>
        <p:spPr>
          <a:xfrm flipH="1">
            <a:off x="10465110" y="2787997"/>
            <a:ext cx="14639" cy="2556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953FF822-0AAF-7CE3-5F52-44BCFCD8C803}"/>
              </a:ext>
            </a:extLst>
          </p:cNvPr>
          <p:cNvSpPr txBox="1"/>
          <p:nvPr/>
        </p:nvSpPr>
        <p:spPr>
          <a:xfrm rot="16200000">
            <a:off x="9749924" y="3821062"/>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638 nm</a:t>
            </a:r>
            <a:endParaRPr lang="en-ZA" sz="1600" dirty="0">
              <a:solidFill>
                <a:schemeClr val="tx1">
                  <a:lumMod val="50000"/>
                </a:schemeClr>
              </a:solidFill>
            </a:endParaRPr>
          </a:p>
        </p:txBody>
      </p:sp>
      <p:cxnSp>
        <p:nvCxnSpPr>
          <p:cNvPr id="126" name="Straight Arrow Connector 125">
            <a:extLst>
              <a:ext uri="{FF2B5EF4-FFF2-40B4-BE49-F238E27FC236}">
                <a16:creationId xmlns:a16="http://schemas.microsoft.com/office/drawing/2014/main" id="{FC84432A-3B4C-219F-F53F-6BC9356FA64F}"/>
              </a:ext>
            </a:extLst>
          </p:cNvPr>
          <p:cNvCxnSpPr>
            <a:cxnSpLocks/>
          </p:cNvCxnSpPr>
          <p:nvPr/>
        </p:nvCxnSpPr>
        <p:spPr>
          <a:xfrm flipH="1">
            <a:off x="2415540" y="4240987"/>
            <a:ext cx="5306516" cy="1770267"/>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39948287-5635-735A-E428-9A3460837533}"/>
              </a:ext>
            </a:extLst>
          </p:cNvPr>
          <p:cNvSpPr txBox="1"/>
          <p:nvPr/>
        </p:nvSpPr>
        <p:spPr>
          <a:xfrm rot="20594767">
            <a:off x="4849361" y="5031491"/>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411 nm</a:t>
            </a:r>
            <a:endParaRPr lang="en-ZA" sz="1600" dirty="0">
              <a:solidFill>
                <a:schemeClr val="tx1">
                  <a:lumMod val="50000"/>
                </a:schemeClr>
              </a:solidFill>
            </a:endParaRPr>
          </a:p>
        </p:txBody>
      </p:sp>
      <p:sp>
        <p:nvSpPr>
          <p:cNvPr id="130" name="TextBox 129">
            <a:extLst>
              <a:ext uri="{FF2B5EF4-FFF2-40B4-BE49-F238E27FC236}">
                <a16:creationId xmlns:a16="http://schemas.microsoft.com/office/drawing/2014/main" id="{4E42A9A8-9E0F-7A3C-4486-1F4490B7F1F6}"/>
              </a:ext>
            </a:extLst>
          </p:cNvPr>
          <p:cNvSpPr txBox="1"/>
          <p:nvPr/>
        </p:nvSpPr>
        <p:spPr>
          <a:xfrm rot="16200000">
            <a:off x="698177" y="4606332"/>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369 nm</a:t>
            </a:r>
            <a:endParaRPr lang="en-ZA" sz="1600" dirty="0">
              <a:solidFill>
                <a:schemeClr val="tx1">
                  <a:lumMod val="50000"/>
                </a:schemeClr>
              </a:solidFill>
            </a:endParaRPr>
          </a:p>
        </p:txBody>
      </p:sp>
      <p:cxnSp>
        <p:nvCxnSpPr>
          <p:cNvPr id="135" name="Straight Arrow Connector 134">
            <a:extLst>
              <a:ext uri="{FF2B5EF4-FFF2-40B4-BE49-F238E27FC236}">
                <a16:creationId xmlns:a16="http://schemas.microsoft.com/office/drawing/2014/main" id="{7CF561DE-AE1F-6666-468E-4A4B10D01672}"/>
              </a:ext>
            </a:extLst>
          </p:cNvPr>
          <p:cNvCxnSpPr>
            <a:cxnSpLocks/>
          </p:cNvCxnSpPr>
          <p:nvPr/>
        </p:nvCxnSpPr>
        <p:spPr>
          <a:xfrm>
            <a:off x="1417986" y="3347722"/>
            <a:ext cx="0" cy="3037345"/>
          </a:xfrm>
          <a:prstGeom prst="straightConnector1">
            <a:avLst/>
          </a:prstGeom>
          <a:ln w="28575">
            <a:solidFill>
              <a:srgbClr val="5900D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DFDF7204-E6A0-AFF0-2A52-AC9E9E5B86CC}"/>
              </a:ext>
            </a:extLst>
          </p:cNvPr>
          <p:cNvSpPr txBox="1"/>
          <p:nvPr/>
        </p:nvSpPr>
        <p:spPr>
          <a:xfrm rot="16200000">
            <a:off x="3994067" y="3373619"/>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935 nm</a:t>
            </a:r>
            <a:endParaRPr lang="en-ZA" sz="1600" dirty="0">
              <a:solidFill>
                <a:schemeClr val="tx1">
                  <a:lumMod val="50000"/>
                </a:schemeClr>
              </a:solidFill>
            </a:endParaRPr>
          </a:p>
        </p:txBody>
      </p:sp>
      <p:cxnSp>
        <p:nvCxnSpPr>
          <p:cNvPr id="139" name="Straight Arrow Connector 138">
            <a:extLst>
              <a:ext uri="{FF2B5EF4-FFF2-40B4-BE49-F238E27FC236}">
                <a16:creationId xmlns:a16="http://schemas.microsoft.com/office/drawing/2014/main" id="{6DE2D2CF-2CE8-C8AA-A3D8-182A424F7FE8}"/>
              </a:ext>
            </a:extLst>
          </p:cNvPr>
          <p:cNvCxnSpPr>
            <a:cxnSpLocks/>
          </p:cNvCxnSpPr>
          <p:nvPr/>
        </p:nvCxnSpPr>
        <p:spPr>
          <a:xfrm>
            <a:off x="4797541" y="2674877"/>
            <a:ext cx="0" cy="1785215"/>
          </a:xfrm>
          <a:prstGeom prst="straightConnector1">
            <a:avLst/>
          </a:prstGeom>
          <a:ln w="28575">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BE481622-56D3-4594-A8DB-412449E6C893}"/>
              </a:ext>
            </a:extLst>
          </p:cNvPr>
          <p:cNvCxnSpPr>
            <a:cxnSpLocks/>
          </p:cNvCxnSpPr>
          <p:nvPr/>
        </p:nvCxnSpPr>
        <p:spPr>
          <a:xfrm>
            <a:off x="4686445" y="2472690"/>
            <a:ext cx="0" cy="2192616"/>
          </a:xfrm>
          <a:prstGeom prst="straightConnector1">
            <a:avLst/>
          </a:prstGeom>
          <a:ln w="28575">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9796E380-E658-B0C0-F2C6-B59853AC75A6}"/>
              </a:ext>
            </a:extLst>
          </p:cNvPr>
          <p:cNvGrpSpPr/>
          <p:nvPr/>
        </p:nvGrpSpPr>
        <p:grpSpPr>
          <a:xfrm>
            <a:off x="2347739" y="829863"/>
            <a:ext cx="953064" cy="1348040"/>
            <a:chOff x="2262735" y="832523"/>
            <a:chExt cx="953064" cy="1348040"/>
          </a:xfrm>
        </p:grpSpPr>
        <p:grpSp>
          <p:nvGrpSpPr>
            <p:cNvPr id="217" name="Group 216">
              <a:extLst>
                <a:ext uri="{FF2B5EF4-FFF2-40B4-BE49-F238E27FC236}">
                  <a16:creationId xmlns:a16="http://schemas.microsoft.com/office/drawing/2014/main" id="{7E98B6B3-E3B6-F89E-EB3B-FF909D15B7B0}"/>
                </a:ext>
              </a:extLst>
            </p:cNvPr>
            <p:cNvGrpSpPr/>
            <p:nvPr/>
          </p:nvGrpSpPr>
          <p:grpSpPr>
            <a:xfrm>
              <a:off x="2262735" y="832523"/>
              <a:ext cx="953064" cy="1348040"/>
              <a:chOff x="3420614" y="1248411"/>
              <a:chExt cx="1167112" cy="1801345"/>
            </a:xfrm>
          </p:grpSpPr>
          <p:sp>
            <p:nvSpPr>
              <p:cNvPr id="218" name="Arc 217">
                <a:extLst>
                  <a:ext uri="{FF2B5EF4-FFF2-40B4-BE49-F238E27FC236}">
                    <a16:creationId xmlns:a16="http://schemas.microsoft.com/office/drawing/2014/main" id="{56B56BD7-A2BE-277F-BFB3-86755FAA481F}"/>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219" name="Cloud 218">
                <a:extLst>
                  <a:ext uri="{FF2B5EF4-FFF2-40B4-BE49-F238E27FC236}">
                    <a16:creationId xmlns:a16="http://schemas.microsoft.com/office/drawing/2014/main" id="{83464E7C-FFA4-B9FD-139C-8F4D71411DC3}"/>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26" name="TextBox 25">
              <a:extLst>
                <a:ext uri="{FF2B5EF4-FFF2-40B4-BE49-F238E27FC236}">
                  <a16:creationId xmlns:a16="http://schemas.microsoft.com/office/drawing/2014/main" id="{5685FF5D-D1C3-0A6D-DF31-C4F2A7CCA16E}"/>
                </a:ext>
              </a:extLst>
            </p:cNvPr>
            <p:cNvSpPr txBox="1"/>
            <p:nvPr/>
          </p:nvSpPr>
          <p:spPr>
            <a:xfrm>
              <a:off x="2416733" y="1600258"/>
              <a:ext cx="645067" cy="507831"/>
            </a:xfrm>
            <a:prstGeom prst="rect">
              <a:avLst/>
            </a:prstGeom>
            <a:noFill/>
          </p:spPr>
          <p:txBody>
            <a:bodyPr wrap="square" anchor="ctr">
              <a:spAutoFit/>
            </a:bodyPr>
            <a:lstStyle/>
            <a:p>
              <a:pPr algn="ctr"/>
              <a:r>
                <a:rPr lang="en-US" sz="900" dirty="0">
                  <a:solidFill>
                    <a:srgbClr val="FFFFFF"/>
                  </a:solidFill>
                </a:rPr>
                <a:t>Trapped Ions</a:t>
              </a:r>
              <a:endParaRPr lang="en-ZA" sz="900" dirty="0">
                <a:solidFill>
                  <a:srgbClr val="FFFFFF"/>
                </a:solidFill>
              </a:endParaRPr>
            </a:p>
            <a:p>
              <a:pPr algn="ctr"/>
              <a:endParaRPr lang="en-ZA" sz="900" dirty="0">
                <a:solidFill>
                  <a:srgbClr val="FFFFFF"/>
                </a:solidFill>
              </a:endParaRPr>
            </a:p>
          </p:txBody>
        </p:sp>
      </p:grpSp>
      <p:grpSp>
        <p:nvGrpSpPr>
          <p:cNvPr id="150" name="Group 149">
            <a:extLst>
              <a:ext uri="{FF2B5EF4-FFF2-40B4-BE49-F238E27FC236}">
                <a16:creationId xmlns:a16="http://schemas.microsoft.com/office/drawing/2014/main" id="{25D712D6-D285-52DA-5F94-16B1CE2A1904}"/>
              </a:ext>
            </a:extLst>
          </p:cNvPr>
          <p:cNvGrpSpPr/>
          <p:nvPr/>
        </p:nvGrpSpPr>
        <p:grpSpPr>
          <a:xfrm>
            <a:off x="255291" y="1538019"/>
            <a:ext cx="778366" cy="468029"/>
            <a:chOff x="255291" y="1538019"/>
            <a:chExt cx="778366" cy="468029"/>
          </a:xfrm>
        </p:grpSpPr>
        <p:sp>
          <p:nvSpPr>
            <p:cNvPr id="127" name="Cloud 126">
              <a:extLst>
                <a:ext uri="{FF2B5EF4-FFF2-40B4-BE49-F238E27FC236}">
                  <a16:creationId xmlns:a16="http://schemas.microsoft.com/office/drawing/2014/main" id="{DE991DE6-7851-D078-0451-9A5939F8E59E}"/>
                </a:ext>
              </a:extLst>
            </p:cNvPr>
            <p:cNvSpPr/>
            <p:nvPr/>
          </p:nvSpPr>
          <p:spPr>
            <a:xfrm>
              <a:off x="255291" y="1538019"/>
              <a:ext cx="778366" cy="468029"/>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sp>
          <p:nvSpPr>
            <p:cNvPr id="148" name="TextBox 147">
              <a:extLst>
                <a:ext uri="{FF2B5EF4-FFF2-40B4-BE49-F238E27FC236}">
                  <a16:creationId xmlns:a16="http://schemas.microsoft.com/office/drawing/2014/main" id="{4944EE9F-273A-D617-2103-C78B07CA0FA8}"/>
                </a:ext>
              </a:extLst>
            </p:cNvPr>
            <p:cNvSpPr txBox="1"/>
            <p:nvPr/>
          </p:nvSpPr>
          <p:spPr>
            <a:xfrm>
              <a:off x="349621" y="1636070"/>
              <a:ext cx="597971" cy="230832"/>
            </a:xfrm>
            <a:prstGeom prst="rect">
              <a:avLst/>
            </a:prstGeom>
            <a:noFill/>
          </p:spPr>
          <p:txBody>
            <a:bodyPr wrap="square" anchor="ctr">
              <a:spAutoFit/>
            </a:bodyPr>
            <a:lstStyle/>
            <a:p>
              <a:pPr algn="ctr"/>
              <a:r>
                <a:rPr lang="en-US" sz="900" dirty="0">
                  <a:solidFill>
                    <a:srgbClr val="FFFFFF"/>
                  </a:solidFill>
                </a:rPr>
                <a:t>Atoms</a:t>
              </a:r>
              <a:endParaRPr lang="en-ZA" sz="900" dirty="0">
                <a:solidFill>
                  <a:srgbClr val="FFFFFF"/>
                </a:solidFill>
              </a:endParaRPr>
            </a:p>
          </p:txBody>
        </p:sp>
      </p:grpSp>
      <p:grpSp>
        <p:nvGrpSpPr>
          <p:cNvPr id="152" name="Group 151">
            <a:extLst>
              <a:ext uri="{FF2B5EF4-FFF2-40B4-BE49-F238E27FC236}">
                <a16:creationId xmlns:a16="http://schemas.microsoft.com/office/drawing/2014/main" id="{EF7A609A-183D-35F5-88E9-F17BF4BF5610}"/>
              </a:ext>
            </a:extLst>
          </p:cNvPr>
          <p:cNvGrpSpPr/>
          <p:nvPr/>
        </p:nvGrpSpPr>
        <p:grpSpPr>
          <a:xfrm>
            <a:off x="4528909" y="825697"/>
            <a:ext cx="953064" cy="1348040"/>
            <a:chOff x="4635641" y="817895"/>
            <a:chExt cx="953064" cy="1348040"/>
          </a:xfrm>
        </p:grpSpPr>
        <p:grpSp>
          <p:nvGrpSpPr>
            <p:cNvPr id="114" name="Group 113">
              <a:extLst>
                <a:ext uri="{FF2B5EF4-FFF2-40B4-BE49-F238E27FC236}">
                  <a16:creationId xmlns:a16="http://schemas.microsoft.com/office/drawing/2014/main" id="{F054F318-E1C5-7193-DF8B-432AEC3E5D62}"/>
                </a:ext>
              </a:extLst>
            </p:cNvPr>
            <p:cNvGrpSpPr/>
            <p:nvPr/>
          </p:nvGrpSpPr>
          <p:grpSpPr>
            <a:xfrm>
              <a:off x="4635641" y="817895"/>
              <a:ext cx="953064" cy="1348040"/>
              <a:chOff x="3420614" y="1248411"/>
              <a:chExt cx="1167112" cy="1801345"/>
            </a:xfrm>
          </p:grpSpPr>
          <p:sp>
            <p:nvSpPr>
              <p:cNvPr id="117" name="Arc 116">
                <a:extLst>
                  <a:ext uri="{FF2B5EF4-FFF2-40B4-BE49-F238E27FC236}">
                    <a16:creationId xmlns:a16="http://schemas.microsoft.com/office/drawing/2014/main" id="{684442E7-9CC5-712E-BBE8-A0C0BEB376CE}"/>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18" name="Cloud 117">
                <a:extLst>
                  <a:ext uri="{FF2B5EF4-FFF2-40B4-BE49-F238E27FC236}">
                    <a16:creationId xmlns:a16="http://schemas.microsoft.com/office/drawing/2014/main" id="{C3A31AC2-7457-30A5-E740-78283D238019}"/>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64" name="TextBox 63">
              <a:extLst>
                <a:ext uri="{FF2B5EF4-FFF2-40B4-BE49-F238E27FC236}">
                  <a16:creationId xmlns:a16="http://schemas.microsoft.com/office/drawing/2014/main" id="{C01D5700-9B28-76A2-2CA4-ADF1FC03F155}"/>
                </a:ext>
              </a:extLst>
            </p:cNvPr>
            <p:cNvSpPr txBox="1"/>
            <p:nvPr/>
          </p:nvSpPr>
          <p:spPr>
            <a:xfrm>
              <a:off x="4707908" y="1519637"/>
              <a:ext cx="793448" cy="461665"/>
            </a:xfrm>
            <a:prstGeom prst="rect">
              <a:avLst/>
            </a:prstGeom>
            <a:noFill/>
          </p:spPr>
          <p:txBody>
            <a:bodyPr wrap="square" anchor="ctr">
              <a:spAutoFit/>
            </a:bodyPr>
            <a:lstStyle/>
            <a:p>
              <a:pPr algn="ctr"/>
              <a:r>
                <a:rPr lang="en-US" sz="800" dirty="0">
                  <a:solidFill>
                    <a:srgbClr val="FFFFFF"/>
                  </a:solidFill>
                </a:rPr>
                <a:t>Ions </a:t>
              </a:r>
            </a:p>
            <a:p>
              <a:pPr algn="ctr"/>
              <a:r>
                <a:rPr lang="en-US" sz="800" dirty="0">
                  <a:solidFill>
                    <a:srgbClr val="FFFFFF"/>
                  </a:solidFill>
                </a:rPr>
                <a:t>in mixed state</a:t>
              </a:r>
              <a:endParaRPr lang="en-ZA" sz="800" dirty="0">
                <a:solidFill>
                  <a:srgbClr val="FFFFFF"/>
                </a:solidFill>
              </a:endParaRPr>
            </a:p>
          </p:txBody>
        </p:sp>
      </p:grpSp>
      <p:grpSp>
        <p:nvGrpSpPr>
          <p:cNvPr id="153" name="Group 152">
            <a:extLst>
              <a:ext uri="{FF2B5EF4-FFF2-40B4-BE49-F238E27FC236}">
                <a16:creationId xmlns:a16="http://schemas.microsoft.com/office/drawing/2014/main" id="{8CC75A4A-C4DB-27AB-0A4B-578DE002FB78}"/>
              </a:ext>
            </a:extLst>
          </p:cNvPr>
          <p:cNvGrpSpPr/>
          <p:nvPr/>
        </p:nvGrpSpPr>
        <p:grpSpPr>
          <a:xfrm>
            <a:off x="6600953" y="824014"/>
            <a:ext cx="1143680" cy="1348040"/>
            <a:chOff x="6485371" y="828413"/>
            <a:chExt cx="1143680" cy="1348040"/>
          </a:xfrm>
        </p:grpSpPr>
        <p:grpSp>
          <p:nvGrpSpPr>
            <p:cNvPr id="136" name="Group 135">
              <a:extLst>
                <a:ext uri="{FF2B5EF4-FFF2-40B4-BE49-F238E27FC236}">
                  <a16:creationId xmlns:a16="http://schemas.microsoft.com/office/drawing/2014/main" id="{5A68BF50-4AB2-068F-EC0E-2C9898FB11DC}"/>
                </a:ext>
              </a:extLst>
            </p:cNvPr>
            <p:cNvGrpSpPr/>
            <p:nvPr/>
          </p:nvGrpSpPr>
          <p:grpSpPr>
            <a:xfrm>
              <a:off x="6581199" y="828413"/>
              <a:ext cx="953064" cy="1348040"/>
              <a:chOff x="3420614" y="1248411"/>
              <a:chExt cx="1167112" cy="1801345"/>
            </a:xfrm>
          </p:grpSpPr>
          <p:sp>
            <p:nvSpPr>
              <p:cNvPr id="137" name="Arc 136">
                <a:extLst>
                  <a:ext uri="{FF2B5EF4-FFF2-40B4-BE49-F238E27FC236}">
                    <a16:creationId xmlns:a16="http://schemas.microsoft.com/office/drawing/2014/main" id="{A9BAE583-2749-CA95-62A3-000946447B1B}"/>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41" name="Cloud 140">
                <a:extLst>
                  <a:ext uri="{FF2B5EF4-FFF2-40B4-BE49-F238E27FC236}">
                    <a16:creationId xmlns:a16="http://schemas.microsoft.com/office/drawing/2014/main" id="{8BFC91BC-7B3F-66ED-10F4-FEADB59CAD92}"/>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100" name="TextBox 99">
              <a:extLst>
                <a:ext uri="{FF2B5EF4-FFF2-40B4-BE49-F238E27FC236}">
                  <a16:creationId xmlns:a16="http://schemas.microsoft.com/office/drawing/2014/main" id="{F12B3C82-45AB-AD6C-D1E5-25A27A09E78B}"/>
                </a:ext>
              </a:extLst>
            </p:cNvPr>
            <p:cNvSpPr txBox="1"/>
            <p:nvPr/>
          </p:nvSpPr>
          <p:spPr>
            <a:xfrm>
              <a:off x="6485371" y="1557043"/>
              <a:ext cx="1143680" cy="338554"/>
            </a:xfrm>
            <a:prstGeom prst="rect">
              <a:avLst/>
            </a:prstGeom>
            <a:noFill/>
          </p:spPr>
          <p:txBody>
            <a:bodyPr wrap="square" anchor="ctr">
              <a:spAutoFit/>
            </a:bodyPr>
            <a:lstStyle/>
            <a:p>
              <a:pPr algn="ctr"/>
              <a:r>
                <a:rPr lang="en-US" sz="800" dirty="0">
                  <a:solidFill>
                    <a:srgbClr val="FFFFFF"/>
                  </a:solidFill>
                </a:rPr>
                <a:t>Ions in </a:t>
              </a:r>
            </a:p>
            <a:p>
              <a:pPr algn="ctr"/>
              <a:r>
                <a:rPr lang="en-US" sz="800" dirty="0">
                  <a:solidFill>
                    <a:srgbClr val="FFFFFF"/>
                  </a:solidFill>
                </a:rPr>
                <a:t>ground state</a:t>
              </a:r>
              <a:endParaRPr lang="en-ZA" sz="800" dirty="0">
                <a:solidFill>
                  <a:srgbClr val="FFFFFF"/>
                </a:solidFill>
              </a:endParaRPr>
            </a:p>
          </p:txBody>
        </p:sp>
      </p:grpSp>
      <p:grpSp>
        <p:nvGrpSpPr>
          <p:cNvPr id="34" name="Group 33">
            <a:extLst>
              <a:ext uri="{FF2B5EF4-FFF2-40B4-BE49-F238E27FC236}">
                <a16:creationId xmlns:a16="http://schemas.microsoft.com/office/drawing/2014/main" id="{97027AEC-D43E-4815-0C6A-88275F35205B}"/>
              </a:ext>
            </a:extLst>
          </p:cNvPr>
          <p:cNvGrpSpPr/>
          <p:nvPr/>
        </p:nvGrpSpPr>
        <p:grpSpPr>
          <a:xfrm>
            <a:off x="11009820" y="817895"/>
            <a:ext cx="953064" cy="1348040"/>
            <a:chOff x="11009820" y="817895"/>
            <a:chExt cx="953064" cy="1348040"/>
          </a:xfrm>
        </p:grpSpPr>
        <p:grpSp>
          <p:nvGrpSpPr>
            <p:cNvPr id="128" name="Group 127">
              <a:extLst>
                <a:ext uri="{FF2B5EF4-FFF2-40B4-BE49-F238E27FC236}">
                  <a16:creationId xmlns:a16="http://schemas.microsoft.com/office/drawing/2014/main" id="{E7041B41-F306-B65B-EEE0-F88E0A197323}"/>
                </a:ext>
              </a:extLst>
            </p:cNvPr>
            <p:cNvGrpSpPr/>
            <p:nvPr/>
          </p:nvGrpSpPr>
          <p:grpSpPr>
            <a:xfrm>
              <a:off x="11009820" y="817895"/>
              <a:ext cx="953064" cy="1348040"/>
              <a:chOff x="3420614" y="1248411"/>
              <a:chExt cx="1167112" cy="1801345"/>
            </a:xfrm>
          </p:grpSpPr>
          <p:sp>
            <p:nvSpPr>
              <p:cNvPr id="132" name="Arc 131">
                <a:extLst>
                  <a:ext uri="{FF2B5EF4-FFF2-40B4-BE49-F238E27FC236}">
                    <a16:creationId xmlns:a16="http://schemas.microsoft.com/office/drawing/2014/main" id="{85EA9EF5-13A2-2195-B6FC-ADD8CCA4B7DD}"/>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34" name="Cloud 133">
                <a:extLst>
                  <a:ext uri="{FF2B5EF4-FFF2-40B4-BE49-F238E27FC236}">
                    <a16:creationId xmlns:a16="http://schemas.microsoft.com/office/drawing/2014/main" id="{73FB519C-BA5D-662C-3AEF-65DB5E3F8D98}"/>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111" name="TextBox 110">
              <a:extLst>
                <a:ext uri="{FF2B5EF4-FFF2-40B4-BE49-F238E27FC236}">
                  <a16:creationId xmlns:a16="http://schemas.microsoft.com/office/drawing/2014/main" id="{1ED91881-0041-0DD6-4349-56AD89C47E1A}"/>
                </a:ext>
              </a:extLst>
            </p:cNvPr>
            <p:cNvSpPr txBox="1"/>
            <p:nvPr/>
          </p:nvSpPr>
          <p:spPr>
            <a:xfrm>
              <a:off x="11026273" y="1552368"/>
              <a:ext cx="873495" cy="369332"/>
            </a:xfrm>
            <a:prstGeom prst="rect">
              <a:avLst/>
            </a:prstGeom>
            <a:noFill/>
          </p:spPr>
          <p:txBody>
            <a:bodyPr wrap="square" anchor="ctr">
              <a:spAutoFit/>
            </a:bodyPr>
            <a:lstStyle/>
            <a:p>
              <a:pPr algn="ctr"/>
              <a:r>
                <a:rPr lang="en-US" sz="900" dirty="0">
                  <a:solidFill>
                    <a:srgbClr val="FFFFFF"/>
                  </a:solidFill>
                </a:rPr>
                <a:t>Ions fluoresce</a:t>
              </a:r>
              <a:endParaRPr lang="en-ZA" sz="900" dirty="0">
                <a:solidFill>
                  <a:srgbClr val="FFFFFF"/>
                </a:solidFill>
              </a:endParaRPr>
            </a:p>
          </p:txBody>
        </p:sp>
      </p:grpSp>
      <p:grpSp>
        <p:nvGrpSpPr>
          <p:cNvPr id="155" name="Group 154">
            <a:extLst>
              <a:ext uri="{FF2B5EF4-FFF2-40B4-BE49-F238E27FC236}">
                <a16:creationId xmlns:a16="http://schemas.microsoft.com/office/drawing/2014/main" id="{4E0D7B21-517C-A6ED-1C7A-EF5A4A83A6AD}"/>
              </a:ext>
            </a:extLst>
          </p:cNvPr>
          <p:cNvGrpSpPr/>
          <p:nvPr/>
        </p:nvGrpSpPr>
        <p:grpSpPr>
          <a:xfrm>
            <a:off x="8869773" y="825697"/>
            <a:ext cx="965438" cy="1348040"/>
            <a:chOff x="8869773" y="825697"/>
            <a:chExt cx="965438" cy="1348040"/>
          </a:xfrm>
        </p:grpSpPr>
        <p:grpSp>
          <p:nvGrpSpPr>
            <p:cNvPr id="142" name="Group 141">
              <a:extLst>
                <a:ext uri="{FF2B5EF4-FFF2-40B4-BE49-F238E27FC236}">
                  <a16:creationId xmlns:a16="http://schemas.microsoft.com/office/drawing/2014/main" id="{4215F72B-BE60-DB1F-EA5F-E3BAD6EE5E39}"/>
                </a:ext>
              </a:extLst>
            </p:cNvPr>
            <p:cNvGrpSpPr/>
            <p:nvPr/>
          </p:nvGrpSpPr>
          <p:grpSpPr>
            <a:xfrm>
              <a:off x="8869773" y="825697"/>
              <a:ext cx="953064" cy="1348040"/>
              <a:chOff x="3719017" y="1224045"/>
              <a:chExt cx="1167112" cy="1801345"/>
            </a:xfrm>
          </p:grpSpPr>
          <p:sp>
            <p:nvSpPr>
              <p:cNvPr id="143" name="Arc 142">
                <a:extLst>
                  <a:ext uri="{FF2B5EF4-FFF2-40B4-BE49-F238E27FC236}">
                    <a16:creationId xmlns:a16="http://schemas.microsoft.com/office/drawing/2014/main" id="{685D1EE9-A994-ED37-25DD-C6CF71714ECE}"/>
                  </a:ext>
                </a:extLst>
              </p:cNvPr>
              <p:cNvSpPr/>
              <p:nvPr/>
            </p:nvSpPr>
            <p:spPr>
              <a:xfrm rot="5400000">
                <a:off x="3401900" y="1541162"/>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44" name="Cloud 143">
                <a:extLst>
                  <a:ext uri="{FF2B5EF4-FFF2-40B4-BE49-F238E27FC236}">
                    <a16:creationId xmlns:a16="http://schemas.microsoft.com/office/drawing/2014/main" id="{B1B512A5-B98C-4309-7A03-13747FF9DF56}"/>
                  </a:ext>
                </a:extLst>
              </p:cNvPr>
              <p:cNvSpPr/>
              <p:nvPr/>
            </p:nvSpPr>
            <p:spPr>
              <a:xfrm>
                <a:off x="3825982" y="2202818"/>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109" name="TextBox 108">
              <a:extLst>
                <a:ext uri="{FF2B5EF4-FFF2-40B4-BE49-F238E27FC236}">
                  <a16:creationId xmlns:a16="http://schemas.microsoft.com/office/drawing/2014/main" id="{6E167A2A-3D70-C0D2-24F2-696C7BE0C006}"/>
                </a:ext>
              </a:extLst>
            </p:cNvPr>
            <p:cNvSpPr txBox="1"/>
            <p:nvPr/>
          </p:nvSpPr>
          <p:spPr>
            <a:xfrm>
              <a:off x="8884879" y="1610513"/>
              <a:ext cx="950332" cy="369332"/>
            </a:xfrm>
            <a:prstGeom prst="rect">
              <a:avLst/>
            </a:prstGeom>
            <a:noFill/>
          </p:spPr>
          <p:txBody>
            <a:bodyPr wrap="square" anchor="ctr">
              <a:spAutoFit/>
            </a:bodyPr>
            <a:lstStyle/>
            <a:p>
              <a:pPr algn="ctr"/>
              <a:r>
                <a:rPr lang="en-US" sz="900" dirty="0">
                  <a:solidFill>
                    <a:srgbClr val="FFFFFF"/>
                  </a:solidFill>
                </a:rPr>
                <a:t>Ions in final state</a:t>
              </a:r>
              <a:endParaRPr lang="en-ZA" sz="900" dirty="0">
                <a:solidFill>
                  <a:srgbClr val="FFFFFF"/>
                </a:solidFill>
              </a:endParaRPr>
            </a:p>
          </p:txBody>
        </p:sp>
      </p:grpSp>
      <p:cxnSp>
        <p:nvCxnSpPr>
          <p:cNvPr id="157" name="Straight Arrow Connector 156">
            <a:extLst>
              <a:ext uri="{FF2B5EF4-FFF2-40B4-BE49-F238E27FC236}">
                <a16:creationId xmlns:a16="http://schemas.microsoft.com/office/drawing/2014/main" id="{49F4B238-9430-F5A1-F4F4-0CE6114B09AC}"/>
              </a:ext>
            </a:extLst>
          </p:cNvPr>
          <p:cNvCxnSpPr>
            <a:cxnSpLocks/>
          </p:cNvCxnSpPr>
          <p:nvPr/>
        </p:nvCxnSpPr>
        <p:spPr>
          <a:xfrm>
            <a:off x="1513416" y="3605764"/>
            <a:ext cx="0" cy="2412000"/>
          </a:xfrm>
          <a:prstGeom prst="straightConnector1">
            <a:avLst/>
          </a:prstGeom>
          <a:ln w="28575">
            <a:solidFill>
              <a:srgbClr val="5900D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CAC1FAD7-DAC0-584D-8A4B-0F5A696E12E4}"/>
              </a:ext>
            </a:extLst>
          </p:cNvPr>
          <p:cNvCxnSpPr>
            <a:cxnSpLocks/>
          </p:cNvCxnSpPr>
          <p:nvPr/>
        </p:nvCxnSpPr>
        <p:spPr>
          <a:xfrm>
            <a:off x="1605450" y="3380964"/>
            <a:ext cx="0" cy="2628000"/>
          </a:xfrm>
          <a:prstGeom prst="straightConnector1">
            <a:avLst/>
          </a:prstGeom>
          <a:ln w="28575">
            <a:solidFill>
              <a:srgbClr val="5900D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
            <p14:nvContentPartPr>
              <p14:cNvPr id="164" name="Ink 163">
                <a:extLst>
                  <a:ext uri="{FF2B5EF4-FFF2-40B4-BE49-F238E27FC236}">
                    <a16:creationId xmlns:a16="http://schemas.microsoft.com/office/drawing/2014/main" id="{EF7C6C68-806A-525E-52A0-4F025C606099}"/>
                  </a:ext>
                </a:extLst>
              </p14:cNvPr>
              <p14:cNvContentPartPr/>
              <p14:nvPr/>
            </p14:nvContentPartPr>
            <p14:xfrm>
              <a:off x="1725754" y="6291240"/>
              <a:ext cx="123840" cy="2520"/>
            </p14:xfrm>
          </p:contentPart>
        </mc:Choice>
        <mc:Fallback xmlns="">
          <p:pic>
            <p:nvPicPr>
              <p:cNvPr id="164" name="Ink 163">
                <a:extLst>
                  <a:ext uri="{FF2B5EF4-FFF2-40B4-BE49-F238E27FC236}">
                    <a16:creationId xmlns:a16="http://schemas.microsoft.com/office/drawing/2014/main" id="{EF7C6C68-806A-525E-52A0-4F025C606099}"/>
                  </a:ext>
                </a:extLst>
              </p:cNvPr>
              <p:cNvPicPr/>
              <p:nvPr/>
            </p:nvPicPr>
            <p:blipFill>
              <a:blip r:embed="rId9"/>
              <a:stretch>
                <a:fillRect/>
              </a:stretch>
            </p:blipFill>
            <p:spPr>
              <a:xfrm>
                <a:off x="1690114" y="6219240"/>
                <a:ext cx="19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5" name="Ink 164">
                <a:extLst>
                  <a:ext uri="{FF2B5EF4-FFF2-40B4-BE49-F238E27FC236}">
                    <a16:creationId xmlns:a16="http://schemas.microsoft.com/office/drawing/2014/main" id="{D3627944-ECE6-3E74-21E5-9645A156003A}"/>
                  </a:ext>
                </a:extLst>
              </p14:cNvPr>
              <p14:cNvContentPartPr/>
              <p14:nvPr/>
            </p14:nvContentPartPr>
            <p14:xfrm>
              <a:off x="1714187" y="5918601"/>
              <a:ext cx="123840" cy="2520"/>
            </p14:xfrm>
          </p:contentPart>
        </mc:Choice>
        <mc:Fallback xmlns="">
          <p:pic>
            <p:nvPicPr>
              <p:cNvPr id="165" name="Ink 164">
                <a:extLst>
                  <a:ext uri="{FF2B5EF4-FFF2-40B4-BE49-F238E27FC236}">
                    <a16:creationId xmlns:a16="http://schemas.microsoft.com/office/drawing/2014/main" id="{D3627944-ECE6-3E74-21E5-9645A156003A}"/>
                  </a:ext>
                </a:extLst>
              </p:cNvPr>
              <p:cNvPicPr/>
              <p:nvPr/>
            </p:nvPicPr>
            <p:blipFill>
              <a:blip r:embed="rId9"/>
              <a:stretch>
                <a:fillRect/>
              </a:stretch>
            </p:blipFill>
            <p:spPr>
              <a:xfrm>
                <a:off x="1678547" y="5846961"/>
                <a:ext cx="195480" cy="146160"/>
              </a:xfrm>
              <a:prstGeom prst="rect">
                <a:avLst/>
              </a:prstGeom>
            </p:spPr>
          </p:pic>
        </mc:Fallback>
      </mc:AlternateContent>
      <p:cxnSp>
        <p:nvCxnSpPr>
          <p:cNvPr id="173" name="Straight Arrow Connector 172">
            <a:extLst>
              <a:ext uri="{FF2B5EF4-FFF2-40B4-BE49-F238E27FC236}">
                <a16:creationId xmlns:a16="http://schemas.microsoft.com/office/drawing/2014/main" id="{3E0881A8-317B-BC38-7842-79E6C3C080B4}"/>
              </a:ext>
            </a:extLst>
          </p:cNvPr>
          <p:cNvCxnSpPr>
            <a:cxnSpLocks/>
          </p:cNvCxnSpPr>
          <p:nvPr/>
        </p:nvCxnSpPr>
        <p:spPr>
          <a:xfrm flipH="1">
            <a:off x="10578123" y="2601709"/>
            <a:ext cx="14639" cy="2844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8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left)">
                                      <p:cBhvr>
                                        <p:cTn id="7" dur="500"/>
                                        <p:tgtEl>
                                          <p:spTgt spid="1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wipe(left)">
                                      <p:cBhvr>
                                        <p:cTn id="11" dur="500"/>
                                        <p:tgtEl>
                                          <p:spTgt spid="19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wipe(left)">
                                      <p:cBhvr>
                                        <p:cTn id="15" dur="500"/>
                                        <p:tgtEl>
                                          <p:spTgt spid="15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wipe(left)">
                                      <p:cBhvr>
                                        <p:cTn id="19" dur="500"/>
                                        <p:tgtEl>
                                          <p:spTgt spid="19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wipe(left)">
                                      <p:cBhvr>
                                        <p:cTn id="23" dur="500"/>
                                        <p:tgtEl>
                                          <p:spTgt spid="15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wipe(left)">
                                      <p:cBhvr>
                                        <p:cTn id="27" dur="500"/>
                                        <p:tgtEl>
                                          <p:spTgt spid="19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wipe(left)">
                                      <p:cBhvr>
                                        <p:cTn id="31" dur="500"/>
                                        <p:tgtEl>
                                          <p:spTgt spid="15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wipe(left)">
                                      <p:cBhvr>
                                        <p:cTn id="35" dur="500"/>
                                        <p:tgtEl>
                                          <p:spTgt spid="19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ipe(left)">
                                      <p:cBhvr>
                                        <p:cTn id="39" dur="500"/>
                                        <p:tgtEl>
                                          <p:spTgt spid="15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99"/>
                                        </p:tgtEl>
                                        <p:attrNameLst>
                                          <p:attrName>style.visibility</p:attrName>
                                        </p:attrNameLst>
                                      </p:cBhvr>
                                      <p:to>
                                        <p:strVal val="visible"/>
                                      </p:to>
                                    </p:set>
                                    <p:animEffect transition="in" filter="wipe(left)">
                                      <p:cBhvr>
                                        <p:cTn id="43" dur="500"/>
                                        <p:tgtEl>
                                          <p:spTgt spid="19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animBg="1"/>
      <p:bldP spid="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F7E4-BB43-ED75-D25A-E23BC8C36D6B}"/>
            </a:ext>
          </a:extLst>
        </p:cNvPr>
        <p:cNvGrpSpPr/>
        <p:nvPr/>
      </p:nvGrpSpPr>
      <p:grpSpPr>
        <a:xfrm>
          <a:off x="0" y="0"/>
          <a:ext cx="0" cy="0"/>
          <a:chOff x="0" y="0"/>
          <a:chExt cx="0" cy="0"/>
        </a:xfrm>
      </p:grpSpPr>
      <p:sp>
        <p:nvSpPr>
          <p:cNvPr id="236" name="Rectangle 235">
            <a:extLst>
              <a:ext uri="{FF2B5EF4-FFF2-40B4-BE49-F238E27FC236}">
                <a16:creationId xmlns:a16="http://schemas.microsoft.com/office/drawing/2014/main" id="{04BE8EB8-C35D-5888-0B0E-FC7D2A2E6476}"/>
              </a:ext>
            </a:extLst>
          </p:cNvPr>
          <p:cNvSpPr/>
          <p:nvPr/>
        </p:nvSpPr>
        <p:spPr>
          <a:xfrm>
            <a:off x="0" y="1409737"/>
            <a:ext cx="12192000" cy="8298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1000" dirty="0"/>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F8447E9-BAF0-F482-C133-59D28D91567C}"/>
                  </a:ext>
                </a:extLst>
              </p:cNvPr>
              <p:cNvSpPr>
                <a:spLocks noGrp="1"/>
              </p:cNvSpPr>
              <p:nvPr>
                <p:ph type="title"/>
              </p:nvPr>
            </p:nvSpPr>
            <p:spPr/>
            <p:txBody>
              <a:bodyPr/>
              <a:lstStyle/>
              <a:p>
                <a:r>
                  <a:rPr lang="en-US" dirty="0"/>
                  <a:t>The </a:t>
                </a:r>
                <a:r>
                  <a:rPr lang="en-ZA" dirty="0"/>
                  <a:t>hyperfine structure of the </a:t>
                </a:r>
                <a14:m>
                  <m:oMath xmlns:m="http://schemas.openxmlformats.org/officeDocument/2006/math">
                    <m:sPre>
                      <m:sPrePr>
                        <m:ctrlPr>
                          <a:rPr lang="en-US" altLang="en-US" b="0" i="1">
                            <a:latin typeface="Cambria Math" panose="02040503050406030204" pitchFamily="18" charset="0"/>
                          </a:rPr>
                        </m:ctrlPr>
                      </m:sPrePr>
                      <m:sub/>
                      <m:sup>
                        <m:r>
                          <a:rPr lang="en-US" i="1">
                            <a:latin typeface="Cambria Math" panose="02040503050406030204" pitchFamily="18" charset="0"/>
                          </a:rPr>
                          <m:t>𝟏𝟕𝟏</m:t>
                        </m:r>
                      </m:sup>
                      <m:e>
                        <m:r>
                          <a:rPr lang="en-US" i="1">
                            <a:latin typeface="Cambria Math" panose="02040503050406030204" pitchFamily="18" charset="0"/>
                          </a:rPr>
                          <m:t>𝒀𝒃</m:t>
                        </m:r>
                      </m:e>
                    </m:sPre>
                  </m:oMath>
                </a14:m>
                <a:r>
                  <a:rPr lang="en-ZA" dirty="0"/>
                  <a:t> ion</a:t>
                </a:r>
              </a:p>
            </p:txBody>
          </p:sp>
        </mc:Choice>
        <mc:Fallback xmlns="">
          <p:sp>
            <p:nvSpPr>
              <p:cNvPr id="3" name="Title 2">
                <a:extLst>
                  <a:ext uri="{FF2B5EF4-FFF2-40B4-BE49-F238E27FC236}">
                    <a16:creationId xmlns:a16="http://schemas.microsoft.com/office/drawing/2014/main" id="{AF8447E9-BAF0-F482-C133-59D28D91567C}"/>
                  </a:ext>
                </a:extLst>
              </p:cNvPr>
              <p:cNvSpPr>
                <a:spLocks noGrp="1" noRot="1" noChangeAspect="1" noMove="1" noResize="1" noEditPoints="1" noAdjustHandles="1" noChangeArrowheads="1" noChangeShapeType="1" noTextEdit="1"/>
              </p:cNvSpPr>
              <p:nvPr>
                <p:ph type="title"/>
              </p:nvPr>
            </p:nvSpPr>
            <p:spPr>
              <a:blipFill>
                <a:blip r:embed="rId3"/>
                <a:stretch>
                  <a:fillRect l="-1715" t="-8982"/>
                </a:stretch>
              </a:blipFill>
            </p:spPr>
            <p:txBody>
              <a:bodyPr/>
              <a:lstStyle/>
              <a:p>
                <a:r>
                  <a:rPr lang="en-ZA">
                    <a:noFill/>
                  </a:rPr>
                  <a:t> </a:t>
                </a:r>
              </a:p>
            </p:txBody>
          </p:sp>
        </mc:Fallback>
      </mc:AlternateContent>
      <p:cxnSp>
        <p:nvCxnSpPr>
          <p:cNvPr id="8" name="Straight Connector 7">
            <a:extLst>
              <a:ext uri="{FF2B5EF4-FFF2-40B4-BE49-F238E27FC236}">
                <a16:creationId xmlns:a16="http://schemas.microsoft.com/office/drawing/2014/main" id="{4FD2F3EF-703F-4916-639E-139C6F2B84D5}"/>
              </a:ext>
            </a:extLst>
          </p:cNvPr>
          <p:cNvCxnSpPr/>
          <p:nvPr/>
        </p:nvCxnSpPr>
        <p:spPr>
          <a:xfrm>
            <a:off x="1365729" y="6395612"/>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B4D25D-14B3-7D0C-B682-E274F9642DA3}"/>
              </a:ext>
            </a:extLst>
          </p:cNvPr>
          <p:cNvCxnSpPr/>
          <p:nvPr/>
        </p:nvCxnSpPr>
        <p:spPr>
          <a:xfrm>
            <a:off x="1365729" y="6017764"/>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F33C93-2D90-7538-1B68-599AEF4A1699}"/>
              </a:ext>
            </a:extLst>
          </p:cNvPr>
          <p:cNvCxnSpPr/>
          <p:nvPr/>
        </p:nvCxnSpPr>
        <p:spPr>
          <a:xfrm>
            <a:off x="573999" y="6020143"/>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A7A41B-2772-EB52-7BBA-FBA8D4C6DB1A}"/>
              </a:ext>
            </a:extLst>
          </p:cNvPr>
          <p:cNvCxnSpPr/>
          <p:nvPr/>
        </p:nvCxnSpPr>
        <p:spPr>
          <a:xfrm>
            <a:off x="2142529" y="6015445"/>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EB951E-F88F-B464-C9BD-B2B49D6536AD}"/>
              </a:ext>
            </a:extLst>
          </p:cNvPr>
          <p:cNvSpPr txBox="1"/>
          <p:nvPr/>
        </p:nvSpPr>
        <p:spPr>
          <a:xfrm>
            <a:off x="77782" y="6143104"/>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S</a:t>
            </a:r>
            <a:r>
              <a:rPr lang="en-US" sz="1600" baseline="-25000" dirty="0">
                <a:latin typeface="Calibri" panose="020F0502020204030204" pitchFamily="34" charset="0"/>
                <a:cs typeface="Calibri" panose="020F0502020204030204" pitchFamily="34" charset="0"/>
              </a:rPr>
              <a:t>1/2</a:t>
            </a:r>
            <a:endParaRPr lang="en-ZA" sz="16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3A2FEE1-EBC1-752F-3E17-AAE52D8D9B75}"/>
              </a:ext>
            </a:extLst>
          </p:cNvPr>
          <p:cNvSpPr txBox="1"/>
          <p:nvPr/>
        </p:nvSpPr>
        <p:spPr>
          <a:xfrm>
            <a:off x="2790349" y="5796204"/>
            <a:ext cx="674434"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D2BA95A-9E39-49E0-9A51-33FB1EDB991A}"/>
              </a:ext>
            </a:extLst>
          </p:cNvPr>
          <p:cNvSpPr txBox="1"/>
          <p:nvPr/>
        </p:nvSpPr>
        <p:spPr>
          <a:xfrm>
            <a:off x="1909664" y="6326464"/>
            <a:ext cx="734456"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0</a:t>
            </a:r>
            <a:endParaRPr lang="en-ZA" sz="1100" dirty="0">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FC015760-1025-AAB9-2681-D5746FE92176}"/>
              </a:ext>
            </a:extLst>
          </p:cNvPr>
          <p:cNvCxnSpPr/>
          <p:nvPr/>
        </p:nvCxnSpPr>
        <p:spPr>
          <a:xfrm>
            <a:off x="1365729" y="6395612"/>
            <a:ext cx="58511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4079BF-5E86-7DDE-55CB-735B1CDE6B9E}"/>
              </a:ext>
            </a:extLst>
          </p:cNvPr>
          <p:cNvCxnSpPr/>
          <p:nvPr/>
        </p:nvCxnSpPr>
        <p:spPr>
          <a:xfrm>
            <a:off x="1365729" y="6017764"/>
            <a:ext cx="58511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35B12A9-78C3-69BB-F75C-93DC76D26D44}"/>
              </a:ext>
            </a:extLst>
          </p:cNvPr>
          <p:cNvCxnSpPr/>
          <p:nvPr/>
        </p:nvCxnSpPr>
        <p:spPr>
          <a:xfrm>
            <a:off x="1377296" y="3587600"/>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6488785-AFCA-F07F-1CD6-F660F4A238C0}"/>
              </a:ext>
            </a:extLst>
          </p:cNvPr>
          <p:cNvCxnSpPr/>
          <p:nvPr/>
        </p:nvCxnSpPr>
        <p:spPr>
          <a:xfrm>
            <a:off x="1377296" y="3352325"/>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854178D-5B2D-72E7-5272-538BB26AEF88}"/>
              </a:ext>
            </a:extLst>
          </p:cNvPr>
          <p:cNvCxnSpPr/>
          <p:nvPr/>
        </p:nvCxnSpPr>
        <p:spPr>
          <a:xfrm>
            <a:off x="613384" y="3354867"/>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37B62E-7927-DD63-3FEC-CCE3D71DD9DA}"/>
              </a:ext>
            </a:extLst>
          </p:cNvPr>
          <p:cNvSpPr txBox="1"/>
          <p:nvPr/>
        </p:nvSpPr>
        <p:spPr>
          <a:xfrm>
            <a:off x="75107" y="3282646"/>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P</a:t>
            </a:r>
            <a:r>
              <a:rPr lang="en-US" sz="1600" baseline="-25000" dirty="0">
                <a:latin typeface="Calibri" panose="020F0502020204030204" pitchFamily="34" charset="0"/>
                <a:cs typeface="Calibri" panose="020F0502020204030204" pitchFamily="34" charset="0"/>
              </a:rPr>
              <a:t>1/2</a:t>
            </a:r>
            <a:endParaRPr lang="en-ZA" sz="16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003E9B5D-ED7B-DE5B-AE25-E874C0646E9E}"/>
              </a:ext>
            </a:extLst>
          </p:cNvPr>
          <p:cNvSpPr txBox="1"/>
          <p:nvPr/>
        </p:nvSpPr>
        <p:spPr>
          <a:xfrm>
            <a:off x="2793286" y="3160431"/>
            <a:ext cx="795009"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F9DA373-7BFC-7C29-6DE0-1833BF2B0E1B}"/>
              </a:ext>
            </a:extLst>
          </p:cNvPr>
          <p:cNvSpPr txBox="1"/>
          <p:nvPr/>
        </p:nvSpPr>
        <p:spPr>
          <a:xfrm>
            <a:off x="1923908" y="3530221"/>
            <a:ext cx="75134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0</a:t>
            </a:r>
            <a:endParaRPr lang="en-ZA" sz="1100"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E88554CC-B333-3A8B-D8CC-644363849B93}"/>
              </a:ext>
            </a:extLst>
          </p:cNvPr>
          <p:cNvCxnSpPr/>
          <p:nvPr/>
        </p:nvCxnSpPr>
        <p:spPr>
          <a:xfrm>
            <a:off x="2154150" y="3352325"/>
            <a:ext cx="5851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2E2BF19-1B80-AACF-FBA5-04214368DA7D}"/>
                  </a:ext>
                </a:extLst>
              </p:cNvPr>
              <p:cNvSpPr txBox="1"/>
              <p:nvPr/>
            </p:nvSpPr>
            <p:spPr>
              <a:xfrm>
                <a:off x="1669854" y="6186863"/>
                <a:ext cx="23564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ZA" sz="1400" dirty="0"/>
              </a:p>
            </p:txBody>
          </p:sp>
        </mc:Choice>
        <mc:Fallback xmlns="">
          <p:sp>
            <p:nvSpPr>
              <p:cNvPr id="31" name="TextBox 30">
                <a:extLst>
                  <a:ext uri="{FF2B5EF4-FFF2-40B4-BE49-F238E27FC236}">
                    <a16:creationId xmlns:a16="http://schemas.microsoft.com/office/drawing/2014/main" id="{22E2BF19-1B80-AACF-FBA5-04214368DA7D}"/>
                  </a:ext>
                </a:extLst>
              </p:cNvPr>
              <p:cNvSpPr txBox="1">
                <a:spLocks noRot="1" noChangeAspect="1" noMove="1" noResize="1" noEditPoints="1" noAdjustHandles="1" noChangeArrowheads="1" noChangeShapeType="1" noTextEdit="1"/>
              </p:cNvSpPr>
              <p:nvPr/>
            </p:nvSpPr>
            <p:spPr>
              <a:xfrm>
                <a:off x="1669854" y="6186863"/>
                <a:ext cx="235641" cy="184666"/>
              </a:xfrm>
              <a:prstGeom prst="rect">
                <a:avLst/>
              </a:prstGeom>
              <a:blipFill>
                <a:blip r:embed="rId4"/>
                <a:stretch>
                  <a:fillRect l="-20513" r="-20513" b="-36667"/>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140762A-BA32-B53A-8495-C1E6921D04D3}"/>
                  </a:ext>
                </a:extLst>
              </p:cNvPr>
              <p:cNvSpPr txBox="1"/>
              <p:nvPr/>
            </p:nvSpPr>
            <p:spPr>
              <a:xfrm>
                <a:off x="1658287" y="5811442"/>
                <a:ext cx="23564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ZA" sz="1400" dirty="0"/>
              </a:p>
            </p:txBody>
          </p:sp>
        </mc:Choice>
        <mc:Fallback xmlns="">
          <p:sp>
            <p:nvSpPr>
              <p:cNvPr id="32" name="TextBox 31">
                <a:extLst>
                  <a:ext uri="{FF2B5EF4-FFF2-40B4-BE49-F238E27FC236}">
                    <a16:creationId xmlns:a16="http://schemas.microsoft.com/office/drawing/2014/main" id="{B140762A-BA32-B53A-8495-C1E6921D04D3}"/>
                  </a:ext>
                </a:extLst>
              </p:cNvPr>
              <p:cNvSpPr txBox="1">
                <a:spLocks noRot="1" noChangeAspect="1" noMove="1" noResize="1" noEditPoints="1" noAdjustHandles="1" noChangeArrowheads="1" noChangeShapeType="1" noTextEdit="1"/>
              </p:cNvSpPr>
              <p:nvPr/>
            </p:nvSpPr>
            <p:spPr>
              <a:xfrm>
                <a:off x="1658287" y="5811442"/>
                <a:ext cx="235641" cy="184666"/>
              </a:xfrm>
              <a:prstGeom prst="rect">
                <a:avLst/>
              </a:prstGeom>
              <a:blipFill>
                <a:blip r:embed="rId5"/>
                <a:stretch>
                  <a:fillRect l="-20513" r="-20513" b="-32258"/>
                </a:stretch>
              </a:blipFill>
            </p:spPr>
            <p:txBody>
              <a:bodyPr/>
              <a:lstStyle/>
              <a:p>
                <a:r>
                  <a:rPr lang="en-ZA">
                    <a:noFill/>
                  </a:rPr>
                  <a:t> </a:t>
                </a:r>
              </a:p>
            </p:txBody>
          </p:sp>
        </mc:Fallback>
      </mc:AlternateContent>
      <p:cxnSp>
        <p:nvCxnSpPr>
          <p:cNvPr id="7" name="Straight Connector 6">
            <a:extLst>
              <a:ext uri="{FF2B5EF4-FFF2-40B4-BE49-F238E27FC236}">
                <a16:creationId xmlns:a16="http://schemas.microsoft.com/office/drawing/2014/main" id="{3879D25B-27FB-C2E4-A595-08534EB0E870}"/>
              </a:ext>
            </a:extLst>
          </p:cNvPr>
          <p:cNvCxnSpPr>
            <a:cxnSpLocks/>
          </p:cNvCxnSpPr>
          <p:nvPr/>
        </p:nvCxnSpPr>
        <p:spPr>
          <a:xfrm>
            <a:off x="3880756"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6A4B62-66D0-6860-236D-2C395D874B4D}"/>
              </a:ext>
            </a:extLst>
          </p:cNvPr>
          <p:cNvSpPr txBox="1"/>
          <p:nvPr/>
        </p:nvSpPr>
        <p:spPr>
          <a:xfrm>
            <a:off x="3308088" y="4379287"/>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D</a:t>
            </a:r>
            <a:r>
              <a:rPr lang="en-US" sz="1600" baseline="-25000" dirty="0">
                <a:latin typeface="Calibri" panose="020F0502020204030204" pitchFamily="34" charset="0"/>
                <a:cs typeface="Calibri" panose="020F0502020204030204" pitchFamily="34" charset="0"/>
              </a:rPr>
              <a:t>3/2</a:t>
            </a:r>
            <a:endParaRPr lang="en-ZA" sz="1600" dirty="0">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DA0D4521-74E8-0B46-D83A-87660728C7C3}"/>
              </a:ext>
            </a:extLst>
          </p:cNvPr>
          <p:cNvCxnSpPr>
            <a:cxnSpLocks/>
          </p:cNvCxnSpPr>
          <p:nvPr/>
        </p:nvCxnSpPr>
        <p:spPr>
          <a:xfrm>
            <a:off x="4229780"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DC43A1-71BB-F60A-0256-A252B3BD9F20}"/>
              </a:ext>
            </a:extLst>
          </p:cNvPr>
          <p:cNvCxnSpPr>
            <a:cxnSpLocks/>
          </p:cNvCxnSpPr>
          <p:nvPr/>
        </p:nvCxnSpPr>
        <p:spPr>
          <a:xfrm>
            <a:off x="4567866" y="447007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E27813-2D9D-9C5B-D642-98095CD668E8}"/>
              </a:ext>
            </a:extLst>
          </p:cNvPr>
          <p:cNvCxnSpPr>
            <a:cxnSpLocks/>
          </p:cNvCxnSpPr>
          <p:nvPr/>
        </p:nvCxnSpPr>
        <p:spPr>
          <a:xfrm>
            <a:off x="4900606"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2509D0-0C13-B9F7-1145-AB24EB5AA9A6}"/>
              </a:ext>
            </a:extLst>
          </p:cNvPr>
          <p:cNvCxnSpPr>
            <a:cxnSpLocks/>
          </p:cNvCxnSpPr>
          <p:nvPr/>
        </p:nvCxnSpPr>
        <p:spPr>
          <a:xfrm>
            <a:off x="5242196" y="447000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9666D1-14E9-3FC7-28C5-81F0D4F83A37}"/>
              </a:ext>
            </a:extLst>
          </p:cNvPr>
          <p:cNvCxnSpPr>
            <a:cxnSpLocks/>
          </p:cNvCxnSpPr>
          <p:nvPr/>
        </p:nvCxnSpPr>
        <p:spPr>
          <a:xfrm>
            <a:off x="4900606" y="467897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A17313D-8287-94D6-D8B2-05D2020E593F}"/>
              </a:ext>
            </a:extLst>
          </p:cNvPr>
          <p:cNvCxnSpPr>
            <a:cxnSpLocks/>
          </p:cNvCxnSpPr>
          <p:nvPr/>
        </p:nvCxnSpPr>
        <p:spPr>
          <a:xfrm>
            <a:off x="4229780" y="467897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240545-56D0-7135-9317-36F628BDEE92}"/>
              </a:ext>
            </a:extLst>
          </p:cNvPr>
          <p:cNvCxnSpPr>
            <a:cxnSpLocks/>
          </p:cNvCxnSpPr>
          <p:nvPr/>
        </p:nvCxnSpPr>
        <p:spPr>
          <a:xfrm>
            <a:off x="4567866" y="467897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B356705-5EFD-072B-DD1A-EC4403A6FD20}"/>
              </a:ext>
            </a:extLst>
          </p:cNvPr>
          <p:cNvSpPr txBox="1"/>
          <p:nvPr/>
        </p:nvSpPr>
        <p:spPr>
          <a:xfrm>
            <a:off x="5511579" y="4329287"/>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2</a:t>
            </a:r>
            <a:endParaRPr lang="en-ZA" sz="11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62E28990-C681-AA99-3043-E3AB51006716}"/>
              </a:ext>
            </a:extLst>
          </p:cNvPr>
          <p:cNvSpPr txBox="1"/>
          <p:nvPr/>
        </p:nvSpPr>
        <p:spPr>
          <a:xfrm>
            <a:off x="5188606" y="4555939"/>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DB3B4E36-2531-49DB-C3E6-F782A3313A7D}"/>
              </a:ext>
            </a:extLst>
          </p:cNvPr>
          <p:cNvSpPr txBox="1"/>
          <p:nvPr/>
        </p:nvSpPr>
        <p:spPr>
          <a:xfrm>
            <a:off x="4860783" y="2246856"/>
            <a:ext cx="598979"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0</a:t>
            </a:r>
            <a:endParaRPr lang="en-ZA" sz="11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3346BE30-C36C-04EC-761C-175E186F2B12}"/>
              </a:ext>
            </a:extLst>
          </p:cNvPr>
          <p:cNvSpPr txBox="1"/>
          <p:nvPr/>
        </p:nvSpPr>
        <p:spPr>
          <a:xfrm>
            <a:off x="5233416" y="2556912"/>
            <a:ext cx="654993"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1</a:t>
            </a:r>
            <a:endParaRPr lang="en-ZA" sz="11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68F007AA-C871-F92A-24EC-B6A19A8EE5ED}"/>
              </a:ext>
            </a:extLst>
          </p:cNvPr>
          <p:cNvSpPr txBox="1"/>
          <p:nvPr/>
        </p:nvSpPr>
        <p:spPr>
          <a:xfrm>
            <a:off x="3677962" y="2276020"/>
            <a:ext cx="864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[3/2]</a:t>
            </a:r>
            <a:r>
              <a:rPr lang="en-US" sz="1600" baseline="-25000" dirty="0">
                <a:latin typeface="Calibri" panose="020F0502020204030204" pitchFamily="34" charset="0"/>
                <a:cs typeface="Calibri" panose="020F0502020204030204" pitchFamily="34" charset="0"/>
              </a:rPr>
              <a:t>1/2</a:t>
            </a:r>
            <a:endParaRPr lang="en-ZA" sz="1600"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655F0FC7-7E94-9321-3D40-BC062EB88BD0}"/>
              </a:ext>
            </a:extLst>
          </p:cNvPr>
          <p:cNvCxnSpPr>
            <a:cxnSpLocks/>
          </p:cNvCxnSpPr>
          <p:nvPr/>
        </p:nvCxnSpPr>
        <p:spPr>
          <a:xfrm>
            <a:off x="4582108" y="24510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0D8693E-1831-F5AC-8BC7-2CF9B5862AE0}"/>
              </a:ext>
            </a:extLst>
          </p:cNvPr>
          <p:cNvCxnSpPr>
            <a:cxnSpLocks/>
          </p:cNvCxnSpPr>
          <p:nvPr/>
        </p:nvCxnSpPr>
        <p:spPr>
          <a:xfrm>
            <a:off x="4980793" y="266668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73604D-3A09-FF5E-CD75-9AD7555AAE44}"/>
              </a:ext>
            </a:extLst>
          </p:cNvPr>
          <p:cNvCxnSpPr>
            <a:cxnSpLocks/>
          </p:cNvCxnSpPr>
          <p:nvPr/>
        </p:nvCxnSpPr>
        <p:spPr>
          <a:xfrm>
            <a:off x="4160621" y="265993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50B3DB-6DD4-F390-37C4-D59F2354370D}"/>
              </a:ext>
            </a:extLst>
          </p:cNvPr>
          <p:cNvCxnSpPr>
            <a:cxnSpLocks/>
          </p:cNvCxnSpPr>
          <p:nvPr/>
        </p:nvCxnSpPr>
        <p:spPr>
          <a:xfrm>
            <a:off x="4582108" y="265993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8C1752D-D6D6-976F-1D02-91874C5390FE}"/>
              </a:ext>
            </a:extLst>
          </p:cNvPr>
          <p:cNvSpPr txBox="1"/>
          <p:nvPr/>
        </p:nvSpPr>
        <p:spPr>
          <a:xfrm>
            <a:off x="6408189" y="3866838"/>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D</a:t>
            </a:r>
            <a:r>
              <a:rPr lang="en-US" sz="1600" baseline="-25000" dirty="0">
                <a:latin typeface="Calibri" panose="020F0502020204030204" pitchFamily="34" charset="0"/>
                <a:cs typeface="Calibri" panose="020F0502020204030204" pitchFamily="34" charset="0"/>
              </a:rPr>
              <a:t>5/2</a:t>
            </a:r>
            <a:endParaRPr lang="en-ZA"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F78ECCC-7588-149C-1D41-A67D3FF81705}"/>
              </a:ext>
            </a:extLst>
          </p:cNvPr>
          <p:cNvSpPr txBox="1"/>
          <p:nvPr/>
        </p:nvSpPr>
        <p:spPr>
          <a:xfrm>
            <a:off x="8562963" y="3897709"/>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2</a:t>
            </a:r>
            <a:endParaRPr lang="en-ZA" sz="11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A5517CF4-D032-70C0-6D6F-089783B5B534}"/>
              </a:ext>
            </a:extLst>
          </p:cNvPr>
          <p:cNvSpPr txBox="1"/>
          <p:nvPr/>
        </p:nvSpPr>
        <p:spPr>
          <a:xfrm>
            <a:off x="8938307" y="4133982"/>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3</a:t>
            </a:r>
            <a:endParaRPr lang="en-ZA" sz="1100"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CA90C85B-8851-681A-E0D9-FAE873F0427E}"/>
              </a:ext>
            </a:extLst>
          </p:cNvPr>
          <p:cNvCxnSpPr>
            <a:cxnSpLocks/>
          </p:cNvCxnSpPr>
          <p:nvPr/>
        </p:nvCxnSpPr>
        <p:spPr>
          <a:xfrm>
            <a:off x="6913523"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87B582D-F2D4-DFED-D204-849A5783DE9F}"/>
              </a:ext>
            </a:extLst>
          </p:cNvPr>
          <p:cNvCxnSpPr>
            <a:cxnSpLocks/>
          </p:cNvCxnSpPr>
          <p:nvPr/>
        </p:nvCxnSpPr>
        <p:spPr>
          <a:xfrm>
            <a:off x="7262547"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0C31D0F-4BF6-7F48-D55B-569A95004541}"/>
              </a:ext>
            </a:extLst>
          </p:cNvPr>
          <p:cNvCxnSpPr>
            <a:cxnSpLocks/>
          </p:cNvCxnSpPr>
          <p:nvPr/>
        </p:nvCxnSpPr>
        <p:spPr>
          <a:xfrm>
            <a:off x="7600633" y="4053975"/>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18D58AA-9C0A-76ED-FBD3-4C2EF1F86E15}"/>
              </a:ext>
            </a:extLst>
          </p:cNvPr>
          <p:cNvCxnSpPr>
            <a:cxnSpLocks/>
          </p:cNvCxnSpPr>
          <p:nvPr/>
        </p:nvCxnSpPr>
        <p:spPr>
          <a:xfrm>
            <a:off x="7933373"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93A9D10-1749-6F07-40FD-B092AFA94BD3}"/>
              </a:ext>
            </a:extLst>
          </p:cNvPr>
          <p:cNvCxnSpPr>
            <a:cxnSpLocks/>
          </p:cNvCxnSpPr>
          <p:nvPr/>
        </p:nvCxnSpPr>
        <p:spPr>
          <a:xfrm>
            <a:off x="8274963" y="405391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9944FBF-83AB-AB93-89FD-A8B35A39FED8}"/>
              </a:ext>
            </a:extLst>
          </p:cNvPr>
          <p:cNvCxnSpPr>
            <a:cxnSpLocks/>
          </p:cNvCxnSpPr>
          <p:nvPr/>
        </p:nvCxnSpPr>
        <p:spPr>
          <a:xfrm>
            <a:off x="724626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5A4B589-1BCC-6FC4-ADCF-6173CE9BF474}"/>
              </a:ext>
            </a:extLst>
          </p:cNvPr>
          <p:cNvCxnSpPr>
            <a:cxnSpLocks/>
          </p:cNvCxnSpPr>
          <p:nvPr/>
        </p:nvCxnSpPr>
        <p:spPr>
          <a:xfrm>
            <a:off x="6575437"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8D1C48-C4B6-9618-80F6-A0499BB3FF6B}"/>
              </a:ext>
            </a:extLst>
          </p:cNvPr>
          <p:cNvCxnSpPr>
            <a:cxnSpLocks/>
          </p:cNvCxnSpPr>
          <p:nvPr/>
        </p:nvCxnSpPr>
        <p:spPr>
          <a:xfrm>
            <a:off x="691352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A8228BB-D390-3829-DD68-DF681A205C4C}"/>
              </a:ext>
            </a:extLst>
          </p:cNvPr>
          <p:cNvCxnSpPr>
            <a:cxnSpLocks/>
          </p:cNvCxnSpPr>
          <p:nvPr/>
        </p:nvCxnSpPr>
        <p:spPr>
          <a:xfrm>
            <a:off x="758785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EC23CFB-7FFC-93D8-1350-4BE06735A460}"/>
              </a:ext>
            </a:extLst>
          </p:cNvPr>
          <p:cNvCxnSpPr>
            <a:cxnSpLocks/>
          </p:cNvCxnSpPr>
          <p:nvPr/>
        </p:nvCxnSpPr>
        <p:spPr>
          <a:xfrm>
            <a:off x="7936877"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73FC26-6503-647D-601A-76B699F65E85}"/>
              </a:ext>
            </a:extLst>
          </p:cNvPr>
          <p:cNvCxnSpPr>
            <a:cxnSpLocks/>
          </p:cNvCxnSpPr>
          <p:nvPr/>
        </p:nvCxnSpPr>
        <p:spPr>
          <a:xfrm>
            <a:off x="8274963" y="426485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B51C8E-790B-9198-C41D-80F6626BC3E6}"/>
              </a:ext>
            </a:extLst>
          </p:cNvPr>
          <p:cNvCxnSpPr>
            <a:cxnSpLocks/>
          </p:cNvCxnSpPr>
          <p:nvPr/>
        </p:nvCxnSpPr>
        <p:spPr>
          <a:xfrm>
            <a:off x="8607703" y="42647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90F90B8-8A5E-866B-8A19-AA577FDC5A7A}"/>
              </a:ext>
            </a:extLst>
          </p:cNvPr>
          <p:cNvSpPr txBox="1"/>
          <p:nvPr/>
        </p:nvSpPr>
        <p:spPr>
          <a:xfrm>
            <a:off x="11777293" y="5097383"/>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4</a:t>
            </a:r>
            <a:endParaRPr lang="en-ZA" sz="1100" dirty="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39CFB3C-B8DB-E26F-C2DE-86A18B9670A4}"/>
              </a:ext>
            </a:extLst>
          </p:cNvPr>
          <p:cNvSpPr txBox="1"/>
          <p:nvPr/>
        </p:nvSpPr>
        <p:spPr>
          <a:xfrm>
            <a:off x="11649625" y="5427753"/>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3</a:t>
            </a:r>
            <a:endParaRPr lang="en-ZA" sz="1100"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CC5CC962-2FF0-6A03-2107-24DF9D93791A}"/>
              </a:ext>
            </a:extLst>
          </p:cNvPr>
          <p:cNvCxnSpPr>
            <a:cxnSpLocks/>
          </p:cNvCxnSpPr>
          <p:nvPr/>
        </p:nvCxnSpPr>
        <p:spPr>
          <a:xfrm>
            <a:off x="962484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F8E1E5-59E5-6DA2-BBF8-BEB79F6CE5D3}"/>
              </a:ext>
            </a:extLst>
          </p:cNvPr>
          <p:cNvCxnSpPr>
            <a:cxnSpLocks/>
          </p:cNvCxnSpPr>
          <p:nvPr/>
        </p:nvCxnSpPr>
        <p:spPr>
          <a:xfrm>
            <a:off x="9973865"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F7B49C2-E22F-3F81-E064-C9F5B1E87DC6}"/>
              </a:ext>
            </a:extLst>
          </p:cNvPr>
          <p:cNvCxnSpPr>
            <a:cxnSpLocks/>
          </p:cNvCxnSpPr>
          <p:nvPr/>
        </p:nvCxnSpPr>
        <p:spPr>
          <a:xfrm>
            <a:off x="10311951" y="5347746"/>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CFB359-2F7C-7C47-FCA3-B67C9505F7A1}"/>
              </a:ext>
            </a:extLst>
          </p:cNvPr>
          <p:cNvCxnSpPr>
            <a:cxnSpLocks/>
          </p:cNvCxnSpPr>
          <p:nvPr/>
        </p:nvCxnSpPr>
        <p:spPr>
          <a:xfrm>
            <a:off x="1064469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3DEC416-D9DD-0412-2971-CF0B37A0E66D}"/>
              </a:ext>
            </a:extLst>
          </p:cNvPr>
          <p:cNvCxnSpPr>
            <a:cxnSpLocks/>
          </p:cNvCxnSpPr>
          <p:nvPr/>
        </p:nvCxnSpPr>
        <p:spPr>
          <a:xfrm>
            <a:off x="1098628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E323B9-DBF3-970E-5302-E533FC253E57}"/>
              </a:ext>
            </a:extLst>
          </p:cNvPr>
          <p:cNvCxnSpPr>
            <a:cxnSpLocks/>
          </p:cNvCxnSpPr>
          <p:nvPr/>
        </p:nvCxnSpPr>
        <p:spPr>
          <a:xfrm>
            <a:off x="995758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D3F37D3-8A5D-28A2-0CFE-DD6CF53D4AD6}"/>
              </a:ext>
            </a:extLst>
          </p:cNvPr>
          <p:cNvCxnSpPr>
            <a:cxnSpLocks/>
          </p:cNvCxnSpPr>
          <p:nvPr/>
        </p:nvCxnSpPr>
        <p:spPr>
          <a:xfrm>
            <a:off x="9286755"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ED151B-F063-53AE-BB96-790EE3A0D77B}"/>
              </a:ext>
            </a:extLst>
          </p:cNvPr>
          <p:cNvCxnSpPr>
            <a:cxnSpLocks/>
          </p:cNvCxnSpPr>
          <p:nvPr/>
        </p:nvCxnSpPr>
        <p:spPr>
          <a:xfrm>
            <a:off x="962484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49BDE24-B154-E43B-A460-EF3CD0F3BD29}"/>
              </a:ext>
            </a:extLst>
          </p:cNvPr>
          <p:cNvCxnSpPr>
            <a:cxnSpLocks/>
          </p:cNvCxnSpPr>
          <p:nvPr/>
        </p:nvCxnSpPr>
        <p:spPr>
          <a:xfrm>
            <a:off x="1029917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F1788C-ABA6-A05D-8D2C-B38BA6D6A327}"/>
              </a:ext>
            </a:extLst>
          </p:cNvPr>
          <p:cNvCxnSpPr>
            <a:cxnSpLocks/>
          </p:cNvCxnSpPr>
          <p:nvPr/>
        </p:nvCxnSpPr>
        <p:spPr>
          <a:xfrm>
            <a:off x="10648195"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DE8FB8-744B-F7D2-110C-29618C4664D9}"/>
              </a:ext>
            </a:extLst>
          </p:cNvPr>
          <p:cNvCxnSpPr>
            <a:cxnSpLocks/>
          </p:cNvCxnSpPr>
          <p:nvPr/>
        </p:nvCxnSpPr>
        <p:spPr>
          <a:xfrm>
            <a:off x="10986281" y="5558621"/>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44BC16-0484-4AB1-9403-2252724BB57A}"/>
              </a:ext>
            </a:extLst>
          </p:cNvPr>
          <p:cNvCxnSpPr>
            <a:cxnSpLocks/>
          </p:cNvCxnSpPr>
          <p:nvPr/>
        </p:nvCxnSpPr>
        <p:spPr>
          <a:xfrm>
            <a:off x="11319021" y="555855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BBD902B-7183-5651-5403-38D81028992A}"/>
              </a:ext>
            </a:extLst>
          </p:cNvPr>
          <p:cNvSpPr txBox="1"/>
          <p:nvPr/>
        </p:nvSpPr>
        <p:spPr>
          <a:xfrm>
            <a:off x="11333830" y="2424621"/>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2</a:t>
            </a:r>
            <a:endParaRPr lang="en-ZA" sz="1100" dirty="0">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9B1AF9AE-78E6-33D7-F8E0-5B2E026E38C2}"/>
              </a:ext>
            </a:extLst>
          </p:cNvPr>
          <p:cNvSpPr txBox="1"/>
          <p:nvPr/>
        </p:nvSpPr>
        <p:spPr>
          <a:xfrm>
            <a:off x="11709174" y="2660894"/>
            <a:ext cx="59797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F = 3</a:t>
            </a:r>
            <a:endParaRPr lang="en-ZA" sz="1100" dirty="0">
              <a:latin typeface="Calibri" panose="020F0502020204030204" pitchFamily="34" charset="0"/>
              <a:cs typeface="Calibri" panose="020F0502020204030204" pitchFamily="34" charset="0"/>
            </a:endParaRPr>
          </a:p>
        </p:txBody>
      </p:sp>
      <p:cxnSp>
        <p:nvCxnSpPr>
          <p:cNvPr id="84" name="Straight Connector 83">
            <a:extLst>
              <a:ext uri="{FF2B5EF4-FFF2-40B4-BE49-F238E27FC236}">
                <a16:creationId xmlns:a16="http://schemas.microsoft.com/office/drawing/2014/main" id="{2E182669-4D78-AC7D-5519-08C3041A6F02}"/>
              </a:ext>
            </a:extLst>
          </p:cNvPr>
          <p:cNvCxnSpPr>
            <a:cxnSpLocks/>
          </p:cNvCxnSpPr>
          <p:nvPr/>
        </p:nvCxnSpPr>
        <p:spPr>
          <a:xfrm>
            <a:off x="9684390"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4174FD0-6FAF-378F-FFE6-71C5070AE0C4}"/>
              </a:ext>
            </a:extLst>
          </p:cNvPr>
          <p:cNvCxnSpPr>
            <a:cxnSpLocks/>
          </p:cNvCxnSpPr>
          <p:nvPr/>
        </p:nvCxnSpPr>
        <p:spPr>
          <a:xfrm>
            <a:off x="10033414"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3ED590B-453B-6EE0-8B3B-58DD1EA9DF37}"/>
              </a:ext>
            </a:extLst>
          </p:cNvPr>
          <p:cNvCxnSpPr>
            <a:cxnSpLocks/>
          </p:cNvCxnSpPr>
          <p:nvPr/>
        </p:nvCxnSpPr>
        <p:spPr>
          <a:xfrm>
            <a:off x="10371500" y="258088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6378CC-D3B8-4223-0FA6-E40B96F0E2B0}"/>
              </a:ext>
            </a:extLst>
          </p:cNvPr>
          <p:cNvCxnSpPr>
            <a:cxnSpLocks/>
          </p:cNvCxnSpPr>
          <p:nvPr/>
        </p:nvCxnSpPr>
        <p:spPr>
          <a:xfrm>
            <a:off x="10704240"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63F4110-F74E-F577-5EFF-5872F1F81E89}"/>
              </a:ext>
            </a:extLst>
          </p:cNvPr>
          <p:cNvCxnSpPr>
            <a:cxnSpLocks/>
          </p:cNvCxnSpPr>
          <p:nvPr/>
        </p:nvCxnSpPr>
        <p:spPr>
          <a:xfrm>
            <a:off x="11045830" y="258082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DB0D7B4-2C3A-3CED-FF94-DBF0B6B1CC27}"/>
              </a:ext>
            </a:extLst>
          </p:cNvPr>
          <p:cNvCxnSpPr>
            <a:cxnSpLocks/>
          </p:cNvCxnSpPr>
          <p:nvPr/>
        </p:nvCxnSpPr>
        <p:spPr>
          <a:xfrm>
            <a:off x="1001713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33513B3-C0CB-7394-2B73-C7FF69FD1D58}"/>
              </a:ext>
            </a:extLst>
          </p:cNvPr>
          <p:cNvCxnSpPr>
            <a:cxnSpLocks/>
          </p:cNvCxnSpPr>
          <p:nvPr/>
        </p:nvCxnSpPr>
        <p:spPr>
          <a:xfrm>
            <a:off x="9346304"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EBCACDF-A535-A7D3-E44B-1747181D4846}"/>
              </a:ext>
            </a:extLst>
          </p:cNvPr>
          <p:cNvCxnSpPr>
            <a:cxnSpLocks/>
          </p:cNvCxnSpPr>
          <p:nvPr/>
        </p:nvCxnSpPr>
        <p:spPr>
          <a:xfrm>
            <a:off x="968439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2CF9FCE-FE0F-D233-43CD-5AF5D166D7F0}"/>
              </a:ext>
            </a:extLst>
          </p:cNvPr>
          <p:cNvCxnSpPr>
            <a:cxnSpLocks/>
          </p:cNvCxnSpPr>
          <p:nvPr/>
        </p:nvCxnSpPr>
        <p:spPr>
          <a:xfrm>
            <a:off x="1035872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B32F24B-02E6-FDC7-1592-EBD7A6A73EE8}"/>
              </a:ext>
            </a:extLst>
          </p:cNvPr>
          <p:cNvCxnSpPr>
            <a:cxnSpLocks/>
          </p:cNvCxnSpPr>
          <p:nvPr/>
        </p:nvCxnSpPr>
        <p:spPr>
          <a:xfrm>
            <a:off x="10707744"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594DDF5-4646-B8C2-69EE-D24986F072C6}"/>
              </a:ext>
            </a:extLst>
          </p:cNvPr>
          <p:cNvCxnSpPr>
            <a:cxnSpLocks/>
          </p:cNvCxnSpPr>
          <p:nvPr/>
        </p:nvCxnSpPr>
        <p:spPr>
          <a:xfrm>
            <a:off x="11045830" y="2791762"/>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8E05269-EE4E-DF3B-9FCD-3E892AC3E45A}"/>
              </a:ext>
            </a:extLst>
          </p:cNvPr>
          <p:cNvCxnSpPr>
            <a:cxnSpLocks/>
          </p:cNvCxnSpPr>
          <p:nvPr/>
        </p:nvCxnSpPr>
        <p:spPr>
          <a:xfrm>
            <a:off x="11378570" y="2791699"/>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B3094B66-D0A5-0187-D175-A6AB6B27B832}"/>
              </a:ext>
            </a:extLst>
          </p:cNvPr>
          <p:cNvSpPr txBox="1"/>
          <p:nvPr/>
        </p:nvSpPr>
        <p:spPr>
          <a:xfrm>
            <a:off x="8712307" y="2330135"/>
            <a:ext cx="864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[5/2]</a:t>
            </a:r>
            <a:r>
              <a:rPr lang="en-US" sz="1600" baseline="-25000" dirty="0">
                <a:latin typeface="Calibri" panose="020F0502020204030204" pitchFamily="34" charset="0"/>
                <a:cs typeface="Calibri" panose="020F0502020204030204" pitchFamily="34" charset="0"/>
              </a:rPr>
              <a:t>5/2</a:t>
            </a:r>
            <a:endParaRPr lang="en-ZA" sz="1600" dirty="0">
              <a:latin typeface="Calibri" panose="020F0502020204030204" pitchFamily="34" charset="0"/>
              <a:cs typeface="Calibri" panose="020F0502020204030204" pitchFamily="34" charset="0"/>
            </a:endParaRPr>
          </a:p>
        </p:txBody>
      </p:sp>
      <p:cxnSp>
        <p:nvCxnSpPr>
          <p:cNvPr id="104" name="Straight Connector 103">
            <a:extLst>
              <a:ext uri="{FF2B5EF4-FFF2-40B4-BE49-F238E27FC236}">
                <a16:creationId xmlns:a16="http://schemas.microsoft.com/office/drawing/2014/main" id="{2364E48B-5368-136F-E19C-FB6C9BAF2670}"/>
              </a:ext>
            </a:extLst>
          </p:cNvPr>
          <p:cNvCxnSpPr>
            <a:cxnSpLocks/>
          </p:cNvCxnSpPr>
          <p:nvPr/>
        </p:nvCxnSpPr>
        <p:spPr>
          <a:xfrm>
            <a:off x="1131902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74983FA-9192-C4F5-153E-C688BAD7B932}"/>
              </a:ext>
            </a:extLst>
          </p:cNvPr>
          <p:cNvCxnSpPr>
            <a:cxnSpLocks/>
          </p:cNvCxnSpPr>
          <p:nvPr/>
        </p:nvCxnSpPr>
        <p:spPr>
          <a:xfrm>
            <a:off x="11660611"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4E998B-7C86-97A2-F5C1-3EEB0FF48B61}"/>
              </a:ext>
            </a:extLst>
          </p:cNvPr>
          <p:cNvCxnSpPr>
            <a:cxnSpLocks/>
          </p:cNvCxnSpPr>
          <p:nvPr/>
        </p:nvCxnSpPr>
        <p:spPr>
          <a:xfrm>
            <a:off x="8938307"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01F2F21-BA97-0D97-9264-7DF14856D2E3}"/>
              </a:ext>
            </a:extLst>
          </p:cNvPr>
          <p:cNvCxnSpPr>
            <a:cxnSpLocks/>
          </p:cNvCxnSpPr>
          <p:nvPr/>
        </p:nvCxnSpPr>
        <p:spPr>
          <a:xfrm>
            <a:off x="9279897" y="5347683"/>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42DB95A5-2CF1-2981-FE86-9A29F15E10B0}"/>
              </a:ext>
            </a:extLst>
          </p:cNvPr>
          <p:cNvSpPr txBox="1"/>
          <p:nvPr/>
        </p:nvSpPr>
        <p:spPr>
          <a:xfrm>
            <a:off x="8517512" y="5294165"/>
            <a:ext cx="585117"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F</a:t>
            </a:r>
            <a:r>
              <a:rPr lang="en-US" sz="1600" baseline="-25000" dirty="0">
                <a:latin typeface="Calibri" panose="020F0502020204030204" pitchFamily="34" charset="0"/>
                <a:cs typeface="Calibri" panose="020F0502020204030204" pitchFamily="34" charset="0"/>
              </a:rPr>
              <a:t>7/2</a:t>
            </a:r>
            <a:endParaRPr lang="en-ZA" sz="1600" dirty="0">
              <a:latin typeface="Calibri" panose="020F0502020204030204" pitchFamily="34" charset="0"/>
              <a:cs typeface="Calibri" panose="020F0502020204030204" pitchFamily="34" charset="0"/>
            </a:endParaRPr>
          </a:p>
        </p:txBody>
      </p:sp>
      <p:cxnSp>
        <p:nvCxnSpPr>
          <p:cNvPr id="47" name="Straight Arrow Connector 46">
            <a:extLst>
              <a:ext uri="{FF2B5EF4-FFF2-40B4-BE49-F238E27FC236}">
                <a16:creationId xmlns:a16="http://schemas.microsoft.com/office/drawing/2014/main" id="{6BD775DC-D6CF-2A4D-4A65-3385C049EF38}"/>
              </a:ext>
            </a:extLst>
          </p:cNvPr>
          <p:cNvCxnSpPr>
            <a:cxnSpLocks/>
          </p:cNvCxnSpPr>
          <p:nvPr/>
        </p:nvCxnSpPr>
        <p:spPr>
          <a:xfrm>
            <a:off x="2464311" y="3352325"/>
            <a:ext cx="0" cy="229623"/>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9A649FF-F6D3-28DA-9FD9-08382CCFB53E}"/>
              </a:ext>
            </a:extLst>
          </p:cNvPr>
          <p:cNvSpPr txBox="1"/>
          <p:nvPr/>
        </p:nvSpPr>
        <p:spPr>
          <a:xfrm>
            <a:off x="2524369" y="3325990"/>
            <a:ext cx="951935" cy="261610"/>
          </a:xfrm>
          <a:prstGeom prst="rect">
            <a:avLst/>
          </a:prstGeom>
          <a:noFill/>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2.1 GHz</a:t>
            </a:r>
            <a:endParaRPr lang="en-ZA" sz="1100" dirty="0">
              <a:solidFill>
                <a:srgbClr val="000000"/>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FA466B37-E7D2-8CF2-14A0-38D1245310A6}"/>
              </a:ext>
            </a:extLst>
          </p:cNvPr>
          <p:cNvSpPr txBox="1"/>
          <p:nvPr/>
        </p:nvSpPr>
        <p:spPr>
          <a:xfrm>
            <a:off x="2296005" y="6082061"/>
            <a:ext cx="739240" cy="261610"/>
          </a:xfrm>
          <a:prstGeom prst="rect">
            <a:avLst/>
          </a:prstGeom>
          <a:noFill/>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12.6 GHz</a:t>
            </a:r>
            <a:endParaRPr lang="en-ZA" sz="1100" dirty="0">
              <a:solidFill>
                <a:srgbClr val="000000"/>
              </a:solidFill>
              <a:latin typeface="Calibri" panose="020F0502020204030204" pitchFamily="34" charset="0"/>
              <a:cs typeface="Calibri" panose="020F0502020204030204" pitchFamily="34" charset="0"/>
            </a:endParaRPr>
          </a:p>
        </p:txBody>
      </p:sp>
      <p:cxnSp>
        <p:nvCxnSpPr>
          <p:cNvPr id="63" name="Straight Connector 62">
            <a:extLst>
              <a:ext uri="{FF2B5EF4-FFF2-40B4-BE49-F238E27FC236}">
                <a16:creationId xmlns:a16="http://schemas.microsoft.com/office/drawing/2014/main" id="{26E08CE1-A00A-73D9-0651-36969663D6C0}"/>
              </a:ext>
            </a:extLst>
          </p:cNvPr>
          <p:cNvCxnSpPr>
            <a:cxnSpLocks/>
          </p:cNvCxnSpPr>
          <p:nvPr/>
        </p:nvCxnSpPr>
        <p:spPr>
          <a:xfrm flipH="1" flipV="1">
            <a:off x="1605450" y="3585091"/>
            <a:ext cx="1168063" cy="628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BDD8A70-7FFB-914A-1516-843AD60A5B1C}"/>
              </a:ext>
            </a:extLst>
          </p:cNvPr>
          <p:cNvCxnSpPr>
            <a:cxnSpLocks/>
          </p:cNvCxnSpPr>
          <p:nvPr/>
        </p:nvCxnSpPr>
        <p:spPr>
          <a:xfrm flipH="1">
            <a:off x="1787674" y="6395612"/>
            <a:ext cx="97076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83D66B3-C82E-EB34-89EE-002676F7B40F}"/>
              </a:ext>
            </a:extLst>
          </p:cNvPr>
          <p:cNvCxnSpPr>
            <a:cxnSpLocks/>
          </p:cNvCxnSpPr>
          <p:nvPr/>
        </p:nvCxnSpPr>
        <p:spPr>
          <a:xfrm>
            <a:off x="2347739" y="6011254"/>
            <a:ext cx="0" cy="39600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9671908-5B55-75EB-C5AB-825128DA461C}"/>
              </a:ext>
            </a:extLst>
          </p:cNvPr>
          <p:cNvCxnSpPr>
            <a:cxnSpLocks/>
          </p:cNvCxnSpPr>
          <p:nvPr/>
        </p:nvCxnSpPr>
        <p:spPr>
          <a:xfrm flipH="1" flipV="1">
            <a:off x="3944338" y="4678979"/>
            <a:ext cx="878432" cy="577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8B42B346-C29F-350E-DE7B-B44263617753}"/>
              </a:ext>
            </a:extLst>
          </p:cNvPr>
          <p:cNvSpPr txBox="1"/>
          <p:nvPr/>
        </p:nvSpPr>
        <p:spPr>
          <a:xfrm>
            <a:off x="5054444" y="2418343"/>
            <a:ext cx="768626" cy="261610"/>
          </a:xfrm>
          <a:prstGeom prst="rect">
            <a:avLst/>
          </a:prstGeom>
          <a:noFill/>
          <a:ln>
            <a:noFill/>
          </a:ln>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2.2 GHz</a:t>
            </a:r>
            <a:endParaRPr lang="en-ZA" sz="1100" dirty="0">
              <a:solidFill>
                <a:srgbClr val="000000"/>
              </a:solidFill>
              <a:latin typeface="Calibri" panose="020F050202020403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2BF94119-4985-DC25-C0A9-1695D4EB1574}"/>
              </a:ext>
            </a:extLst>
          </p:cNvPr>
          <p:cNvSpPr txBox="1"/>
          <p:nvPr/>
        </p:nvSpPr>
        <p:spPr>
          <a:xfrm>
            <a:off x="3964050" y="4441938"/>
            <a:ext cx="1107459" cy="261610"/>
          </a:xfrm>
          <a:prstGeom prst="rect">
            <a:avLst/>
          </a:prstGeom>
          <a:noFill/>
          <a:ln>
            <a:noFill/>
          </a:ln>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0.86 GHz</a:t>
            </a:r>
            <a:endParaRPr lang="en-ZA" sz="1100" dirty="0">
              <a:solidFill>
                <a:srgbClr val="000000"/>
              </a:solidFill>
              <a:latin typeface="Calibri" panose="020F0502020204030204" pitchFamily="34" charset="0"/>
              <a:cs typeface="Calibri" panose="020F0502020204030204" pitchFamily="34" charset="0"/>
            </a:endParaRPr>
          </a:p>
        </p:txBody>
      </p:sp>
      <p:cxnSp>
        <p:nvCxnSpPr>
          <p:cNvPr id="116" name="Straight Connector 115">
            <a:extLst>
              <a:ext uri="{FF2B5EF4-FFF2-40B4-BE49-F238E27FC236}">
                <a16:creationId xmlns:a16="http://schemas.microsoft.com/office/drawing/2014/main" id="{9AA221E4-2B35-AAF4-BAB6-D488899D7461}"/>
              </a:ext>
            </a:extLst>
          </p:cNvPr>
          <p:cNvCxnSpPr>
            <a:cxnSpLocks/>
          </p:cNvCxnSpPr>
          <p:nvPr/>
        </p:nvCxnSpPr>
        <p:spPr>
          <a:xfrm flipH="1" flipV="1">
            <a:off x="4776687" y="2445254"/>
            <a:ext cx="492106" cy="577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7B27A130-3973-0842-C8BE-28492BB649B8}"/>
              </a:ext>
            </a:extLst>
          </p:cNvPr>
          <p:cNvCxnSpPr>
            <a:cxnSpLocks/>
          </p:cNvCxnSpPr>
          <p:nvPr/>
        </p:nvCxnSpPr>
        <p:spPr>
          <a:xfrm>
            <a:off x="5037800" y="2445254"/>
            <a:ext cx="0" cy="229623"/>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A6E34A5-3C1C-141F-17A4-444FBF2AC37E}"/>
              </a:ext>
            </a:extLst>
          </p:cNvPr>
          <p:cNvCxnSpPr>
            <a:cxnSpLocks/>
          </p:cNvCxnSpPr>
          <p:nvPr/>
        </p:nvCxnSpPr>
        <p:spPr>
          <a:xfrm>
            <a:off x="3973757" y="4470702"/>
            <a:ext cx="0" cy="224262"/>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0407022-2A52-047A-425C-19D60C8303C9}"/>
              </a:ext>
            </a:extLst>
          </p:cNvPr>
          <p:cNvCxnSpPr>
            <a:cxnSpLocks/>
          </p:cNvCxnSpPr>
          <p:nvPr/>
        </p:nvCxnSpPr>
        <p:spPr>
          <a:xfrm>
            <a:off x="7771562" y="4053975"/>
            <a:ext cx="2063649" cy="1504646"/>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6" name="Straight Arrow Connector 95">
            <a:extLst>
              <a:ext uri="{FF2B5EF4-FFF2-40B4-BE49-F238E27FC236}">
                <a16:creationId xmlns:a16="http://schemas.microsoft.com/office/drawing/2014/main" id="{C8FF7E51-256C-8001-755C-D1DD2E4DE995}"/>
              </a:ext>
            </a:extLst>
          </p:cNvPr>
          <p:cNvCxnSpPr>
            <a:cxnSpLocks/>
          </p:cNvCxnSpPr>
          <p:nvPr/>
        </p:nvCxnSpPr>
        <p:spPr>
          <a:xfrm flipH="1">
            <a:off x="4870108" y="2580887"/>
            <a:ext cx="5577751" cy="1840770"/>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8" name="Straight Arrow Connector 97">
            <a:extLst>
              <a:ext uri="{FF2B5EF4-FFF2-40B4-BE49-F238E27FC236}">
                <a16:creationId xmlns:a16="http://schemas.microsoft.com/office/drawing/2014/main" id="{13FD52CA-7519-A6AE-BBF1-5A260583A273}"/>
              </a:ext>
            </a:extLst>
          </p:cNvPr>
          <p:cNvCxnSpPr>
            <a:cxnSpLocks/>
          </p:cNvCxnSpPr>
          <p:nvPr/>
        </p:nvCxnSpPr>
        <p:spPr>
          <a:xfrm>
            <a:off x="1633310" y="3347722"/>
            <a:ext cx="2790334" cy="1073935"/>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9" name="Straight Arrow Connector 98">
            <a:extLst>
              <a:ext uri="{FF2B5EF4-FFF2-40B4-BE49-F238E27FC236}">
                <a16:creationId xmlns:a16="http://schemas.microsoft.com/office/drawing/2014/main" id="{5FE2F652-C363-636F-74D7-28E21334951F}"/>
              </a:ext>
            </a:extLst>
          </p:cNvPr>
          <p:cNvCxnSpPr>
            <a:cxnSpLocks/>
          </p:cNvCxnSpPr>
          <p:nvPr/>
        </p:nvCxnSpPr>
        <p:spPr>
          <a:xfrm flipH="1">
            <a:off x="1979834" y="2472690"/>
            <a:ext cx="2706611" cy="3496724"/>
          </a:xfrm>
          <a:prstGeom prst="straightConnector1">
            <a:avLst/>
          </a:prstGeom>
          <a:ln w="19050">
            <a:solidFill>
              <a:schemeClr val="tx1">
                <a:lumMod val="50000"/>
              </a:schemeClr>
            </a:solidFill>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95" name="Arrow: Right 194">
            <a:extLst>
              <a:ext uri="{FF2B5EF4-FFF2-40B4-BE49-F238E27FC236}">
                <a16:creationId xmlns:a16="http://schemas.microsoft.com/office/drawing/2014/main" id="{FD025389-10A9-6020-22DB-A1C4A2CF9EFE}"/>
              </a:ext>
            </a:extLst>
          </p:cNvPr>
          <p:cNvSpPr/>
          <p:nvPr/>
        </p:nvSpPr>
        <p:spPr>
          <a:xfrm>
            <a:off x="1179900" y="1549502"/>
            <a:ext cx="1116000" cy="432000"/>
          </a:xfrm>
          <a:prstGeom prst="rightArrow">
            <a:avLst>
              <a:gd name="adj1" fmla="val 50000"/>
              <a:gd name="adj2" fmla="val 47060"/>
            </a:avLst>
          </a:prstGeom>
          <a:solidFill>
            <a:srgbClr val="5357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Ionisation</a:t>
            </a:r>
            <a:endParaRPr lang="en-ZA" sz="1000" dirty="0"/>
          </a:p>
        </p:txBody>
      </p:sp>
      <p:sp>
        <p:nvSpPr>
          <p:cNvPr id="196" name="Arrow: Right 195">
            <a:extLst>
              <a:ext uri="{FF2B5EF4-FFF2-40B4-BE49-F238E27FC236}">
                <a16:creationId xmlns:a16="http://schemas.microsoft.com/office/drawing/2014/main" id="{C5FC7DED-79C5-5F0E-A034-23E7A5ED582A}"/>
              </a:ext>
            </a:extLst>
          </p:cNvPr>
          <p:cNvSpPr/>
          <p:nvPr/>
        </p:nvSpPr>
        <p:spPr>
          <a:xfrm>
            <a:off x="3366769" y="1541463"/>
            <a:ext cx="1116000" cy="432000"/>
          </a:xfrm>
          <a:prstGeom prst="rightArrow">
            <a:avLst/>
          </a:prstGeom>
          <a:solidFill>
            <a:srgbClr val="5900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Doppler cool</a:t>
            </a:r>
            <a:endParaRPr lang="en-ZA" sz="1000" dirty="0"/>
          </a:p>
        </p:txBody>
      </p:sp>
      <p:sp>
        <p:nvSpPr>
          <p:cNvPr id="197" name="Arrow: Right 196">
            <a:extLst>
              <a:ext uri="{FF2B5EF4-FFF2-40B4-BE49-F238E27FC236}">
                <a16:creationId xmlns:a16="http://schemas.microsoft.com/office/drawing/2014/main" id="{311BA798-6D30-0E72-5C6D-3748CBD6D92B}"/>
              </a:ext>
            </a:extLst>
          </p:cNvPr>
          <p:cNvSpPr/>
          <p:nvPr/>
        </p:nvSpPr>
        <p:spPr>
          <a:xfrm>
            <a:off x="5548387" y="1558164"/>
            <a:ext cx="1116000" cy="432000"/>
          </a:xfrm>
          <a:prstGeom prst="rightArrow">
            <a:avLst/>
          </a:prstGeom>
          <a:solidFill>
            <a:srgbClr val="5900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State prepare</a:t>
            </a:r>
            <a:endParaRPr lang="en-ZA" sz="1000" dirty="0"/>
          </a:p>
        </p:txBody>
      </p:sp>
      <p:sp>
        <p:nvSpPr>
          <p:cNvPr id="198" name="Arrow: Right 197">
            <a:extLst>
              <a:ext uri="{FF2B5EF4-FFF2-40B4-BE49-F238E27FC236}">
                <a16:creationId xmlns:a16="http://schemas.microsoft.com/office/drawing/2014/main" id="{D4A73E52-7088-8624-2DA0-0D2B6CE21D0B}"/>
              </a:ext>
            </a:extLst>
          </p:cNvPr>
          <p:cNvSpPr/>
          <p:nvPr/>
        </p:nvSpPr>
        <p:spPr>
          <a:xfrm>
            <a:off x="7716963" y="1549502"/>
            <a:ext cx="1116000" cy="432000"/>
          </a:xfrm>
          <a:prstGeom prst="rightArrow">
            <a:avLst/>
          </a:prstGeom>
          <a:gradFill flip="none" rotWithShape="1">
            <a:gsLst>
              <a:gs pos="0">
                <a:srgbClr val="5357FB"/>
              </a:gs>
              <a:gs pos="50000">
                <a:srgbClr val="FFFF00"/>
              </a:gs>
              <a:gs pos="100000">
                <a:srgbClr val="FF000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rPr>
              <a:t>Experiment</a:t>
            </a:r>
            <a:endParaRPr lang="en-ZA" sz="1000" dirty="0">
              <a:solidFill>
                <a:srgbClr val="000000"/>
              </a:solidFill>
            </a:endParaRPr>
          </a:p>
        </p:txBody>
      </p:sp>
      <p:sp>
        <p:nvSpPr>
          <p:cNvPr id="199" name="Arrow: Right 198">
            <a:extLst>
              <a:ext uri="{FF2B5EF4-FFF2-40B4-BE49-F238E27FC236}">
                <a16:creationId xmlns:a16="http://schemas.microsoft.com/office/drawing/2014/main" id="{EDABCA61-B665-E788-F778-54E4285CDE28}"/>
              </a:ext>
            </a:extLst>
          </p:cNvPr>
          <p:cNvSpPr/>
          <p:nvPr/>
        </p:nvSpPr>
        <p:spPr>
          <a:xfrm>
            <a:off x="9879744" y="1542762"/>
            <a:ext cx="1116000" cy="432000"/>
          </a:xfrm>
          <a:prstGeom prst="rightArrow">
            <a:avLst/>
          </a:prstGeom>
          <a:solidFill>
            <a:srgbClr val="5900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State detect</a:t>
            </a:r>
            <a:endParaRPr lang="en-ZA" sz="1000" dirty="0"/>
          </a:p>
        </p:txBody>
      </p:sp>
      <p:cxnSp>
        <p:nvCxnSpPr>
          <p:cNvPr id="122" name="Straight Arrow Connector 121">
            <a:extLst>
              <a:ext uri="{FF2B5EF4-FFF2-40B4-BE49-F238E27FC236}">
                <a16:creationId xmlns:a16="http://schemas.microsoft.com/office/drawing/2014/main" id="{A854821D-46A5-07A6-FBD7-63CE002C8AC3}"/>
              </a:ext>
            </a:extLst>
          </p:cNvPr>
          <p:cNvCxnSpPr>
            <a:cxnSpLocks/>
          </p:cNvCxnSpPr>
          <p:nvPr/>
        </p:nvCxnSpPr>
        <p:spPr>
          <a:xfrm flipH="1">
            <a:off x="10465110" y="2787997"/>
            <a:ext cx="14639" cy="2556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4A1D093-403C-84B7-30DC-AAF95FBB3A79}"/>
              </a:ext>
            </a:extLst>
          </p:cNvPr>
          <p:cNvSpPr txBox="1"/>
          <p:nvPr/>
        </p:nvSpPr>
        <p:spPr>
          <a:xfrm rot="16200000">
            <a:off x="9749924" y="3821062"/>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638 nm</a:t>
            </a:r>
            <a:endParaRPr lang="en-ZA" sz="1600" dirty="0">
              <a:solidFill>
                <a:schemeClr val="tx1">
                  <a:lumMod val="50000"/>
                </a:schemeClr>
              </a:solidFill>
            </a:endParaRPr>
          </a:p>
        </p:txBody>
      </p:sp>
      <p:cxnSp>
        <p:nvCxnSpPr>
          <p:cNvPr id="126" name="Straight Arrow Connector 125">
            <a:extLst>
              <a:ext uri="{FF2B5EF4-FFF2-40B4-BE49-F238E27FC236}">
                <a16:creationId xmlns:a16="http://schemas.microsoft.com/office/drawing/2014/main" id="{DD7F3B79-6211-67E8-56CE-DBC7DA45112D}"/>
              </a:ext>
            </a:extLst>
          </p:cNvPr>
          <p:cNvCxnSpPr>
            <a:cxnSpLocks/>
          </p:cNvCxnSpPr>
          <p:nvPr/>
        </p:nvCxnSpPr>
        <p:spPr>
          <a:xfrm flipH="1">
            <a:off x="2415540" y="4240987"/>
            <a:ext cx="5306516" cy="1770267"/>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BE5A229F-B334-2C0B-3714-CBEDF9F469A0}"/>
              </a:ext>
            </a:extLst>
          </p:cNvPr>
          <p:cNvSpPr txBox="1"/>
          <p:nvPr/>
        </p:nvSpPr>
        <p:spPr>
          <a:xfrm rot="20594767">
            <a:off x="4849361" y="5031491"/>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411 nm</a:t>
            </a:r>
            <a:endParaRPr lang="en-ZA" sz="1600" dirty="0">
              <a:solidFill>
                <a:schemeClr val="tx1">
                  <a:lumMod val="50000"/>
                </a:schemeClr>
              </a:solidFill>
            </a:endParaRPr>
          </a:p>
        </p:txBody>
      </p:sp>
      <p:sp>
        <p:nvSpPr>
          <p:cNvPr id="130" name="TextBox 129">
            <a:extLst>
              <a:ext uri="{FF2B5EF4-FFF2-40B4-BE49-F238E27FC236}">
                <a16:creationId xmlns:a16="http://schemas.microsoft.com/office/drawing/2014/main" id="{2E51450F-54C7-7F4F-AC19-49EFA3076E0A}"/>
              </a:ext>
            </a:extLst>
          </p:cNvPr>
          <p:cNvSpPr txBox="1"/>
          <p:nvPr/>
        </p:nvSpPr>
        <p:spPr>
          <a:xfrm rot="16200000">
            <a:off x="698177" y="4606332"/>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369 nm</a:t>
            </a:r>
            <a:endParaRPr lang="en-ZA" sz="1600" dirty="0">
              <a:solidFill>
                <a:schemeClr val="tx1">
                  <a:lumMod val="50000"/>
                </a:schemeClr>
              </a:solidFill>
            </a:endParaRPr>
          </a:p>
        </p:txBody>
      </p:sp>
      <p:cxnSp>
        <p:nvCxnSpPr>
          <p:cNvPr id="135" name="Straight Arrow Connector 134">
            <a:extLst>
              <a:ext uri="{FF2B5EF4-FFF2-40B4-BE49-F238E27FC236}">
                <a16:creationId xmlns:a16="http://schemas.microsoft.com/office/drawing/2014/main" id="{EB12BF75-4DDB-BAE6-1090-5E52F5A15B18}"/>
              </a:ext>
            </a:extLst>
          </p:cNvPr>
          <p:cNvCxnSpPr>
            <a:cxnSpLocks/>
          </p:cNvCxnSpPr>
          <p:nvPr/>
        </p:nvCxnSpPr>
        <p:spPr>
          <a:xfrm>
            <a:off x="1417986" y="3347722"/>
            <a:ext cx="0" cy="3037345"/>
          </a:xfrm>
          <a:prstGeom prst="straightConnector1">
            <a:avLst/>
          </a:prstGeom>
          <a:ln w="28575">
            <a:solidFill>
              <a:srgbClr val="5900D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10212843-8C45-FAAB-DD89-A4D43E45715B}"/>
              </a:ext>
            </a:extLst>
          </p:cNvPr>
          <p:cNvSpPr txBox="1"/>
          <p:nvPr/>
        </p:nvSpPr>
        <p:spPr>
          <a:xfrm rot="16200000">
            <a:off x="3994067" y="3373619"/>
            <a:ext cx="1046201" cy="338554"/>
          </a:xfrm>
          <a:prstGeom prst="rect">
            <a:avLst/>
          </a:prstGeom>
          <a:noFill/>
          <a:ln>
            <a:noFill/>
          </a:ln>
        </p:spPr>
        <p:txBody>
          <a:bodyPr wrap="square" rtlCol="0">
            <a:spAutoFit/>
          </a:bodyPr>
          <a:lstStyle/>
          <a:p>
            <a:pPr algn="ctr"/>
            <a:r>
              <a:rPr lang="en-US" sz="1600" dirty="0">
                <a:solidFill>
                  <a:schemeClr val="tx1">
                    <a:lumMod val="50000"/>
                  </a:schemeClr>
                </a:solidFill>
              </a:rPr>
              <a:t>935 nm</a:t>
            </a:r>
            <a:endParaRPr lang="en-ZA" sz="1600" dirty="0">
              <a:solidFill>
                <a:schemeClr val="tx1">
                  <a:lumMod val="50000"/>
                </a:schemeClr>
              </a:solidFill>
            </a:endParaRPr>
          </a:p>
        </p:txBody>
      </p:sp>
      <p:cxnSp>
        <p:nvCxnSpPr>
          <p:cNvPr id="139" name="Straight Arrow Connector 138">
            <a:extLst>
              <a:ext uri="{FF2B5EF4-FFF2-40B4-BE49-F238E27FC236}">
                <a16:creationId xmlns:a16="http://schemas.microsoft.com/office/drawing/2014/main" id="{4E905232-C740-ED15-3AC7-CFCC34DB380D}"/>
              </a:ext>
            </a:extLst>
          </p:cNvPr>
          <p:cNvCxnSpPr>
            <a:cxnSpLocks/>
          </p:cNvCxnSpPr>
          <p:nvPr/>
        </p:nvCxnSpPr>
        <p:spPr>
          <a:xfrm>
            <a:off x="4797541" y="2674877"/>
            <a:ext cx="0" cy="1785215"/>
          </a:xfrm>
          <a:prstGeom prst="straightConnector1">
            <a:avLst/>
          </a:prstGeom>
          <a:ln w="28575">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12481C86-EF7A-445E-0492-91D1CE050260}"/>
              </a:ext>
            </a:extLst>
          </p:cNvPr>
          <p:cNvCxnSpPr>
            <a:cxnSpLocks/>
          </p:cNvCxnSpPr>
          <p:nvPr/>
        </p:nvCxnSpPr>
        <p:spPr>
          <a:xfrm>
            <a:off x="4686445" y="2472690"/>
            <a:ext cx="0" cy="2192616"/>
          </a:xfrm>
          <a:prstGeom prst="straightConnector1">
            <a:avLst/>
          </a:prstGeom>
          <a:ln w="28575">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9751F4A8-49C6-B19A-3366-B76F654100E6}"/>
              </a:ext>
            </a:extLst>
          </p:cNvPr>
          <p:cNvGrpSpPr/>
          <p:nvPr/>
        </p:nvGrpSpPr>
        <p:grpSpPr>
          <a:xfrm>
            <a:off x="2347739" y="829863"/>
            <a:ext cx="953064" cy="1348040"/>
            <a:chOff x="2262735" y="832523"/>
            <a:chExt cx="953064" cy="1348040"/>
          </a:xfrm>
        </p:grpSpPr>
        <p:grpSp>
          <p:nvGrpSpPr>
            <p:cNvPr id="217" name="Group 216">
              <a:extLst>
                <a:ext uri="{FF2B5EF4-FFF2-40B4-BE49-F238E27FC236}">
                  <a16:creationId xmlns:a16="http://schemas.microsoft.com/office/drawing/2014/main" id="{CAF93E81-3A22-133D-30DA-2BA43E1757C7}"/>
                </a:ext>
              </a:extLst>
            </p:cNvPr>
            <p:cNvGrpSpPr/>
            <p:nvPr/>
          </p:nvGrpSpPr>
          <p:grpSpPr>
            <a:xfrm>
              <a:off x="2262735" y="832523"/>
              <a:ext cx="953064" cy="1348040"/>
              <a:chOff x="3420614" y="1248411"/>
              <a:chExt cx="1167112" cy="1801345"/>
            </a:xfrm>
          </p:grpSpPr>
          <p:sp>
            <p:nvSpPr>
              <p:cNvPr id="218" name="Arc 217">
                <a:extLst>
                  <a:ext uri="{FF2B5EF4-FFF2-40B4-BE49-F238E27FC236}">
                    <a16:creationId xmlns:a16="http://schemas.microsoft.com/office/drawing/2014/main" id="{DF1F37A1-746F-399C-8ACB-8CAA33A222ED}"/>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219" name="Cloud 218">
                <a:extLst>
                  <a:ext uri="{FF2B5EF4-FFF2-40B4-BE49-F238E27FC236}">
                    <a16:creationId xmlns:a16="http://schemas.microsoft.com/office/drawing/2014/main" id="{C14C74F9-53CA-7E6C-54EA-4146B1355804}"/>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26" name="TextBox 25">
              <a:extLst>
                <a:ext uri="{FF2B5EF4-FFF2-40B4-BE49-F238E27FC236}">
                  <a16:creationId xmlns:a16="http://schemas.microsoft.com/office/drawing/2014/main" id="{95345623-2B79-D5C8-325E-461DD1007563}"/>
                </a:ext>
              </a:extLst>
            </p:cNvPr>
            <p:cNvSpPr txBox="1"/>
            <p:nvPr/>
          </p:nvSpPr>
          <p:spPr>
            <a:xfrm>
              <a:off x="2416733" y="1600258"/>
              <a:ext cx="645067" cy="507831"/>
            </a:xfrm>
            <a:prstGeom prst="rect">
              <a:avLst/>
            </a:prstGeom>
            <a:noFill/>
          </p:spPr>
          <p:txBody>
            <a:bodyPr wrap="square" anchor="ctr">
              <a:spAutoFit/>
            </a:bodyPr>
            <a:lstStyle/>
            <a:p>
              <a:pPr algn="ctr"/>
              <a:r>
                <a:rPr lang="en-US" sz="900" dirty="0">
                  <a:solidFill>
                    <a:srgbClr val="FFFFFF"/>
                  </a:solidFill>
                </a:rPr>
                <a:t>Trapped Ions</a:t>
              </a:r>
              <a:endParaRPr lang="en-ZA" sz="900" dirty="0">
                <a:solidFill>
                  <a:srgbClr val="FFFFFF"/>
                </a:solidFill>
              </a:endParaRPr>
            </a:p>
            <a:p>
              <a:pPr algn="ctr"/>
              <a:endParaRPr lang="en-ZA" sz="900" dirty="0">
                <a:solidFill>
                  <a:srgbClr val="FFFFFF"/>
                </a:solidFill>
              </a:endParaRPr>
            </a:p>
          </p:txBody>
        </p:sp>
      </p:grpSp>
      <p:grpSp>
        <p:nvGrpSpPr>
          <p:cNvPr id="150" name="Group 149">
            <a:extLst>
              <a:ext uri="{FF2B5EF4-FFF2-40B4-BE49-F238E27FC236}">
                <a16:creationId xmlns:a16="http://schemas.microsoft.com/office/drawing/2014/main" id="{B811D131-01EF-F4A8-EBC0-19E369CE0D7A}"/>
              </a:ext>
            </a:extLst>
          </p:cNvPr>
          <p:cNvGrpSpPr/>
          <p:nvPr/>
        </p:nvGrpSpPr>
        <p:grpSpPr>
          <a:xfrm>
            <a:off x="255291" y="1538019"/>
            <a:ext cx="778366" cy="468029"/>
            <a:chOff x="255291" y="1538019"/>
            <a:chExt cx="778366" cy="468029"/>
          </a:xfrm>
        </p:grpSpPr>
        <p:sp>
          <p:nvSpPr>
            <p:cNvPr id="127" name="Cloud 126">
              <a:extLst>
                <a:ext uri="{FF2B5EF4-FFF2-40B4-BE49-F238E27FC236}">
                  <a16:creationId xmlns:a16="http://schemas.microsoft.com/office/drawing/2014/main" id="{C543AFDD-C005-70AB-DBB5-0F881983F9CF}"/>
                </a:ext>
              </a:extLst>
            </p:cNvPr>
            <p:cNvSpPr/>
            <p:nvPr/>
          </p:nvSpPr>
          <p:spPr>
            <a:xfrm>
              <a:off x="255291" y="1538019"/>
              <a:ext cx="778366" cy="468029"/>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sp>
          <p:nvSpPr>
            <p:cNvPr id="148" name="TextBox 147">
              <a:extLst>
                <a:ext uri="{FF2B5EF4-FFF2-40B4-BE49-F238E27FC236}">
                  <a16:creationId xmlns:a16="http://schemas.microsoft.com/office/drawing/2014/main" id="{E122B907-5B7A-AA1D-6994-00510515A2A3}"/>
                </a:ext>
              </a:extLst>
            </p:cNvPr>
            <p:cNvSpPr txBox="1"/>
            <p:nvPr/>
          </p:nvSpPr>
          <p:spPr>
            <a:xfrm>
              <a:off x="349621" y="1636070"/>
              <a:ext cx="597971" cy="230832"/>
            </a:xfrm>
            <a:prstGeom prst="rect">
              <a:avLst/>
            </a:prstGeom>
            <a:noFill/>
          </p:spPr>
          <p:txBody>
            <a:bodyPr wrap="square" anchor="ctr">
              <a:spAutoFit/>
            </a:bodyPr>
            <a:lstStyle/>
            <a:p>
              <a:pPr algn="ctr"/>
              <a:r>
                <a:rPr lang="en-US" sz="900" dirty="0">
                  <a:solidFill>
                    <a:srgbClr val="FFFFFF"/>
                  </a:solidFill>
                </a:rPr>
                <a:t>Atoms</a:t>
              </a:r>
              <a:endParaRPr lang="en-ZA" sz="900" dirty="0">
                <a:solidFill>
                  <a:srgbClr val="FFFFFF"/>
                </a:solidFill>
              </a:endParaRPr>
            </a:p>
          </p:txBody>
        </p:sp>
      </p:grpSp>
      <p:grpSp>
        <p:nvGrpSpPr>
          <p:cNvPr id="152" name="Group 151">
            <a:extLst>
              <a:ext uri="{FF2B5EF4-FFF2-40B4-BE49-F238E27FC236}">
                <a16:creationId xmlns:a16="http://schemas.microsoft.com/office/drawing/2014/main" id="{E518EDFD-7CBF-B7D3-37CA-7E86E6ECFFDA}"/>
              </a:ext>
            </a:extLst>
          </p:cNvPr>
          <p:cNvGrpSpPr/>
          <p:nvPr/>
        </p:nvGrpSpPr>
        <p:grpSpPr>
          <a:xfrm>
            <a:off x="4528909" y="825697"/>
            <a:ext cx="953064" cy="1348040"/>
            <a:chOff x="4635641" y="817895"/>
            <a:chExt cx="953064" cy="1348040"/>
          </a:xfrm>
        </p:grpSpPr>
        <p:grpSp>
          <p:nvGrpSpPr>
            <p:cNvPr id="114" name="Group 113">
              <a:extLst>
                <a:ext uri="{FF2B5EF4-FFF2-40B4-BE49-F238E27FC236}">
                  <a16:creationId xmlns:a16="http://schemas.microsoft.com/office/drawing/2014/main" id="{07349C41-0578-DCBD-46AF-0483BA6E424D}"/>
                </a:ext>
              </a:extLst>
            </p:cNvPr>
            <p:cNvGrpSpPr/>
            <p:nvPr/>
          </p:nvGrpSpPr>
          <p:grpSpPr>
            <a:xfrm>
              <a:off x="4635641" y="817895"/>
              <a:ext cx="953064" cy="1348040"/>
              <a:chOff x="3420614" y="1248411"/>
              <a:chExt cx="1167112" cy="1801345"/>
            </a:xfrm>
          </p:grpSpPr>
          <p:sp>
            <p:nvSpPr>
              <p:cNvPr id="117" name="Arc 116">
                <a:extLst>
                  <a:ext uri="{FF2B5EF4-FFF2-40B4-BE49-F238E27FC236}">
                    <a16:creationId xmlns:a16="http://schemas.microsoft.com/office/drawing/2014/main" id="{FD17A93D-C80A-66D3-32C5-68185E288847}"/>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18" name="Cloud 117">
                <a:extLst>
                  <a:ext uri="{FF2B5EF4-FFF2-40B4-BE49-F238E27FC236}">
                    <a16:creationId xmlns:a16="http://schemas.microsoft.com/office/drawing/2014/main" id="{F4F17F2B-42CA-D354-A37C-9DA586BB34C4}"/>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64" name="TextBox 63">
              <a:extLst>
                <a:ext uri="{FF2B5EF4-FFF2-40B4-BE49-F238E27FC236}">
                  <a16:creationId xmlns:a16="http://schemas.microsoft.com/office/drawing/2014/main" id="{EA9C901C-3E99-A612-BC56-B14EFF69DC8C}"/>
                </a:ext>
              </a:extLst>
            </p:cNvPr>
            <p:cNvSpPr txBox="1"/>
            <p:nvPr/>
          </p:nvSpPr>
          <p:spPr>
            <a:xfrm>
              <a:off x="4707908" y="1519637"/>
              <a:ext cx="793448" cy="461665"/>
            </a:xfrm>
            <a:prstGeom prst="rect">
              <a:avLst/>
            </a:prstGeom>
            <a:noFill/>
          </p:spPr>
          <p:txBody>
            <a:bodyPr wrap="square" anchor="ctr">
              <a:spAutoFit/>
            </a:bodyPr>
            <a:lstStyle/>
            <a:p>
              <a:pPr algn="ctr"/>
              <a:r>
                <a:rPr lang="en-US" sz="800" dirty="0">
                  <a:solidFill>
                    <a:srgbClr val="FFFFFF"/>
                  </a:solidFill>
                </a:rPr>
                <a:t>Ions </a:t>
              </a:r>
            </a:p>
            <a:p>
              <a:pPr algn="ctr"/>
              <a:r>
                <a:rPr lang="en-US" sz="800" dirty="0">
                  <a:solidFill>
                    <a:srgbClr val="FFFFFF"/>
                  </a:solidFill>
                </a:rPr>
                <a:t>in mixed state</a:t>
              </a:r>
              <a:endParaRPr lang="en-ZA" sz="800" dirty="0">
                <a:solidFill>
                  <a:srgbClr val="FFFFFF"/>
                </a:solidFill>
              </a:endParaRPr>
            </a:p>
          </p:txBody>
        </p:sp>
      </p:grpSp>
      <p:grpSp>
        <p:nvGrpSpPr>
          <p:cNvPr id="153" name="Group 152">
            <a:extLst>
              <a:ext uri="{FF2B5EF4-FFF2-40B4-BE49-F238E27FC236}">
                <a16:creationId xmlns:a16="http://schemas.microsoft.com/office/drawing/2014/main" id="{A2081E54-3DEE-1D7F-1D2C-9D3D2F93D144}"/>
              </a:ext>
            </a:extLst>
          </p:cNvPr>
          <p:cNvGrpSpPr/>
          <p:nvPr/>
        </p:nvGrpSpPr>
        <p:grpSpPr>
          <a:xfrm>
            <a:off x="6600953" y="824014"/>
            <a:ext cx="1143680" cy="1348040"/>
            <a:chOff x="6485371" y="828413"/>
            <a:chExt cx="1143680" cy="1348040"/>
          </a:xfrm>
        </p:grpSpPr>
        <p:grpSp>
          <p:nvGrpSpPr>
            <p:cNvPr id="136" name="Group 135">
              <a:extLst>
                <a:ext uri="{FF2B5EF4-FFF2-40B4-BE49-F238E27FC236}">
                  <a16:creationId xmlns:a16="http://schemas.microsoft.com/office/drawing/2014/main" id="{55CBF10E-4E2C-4DB7-4BF3-3FE8AD953F36}"/>
                </a:ext>
              </a:extLst>
            </p:cNvPr>
            <p:cNvGrpSpPr/>
            <p:nvPr/>
          </p:nvGrpSpPr>
          <p:grpSpPr>
            <a:xfrm>
              <a:off x="6581199" y="828413"/>
              <a:ext cx="953064" cy="1348040"/>
              <a:chOff x="3420614" y="1248411"/>
              <a:chExt cx="1167112" cy="1801345"/>
            </a:xfrm>
          </p:grpSpPr>
          <p:sp>
            <p:nvSpPr>
              <p:cNvPr id="137" name="Arc 136">
                <a:extLst>
                  <a:ext uri="{FF2B5EF4-FFF2-40B4-BE49-F238E27FC236}">
                    <a16:creationId xmlns:a16="http://schemas.microsoft.com/office/drawing/2014/main" id="{E1A208A5-F51A-6505-2678-4A50A186FFE4}"/>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41" name="Cloud 140">
                <a:extLst>
                  <a:ext uri="{FF2B5EF4-FFF2-40B4-BE49-F238E27FC236}">
                    <a16:creationId xmlns:a16="http://schemas.microsoft.com/office/drawing/2014/main" id="{29E4EB4D-D5C9-EFDA-5FC0-7107D74BD4C6}"/>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100" name="TextBox 99">
              <a:extLst>
                <a:ext uri="{FF2B5EF4-FFF2-40B4-BE49-F238E27FC236}">
                  <a16:creationId xmlns:a16="http://schemas.microsoft.com/office/drawing/2014/main" id="{EB69D3FB-3101-E0D8-603D-AB05637E0FA7}"/>
                </a:ext>
              </a:extLst>
            </p:cNvPr>
            <p:cNvSpPr txBox="1"/>
            <p:nvPr/>
          </p:nvSpPr>
          <p:spPr>
            <a:xfrm>
              <a:off x="6485371" y="1557043"/>
              <a:ext cx="1143680" cy="338554"/>
            </a:xfrm>
            <a:prstGeom prst="rect">
              <a:avLst/>
            </a:prstGeom>
            <a:noFill/>
          </p:spPr>
          <p:txBody>
            <a:bodyPr wrap="square" anchor="ctr">
              <a:spAutoFit/>
            </a:bodyPr>
            <a:lstStyle/>
            <a:p>
              <a:pPr algn="ctr"/>
              <a:r>
                <a:rPr lang="en-US" sz="800" dirty="0">
                  <a:solidFill>
                    <a:srgbClr val="FFFFFF"/>
                  </a:solidFill>
                </a:rPr>
                <a:t>Ions in </a:t>
              </a:r>
            </a:p>
            <a:p>
              <a:pPr algn="ctr"/>
              <a:r>
                <a:rPr lang="en-US" sz="800" dirty="0">
                  <a:solidFill>
                    <a:srgbClr val="FFFFFF"/>
                  </a:solidFill>
                </a:rPr>
                <a:t>ground state</a:t>
              </a:r>
              <a:endParaRPr lang="en-ZA" sz="800" dirty="0">
                <a:solidFill>
                  <a:srgbClr val="FFFFFF"/>
                </a:solidFill>
              </a:endParaRPr>
            </a:p>
          </p:txBody>
        </p:sp>
      </p:grpSp>
      <p:grpSp>
        <p:nvGrpSpPr>
          <p:cNvPr id="34" name="Group 33">
            <a:extLst>
              <a:ext uri="{FF2B5EF4-FFF2-40B4-BE49-F238E27FC236}">
                <a16:creationId xmlns:a16="http://schemas.microsoft.com/office/drawing/2014/main" id="{B2248F7B-B93E-7669-78BC-CB5A16886618}"/>
              </a:ext>
            </a:extLst>
          </p:cNvPr>
          <p:cNvGrpSpPr/>
          <p:nvPr/>
        </p:nvGrpSpPr>
        <p:grpSpPr>
          <a:xfrm>
            <a:off x="11009820" y="817895"/>
            <a:ext cx="953064" cy="1348040"/>
            <a:chOff x="11009820" y="817895"/>
            <a:chExt cx="953064" cy="1348040"/>
          </a:xfrm>
        </p:grpSpPr>
        <p:grpSp>
          <p:nvGrpSpPr>
            <p:cNvPr id="128" name="Group 127">
              <a:extLst>
                <a:ext uri="{FF2B5EF4-FFF2-40B4-BE49-F238E27FC236}">
                  <a16:creationId xmlns:a16="http://schemas.microsoft.com/office/drawing/2014/main" id="{E500BCCD-A922-CBD2-9859-1E698D5E1DE7}"/>
                </a:ext>
              </a:extLst>
            </p:cNvPr>
            <p:cNvGrpSpPr/>
            <p:nvPr/>
          </p:nvGrpSpPr>
          <p:grpSpPr>
            <a:xfrm>
              <a:off x="11009820" y="817895"/>
              <a:ext cx="953064" cy="1348040"/>
              <a:chOff x="3420614" y="1248411"/>
              <a:chExt cx="1167112" cy="1801345"/>
            </a:xfrm>
          </p:grpSpPr>
          <p:sp>
            <p:nvSpPr>
              <p:cNvPr id="132" name="Arc 131">
                <a:extLst>
                  <a:ext uri="{FF2B5EF4-FFF2-40B4-BE49-F238E27FC236}">
                    <a16:creationId xmlns:a16="http://schemas.microsoft.com/office/drawing/2014/main" id="{AF599EE8-F41D-ED5C-4875-93583D92BF1A}"/>
                  </a:ext>
                </a:extLst>
              </p:cNvPr>
              <p:cNvSpPr/>
              <p:nvPr/>
            </p:nvSpPr>
            <p:spPr>
              <a:xfrm rot="5400000">
                <a:off x="3103497" y="1565528"/>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34" name="Cloud 133">
                <a:extLst>
                  <a:ext uri="{FF2B5EF4-FFF2-40B4-BE49-F238E27FC236}">
                    <a16:creationId xmlns:a16="http://schemas.microsoft.com/office/drawing/2014/main" id="{717AFBF9-8549-A85F-DF20-F038ADD828B2}"/>
                  </a:ext>
                </a:extLst>
              </p:cNvPr>
              <p:cNvSpPr/>
              <p:nvPr/>
            </p:nvSpPr>
            <p:spPr>
              <a:xfrm>
                <a:off x="3527581" y="2197482"/>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111" name="TextBox 110">
              <a:extLst>
                <a:ext uri="{FF2B5EF4-FFF2-40B4-BE49-F238E27FC236}">
                  <a16:creationId xmlns:a16="http://schemas.microsoft.com/office/drawing/2014/main" id="{62804CBA-512E-9962-D23B-7A0E3C3FBE07}"/>
                </a:ext>
              </a:extLst>
            </p:cNvPr>
            <p:cNvSpPr txBox="1"/>
            <p:nvPr/>
          </p:nvSpPr>
          <p:spPr>
            <a:xfrm>
              <a:off x="11026273" y="1552368"/>
              <a:ext cx="873495" cy="369332"/>
            </a:xfrm>
            <a:prstGeom prst="rect">
              <a:avLst/>
            </a:prstGeom>
            <a:noFill/>
          </p:spPr>
          <p:txBody>
            <a:bodyPr wrap="square" anchor="ctr">
              <a:spAutoFit/>
            </a:bodyPr>
            <a:lstStyle/>
            <a:p>
              <a:pPr algn="ctr"/>
              <a:r>
                <a:rPr lang="en-US" sz="900" dirty="0">
                  <a:solidFill>
                    <a:srgbClr val="FFFFFF"/>
                  </a:solidFill>
                </a:rPr>
                <a:t>Ions fluoresce</a:t>
              </a:r>
              <a:endParaRPr lang="en-ZA" sz="900" dirty="0">
                <a:solidFill>
                  <a:srgbClr val="FFFFFF"/>
                </a:solidFill>
              </a:endParaRPr>
            </a:p>
          </p:txBody>
        </p:sp>
      </p:grpSp>
      <p:grpSp>
        <p:nvGrpSpPr>
          <p:cNvPr id="155" name="Group 154">
            <a:extLst>
              <a:ext uri="{FF2B5EF4-FFF2-40B4-BE49-F238E27FC236}">
                <a16:creationId xmlns:a16="http://schemas.microsoft.com/office/drawing/2014/main" id="{11EA35F4-A969-8ABC-ECB4-E642415BC825}"/>
              </a:ext>
            </a:extLst>
          </p:cNvPr>
          <p:cNvGrpSpPr/>
          <p:nvPr/>
        </p:nvGrpSpPr>
        <p:grpSpPr>
          <a:xfrm>
            <a:off x="8869773" y="825697"/>
            <a:ext cx="965438" cy="1348040"/>
            <a:chOff x="8869773" y="825697"/>
            <a:chExt cx="965438" cy="1348040"/>
          </a:xfrm>
        </p:grpSpPr>
        <p:grpSp>
          <p:nvGrpSpPr>
            <p:cNvPr id="142" name="Group 141">
              <a:extLst>
                <a:ext uri="{FF2B5EF4-FFF2-40B4-BE49-F238E27FC236}">
                  <a16:creationId xmlns:a16="http://schemas.microsoft.com/office/drawing/2014/main" id="{8F88FC3C-9F61-E1C0-D71A-DF73FA24F6AB}"/>
                </a:ext>
              </a:extLst>
            </p:cNvPr>
            <p:cNvGrpSpPr/>
            <p:nvPr/>
          </p:nvGrpSpPr>
          <p:grpSpPr>
            <a:xfrm>
              <a:off x="8869773" y="825697"/>
              <a:ext cx="953064" cy="1348040"/>
              <a:chOff x="3719017" y="1224045"/>
              <a:chExt cx="1167112" cy="1801345"/>
            </a:xfrm>
          </p:grpSpPr>
          <p:sp>
            <p:nvSpPr>
              <p:cNvPr id="143" name="Arc 142">
                <a:extLst>
                  <a:ext uri="{FF2B5EF4-FFF2-40B4-BE49-F238E27FC236}">
                    <a16:creationId xmlns:a16="http://schemas.microsoft.com/office/drawing/2014/main" id="{74FDA2F6-4127-5401-7E8E-E1EF189D27DC}"/>
                  </a:ext>
                </a:extLst>
              </p:cNvPr>
              <p:cNvSpPr/>
              <p:nvPr/>
            </p:nvSpPr>
            <p:spPr>
              <a:xfrm rot="5400000">
                <a:off x="3401900" y="1541162"/>
                <a:ext cx="1801345" cy="1167112"/>
              </a:xfrm>
              <a:prstGeom prst="arc">
                <a:avLst>
                  <a:gd name="adj1" fmla="val 16189100"/>
                  <a:gd name="adj2" fmla="val 5312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900" dirty="0"/>
              </a:p>
            </p:txBody>
          </p:sp>
          <p:sp>
            <p:nvSpPr>
              <p:cNvPr id="144" name="Cloud 143">
                <a:extLst>
                  <a:ext uri="{FF2B5EF4-FFF2-40B4-BE49-F238E27FC236}">
                    <a16:creationId xmlns:a16="http://schemas.microsoft.com/office/drawing/2014/main" id="{1F118745-BE92-220A-7047-096020B5412C}"/>
                  </a:ext>
                </a:extLst>
              </p:cNvPr>
              <p:cNvSpPr/>
              <p:nvPr/>
            </p:nvSpPr>
            <p:spPr>
              <a:xfrm>
                <a:off x="3825982" y="2202818"/>
                <a:ext cx="953179" cy="625413"/>
              </a:xfrm>
              <a:prstGeom prst="clou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ZA" sz="900" dirty="0"/>
              </a:p>
            </p:txBody>
          </p:sp>
        </p:grpSp>
        <p:sp>
          <p:nvSpPr>
            <p:cNvPr id="109" name="TextBox 108">
              <a:extLst>
                <a:ext uri="{FF2B5EF4-FFF2-40B4-BE49-F238E27FC236}">
                  <a16:creationId xmlns:a16="http://schemas.microsoft.com/office/drawing/2014/main" id="{E9086AA3-C974-22ED-F67A-B5FC160F7BED}"/>
                </a:ext>
              </a:extLst>
            </p:cNvPr>
            <p:cNvSpPr txBox="1"/>
            <p:nvPr/>
          </p:nvSpPr>
          <p:spPr>
            <a:xfrm>
              <a:off x="8884879" y="1610513"/>
              <a:ext cx="950332" cy="369332"/>
            </a:xfrm>
            <a:prstGeom prst="rect">
              <a:avLst/>
            </a:prstGeom>
            <a:noFill/>
          </p:spPr>
          <p:txBody>
            <a:bodyPr wrap="square" anchor="ctr">
              <a:spAutoFit/>
            </a:bodyPr>
            <a:lstStyle/>
            <a:p>
              <a:pPr algn="ctr"/>
              <a:r>
                <a:rPr lang="en-US" sz="900" dirty="0">
                  <a:solidFill>
                    <a:srgbClr val="FFFFFF"/>
                  </a:solidFill>
                </a:rPr>
                <a:t>Ions in final state</a:t>
              </a:r>
              <a:endParaRPr lang="en-ZA" sz="900" dirty="0">
                <a:solidFill>
                  <a:srgbClr val="FFFFFF"/>
                </a:solidFill>
              </a:endParaRPr>
            </a:p>
          </p:txBody>
        </p:sp>
      </p:grpSp>
      <p:cxnSp>
        <p:nvCxnSpPr>
          <p:cNvPr id="157" name="Straight Arrow Connector 156">
            <a:extLst>
              <a:ext uri="{FF2B5EF4-FFF2-40B4-BE49-F238E27FC236}">
                <a16:creationId xmlns:a16="http://schemas.microsoft.com/office/drawing/2014/main" id="{6C24B84C-9BA3-B3E9-AF8A-DB9034876927}"/>
              </a:ext>
            </a:extLst>
          </p:cNvPr>
          <p:cNvCxnSpPr>
            <a:cxnSpLocks/>
          </p:cNvCxnSpPr>
          <p:nvPr/>
        </p:nvCxnSpPr>
        <p:spPr>
          <a:xfrm>
            <a:off x="1513416" y="3605764"/>
            <a:ext cx="0" cy="2412000"/>
          </a:xfrm>
          <a:prstGeom prst="straightConnector1">
            <a:avLst/>
          </a:prstGeom>
          <a:ln w="28575">
            <a:solidFill>
              <a:srgbClr val="5900D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13FC8BB7-2901-B293-AF35-58BF3682F22E}"/>
              </a:ext>
            </a:extLst>
          </p:cNvPr>
          <p:cNvCxnSpPr>
            <a:cxnSpLocks/>
          </p:cNvCxnSpPr>
          <p:nvPr/>
        </p:nvCxnSpPr>
        <p:spPr>
          <a:xfrm>
            <a:off x="1605450" y="3380964"/>
            <a:ext cx="0" cy="2628000"/>
          </a:xfrm>
          <a:prstGeom prst="straightConnector1">
            <a:avLst/>
          </a:prstGeom>
          <a:ln w="28575">
            <a:solidFill>
              <a:srgbClr val="5900D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64" name="Ink 163">
                <a:extLst>
                  <a:ext uri="{FF2B5EF4-FFF2-40B4-BE49-F238E27FC236}">
                    <a16:creationId xmlns:a16="http://schemas.microsoft.com/office/drawing/2014/main" id="{2E7355B3-15B8-E27A-EE45-F8A9839F3CCD}"/>
                  </a:ext>
                </a:extLst>
              </p14:cNvPr>
              <p14:cNvContentPartPr/>
              <p14:nvPr/>
            </p14:nvContentPartPr>
            <p14:xfrm>
              <a:off x="1725754" y="6291240"/>
              <a:ext cx="123840" cy="2520"/>
            </p14:xfrm>
          </p:contentPart>
        </mc:Choice>
        <mc:Fallback xmlns="">
          <p:pic>
            <p:nvPicPr>
              <p:cNvPr id="164" name="Ink 163">
                <a:extLst>
                  <a:ext uri="{FF2B5EF4-FFF2-40B4-BE49-F238E27FC236}">
                    <a16:creationId xmlns:a16="http://schemas.microsoft.com/office/drawing/2014/main" id="{2E7355B3-15B8-E27A-EE45-F8A9839F3CCD}"/>
                  </a:ext>
                </a:extLst>
              </p:cNvPr>
              <p:cNvPicPr/>
              <p:nvPr/>
            </p:nvPicPr>
            <p:blipFill>
              <a:blip r:embed="rId7"/>
              <a:stretch>
                <a:fillRect/>
              </a:stretch>
            </p:blipFill>
            <p:spPr>
              <a:xfrm>
                <a:off x="1689754" y="6219240"/>
                <a:ext cx="19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5" name="Ink 164">
                <a:extLst>
                  <a:ext uri="{FF2B5EF4-FFF2-40B4-BE49-F238E27FC236}">
                    <a16:creationId xmlns:a16="http://schemas.microsoft.com/office/drawing/2014/main" id="{FE9ECA61-0CFB-F6E2-BDC1-364FFAC0CD7D}"/>
                  </a:ext>
                </a:extLst>
              </p14:cNvPr>
              <p14:cNvContentPartPr/>
              <p14:nvPr/>
            </p14:nvContentPartPr>
            <p14:xfrm>
              <a:off x="1714187" y="5918601"/>
              <a:ext cx="123840" cy="2520"/>
            </p14:xfrm>
          </p:contentPart>
        </mc:Choice>
        <mc:Fallback xmlns="">
          <p:pic>
            <p:nvPicPr>
              <p:cNvPr id="165" name="Ink 164">
                <a:extLst>
                  <a:ext uri="{FF2B5EF4-FFF2-40B4-BE49-F238E27FC236}">
                    <a16:creationId xmlns:a16="http://schemas.microsoft.com/office/drawing/2014/main" id="{FE9ECA61-0CFB-F6E2-BDC1-364FFAC0CD7D}"/>
                  </a:ext>
                </a:extLst>
              </p:cNvPr>
              <p:cNvPicPr/>
              <p:nvPr/>
            </p:nvPicPr>
            <p:blipFill>
              <a:blip r:embed="rId7"/>
              <a:stretch>
                <a:fillRect/>
              </a:stretch>
            </p:blipFill>
            <p:spPr>
              <a:xfrm>
                <a:off x="1678187" y="5846601"/>
                <a:ext cx="195480" cy="146160"/>
              </a:xfrm>
              <a:prstGeom prst="rect">
                <a:avLst/>
              </a:prstGeom>
            </p:spPr>
          </p:pic>
        </mc:Fallback>
      </mc:AlternateContent>
      <p:cxnSp>
        <p:nvCxnSpPr>
          <p:cNvPr id="173" name="Straight Arrow Connector 172">
            <a:extLst>
              <a:ext uri="{FF2B5EF4-FFF2-40B4-BE49-F238E27FC236}">
                <a16:creationId xmlns:a16="http://schemas.microsoft.com/office/drawing/2014/main" id="{D94E6851-1A5E-08C7-A17F-AC01405A53BE}"/>
              </a:ext>
            </a:extLst>
          </p:cNvPr>
          <p:cNvCxnSpPr>
            <a:cxnSpLocks/>
          </p:cNvCxnSpPr>
          <p:nvPr/>
        </p:nvCxnSpPr>
        <p:spPr>
          <a:xfrm flipH="1">
            <a:off x="10578123" y="2601709"/>
            <a:ext cx="14639" cy="2844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1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73718-633E-86C5-0386-BFCA9F0AC2F1}"/>
              </a:ext>
            </a:extLst>
          </p:cNvPr>
          <p:cNvSpPr>
            <a:spLocks noGrp="1"/>
          </p:cNvSpPr>
          <p:nvPr>
            <p:ph type="title"/>
          </p:nvPr>
        </p:nvSpPr>
        <p:spPr/>
        <p:txBody>
          <a:bodyPr/>
          <a:lstStyle/>
          <a:p>
            <a:r>
              <a:rPr lang="en-US" dirty="0"/>
              <a:t>Introducing the rate equations</a:t>
            </a:r>
            <a:endParaRPr lang="en-ZA" dirty="0"/>
          </a:p>
        </p:txBody>
      </p:sp>
    </p:spTree>
    <p:extLst>
      <p:ext uri="{BB962C8B-B14F-4D97-AF65-F5344CB8AC3E}">
        <p14:creationId xmlns:p14="http://schemas.microsoft.com/office/powerpoint/2010/main" val="359562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3020-29D2-F5F7-6767-612DED8E1C4F}"/>
            </a:ext>
          </a:extLst>
        </p:cNvPr>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E67E3F7D-3890-D640-DE3E-E11C770105C2}"/>
              </a:ext>
            </a:extLst>
          </p:cNvPr>
          <p:cNvCxnSpPr>
            <a:cxnSpLocks/>
          </p:cNvCxnSpPr>
          <p:nvPr/>
        </p:nvCxnSpPr>
        <p:spPr>
          <a:xfrm>
            <a:off x="8535559" y="4127154"/>
            <a:ext cx="118061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B769B64-F715-C1D6-75DA-7713AEF804F0}"/>
              </a:ext>
            </a:extLst>
          </p:cNvPr>
          <p:cNvSpPr txBox="1"/>
          <p:nvPr/>
        </p:nvSpPr>
        <p:spPr>
          <a:xfrm>
            <a:off x="9758668" y="3886716"/>
            <a:ext cx="429926" cy="369332"/>
          </a:xfrm>
          <a:prstGeom prst="rect">
            <a:avLst/>
          </a:prstGeom>
          <a:noFill/>
        </p:spPr>
        <p:txBody>
          <a:bodyPr wrap="square" rtlCol="0">
            <a:spAutoFit/>
          </a:bodyPr>
          <a:lstStyle/>
          <a:p>
            <a:r>
              <a:rPr lang="en-ZA" dirty="0"/>
              <a:t>E1</a:t>
            </a:r>
          </a:p>
        </p:txBody>
      </p:sp>
      <p:cxnSp>
        <p:nvCxnSpPr>
          <p:cNvPr id="24" name="Straight Connector 23">
            <a:extLst>
              <a:ext uri="{FF2B5EF4-FFF2-40B4-BE49-F238E27FC236}">
                <a16:creationId xmlns:a16="http://schemas.microsoft.com/office/drawing/2014/main" id="{C4A62183-30A3-ECE6-0384-1C334167F15F}"/>
              </a:ext>
            </a:extLst>
          </p:cNvPr>
          <p:cNvCxnSpPr>
            <a:cxnSpLocks/>
          </p:cNvCxnSpPr>
          <p:nvPr/>
        </p:nvCxnSpPr>
        <p:spPr>
          <a:xfrm>
            <a:off x="8535559" y="3224784"/>
            <a:ext cx="118061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9D4FFE7-6A27-27B2-70E9-758129AA5905}"/>
              </a:ext>
            </a:extLst>
          </p:cNvPr>
          <p:cNvSpPr txBox="1"/>
          <p:nvPr/>
        </p:nvSpPr>
        <p:spPr>
          <a:xfrm>
            <a:off x="9758668" y="2984346"/>
            <a:ext cx="429926" cy="369332"/>
          </a:xfrm>
          <a:prstGeom prst="rect">
            <a:avLst/>
          </a:prstGeom>
          <a:noFill/>
        </p:spPr>
        <p:txBody>
          <a:bodyPr wrap="square" rtlCol="0">
            <a:spAutoFit/>
          </a:bodyPr>
          <a:lstStyle/>
          <a:p>
            <a:r>
              <a:rPr lang="en-ZA" dirty="0"/>
              <a:t>E2</a:t>
            </a:r>
          </a:p>
        </p:txBody>
      </p:sp>
      <p:sp>
        <p:nvSpPr>
          <p:cNvPr id="4" name="TextBox 3">
            <a:extLst>
              <a:ext uri="{FF2B5EF4-FFF2-40B4-BE49-F238E27FC236}">
                <a16:creationId xmlns:a16="http://schemas.microsoft.com/office/drawing/2014/main" id="{1936481F-6031-DA76-0914-596868CB12E2}"/>
              </a:ext>
            </a:extLst>
          </p:cNvPr>
          <p:cNvSpPr txBox="1"/>
          <p:nvPr/>
        </p:nvSpPr>
        <p:spPr>
          <a:xfrm>
            <a:off x="595042" y="1583271"/>
            <a:ext cx="9749046" cy="400110"/>
          </a:xfrm>
          <a:prstGeom prst="rect">
            <a:avLst/>
          </a:prstGeom>
          <a:noFill/>
        </p:spPr>
        <p:txBody>
          <a:bodyPr wrap="square">
            <a:spAutoFit/>
          </a:bodyPr>
          <a:lstStyle/>
          <a:p>
            <a:r>
              <a:rPr lang="en-US" sz="2000" b="1" u="sng" dirty="0">
                <a:latin typeface="+mj-lt"/>
              </a:rPr>
              <a:t>Generic two-level system</a:t>
            </a:r>
            <a:endParaRPr lang="en-US" sz="2000" dirty="0">
              <a:latin typeface="+mj-lt"/>
            </a:endParaRPr>
          </a:p>
        </p:txBody>
      </p:sp>
      <p:sp>
        <p:nvSpPr>
          <p:cNvPr id="35" name="Title 2">
            <a:extLst>
              <a:ext uri="{FF2B5EF4-FFF2-40B4-BE49-F238E27FC236}">
                <a16:creationId xmlns:a16="http://schemas.microsoft.com/office/drawing/2014/main" id="{01C935C0-3ED9-1B22-81A8-38C069E3F907}"/>
              </a:ext>
            </a:extLst>
          </p:cNvPr>
          <p:cNvSpPr>
            <a:spLocks noGrp="1"/>
          </p:cNvSpPr>
          <p:nvPr>
            <p:ph type="title"/>
          </p:nvPr>
        </p:nvSpPr>
        <p:spPr>
          <a:xfrm>
            <a:off x="349621" y="272383"/>
            <a:ext cx="8886865" cy="1019176"/>
          </a:xfrm>
        </p:spPr>
        <p:txBody>
          <a:bodyPr/>
          <a:lstStyle/>
          <a:p>
            <a:r>
              <a:rPr lang="en-US" dirty="0"/>
              <a:t>The rate equation model</a:t>
            </a:r>
          </a:p>
        </p:txBody>
      </p:sp>
      <p:cxnSp>
        <p:nvCxnSpPr>
          <p:cNvPr id="6" name="Straight Arrow Connector 5">
            <a:extLst>
              <a:ext uri="{FF2B5EF4-FFF2-40B4-BE49-F238E27FC236}">
                <a16:creationId xmlns:a16="http://schemas.microsoft.com/office/drawing/2014/main" id="{699B744F-379A-E2AC-8737-3EADE7C62D4A}"/>
              </a:ext>
            </a:extLst>
          </p:cNvPr>
          <p:cNvCxnSpPr>
            <a:cxnSpLocks/>
          </p:cNvCxnSpPr>
          <p:nvPr/>
        </p:nvCxnSpPr>
        <p:spPr>
          <a:xfrm>
            <a:off x="9285167" y="3224784"/>
            <a:ext cx="0" cy="9921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AB3DAFA-0C16-381F-1B55-8D74CBC849A4}"/>
                  </a:ext>
                </a:extLst>
              </p:cNvPr>
              <p:cNvSpPr txBox="1"/>
              <p:nvPr/>
            </p:nvSpPr>
            <p:spPr>
              <a:xfrm>
                <a:off x="3955525" y="5376628"/>
                <a:ext cx="4185954"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num>
                        <m:den>
                          <m:r>
                            <a:rPr lang="en-US" b="0" i="1" smtClean="0">
                              <a:latin typeface="Cambria Math" panose="02040503050406030204" pitchFamily="18" charset="0"/>
                            </a:rPr>
                            <m:t>𝑑𝑡</m:t>
                          </m:r>
                        </m:den>
                      </m:f>
                      <m:r>
                        <a:rPr lang="en-US" b="0" i="1" smtClean="0">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𝐵</m:t>
                          </m:r>
                        </m:e>
                        <m:sub>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2</m:t>
                          </m:r>
                        </m:sub>
                      </m:sSub>
                      <m:r>
                        <m:rPr>
                          <m:sty m:val="p"/>
                        </m:rPr>
                        <a:rPr lang="en-US" b="0" i="1" smtClean="0">
                          <a:solidFill>
                            <a:srgbClr val="FF0000"/>
                          </a:solidFill>
                          <a:latin typeface="Cambria Math" panose="02040503050406030204" pitchFamily="18" charset="0"/>
                        </a:rPr>
                        <m:t>Ρ</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𝜔</m:t>
                      </m:r>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𝑛</m:t>
                          </m:r>
                        </m:e>
                        <m:sub>
                          <m:r>
                            <a:rPr lang="en-US" i="1">
                              <a:solidFill>
                                <a:srgbClr val="FF0000"/>
                              </a:solidFill>
                              <a:latin typeface="Cambria Math" panose="02040503050406030204" pitchFamily="18" charset="0"/>
                            </a:rPr>
                            <m:t>1</m:t>
                          </m:r>
                        </m:sub>
                      </m:sSub>
                      <m:r>
                        <a:rPr lang="en-US" i="1" smtClean="0">
                          <a:solidFill>
                            <a:srgbClr val="00B0F0"/>
                          </a:solidFill>
                          <a:latin typeface="Cambria Math" panose="02040503050406030204" pitchFamily="18" charset="0"/>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𝐴</m:t>
                          </m:r>
                        </m:e>
                        <m:sub>
                          <m:r>
                            <a:rPr lang="en-US" i="1">
                              <a:solidFill>
                                <a:srgbClr val="00B0F0"/>
                              </a:solidFill>
                              <a:latin typeface="Cambria Math" panose="02040503050406030204" pitchFamily="18" charset="0"/>
                            </a:rPr>
                            <m:t>21</m:t>
                          </m:r>
                        </m:sub>
                      </m:sSub>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𝑛</m:t>
                          </m:r>
                        </m:e>
                        <m:sub>
                          <m:r>
                            <a:rPr lang="en-US" i="1">
                              <a:solidFill>
                                <a:srgbClr val="00B0F0"/>
                              </a:solidFill>
                              <a:latin typeface="Cambria Math" panose="02040503050406030204" pitchFamily="18" charset="0"/>
                            </a:rPr>
                            <m:t>2</m:t>
                          </m:r>
                        </m:sub>
                      </m:sSub>
                      <m:r>
                        <a:rPr lang="en-US"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𝐵</m:t>
                          </m:r>
                        </m:e>
                        <m:sub>
                          <m:r>
                            <a:rPr lang="en-US" i="1">
                              <a:solidFill>
                                <a:srgbClr val="00B050"/>
                              </a:solidFill>
                              <a:latin typeface="Cambria Math" panose="02040503050406030204" pitchFamily="18" charset="0"/>
                            </a:rPr>
                            <m:t>21</m:t>
                          </m:r>
                        </m:sub>
                      </m:sSub>
                      <m:r>
                        <m:rPr>
                          <m:sty m:val="p"/>
                        </m:rPr>
                        <a:rPr lang="en-US" i="1">
                          <a:solidFill>
                            <a:srgbClr val="00B050"/>
                          </a:solidFill>
                          <a:latin typeface="Cambria Math" panose="02040503050406030204" pitchFamily="18" charset="0"/>
                        </a:rPr>
                        <m:t>Ρ</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𝜔</m:t>
                      </m:r>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𝑛</m:t>
                          </m:r>
                        </m:e>
                        <m:sub>
                          <m:r>
                            <a:rPr lang="en-US" i="1">
                              <a:solidFill>
                                <a:srgbClr val="00B050"/>
                              </a:solidFill>
                              <a:latin typeface="Cambria Math" panose="02040503050406030204" pitchFamily="18" charset="0"/>
                            </a:rPr>
                            <m:t>2</m:t>
                          </m:r>
                        </m:sub>
                      </m:sSub>
                    </m:oMath>
                  </m:oMathPara>
                </a14:m>
                <a:endParaRPr lang="en-US" b="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BAB3DAFA-0C16-381F-1B55-8D74CBC849A4}"/>
                  </a:ext>
                </a:extLst>
              </p:cNvPr>
              <p:cNvSpPr txBox="1">
                <a:spLocks noRot="1" noChangeAspect="1" noMove="1" noResize="1" noEditPoints="1" noAdjustHandles="1" noChangeArrowheads="1" noChangeShapeType="1" noTextEdit="1"/>
              </p:cNvSpPr>
              <p:nvPr/>
            </p:nvSpPr>
            <p:spPr>
              <a:xfrm>
                <a:off x="3955525" y="5376628"/>
                <a:ext cx="4185954" cy="525913"/>
              </a:xfrm>
              <a:prstGeom prst="rect">
                <a:avLst/>
              </a:prstGeom>
              <a:blipFill>
                <a:blip r:embed="rId5"/>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E2613B-D3B8-0496-862F-7D8930C1BDA9}"/>
                  </a:ext>
                </a:extLst>
              </p:cNvPr>
              <p:cNvSpPr txBox="1"/>
              <p:nvPr/>
            </p:nvSpPr>
            <p:spPr>
              <a:xfrm>
                <a:off x="3955525" y="4740466"/>
                <a:ext cx="4199868"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𝐵</m:t>
                          </m:r>
                        </m:e>
                        <m:sub>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2</m:t>
                          </m:r>
                        </m:sub>
                      </m:sSub>
                      <m:r>
                        <m:rPr>
                          <m:sty m:val="p"/>
                        </m:rPr>
                        <a:rPr lang="en-US" b="0" i="1" smtClean="0">
                          <a:solidFill>
                            <a:srgbClr val="FF0000"/>
                          </a:solidFill>
                          <a:latin typeface="Cambria Math" panose="02040503050406030204" pitchFamily="18" charset="0"/>
                        </a:rPr>
                        <m:t>Ρ</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𝜔</m:t>
                      </m:r>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𝑛</m:t>
                          </m:r>
                        </m:e>
                        <m:sub>
                          <m:r>
                            <a:rPr lang="en-US" i="1">
                              <a:solidFill>
                                <a:srgbClr val="FF0000"/>
                              </a:solidFill>
                              <a:latin typeface="Cambria Math" panose="02040503050406030204" pitchFamily="18" charset="0"/>
                            </a:rPr>
                            <m:t>1</m:t>
                          </m:r>
                        </m:sub>
                      </m:sSub>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𝐴</m:t>
                          </m:r>
                        </m:e>
                        <m:sub>
                          <m:r>
                            <a:rPr lang="en-US" i="1">
                              <a:solidFill>
                                <a:srgbClr val="00B0F0"/>
                              </a:solidFill>
                              <a:latin typeface="Cambria Math" panose="02040503050406030204" pitchFamily="18" charset="0"/>
                            </a:rPr>
                            <m:t>21</m:t>
                          </m:r>
                        </m:sub>
                      </m:sSub>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𝑛</m:t>
                          </m:r>
                        </m:e>
                        <m:sub>
                          <m:r>
                            <a:rPr lang="en-US" i="1">
                              <a:solidFill>
                                <a:srgbClr val="00B0F0"/>
                              </a:solidFill>
                              <a:latin typeface="Cambria Math" panose="02040503050406030204" pitchFamily="18" charset="0"/>
                            </a:rPr>
                            <m:t>2</m:t>
                          </m:r>
                        </m:sub>
                      </m:sSub>
                      <m:r>
                        <a:rPr lang="en-US"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𝐵</m:t>
                          </m:r>
                        </m:e>
                        <m:sub>
                          <m:r>
                            <a:rPr lang="en-US" i="1">
                              <a:solidFill>
                                <a:srgbClr val="00B050"/>
                              </a:solidFill>
                              <a:latin typeface="Cambria Math" panose="02040503050406030204" pitchFamily="18" charset="0"/>
                            </a:rPr>
                            <m:t>21</m:t>
                          </m:r>
                        </m:sub>
                      </m:sSub>
                      <m:r>
                        <m:rPr>
                          <m:sty m:val="p"/>
                        </m:rPr>
                        <a:rPr lang="en-US" i="1">
                          <a:solidFill>
                            <a:srgbClr val="00B050"/>
                          </a:solidFill>
                          <a:latin typeface="Cambria Math" panose="02040503050406030204" pitchFamily="18" charset="0"/>
                        </a:rPr>
                        <m:t>Ρ</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𝜔</m:t>
                      </m:r>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𝑛</m:t>
                          </m:r>
                        </m:e>
                        <m:sub>
                          <m:r>
                            <a:rPr lang="en-US" i="1">
                              <a:solidFill>
                                <a:srgbClr val="00B050"/>
                              </a:solidFill>
                              <a:latin typeface="Cambria Math" panose="02040503050406030204" pitchFamily="18" charset="0"/>
                            </a:rPr>
                            <m:t>2</m:t>
                          </m:r>
                        </m:sub>
                      </m:sSub>
                    </m:oMath>
                  </m:oMathPara>
                </a14:m>
                <a:endParaRPr lang="en-US" b="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FEE2613B-D3B8-0496-862F-7D8930C1BDA9}"/>
                  </a:ext>
                </a:extLst>
              </p:cNvPr>
              <p:cNvSpPr txBox="1">
                <a:spLocks noRot="1" noChangeAspect="1" noMove="1" noResize="1" noEditPoints="1" noAdjustHandles="1" noChangeArrowheads="1" noChangeShapeType="1" noTextEdit="1"/>
              </p:cNvSpPr>
              <p:nvPr/>
            </p:nvSpPr>
            <p:spPr>
              <a:xfrm>
                <a:off x="3955525" y="4740466"/>
                <a:ext cx="4199868" cy="525913"/>
              </a:xfrm>
              <a:prstGeom prst="rect">
                <a:avLst/>
              </a:prstGeom>
              <a:blipFill>
                <a:blip r:embed="rId6"/>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403821A-778C-28F6-374D-F9F9285B1ABD}"/>
                  </a:ext>
                </a:extLst>
              </p:cNvPr>
              <p:cNvSpPr txBox="1"/>
              <p:nvPr/>
            </p:nvSpPr>
            <p:spPr>
              <a:xfrm>
                <a:off x="8910363" y="6087979"/>
                <a:ext cx="3185763" cy="358368"/>
              </a:xfrm>
              <a:prstGeom prst="rect">
                <a:avLst/>
              </a:prstGeom>
              <a:noFill/>
            </p:spPr>
            <p:txBody>
              <a:bodyPr wrap="square" rtlCol="0">
                <a:spAutoFit/>
              </a:bodyPr>
              <a:lstStyle/>
              <a:p>
                <a14:m>
                  <m:oMath xmlns:m="http://schemas.openxmlformats.org/officeDocument/2006/math">
                    <m:r>
                      <a:rPr lang="en-US" sz="1600" b="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𝐵</m:t>
                        </m:r>
                      </m:e>
                      <m:sub>
                        <m:r>
                          <a:rPr lang="en-US" sz="1600" b="0" i="1" smtClean="0">
                            <a:solidFill>
                              <a:schemeClr val="tx1"/>
                            </a:solidFill>
                            <a:latin typeface="Cambria Math" panose="02040503050406030204" pitchFamily="18" charset="0"/>
                          </a:rPr>
                          <m:t>𝑖𝑗</m:t>
                        </m:r>
                      </m:sub>
                    </m:sSub>
                    <m:r>
                      <m:rPr>
                        <m:sty m:val="p"/>
                      </m:rPr>
                      <a:rPr lang="en-US" sz="1600" i="1">
                        <a:solidFill>
                          <a:schemeClr val="tx1"/>
                        </a:solidFill>
                        <a:latin typeface="Cambria Math" panose="02040503050406030204" pitchFamily="18" charset="0"/>
                      </a:rPr>
                      <m:t>Ρ</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𝜔</m:t>
                    </m:r>
                    <m:r>
                      <a:rPr lang="en-US" sz="1600" i="1">
                        <a:solidFill>
                          <a:schemeClr val="tx1"/>
                        </a:solidFill>
                        <a:latin typeface="Cambria Math" panose="02040503050406030204" pitchFamily="18" charset="0"/>
                      </a:rPr>
                      <m:t>)</m:t>
                    </m:r>
                  </m:oMath>
                </a14:m>
                <a:r>
                  <a:rPr lang="en-US" sz="1600" dirty="0">
                    <a:solidFill>
                      <a:schemeClr val="tx1"/>
                    </a:solidFill>
                  </a:rPr>
                  <a:t>and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𝑖𝑗</m:t>
                        </m:r>
                      </m:sub>
                    </m:sSub>
                    <m:r>
                      <a:rPr lang="en-US" sz="1600" i="1">
                        <a:solidFill>
                          <a:schemeClr val="tx1"/>
                        </a:solidFill>
                        <a:latin typeface="Cambria Math" panose="02040503050406030204" pitchFamily="18" charset="0"/>
                      </a:rPr>
                      <m:t> </m:t>
                    </m:r>
                  </m:oMath>
                </a14:m>
                <a:r>
                  <a:rPr lang="en-US" sz="1600" dirty="0">
                    <a:solidFill>
                      <a:schemeClr val="tx1"/>
                    </a:solidFill>
                  </a:rPr>
                  <a:t>have units 1/s)</a:t>
                </a:r>
                <a:endParaRPr lang="en-ZA" sz="1600" dirty="0">
                  <a:solidFill>
                    <a:schemeClr val="tx1"/>
                  </a:solidFill>
                </a:endParaRPr>
              </a:p>
            </p:txBody>
          </p:sp>
        </mc:Choice>
        <mc:Fallback xmlns="">
          <p:sp>
            <p:nvSpPr>
              <p:cNvPr id="9" name="TextBox 8">
                <a:extLst>
                  <a:ext uri="{FF2B5EF4-FFF2-40B4-BE49-F238E27FC236}">
                    <a16:creationId xmlns:a16="http://schemas.microsoft.com/office/drawing/2014/main" id="{1403821A-778C-28F6-374D-F9F9285B1ABD}"/>
                  </a:ext>
                </a:extLst>
              </p:cNvPr>
              <p:cNvSpPr txBox="1">
                <a:spLocks noRot="1" noChangeAspect="1" noMove="1" noResize="1" noEditPoints="1" noAdjustHandles="1" noChangeArrowheads="1" noChangeShapeType="1" noTextEdit="1"/>
              </p:cNvSpPr>
              <p:nvPr/>
            </p:nvSpPr>
            <p:spPr>
              <a:xfrm>
                <a:off x="8910363" y="6087979"/>
                <a:ext cx="3185763" cy="358368"/>
              </a:xfrm>
              <a:prstGeom prst="rect">
                <a:avLst/>
              </a:prstGeom>
              <a:blipFill>
                <a:blip r:embed="rId7"/>
                <a:stretch>
                  <a:fillRect l="-192" t="-6897" b="-15517"/>
                </a:stretch>
              </a:blipFill>
            </p:spPr>
            <p:txBody>
              <a:bodyPr/>
              <a:lstStyle/>
              <a:p>
                <a:r>
                  <a:rPr lang="en-ZA">
                    <a:noFill/>
                  </a:rPr>
                  <a:t> </a:t>
                </a:r>
              </a:p>
            </p:txBody>
          </p:sp>
        </mc:Fallback>
      </mc:AlternateContent>
      <p:cxnSp>
        <p:nvCxnSpPr>
          <p:cNvPr id="10" name="Straight Connector 9">
            <a:extLst>
              <a:ext uri="{FF2B5EF4-FFF2-40B4-BE49-F238E27FC236}">
                <a16:creationId xmlns:a16="http://schemas.microsoft.com/office/drawing/2014/main" id="{63F8D528-52CC-D87C-F924-7F8CC2B5C990}"/>
              </a:ext>
            </a:extLst>
          </p:cNvPr>
          <p:cNvCxnSpPr>
            <a:cxnSpLocks/>
          </p:cNvCxnSpPr>
          <p:nvPr/>
        </p:nvCxnSpPr>
        <p:spPr>
          <a:xfrm>
            <a:off x="1902634" y="4122112"/>
            <a:ext cx="118061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245046-FE4F-82CA-2538-112C92D2D814}"/>
              </a:ext>
            </a:extLst>
          </p:cNvPr>
          <p:cNvSpPr txBox="1"/>
          <p:nvPr/>
        </p:nvSpPr>
        <p:spPr>
          <a:xfrm>
            <a:off x="3125743" y="3881674"/>
            <a:ext cx="429926" cy="369332"/>
          </a:xfrm>
          <a:prstGeom prst="rect">
            <a:avLst/>
          </a:prstGeom>
          <a:noFill/>
        </p:spPr>
        <p:txBody>
          <a:bodyPr wrap="square" rtlCol="0">
            <a:spAutoFit/>
          </a:bodyPr>
          <a:lstStyle/>
          <a:p>
            <a:r>
              <a:rPr lang="en-ZA" dirty="0"/>
              <a:t>E1</a:t>
            </a:r>
          </a:p>
        </p:txBody>
      </p:sp>
      <p:cxnSp>
        <p:nvCxnSpPr>
          <p:cNvPr id="12" name="Straight Connector 11">
            <a:extLst>
              <a:ext uri="{FF2B5EF4-FFF2-40B4-BE49-F238E27FC236}">
                <a16:creationId xmlns:a16="http://schemas.microsoft.com/office/drawing/2014/main" id="{BD952463-8A65-F651-7488-6C1EC9C2E5C0}"/>
              </a:ext>
            </a:extLst>
          </p:cNvPr>
          <p:cNvCxnSpPr>
            <a:cxnSpLocks/>
          </p:cNvCxnSpPr>
          <p:nvPr/>
        </p:nvCxnSpPr>
        <p:spPr>
          <a:xfrm>
            <a:off x="1902634" y="3219742"/>
            <a:ext cx="11806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BD67F3-F70D-4557-8F48-130C9B5CA31C}"/>
              </a:ext>
            </a:extLst>
          </p:cNvPr>
          <p:cNvSpPr txBox="1"/>
          <p:nvPr/>
        </p:nvSpPr>
        <p:spPr>
          <a:xfrm>
            <a:off x="3125743" y="2979304"/>
            <a:ext cx="429926" cy="369332"/>
          </a:xfrm>
          <a:prstGeom prst="rect">
            <a:avLst/>
          </a:prstGeom>
          <a:noFill/>
        </p:spPr>
        <p:txBody>
          <a:bodyPr wrap="square" rtlCol="0">
            <a:spAutoFit/>
          </a:bodyPr>
          <a:lstStyle/>
          <a:p>
            <a:r>
              <a:rPr lang="en-ZA" dirty="0"/>
              <a:t>E2</a:t>
            </a:r>
          </a:p>
        </p:txBody>
      </p:sp>
      <p:cxnSp>
        <p:nvCxnSpPr>
          <p:cNvPr id="14" name="Straight Arrow Connector 13">
            <a:extLst>
              <a:ext uri="{FF2B5EF4-FFF2-40B4-BE49-F238E27FC236}">
                <a16:creationId xmlns:a16="http://schemas.microsoft.com/office/drawing/2014/main" id="{92A0B9B2-84EC-203A-2004-C1FF9CA98992}"/>
              </a:ext>
            </a:extLst>
          </p:cNvPr>
          <p:cNvCxnSpPr>
            <a:cxnSpLocks/>
          </p:cNvCxnSpPr>
          <p:nvPr/>
        </p:nvCxnSpPr>
        <p:spPr>
          <a:xfrm flipV="1">
            <a:off x="2185383" y="3219742"/>
            <a:ext cx="0" cy="9023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69548202-A15A-A96C-0FDC-F443F31B856C}"/>
              </a:ext>
            </a:extLst>
          </p:cNvPr>
          <p:cNvCxnSpPr>
            <a:cxnSpLocks/>
          </p:cNvCxnSpPr>
          <p:nvPr/>
        </p:nvCxnSpPr>
        <p:spPr>
          <a:xfrm>
            <a:off x="648052" y="3495984"/>
            <a:ext cx="1014762" cy="197659"/>
          </a:xfrm>
          <a:prstGeom prst="curvedConnector3">
            <a:avLst/>
          </a:prstGeom>
          <a:ln w="57150">
            <a:solidFill>
              <a:srgbClr val="5900D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8F299A-C54C-CE5D-12F8-04373254ACBA}"/>
              </a:ext>
            </a:extLst>
          </p:cNvPr>
          <p:cNvCxnSpPr>
            <a:cxnSpLocks/>
          </p:cNvCxnSpPr>
          <p:nvPr/>
        </p:nvCxnSpPr>
        <p:spPr>
          <a:xfrm>
            <a:off x="5082854" y="4127154"/>
            <a:ext cx="118061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722AEA-846D-C7B8-BA21-6BEB0BCDB108}"/>
              </a:ext>
            </a:extLst>
          </p:cNvPr>
          <p:cNvSpPr txBox="1"/>
          <p:nvPr/>
        </p:nvSpPr>
        <p:spPr>
          <a:xfrm>
            <a:off x="6305963" y="3886716"/>
            <a:ext cx="429926" cy="369332"/>
          </a:xfrm>
          <a:prstGeom prst="rect">
            <a:avLst/>
          </a:prstGeom>
          <a:noFill/>
        </p:spPr>
        <p:txBody>
          <a:bodyPr wrap="square" rtlCol="0">
            <a:spAutoFit/>
          </a:bodyPr>
          <a:lstStyle/>
          <a:p>
            <a:r>
              <a:rPr lang="en-ZA" dirty="0"/>
              <a:t>E1</a:t>
            </a:r>
          </a:p>
        </p:txBody>
      </p:sp>
      <p:cxnSp>
        <p:nvCxnSpPr>
          <p:cNvPr id="19" name="Straight Connector 18">
            <a:extLst>
              <a:ext uri="{FF2B5EF4-FFF2-40B4-BE49-F238E27FC236}">
                <a16:creationId xmlns:a16="http://schemas.microsoft.com/office/drawing/2014/main" id="{C027A0ED-0F35-88B3-E98C-7E80C9655F05}"/>
              </a:ext>
            </a:extLst>
          </p:cNvPr>
          <p:cNvCxnSpPr>
            <a:cxnSpLocks/>
          </p:cNvCxnSpPr>
          <p:nvPr/>
        </p:nvCxnSpPr>
        <p:spPr>
          <a:xfrm>
            <a:off x="5082854" y="3224784"/>
            <a:ext cx="118061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AF49E19-3B32-6CD7-081C-74B52A1F7D15}"/>
              </a:ext>
            </a:extLst>
          </p:cNvPr>
          <p:cNvSpPr txBox="1"/>
          <p:nvPr/>
        </p:nvSpPr>
        <p:spPr>
          <a:xfrm>
            <a:off x="6305963" y="2984346"/>
            <a:ext cx="429926" cy="369332"/>
          </a:xfrm>
          <a:prstGeom prst="rect">
            <a:avLst/>
          </a:prstGeom>
          <a:noFill/>
        </p:spPr>
        <p:txBody>
          <a:bodyPr wrap="square" rtlCol="0">
            <a:spAutoFit/>
          </a:bodyPr>
          <a:lstStyle/>
          <a:p>
            <a:r>
              <a:rPr lang="en-ZA" dirty="0"/>
              <a:t>E2</a:t>
            </a:r>
          </a:p>
        </p:txBody>
      </p:sp>
      <p:cxnSp>
        <p:nvCxnSpPr>
          <p:cNvPr id="28" name="Connector: Curved 27">
            <a:extLst>
              <a:ext uri="{FF2B5EF4-FFF2-40B4-BE49-F238E27FC236}">
                <a16:creationId xmlns:a16="http://schemas.microsoft.com/office/drawing/2014/main" id="{C250B642-050C-BD04-2F06-627AF3369166}"/>
              </a:ext>
            </a:extLst>
          </p:cNvPr>
          <p:cNvCxnSpPr>
            <a:cxnSpLocks/>
          </p:cNvCxnSpPr>
          <p:nvPr/>
        </p:nvCxnSpPr>
        <p:spPr>
          <a:xfrm>
            <a:off x="6144502" y="3569104"/>
            <a:ext cx="1134319" cy="231494"/>
          </a:xfrm>
          <a:prstGeom prst="curvedConnector3">
            <a:avLst/>
          </a:prstGeom>
          <a:ln w="57150">
            <a:solidFill>
              <a:srgbClr val="5900D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651495D-C3EA-B3B9-4C73-030A594D8902}"/>
              </a:ext>
            </a:extLst>
          </p:cNvPr>
          <p:cNvCxnSpPr>
            <a:cxnSpLocks/>
          </p:cNvCxnSpPr>
          <p:nvPr/>
        </p:nvCxnSpPr>
        <p:spPr>
          <a:xfrm>
            <a:off x="5671504" y="3242548"/>
            <a:ext cx="0" cy="90237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2F6B669-EC15-C9C5-0AC5-5C91C26AB165}"/>
              </a:ext>
            </a:extLst>
          </p:cNvPr>
          <p:cNvSpPr txBox="1"/>
          <p:nvPr/>
        </p:nvSpPr>
        <p:spPr>
          <a:xfrm>
            <a:off x="8014069" y="2464377"/>
            <a:ext cx="2708538" cy="369332"/>
          </a:xfrm>
          <a:prstGeom prst="rect">
            <a:avLst/>
          </a:prstGeom>
          <a:noFill/>
        </p:spPr>
        <p:txBody>
          <a:bodyPr wrap="square">
            <a:spAutoFit/>
          </a:bodyPr>
          <a:lstStyle/>
          <a:p>
            <a:pPr algn="ctr"/>
            <a:r>
              <a:rPr lang="en-US" sz="1800" dirty="0"/>
              <a:t>Stimulated</a:t>
            </a:r>
            <a:r>
              <a:rPr lang="en-US" sz="1800" dirty="0">
                <a:latin typeface="+mj-lt"/>
              </a:rPr>
              <a:t> emission</a:t>
            </a:r>
            <a:endParaRPr lang="en-US" sz="1800" dirty="0">
              <a:solidFill>
                <a:schemeClr val="tx1">
                  <a:lumMod val="50000"/>
                </a:schemeClr>
              </a:solidFill>
            </a:endParaRPr>
          </a:p>
        </p:txBody>
      </p:sp>
      <p:sp>
        <p:nvSpPr>
          <p:cNvPr id="33" name="TextBox 32">
            <a:extLst>
              <a:ext uri="{FF2B5EF4-FFF2-40B4-BE49-F238E27FC236}">
                <a16:creationId xmlns:a16="http://schemas.microsoft.com/office/drawing/2014/main" id="{C151A3A0-BC2A-2F7A-D635-2C4F9453382E}"/>
              </a:ext>
            </a:extLst>
          </p:cNvPr>
          <p:cNvSpPr txBox="1"/>
          <p:nvPr/>
        </p:nvSpPr>
        <p:spPr>
          <a:xfrm>
            <a:off x="4739195" y="2465579"/>
            <a:ext cx="2258217" cy="369332"/>
          </a:xfrm>
          <a:prstGeom prst="rect">
            <a:avLst/>
          </a:prstGeom>
          <a:noFill/>
        </p:spPr>
        <p:txBody>
          <a:bodyPr wrap="square">
            <a:spAutoFit/>
          </a:bodyPr>
          <a:lstStyle/>
          <a:p>
            <a:pPr algn="ctr"/>
            <a:r>
              <a:rPr lang="en-US" sz="1800" dirty="0">
                <a:latin typeface="+mj-lt"/>
              </a:rPr>
              <a:t>Spontaneous decay</a:t>
            </a:r>
            <a:endParaRPr lang="en-US" sz="1800" dirty="0">
              <a:solidFill>
                <a:schemeClr val="tx1">
                  <a:lumMod val="50000"/>
                </a:schemeClr>
              </a:solidFill>
            </a:endParaRPr>
          </a:p>
        </p:txBody>
      </p:sp>
      <p:sp>
        <p:nvSpPr>
          <p:cNvPr id="36" name="TextBox 35">
            <a:extLst>
              <a:ext uri="{FF2B5EF4-FFF2-40B4-BE49-F238E27FC236}">
                <a16:creationId xmlns:a16="http://schemas.microsoft.com/office/drawing/2014/main" id="{5C7D1579-45B5-E781-21B6-2E8353A819A1}"/>
              </a:ext>
            </a:extLst>
          </p:cNvPr>
          <p:cNvSpPr txBox="1"/>
          <p:nvPr/>
        </p:nvSpPr>
        <p:spPr>
          <a:xfrm>
            <a:off x="1408656" y="2484433"/>
            <a:ext cx="2546869" cy="369332"/>
          </a:xfrm>
          <a:prstGeom prst="rect">
            <a:avLst/>
          </a:prstGeom>
          <a:noFill/>
        </p:spPr>
        <p:txBody>
          <a:bodyPr wrap="square">
            <a:spAutoFit/>
          </a:bodyPr>
          <a:lstStyle/>
          <a:p>
            <a:pPr algn="ctr"/>
            <a:r>
              <a:rPr lang="en-US" sz="1800" dirty="0"/>
              <a:t>Stimulated absorption</a:t>
            </a:r>
            <a:endParaRPr lang="en-US" sz="1800" dirty="0">
              <a:solidFill>
                <a:srgbClr val="FF0000"/>
              </a:solidFill>
              <a:latin typeface="+mj-lt"/>
            </a:endParaRPr>
          </a:p>
        </p:txBody>
      </p:sp>
      <p:cxnSp>
        <p:nvCxnSpPr>
          <p:cNvPr id="37" name="Connector: Curved 36">
            <a:extLst>
              <a:ext uri="{FF2B5EF4-FFF2-40B4-BE49-F238E27FC236}">
                <a16:creationId xmlns:a16="http://schemas.microsoft.com/office/drawing/2014/main" id="{290C0260-D4C3-9A17-6415-7216183EA270}"/>
              </a:ext>
            </a:extLst>
          </p:cNvPr>
          <p:cNvCxnSpPr>
            <a:cxnSpLocks/>
          </p:cNvCxnSpPr>
          <p:nvPr/>
        </p:nvCxnSpPr>
        <p:spPr>
          <a:xfrm>
            <a:off x="9782391" y="3665329"/>
            <a:ext cx="1134319" cy="231494"/>
          </a:xfrm>
          <a:prstGeom prst="curvedConnector3">
            <a:avLst/>
          </a:prstGeom>
          <a:ln w="57150">
            <a:solidFill>
              <a:srgbClr val="5900D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EBF146F4-8B16-7106-C73A-F768EC5A8078}"/>
              </a:ext>
            </a:extLst>
          </p:cNvPr>
          <p:cNvCxnSpPr>
            <a:cxnSpLocks/>
          </p:cNvCxnSpPr>
          <p:nvPr/>
        </p:nvCxnSpPr>
        <p:spPr>
          <a:xfrm>
            <a:off x="7776044" y="3549582"/>
            <a:ext cx="1134319" cy="231494"/>
          </a:xfrm>
          <a:prstGeom prst="curvedConnector3">
            <a:avLst/>
          </a:prstGeom>
          <a:ln w="57150">
            <a:solidFill>
              <a:srgbClr val="5900D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9D47E4C-6DDA-90D2-EE6B-6474AD39A578}"/>
              </a:ext>
            </a:extLst>
          </p:cNvPr>
          <p:cNvSpPr/>
          <p:nvPr/>
        </p:nvSpPr>
        <p:spPr>
          <a:xfrm>
            <a:off x="9183147" y="3129912"/>
            <a:ext cx="183532" cy="179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Oval 14">
            <a:extLst>
              <a:ext uri="{FF2B5EF4-FFF2-40B4-BE49-F238E27FC236}">
                <a16:creationId xmlns:a16="http://schemas.microsoft.com/office/drawing/2014/main" id="{1DBA65DE-05C7-1ED4-8A71-89153E22327B}"/>
              </a:ext>
            </a:extLst>
          </p:cNvPr>
          <p:cNvSpPr/>
          <p:nvPr/>
        </p:nvSpPr>
        <p:spPr>
          <a:xfrm>
            <a:off x="2106023" y="4037310"/>
            <a:ext cx="183532" cy="179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Oval 26">
            <a:extLst>
              <a:ext uri="{FF2B5EF4-FFF2-40B4-BE49-F238E27FC236}">
                <a16:creationId xmlns:a16="http://schemas.microsoft.com/office/drawing/2014/main" id="{14FE8758-D2A0-2203-087A-3062315B7D1E}"/>
              </a:ext>
            </a:extLst>
          </p:cNvPr>
          <p:cNvSpPr/>
          <p:nvPr/>
        </p:nvSpPr>
        <p:spPr>
          <a:xfrm>
            <a:off x="5581397" y="3148398"/>
            <a:ext cx="183532" cy="179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TextBox 70">
            <a:extLst>
              <a:ext uri="{FF2B5EF4-FFF2-40B4-BE49-F238E27FC236}">
                <a16:creationId xmlns:a16="http://schemas.microsoft.com/office/drawing/2014/main" id="{6FA7FFD7-216E-36DE-DEBE-AA0E9351BECD}"/>
              </a:ext>
            </a:extLst>
          </p:cNvPr>
          <p:cNvSpPr txBox="1"/>
          <p:nvPr/>
        </p:nvSpPr>
        <p:spPr>
          <a:xfrm>
            <a:off x="8535559" y="4816277"/>
            <a:ext cx="476412" cy="369332"/>
          </a:xfrm>
          <a:prstGeom prst="rect">
            <a:avLst/>
          </a:prstGeom>
          <a:noFill/>
        </p:spPr>
        <p:txBody>
          <a:bodyPr wrap="none" rtlCol="0">
            <a:spAutoFit/>
          </a:bodyPr>
          <a:lstStyle/>
          <a:p>
            <a:r>
              <a:rPr lang="en-US" dirty="0"/>
              <a:t>(1)</a:t>
            </a:r>
            <a:endParaRPr lang="en-ZA" dirty="0"/>
          </a:p>
        </p:txBody>
      </p:sp>
      <p:sp>
        <p:nvSpPr>
          <p:cNvPr id="72" name="TextBox 71">
            <a:extLst>
              <a:ext uri="{FF2B5EF4-FFF2-40B4-BE49-F238E27FC236}">
                <a16:creationId xmlns:a16="http://schemas.microsoft.com/office/drawing/2014/main" id="{FF288AE8-FBCD-35A3-27BB-D05688AE1B29}"/>
              </a:ext>
            </a:extLst>
          </p:cNvPr>
          <p:cNvSpPr txBox="1"/>
          <p:nvPr/>
        </p:nvSpPr>
        <p:spPr>
          <a:xfrm>
            <a:off x="8535559" y="5496830"/>
            <a:ext cx="476412" cy="369332"/>
          </a:xfrm>
          <a:prstGeom prst="rect">
            <a:avLst/>
          </a:prstGeom>
          <a:noFill/>
        </p:spPr>
        <p:txBody>
          <a:bodyPr wrap="none" rtlCol="0">
            <a:spAutoFit/>
          </a:bodyPr>
          <a:lstStyle/>
          <a:p>
            <a:r>
              <a:rPr lang="en-US" dirty="0"/>
              <a:t>(2)</a:t>
            </a:r>
            <a:endParaRPr lang="en-ZA" dirty="0"/>
          </a:p>
        </p:txBody>
      </p:sp>
    </p:spTree>
    <p:extLst>
      <p:ext uri="{BB962C8B-B14F-4D97-AF65-F5344CB8AC3E}">
        <p14:creationId xmlns:p14="http://schemas.microsoft.com/office/powerpoint/2010/main" val="14762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6"/>
                                        </p:tgtEl>
                                      </p:cBhvr>
                                    </p:animEffect>
                                    <p:set>
                                      <p:cBhvr>
                                        <p:cTn id="7" dur="1" fill="hold">
                                          <p:stCondLst>
                                            <p:cond delay="1499"/>
                                          </p:stCondLst>
                                        </p:cTn>
                                        <p:tgtEl>
                                          <p:spTgt spid="16"/>
                                        </p:tgtEl>
                                        <p:attrNameLst>
                                          <p:attrName>style.visibility</p:attrName>
                                        </p:attrNameLst>
                                      </p:cBhvr>
                                      <p:to>
                                        <p:strVal val="hidden"/>
                                      </p:to>
                                    </p:set>
                                  </p:childTnLst>
                                </p:cTn>
                              </p:par>
                            </p:childTnLst>
                          </p:cTn>
                        </p:par>
                        <p:par>
                          <p:cTn id="8" fill="hold">
                            <p:stCondLst>
                              <p:cond delay="1500"/>
                            </p:stCondLst>
                            <p:childTnLst>
                              <p:par>
                                <p:cTn id="9" presetID="64" presetClass="path" presetSubtype="0" accel="50000" decel="50000" fill="hold" grpId="0" nodeType="afterEffect">
                                  <p:stCondLst>
                                    <p:cond delay="1000"/>
                                  </p:stCondLst>
                                  <p:childTnLst>
                                    <p:animMotion origin="layout" path="M 1.66667E-6 -3.7037E-7 L 1.66667E-6 -0.13218 " pathEditMode="relative" rAng="0" ptsTypes="AA">
                                      <p:cBhvr>
                                        <p:cTn id="10" dur="2000" fill="hold"/>
                                        <p:tgtEl>
                                          <p:spTgt spid="15"/>
                                        </p:tgtEl>
                                        <p:attrNameLst>
                                          <p:attrName>ppt_x</p:attrName>
                                          <p:attrName>ppt_y</p:attrName>
                                        </p:attrNameLst>
                                      </p:cBhvr>
                                      <p:rCtr x="0" y="-66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7.40741E-7 L -0.0013 0.13032 " pathEditMode="relative" rAng="0" ptsTypes="AA">
                                      <p:cBhvr>
                                        <p:cTn id="14" dur="2000" fill="hold"/>
                                        <p:tgtEl>
                                          <p:spTgt spid="27"/>
                                        </p:tgtEl>
                                        <p:attrNameLst>
                                          <p:attrName>ppt_x</p:attrName>
                                          <p:attrName>ppt_y</p:attrName>
                                        </p:attrNameLst>
                                      </p:cBhvr>
                                      <p:rCtr x="-65" y="6505"/>
                                    </p:animMotion>
                                  </p:childTnLst>
                                </p:cTn>
                              </p:par>
                            </p:childTnLst>
                          </p:cTn>
                        </p:par>
                        <p:par>
                          <p:cTn id="15" fill="hold">
                            <p:stCondLst>
                              <p:cond delay="2000"/>
                            </p:stCondLst>
                            <p:childTnLst>
                              <p:par>
                                <p:cTn id="16" presetID="10" presetClass="entr" presetSubtype="0" fill="hold" nodeType="afterEffect">
                                  <p:stCondLst>
                                    <p:cond delay="125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4.79167E-6 -7.40741E-7 L 0.18764 -0.00139 " pathEditMode="relative" rAng="0" ptsTypes="AA">
                                      <p:cBhvr>
                                        <p:cTn id="22" dur="2000" fill="hold"/>
                                        <p:tgtEl>
                                          <p:spTgt spid="38"/>
                                        </p:tgtEl>
                                        <p:attrNameLst>
                                          <p:attrName>ppt_x</p:attrName>
                                          <p:attrName>ppt_y</p:attrName>
                                        </p:attrNameLst>
                                      </p:cBhvr>
                                      <p:rCtr x="9375" y="-69"/>
                                    </p:animMotion>
                                  </p:childTnLst>
                                </p:cTn>
                              </p:par>
                            </p:childTnLst>
                          </p:cTn>
                        </p:par>
                        <p:par>
                          <p:cTn id="23" fill="hold">
                            <p:stCondLst>
                              <p:cond delay="2000"/>
                            </p:stCondLst>
                            <p:childTnLst>
                              <p:par>
                                <p:cTn id="24" presetID="42" presetClass="path" presetSubtype="0" accel="50000" decel="50000" fill="hold" grpId="0" nodeType="afterEffect">
                                  <p:stCondLst>
                                    <p:cond delay="1000"/>
                                  </p:stCondLst>
                                  <p:childTnLst>
                                    <p:animMotion origin="layout" path="M 2.91667E-6 -4.44444E-6 L 2.91667E-6 0.13149 " pathEditMode="relative" rAng="0" ptsTypes="AA">
                                      <p:cBhvr>
                                        <p:cTn id="25" dur="2000" fill="hold"/>
                                        <p:tgtEl>
                                          <p:spTgt spid="39"/>
                                        </p:tgtEl>
                                        <p:attrNameLst>
                                          <p:attrName>ppt_x</p:attrName>
                                          <p:attrName>ppt_y</p:attrName>
                                        </p:attrNameLst>
                                      </p:cBhvr>
                                      <p:rCtr x="0" y="6574"/>
                                    </p:animMotion>
                                  </p:childTnLst>
                                </p:cTn>
                              </p:par>
                            </p:childTnLst>
                          </p:cTn>
                        </p:par>
                        <p:par>
                          <p:cTn id="26" fill="hold">
                            <p:stCondLst>
                              <p:cond delay="5000"/>
                            </p:stCondLst>
                            <p:childTnLst>
                              <p:par>
                                <p:cTn id="27" presetID="10" presetClass="entr" presetSubtype="0" fill="hold" nodeType="afterEffect">
                                  <p:stCondLst>
                                    <p:cond delay="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5"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7CDC9-670A-935A-F2BE-6AC493C628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FEFC07B-B03C-1750-A65D-037ACD1380FF}"/>
              </a:ext>
            </a:extLst>
          </p:cNvPr>
          <p:cNvSpPr/>
          <p:nvPr/>
        </p:nvSpPr>
        <p:spPr>
          <a:xfrm>
            <a:off x="3679371" y="2827175"/>
            <a:ext cx="4833257" cy="114766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DF4E46-7834-6AD2-E652-A3FF14AC53D1}"/>
                  </a:ext>
                </a:extLst>
              </p:cNvPr>
              <p:cNvSpPr>
                <a:spLocks noGrp="1"/>
              </p:cNvSpPr>
              <p:nvPr>
                <p:ph idx="1"/>
              </p:nvPr>
            </p:nvSpPr>
            <p:spPr>
              <a:xfrm>
                <a:off x="477520" y="1697394"/>
                <a:ext cx="11367150" cy="4329333"/>
              </a:xfrm>
            </p:spPr>
            <p:txBody>
              <a:bodyPr>
                <a:normAutofit fontScale="47500" lnSpcReduction="20000"/>
              </a:bodyPr>
              <a:lstStyle/>
              <a:p>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𝐴</m:t>
                        </m:r>
                      </m:e>
                      <m:sub>
                        <m:r>
                          <a:rPr lang="en-US" i="1">
                            <a:latin typeface="Cambria Math" panose="02040503050406030204" pitchFamily="18" charset="0"/>
                          </a:rPr>
                          <m:t>𝑖𝑗</m:t>
                        </m:r>
                      </m:sub>
                      <m: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sup>
                    </m:sSubSup>
                    <m:r>
                      <a:rPr lang="en-US" i="1">
                        <a:latin typeface="Cambria Math" panose="02040503050406030204" pitchFamily="18" charset="0"/>
                      </a:rPr>
                      <m:t> </m:t>
                    </m:r>
                    <m:r>
                      <a:rPr lang="en-US" b="0" i="0" smtClean="0">
                        <a:latin typeface="Cambria Math" panose="02040503050406030204" pitchFamily="18" charset="0"/>
                      </a:rPr>
                      <m:t> </m:t>
                    </m:r>
                  </m:oMath>
                </a14:m>
                <a:r>
                  <a:rPr lang="en-US" dirty="0"/>
                  <a:t>for spontaneous decay from state </a:t>
                </a:r>
                <a:r>
                  <a:rPr lang="en-US" dirty="0" err="1"/>
                  <a:t>i</a:t>
                </a:r>
                <a:r>
                  <a:rPr lang="en-US" dirty="0"/>
                  <a:t> to state j</a:t>
                </a:r>
              </a:p>
              <a:p>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sub>
                        <m:r>
                          <a:rPr lang="en-US" i="1">
                            <a:latin typeface="Cambria Math" panose="02040503050406030204" pitchFamily="18" charset="0"/>
                          </a:rPr>
                          <m:t>𝑖𝑗</m:t>
                        </m:r>
                      </m:sub>
                      <m: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sup>
                    </m:sSubSup>
                    <m:r>
                      <a:rPr lang="en-US" b="0" i="1" smtClean="0">
                        <a:latin typeface="Cambria Math" panose="02040503050406030204" pitchFamily="18" charset="0"/>
                      </a:rPr>
                      <m:t> </m:t>
                    </m:r>
                  </m:oMath>
                </a14:m>
                <a:r>
                  <a:rPr lang="en-US" dirty="0"/>
                  <a:t>for stimulated processes from state </a:t>
                </a:r>
                <a:r>
                  <a:rPr lang="en-US" dirty="0" err="1"/>
                  <a:t>i</a:t>
                </a:r>
                <a:r>
                  <a:rPr lang="en-US" dirty="0"/>
                  <a:t> to state j</a:t>
                </a:r>
              </a:p>
              <a:p>
                <a:pPr marL="0" indent="0">
                  <a:lnSpc>
                    <a:spcPct val="170000"/>
                  </a:lnSpc>
                  <a:buNone/>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b="0" i="1" smtClean="0">
                            <a:latin typeface="Cambria Math" panose="02040503050406030204" pitchFamily="18" charset="0"/>
                          </a:rPr>
                          <m:t>𝑖𝑗</m:t>
                        </m:r>
                      </m:sub>
                      <m: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𝐵</m:t>
                        </m:r>
                      </m:e>
                      <m:sub>
                        <m:r>
                          <a:rPr lang="en-US" i="1">
                            <a:latin typeface="Cambria Math" panose="02040503050406030204" pitchFamily="18" charset="0"/>
                          </a:rPr>
                          <m:t>𝑖𝑗</m:t>
                        </m:r>
                      </m:sub>
                      <m: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sup>
                    </m:sSubSup>
                  </m:oMath>
                </a14:m>
                <a:r>
                  <a:rPr lang="en-US" dirty="0"/>
                  <a:t> are written in terms of wigner-6j terms and Clebsch-Gordan coefficients which take into consideration hyperfine selection rules and light properties</a:t>
                </a:r>
                <a14:m>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 </m:t>
                        </m:r>
                      </m:e>
                      <m:sup>
                        <m:r>
                          <m:rPr>
                            <m:nor/>
                          </m:rPr>
                          <a:rPr lang="en-US" sz="2100" b="0" i="0" smtClean="0">
                            <a:latin typeface="Cambria Math" panose="02040503050406030204" pitchFamily="18" charset="0"/>
                          </a:rPr>
                          <m:t>3,4</m:t>
                        </m:r>
                      </m:sup>
                    </m:sSup>
                  </m:oMath>
                </a14:m>
                <a:endParaRPr lang="en-US" dirty="0"/>
              </a:p>
              <a:p>
                <a:pPr marL="0" indent="0">
                  <a:lnSpc>
                    <a:spcPct val="170000"/>
                  </a:lnSpc>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sup>
                      </m:sSub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m:t>
                              </m:r>
                            </m:sup>
                          </m:sSup>
                          <m:r>
                            <a:rPr lang="en-US" b="0" i="1" smtClean="0">
                              <a:latin typeface="Cambria Math" panose="02040503050406030204" pitchFamily="18" charset="0"/>
                            </a:rPr>
                            <m:t>𝐽</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m:t>
                              </m:r>
                            </m:sup>
                          </m:sSup>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m:t>
                              </m:r>
                            </m:sup>
                          </m:sSup>
                          <m:r>
                            <a:rPr lang="en-US" b="0" i="1" smtClean="0">
                              <a:latin typeface="Cambria Math" panose="02040503050406030204" pitchFamily="18" charset="0"/>
                            </a:rPr>
                            <m:t>+1</m:t>
                          </m:r>
                        </m:e>
                      </m:d>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𝐽</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m:t>
                                            </m:r>
                                          </m:sup>
                                        </m:sSup>
                                      </m:e>
                                      <m:e>
                                        <m:r>
                                          <a:rPr lang="en-US" b="0" i="1" smtClean="0">
                                            <a:latin typeface="Cambria Math" panose="02040503050406030204" pitchFamily="18" charset="0"/>
                                          </a:rPr>
                                          <m:t>𝑘</m:t>
                                        </m:r>
                                      </m:e>
                                    </m:mr>
                                    <m:m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m:t>
                                            </m:r>
                                          </m:sup>
                                        </m:sSup>
                                      </m:e>
                                      <m:e>
                                        <m:r>
                                          <a:rPr lang="en-US" b="0" i="1" smtClean="0">
                                            <a:latin typeface="Cambria Math" panose="02040503050406030204" pitchFamily="18" charset="0"/>
                                          </a:rPr>
                                          <m:t>𝐹</m:t>
                                        </m:r>
                                      </m:e>
                                      <m:e>
                                        <m:r>
                                          <a:rPr lang="en-US" b="0" i="1" smtClean="0">
                                            <a:latin typeface="Cambria Math" panose="02040503050406030204" pitchFamily="18" charset="0"/>
                                          </a:rPr>
                                          <m:t>𝐼</m:t>
                                        </m:r>
                                      </m:e>
                                    </m:mr>
                                  </m:m>
                                </m:e>
                              </m:d>
                            </m:e>
                            <m:sup>
                              <m:r>
                                <a:rPr lang="en-US" b="0" i="1" smtClean="0">
                                  <a:latin typeface="Cambria Math" panose="02040503050406030204" pitchFamily="18" charset="0"/>
                                </a:rPr>
                                <m:t>2</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𝐹</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𝐹</m:t>
                                  </m:r>
                                </m:sub>
                              </m:sSub>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m:t>
                                  </m:r>
                                </m:sup>
                              </m:sSup>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m:t>
                                      </m:r>
                                    </m:sup>
                                  </m:sSup>
                                </m:sub>
                              </m:sSub>
                              <m:r>
                                <a:rPr lang="en-US" b="0" i="1" smtClean="0">
                                  <a:latin typeface="Cambria Math" panose="02040503050406030204" pitchFamily="18" charset="0"/>
                                </a:rPr>
                                <m:t>𝑘𝑞</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oMath>
                  </m:oMathPara>
                </a14:m>
                <a:endParaRPr lang="en-US" b="0" dirty="0"/>
              </a:p>
              <a:p>
                <a:pPr marL="0" indent="0">
                  <a:lnSpc>
                    <a:spcPct val="17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𝐵</m:t>
                          </m:r>
                        </m:e>
                        <m:sub>
                          <m:r>
                            <a:rPr lang="en-US" i="1">
                              <a:latin typeface="Cambria Math" panose="02040503050406030204" pitchFamily="18" charset="0"/>
                            </a:rPr>
                            <m:t>𝑖𝑗</m:t>
                          </m:r>
                        </m:sub>
                        <m: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sup>
                      </m:sSubSup>
                      <m:r>
                        <a:rPr lang="en-US" i="1">
                          <a:latin typeface="Cambria Math" panose="02040503050406030204" pitchFamily="18" charset="0"/>
                        </a:rPr>
                        <m:t>= </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2</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3</m:t>
                              </m:r>
                            </m:sup>
                          </m:sSup>
                        </m:num>
                        <m:den>
                          <m:r>
                            <a:rPr lang="en-US" i="1" smtClean="0">
                              <a:latin typeface="Cambria Math" panose="02040503050406030204" pitchFamily="18" charset="0"/>
                              <a:ea typeface="Cambria Math" panose="02040503050406030204" pitchFamily="18" charset="0"/>
                            </a:rPr>
                            <m:t>ℏ</m:t>
                          </m:r>
                          <m:sSubSup>
                            <m:sSubSupPr>
                              <m:ctrlPr>
                                <a:rPr lang="en-US"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𝜔</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𝐽</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𝐽</m:t>
                              </m:r>
                            </m:sub>
                            <m:sup>
                              <m:r>
                                <a:rPr lang="en-US" b="0" i="1" smtClean="0">
                                  <a:latin typeface="Cambria Math" panose="02040503050406030204" pitchFamily="18" charset="0"/>
                                  <a:ea typeface="Cambria Math" panose="02040503050406030204" pitchFamily="18" charset="0"/>
                                </a:rPr>
                                <m:t>3</m:t>
                              </m:r>
                            </m:sup>
                          </m:sSubSup>
                        </m:den>
                      </m:f>
                      <m:sSub>
                        <m:sSubPr>
                          <m:ctrlPr>
                            <a:rPr lang="en-US" i="1">
                              <a:latin typeface="Cambria Math" panose="02040503050406030204" pitchFamily="18" charset="0"/>
                            </a:rPr>
                          </m:ctrlPr>
                        </m:sSubPr>
                        <m:e>
                          <m:r>
                            <a:rPr lang="en-US" i="1">
                              <a:latin typeface="Cambria Math" panose="02040503050406030204" pitchFamily="18" charset="0"/>
                            </a:rPr>
                            <m:t>𝐴</m:t>
                          </m:r>
                        </m:e>
                        <m:sub>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m:t>
                              </m:r>
                            </m:sup>
                          </m:sSup>
                          <m:r>
                            <a:rPr lang="en-US" i="1">
                              <a:latin typeface="Cambria Math" panose="02040503050406030204" pitchFamily="18" charset="0"/>
                            </a:rPr>
                            <m:t>𝐽</m:t>
                          </m:r>
                        </m:sub>
                      </m:sSub>
                      <m:d>
                        <m:dPr>
                          <m:ctrlPr>
                            <a:rPr lang="en-US" i="1">
                              <a:latin typeface="Cambria Math" panose="02040503050406030204" pitchFamily="18" charset="0"/>
                            </a:rPr>
                          </m:ctrlPr>
                        </m:dPr>
                        <m:e>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m:t>
                              </m:r>
                            </m:sup>
                          </m:sSup>
                          <m:r>
                            <a:rPr lang="en-US" i="1">
                              <a:latin typeface="Cambria Math" panose="02040503050406030204" pitchFamily="18" charset="0"/>
                            </a:rPr>
                            <m:t>+1</m:t>
                          </m:r>
                        </m:e>
                      </m:d>
                      <m:d>
                        <m:dPr>
                          <m:ctrlPr>
                            <a:rPr lang="en-US" i="1">
                              <a:latin typeface="Cambria Math" panose="02040503050406030204" pitchFamily="18" charset="0"/>
                            </a:rPr>
                          </m:ctrlPr>
                        </m:dPr>
                        <m:e>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𝐹</m:t>
                              </m:r>
                            </m:e>
                            <m:sup>
                              <m:r>
                                <a:rPr lang="en-US" i="1">
                                  <a:latin typeface="Cambria Math" panose="02040503050406030204" pitchFamily="18" charset="0"/>
                                </a:rPr>
                                <m:t>′</m:t>
                              </m:r>
                            </m:sup>
                          </m:sSup>
                          <m:r>
                            <a:rPr lang="en-US" i="1">
                              <a:latin typeface="Cambria Math" panose="02040503050406030204" pitchFamily="18" charset="0"/>
                            </a:rPr>
                            <m:t>+1</m:t>
                          </m:r>
                        </m:e>
                      </m:d>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𝐽</m:t>
                                        </m:r>
                                      </m:e>
                                      <m:e>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m:t>
                                            </m:r>
                                          </m:sup>
                                        </m:sSup>
                                      </m:e>
                                      <m:e>
                                        <m:r>
                                          <a:rPr lang="en-US" i="1">
                                            <a:latin typeface="Cambria Math" panose="02040503050406030204" pitchFamily="18" charset="0"/>
                                          </a:rPr>
                                          <m:t>𝑘</m:t>
                                        </m:r>
                                      </m:e>
                                    </m:mr>
                                    <m:mr>
                                      <m:e>
                                        <m:sSup>
                                          <m:sSupPr>
                                            <m:ctrlPr>
                                              <a:rPr lang="en-US" i="1">
                                                <a:latin typeface="Cambria Math" panose="02040503050406030204" pitchFamily="18" charset="0"/>
                                              </a:rPr>
                                            </m:ctrlPr>
                                          </m:sSupPr>
                                          <m:e>
                                            <m:r>
                                              <a:rPr lang="en-US" i="1">
                                                <a:latin typeface="Cambria Math" panose="02040503050406030204" pitchFamily="18" charset="0"/>
                                              </a:rPr>
                                              <m:t>𝐹</m:t>
                                            </m:r>
                                          </m:e>
                                          <m:sup>
                                            <m:r>
                                              <a:rPr lang="en-US" i="1">
                                                <a:latin typeface="Cambria Math" panose="02040503050406030204" pitchFamily="18" charset="0"/>
                                              </a:rPr>
                                              <m:t>′</m:t>
                                            </m:r>
                                          </m:sup>
                                        </m:sSup>
                                      </m:e>
                                      <m:e>
                                        <m:r>
                                          <a:rPr lang="en-US" i="1">
                                            <a:latin typeface="Cambria Math" panose="02040503050406030204" pitchFamily="18" charset="0"/>
                                          </a:rPr>
                                          <m:t>𝐹</m:t>
                                        </m:r>
                                      </m:e>
                                      <m:e>
                                        <m:r>
                                          <a:rPr lang="en-US" i="1">
                                            <a:latin typeface="Cambria Math" panose="02040503050406030204" pitchFamily="18" charset="0"/>
                                          </a:rPr>
                                          <m:t>𝐼</m:t>
                                        </m:r>
                                      </m:e>
                                    </m:mr>
                                  </m:m>
                                </m:e>
                              </m:d>
                            </m:e>
                            <m:sup>
                              <m:r>
                                <a:rPr lang="en-US" i="1">
                                  <a:latin typeface="Cambria Math" panose="02040503050406030204" pitchFamily="18" charset="0"/>
                                </a:rPr>
                                <m:t>2</m:t>
                              </m:r>
                            </m:sup>
                          </m:sSup>
                          <m:d>
                            <m:dPr>
                              <m:begChr m:val="⟨"/>
                              <m:endChr m:val="⟩"/>
                              <m:ctrlPr>
                                <a:rPr lang="en-US" i="1">
                                  <a:latin typeface="Cambria Math" panose="02040503050406030204" pitchFamily="18" charset="0"/>
                                </a:rPr>
                              </m:ctrlPr>
                            </m:dPr>
                            <m:e>
                              <m:r>
                                <a:rPr lang="en-US" i="1">
                                  <a:latin typeface="Cambria Math" panose="02040503050406030204" pitchFamily="18" charset="0"/>
                                </a:rPr>
                                <m:t>𝐹</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𝐹</m:t>
                                  </m:r>
                                </m:sub>
                              </m:sSub>
                            </m:e>
                            <m:e>
                              <m:sSup>
                                <m:sSupPr>
                                  <m:ctrlPr>
                                    <a:rPr lang="en-US" i="1">
                                      <a:latin typeface="Cambria Math" panose="02040503050406030204" pitchFamily="18" charset="0"/>
                                    </a:rPr>
                                  </m:ctrlPr>
                                </m:sSupPr>
                                <m:e>
                                  <m:r>
                                    <a:rPr lang="en-US" i="1">
                                      <a:latin typeface="Cambria Math" panose="02040503050406030204" pitchFamily="18" charset="0"/>
                                    </a:rPr>
                                    <m:t>𝐹</m:t>
                                  </m:r>
                                </m:e>
                                <m:sup>
                                  <m:r>
                                    <a:rPr lang="en-US" i="1">
                                      <a:latin typeface="Cambria Math" panose="02040503050406030204" pitchFamily="18" charset="0"/>
                                    </a:rPr>
                                    <m:t>′</m:t>
                                  </m:r>
                                </m:sup>
                              </m:sSup>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sub>
                                  <m:sSup>
                                    <m:sSupPr>
                                      <m:ctrlPr>
                                        <a:rPr lang="en-US" i="1">
                                          <a:latin typeface="Cambria Math" panose="02040503050406030204" pitchFamily="18" charset="0"/>
                                        </a:rPr>
                                      </m:ctrlPr>
                                    </m:sSupPr>
                                    <m:e>
                                      <m:r>
                                        <a:rPr lang="en-US" i="1">
                                          <a:latin typeface="Cambria Math" panose="02040503050406030204" pitchFamily="18" charset="0"/>
                                        </a:rPr>
                                        <m:t>𝐹</m:t>
                                      </m:r>
                                    </m:e>
                                    <m:sup>
                                      <m:r>
                                        <a:rPr lang="en-US" i="1">
                                          <a:latin typeface="Cambria Math" panose="02040503050406030204" pitchFamily="18" charset="0"/>
                                        </a:rPr>
                                        <m:t>′</m:t>
                                      </m:r>
                                    </m:sup>
                                  </m:sSup>
                                </m:sub>
                              </m:sSub>
                              <m:r>
                                <a:rPr lang="en-US" i="1">
                                  <a:latin typeface="Cambria Math" panose="02040503050406030204" pitchFamily="18" charset="0"/>
                                </a:rPr>
                                <m:t>𝑘𝑞</m:t>
                              </m:r>
                            </m:e>
                          </m:d>
                        </m:e>
                        <m:sup>
                          <m:r>
                            <a:rPr lang="en-US" i="1">
                              <a:latin typeface="Cambria Math" panose="02040503050406030204" pitchFamily="18" charset="0"/>
                            </a:rPr>
                            <m:t>2</m:t>
                          </m:r>
                        </m:sup>
                      </m:sSup>
                      <m:r>
                        <a:rPr lang="en-US" b="0" i="1" smtClean="0">
                          <a:latin typeface="Cambria Math" panose="02040503050406030204" pitchFamily="18" charset="0"/>
                        </a:rPr>
                        <m:t>,</m:t>
                      </m:r>
                    </m:oMath>
                  </m:oMathPara>
                </a14:m>
                <a:endParaRPr lang="en-US" b="0" dirty="0"/>
              </a:p>
              <a:p>
                <a:pPr marL="0" indent="0">
                  <a:lnSpc>
                    <a:spcPct val="170000"/>
                  </a:lnSpc>
                  <a:buNone/>
                </a:pPr>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2</m:t>
                        </m:r>
                      </m:sub>
                    </m:sSub>
                  </m:oMath>
                </a14:m>
                <a:r>
                  <a:rPr lang="en-US" dirty="0"/>
                  <a:t> correspond to electric dipole and quadrupole transitions, respectively. </a:t>
                </a:r>
              </a:p>
              <a:p>
                <a:pPr>
                  <a:lnSpc>
                    <a:spcPct val="170000"/>
                  </a:lnSpc>
                </a:pPr>
                <a14:m>
                  <m:oMath xmlns:m="http://schemas.openxmlformats.org/officeDocument/2006/math">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oMath>
                </a14:m>
                <a:r>
                  <a:rPr lang="en-US" dirty="0"/>
                  <a:t> is the total field energy density</a:t>
                </a:r>
                <a14:m>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 </m:t>
                        </m:r>
                      </m:e>
                      <m:sup>
                        <m:r>
                          <m:rPr>
                            <m:nor/>
                          </m:rPr>
                          <a:rPr lang="en-US" sz="2100">
                            <a:latin typeface="Cambria Math" panose="02040503050406030204" pitchFamily="18" charset="0"/>
                          </a:rPr>
                          <m:t>4</m:t>
                        </m:r>
                      </m:sup>
                    </m:sSup>
                  </m:oMath>
                </a14:m>
                <a:r>
                  <a:rPr lang="en-US" dirty="0"/>
                  <a:t>, a factor summarizing an overlap between</a:t>
                </a:r>
                <a:endParaRPr lang="en-US" dirty="0">
                  <a:solidFill>
                    <a:srgbClr val="00B0F0"/>
                  </a:solidFill>
                </a:endParaRPr>
              </a:p>
              <a:p>
                <a:pPr lvl="1">
                  <a:buFont typeface="Univers" panose="020B0503020202020204" pitchFamily="34" charset="0"/>
                  <a:buChar char="−"/>
                </a:pPr>
                <a:r>
                  <a:rPr lang="en-US" dirty="0"/>
                  <a:t>the atomic line </a:t>
                </a:r>
                <a14:m>
                  <m:oMath xmlns:m="http://schemas.openxmlformats.org/officeDocument/2006/math">
                    <m:r>
                      <a:rPr lang="en-US" b="0" i="1" smtClean="0">
                        <a:latin typeface="Cambria Math" panose="02040503050406030204" pitchFamily="18" charset="0"/>
                        <a:ea typeface="Cambria Math" panose="02040503050406030204" pitchFamily="18" charset="0"/>
                      </a:rPr>
                      <m:t>𝑠</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e>
                    </m:d>
                  </m:oMath>
                </a14:m>
                <a:endParaRPr lang="en-US" dirty="0"/>
              </a:p>
              <a:p>
                <a:pPr lvl="1">
                  <a:buFont typeface="Univers" panose="020B0503020202020204" pitchFamily="34" charset="0"/>
                  <a:buChar char="−"/>
                </a:pPr>
                <a:r>
                  <a:rPr lang="en-US" dirty="0"/>
                  <a:t>and the laser spectral distribution </a:t>
                </a:r>
                <a14:m>
                  <m:oMath xmlns:m="http://schemas.openxmlformats.org/officeDocument/2006/math">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e>
                    </m:d>
                  </m:oMath>
                </a14:m>
                <a:r>
                  <a:rPr lang="en-US" dirty="0"/>
                  <a:t> </a:t>
                </a:r>
              </a:p>
              <a:p>
                <a:pPr marL="457200" lvl="1" indent="0">
                  <a:buNone/>
                </a:pPr>
                <a:r>
                  <a:rPr lang="en-US" dirty="0"/>
                  <a:t>both modelled to be gaussian, depending on an </a:t>
                </a:r>
                <a:r>
                  <a:rPr lang="en-US" u="sng" dirty="0"/>
                  <a:t>angular frequency </a:t>
                </a:r>
                <a14:m>
                  <m:oMath xmlns:m="http://schemas.openxmlformats.org/officeDocument/2006/math">
                    <m:r>
                      <a:rPr lang="en-US" i="1">
                        <a:latin typeface="Cambria Math" panose="02040503050406030204" pitchFamily="18" charset="0"/>
                        <a:ea typeface="Cambria Math" panose="02040503050406030204" pitchFamily="18" charset="0"/>
                      </a:rPr>
                      <m:t>𝜔</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𝜌</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𝜔</m:t>
                              </m:r>
                            </m:e>
                          </m:d>
                          <m:r>
                            <a:rPr lang="en-US" b="0" i="1" smtClean="0">
                              <a:latin typeface="Cambria Math" panose="02040503050406030204" pitchFamily="18" charset="0"/>
                              <a:ea typeface="Cambria Math" panose="02040503050406030204" pitchFamily="18" charset="0"/>
                            </a:rPr>
                            <m:t>𝑠</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𝜔</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𝜔</m:t>
                          </m:r>
                        </m:e>
                      </m:nary>
                    </m:oMath>
                  </m:oMathPara>
                </a14:m>
                <a:endParaRPr lang="en-ZA" dirty="0"/>
              </a:p>
            </p:txBody>
          </p:sp>
        </mc:Choice>
        <mc:Fallback xmlns="">
          <p:sp>
            <p:nvSpPr>
              <p:cNvPr id="2" name="Content Placeholder 1">
                <a:extLst>
                  <a:ext uri="{FF2B5EF4-FFF2-40B4-BE49-F238E27FC236}">
                    <a16:creationId xmlns:a16="http://schemas.microsoft.com/office/drawing/2014/main" id="{27DF4E46-7834-6AD2-E652-A3FF14AC53D1}"/>
                  </a:ext>
                </a:extLst>
              </p:cNvPr>
              <p:cNvSpPr>
                <a:spLocks noGrp="1" noRot="1" noChangeAspect="1" noMove="1" noResize="1" noEditPoints="1" noAdjustHandles="1" noChangeArrowheads="1" noChangeShapeType="1" noTextEdit="1"/>
              </p:cNvSpPr>
              <p:nvPr>
                <p:ph idx="1"/>
              </p:nvPr>
            </p:nvSpPr>
            <p:spPr>
              <a:xfrm>
                <a:off x="477520" y="1697394"/>
                <a:ext cx="11367150" cy="4329333"/>
              </a:xfrm>
              <a:blipFill>
                <a:blip r:embed="rId5"/>
                <a:stretch>
                  <a:fillRect t="-281" b="-14768"/>
                </a:stretch>
              </a:blipFill>
            </p:spPr>
            <p:txBody>
              <a:bodyPr/>
              <a:lstStyle/>
              <a:p>
                <a:r>
                  <a:rPr lang="en-ZA">
                    <a:noFill/>
                  </a:rPr>
                  <a:t> </a:t>
                </a:r>
              </a:p>
            </p:txBody>
          </p:sp>
        </mc:Fallback>
      </mc:AlternateContent>
      <p:sp>
        <p:nvSpPr>
          <p:cNvPr id="35" name="Title 2">
            <a:extLst>
              <a:ext uri="{FF2B5EF4-FFF2-40B4-BE49-F238E27FC236}">
                <a16:creationId xmlns:a16="http://schemas.microsoft.com/office/drawing/2014/main" id="{1627D031-C5DC-F8FB-1CBD-71F3D8D20090}"/>
              </a:ext>
            </a:extLst>
          </p:cNvPr>
          <p:cNvSpPr>
            <a:spLocks noGrp="1"/>
          </p:cNvSpPr>
          <p:nvPr>
            <p:ph type="title"/>
          </p:nvPr>
        </p:nvSpPr>
        <p:spPr/>
        <p:txBody>
          <a:bodyPr/>
          <a:lstStyle/>
          <a:p>
            <a:r>
              <a:rPr lang="en-US" dirty="0"/>
              <a:t>The rate equation model</a:t>
            </a:r>
          </a:p>
        </p:txBody>
      </p:sp>
      <p:sp>
        <p:nvSpPr>
          <p:cNvPr id="7" name="TextBox 6">
            <a:extLst>
              <a:ext uri="{FF2B5EF4-FFF2-40B4-BE49-F238E27FC236}">
                <a16:creationId xmlns:a16="http://schemas.microsoft.com/office/drawing/2014/main" id="{ED4A16DB-BF41-D43B-860C-2951E3763CF0}"/>
              </a:ext>
            </a:extLst>
          </p:cNvPr>
          <p:cNvSpPr txBox="1"/>
          <p:nvPr/>
        </p:nvSpPr>
        <p:spPr>
          <a:xfrm>
            <a:off x="0" y="6139341"/>
            <a:ext cx="12192000" cy="430887"/>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nchor="ctr">
            <a:spAutoFit/>
          </a:bodyPr>
          <a:lstStyle/>
          <a:p>
            <a:r>
              <a:rPr lang="en-US" sz="1100" dirty="0">
                <a:solidFill>
                  <a:schemeClr val="bg1"/>
                </a:solidFill>
              </a:rPr>
              <a:t>[3] G. K. Woodgate. ELEMENTARY ATOMIC STRUCTURE. 1970, 01 1970. </a:t>
            </a:r>
          </a:p>
          <a:p>
            <a:r>
              <a:rPr lang="en-ZA" sz="1100" dirty="0">
                <a:solidFill>
                  <a:schemeClr val="bg1"/>
                </a:solidFill>
              </a:rPr>
              <a:t>[4] D. A. Steck. Quantum and atom optics, 2006. Available online athttp://steck.us/teaching.</a:t>
            </a:r>
          </a:p>
        </p:txBody>
      </p:sp>
      <p:sp>
        <p:nvSpPr>
          <p:cNvPr id="30" name="TextBox 29">
            <a:extLst>
              <a:ext uri="{FF2B5EF4-FFF2-40B4-BE49-F238E27FC236}">
                <a16:creationId xmlns:a16="http://schemas.microsoft.com/office/drawing/2014/main" id="{D4DB8C12-2D69-6C82-E3F7-8574C55FB4E1}"/>
              </a:ext>
            </a:extLst>
          </p:cNvPr>
          <p:cNvSpPr txBox="1"/>
          <p:nvPr/>
        </p:nvSpPr>
        <p:spPr>
          <a:xfrm>
            <a:off x="8518543" y="2896784"/>
            <a:ext cx="410690" cy="307777"/>
          </a:xfrm>
          <a:prstGeom prst="rect">
            <a:avLst/>
          </a:prstGeom>
          <a:noFill/>
        </p:spPr>
        <p:txBody>
          <a:bodyPr wrap="none" rtlCol="0">
            <a:spAutoFit/>
          </a:bodyPr>
          <a:lstStyle/>
          <a:p>
            <a:r>
              <a:rPr lang="en-US" sz="1400" dirty="0"/>
              <a:t>(3)</a:t>
            </a:r>
            <a:endParaRPr lang="en-ZA" sz="1400" dirty="0"/>
          </a:p>
        </p:txBody>
      </p:sp>
      <p:sp>
        <p:nvSpPr>
          <p:cNvPr id="31" name="TextBox 30">
            <a:extLst>
              <a:ext uri="{FF2B5EF4-FFF2-40B4-BE49-F238E27FC236}">
                <a16:creationId xmlns:a16="http://schemas.microsoft.com/office/drawing/2014/main" id="{0E7B1073-8A96-FB89-899F-1C97CC92DA3E}"/>
              </a:ext>
            </a:extLst>
          </p:cNvPr>
          <p:cNvSpPr txBox="1"/>
          <p:nvPr/>
        </p:nvSpPr>
        <p:spPr>
          <a:xfrm>
            <a:off x="8512628" y="3509098"/>
            <a:ext cx="410690" cy="307777"/>
          </a:xfrm>
          <a:prstGeom prst="rect">
            <a:avLst/>
          </a:prstGeom>
          <a:noFill/>
        </p:spPr>
        <p:txBody>
          <a:bodyPr wrap="none" rtlCol="0">
            <a:spAutoFit/>
          </a:bodyPr>
          <a:lstStyle/>
          <a:p>
            <a:r>
              <a:rPr lang="en-US" sz="1400" dirty="0"/>
              <a:t>(4)</a:t>
            </a:r>
            <a:endParaRPr lang="en-ZA" sz="1400" dirty="0"/>
          </a:p>
        </p:txBody>
      </p:sp>
      <p:sp>
        <p:nvSpPr>
          <p:cNvPr id="32" name="TextBox 31">
            <a:extLst>
              <a:ext uri="{FF2B5EF4-FFF2-40B4-BE49-F238E27FC236}">
                <a16:creationId xmlns:a16="http://schemas.microsoft.com/office/drawing/2014/main" id="{21A5B9D9-6171-4380-F1B8-C3CF32B92662}"/>
              </a:ext>
            </a:extLst>
          </p:cNvPr>
          <p:cNvSpPr txBox="1"/>
          <p:nvPr/>
        </p:nvSpPr>
        <p:spPr>
          <a:xfrm>
            <a:off x="7204599" y="5274934"/>
            <a:ext cx="410690" cy="307777"/>
          </a:xfrm>
          <a:prstGeom prst="rect">
            <a:avLst/>
          </a:prstGeom>
          <a:noFill/>
        </p:spPr>
        <p:txBody>
          <a:bodyPr wrap="none" rtlCol="0">
            <a:spAutoFit/>
          </a:bodyPr>
          <a:lstStyle/>
          <a:p>
            <a:r>
              <a:rPr lang="en-US" sz="1400" dirty="0"/>
              <a:t>(5)</a:t>
            </a:r>
            <a:endParaRPr lang="en-ZA" sz="1400" dirty="0"/>
          </a:p>
        </p:txBody>
      </p:sp>
    </p:spTree>
    <p:extLst>
      <p:ext uri="{BB962C8B-B14F-4D97-AF65-F5344CB8AC3E}">
        <p14:creationId xmlns:p14="http://schemas.microsoft.com/office/powerpoint/2010/main" val="275660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48942-3E9C-A1A7-C847-9A4FD164EBE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DDC06A9-E3E8-B728-3D08-16A7A9BA0E23}"/>
              </a:ext>
            </a:extLst>
          </p:cNvPr>
          <p:cNvSpPr/>
          <p:nvPr/>
        </p:nvSpPr>
        <p:spPr>
          <a:xfrm>
            <a:off x="3151369" y="4617221"/>
            <a:ext cx="5889259" cy="808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A3EF26-A022-8C9B-24B2-5D0226836093}"/>
                  </a:ext>
                </a:extLst>
              </p:cNvPr>
              <p:cNvSpPr txBox="1"/>
              <p:nvPr/>
            </p:nvSpPr>
            <p:spPr>
              <a:xfrm>
                <a:off x="327210" y="1722674"/>
                <a:ext cx="11537579" cy="3878113"/>
              </a:xfrm>
              <a:prstGeom prst="rect">
                <a:avLst/>
              </a:prstGeom>
              <a:noFill/>
            </p:spPr>
            <p:txBody>
              <a:bodyPr wrap="square">
                <a:spAutoFit/>
              </a:bodyPr>
              <a:lstStyle/>
              <a:p>
                <a:r>
                  <a:rPr lang="en-US" sz="2000" dirty="0">
                    <a:solidFill>
                      <a:schemeClr val="tx1">
                        <a:lumMod val="50000"/>
                      </a:schemeClr>
                    </a:solidFill>
                    <a:latin typeface="+mj-lt"/>
                  </a:rPr>
                  <a:t>These rate equations can be written for any N-state system,</a:t>
                </a:r>
              </a:p>
              <a:p>
                <a:endParaRPr lang="en-US" sz="2000" dirty="0">
                  <a:solidFill>
                    <a:schemeClr val="tx1">
                      <a:lumMod val="50000"/>
                    </a:schemeClr>
                  </a:solidFill>
                  <a:latin typeface="+mj-lt"/>
                </a:endParaRPr>
              </a:p>
              <a:p>
                <a:endParaRPr lang="en-US" dirty="0">
                  <a:solidFill>
                    <a:schemeClr val="tx1">
                      <a:lumMod val="50000"/>
                    </a:schemeClr>
                  </a:solidFill>
                  <a:latin typeface="+mj-lt"/>
                </a:endParaRPr>
              </a:p>
              <a:p>
                <a:pPr algn="ctr"/>
                <a14:m>
                  <m:oMathPara xmlns:m="http://schemas.openxmlformats.org/officeDocument/2006/math">
                    <m:oMathParaPr>
                      <m:jc m:val="centerGroup"/>
                    </m:oMathParaPr>
                    <m:oMath xmlns:m="http://schemas.openxmlformats.org/officeDocument/2006/math">
                      <m:f>
                        <m:fPr>
                          <m:ctrlPr>
                            <a:rPr lang="en-US" sz="2000" i="1">
                              <a:solidFill>
                                <a:schemeClr val="tx1">
                                  <a:lumMod val="50000"/>
                                </a:schemeClr>
                              </a:solidFill>
                              <a:latin typeface="Cambria Math" panose="02040503050406030204" pitchFamily="18" charset="0"/>
                            </a:rPr>
                          </m:ctrlPr>
                        </m:fPr>
                        <m:num>
                          <m:r>
                            <a:rPr lang="en-US" sz="2000" i="1">
                              <a:solidFill>
                                <a:schemeClr val="tx1">
                                  <a:lumMod val="50000"/>
                                </a:schemeClr>
                              </a:solidFill>
                              <a:latin typeface="Cambria Math" panose="02040503050406030204" pitchFamily="18" charset="0"/>
                            </a:rPr>
                            <m:t>𝑑</m:t>
                          </m:r>
                          <m:sSub>
                            <m:sSubPr>
                              <m:ctrlPr>
                                <a:rPr lang="en-US" sz="2000" i="1">
                                  <a:solidFill>
                                    <a:schemeClr val="tx1">
                                      <a:lumMod val="50000"/>
                                    </a:schemeClr>
                                  </a:solidFill>
                                  <a:latin typeface="Cambria Math" panose="02040503050406030204" pitchFamily="18" charset="0"/>
                                </a:rPr>
                              </m:ctrlPr>
                            </m:sSubPr>
                            <m:e>
                              <m:r>
                                <a:rPr lang="en-US" sz="2000" i="1">
                                  <a:solidFill>
                                    <a:schemeClr val="tx1">
                                      <a:lumMod val="50000"/>
                                    </a:schemeClr>
                                  </a:solidFill>
                                  <a:latin typeface="Cambria Math" panose="02040503050406030204" pitchFamily="18" charset="0"/>
                                </a:rPr>
                                <m:t>𝑛</m:t>
                              </m:r>
                            </m:e>
                            <m:sub>
                              <m:r>
                                <a:rPr lang="en-US" sz="2000" i="1">
                                  <a:solidFill>
                                    <a:schemeClr val="tx1">
                                      <a:lumMod val="50000"/>
                                    </a:schemeClr>
                                  </a:solidFill>
                                  <a:latin typeface="Cambria Math" panose="02040503050406030204" pitchFamily="18" charset="0"/>
                                </a:rPr>
                                <m:t>𝑖</m:t>
                              </m:r>
                            </m:sub>
                          </m:sSub>
                        </m:num>
                        <m:den>
                          <m:r>
                            <a:rPr lang="en-US" sz="2000" i="1">
                              <a:solidFill>
                                <a:schemeClr val="tx1">
                                  <a:lumMod val="50000"/>
                                </a:schemeClr>
                              </a:solidFill>
                              <a:latin typeface="Cambria Math" panose="02040503050406030204" pitchFamily="18" charset="0"/>
                            </a:rPr>
                            <m:t>𝑑𝑡</m:t>
                          </m:r>
                        </m:den>
                      </m:f>
                      <m:r>
                        <a:rPr lang="en-US" sz="2000" b="0" i="1" smtClean="0">
                          <a:solidFill>
                            <a:schemeClr val="tx1">
                              <a:lumMod val="50000"/>
                            </a:schemeClr>
                          </a:solidFill>
                          <a:latin typeface="Cambria Math" panose="02040503050406030204" pitchFamily="18" charset="0"/>
                        </a:rPr>
                        <m:t>=</m:t>
                      </m:r>
                      <m:nary>
                        <m:naryPr>
                          <m:chr m:val="∑"/>
                          <m:ctrlPr>
                            <a:rPr lang="en-US" sz="2000" i="1" smtClean="0">
                              <a:solidFill>
                                <a:schemeClr val="tx1">
                                  <a:lumMod val="50000"/>
                                </a:schemeClr>
                              </a:solidFill>
                              <a:latin typeface="Cambria Math" panose="02040503050406030204" pitchFamily="18" charset="0"/>
                            </a:rPr>
                          </m:ctrlPr>
                        </m:naryPr>
                        <m:sub>
                          <m:r>
                            <m:rPr>
                              <m:brk m:alnAt="23"/>
                            </m:rPr>
                            <a:rPr lang="en-US" sz="2000" b="0" i="1" smtClean="0">
                              <a:solidFill>
                                <a:schemeClr val="tx1">
                                  <a:lumMod val="50000"/>
                                </a:schemeClr>
                              </a:solidFill>
                              <a:latin typeface="Cambria Math" panose="02040503050406030204" pitchFamily="18" charset="0"/>
                            </a:rPr>
                            <m:t>𝑘</m:t>
                          </m:r>
                          <m:r>
                            <a:rPr lang="en-US" sz="2000" b="0" i="1" smtClean="0">
                              <a:solidFill>
                                <a:schemeClr val="tx1">
                                  <a:lumMod val="50000"/>
                                </a:schemeClr>
                              </a:solidFill>
                              <a:latin typeface="Cambria Math" panose="02040503050406030204" pitchFamily="18" charset="0"/>
                            </a:rPr>
                            <m:t>=1</m:t>
                          </m:r>
                        </m:sub>
                        <m:sup>
                          <m:r>
                            <a:rPr lang="en-US" sz="2000" b="0" i="1" smtClean="0">
                              <a:solidFill>
                                <a:schemeClr val="tx1">
                                  <a:lumMod val="50000"/>
                                </a:schemeClr>
                              </a:solidFill>
                              <a:latin typeface="Cambria Math" panose="02040503050406030204" pitchFamily="18" charset="0"/>
                            </a:rPr>
                            <m:t>𝑘</m:t>
                          </m:r>
                          <m:r>
                            <a:rPr lang="en-US" sz="2000" b="0" i="1" smtClean="0">
                              <a:solidFill>
                                <a:schemeClr val="tx1">
                                  <a:lumMod val="50000"/>
                                </a:schemeClr>
                              </a:solidFill>
                              <a:latin typeface="Cambria Math" panose="02040503050406030204" pitchFamily="18" charset="0"/>
                            </a:rPr>
                            <m:t>=2</m:t>
                          </m:r>
                        </m:sup>
                        <m:e>
                          <m:nary>
                            <m:naryPr>
                              <m:chr m:val="∑"/>
                              <m:ctrlPr>
                                <a:rPr lang="en-US" sz="2000" i="1" smtClean="0">
                                  <a:solidFill>
                                    <a:schemeClr val="tx1">
                                      <a:lumMod val="50000"/>
                                    </a:schemeClr>
                                  </a:solidFill>
                                  <a:latin typeface="Cambria Math" panose="02040503050406030204" pitchFamily="18" charset="0"/>
                                </a:rPr>
                              </m:ctrlPr>
                            </m:naryPr>
                            <m:sub>
                              <m:r>
                                <m:rPr>
                                  <m:brk m:alnAt="23"/>
                                </m:rPr>
                                <a:rPr lang="en-US" sz="2000" b="0" i="1" smtClean="0">
                                  <a:solidFill>
                                    <a:schemeClr val="tx1">
                                      <a:lumMod val="50000"/>
                                    </a:schemeClr>
                                  </a:solidFill>
                                  <a:latin typeface="Cambria Math" panose="02040503050406030204" pitchFamily="18" charset="0"/>
                                </a:rPr>
                                <m:t>𝑗</m:t>
                              </m:r>
                              <m:r>
                                <a:rPr lang="en-US" sz="2000" b="0" i="1" smtClean="0">
                                  <a:solidFill>
                                    <a:schemeClr val="tx1">
                                      <a:lumMod val="50000"/>
                                    </a:schemeClr>
                                  </a:solidFill>
                                  <a:latin typeface="Cambria Math" panose="02040503050406030204" pitchFamily="18" charset="0"/>
                                </a:rPr>
                                <m:t>=1,</m:t>
                              </m:r>
                              <m:r>
                                <a:rPr lang="en-US" sz="2000" b="0" i="1" smtClean="0">
                                  <a:solidFill>
                                    <a:schemeClr val="tx1">
                                      <a:lumMod val="50000"/>
                                    </a:schemeClr>
                                  </a:solidFill>
                                  <a:latin typeface="Cambria Math" panose="02040503050406030204" pitchFamily="18" charset="0"/>
                                </a:rPr>
                                <m:t>𝑗</m:t>
                              </m:r>
                              <m:r>
                                <a:rPr lang="en-US" sz="2000" b="0" i="1" smtClean="0">
                                  <a:solidFill>
                                    <a:schemeClr val="tx1">
                                      <a:lumMod val="50000"/>
                                    </a:schemeClr>
                                  </a:solidFill>
                                  <a:latin typeface="Cambria Math" panose="02040503050406030204" pitchFamily="18" charset="0"/>
                                  <a:ea typeface="Cambria Math" panose="02040503050406030204" pitchFamily="18" charset="0"/>
                                </a:rPr>
                                <m:t>≠</m:t>
                              </m:r>
                              <m:r>
                                <a:rPr lang="en-US" sz="2000" b="0" i="1" smtClean="0">
                                  <a:solidFill>
                                    <a:schemeClr val="tx1">
                                      <a:lumMod val="50000"/>
                                    </a:schemeClr>
                                  </a:solidFill>
                                  <a:latin typeface="Cambria Math" panose="02040503050406030204" pitchFamily="18" charset="0"/>
                                  <a:ea typeface="Cambria Math" panose="02040503050406030204" pitchFamily="18" charset="0"/>
                                </a:rPr>
                                <m:t>𝑖</m:t>
                              </m:r>
                            </m:sub>
                            <m:sup>
                              <m:r>
                                <a:rPr lang="en-US" sz="2000" b="0" i="1" smtClean="0">
                                  <a:solidFill>
                                    <a:schemeClr val="tx1">
                                      <a:lumMod val="50000"/>
                                    </a:schemeClr>
                                  </a:solidFill>
                                  <a:latin typeface="Cambria Math" panose="02040503050406030204" pitchFamily="18" charset="0"/>
                                </a:rPr>
                                <m:t>𝑗</m:t>
                              </m:r>
                              <m:r>
                                <a:rPr lang="en-US" sz="2000" b="0" i="1" smtClean="0">
                                  <a:solidFill>
                                    <a:schemeClr val="tx1">
                                      <a:lumMod val="50000"/>
                                    </a:schemeClr>
                                  </a:solidFill>
                                  <a:latin typeface="Cambria Math" panose="02040503050406030204" pitchFamily="18" charset="0"/>
                                </a:rPr>
                                <m:t>=</m:t>
                              </m:r>
                              <m:r>
                                <a:rPr lang="en-US" sz="2000" b="0" i="1" smtClean="0">
                                  <a:solidFill>
                                    <a:schemeClr val="tx1">
                                      <a:lumMod val="50000"/>
                                    </a:schemeClr>
                                  </a:solidFill>
                                  <a:latin typeface="Cambria Math" panose="02040503050406030204" pitchFamily="18" charset="0"/>
                                </a:rPr>
                                <m:t>𝑁</m:t>
                              </m:r>
                            </m:sup>
                            <m:e>
                              <m:d>
                                <m:dPr>
                                  <m:ctrlPr>
                                    <a:rPr lang="en-US" sz="2000" i="1">
                                      <a:solidFill>
                                        <a:schemeClr val="tx1">
                                          <a:lumMod val="50000"/>
                                        </a:schemeClr>
                                      </a:solidFill>
                                      <a:latin typeface="Cambria Math" panose="02040503050406030204" pitchFamily="18" charset="0"/>
                                    </a:rPr>
                                  </m:ctrlPr>
                                </m:dPr>
                                <m:e>
                                  <m:r>
                                    <a:rPr lang="en-US" sz="2000" i="1">
                                      <a:solidFill>
                                        <a:schemeClr val="tx1">
                                          <a:lumMod val="50000"/>
                                        </a:schemeClr>
                                      </a:solidFill>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𝐵</m:t>
                                      </m:r>
                                    </m:e>
                                    <m:sub>
                                      <m:r>
                                        <a:rPr lang="en-US" sz="2000" i="1">
                                          <a:latin typeface="Cambria Math" panose="02040503050406030204" pitchFamily="18" charset="0"/>
                                        </a:rPr>
                                        <m:t>𝑖𝑗</m:t>
                                      </m:r>
                                    </m:sub>
                                    <m:sup>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𝑘</m:t>
                                          </m:r>
                                        </m:sub>
                                      </m:sSub>
                                    </m:sup>
                                  </m:sSubSup>
                                  <m:r>
                                    <m:rPr>
                                      <m:sty m:val="p"/>
                                    </m:rPr>
                                    <a:rPr lang="en-US" sz="2000" i="1">
                                      <a:solidFill>
                                        <a:schemeClr val="tx1">
                                          <a:lumMod val="50000"/>
                                        </a:schemeClr>
                                      </a:solidFill>
                                      <a:latin typeface="Cambria Math" panose="02040503050406030204" pitchFamily="18" charset="0"/>
                                    </a:rPr>
                                    <m:t>Ρ</m:t>
                                  </m:r>
                                  <m:d>
                                    <m:dPr>
                                      <m:ctrlPr>
                                        <a:rPr lang="en-US" sz="2000" i="1">
                                          <a:solidFill>
                                            <a:schemeClr val="tx1">
                                              <a:lumMod val="50000"/>
                                            </a:schemeClr>
                                          </a:solidFill>
                                          <a:latin typeface="Cambria Math" panose="02040503050406030204" pitchFamily="18" charset="0"/>
                                        </a:rPr>
                                      </m:ctrlPr>
                                    </m:dPr>
                                    <m:e>
                                      <m:r>
                                        <a:rPr lang="en-US" sz="2000" i="1">
                                          <a:solidFill>
                                            <a:schemeClr val="tx1">
                                              <a:lumMod val="50000"/>
                                            </a:schemeClr>
                                          </a:solidFill>
                                          <a:latin typeface="Cambria Math" panose="02040503050406030204" pitchFamily="18" charset="0"/>
                                          <a:ea typeface="Cambria Math" panose="02040503050406030204" pitchFamily="18" charset="0"/>
                                        </a:rPr>
                                        <m:t>𝜔</m:t>
                                      </m:r>
                                    </m:e>
                                  </m:d>
                                  <m:sSub>
                                    <m:sSubPr>
                                      <m:ctrlPr>
                                        <a:rPr lang="en-US" sz="2000" i="1">
                                          <a:solidFill>
                                            <a:schemeClr val="tx1">
                                              <a:lumMod val="50000"/>
                                            </a:schemeClr>
                                          </a:solidFill>
                                          <a:latin typeface="Cambria Math" panose="02040503050406030204" pitchFamily="18" charset="0"/>
                                        </a:rPr>
                                      </m:ctrlPr>
                                    </m:sSubPr>
                                    <m:e>
                                      <m:r>
                                        <a:rPr lang="en-US" sz="2000" i="1">
                                          <a:solidFill>
                                            <a:schemeClr val="tx1">
                                              <a:lumMod val="50000"/>
                                            </a:schemeClr>
                                          </a:solidFill>
                                          <a:latin typeface="Cambria Math" panose="02040503050406030204" pitchFamily="18" charset="0"/>
                                        </a:rPr>
                                        <m:t>𝑛</m:t>
                                      </m:r>
                                    </m:e>
                                    <m:sub>
                                      <m:r>
                                        <a:rPr lang="en-US" sz="2000" i="1">
                                          <a:solidFill>
                                            <a:schemeClr val="tx1">
                                              <a:lumMod val="50000"/>
                                            </a:schemeClr>
                                          </a:solidFill>
                                          <a:latin typeface="Cambria Math" panose="02040503050406030204" pitchFamily="18" charset="0"/>
                                        </a:rPr>
                                        <m:t>𝑖</m:t>
                                      </m:r>
                                    </m:sub>
                                  </m:sSub>
                                  <m:r>
                                    <a:rPr lang="en-US" sz="2000" i="1">
                                      <a:solidFill>
                                        <a:schemeClr val="tx1">
                                          <a:lumMod val="50000"/>
                                        </a:schemeClr>
                                      </a:solidFill>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𝑗𝑖</m:t>
                                      </m:r>
                                    </m:sub>
                                    <m:sup>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𝑘</m:t>
                                          </m:r>
                                        </m:sub>
                                      </m:sSub>
                                    </m:sup>
                                  </m:sSubSup>
                                  <m:sSub>
                                    <m:sSubPr>
                                      <m:ctrlPr>
                                        <a:rPr lang="en-US" sz="2000" i="1">
                                          <a:solidFill>
                                            <a:schemeClr val="tx1">
                                              <a:lumMod val="50000"/>
                                            </a:schemeClr>
                                          </a:solidFill>
                                          <a:latin typeface="Cambria Math" panose="02040503050406030204" pitchFamily="18" charset="0"/>
                                        </a:rPr>
                                      </m:ctrlPr>
                                    </m:sSubPr>
                                    <m:e>
                                      <m:r>
                                        <a:rPr lang="en-US" sz="2000" i="1">
                                          <a:solidFill>
                                            <a:schemeClr val="tx1">
                                              <a:lumMod val="50000"/>
                                            </a:schemeClr>
                                          </a:solidFill>
                                          <a:latin typeface="Cambria Math" panose="02040503050406030204" pitchFamily="18" charset="0"/>
                                        </a:rPr>
                                        <m:t>𝑛</m:t>
                                      </m:r>
                                    </m:e>
                                    <m:sub>
                                      <m:r>
                                        <a:rPr lang="en-US" sz="2000" i="1">
                                          <a:solidFill>
                                            <a:schemeClr val="tx1">
                                              <a:lumMod val="50000"/>
                                            </a:schemeClr>
                                          </a:solidFill>
                                          <a:latin typeface="Cambria Math" panose="02040503050406030204" pitchFamily="18" charset="0"/>
                                        </a:rPr>
                                        <m:t>𝑗</m:t>
                                      </m:r>
                                    </m:sub>
                                  </m:sSub>
                                  <m:r>
                                    <a:rPr lang="en-US" sz="2000" i="1">
                                      <a:solidFill>
                                        <a:schemeClr val="tx1">
                                          <a:lumMod val="50000"/>
                                        </a:schemeClr>
                                      </a:solidFill>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𝐵</m:t>
                                      </m:r>
                                    </m:e>
                                    <m:sub>
                                      <m:r>
                                        <a:rPr lang="en-US" sz="2000" i="1">
                                          <a:latin typeface="Cambria Math" panose="02040503050406030204" pitchFamily="18" charset="0"/>
                                        </a:rPr>
                                        <m:t>𝑗𝑖</m:t>
                                      </m:r>
                                    </m:sub>
                                    <m:sup>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𝑘</m:t>
                                          </m:r>
                                        </m:sub>
                                      </m:sSub>
                                    </m:sup>
                                  </m:sSubSup>
                                  <m:r>
                                    <m:rPr>
                                      <m:sty m:val="p"/>
                                    </m:rPr>
                                    <a:rPr lang="en-US" sz="2000" i="1">
                                      <a:solidFill>
                                        <a:schemeClr val="tx1">
                                          <a:lumMod val="50000"/>
                                        </a:schemeClr>
                                      </a:solidFill>
                                      <a:latin typeface="Cambria Math" panose="02040503050406030204" pitchFamily="18" charset="0"/>
                                    </a:rPr>
                                    <m:t>Ρ</m:t>
                                  </m:r>
                                  <m:d>
                                    <m:dPr>
                                      <m:ctrlPr>
                                        <a:rPr lang="en-US" sz="2000" i="1">
                                          <a:solidFill>
                                            <a:schemeClr val="tx1">
                                              <a:lumMod val="50000"/>
                                            </a:schemeClr>
                                          </a:solidFill>
                                          <a:latin typeface="Cambria Math" panose="02040503050406030204" pitchFamily="18" charset="0"/>
                                        </a:rPr>
                                      </m:ctrlPr>
                                    </m:dPr>
                                    <m:e>
                                      <m:r>
                                        <a:rPr lang="en-US" sz="2000" i="1">
                                          <a:solidFill>
                                            <a:schemeClr val="tx1">
                                              <a:lumMod val="50000"/>
                                            </a:schemeClr>
                                          </a:solidFill>
                                          <a:latin typeface="Cambria Math" panose="02040503050406030204" pitchFamily="18" charset="0"/>
                                          <a:ea typeface="Cambria Math" panose="02040503050406030204" pitchFamily="18" charset="0"/>
                                        </a:rPr>
                                        <m:t>𝜔</m:t>
                                      </m:r>
                                    </m:e>
                                  </m:d>
                                  <m:sSub>
                                    <m:sSubPr>
                                      <m:ctrlPr>
                                        <a:rPr lang="en-US" sz="2000" i="1">
                                          <a:solidFill>
                                            <a:schemeClr val="tx1">
                                              <a:lumMod val="50000"/>
                                            </a:schemeClr>
                                          </a:solidFill>
                                          <a:latin typeface="Cambria Math" panose="02040503050406030204" pitchFamily="18" charset="0"/>
                                        </a:rPr>
                                      </m:ctrlPr>
                                    </m:sSubPr>
                                    <m:e>
                                      <m:r>
                                        <a:rPr lang="en-US" sz="2000" i="1">
                                          <a:solidFill>
                                            <a:schemeClr val="tx1">
                                              <a:lumMod val="50000"/>
                                            </a:schemeClr>
                                          </a:solidFill>
                                          <a:latin typeface="Cambria Math" panose="02040503050406030204" pitchFamily="18" charset="0"/>
                                        </a:rPr>
                                        <m:t>𝑛</m:t>
                                      </m:r>
                                    </m:e>
                                    <m:sub>
                                      <m:r>
                                        <a:rPr lang="en-US" sz="2000" i="1">
                                          <a:solidFill>
                                            <a:schemeClr val="tx1">
                                              <a:lumMod val="50000"/>
                                            </a:schemeClr>
                                          </a:solidFill>
                                          <a:latin typeface="Cambria Math" panose="02040503050406030204" pitchFamily="18" charset="0"/>
                                        </a:rPr>
                                        <m:t>𝑗</m:t>
                                      </m:r>
                                    </m:sub>
                                  </m:sSub>
                                </m:e>
                              </m:d>
                            </m:e>
                          </m:nary>
                          <m:r>
                            <a:rPr lang="en-US" sz="2000" b="0" i="1" smtClean="0">
                              <a:solidFill>
                                <a:schemeClr val="tx1">
                                  <a:lumMod val="50000"/>
                                </a:schemeClr>
                              </a:solidFill>
                              <a:latin typeface="Cambria Math" panose="02040503050406030204" pitchFamily="18" charset="0"/>
                            </a:rPr>
                            <m:t>.</m:t>
                          </m:r>
                        </m:e>
                      </m:nary>
                    </m:oMath>
                  </m:oMathPara>
                </a14:m>
                <a:endParaRPr lang="en-US" sz="2000" dirty="0">
                  <a:solidFill>
                    <a:schemeClr val="tx1">
                      <a:lumMod val="50000"/>
                    </a:schemeClr>
                  </a:solidFill>
                  <a:latin typeface="+mj-lt"/>
                </a:endParaRPr>
              </a:p>
              <a:p>
                <a:endParaRPr lang="en-US" sz="2000" dirty="0">
                  <a:solidFill>
                    <a:schemeClr val="tx1">
                      <a:lumMod val="50000"/>
                    </a:schemeClr>
                  </a:solidFill>
                  <a:latin typeface="+mj-lt"/>
                </a:endParaRPr>
              </a:p>
              <a:p>
                <a:r>
                  <a:rPr lang="en-US" sz="2000" dirty="0">
                    <a:solidFill>
                      <a:schemeClr val="tx1">
                        <a:lumMod val="50000"/>
                      </a:schemeClr>
                    </a:solidFill>
                    <a:latin typeface="+mj-lt"/>
                  </a:rPr>
                  <a:t> </a:t>
                </a:r>
                <a:r>
                  <a:rPr lang="en-US" sz="2000" dirty="0">
                    <a:solidFill>
                      <a:schemeClr val="tx1">
                        <a:lumMod val="50000"/>
                      </a:schemeClr>
                    </a:solidFill>
                  </a:rPr>
                  <a:t>Furthermore, they are easily written in matrix notation:</a:t>
                </a:r>
              </a:p>
              <a:p>
                <a:endParaRPr lang="en-US" sz="2000" dirty="0">
                  <a:solidFill>
                    <a:schemeClr val="tx1">
                      <a:lumMod val="50000"/>
                    </a:schemeClr>
                  </a:solidFill>
                </a:endParaRPr>
              </a:p>
              <a:p>
                <a:endParaRPr lang="en-US" sz="2000" dirty="0">
                  <a:solidFill>
                    <a:schemeClr val="tx1">
                      <a:lumMod val="50000"/>
                    </a:schemeClr>
                  </a:solidFill>
                </a:endParaRPr>
              </a:p>
              <a:p>
                <a:pPr algn="ctr"/>
                <a14:m>
                  <m:oMath xmlns:m="http://schemas.openxmlformats.org/officeDocument/2006/math">
                    <m:f>
                      <m:fPr>
                        <m:ctrlPr>
                          <a:rPr lang="en-ZA" sz="2000" i="1">
                            <a:latin typeface="Cambria Math" panose="02040503050406030204" pitchFamily="18" charset="0"/>
                          </a:rPr>
                        </m:ctrlPr>
                      </m:fPr>
                      <m:num>
                        <m:r>
                          <a:rPr lang="en-ZA" sz="2000" i="1">
                            <a:latin typeface="Cambria Math" panose="02040503050406030204" pitchFamily="18" charset="0"/>
                          </a:rPr>
                          <m:t>𝑑</m:t>
                        </m:r>
                      </m:num>
                      <m:den>
                        <m:r>
                          <a:rPr lang="en-ZA" sz="2000" i="1">
                            <a:latin typeface="Cambria Math" panose="02040503050406030204" pitchFamily="18" charset="0"/>
                          </a:rPr>
                          <m:t>𝑑</m:t>
                        </m:r>
                        <m:r>
                          <a:rPr lang="en-US" sz="2000" i="1">
                            <a:latin typeface="Cambria Math" panose="02040503050406030204" pitchFamily="18" charset="0"/>
                          </a:rPr>
                          <m:t>𝑡</m:t>
                        </m:r>
                      </m:den>
                    </m:f>
                    <m:acc>
                      <m:accPr>
                        <m:chr m:val="⃗"/>
                        <m:ctrlPr>
                          <a:rPr lang="en-ZA" sz="2000" i="1">
                            <a:latin typeface="Cambria Math" panose="02040503050406030204" pitchFamily="18" charset="0"/>
                          </a:rPr>
                        </m:ctrlPr>
                      </m:accPr>
                      <m:e>
                        <m:r>
                          <a:rPr lang="en-US" sz="2000" i="1">
                            <a:latin typeface="Cambria Math" panose="02040503050406030204" pitchFamily="18" charset="0"/>
                          </a:rPr>
                          <m:t>𝑛</m:t>
                        </m:r>
                      </m:e>
                    </m:acc>
                    <m:r>
                      <a:rPr lang="en-US" sz="2000" i="1">
                        <a:latin typeface="Cambria Math" panose="02040503050406030204" pitchFamily="18" charset="0"/>
                      </a:rPr>
                      <m:t>=</m:t>
                    </m:r>
                    <m:r>
                      <a:rPr lang="en-US" sz="2000" i="1">
                        <a:latin typeface="Cambria Math" panose="02040503050406030204" pitchFamily="18" charset="0"/>
                      </a:rPr>
                      <m:t>𝑀</m:t>
                    </m:r>
                    <m:acc>
                      <m:accPr>
                        <m:chr m:val="⃗"/>
                        <m:ctrlPr>
                          <a:rPr lang="en-US" sz="2000" i="1">
                            <a:latin typeface="Cambria Math" panose="02040503050406030204" pitchFamily="18" charset="0"/>
                          </a:rPr>
                        </m:ctrlPr>
                      </m:accPr>
                      <m:e>
                        <m:r>
                          <a:rPr lang="en-US" sz="2000" i="1">
                            <a:latin typeface="Cambria Math" panose="02040503050406030204" pitchFamily="18" charset="0"/>
                          </a:rPr>
                          <m:t>𝑛</m:t>
                        </m:r>
                      </m:e>
                    </m:acc>
                  </m:oMath>
                </a14:m>
                <a:r>
                  <a:rPr lang="en-ZA" sz="2000" dirty="0"/>
                  <a:t> , 	</a:t>
                </a:r>
                <a:r>
                  <a:rPr lang="en-ZA" dirty="0"/>
                  <a:t>where</a:t>
                </a:r>
                <a:r>
                  <a:rPr lang="en-ZA" sz="2000" dirty="0"/>
                  <a:t> </a:t>
                </a:r>
                <a14:m>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𝑀</m:t>
                        </m:r>
                      </m:e>
                      <m:sup>
                        <m:r>
                          <a:rPr lang="en-US" sz="2000" i="1">
                            <a:latin typeface="Cambria Math" panose="02040503050406030204" pitchFamily="18" charset="0"/>
                          </a:rPr>
                          <m:t>𝑠𝑝𝑜𝑛𝑡</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𝑀</m:t>
                        </m:r>
                      </m:e>
                      <m:sup>
                        <m:r>
                          <a:rPr lang="en-US" sz="2000" i="1">
                            <a:latin typeface="Cambria Math" panose="02040503050406030204" pitchFamily="18" charset="0"/>
                          </a:rPr>
                          <m:t>𝑠𝑡𝑖𝑚</m:t>
                        </m:r>
                      </m:sup>
                    </m:sSup>
                  </m:oMath>
                </a14:m>
                <a:endParaRPr lang="en-US" sz="2000" dirty="0">
                  <a:solidFill>
                    <a:schemeClr val="tx1">
                      <a:lumMod val="50000"/>
                    </a:schemeClr>
                  </a:solidFill>
                </a:endParaRPr>
              </a:p>
              <a:p>
                <a:endParaRPr lang="en-ZA" sz="2000" dirty="0"/>
              </a:p>
            </p:txBody>
          </p:sp>
        </mc:Choice>
        <mc:Fallback xmlns="">
          <p:sp>
            <p:nvSpPr>
              <p:cNvPr id="4" name="TextBox 3">
                <a:extLst>
                  <a:ext uri="{FF2B5EF4-FFF2-40B4-BE49-F238E27FC236}">
                    <a16:creationId xmlns:a16="http://schemas.microsoft.com/office/drawing/2014/main" id="{C5A3EF26-A022-8C9B-24B2-5D0226836093}"/>
                  </a:ext>
                </a:extLst>
              </p:cNvPr>
              <p:cNvSpPr txBox="1">
                <a:spLocks noRot="1" noChangeAspect="1" noMove="1" noResize="1" noEditPoints="1" noAdjustHandles="1" noChangeArrowheads="1" noChangeShapeType="1" noTextEdit="1"/>
              </p:cNvSpPr>
              <p:nvPr/>
            </p:nvSpPr>
            <p:spPr>
              <a:xfrm>
                <a:off x="327210" y="1722674"/>
                <a:ext cx="11537579" cy="3878113"/>
              </a:xfrm>
              <a:prstGeom prst="rect">
                <a:avLst/>
              </a:prstGeom>
              <a:blipFill>
                <a:blip r:embed="rId5"/>
                <a:stretch>
                  <a:fillRect l="-581" t="-1101"/>
                </a:stretch>
              </a:blipFill>
            </p:spPr>
            <p:txBody>
              <a:bodyPr/>
              <a:lstStyle/>
              <a:p>
                <a:r>
                  <a:rPr lang="en-ZA">
                    <a:noFill/>
                  </a:rPr>
                  <a:t> </a:t>
                </a:r>
              </a:p>
            </p:txBody>
          </p:sp>
        </mc:Fallback>
      </mc:AlternateContent>
      <p:sp>
        <p:nvSpPr>
          <p:cNvPr id="35" name="Title 2">
            <a:extLst>
              <a:ext uri="{FF2B5EF4-FFF2-40B4-BE49-F238E27FC236}">
                <a16:creationId xmlns:a16="http://schemas.microsoft.com/office/drawing/2014/main" id="{C629CA22-B0AB-15E9-C851-9639A81EA354}"/>
              </a:ext>
            </a:extLst>
          </p:cNvPr>
          <p:cNvSpPr>
            <a:spLocks noGrp="1"/>
          </p:cNvSpPr>
          <p:nvPr>
            <p:ph type="title"/>
          </p:nvPr>
        </p:nvSpPr>
        <p:spPr>
          <a:xfrm>
            <a:off x="349621" y="272383"/>
            <a:ext cx="8886865" cy="1019176"/>
          </a:xfrm>
        </p:spPr>
        <p:txBody>
          <a:bodyPr/>
          <a:lstStyle/>
          <a:p>
            <a:r>
              <a:rPr lang="en-US" dirty="0"/>
              <a:t>The rate equation model</a:t>
            </a:r>
          </a:p>
        </p:txBody>
      </p:sp>
      <p:sp>
        <p:nvSpPr>
          <p:cNvPr id="25" name="TextBox 24">
            <a:extLst>
              <a:ext uri="{FF2B5EF4-FFF2-40B4-BE49-F238E27FC236}">
                <a16:creationId xmlns:a16="http://schemas.microsoft.com/office/drawing/2014/main" id="{4A0EB440-C32E-7D55-C085-1E8BA8236721}"/>
              </a:ext>
            </a:extLst>
          </p:cNvPr>
          <p:cNvSpPr txBox="1"/>
          <p:nvPr/>
        </p:nvSpPr>
        <p:spPr>
          <a:xfrm>
            <a:off x="9254624" y="4801105"/>
            <a:ext cx="476412" cy="369332"/>
          </a:xfrm>
          <a:prstGeom prst="rect">
            <a:avLst/>
          </a:prstGeom>
          <a:noFill/>
        </p:spPr>
        <p:txBody>
          <a:bodyPr wrap="none" rtlCol="0">
            <a:spAutoFit/>
          </a:bodyPr>
          <a:lstStyle/>
          <a:p>
            <a:r>
              <a:rPr lang="en-US" dirty="0"/>
              <a:t>(6)</a:t>
            </a:r>
            <a:endParaRPr lang="en-ZA" dirty="0"/>
          </a:p>
        </p:txBody>
      </p:sp>
      <p:sp>
        <p:nvSpPr>
          <p:cNvPr id="26" name="TextBox 25">
            <a:extLst>
              <a:ext uri="{FF2B5EF4-FFF2-40B4-BE49-F238E27FC236}">
                <a16:creationId xmlns:a16="http://schemas.microsoft.com/office/drawing/2014/main" id="{4A5F164A-CD33-C6FD-F1EC-56DAD9322AD1}"/>
              </a:ext>
            </a:extLst>
          </p:cNvPr>
          <p:cNvSpPr txBox="1"/>
          <p:nvPr/>
        </p:nvSpPr>
        <p:spPr>
          <a:xfrm>
            <a:off x="9236486" y="2892558"/>
            <a:ext cx="476412" cy="369332"/>
          </a:xfrm>
          <a:prstGeom prst="rect">
            <a:avLst/>
          </a:prstGeom>
          <a:noFill/>
        </p:spPr>
        <p:txBody>
          <a:bodyPr wrap="none" rtlCol="0">
            <a:spAutoFit/>
          </a:bodyPr>
          <a:lstStyle/>
          <a:p>
            <a:r>
              <a:rPr lang="en-US" dirty="0"/>
              <a:t>(5)</a:t>
            </a:r>
            <a:endParaRPr lang="en-ZA" dirty="0"/>
          </a:p>
        </p:txBody>
      </p:sp>
    </p:spTree>
    <p:extLst>
      <p:ext uri="{BB962C8B-B14F-4D97-AF65-F5344CB8AC3E}">
        <p14:creationId xmlns:p14="http://schemas.microsoft.com/office/powerpoint/2010/main" val="2721720179"/>
      </p:ext>
    </p:extLst>
  </p:cSld>
  <p:clrMapOvr>
    <a:masterClrMapping/>
  </p:clrMapOvr>
</p:sld>
</file>

<file path=ppt/theme/theme1.xml><?xml version="1.0" encoding="utf-8"?>
<a:theme xmlns:a="http://schemas.openxmlformats.org/drawingml/2006/main" name="Office Theme">
  <a:themeElements>
    <a:clrScheme name="SCIENCE#2022">
      <a:dk1>
        <a:srgbClr val="4D5356"/>
      </a:dk1>
      <a:lt1>
        <a:srgbClr val="FFFFFF"/>
      </a:lt1>
      <a:dk2>
        <a:srgbClr val="4D5356"/>
      </a:dk2>
      <a:lt2>
        <a:srgbClr val="FFFFFF"/>
      </a:lt2>
      <a:accent1>
        <a:srgbClr val="61223B"/>
      </a:accent1>
      <a:accent2>
        <a:srgbClr val="B79962"/>
      </a:accent2>
      <a:accent3>
        <a:srgbClr val="D22730"/>
      </a:accent3>
      <a:accent4>
        <a:srgbClr val="8C979A"/>
      </a:accent4>
      <a:accent5>
        <a:srgbClr val="61223B"/>
      </a:accent5>
      <a:accent6>
        <a:srgbClr val="8B2346"/>
      </a:accent6>
      <a:hlink>
        <a:srgbClr val="B79962"/>
      </a:hlink>
      <a:folHlink>
        <a:srgbClr val="8C97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320dda-a88b-47bc-962e-2aaac57cca39" xsi:nil="true"/>
    <lcf76f155ced4ddcb4097134ff3c332f xmlns="5270dd94-f8cf-4d97-83e9-08c5e417fb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B3423FE29EEC49A5FBBA28DDDCC119" ma:contentTypeVersion="18" ma:contentTypeDescription="Create a new document." ma:contentTypeScope="" ma:versionID="9fc8a1d5995b99482319092492896ab1">
  <xsd:schema xmlns:xsd="http://www.w3.org/2001/XMLSchema" xmlns:xs="http://www.w3.org/2001/XMLSchema" xmlns:p="http://schemas.microsoft.com/office/2006/metadata/properties" xmlns:ns2="5270dd94-f8cf-4d97-83e9-08c5e417fbc3" xmlns:ns3="32320dda-a88b-47bc-962e-2aaac57cca39" targetNamespace="http://schemas.microsoft.com/office/2006/metadata/properties" ma:root="true" ma:fieldsID="8d1b018b7732862bda1a1f425d035c40" ns2:_="" ns3:_="">
    <xsd:import namespace="5270dd94-f8cf-4d97-83e9-08c5e417fbc3"/>
    <xsd:import namespace="32320dda-a88b-47bc-962e-2aaac57cca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0dd94-f8cf-4d97-83e9-08c5e417f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52a57b7-faf8-40f9-a460-bb3073308a5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320dda-a88b-47bc-962e-2aaac57cca3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1cf5e1-6aa9-45e4-957f-34d7a3494660}" ma:internalName="TaxCatchAll" ma:showField="CatchAllData" ma:web="32320dda-a88b-47bc-962e-2aaac57cca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299697-2CF8-477D-9BB6-43782C4197C7}">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32320dda-a88b-47bc-962e-2aaac57cca39"/>
    <ds:schemaRef ds:uri="5270dd94-f8cf-4d97-83e9-08c5e417fbc3"/>
    <ds:schemaRef ds:uri="http://www.w3.org/XML/1998/namespace"/>
  </ds:schemaRefs>
</ds:datastoreItem>
</file>

<file path=customXml/itemProps2.xml><?xml version="1.0" encoding="utf-8"?>
<ds:datastoreItem xmlns:ds="http://schemas.openxmlformats.org/officeDocument/2006/customXml" ds:itemID="{B892287B-DDA9-43AF-877D-51351E0FB67A}">
  <ds:schemaRefs>
    <ds:schemaRef ds:uri="http://schemas.microsoft.com/sharepoint/v3/contenttype/forms"/>
  </ds:schemaRefs>
</ds:datastoreItem>
</file>

<file path=customXml/itemProps3.xml><?xml version="1.0" encoding="utf-8"?>
<ds:datastoreItem xmlns:ds="http://schemas.openxmlformats.org/officeDocument/2006/customXml" ds:itemID="{A171DF09-3CE1-41B0-A8B0-997C03BAA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70dd94-f8cf-4d97-83e9-08c5e417fbc3"/>
    <ds:schemaRef ds:uri="32320dda-a88b-47bc-962e-2aaac57cc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61524</TotalTime>
  <Words>2966</Words>
  <Application>Microsoft Office PowerPoint</Application>
  <PresentationFormat>Widescreen</PresentationFormat>
  <Paragraphs>352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Calibri Light</vt:lpstr>
      <vt:lpstr>Cambria Math</vt:lpstr>
      <vt:lpstr>Trebuchet MS</vt:lpstr>
      <vt:lpstr>Univers</vt:lpstr>
      <vt:lpstr>Office Theme</vt:lpstr>
      <vt:lpstr> Rate equations for the control of (_^171)Yb ions by Abigail Iyer  Supervisor: Dr Christine Steenkamp Co-supervisor: Prof Pieter Neethling </vt:lpstr>
      <vt:lpstr>Background</vt:lpstr>
      <vt:lpstr>Background: Experimental setup</vt:lpstr>
      <vt:lpstr>The hyperfine structure of the (_^171)Yb ion</vt:lpstr>
      <vt:lpstr>The hyperfine structure of the (_^171)Yb ion</vt:lpstr>
      <vt:lpstr>Introducing the rate equations</vt:lpstr>
      <vt:lpstr>The rate equation model</vt:lpstr>
      <vt:lpstr>The rate equation model</vt:lpstr>
      <vt:lpstr>The rate equation model</vt:lpstr>
      <vt:lpstr>The rate equation model </vt:lpstr>
      <vt:lpstr>The rate equation model </vt:lpstr>
      <vt:lpstr>The rate equation model </vt:lpstr>
      <vt:lpstr>Results </vt:lpstr>
      <vt:lpstr>Results </vt:lpstr>
      <vt:lpstr>Conclusion</vt:lpstr>
      <vt:lpstr>Thank you Enkosi Dankie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Muller, L, Mev [lm2@sun.ac.za]</dc:creator>
  <cp:lastModifiedBy>Iyer, AE, Mej [23171480@sun.ac.za]</cp:lastModifiedBy>
  <cp:revision>795</cp:revision>
  <dcterms:created xsi:type="dcterms:W3CDTF">2021-09-15T08:20:16Z</dcterms:created>
  <dcterms:modified xsi:type="dcterms:W3CDTF">2025-07-08T05:09:50Z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0x010100008C6D65BAC40A45BAB92F14DB5F4FAF</vt:lpwstr>
  </property>
  <property fmtid="{D5CDD505-2E9C-101B-9397-08002B2CF9AE}" pid="3" name="MediaServiceImageTags">
    <vt:lpwstr/>
  </property>
</Properties>
</file>