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76" r:id="rId3"/>
    <p:sldId id="293" r:id="rId4"/>
    <p:sldId id="289" r:id="rId5"/>
    <p:sldId id="275" r:id="rId6"/>
    <p:sldId id="279" r:id="rId7"/>
    <p:sldId id="274" r:id="rId8"/>
    <p:sldId id="294" r:id="rId9"/>
    <p:sldId id="277" r:id="rId10"/>
    <p:sldId id="284" r:id="rId11"/>
    <p:sldId id="290" r:id="rId12"/>
    <p:sldId id="286" r:id="rId13"/>
    <p:sldId id="262" r:id="rId14"/>
    <p:sldId id="285" r:id="rId15"/>
    <p:sldId id="265" r:id="rId16"/>
    <p:sldId id="287" r:id="rId17"/>
    <p:sldId id="260" r:id="rId18"/>
    <p:sldId id="261" r:id="rId19"/>
    <p:sldId id="263" r:id="rId20"/>
    <p:sldId id="264" r:id="rId21"/>
    <p:sldId id="266" r:id="rId22"/>
    <p:sldId id="267" r:id="rId23"/>
    <p:sldId id="268" r:id="rId24"/>
    <p:sldId id="26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E30ABA0-5CFC-424C-B80D-2090E2ADEDEC}">
          <p14:sldIdLst>
            <p14:sldId id="256"/>
            <p14:sldId id="276"/>
            <p14:sldId id="293"/>
            <p14:sldId id="289"/>
            <p14:sldId id="275"/>
            <p14:sldId id="279"/>
            <p14:sldId id="274"/>
            <p14:sldId id="294"/>
            <p14:sldId id="277"/>
            <p14:sldId id="284"/>
            <p14:sldId id="290"/>
            <p14:sldId id="286"/>
            <p14:sldId id="262"/>
            <p14:sldId id="285"/>
            <p14:sldId id="265"/>
            <p14:sldId id="287"/>
            <p14:sldId id="260"/>
            <p14:sldId id="261"/>
            <p14:sldId id="263"/>
            <p14:sldId id="264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3A6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473DE-45AF-3236-6612-A7695CB263F9}" v="227" dt="2025-07-09T15:52:13.060"/>
    <p1510:client id="{1108CCA5-67FE-2492-EAEC-6716C78BEFB5}" v="186" dt="2025-07-08T21:19:34.976"/>
    <p1510:client id="{19C96A6C-2718-4C63-7C8D-2DFD52E36569}" v="395" dt="2025-07-08T20:53:51.602"/>
    <p1510:client id="{9634B612-5BFC-263C-FA90-A24A06594792}" v="275" dt="2025-07-10T06:17:15.321"/>
    <p1510:client id="{AC58C052-1D81-6421-F0A7-63032D56B824}" v="254" dt="2025-07-08T16:05:46.952"/>
    <p1510:client id="{ACA27917-1B47-B71B-8D26-0DACC170F00F}" v="678" dt="2025-07-09T09:16:10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1fef2199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351fef21990_0_47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indent="0">
              <a:buNone/>
            </a:pPr>
            <a:r>
              <a:rPr lang="en-US"/>
              <a:t>TFT, </a:t>
            </a:r>
            <a:br>
              <a:rPr lang="en-US"/>
            </a:br>
            <a:r>
              <a:rPr lang="en-US"/>
              <a:t>Path integrals &amp; partition functions, </a:t>
            </a:r>
            <a:br>
              <a:rPr lang="en-US"/>
            </a:br>
            <a:r>
              <a:rPr lang="en-US"/>
              <a:t>Extension</a:t>
            </a:r>
            <a:br>
              <a:rPr lang="en-US"/>
            </a:br>
            <a:r>
              <a:rPr lang="en-US"/>
              <a:t>Combines stat mech &amp; QFT -&gt; describe stat. Ensemble of quantum particles</a:t>
            </a:r>
          </a:p>
          <a:p>
            <a:pPr marL="0" indent="0">
              <a:buNone/>
            </a:pPr>
            <a:r>
              <a:rPr lang="en-US"/>
              <a:t>My research, use TFT bulk </a:t>
            </a:r>
            <a:r>
              <a:rPr lang="en-US" err="1"/>
              <a:t>thermo</a:t>
            </a:r>
            <a:br>
              <a:rPr lang="en-US"/>
            </a:br>
            <a:r>
              <a:rPr lang="en-US"/>
              <a:t>Lay groundwork</a:t>
            </a:r>
            <a:br>
              <a:rPr lang="en-US"/>
            </a:br>
            <a:r>
              <a:rPr lang="en-US"/>
              <a:t>first principles, controlled</a:t>
            </a:r>
            <a:br>
              <a:rPr lang="en-US"/>
            </a:br>
            <a:r>
              <a:rPr lang="en-US"/>
              <a:t>sketch bigger picture</a:t>
            </a:r>
          </a:p>
        </p:txBody>
      </p:sp>
      <p:sp>
        <p:nvSpPr>
          <p:cNvPr id="53" name="Google Shape;53;g351fef21990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15B67545-66B0-2898-DB66-F03269AFB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1e70afe24_1_0:notes">
            <a:extLst>
              <a:ext uri="{FF2B5EF4-FFF2-40B4-BE49-F238E27FC236}">
                <a16:creationId xmlns:a16="http://schemas.microsoft.com/office/drawing/2014/main" id="{B10F3AA4-5157-D2E4-FF36-B642A090FA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51e70afe24_1_0:notes">
            <a:extLst>
              <a:ext uri="{FF2B5EF4-FFF2-40B4-BE49-F238E27FC236}">
                <a16:creationId xmlns:a16="http://schemas.microsoft.com/office/drawing/2014/main" id="{3D8EA925-F3B6-C8D2-E6B6-89A40CE2F1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351e70afe24_1_0:notes">
            <a:extLst>
              <a:ext uri="{FF2B5EF4-FFF2-40B4-BE49-F238E27FC236}">
                <a16:creationId xmlns:a16="http://schemas.microsoft.com/office/drawing/2014/main" id="{D14BF35A-482B-5050-4A5C-8BB17F50FD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118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D93F250B-2D76-AE17-18A3-BD7B622E9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686ae2da0b_0_15:notes">
            <a:extLst>
              <a:ext uri="{FF2B5EF4-FFF2-40B4-BE49-F238E27FC236}">
                <a16:creationId xmlns:a16="http://schemas.microsoft.com/office/drawing/2014/main" id="{8BC680DB-7E3A-75F9-7E7C-860FE6FE4A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3686ae2da0b_0_15:notes">
            <a:extLst>
              <a:ext uri="{FF2B5EF4-FFF2-40B4-BE49-F238E27FC236}">
                <a16:creationId xmlns:a16="http://schemas.microsoft.com/office/drawing/2014/main" id="{3580FE4A-01A2-63D6-7675-EA4AEA7072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3686ae2da0b_0_15:notes">
            <a:extLst>
              <a:ext uri="{FF2B5EF4-FFF2-40B4-BE49-F238E27FC236}">
                <a16:creationId xmlns:a16="http://schemas.microsoft.com/office/drawing/2014/main" id="{54214A41-32BF-EE34-B881-55D93A77EF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411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8306D049-4447-ECAF-19B6-865C591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1e70afe24_1_0:notes">
            <a:extLst>
              <a:ext uri="{FF2B5EF4-FFF2-40B4-BE49-F238E27FC236}">
                <a16:creationId xmlns:a16="http://schemas.microsoft.com/office/drawing/2014/main" id="{5120A614-9309-ADF0-2607-1DB9177827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51e70afe24_1_0:notes">
            <a:extLst>
              <a:ext uri="{FF2B5EF4-FFF2-40B4-BE49-F238E27FC236}">
                <a16:creationId xmlns:a16="http://schemas.microsoft.com/office/drawing/2014/main" id="{06EABF7F-E81D-8637-4C7F-B53F6BDCC2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351e70afe24_1_0:notes">
            <a:extLst>
              <a:ext uri="{FF2B5EF4-FFF2-40B4-BE49-F238E27FC236}">
                <a16:creationId xmlns:a16="http://schemas.microsoft.com/office/drawing/2014/main" id="{5EDF9681-3E6D-2325-DE93-43BA395793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476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2b97d562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352b97d5626_0_13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352b97d5626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2160B41C-6350-A66F-4DC0-3096CB720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2b97d5626_0_13:notes">
            <a:extLst>
              <a:ext uri="{FF2B5EF4-FFF2-40B4-BE49-F238E27FC236}">
                <a16:creationId xmlns:a16="http://schemas.microsoft.com/office/drawing/2014/main" id="{66237D5C-275C-A930-DFDE-CD207B8C48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352b97d5626_0_13:notes">
            <a:extLst>
              <a:ext uri="{FF2B5EF4-FFF2-40B4-BE49-F238E27FC236}">
                <a16:creationId xmlns:a16="http://schemas.microsoft.com/office/drawing/2014/main" id="{A896F07B-F147-CA39-0250-20639D632F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352b97d5626_0_13:notes">
            <a:extLst>
              <a:ext uri="{FF2B5EF4-FFF2-40B4-BE49-F238E27FC236}">
                <a16:creationId xmlns:a16="http://schemas.microsoft.com/office/drawing/2014/main" id="{585BB719-10AF-40E2-3553-B86F50C8BA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304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1fef2199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351fef21990_0_20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End with a strong Thank you!</a:t>
            </a:r>
            <a:endParaRPr/>
          </a:p>
        </p:txBody>
      </p:sp>
      <p:sp>
        <p:nvSpPr>
          <p:cNvPr id="173" name="Google Shape;173;g351fef21990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AD6CDBC9-6107-1F5C-CA82-73EDF031F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1fef21990_0_20:notes">
            <a:extLst>
              <a:ext uri="{FF2B5EF4-FFF2-40B4-BE49-F238E27FC236}">
                <a16:creationId xmlns:a16="http://schemas.microsoft.com/office/drawing/2014/main" id="{A701FB93-0E19-0AE4-27A3-F0F42D4EF6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351fef21990_0_20:notes">
            <a:extLst>
              <a:ext uri="{FF2B5EF4-FFF2-40B4-BE49-F238E27FC236}">
                <a16:creationId xmlns:a16="http://schemas.microsoft.com/office/drawing/2014/main" id="{8C391D8E-7876-2060-B3AB-CF33BF032C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End with a strong Thank you!</a:t>
            </a:r>
            <a:endParaRPr/>
          </a:p>
        </p:txBody>
      </p:sp>
      <p:sp>
        <p:nvSpPr>
          <p:cNvPr id="173" name="Google Shape;173;g351fef21990_0_20:notes">
            <a:extLst>
              <a:ext uri="{FF2B5EF4-FFF2-40B4-BE49-F238E27FC236}">
                <a16:creationId xmlns:a16="http://schemas.microsoft.com/office/drawing/2014/main" id="{175C6E8A-878D-2BF1-78F8-A79A50D841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869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1e70afe24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351e70afe24_1_224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51e70afe24_1_2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3a0ee049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353a0ee0491_0_37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353a0ee0491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3a0ee04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353a0ee0491_0_25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53a0ee0491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560FFEA9-AA63-0C39-EC6A-87F54D2CB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1e70afe24_1_0:notes">
            <a:extLst>
              <a:ext uri="{FF2B5EF4-FFF2-40B4-BE49-F238E27FC236}">
                <a16:creationId xmlns:a16="http://schemas.microsoft.com/office/drawing/2014/main" id="{CEA7CD99-C2AC-6B1A-4197-CA343D36D2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51e70afe24_1_0:notes">
            <a:extLst>
              <a:ext uri="{FF2B5EF4-FFF2-40B4-BE49-F238E27FC236}">
                <a16:creationId xmlns:a16="http://schemas.microsoft.com/office/drawing/2014/main" id="{110B407D-9095-0C44-7E3F-35A7C9DE18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351e70afe24_1_0:notes">
            <a:extLst>
              <a:ext uri="{FF2B5EF4-FFF2-40B4-BE49-F238E27FC236}">
                <a16:creationId xmlns:a16="http://schemas.microsoft.com/office/drawing/2014/main" id="{BD41AA4D-0851-5557-F483-508E47628A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027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3896c2c5bc1edad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3896c2c5bc1edad_32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23896c2c5bc1edad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3896c2c5bc1edad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23896c2c5bc1edad_19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3896c2c5bc1edad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3896c2c5bc1edad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23896c2c5bc1edad_3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3896c2c5bc1edad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3896c2c5bc1edad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3896c2c5bc1edad_44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3896c2c5bc1edad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3896c2c5bc1edad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6022" y="1143366"/>
            <a:ext cx="60060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23896c2c5bc1edad_54:notes"/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23896c2c5bc1edad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DAC0A6E6-9225-76A7-3BA3-DFF3135F1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1e70afe24_1_192:notes">
            <a:extLst>
              <a:ext uri="{FF2B5EF4-FFF2-40B4-BE49-F238E27FC236}">
                <a16:creationId xmlns:a16="http://schemas.microsoft.com/office/drawing/2014/main" id="{C2833A4C-2996-0E7E-44AF-F19AAF52D0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351e70afe24_1_192:notes">
            <a:extLst>
              <a:ext uri="{FF2B5EF4-FFF2-40B4-BE49-F238E27FC236}">
                <a16:creationId xmlns:a16="http://schemas.microsoft.com/office/drawing/2014/main" id="{4E7EA154-89BC-48F7-61E4-26958579F6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indent="0">
              <a:buNone/>
            </a:pPr>
            <a:r>
              <a:rPr lang="en-US"/>
              <a:t>Hadrons made up of Q &amp; G, strong force</a:t>
            </a:r>
          </a:p>
          <a:p>
            <a:pPr marL="0" indent="0">
              <a:buNone/>
            </a:pPr>
            <a:r>
              <a:rPr lang="en-US"/>
              <a:t>Reason for colliding hadrons is study behavior of QCD @ HE, early U, Stars</a:t>
            </a:r>
          </a:p>
          <a:p>
            <a:pPr marL="0" indent="0">
              <a:buNone/>
            </a:pPr>
            <a:r>
              <a:rPr lang="en-US"/>
              <a:t>Enough energy, collisions overcome strong force</a:t>
            </a:r>
          </a:p>
          <a:p>
            <a:pPr marL="0" indent="0">
              <a:buNone/>
            </a:pPr>
            <a:r>
              <a:rPr lang="en-US"/>
              <a:t>Deconfine Q &amp; G</a:t>
            </a:r>
          </a:p>
          <a:p>
            <a:pPr marL="0" indent="0">
              <a:buNone/>
            </a:pPr>
            <a:r>
              <a:rPr lang="en-US"/>
              <a:t>water</a:t>
            </a:r>
          </a:p>
        </p:txBody>
      </p:sp>
      <p:sp>
        <p:nvSpPr>
          <p:cNvPr id="68" name="Google Shape;68;g351e70afe24_1_192:notes">
            <a:extLst>
              <a:ext uri="{FF2B5EF4-FFF2-40B4-BE49-F238E27FC236}">
                <a16:creationId xmlns:a16="http://schemas.microsoft.com/office/drawing/2014/main" id="{12EC90C8-7D1C-C493-EAB0-32BE5FA6C4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266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683C01A9-90FA-32AD-4880-BDB8D5E4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1e70afe24_1_192:notes">
            <a:extLst>
              <a:ext uri="{FF2B5EF4-FFF2-40B4-BE49-F238E27FC236}">
                <a16:creationId xmlns:a16="http://schemas.microsoft.com/office/drawing/2014/main" id="{89A38B6B-503C-C8AA-3CB7-E50AA806D8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351e70afe24_1_192:notes">
            <a:extLst>
              <a:ext uri="{FF2B5EF4-FFF2-40B4-BE49-F238E27FC236}">
                <a16:creationId xmlns:a16="http://schemas.microsoft.com/office/drawing/2014/main" id="{BB54D47F-A137-A26E-E6C4-92187BE7C9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indent="0">
              <a:buNone/>
            </a:pPr>
            <a:r>
              <a:rPr lang="en-US"/>
              <a:t>Super colliders LHC BNL</a:t>
            </a:r>
            <a:endParaRPr lang="en-US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n-US"/>
              <a:t>Create extreme conditions by colliding hadrons</a:t>
            </a:r>
          </a:p>
        </p:txBody>
      </p:sp>
      <p:sp>
        <p:nvSpPr>
          <p:cNvPr id="68" name="Google Shape;68;g351e70afe24_1_192:notes">
            <a:extLst>
              <a:ext uri="{FF2B5EF4-FFF2-40B4-BE49-F238E27FC236}">
                <a16:creationId xmlns:a16="http://schemas.microsoft.com/office/drawing/2014/main" id="{DD0DB3A8-C62D-0CB3-C4C9-7FCCCC13E3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0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368B11FB-87EF-C273-3E31-A5A61AB62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1e70afe24_1_192:notes">
            <a:extLst>
              <a:ext uri="{FF2B5EF4-FFF2-40B4-BE49-F238E27FC236}">
                <a16:creationId xmlns:a16="http://schemas.microsoft.com/office/drawing/2014/main" id="{B881577B-E8B9-79BB-C4D5-EE78EB9113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351e70afe24_1_192:notes">
            <a:extLst>
              <a:ext uri="{FF2B5EF4-FFF2-40B4-BE49-F238E27FC236}">
                <a16:creationId xmlns:a16="http://schemas.microsoft.com/office/drawing/2014/main" id="{0BA8A8C8-A850-1216-BBD3-DDA84C3138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Pb-Pb</a:t>
            </a:r>
          </a:p>
          <a:p>
            <a:pPr marL="0" indent="0">
              <a:buNone/>
            </a:pPr>
            <a:r>
              <a:rPr lang="en-US"/>
              <a:t>Phenomenologically relevant small systems -&gt; pp, </a:t>
            </a:r>
            <a:r>
              <a:rPr lang="en-US" err="1"/>
              <a:t>pA</a:t>
            </a:r>
            <a:r>
              <a:rPr lang="en-US"/>
              <a:t>, AA</a:t>
            </a:r>
            <a:br>
              <a:rPr lang="en-US"/>
            </a:br>
            <a:r>
              <a:rPr lang="en-US"/>
              <a:t>Understand bulk </a:t>
            </a:r>
            <a:r>
              <a:rPr lang="en-US" err="1"/>
              <a:t>thermo</a:t>
            </a:r>
            <a:r>
              <a:rPr lang="en-US"/>
              <a:t> properties</a:t>
            </a:r>
            <a:br>
              <a:rPr lang="en-US"/>
            </a:br>
            <a:r>
              <a:rPr lang="en-US"/>
              <a:t>OO collisions</a:t>
            </a:r>
          </a:p>
        </p:txBody>
      </p:sp>
      <p:sp>
        <p:nvSpPr>
          <p:cNvPr id="68" name="Google Shape;68;g351e70afe24_1_192:notes">
            <a:extLst>
              <a:ext uri="{FF2B5EF4-FFF2-40B4-BE49-F238E27FC236}">
                <a16:creationId xmlns:a16="http://schemas.microsoft.com/office/drawing/2014/main" id="{0B9A3896-3220-1CEA-D49D-0088ACF38D4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42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ABD825D7-9B49-B0FE-3C92-63AECA7FD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1e70afe24_1_192:notes">
            <a:extLst>
              <a:ext uri="{FF2B5EF4-FFF2-40B4-BE49-F238E27FC236}">
                <a16:creationId xmlns:a16="http://schemas.microsoft.com/office/drawing/2014/main" id="{8BF56893-48A2-4A50-21AB-F5179981E3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351e70afe24_1_192:notes">
            <a:extLst>
              <a:ext uri="{FF2B5EF4-FFF2-40B4-BE49-F238E27FC236}">
                <a16:creationId xmlns:a16="http://schemas.microsoft.com/office/drawing/2014/main" id="{BE814F4F-FF28-E201-6E90-130614BA2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351e70afe24_1_192:notes">
            <a:extLst>
              <a:ext uri="{FF2B5EF4-FFF2-40B4-BE49-F238E27FC236}">
                <a16:creationId xmlns:a16="http://schemas.microsoft.com/office/drawing/2014/main" id="{3AC19392-48B9-9F3A-D9DE-A8B4D32C4E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79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56A38EBA-D994-A7BF-4EB5-74CA1D080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1e70afe24_1_192:notes">
            <a:extLst>
              <a:ext uri="{FF2B5EF4-FFF2-40B4-BE49-F238E27FC236}">
                <a16:creationId xmlns:a16="http://schemas.microsoft.com/office/drawing/2014/main" id="{25AE4D9E-8A38-4E9F-8044-A68E6A42AE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351e70afe24_1_192:notes">
            <a:extLst>
              <a:ext uri="{FF2B5EF4-FFF2-40B4-BE49-F238E27FC236}">
                <a16:creationId xmlns:a16="http://schemas.microsoft.com/office/drawing/2014/main" id="{75D6DAB4-2315-45B3-E360-E4ADD1AAE5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indent="0">
              <a:buNone/>
            </a:pPr>
            <a:r>
              <a:rPr lang="en-US"/>
              <a:t>Remarkable discovery</a:t>
            </a:r>
            <a:br>
              <a:rPr lang="en-US"/>
            </a:br>
            <a:r>
              <a:rPr lang="en-US"/>
              <a:t>low viscosity -&gt; hydro &amp; Stat Mech</a:t>
            </a:r>
            <a:br>
              <a:rPr lang="en-US"/>
            </a:br>
            <a:r>
              <a:rPr lang="en-US"/>
              <a:t>Look at phases of RHIC</a:t>
            </a:r>
            <a:br>
              <a:rPr lang="en-US"/>
            </a:br>
            <a:r>
              <a:rPr lang="en-US"/>
              <a:t>Pre equilibrium = </a:t>
            </a:r>
            <a:r>
              <a:rPr lang="en-US" err="1"/>
              <a:t>DIfficult</a:t>
            </a:r>
            <a:r>
              <a:rPr lang="en-US"/>
              <a:t>, once thermalizes, </a:t>
            </a:r>
          </a:p>
        </p:txBody>
      </p:sp>
      <p:sp>
        <p:nvSpPr>
          <p:cNvPr id="68" name="Google Shape;68;g351e70afe24_1_192:notes">
            <a:extLst>
              <a:ext uri="{FF2B5EF4-FFF2-40B4-BE49-F238E27FC236}">
                <a16:creationId xmlns:a16="http://schemas.microsoft.com/office/drawing/2014/main" id="{971DE135-5D4C-BA75-21C6-6EC3A6BB8A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99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2C2C0283-950E-32BF-8F2F-8BA55112D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1e70afe24_1_0:notes">
            <a:extLst>
              <a:ext uri="{FF2B5EF4-FFF2-40B4-BE49-F238E27FC236}">
                <a16:creationId xmlns:a16="http://schemas.microsoft.com/office/drawing/2014/main" id="{F97C9820-D12F-90C5-EAA2-2683712F9C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51e70afe24_1_0:notes">
            <a:extLst>
              <a:ext uri="{FF2B5EF4-FFF2-40B4-BE49-F238E27FC236}">
                <a16:creationId xmlns:a16="http://schemas.microsoft.com/office/drawing/2014/main" id="{65692295-D459-2D86-10BE-F3F2955D3C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351e70afe24_1_0:notes">
            <a:extLst>
              <a:ext uri="{FF2B5EF4-FFF2-40B4-BE49-F238E27FC236}">
                <a16:creationId xmlns:a16="http://schemas.microsoft.com/office/drawing/2014/main" id="{7167BF8B-4D33-2138-9488-36C741A950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632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>
          <a:extLst>
            <a:ext uri="{FF2B5EF4-FFF2-40B4-BE49-F238E27FC236}">
              <a16:creationId xmlns:a16="http://schemas.microsoft.com/office/drawing/2014/main" id="{EAA070EF-3224-9AFA-FBA4-23BAFD936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1e70afe24_1_0:notes">
            <a:extLst>
              <a:ext uri="{FF2B5EF4-FFF2-40B4-BE49-F238E27FC236}">
                <a16:creationId xmlns:a16="http://schemas.microsoft.com/office/drawing/2014/main" id="{D380F66A-5699-F2BE-C831-F5EA4E1CF8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351e70afe24_1_0:notes">
            <a:extLst>
              <a:ext uri="{FF2B5EF4-FFF2-40B4-BE49-F238E27FC236}">
                <a16:creationId xmlns:a16="http://schemas.microsoft.com/office/drawing/2014/main" id="{39367EF6-0EC4-146B-56B3-5DA85CE93F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1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351e70afe24_1_0:notes">
            <a:extLst>
              <a:ext uri="{FF2B5EF4-FFF2-40B4-BE49-F238E27FC236}">
                <a16:creationId xmlns:a16="http://schemas.microsoft.com/office/drawing/2014/main" id="{444F9CE5-D047-81CF-90C4-800EBCDA1F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86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2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2350" y="4700"/>
            <a:ext cx="9144000" cy="1295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572" y="4251128"/>
            <a:ext cx="1637732" cy="64438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68575" y="2699750"/>
            <a:ext cx="61623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Rens </a:t>
            </a:r>
            <a:r>
              <a:rPr lang="nl" sz="1800" dirty="0" err="1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Roosenstein</a:t>
            </a:r>
            <a:endParaRPr lang="en-US" sz="1800" dirty="0" err="1">
              <a:solidFill>
                <a:schemeClr val="dk1"/>
              </a:solidFill>
              <a:latin typeface="Gill Sans MT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University of Cape Town  |  </a:t>
            </a:r>
            <a:r>
              <a:rPr lang="nl" sz="1800" dirty="0" err="1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Nikhef</a:t>
            </a:r>
            <a:r>
              <a:rPr lang="nl" sz="1800" dirty="0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Gill Sans MT"/>
              <a:ea typeface="Calibri"/>
              <a:cs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SAIP: </a:t>
            </a:r>
            <a:r>
              <a:rPr lang="nl" sz="1800" dirty="0" err="1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Theoretical</a:t>
            </a:r>
            <a:r>
              <a:rPr lang="nl" sz="1800" dirty="0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1800" dirty="0" err="1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Physics</a:t>
            </a:r>
            <a:endParaRPr sz="1800" dirty="0" err="1">
              <a:solidFill>
                <a:schemeClr val="dk1"/>
              </a:solidFill>
              <a:latin typeface="Gill Sans MT"/>
              <a:ea typeface="Calibri"/>
              <a:cs typeface="Calibri"/>
            </a:endParaRPr>
          </a:p>
          <a:p>
            <a:r>
              <a:rPr lang="nl" sz="1800" dirty="0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10 </a:t>
            </a:r>
            <a:r>
              <a:rPr lang="nl" sz="1800" dirty="0" err="1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July</a:t>
            </a:r>
            <a:r>
              <a:rPr lang="nl" sz="1800" dirty="0">
                <a:solidFill>
                  <a:schemeClr val="dk1"/>
                </a:solidFill>
                <a:latin typeface="Gill Sans MT"/>
                <a:ea typeface="Calibri"/>
                <a:cs typeface="Calibri"/>
                <a:sym typeface="Calibri"/>
              </a:rPr>
              <a:t> 2025</a:t>
            </a:r>
            <a:endParaRPr sz="1800" dirty="0">
              <a:solidFill>
                <a:schemeClr val="dk1"/>
              </a:solidFill>
              <a:latin typeface="Gill Sans MT"/>
              <a:ea typeface="Calibri"/>
              <a:cs typeface="Calibri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68575" y="2839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Thermal</a:t>
            </a:r>
            <a:r>
              <a:rPr lang="nl" sz="28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Field </a:t>
            </a:r>
            <a:r>
              <a:rPr lang="nl" sz="28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Theory</a:t>
            </a:r>
            <a:endParaRPr lang="en-US" sz="2800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  <a:p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Path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Integrals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&amp;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Partition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Functions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 on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Finite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Volumes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600" y="4238522"/>
            <a:ext cx="2118877" cy="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5047" y="4223063"/>
            <a:ext cx="1556721" cy="70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title="Schermafbeelding 2025-05-01 0914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1898" y="1726001"/>
            <a:ext cx="3168853" cy="7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title="Discretization-of-continuum-space-and-transformation-to-solvable-matrix-space-in-MATLAB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9000" y="1767550"/>
            <a:ext cx="1942400" cy="21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 title="Schermafbeelding 2025-05-01 093908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95938" y="3578433"/>
            <a:ext cx="603000" cy="43326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</a:t>
            </a:fld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7225BCA4-0CFD-553C-4514-AD035F79F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06277-6B3D-8B8C-1126-9714CAFB06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49" r="14599" b="-8602"/>
          <a:stretch>
            <a:fillRect/>
          </a:stretch>
        </p:blipFill>
        <p:spPr>
          <a:xfrm>
            <a:off x="477606" y="1759227"/>
            <a:ext cx="3008553" cy="806855"/>
          </a:xfrm>
          <a:prstGeom prst="rect">
            <a:avLst/>
          </a:prstGeom>
        </p:spPr>
      </p:pic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60323966-0F55-48B1-EB76-8DC31A649E33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" name="Google Shape;91;p15">
            <a:extLst>
              <a:ext uri="{FF2B5EF4-FFF2-40B4-BE49-F238E27FC236}">
                <a16:creationId xmlns:a16="http://schemas.microsoft.com/office/drawing/2014/main" id="{D67302B6-699A-3836-061F-E8AF0A6C1139}"/>
              </a:ext>
            </a:extLst>
          </p:cNvPr>
          <p:cNvCxnSpPr/>
          <p:nvPr/>
        </p:nvCxnSpPr>
        <p:spPr>
          <a:xfrm rot="10800000">
            <a:off x="2187866" y="2202590"/>
            <a:ext cx="27000" cy="18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" name="Google Shape;93;p15">
            <a:extLst>
              <a:ext uri="{FF2B5EF4-FFF2-40B4-BE49-F238E27FC236}">
                <a16:creationId xmlns:a16="http://schemas.microsoft.com/office/drawing/2014/main" id="{3A871CE0-B9E9-BBE6-2632-FB93E0BEA2E0}"/>
              </a:ext>
            </a:extLst>
          </p:cNvPr>
          <p:cNvSpPr/>
          <p:nvPr/>
        </p:nvSpPr>
        <p:spPr>
          <a:xfrm>
            <a:off x="3925730" y="1630864"/>
            <a:ext cx="4173000" cy="105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 b="1">
                <a:solidFill>
                  <a:schemeClr val="dk1"/>
                </a:solidFill>
                <a:latin typeface="Gill Sans MT"/>
              </a:rPr>
              <a:t>Coherent </a:t>
            </a:r>
            <a:r>
              <a:rPr lang="nl" sz="1600" b="1" err="1">
                <a:solidFill>
                  <a:schemeClr val="dk1"/>
                </a:solidFill>
                <a:latin typeface="Gill Sans MT"/>
              </a:rPr>
              <a:t>states</a:t>
            </a:r>
            <a:r>
              <a:rPr lang="nl" sz="1600">
                <a:solidFill>
                  <a:schemeClr val="dk1"/>
                </a:solidFill>
                <a:latin typeface="Gill Sans MT"/>
              </a:rPr>
              <a:t>:</a:t>
            </a:r>
            <a:endParaRPr lang="en-US" sz="1600">
              <a:solidFill>
                <a:schemeClr val="dk1"/>
              </a:solidFill>
              <a:latin typeface="Gill Sans MT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l">
                <a:solidFill>
                  <a:schemeClr val="dk1"/>
                </a:solidFill>
                <a:latin typeface="Gill Sans MT"/>
              </a:rPr>
              <a:t>Are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eigenstates</a:t>
            </a:r>
            <a:r>
              <a:rPr lang="nl">
                <a:solidFill>
                  <a:schemeClr val="dk1"/>
                </a:solidFill>
                <a:latin typeface="Gill Sans MT"/>
              </a:rPr>
              <a:t> of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the</a:t>
            </a:r>
            <a:r>
              <a:rPr lang="nl">
                <a:solidFill>
                  <a:schemeClr val="dk1"/>
                </a:solidFill>
                <a:latin typeface="Gill Sans MT"/>
              </a:rPr>
              <a:t>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annihilation</a:t>
            </a:r>
            <a:r>
              <a:rPr lang="nl">
                <a:solidFill>
                  <a:schemeClr val="dk1"/>
                </a:solidFill>
                <a:latin typeface="Gill Sans MT"/>
              </a:rPr>
              <a:t> operator</a:t>
            </a:r>
            <a:endParaRPr>
              <a:solidFill>
                <a:schemeClr val="dk1"/>
              </a:solidFill>
              <a:latin typeface="Gill Sans MT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l" err="1">
                <a:solidFill>
                  <a:schemeClr val="dk1"/>
                </a:solidFill>
                <a:latin typeface="Gill Sans MT"/>
              </a:rPr>
              <a:t>Minimize</a:t>
            </a:r>
            <a:r>
              <a:rPr lang="nl">
                <a:solidFill>
                  <a:schemeClr val="dk1"/>
                </a:solidFill>
                <a:latin typeface="Gill Sans MT"/>
              </a:rPr>
              <a:t> Heisenberg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uncertainty</a:t>
            </a:r>
            <a:r>
              <a:rPr lang="nl">
                <a:solidFill>
                  <a:schemeClr val="dk1"/>
                </a:solidFill>
                <a:latin typeface="Gill Sans MT"/>
              </a:rPr>
              <a:t>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relation</a:t>
            </a:r>
            <a:endParaRPr err="1">
              <a:solidFill>
                <a:schemeClr val="dk1"/>
              </a:solidFill>
              <a:latin typeface="Gill Sans MT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nl" err="1">
                <a:solidFill>
                  <a:schemeClr val="dk1"/>
                </a:solidFill>
                <a:latin typeface="Gill Sans MT"/>
              </a:rPr>
              <a:t>Approximate</a:t>
            </a:r>
            <a:r>
              <a:rPr lang="nl">
                <a:solidFill>
                  <a:schemeClr val="dk1"/>
                </a:solidFill>
                <a:latin typeface="Gill Sans MT"/>
              </a:rPr>
              <a:t>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classical</a:t>
            </a:r>
            <a:r>
              <a:rPr lang="nl">
                <a:solidFill>
                  <a:schemeClr val="dk1"/>
                </a:solidFill>
                <a:latin typeface="Gill Sans MT"/>
              </a:rPr>
              <a:t>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behaviour</a:t>
            </a:r>
            <a:r>
              <a:rPr lang="nl">
                <a:solidFill>
                  <a:schemeClr val="dk1"/>
                </a:solidFill>
                <a:latin typeface="Gill Sans MT"/>
              </a:rPr>
              <a:t> of a wave</a:t>
            </a:r>
            <a:endParaRPr>
              <a:solidFill>
                <a:schemeClr val="dk1"/>
              </a:solidFill>
              <a:latin typeface="Gill Sans MT"/>
            </a:endParaRPr>
          </a:p>
        </p:txBody>
      </p:sp>
      <p:sp>
        <p:nvSpPr>
          <p:cNvPr id="94" name="Google Shape;94;p15">
            <a:extLst>
              <a:ext uri="{FF2B5EF4-FFF2-40B4-BE49-F238E27FC236}">
                <a16:creationId xmlns:a16="http://schemas.microsoft.com/office/drawing/2014/main" id="{7EEC790A-E0FD-CCF5-B896-0BD37658D8E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10</a:t>
            </a:fld>
            <a:endParaRPr sz="1200"/>
          </a:p>
        </p:txBody>
      </p:sp>
      <p:sp>
        <p:nvSpPr>
          <p:cNvPr id="95" name="Google Shape;95;p15">
            <a:extLst>
              <a:ext uri="{FF2B5EF4-FFF2-40B4-BE49-F238E27FC236}">
                <a16:creationId xmlns:a16="http://schemas.microsoft.com/office/drawing/2014/main" id="{7E4702DE-D98B-4757-3D4C-495FFB01585D}"/>
              </a:ext>
            </a:extLst>
          </p:cNvPr>
          <p:cNvSpPr txBox="1"/>
          <p:nvPr/>
        </p:nvSpPr>
        <p:spPr>
          <a:xfrm>
            <a:off x="468575" y="360125"/>
            <a:ext cx="7790100" cy="59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Free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Theory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Finite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 Volume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Partition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Function</a:t>
            </a:r>
            <a:endParaRPr lang="nl" sz="2100" dirty="0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  <a:p>
            <a:endParaRPr lang="nl" sz="2100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cxnSp>
        <p:nvCxnSpPr>
          <p:cNvPr id="6" name="Google Shape;92;p15">
            <a:extLst>
              <a:ext uri="{FF2B5EF4-FFF2-40B4-BE49-F238E27FC236}">
                <a16:creationId xmlns:a16="http://schemas.microsoft.com/office/drawing/2014/main" id="{621D5BD6-83DE-6FBD-6129-612DADB9A503}"/>
              </a:ext>
            </a:extLst>
          </p:cNvPr>
          <p:cNvCxnSpPr/>
          <p:nvPr/>
        </p:nvCxnSpPr>
        <p:spPr>
          <a:xfrm flipH="1" flipV="1">
            <a:off x="2203256" y="2238271"/>
            <a:ext cx="1916723" cy="1392921"/>
          </a:xfrm>
          <a:prstGeom prst="curved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26BDA7B-36F8-C652-A525-E928B4448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769" y="2708032"/>
            <a:ext cx="3064578" cy="1696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E33C85-C937-9260-358A-68E82FD0A3AC}"/>
              </a:ext>
            </a:extLst>
          </p:cNvPr>
          <p:cNvSpPr txBox="1"/>
          <p:nvPr/>
        </p:nvSpPr>
        <p:spPr>
          <a:xfrm>
            <a:off x="2040983" y="1834927"/>
            <a:ext cx="3696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904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828AAD10-01DD-2D0E-CEEB-48B9DD934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>
            <a:extLst>
              <a:ext uri="{FF2B5EF4-FFF2-40B4-BE49-F238E27FC236}">
                <a16:creationId xmlns:a16="http://schemas.microsoft.com/office/drawing/2014/main" id="{41D25F2E-CBB6-8852-A435-B743EC99FA97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6">
            <a:extLst>
              <a:ext uri="{FF2B5EF4-FFF2-40B4-BE49-F238E27FC236}">
                <a16:creationId xmlns:a16="http://schemas.microsoft.com/office/drawing/2014/main" id="{59DCEE8B-B506-E99A-26F0-86F6051B06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11</a:t>
            </a:fld>
            <a:endParaRPr sz="1200"/>
          </a:p>
        </p:txBody>
      </p:sp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A97D1367-6B39-32BD-992D-7CE28731EE4E}"/>
              </a:ext>
            </a:extLst>
          </p:cNvPr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Free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Theory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Finite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Volume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Partition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Function</a:t>
            </a:r>
            <a:endParaRPr lang="en-US" dirty="0" err="1">
              <a:solidFill>
                <a:schemeClr val="lt1"/>
              </a:solidFill>
            </a:endParaRPr>
          </a:p>
          <a:p>
            <a:endParaRPr lang="nl" sz="2100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0C148-31A9-20FB-BCFC-DF1166CBA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49" r="14599" b="-8602"/>
          <a:stretch>
            <a:fillRect/>
          </a:stretch>
        </p:blipFill>
        <p:spPr>
          <a:xfrm>
            <a:off x="477606" y="1759227"/>
            <a:ext cx="3008553" cy="806855"/>
          </a:xfrm>
          <a:prstGeom prst="rect">
            <a:avLst/>
          </a:prstGeom>
        </p:spPr>
      </p:pic>
      <p:cxnSp>
        <p:nvCxnSpPr>
          <p:cNvPr id="5" name="Google Shape;91;p15">
            <a:extLst>
              <a:ext uri="{FF2B5EF4-FFF2-40B4-BE49-F238E27FC236}">
                <a16:creationId xmlns:a16="http://schemas.microsoft.com/office/drawing/2014/main" id="{BB870554-2D0F-6F88-D61D-4C3DCCE47783}"/>
              </a:ext>
            </a:extLst>
          </p:cNvPr>
          <p:cNvCxnSpPr/>
          <p:nvPr/>
        </p:nvCxnSpPr>
        <p:spPr>
          <a:xfrm rot="10800000">
            <a:off x="2187866" y="2202590"/>
            <a:ext cx="27000" cy="18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92;p15">
            <a:extLst>
              <a:ext uri="{FF2B5EF4-FFF2-40B4-BE49-F238E27FC236}">
                <a16:creationId xmlns:a16="http://schemas.microsoft.com/office/drawing/2014/main" id="{D976140F-F556-1194-CEF2-BDA0DE753C17}"/>
              </a:ext>
            </a:extLst>
          </p:cNvPr>
          <p:cNvCxnSpPr/>
          <p:nvPr/>
        </p:nvCxnSpPr>
        <p:spPr>
          <a:xfrm rot="10800000">
            <a:off x="2203257" y="2273440"/>
            <a:ext cx="1714500" cy="1190700"/>
          </a:xfrm>
          <a:prstGeom prst="curved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93;p15">
            <a:extLst>
              <a:ext uri="{FF2B5EF4-FFF2-40B4-BE49-F238E27FC236}">
                <a16:creationId xmlns:a16="http://schemas.microsoft.com/office/drawing/2014/main" id="{D5CB82A5-8E95-2121-CDD5-4446FA0BCB64}"/>
              </a:ext>
            </a:extLst>
          </p:cNvPr>
          <p:cNvSpPr/>
          <p:nvPr/>
        </p:nvSpPr>
        <p:spPr>
          <a:xfrm>
            <a:off x="3925730" y="2307871"/>
            <a:ext cx="4129039" cy="38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nl" sz="1600" b="1">
                <a:solidFill>
                  <a:schemeClr val="dk1"/>
                </a:solidFill>
                <a:latin typeface="Gill Sans MT"/>
              </a:rPr>
              <a:t>Field operator </a:t>
            </a:r>
            <a:r>
              <a:rPr lang="nl" sz="1600" b="1" err="1">
                <a:solidFill>
                  <a:schemeClr val="dk1"/>
                </a:solidFill>
                <a:latin typeface="Gill Sans MT"/>
              </a:rPr>
              <a:t>Eigenstates</a:t>
            </a:r>
            <a:r>
              <a:rPr lang="nl" sz="1600" b="1">
                <a:solidFill>
                  <a:schemeClr val="dk1"/>
                </a:solidFill>
                <a:latin typeface="Gill Sans MT"/>
              </a:rPr>
              <a:t>? </a:t>
            </a:r>
            <a:endParaRPr lang="nl" sz="1600">
              <a:solidFill>
                <a:schemeClr val="dk1"/>
              </a:solidFill>
              <a:latin typeface="Gill Sans MT"/>
            </a:endParaRPr>
          </a:p>
          <a:p>
            <a:pPr marL="1397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nl">
              <a:solidFill>
                <a:schemeClr val="dk1"/>
              </a:solidFill>
              <a:latin typeface="Gill Sans MT"/>
            </a:endParaRPr>
          </a:p>
        </p:txBody>
      </p:sp>
      <p:pic>
        <p:nvPicPr>
          <p:cNvPr id="15" name="Google Shape;108;p16" title="Schermafbeelding 2025-06-17 104904.png">
            <a:extLst>
              <a:ext uri="{FF2B5EF4-FFF2-40B4-BE49-F238E27FC236}">
                <a16:creationId xmlns:a16="http://schemas.microsoft.com/office/drawing/2014/main" id="{401515A7-092C-4331-2147-EA8026E071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9393" y="2693048"/>
            <a:ext cx="4117317" cy="16773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9633671-F90C-38B1-D181-D745F9DA5FB7}"/>
              </a:ext>
            </a:extLst>
          </p:cNvPr>
          <p:cNvCxnSpPr/>
          <p:nvPr/>
        </p:nvCxnSpPr>
        <p:spPr>
          <a:xfrm>
            <a:off x="3507083" y="2664332"/>
            <a:ext cx="4989717" cy="173417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15C5D6-9D5D-B273-7555-0161CD30E08B}"/>
              </a:ext>
            </a:extLst>
          </p:cNvPr>
          <p:cNvCxnSpPr>
            <a:cxnSpLocks/>
          </p:cNvCxnSpPr>
          <p:nvPr/>
        </p:nvCxnSpPr>
        <p:spPr>
          <a:xfrm flipV="1">
            <a:off x="3507083" y="2664594"/>
            <a:ext cx="4988173" cy="1700380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006008-168A-F27F-DA89-DD5110C15186}"/>
              </a:ext>
            </a:extLst>
          </p:cNvPr>
          <p:cNvSpPr txBox="1"/>
          <p:nvPr/>
        </p:nvSpPr>
        <p:spPr>
          <a:xfrm>
            <a:off x="2040983" y="1834927"/>
            <a:ext cx="3696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23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4CD95E25-50F8-C2D7-1C7D-26EE23044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2241D-7586-5BD9-17A9-39EBE0A180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914"/>
          <a:stretch>
            <a:fillRect/>
          </a:stretch>
        </p:blipFill>
        <p:spPr>
          <a:xfrm>
            <a:off x="531123" y="1759227"/>
            <a:ext cx="3460052" cy="676717"/>
          </a:xfrm>
          <a:prstGeom prst="rect">
            <a:avLst/>
          </a:prstGeom>
        </p:spPr>
      </p:pic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F3C49602-1821-DBEE-201F-D2A1AB87263B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" name="Google Shape;91;p15">
            <a:extLst>
              <a:ext uri="{FF2B5EF4-FFF2-40B4-BE49-F238E27FC236}">
                <a16:creationId xmlns:a16="http://schemas.microsoft.com/office/drawing/2014/main" id="{6C83E6D1-BD6A-D722-DDBE-3C07E1CDF626}"/>
              </a:ext>
            </a:extLst>
          </p:cNvPr>
          <p:cNvCxnSpPr/>
          <p:nvPr/>
        </p:nvCxnSpPr>
        <p:spPr>
          <a:xfrm rot="10800000">
            <a:off x="2187866" y="2202590"/>
            <a:ext cx="27000" cy="18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" name="Google Shape;92;p15">
            <a:extLst>
              <a:ext uri="{FF2B5EF4-FFF2-40B4-BE49-F238E27FC236}">
                <a16:creationId xmlns:a16="http://schemas.microsoft.com/office/drawing/2014/main" id="{A421E663-24D3-4076-F2BD-590974E52B50}"/>
              </a:ext>
            </a:extLst>
          </p:cNvPr>
          <p:cNvCxnSpPr/>
          <p:nvPr/>
        </p:nvCxnSpPr>
        <p:spPr>
          <a:xfrm flipH="1" flipV="1">
            <a:off x="2203256" y="2238271"/>
            <a:ext cx="1916723" cy="1392921"/>
          </a:xfrm>
          <a:prstGeom prst="curved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Google Shape;94;p15">
            <a:extLst>
              <a:ext uri="{FF2B5EF4-FFF2-40B4-BE49-F238E27FC236}">
                <a16:creationId xmlns:a16="http://schemas.microsoft.com/office/drawing/2014/main" id="{8A37F84D-9C58-B30E-17E1-D57D6D0BFB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12</a:t>
            </a:fld>
            <a:endParaRPr sz="1200"/>
          </a:p>
        </p:txBody>
      </p:sp>
      <p:sp>
        <p:nvSpPr>
          <p:cNvPr id="95" name="Google Shape;95;p15">
            <a:extLst>
              <a:ext uri="{FF2B5EF4-FFF2-40B4-BE49-F238E27FC236}">
                <a16:creationId xmlns:a16="http://schemas.microsoft.com/office/drawing/2014/main" id="{146951DF-1C92-ACB2-EF3C-3FB7B12468D0}"/>
              </a:ext>
            </a:extLst>
          </p:cNvPr>
          <p:cNvSpPr txBox="1"/>
          <p:nvPr/>
        </p:nvSpPr>
        <p:spPr>
          <a:xfrm>
            <a:off x="468575" y="360125"/>
            <a:ext cx="7790100" cy="59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Free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Theory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Finite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 Volume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Partition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</a:rPr>
              <a:t>Function</a:t>
            </a:r>
            <a:endParaRPr lang="en-US" dirty="0" err="1">
              <a:solidFill>
                <a:schemeClr val="lt1"/>
              </a:solidFill>
            </a:endParaRPr>
          </a:p>
          <a:p>
            <a:endParaRPr lang="nl" sz="2100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131B6-8BDD-E99D-B1BB-4E9682671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769" y="2708032"/>
            <a:ext cx="3064578" cy="169691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2263A7-F20C-BE7A-9509-D8F30812ED4D}"/>
              </a:ext>
            </a:extLst>
          </p:cNvPr>
          <p:cNvCxnSpPr/>
          <p:nvPr/>
        </p:nvCxnSpPr>
        <p:spPr>
          <a:xfrm flipH="1">
            <a:off x="3994494" y="2008415"/>
            <a:ext cx="600025" cy="5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4F69AF1-2EA5-B714-645B-737555ED08D4}"/>
              </a:ext>
            </a:extLst>
          </p:cNvPr>
          <p:cNvSpPr txBox="1"/>
          <p:nvPr/>
        </p:nvSpPr>
        <p:spPr>
          <a:xfrm>
            <a:off x="4577907" y="1845114"/>
            <a:ext cx="13371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/>
              </a:rPr>
              <a:t>Extra Terms?!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A13694-1237-E3B7-CDB1-612554B9BB6F}"/>
              </a:ext>
            </a:extLst>
          </p:cNvPr>
          <p:cNvSpPr txBox="1"/>
          <p:nvPr/>
        </p:nvSpPr>
        <p:spPr>
          <a:xfrm>
            <a:off x="5650706" y="1853418"/>
            <a:ext cx="173541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/>
              </a:rPr>
              <a:t>= Vacuum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C2646-F800-4AB6-4B80-4C0A79B38520}"/>
              </a:ext>
            </a:extLst>
          </p:cNvPr>
          <p:cNvSpPr txBox="1"/>
          <p:nvPr/>
        </p:nvSpPr>
        <p:spPr>
          <a:xfrm>
            <a:off x="2032578" y="1834927"/>
            <a:ext cx="3696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92338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Interacting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φ⁴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Theory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on a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Finite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Volume </a:t>
            </a:r>
            <a:endParaRPr lang="nl" sz="2100" dirty="0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606321" y="2665600"/>
            <a:ext cx="6119412" cy="143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err="1">
                <a:latin typeface="Gill Sans MT"/>
              </a:rPr>
              <a:t>Interaction</a:t>
            </a:r>
            <a:r>
              <a:rPr lang="nl" b="1" dirty="0">
                <a:latin typeface="Gill Sans MT"/>
              </a:rPr>
              <a:t> picture </a:t>
            </a:r>
            <a:r>
              <a:rPr lang="nl" b="1" err="1">
                <a:latin typeface="Gill Sans MT"/>
              </a:rPr>
              <a:t>Unitary</a:t>
            </a:r>
            <a:r>
              <a:rPr lang="nl" b="1" dirty="0">
                <a:latin typeface="Gill Sans MT"/>
              </a:rPr>
              <a:t> operators:</a:t>
            </a:r>
            <a:endParaRPr lang="nl" dirty="0">
              <a:solidFill>
                <a:schemeClr val="dk1"/>
              </a:solidFill>
              <a:latin typeface="Gill Sans MT"/>
            </a:endParaRPr>
          </a:p>
        </p:txBody>
      </p:sp>
      <p:pic>
        <p:nvPicPr>
          <p:cNvPr id="146" name="Google Shape;146;p19" title="Schermafbeelding 2025-04-30 1820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571" y="2916001"/>
            <a:ext cx="2700000" cy="30471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13</a:t>
            </a:fld>
            <a:endParaRPr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E2DC79-0366-3701-175B-5A88C32FB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37" y="1538865"/>
            <a:ext cx="7915380" cy="840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8DDCA-9324-CF68-FFB3-3CC78D85C845}"/>
              </a:ext>
            </a:extLst>
          </p:cNvPr>
          <p:cNvSpPr txBox="1"/>
          <p:nvPr/>
        </p:nvSpPr>
        <p:spPr>
          <a:xfrm>
            <a:off x="587625" y="3318202"/>
            <a:ext cx="612156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  <a:p>
            <a:pPr marL="457200" indent="-317500">
              <a:buFont typeface="Arial,Sans-Serif"/>
              <a:buChar char="●"/>
            </a:pPr>
            <a:r>
              <a:rPr lang="nl" err="1">
                <a:latin typeface="Gill Sans MT"/>
              </a:rPr>
              <a:t>Allows</a:t>
            </a:r>
            <a:r>
              <a:rPr lang="nl" b="1">
                <a:latin typeface="Gill Sans MT"/>
              </a:rPr>
              <a:t> real-time</a:t>
            </a:r>
            <a:r>
              <a:rPr lang="nl" dirty="0">
                <a:latin typeface="Gill Sans MT"/>
              </a:rPr>
              <a:t> </a:t>
            </a:r>
            <a:r>
              <a:rPr lang="nl" err="1">
                <a:latin typeface="Gill Sans MT"/>
              </a:rPr>
              <a:t>interaction</a:t>
            </a:r>
            <a:r>
              <a:rPr lang="nl">
                <a:latin typeface="Gill Sans MT"/>
              </a:rPr>
              <a:t> </a:t>
            </a:r>
            <a:r>
              <a:rPr lang="nl" err="1">
                <a:latin typeface="Gill Sans MT"/>
              </a:rPr>
              <a:t>dynamics</a:t>
            </a:r>
            <a:r>
              <a:rPr lang="nl">
                <a:latin typeface="Gill Sans MT"/>
              </a:rPr>
              <a:t> </a:t>
            </a:r>
            <a:r>
              <a:rPr lang="nl" err="1">
                <a:latin typeface="Gill Sans MT"/>
              </a:rPr>
              <a:t>into</a:t>
            </a:r>
            <a:r>
              <a:rPr lang="nl">
                <a:latin typeface="Gill Sans MT"/>
              </a:rPr>
              <a:t> </a:t>
            </a:r>
            <a:r>
              <a:rPr lang="nl" err="1">
                <a:latin typeface="Gill Sans MT"/>
              </a:rPr>
              <a:t>the</a:t>
            </a:r>
            <a:r>
              <a:rPr lang="nl">
                <a:latin typeface="Gill Sans MT"/>
              </a:rPr>
              <a:t> </a:t>
            </a:r>
            <a:r>
              <a:rPr lang="nl" err="1">
                <a:latin typeface="Gill Sans MT"/>
              </a:rPr>
              <a:t>thermal</a:t>
            </a:r>
            <a:r>
              <a:rPr lang="nl">
                <a:latin typeface="Gill Sans MT"/>
              </a:rPr>
              <a:t> </a:t>
            </a:r>
            <a:r>
              <a:rPr lang="nl" err="1">
                <a:latin typeface="Gill Sans MT"/>
              </a:rPr>
              <a:t>trace</a:t>
            </a:r>
            <a:r>
              <a:rPr lang="nl">
                <a:latin typeface="Gill Sans MT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539D6-9A63-1E96-DC80-CE86A505C340}"/>
              </a:ext>
            </a:extLst>
          </p:cNvPr>
          <p:cNvSpPr txBox="1"/>
          <p:nvPr/>
        </p:nvSpPr>
        <p:spPr>
          <a:xfrm>
            <a:off x="587435" y="3050736"/>
            <a:ext cx="67348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9700"/>
            <a:endParaRPr lang="nl" dirty="0">
              <a:solidFill>
                <a:schemeClr val="dk1"/>
              </a:solidFill>
              <a:latin typeface="Gill Sans MT"/>
            </a:endParaRPr>
          </a:p>
          <a:p>
            <a:pPr marL="457200" indent="-317500">
              <a:buFont typeface="Arial,Sans-Serif"/>
              <a:buChar char="●"/>
            </a:pPr>
            <a:r>
              <a:rPr lang="nl" dirty="0">
                <a:solidFill>
                  <a:schemeClr val="dk1"/>
                </a:solidFill>
                <a:latin typeface="Gill Sans MT"/>
              </a:rPr>
              <a:t>We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can</a:t>
            </a:r>
            <a:r>
              <a:rPr lang="nl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use</a:t>
            </a:r>
            <a:r>
              <a:rPr lang="nl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err="1">
                <a:solidFill>
                  <a:schemeClr val="dk1"/>
                </a:solidFill>
                <a:latin typeface="Gill Sans MT"/>
              </a:rPr>
              <a:t>the</a:t>
            </a:r>
            <a:r>
              <a:rPr lang="nl" b="1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b="1" err="1">
                <a:solidFill>
                  <a:schemeClr val="dk1"/>
                </a:solidFill>
                <a:latin typeface="Gill Sans MT"/>
              </a:rPr>
              <a:t>Interaction</a:t>
            </a:r>
            <a:r>
              <a:rPr lang="nl" b="1" dirty="0">
                <a:solidFill>
                  <a:schemeClr val="dk1"/>
                </a:solidFill>
                <a:latin typeface="Gill Sans MT"/>
              </a:rPr>
              <a:t> picture</a:t>
            </a:r>
            <a:endParaRPr lang="nl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0D814-5356-CB68-5CBB-5F594326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69" y="3896296"/>
            <a:ext cx="3833446" cy="762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7BF4312E-60D8-C477-59FF-02B8A77B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>
            <a:extLst>
              <a:ext uri="{FF2B5EF4-FFF2-40B4-BE49-F238E27FC236}">
                <a16:creationId xmlns:a16="http://schemas.microsoft.com/office/drawing/2014/main" id="{07013005-7AE5-F04F-CF0C-C7E6F91E100D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>
            <a:extLst>
              <a:ext uri="{FF2B5EF4-FFF2-40B4-BE49-F238E27FC236}">
                <a16:creationId xmlns:a16="http://schemas.microsoft.com/office/drawing/2014/main" id="{55FA2E78-64C9-C3D3-ABB3-116ED553F2A2}"/>
              </a:ext>
            </a:extLst>
          </p:cNvPr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Interacting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φ⁴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Theory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on a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Finite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Volume 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47" name="Google Shape;147;p19">
            <a:extLst>
              <a:ext uri="{FF2B5EF4-FFF2-40B4-BE49-F238E27FC236}">
                <a16:creationId xmlns:a16="http://schemas.microsoft.com/office/drawing/2014/main" id="{B9C1A793-BF39-B412-38BF-3E3C99B6C8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14</a:t>
            </a:fld>
            <a:endParaRPr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023A5E-F69D-B667-4456-18303710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254" y="2722565"/>
            <a:ext cx="5390705" cy="819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04B15-B689-602B-436C-972434D6D3B3}"/>
              </a:ext>
            </a:extLst>
          </p:cNvPr>
          <p:cNvSpPr txBox="1"/>
          <p:nvPr/>
        </p:nvSpPr>
        <p:spPr>
          <a:xfrm>
            <a:off x="740195" y="2243631"/>
            <a:ext cx="765412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1600" b="1" err="1">
                <a:latin typeface="Gill Sans MT"/>
              </a:rPr>
              <a:t>Novel</a:t>
            </a:r>
            <a:r>
              <a:rPr lang="nl-NL" sz="1600" b="1">
                <a:latin typeface="Gill Sans MT"/>
              </a:rPr>
              <a:t> </a:t>
            </a:r>
            <a:r>
              <a:rPr lang="nl-NL" sz="1600" b="1" err="1">
                <a:latin typeface="Gill Sans MT"/>
              </a:rPr>
              <a:t>Vacuum</a:t>
            </a:r>
            <a:r>
              <a:rPr lang="nl-NL" sz="1600" b="1">
                <a:latin typeface="Gill Sans MT"/>
              </a:rPr>
              <a:t> Energy </a:t>
            </a:r>
            <a:r>
              <a:rPr lang="nl-NL" sz="1600" b="1" err="1">
                <a:latin typeface="Gill Sans MT"/>
              </a:rPr>
              <a:t>corrections</a:t>
            </a:r>
            <a:r>
              <a:rPr lang="nl-NL" sz="1600" b="1">
                <a:latin typeface="Gill Sans MT"/>
              </a:rPr>
              <a:t> </a:t>
            </a:r>
            <a:r>
              <a:rPr lang="nl-NL" sz="1600" b="1" err="1">
                <a:latin typeface="Gill Sans MT"/>
              </a:rPr>
              <a:t>to</a:t>
            </a:r>
            <a:r>
              <a:rPr lang="nl-NL" sz="1600" b="1">
                <a:latin typeface="Gill Sans MT"/>
              </a:rPr>
              <a:t> </a:t>
            </a:r>
            <a:r>
              <a:rPr lang="nl-NL" sz="1600" b="1" err="1">
                <a:latin typeface="Gill Sans MT"/>
              </a:rPr>
              <a:t>the</a:t>
            </a:r>
            <a:r>
              <a:rPr lang="nl-NL" sz="1600" b="1">
                <a:latin typeface="Gill Sans MT"/>
              </a:rPr>
              <a:t> </a:t>
            </a:r>
            <a:r>
              <a:rPr lang="nl-NL" sz="1600" b="1" err="1">
                <a:latin typeface="Gill Sans MT"/>
              </a:rPr>
              <a:t>partition</a:t>
            </a:r>
            <a:r>
              <a:rPr lang="nl-NL" sz="1600" b="1">
                <a:latin typeface="Gill Sans MT"/>
              </a:rPr>
              <a:t> </a:t>
            </a:r>
            <a:r>
              <a:rPr lang="nl-NL" sz="1600" b="1" err="1">
                <a:latin typeface="Gill Sans MT"/>
              </a:rPr>
              <a:t>function</a:t>
            </a:r>
            <a:r>
              <a:rPr lang="nl-NL" sz="1600" b="1">
                <a:latin typeface="Gill Sans MT"/>
              </a:rPr>
              <a:t> in</a:t>
            </a:r>
            <a:r>
              <a:rPr lang="nl-NL" sz="1600" b="1">
                <a:latin typeface="Calibri"/>
              </a:rPr>
              <a:t> </a:t>
            </a:r>
            <a:r>
              <a:rPr lang="nl" sz="1600" b="1">
                <a:solidFill>
                  <a:schemeClr val="tx1"/>
                </a:solidFill>
                <a:latin typeface="Calibri"/>
              </a:rPr>
              <a:t>φ⁴</a:t>
            </a:r>
            <a:r>
              <a:rPr lang="nl-NL" sz="1600" b="1">
                <a:latin typeface="Calibri"/>
              </a:rPr>
              <a:t> </a:t>
            </a:r>
            <a:r>
              <a:rPr lang="nl-NL" sz="1600" b="1" err="1">
                <a:latin typeface="Gill Sans MT"/>
              </a:rPr>
              <a:t>theory</a:t>
            </a:r>
            <a:endParaRPr lang="nl-NL" sz="1600" b="1">
              <a:latin typeface="Gill Sans MT"/>
            </a:endParaRPr>
          </a:p>
        </p:txBody>
      </p:sp>
      <p:cxnSp>
        <p:nvCxnSpPr>
          <p:cNvPr id="7" name="Google Shape;91;p15">
            <a:extLst>
              <a:ext uri="{FF2B5EF4-FFF2-40B4-BE49-F238E27FC236}">
                <a16:creationId xmlns:a16="http://schemas.microsoft.com/office/drawing/2014/main" id="{09C110D4-5806-F5FA-B46C-3B7A5FA0D751}"/>
              </a:ext>
            </a:extLst>
          </p:cNvPr>
          <p:cNvCxnSpPr/>
          <p:nvPr/>
        </p:nvCxnSpPr>
        <p:spPr>
          <a:xfrm rot="10800000">
            <a:off x="4070454" y="3223884"/>
            <a:ext cx="27000" cy="189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92;p15">
            <a:extLst>
              <a:ext uri="{FF2B5EF4-FFF2-40B4-BE49-F238E27FC236}">
                <a16:creationId xmlns:a16="http://schemas.microsoft.com/office/drawing/2014/main" id="{8C9E6B0C-2D1B-86B0-1E5B-158FFB2E0CF9}"/>
              </a:ext>
            </a:extLst>
          </p:cNvPr>
          <p:cNvCxnSpPr/>
          <p:nvPr/>
        </p:nvCxnSpPr>
        <p:spPr>
          <a:xfrm flipH="1" flipV="1">
            <a:off x="4106012" y="3402402"/>
            <a:ext cx="1284517" cy="728312"/>
          </a:xfrm>
          <a:prstGeom prst="curved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Google Shape;146;p19" title="Schermafbeelding 2025-04-30 182005.png">
            <a:extLst>
              <a:ext uri="{FF2B5EF4-FFF2-40B4-BE49-F238E27FC236}">
                <a16:creationId xmlns:a16="http://schemas.microsoft.com/office/drawing/2014/main" id="{4552D09B-1110-74AD-9086-882FC24BCE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006" y="3893906"/>
            <a:ext cx="2700000" cy="304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5" name="Google Shape;92;p15">
            <a:extLst>
              <a:ext uri="{FF2B5EF4-FFF2-40B4-BE49-F238E27FC236}">
                <a16:creationId xmlns:a16="http://schemas.microsoft.com/office/drawing/2014/main" id="{B9F00190-B576-A397-0E94-B3B6E24F9B5A}"/>
              </a:ext>
            </a:extLst>
          </p:cNvPr>
          <p:cNvCxnSpPr>
            <a:cxnSpLocks/>
          </p:cNvCxnSpPr>
          <p:nvPr/>
        </p:nvCxnSpPr>
        <p:spPr>
          <a:xfrm flipV="1">
            <a:off x="2956965" y="3391102"/>
            <a:ext cx="1129335" cy="670772"/>
          </a:xfrm>
          <a:prstGeom prst="curved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D4A2F0F-E0CC-4D84-6262-F3AE59618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2" y="1396879"/>
            <a:ext cx="8296275" cy="752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E22653-508D-96FF-ED67-A8AEB45D8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239" y="3490546"/>
            <a:ext cx="2202932" cy="1257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6933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447344" y="1156200"/>
            <a:ext cx="7795831" cy="795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r>
              <a:rPr lang="nl" dirty="0">
                <a:solidFill>
                  <a:schemeClr val="dk1"/>
                </a:solidFill>
                <a:latin typeface="Gill Sans MT"/>
              </a:rPr>
              <a:t>We found </a:t>
            </a:r>
            <a:r>
              <a:rPr lang="nl" b="1" dirty="0" err="1">
                <a:solidFill>
                  <a:schemeClr val="dk1"/>
                </a:solidFill>
                <a:latin typeface="Gill Sans MT"/>
              </a:rPr>
              <a:t>novel</a:t>
            </a:r>
            <a:r>
              <a:rPr lang="nl" b="1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b="1" dirty="0" err="1">
                <a:solidFill>
                  <a:schemeClr val="dk1"/>
                </a:solidFill>
                <a:latin typeface="Gill Sans MT"/>
              </a:rPr>
              <a:t>vacuum</a:t>
            </a:r>
            <a:r>
              <a:rPr lang="nl" b="1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b="1" dirty="0" err="1">
                <a:solidFill>
                  <a:schemeClr val="dk1"/>
                </a:solidFill>
                <a:latin typeface="Gill Sans MT"/>
              </a:rPr>
              <a:t>corrections</a:t>
            </a:r>
            <a:r>
              <a:rPr lang="nl" b="1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dirty="0" err="1">
                <a:solidFill>
                  <a:schemeClr val="dk1"/>
                </a:solidFill>
                <a:latin typeface="Gill Sans MT"/>
              </a:rPr>
              <a:t>to</a:t>
            </a:r>
            <a:r>
              <a:rPr lang="nl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dirty="0" err="1">
                <a:solidFill>
                  <a:schemeClr val="dk1"/>
                </a:solidFill>
                <a:latin typeface="Gill Sans MT"/>
              </a:rPr>
              <a:t>the</a:t>
            </a:r>
            <a:r>
              <a:rPr lang="nl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dirty="0" err="1">
                <a:solidFill>
                  <a:schemeClr val="dk1"/>
                </a:solidFill>
                <a:latin typeface="Gill Sans MT"/>
              </a:rPr>
              <a:t>partition</a:t>
            </a:r>
            <a:r>
              <a:rPr lang="nl" dirty="0">
                <a:solidFill>
                  <a:schemeClr val="dk1"/>
                </a:solidFill>
                <a:latin typeface="Gill Sans MT"/>
              </a:rPr>
              <a:t> </a:t>
            </a:r>
            <a:r>
              <a:rPr lang="nl" dirty="0" err="1">
                <a:solidFill>
                  <a:schemeClr val="dk1"/>
                </a:solidFill>
                <a:latin typeface="Gill Sans MT"/>
              </a:rPr>
              <a:t>function</a:t>
            </a:r>
            <a:r>
              <a:rPr lang="nl" dirty="0">
                <a:solidFill>
                  <a:schemeClr val="dk1"/>
                </a:solidFill>
                <a:latin typeface="Gill Sans MT"/>
              </a:rPr>
              <a:t> in </a:t>
            </a:r>
            <a:r>
              <a:rPr lang="nl" dirty="0">
                <a:solidFill>
                  <a:schemeClr val="tx1"/>
                </a:solidFill>
                <a:latin typeface="Gill Sans MT"/>
                <a:ea typeface="Calibri"/>
                <a:cs typeface="Calibri"/>
              </a:rPr>
              <a:t>φ⁴ </a:t>
            </a:r>
            <a:r>
              <a:rPr lang="nl" dirty="0" err="1">
                <a:solidFill>
                  <a:schemeClr val="tx1"/>
                </a:solidFill>
                <a:latin typeface="Gill Sans MT"/>
                <a:ea typeface="Calibri"/>
                <a:cs typeface="Calibri"/>
              </a:rPr>
              <a:t>theory</a:t>
            </a:r>
            <a:r>
              <a:rPr lang="nl" dirty="0">
                <a:solidFill>
                  <a:schemeClr val="dk1"/>
                </a:solidFill>
                <a:latin typeface="Gill Sans MT"/>
              </a:rPr>
              <a:t>.</a:t>
            </a:r>
            <a:endParaRPr lang="en-US" dirty="0">
              <a:solidFill>
                <a:schemeClr val="dk1"/>
              </a:solidFill>
              <a:latin typeface="Gill Sans MT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Char char="●"/>
            </a:pPr>
            <a:r>
              <a:rPr lang="nl" dirty="0" err="1">
                <a:solidFill>
                  <a:srgbClr val="002060"/>
                </a:solidFill>
                <a:latin typeface="Gill Sans MT"/>
              </a:rPr>
              <a:t>Expected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" dirty="0" err="1">
                <a:solidFill>
                  <a:srgbClr val="002060"/>
                </a:solidFill>
                <a:latin typeface="Gill Sans MT"/>
              </a:rPr>
              <a:t>to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" b="1" dirty="0" err="1">
                <a:solidFill>
                  <a:srgbClr val="002060"/>
                </a:solidFill>
                <a:latin typeface="Gill Sans MT"/>
              </a:rPr>
              <a:t>contribute</a:t>
            </a:r>
            <a:r>
              <a:rPr lang="nl" b="1" dirty="0">
                <a:solidFill>
                  <a:srgbClr val="002060"/>
                </a:solidFill>
                <a:latin typeface="Gill Sans MT"/>
              </a:rPr>
              <a:t> at </a:t>
            </a:r>
            <a:r>
              <a:rPr lang="nl" b="1" dirty="0" err="1">
                <a:solidFill>
                  <a:srgbClr val="002060"/>
                </a:solidFill>
                <a:latin typeface="Gill Sans MT"/>
              </a:rPr>
              <a:t>finite</a:t>
            </a:r>
            <a:r>
              <a:rPr lang="nl" b="1" dirty="0">
                <a:solidFill>
                  <a:srgbClr val="002060"/>
                </a:solidFill>
                <a:latin typeface="Gill Sans MT"/>
              </a:rPr>
              <a:t> volume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" dirty="0" err="1">
                <a:solidFill>
                  <a:srgbClr val="002060"/>
                </a:solidFill>
                <a:latin typeface="Gill Sans MT"/>
              </a:rPr>
              <a:t>such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as </a:t>
            </a:r>
            <a:r>
              <a:rPr lang="nl" dirty="0" err="1">
                <a:solidFill>
                  <a:srgbClr val="002060"/>
                </a:solidFill>
                <a:latin typeface="Gill Sans MT"/>
              </a:rPr>
              <a:t>the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Casimir effect</a:t>
            </a:r>
            <a:endParaRPr dirty="0">
              <a:solidFill>
                <a:srgbClr val="002060"/>
              </a:solidFill>
              <a:latin typeface="Gill Sans MT"/>
            </a:endParaRPr>
          </a:p>
          <a:p>
            <a:pPr marL="457200" indent="-317500">
              <a:buClr>
                <a:srgbClr val="073763"/>
              </a:buClr>
              <a:buSzPts val="1400"/>
              <a:buChar char="●"/>
            </a:pPr>
            <a:r>
              <a:rPr lang="nl" dirty="0" err="1">
                <a:solidFill>
                  <a:srgbClr val="002060"/>
                </a:solidFill>
                <a:latin typeface="Gill Sans MT"/>
              </a:rPr>
              <a:t>Expected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" dirty="0" err="1">
                <a:solidFill>
                  <a:srgbClr val="002060"/>
                </a:solidFill>
                <a:latin typeface="Gill Sans MT"/>
              </a:rPr>
              <a:t>to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" dirty="0" err="1">
                <a:solidFill>
                  <a:srgbClr val="002060"/>
                </a:solidFill>
                <a:latin typeface="Gill Sans MT"/>
              </a:rPr>
              <a:t>agree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" dirty="0" err="1">
                <a:solidFill>
                  <a:srgbClr val="002060"/>
                </a:solidFill>
                <a:latin typeface="Gill Sans MT"/>
              </a:rPr>
              <a:t>with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well </a:t>
            </a:r>
            <a:r>
              <a:rPr lang="nl" dirty="0" err="1">
                <a:solidFill>
                  <a:srgbClr val="002060"/>
                </a:solidFill>
                <a:latin typeface="Gill Sans MT"/>
              </a:rPr>
              <a:t>established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" b="1" dirty="0" err="1">
                <a:solidFill>
                  <a:srgbClr val="002060"/>
                </a:solidFill>
                <a:latin typeface="Gill Sans MT"/>
              </a:rPr>
              <a:t>infinite</a:t>
            </a:r>
            <a:r>
              <a:rPr lang="nl" b="1" dirty="0">
                <a:solidFill>
                  <a:srgbClr val="002060"/>
                </a:solidFill>
                <a:latin typeface="Gill Sans MT"/>
              </a:rPr>
              <a:t> volume QFT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" dirty="0" err="1">
                <a:solidFill>
                  <a:srgbClr val="002060"/>
                </a:solidFill>
                <a:latin typeface="Gill Sans MT"/>
              </a:rPr>
              <a:t>results</a:t>
            </a:r>
            <a:r>
              <a:rPr lang="nl" dirty="0">
                <a:solidFill>
                  <a:srgbClr val="002060"/>
                </a:solidFill>
                <a:latin typeface="Gill Sans MT"/>
              </a:rPr>
              <a:t> at NLO</a:t>
            </a:r>
          </a:p>
        </p:txBody>
      </p:sp>
      <p:sp>
        <p:nvSpPr>
          <p:cNvPr id="177" name="Google Shape;17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15</a:t>
            </a:fld>
            <a:endParaRPr sz="1200"/>
          </a:p>
        </p:txBody>
      </p:sp>
      <p:sp>
        <p:nvSpPr>
          <p:cNvPr id="178" name="Google Shape;178;p22"/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Conclusions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&amp; Outlook</a:t>
            </a:r>
            <a:endParaRPr sz="2100">
              <a:solidFill>
                <a:schemeClr val="lt1"/>
              </a:solidFill>
              <a:latin typeface="Gill Sans MT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572" y="4251128"/>
            <a:ext cx="1637732" cy="64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600" y="4238522"/>
            <a:ext cx="2118877" cy="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5047" y="4223063"/>
            <a:ext cx="1556721" cy="7005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80F40-44BA-D71E-782C-4C1CCBA820FA}"/>
              </a:ext>
            </a:extLst>
          </p:cNvPr>
          <p:cNvSpPr txBox="1"/>
          <p:nvPr/>
        </p:nvSpPr>
        <p:spPr>
          <a:xfrm>
            <a:off x="446183" y="2019529"/>
            <a:ext cx="7790302" cy="1170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725"/>
              </a:lnSpc>
            </a:pPr>
            <a:r>
              <a:rPr lang="nl-NL" dirty="0">
                <a:latin typeface="Gill Sans MT"/>
                <a:cs typeface="Segoe UI"/>
              </a:rPr>
              <a:t>Outlook</a:t>
            </a:r>
            <a:r>
              <a:rPr lang="en-US" dirty="0">
                <a:latin typeface="Gill Sans MT"/>
                <a:cs typeface="Segoe UI"/>
              </a:rPr>
              <a:t>​</a:t>
            </a:r>
          </a:p>
          <a:p>
            <a:pPr marL="457200" indent="-317500">
              <a:lnSpc>
                <a:spcPts val="1725"/>
              </a:lnSpc>
              <a:buFont typeface="Arial,Sans-Serif"/>
              <a:buChar char="●"/>
            </a:pPr>
            <a:r>
              <a:rPr lang="nl-NL" dirty="0" err="1">
                <a:solidFill>
                  <a:srgbClr val="002060"/>
                </a:solidFill>
                <a:latin typeface="Gill Sans MT"/>
              </a:rPr>
              <a:t>Compute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finite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size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NLO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corrections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to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the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e</a:t>
            </a:r>
            <a:r>
              <a:rPr lang="nl-NL" b="1" dirty="0" err="1">
                <a:solidFill>
                  <a:srgbClr val="002060"/>
                </a:solidFill>
                <a:latin typeface="Gill Sans MT"/>
              </a:rPr>
              <a:t>quation</a:t>
            </a:r>
            <a:r>
              <a:rPr lang="nl-NL" b="1" dirty="0">
                <a:solidFill>
                  <a:srgbClr val="002060"/>
                </a:solidFill>
                <a:latin typeface="Gill Sans MT"/>
              </a:rPr>
              <a:t> of state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and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the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</a:t>
            </a:r>
            <a:r>
              <a:rPr lang="nl-NL" b="1" dirty="0" err="1">
                <a:solidFill>
                  <a:srgbClr val="002060"/>
                </a:solidFill>
                <a:latin typeface="Gill Sans MT"/>
              </a:rPr>
              <a:t>race</a:t>
            </a:r>
            <a:r>
              <a:rPr lang="nl-NL" b="1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b="1" dirty="0" err="1">
                <a:solidFill>
                  <a:srgbClr val="002060"/>
                </a:solidFill>
                <a:latin typeface="Gill Sans MT"/>
              </a:rPr>
              <a:t>anomaly</a:t>
            </a:r>
            <a:r>
              <a:rPr lang="nl-NL" dirty="0">
                <a:latin typeface="Gill Sans MT"/>
              </a:rPr>
              <a:t>​</a:t>
            </a:r>
          </a:p>
          <a:p>
            <a:pPr marL="457200" indent="-317500">
              <a:lnSpc>
                <a:spcPts val="1725"/>
              </a:lnSpc>
              <a:buFont typeface="Arial,Sans-Serif"/>
              <a:buChar char="●"/>
            </a:pPr>
            <a:r>
              <a:rPr lang="nl-NL" dirty="0">
                <a:solidFill>
                  <a:srgbClr val="002060"/>
                </a:solidFill>
                <a:latin typeface="Gill Sans MT"/>
              </a:rPr>
              <a:t>Extension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to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b="1" dirty="0">
                <a:solidFill>
                  <a:srgbClr val="002060"/>
                </a:solidFill>
                <a:latin typeface="Gill Sans MT"/>
              </a:rPr>
              <a:t>QED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and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b="1" dirty="0">
                <a:solidFill>
                  <a:srgbClr val="002060"/>
                </a:solidFill>
                <a:latin typeface="Gill Sans MT"/>
              </a:rPr>
              <a:t>QCD</a:t>
            </a:r>
            <a:r>
              <a:rPr lang="en-US" dirty="0">
                <a:latin typeface="Gill Sans MT"/>
              </a:rPr>
              <a:t>​</a:t>
            </a:r>
          </a:p>
          <a:p>
            <a:pPr marL="457200" indent="-317500">
              <a:lnSpc>
                <a:spcPts val="1725"/>
              </a:lnSpc>
              <a:buFont typeface="Arial,Sans-Serif"/>
              <a:buChar char="●"/>
            </a:pPr>
            <a:r>
              <a:rPr lang="nl-NL" dirty="0" err="1">
                <a:solidFill>
                  <a:srgbClr val="002060"/>
                </a:solidFill>
                <a:latin typeface="Gill Sans MT"/>
              </a:rPr>
              <a:t>Compute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finite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size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corrections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to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the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b="1" dirty="0">
                <a:solidFill>
                  <a:srgbClr val="002060"/>
                </a:solidFill>
                <a:latin typeface="Gill Sans MT"/>
              </a:rPr>
              <a:t>QCD </a:t>
            </a:r>
            <a:r>
              <a:rPr lang="nl-NL" b="1" dirty="0" err="1">
                <a:solidFill>
                  <a:srgbClr val="002060"/>
                </a:solidFill>
                <a:latin typeface="Gill Sans MT"/>
              </a:rPr>
              <a:t>equation</a:t>
            </a:r>
            <a:r>
              <a:rPr lang="nl-NL" b="1" dirty="0">
                <a:solidFill>
                  <a:srgbClr val="002060"/>
                </a:solidFill>
                <a:latin typeface="Gill Sans MT"/>
              </a:rPr>
              <a:t> of state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to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gain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insight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in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their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analytic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structure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from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l</a:t>
            </a:r>
            <a:r>
              <a:rPr lang="nl-NL" b="1" dirty="0" err="1">
                <a:solidFill>
                  <a:srgbClr val="002060"/>
                </a:solidFill>
                <a:latin typeface="Gill Sans MT"/>
              </a:rPr>
              <a:t>attice</a:t>
            </a:r>
            <a:r>
              <a:rPr lang="nl-NL" b="1" dirty="0">
                <a:solidFill>
                  <a:srgbClr val="002060"/>
                </a:solidFill>
                <a:latin typeface="Gill Sans MT"/>
              </a:rPr>
              <a:t> QCD </a:t>
            </a:r>
            <a:r>
              <a:rPr lang="nl-NL" b="1" dirty="0" err="1">
                <a:solidFill>
                  <a:srgbClr val="002060"/>
                </a:solidFill>
                <a:latin typeface="Gill Sans MT"/>
              </a:rPr>
              <a:t>results</a:t>
            </a:r>
            <a:endParaRPr lang="nl-NL" b="1" dirty="0">
              <a:solidFill>
                <a:srgbClr val="002060"/>
              </a:solidFill>
              <a:latin typeface="Gill Sans 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703C6-4FC0-4553-7601-BB956559037E}"/>
              </a:ext>
            </a:extLst>
          </p:cNvPr>
          <p:cNvSpPr txBox="1"/>
          <p:nvPr/>
        </p:nvSpPr>
        <p:spPr>
          <a:xfrm>
            <a:off x="446183" y="3327782"/>
            <a:ext cx="7783416" cy="5166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725"/>
              </a:lnSpc>
            </a:pPr>
            <a:r>
              <a:rPr lang="nl-NL" b="1" dirty="0">
                <a:latin typeface="Gill Sans MT"/>
                <a:cs typeface="Segoe UI"/>
              </a:rPr>
              <a:t>TFT </a:t>
            </a:r>
            <a:r>
              <a:rPr lang="nl-NL" dirty="0" err="1">
                <a:latin typeface="Gill Sans MT"/>
                <a:cs typeface="Segoe UI"/>
              </a:rPr>
              <a:t>and</a:t>
            </a:r>
            <a:r>
              <a:rPr lang="nl-NL" dirty="0">
                <a:latin typeface="Gill Sans MT"/>
                <a:cs typeface="Segoe UI"/>
              </a:rPr>
              <a:t> first-</a:t>
            </a:r>
            <a:r>
              <a:rPr lang="nl-NL" dirty="0" err="1">
                <a:latin typeface="Gill Sans MT"/>
                <a:cs typeface="Segoe UI"/>
              </a:rPr>
              <a:t>principles</a:t>
            </a:r>
            <a:r>
              <a:rPr lang="nl-NL" dirty="0">
                <a:latin typeface="Gill Sans MT"/>
                <a:cs typeface="Segoe UI"/>
              </a:rPr>
              <a:t> QFT </a:t>
            </a:r>
            <a:r>
              <a:rPr lang="nl-NL" b="1" dirty="0" err="1">
                <a:latin typeface="Gill Sans MT"/>
                <a:cs typeface="Segoe UI"/>
              </a:rPr>
              <a:t>provide</a:t>
            </a:r>
            <a:r>
              <a:rPr lang="nl-NL" b="1" dirty="0">
                <a:latin typeface="Gill Sans MT"/>
                <a:cs typeface="Segoe UI"/>
              </a:rPr>
              <a:t> </a:t>
            </a:r>
            <a:r>
              <a:rPr lang="nl-NL" b="1" dirty="0" err="1">
                <a:latin typeface="Gill Sans MT"/>
                <a:cs typeface="Segoe UI"/>
              </a:rPr>
              <a:t>unique</a:t>
            </a:r>
            <a:r>
              <a:rPr lang="nl-NL" b="1" dirty="0">
                <a:latin typeface="Gill Sans MT"/>
                <a:cs typeface="Segoe UI"/>
              </a:rPr>
              <a:t> </a:t>
            </a:r>
            <a:r>
              <a:rPr lang="nl-NL" b="1" dirty="0" err="1">
                <a:latin typeface="Gill Sans MT"/>
                <a:cs typeface="Segoe UI"/>
              </a:rPr>
              <a:t>opportunities</a:t>
            </a:r>
            <a:r>
              <a:rPr lang="nl-NL" dirty="0">
                <a:latin typeface="Gill Sans MT"/>
                <a:cs typeface="Segoe UI"/>
              </a:rPr>
              <a:t> </a:t>
            </a:r>
            <a:r>
              <a:rPr lang="nl-NL" dirty="0" err="1">
                <a:latin typeface="Gill Sans MT"/>
                <a:cs typeface="Segoe UI"/>
              </a:rPr>
              <a:t>to</a:t>
            </a:r>
            <a:r>
              <a:rPr lang="nl-NL" dirty="0">
                <a:latin typeface="Gill Sans MT"/>
                <a:cs typeface="Segoe UI"/>
              </a:rPr>
              <a:t> </a:t>
            </a:r>
            <a:r>
              <a:rPr lang="nl-NL" dirty="0" err="1">
                <a:latin typeface="Gill Sans MT"/>
                <a:cs typeface="Segoe UI"/>
              </a:rPr>
              <a:t>gain</a:t>
            </a:r>
            <a:r>
              <a:rPr lang="nl-NL" dirty="0">
                <a:latin typeface="Gill Sans MT"/>
                <a:cs typeface="Segoe UI"/>
              </a:rPr>
              <a:t> </a:t>
            </a:r>
            <a:r>
              <a:rPr lang="nl-NL" dirty="0" err="1">
                <a:latin typeface="Gill Sans MT"/>
                <a:cs typeface="Segoe UI"/>
              </a:rPr>
              <a:t>insights</a:t>
            </a:r>
            <a:r>
              <a:rPr lang="nl-NL" dirty="0">
                <a:latin typeface="Gill Sans MT"/>
                <a:cs typeface="Segoe UI"/>
              </a:rPr>
              <a:t> </a:t>
            </a:r>
            <a:r>
              <a:rPr lang="nl-NL" dirty="0" err="1">
                <a:latin typeface="Gill Sans MT"/>
                <a:cs typeface="Segoe UI"/>
              </a:rPr>
              <a:t>into</a:t>
            </a:r>
            <a:r>
              <a:rPr lang="nl-NL" dirty="0">
                <a:latin typeface="Gill Sans MT"/>
                <a:cs typeface="Segoe UI"/>
              </a:rPr>
              <a:t> </a:t>
            </a:r>
            <a:r>
              <a:rPr lang="nl-NL" dirty="0" err="1">
                <a:latin typeface="Gill Sans MT"/>
                <a:cs typeface="Segoe UI"/>
              </a:rPr>
              <a:t>other</a:t>
            </a:r>
            <a:r>
              <a:rPr lang="nl-NL" dirty="0">
                <a:latin typeface="Gill Sans MT"/>
                <a:cs typeface="Segoe UI"/>
              </a:rPr>
              <a:t> systems</a:t>
            </a:r>
            <a:r>
              <a:rPr lang="en-US" dirty="0">
                <a:latin typeface="Gill Sans MT"/>
                <a:cs typeface="Segoe UI"/>
              </a:rPr>
              <a:t>​</a:t>
            </a:r>
          </a:p>
          <a:p>
            <a:pPr marL="457200" indent="-317500">
              <a:lnSpc>
                <a:spcPts val="1725"/>
              </a:lnSpc>
              <a:buFont typeface="Arial,Sans-Serif"/>
              <a:buChar char="●"/>
            </a:pPr>
            <a:r>
              <a:rPr lang="nl-NL" dirty="0" err="1">
                <a:solidFill>
                  <a:srgbClr val="002060"/>
                </a:solidFill>
                <a:latin typeface="Gill Sans MT"/>
              </a:rPr>
              <a:t>Early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universe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cosmology</a:t>
            </a:r>
            <a:r>
              <a:rPr lang="nl-NL" dirty="0">
                <a:solidFill>
                  <a:srgbClr val="002060"/>
                </a:solidFill>
                <a:latin typeface="Gill Sans MT"/>
              </a:rPr>
              <a:t>, Neutron stars, Spin systems, Energy-energy </a:t>
            </a:r>
            <a:r>
              <a:rPr lang="nl-NL" dirty="0" err="1">
                <a:solidFill>
                  <a:srgbClr val="002060"/>
                </a:solidFill>
                <a:latin typeface="Gill Sans MT"/>
              </a:rPr>
              <a:t>correlators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>
          <a:extLst>
            <a:ext uri="{FF2B5EF4-FFF2-40B4-BE49-F238E27FC236}">
              <a16:creationId xmlns:a16="http://schemas.microsoft.com/office/drawing/2014/main" id="{5478330E-BBE4-4C13-3130-5858223E2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>
            <a:extLst>
              <a:ext uri="{FF2B5EF4-FFF2-40B4-BE49-F238E27FC236}">
                <a16:creationId xmlns:a16="http://schemas.microsoft.com/office/drawing/2014/main" id="{0D2FC8E0-533B-0DDA-6310-BC6DEF2915A0}"/>
              </a:ext>
            </a:extLst>
          </p:cNvPr>
          <p:cNvSpPr/>
          <p:nvPr/>
        </p:nvSpPr>
        <p:spPr>
          <a:xfrm>
            <a:off x="2350" y="4700"/>
            <a:ext cx="9144000" cy="257832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2">
            <a:extLst>
              <a:ext uri="{FF2B5EF4-FFF2-40B4-BE49-F238E27FC236}">
                <a16:creationId xmlns:a16="http://schemas.microsoft.com/office/drawing/2014/main" id="{FE325C82-1316-EA46-011F-EB7E0C2D83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16</a:t>
            </a:fld>
            <a:endParaRPr sz="1200"/>
          </a:p>
        </p:txBody>
      </p:sp>
      <p:sp>
        <p:nvSpPr>
          <p:cNvPr id="178" name="Google Shape;178;p22">
            <a:extLst>
              <a:ext uri="{FF2B5EF4-FFF2-40B4-BE49-F238E27FC236}">
                <a16:creationId xmlns:a16="http://schemas.microsoft.com/office/drawing/2014/main" id="{6D6A2469-84F7-ED3E-0B78-D94C0011415F}"/>
              </a:ext>
            </a:extLst>
          </p:cNvPr>
          <p:cNvSpPr txBox="1"/>
          <p:nvPr/>
        </p:nvSpPr>
        <p:spPr>
          <a:xfrm>
            <a:off x="3478475" y="2013665"/>
            <a:ext cx="1716960" cy="556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algn="ctr"/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Thank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you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!</a:t>
            </a:r>
            <a:endParaRPr lang="nl" sz="2100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pic>
        <p:nvPicPr>
          <p:cNvPr id="179" name="Google Shape;179;p22">
            <a:extLst>
              <a:ext uri="{FF2B5EF4-FFF2-40B4-BE49-F238E27FC236}">
                <a16:creationId xmlns:a16="http://schemas.microsoft.com/office/drawing/2014/main" id="{CCE23A97-40B9-AD8E-8CFB-EF93AC809C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572" y="4251128"/>
            <a:ext cx="1637732" cy="64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>
            <a:extLst>
              <a:ext uri="{FF2B5EF4-FFF2-40B4-BE49-F238E27FC236}">
                <a16:creationId xmlns:a16="http://schemas.microsoft.com/office/drawing/2014/main" id="{D09DB8B4-FB07-61B9-AC06-A58F2BC5873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600" y="4238522"/>
            <a:ext cx="2118877" cy="6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>
            <a:extLst>
              <a:ext uri="{FF2B5EF4-FFF2-40B4-BE49-F238E27FC236}">
                <a16:creationId xmlns:a16="http://schemas.microsoft.com/office/drawing/2014/main" id="{B43FC831-07B8-E0E6-C032-772F72CB880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5047" y="4223063"/>
            <a:ext cx="1556721" cy="700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569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7"/>
          <p:cNvSpPr/>
          <p:nvPr/>
        </p:nvSpPr>
        <p:spPr>
          <a:xfrm>
            <a:off x="540000" y="2943000"/>
            <a:ext cx="7800300" cy="1908000"/>
          </a:xfrm>
          <a:prstGeom prst="horizontalScroll">
            <a:avLst>
              <a:gd name="adj" fmla="val 12500"/>
            </a:avLst>
          </a:prstGeom>
          <a:solidFill>
            <a:srgbClr val="EFE7D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7"/>
          <p:cNvSpPr txBox="1"/>
          <p:nvPr/>
        </p:nvSpPr>
        <p:spPr>
          <a:xfrm>
            <a:off x="468575" y="360125"/>
            <a:ext cx="77901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slides: Free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scalar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field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Partition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derivation</a:t>
            </a:r>
            <a:endParaRPr lang="en-US" sz="2100" err="1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7" name="Google Shape;11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17</a:t>
            </a:fld>
            <a:endParaRPr sz="1200"/>
          </a:p>
        </p:txBody>
      </p:sp>
      <p:pic>
        <p:nvPicPr>
          <p:cNvPr id="118" name="Google Shape;118;p17" title="Schermafbeelding 2025-05-01 1020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128600"/>
            <a:ext cx="7019999" cy="10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 title="Schermafbeelding 2025-04-30 17130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775" y="3331428"/>
            <a:ext cx="3600000" cy="612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17" title="Schermafbeelding 2025-04-30 17132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0108" y="3816320"/>
            <a:ext cx="3060001" cy="6005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1" name="Google Shape;121;p17"/>
          <p:cNvCxnSpPr>
            <a:stCxn id="119" idx="3"/>
            <a:endCxn id="120" idx="1"/>
          </p:cNvCxnSpPr>
          <p:nvPr/>
        </p:nvCxnSpPr>
        <p:spPr>
          <a:xfrm>
            <a:off x="4506775" y="3637428"/>
            <a:ext cx="573300" cy="479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2" name="Google Shape;122;p17" title="Schermafbeelding 2025-05-02 150915.png"/>
          <p:cNvPicPr preferRelativeResize="0"/>
          <p:nvPr/>
        </p:nvPicPr>
        <p:blipFill rotWithShape="1">
          <a:blip r:embed="rId6">
            <a:alphaModFix/>
          </a:blip>
          <a:srcRect l="3068" r="12385"/>
          <a:stretch/>
        </p:blipFill>
        <p:spPr>
          <a:xfrm>
            <a:off x="861475" y="2250150"/>
            <a:ext cx="6119999" cy="795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76200" y="957200"/>
            <a:ext cx="8820000" cy="3960000"/>
          </a:xfrm>
          <a:prstGeom prst="horizontalScroll">
            <a:avLst>
              <a:gd name="adj" fmla="val 12500"/>
            </a:avLst>
          </a:prstGeom>
          <a:solidFill>
            <a:srgbClr val="EFE7D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 txBox="1"/>
          <p:nvPr/>
        </p:nvSpPr>
        <p:spPr>
          <a:xfrm>
            <a:off x="468575" y="360125"/>
            <a:ext cx="77901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slides: Free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scalar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field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Partition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derivation</a:t>
            </a:r>
            <a:endParaRPr sz="2100" err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18</a:t>
            </a:fld>
            <a:endParaRPr sz="1200"/>
          </a:p>
        </p:txBody>
      </p:sp>
      <p:pic>
        <p:nvPicPr>
          <p:cNvPr id="132" name="Google Shape;132;p18" title="Schermafbeelding 2025-05-02 1452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13" y="2610000"/>
            <a:ext cx="7919994" cy="14995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3" name="Google Shape;133;p18" title="Schermafbeelding 2025-05-02 15091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125" y="1728000"/>
            <a:ext cx="7919987" cy="8764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18"/>
          <p:cNvSpPr/>
          <p:nvPr/>
        </p:nvSpPr>
        <p:spPr>
          <a:xfrm>
            <a:off x="4453000" y="3398475"/>
            <a:ext cx="3511200" cy="610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7683500" y="1777650"/>
            <a:ext cx="936600" cy="480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0"/>
          <p:cNvSpPr/>
          <p:nvPr/>
        </p:nvSpPr>
        <p:spPr>
          <a:xfrm>
            <a:off x="152400" y="1109600"/>
            <a:ext cx="8820000" cy="3480900"/>
          </a:xfrm>
          <a:prstGeom prst="horizontalScroll">
            <a:avLst>
              <a:gd name="adj" fmla="val 12500"/>
            </a:avLst>
          </a:prstGeom>
          <a:solidFill>
            <a:srgbClr val="EFE7D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0"/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slides: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Fully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interacting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φ⁴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partition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endParaRPr sz="2100" err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19</a:t>
            </a:fld>
            <a:endParaRPr sz="1200"/>
          </a:p>
        </p:txBody>
      </p:sp>
      <p:pic>
        <p:nvPicPr>
          <p:cNvPr id="157" name="Google Shape;157;p20" title="Schermafbeelding 2025-05-02 1500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150" y="1919825"/>
            <a:ext cx="7920001" cy="190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787B1AF6-6B9A-9E96-132F-F4DB425C5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2E74A8-19F9-65CE-0299-81952E8B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673" y="1806948"/>
            <a:ext cx="4273986" cy="3042397"/>
          </a:xfrm>
          <a:prstGeom prst="rect">
            <a:avLst/>
          </a:prstGeom>
        </p:spPr>
      </p:pic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DF724C93-15B4-E7C5-8171-C97BEF0CAF2B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5" title="Schermafbeelding 2025-04-30 172339.png">
            <a:extLst>
              <a:ext uri="{FF2B5EF4-FFF2-40B4-BE49-F238E27FC236}">
                <a16:creationId xmlns:a16="http://schemas.microsoft.com/office/drawing/2014/main" id="{ACB97ECD-154D-23EC-3CA9-B16F3473C23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9563" y="1303937"/>
            <a:ext cx="3426802" cy="598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 title="Schermafbeelding 2025-04-30 172514.png">
            <a:extLst>
              <a:ext uri="{FF2B5EF4-FFF2-40B4-BE49-F238E27FC236}">
                <a16:creationId xmlns:a16="http://schemas.microsoft.com/office/drawing/2014/main" id="{D49059CF-A5AB-A2EA-F9FC-951712CD69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4296" y="3622400"/>
            <a:ext cx="2055938" cy="121345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>
            <a:extLst>
              <a:ext uri="{FF2B5EF4-FFF2-40B4-BE49-F238E27FC236}">
                <a16:creationId xmlns:a16="http://schemas.microsoft.com/office/drawing/2014/main" id="{231229ED-ED9E-B252-A3E1-BA8AF46C56F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2</a:t>
            </a:fld>
            <a:endParaRPr sz="1200"/>
          </a:p>
        </p:txBody>
      </p:sp>
      <p:sp>
        <p:nvSpPr>
          <p:cNvPr id="95" name="Google Shape;95;p15">
            <a:extLst>
              <a:ext uri="{FF2B5EF4-FFF2-40B4-BE49-F238E27FC236}">
                <a16:creationId xmlns:a16="http://schemas.microsoft.com/office/drawing/2014/main" id="{21533657-61F3-B56F-6CA5-84BC55896AA3}"/>
              </a:ext>
            </a:extLst>
          </p:cNvPr>
          <p:cNvSpPr txBox="1"/>
          <p:nvPr/>
        </p:nvSpPr>
        <p:spPr>
          <a:xfrm>
            <a:off x="468575" y="360125"/>
            <a:ext cx="7790100" cy="59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Thermal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Field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Theory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= QFT + Statistical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Mechanics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endParaRPr lang="nl" sz="2100" err="1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47142-9509-D09D-BE39-E346A919F622}"/>
              </a:ext>
            </a:extLst>
          </p:cNvPr>
          <p:cNvSpPr txBox="1"/>
          <p:nvPr/>
        </p:nvSpPr>
        <p:spPr>
          <a:xfrm>
            <a:off x="359709" y="1275789"/>
            <a:ext cx="45669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Extends QFT to systems at </a:t>
            </a:r>
            <a:r>
              <a:rPr lang="en-US" b="1" dirty="0"/>
              <a:t>finite temperature</a:t>
            </a:r>
            <a:r>
              <a:rPr lang="en-US" dirty="0"/>
              <a:t> and/or </a:t>
            </a:r>
            <a:r>
              <a:rPr lang="en-US" b="1" dirty="0"/>
              <a:t>finite density</a:t>
            </a:r>
            <a:r>
              <a:rPr lang="en-US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4151DA-503A-630E-567B-C88A6A87983C}"/>
              </a:ext>
            </a:extLst>
          </p:cNvPr>
          <p:cNvSpPr txBox="1"/>
          <p:nvPr/>
        </p:nvSpPr>
        <p:spPr>
          <a:xfrm>
            <a:off x="360485" y="1900173"/>
            <a:ext cx="456320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Describes </a:t>
            </a:r>
            <a:r>
              <a:rPr lang="en-US" b="1"/>
              <a:t>statistical ensembles</a:t>
            </a:r>
            <a:r>
              <a:rPr lang="en-US"/>
              <a:t> of quantum particles.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0458B-63B0-CD5C-7793-C90FE7E227D7}"/>
              </a:ext>
            </a:extLst>
          </p:cNvPr>
          <p:cNvSpPr txBox="1"/>
          <p:nvPr/>
        </p:nvSpPr>
        <p:spPr>
          <a:xfrm>
            <a:off x="360485" y="2102398"/>
            <a:ext cx="4563207" cy="7650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"/>
              </a:rPr>
              <a:t>​</a:t>
            </a:r>
          </a:p>
          <a:p>
            <a:r>
              <a:rPr lang="en-US" dirty="0">
                <a:cs typeface="Segoe UI"/>
              </a:rPr>
              <a:t>The </a:t>
            </a:r>
            <a:r>
              <a:rPr lang="en-US" b="1" dirty="0">
                <a:cs typeface="Segoe UI"/>
              </a:rPr>
              <a:t>partition function</a:t>
            </a:r>
            <a:r>
              <a:rPr lang="en-US" dirty="0">
                <a:cs typeface="Segoe UI"/>
              </a:rPr>
              <a:t>, central to TFT, captures all thermodynamic information of your system.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19DEF6-C926-3D98-34A1-E1461D966248}"/>
              </a:ext>
            </a:extLst>
          </p:cNvPr>
          <p:cNvSpPr txBox="1"/>
          <p:nvPr/>
        </p:nvSpPr>
        <p:spPr>
          <a:xfrm>
            <a:off x="360485" y="2735443"/>
            <a:ext cx="456320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Segoe UI"/>
              </a:rPr>
              <a:t>​</a:t>
            </a:r>
          </a:p>
          <a:p>
            <a:r>
              <a:rPr lang="en-US" dirty="0">
                <a:cs typeface="Segoe UI"/>
              </a:rPr>
              <a:t>Enables </a:t>
            </a:r>
            <a:r>
              <a:rPr lang="en-US" b="1" dirty="0">
                <a:cs typeface="Segoe UI"/>
              </a:rPr>
              <a:t>first-principles calculations</a:t>
            </a:r>
            <a:r>
              <a:rPr lang="en-US" dirty="0">
                <a:cs typeface="Segoe UI"/>
              </a:rPr>
              <a:t> of thermodynamic quantities in quantum field theories.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713C3-3FF6-1378-6C30-62F8CFD22DE2}"/>
              </a:ext>
            </a:extLst>
          </p:cNvPr>
          <p:cNvSpPr txBox="1"/>
          <p:nvPr/>
        </p:nvSpPr>
        <p:spPr>
          <a:xfrm>
            <a:off x="6806285" y="1305449"/>
            <a:ext cx="3696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92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1"/>
          <p:cNvSpPr/>
          <p:nvPr/>
        </p:nvSpPr>
        <p:spPr>
          <a:xfrm>
            <a:off x="152400" y="1109600"/>
            <a:ext cx="8820000" cy="3480900"/>
          </a:xfrm>
          <a:prstGeom prst="horizontalScroll">
            <a:avLst>
              <a:gd name="adj" fmla="val 12500"/>
            </a:avLst>
          </a:prstGeom>
          <a:solidFill>
            <a:srgbClr val="EFE7D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1"/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slides: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Fully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interacting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φ⁴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partition</a:t>
            </a: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endParaRPr sz="2100" err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20</a:t>
            </a:fld>
            <a:endParaRPr sz="1200"/>
          </a:p>
        </p:txBody>
      </p:sp>
      <p:pic>
        <p:nvPicPr>
          <p:cNvPr id="167" name="Google Shape;167;p21" title="Schermafbeelding 2025-05-02 1500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150" y="1919825"/>
            <a:ext cx="7920001" cy="190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9" name="Google Shape;169;p21"/>
          <p:cNvSpPr/>
          <p:nvPr/>
        </p:nvSpPr>
        <p:spPr>
          <a:xfrm>
            <a:off x="5435075" y="2622300"/>
            <a:ext cx="1730100" cy="563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69;p21">
            <a:extLst>
              <a:ext uri="{FF2B5EF4-FFF2-40B4-BE49-F238E27FC236}">
                <a16:creationId xmlns:a16="http://schemas.microsoft.com/office/drawing/2014/main" id="{00AD1D22-E69B-940D-2501-DF9D5D2AE48C}"/>
              </a:ext>
            </a:extLst>
          </p:cNvPr>
          <p:cNvSpPr/>
          <p:nvPr/>
        </p:nvSpPr>
        <p:spPr>
          <a:xfrm>
            <a:off x="1255551" y="3193800"/>
            <a:ext cx="7204106" cy="61189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21</a:t>
            </a:fld>
            <a:endParaRPr sz="1200"/>
          </a:p>
        </p:txBody>
      </p:sp>
      <p:sp>
        <p:nvSpPr>
          <p:cNvPr id="189" name="Google Shape;189;p23"/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 slides: Discretization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3" title="Discretized notatio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63" y="1576750"/>
            <a:ext cx="432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 title="Discretized infintesimal parameter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162" y="1195750"/>
            <a:ext cx="4320000" cy="20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 title="Integral discretization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3116950"/>
            <a:ext cx="4147483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22</a:t>
            </a:fld>
            <a:endParaRPr sz="1200"/>
          </a:p>
        </p:txBody>
      </p:sp>
      <p:sp>
        <p:nvSpPr>
          <p:cNvPr id="200" name="Google Shape;200;p24"/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 slides: Coherent states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4" title="Schermafbeelding 2025-05-05 0826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8488" y="1556825"/>
            <a:ext cx="2867025" cy="25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23</a:t>
            </a:fld>
            <a:endParaRPr sz="1200"/>
          </a:p>
        </p:txBody>
      </p:sp>
      <p:sp>
        <p:nvSpPr>
          <p:cNvPr id="209" name="Google Shape;209;p25"/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 slides: Displacement operators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25" title="VEV of field operator on coherent sta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8638" y="1427175"/>
            <a:ext cx="5845243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 title="Displacement operator commutation relation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013" y="2607013"/>
            <a:ext cx="2835360" cy="19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24</a:t>
            </a:fld>
            <a:endParaRPr sz="1200"/>
          </a:p>
        </p:txBody>
      </p:sp>
      <p:sp>
        <p:nvSpPr>
          <p:cNvPr id="219" name="Google Shape;219;p26"/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Backup slides: Classical Equations of motion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6" title="Discretized EOM'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625" y="2939800"/>
            <a:ext cx="549504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 title="Discretized ac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88" y="1821550"/>
            <a:ext cx="7559999" cy="9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35950388-5463-B5E8-A92B-E29AD40B9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A089F3E8-AEF7-F114-82CC-BB28F2A508B9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>
            <a:extLst>
              <a:ext uri="{FF2B5EF4-FFF2-40B4-BE49-F238E27FC236}">
                <a16:creationId xmlns:a16="http://schemas.microsoft.com/office/drawing/2014/main" id="{E8D8B118-9556-A2CA-8927-61B0ECAFB8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3</a:t>
            </a:fld>
            <a:endParaRPr sz="1200"/>
          </a:p>
        </p:txBody>
      </p:sp>
      <p:sp>
        <p:nvSpPr>
          <p:cNvPr id="80" name="Google Shape;80;p14">
            <a:extLst>
              <a:ext uri="{FF2B5EF4-FFF2-40B4-BE49-F238E27FC236}">
                <a16:creationId xmlns:a16="http://schemas.microsoft.com/office/drawing/2014/main" id="{E75469ED-5922-B7E5-17C2-2E787BE9AEC7}"/>
              </a:ext>
            </a:extLst>
          </p:cNvPr>
          <p:cNvSpPr txBox="1"/>
          <p:nvPr/>
        </p:nvSpPr>
        <p:spPr>
          <a:xfrm>
            <a:off x="468575" y="360125"/>
            <a:ext cx="7790100" cy="53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Hadrons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,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Fluids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 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and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the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Quark </a:t>
            </a:r>
            <a:r>
              <a:rPr lang="nl" sz="2100" dirty="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Gluon</a:t>
            </a:r>
            <a:r>
              <a:rPr lang="nl" sz="2100" dirty="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Plasma</a:t>
            </a:r>
            <a:endParaRPr lang="nl" sz="2100" dirty="0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7AF52-AE24-FFB1-186D-EE4A9DDC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84" b="1899"/>
          <a:stretch>
            <a:fillRect/>
          </a:stretch>
        </p:blipFill>
        <p:spPr>
          <a:xfrm>
            <a:off x="5603028" y="2425442"/>
            <a:ext cx="3024765" cy="2443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887B3D-0B52-5D50-249A-E10DDCD32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54" y="1442520"/>
            <a:ext cx="1114201" cy="11970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21D919-1EE2-E755-A2DC-46D81CE238C9}"/>
              </a:ext>
            </a:extLst>
          </p:cNvPr>
          <p:cNvSpPr txBox="1"/>
          <p:nvPr/>
        </p:nvSpPr>
        <p:spPr>
          <a:xfrm>
            <a:off x="1938807" y="1229706"/>
            <a:ext cx="163071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b="1">
                <a:latin typeface="Gill Sans MT"/>
              </a:rPr>
              <a:t>Quarks </a:t>
            </a:r>
            <a:r>
              <a:rPr lang="nl-NL" b="1" err="1">
                <a:latin typeface="Gill Sans MT"/>
              </a:rPr>
              <a:t>Confined</a:t>
            </a:r>
            <a:r>
              <a:rPr lang="nl-NL" b="1">
                <a:latin typeface="Gill Sans MT"/>
              </a:rPr>
              <a:t> in </a:t>
            </a:r>
            <a:r>
              <a:rPr lang="nl-NL" b="1" err="1">
                <a:latin typeface="Gill Sans MT"/>
              </a:rPr>
              <a:t>Hadron</a:t>
            </a:r>
            <a:endParaRPr lang="nl-NL" b="1">
              <a:latin typeface="Gill Sans 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0BFFE-246B-B4E5-8BBB-3A33EB305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106" y="1542144"/>
            <a:ext cx="747346" cy="1028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0D9957-026F-8E72-5037-76FF1244A1EC}"/>
              </a:ext>
            </a:extLst>
          </p:cNvPr>
          <p:cNvSpPr txBox="1"/>
          <p:nvPr/>
        </p:nvSpPr>
        <p:spPr>
          <a:xfrm>
            <a:off x="4447290" y="1234414"/>
            <a:ext cx="16177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>
                <a:latin typeface="Gill Sans MT"/>
              </a:rPr>
              <a:t>H2O molecule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AEB45-13C5-3BF9-7650-298119A94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01" y="2923382"/>
            <a:ext cx="4318345" cy="1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6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CD28B98A-E88E-B61E-EDD6-4DE55EF3A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F3E6ACAB-1F25-7103-ECF1-5D50A2A25BC2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>
            <a:extLst>
              <a:ext uri="{FF2B5EF4-FFF2-40B4-BE49-F238E27FC236}">
                <a16:creationId xmlns:a16="http://schemas.microsoft.com/office/drawing/2014/main" id="{68BE36D3-5388-6709-20FB-06F64875ED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4</a:t>
            </a:fld>
            <a:endParaRPr sz="1200"/>
          </a:p>
        </p:txBody>
      </p:sp>
      <p:sp>
        <p:nvSpPr>
          <p:cNvPr id="80" name="Google Shape;80;p14">
            <a:extLst>
              <a:ext uri="{FF2B5EF4-FFF2-40B4-BE49-F238E27FC236}">
                <a16:creationId xmlns:a16="http://schemas.microsoft.com/office/drawing/2014/main" id="{063C7CD5-5BE6-5C53-D2D6-F01304834558}"/>
              </a:ext>
            </a:extLst>
          </p:cNvPr>
          <p:cNvSpPr txBox="1"/>
          <p:nvPr/>
        </p:nvSpPr>
        <p:spPr>
          <a:xfrm>
            <a:off x="468575" y="360125"/>
            <a:ext cx="7790100" cy="53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Relativistic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Heavy-Ion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Collisions</a:t>
            </a:r>
            <a:endParaRPr lang="nl" sz="2100" err="1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B1611-0F9D-DA04-FC5E-A37C515E5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54" y="1190624"/>
            <a:ext cx="4022913" cy="159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D6475D-1ED1-0D3F-9DF3-77C0AB658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382" y="1437153"/>
            <a:ext cx="4050926" cy="3101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D8CE2-8DDE-E556-D44C-9FB166434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38" y="2938801"/>
            <a:ext cx="4041530" cy="2039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4E3B8B-9392-FE4C-9BAC-9FD18680B9ED}"/>
              </a:ext>
            </a:extLst>
          </p:cNvPr>
          <p:cNvSpPr txBox="1"/>
          <p:nvPr/>
        </p:nvSpPr>
        <p:spPr>
          <a:xfrm>
            <a:off x="6214956" y="2989943"/>
            <a:ext cx="70467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  <a:latin typeface="Gill Sans MT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1819303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3D68868B-BFC0-A4DA-7E8A-FBC55175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7949FC0E-4C55-8736-1D73-0F0305A9DFFA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>
            <a:extLst>
              <a:ext uri="{FF2B5EF4-FFF2-40B4-BE49-F238E27FC236}">
                <a16:creationId xmlns:a16="http://schemas.microsoft.com/office/drawing/2014/main" id="{4D3B29BB-C5F7-7C82-8AD3-2CBECB94212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5</a:t>
            </a:fld>
            <a:endParaRPr sz="1200"/>
          </a:p>
        </p:txBody>
      </p:sp>
      <p:sp>
        <p:nvSpPr>
          <p:cNvPr id="80" name="Google Shape;80;p14">
            <a:extLst>
              <a:ext uri="{FF2B5EF4-FFF2-40B4-BE49-F238E27FC236}">
                <a16:creationId xmlns:a16="http://schemas.microsoft.com/office/drawing/2014/main" id="{5E196E17-3D08-3513-AC89-841A50289163}"/>
              </a:ext>
            </a:extLst>
          </p:cNvPr>
          <p:cNvSpPr txBox="1"/>
          <p:nvPr/>
        </p:nvSpPr>
        <p:spPr>
          <a:xfrm>
            <a:off x="468575" y="360125"/>
            <a:ext cx="7790100" cy="53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Quark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Gluon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Plasma in Heavy-Ion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Collisions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(RHIC + LHC)</a:t>
            </a:r>
            <a:endParaRPr lang="en-US" err="1">
              <a:solidFill>
                <a:schemeClr val="lt1"/>
              </a:solidFill>
              <a:latin typeface="Gill Sans M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C2C70-B0E4-2FC5-35DB-D3808FF9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74" y="1195498"/>
            <a:ext cx="6196292" cy="3456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1DB77-95B4-8E8D-60A9-0EA5DE436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765" y="2527255"/>
            <a:ext cx="37496" cy="27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A0FB7B-87A4-6FFD-462D-2D8B0B679B9B}"/>
              </a:ext>
            </a:extLst>
          </p:cNvPr>
          <p:cNvSpPr txBox="1"/>
          <p:nvPr/>
        </p:nvSpPr>
        <p:spPr>
          <a:xfrm>
            <a:off x="87966" y="1408464"/>
            <a:ext cx="2397001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nl-NL" sz="1600">
                <a:latin typeface="Gill Sans MT"/>
              </a:rPr>
              <a:t>Pb-Pb </a:t>
            </a:r>
            <a:r>
              <a:rPr lang="nl-NL" sz="1600" err="1">
                <a:latin typeface="Gill Sans MT"/>
              </a:rPr>
              <a:t>collisions</a:t>
            </a:r>
            <a:r>
              <a:rPr lang="nl-NL" sz="1600">
                <a:latin typeface="Gill Sans MT"/>
              </a:rPr>
              <a:t> at </a:t>
            </a:r>
            <a:r>
              <a:rPr lang="nl-NL" sz="1600" err="1">
                <a:latin typeface="Gill Sans MT"/>
              </a:rPr>
              <a:t>the</a:t>
            </a:r>
            <a:r>
              <a:rPr lang="nl-NL" sz="1600">
                <a:latin typeface="Gill Sans MT"/>
              </a:rPr>
              <a:t> LHC (2018)</a:t>
            </a:r>
          </a:p>
          <a:p>
            <a:pPr marL="285750" indent="-285750">
              <a:buChar char="•"/>
            </a:pPr>
            <a:endParaRPr lang="nl-NL" sz="1600">
              <a:latin typeface="Gill Sans MT"/>
            </a:endParaRPr>
          </a:p>
          <a:p>
            <a:pPr marL="285750" indent="-285750">
              <a:buChar char="•"/>
            </a:pPr>
            <a:r>
              <a:rPr lang="nl-NL" sz="1600">
                <a:latin typeface="Gill Sans MT"/>
              </a:rPr>
              <a:t>Quark </a:t>
            </a:r>
            <a:r>
              <a:rPr lang="nl-NL" sz="1600" err="1">
                <a:latin typeface="Gill Sans MT"/>
              </a:rPr>
              <a:t>Gluon</a:t>
            </a:r>
            <a:r>
              <a:rPr lang="nl-NL" sz="1600">
                <a:latin typeface="Gill Sans MT"/>
              </a:rPr>
              <a:t> Plasma </a:t>
            </a:r>
            <a:r>
              <a:rPr lang="nl-NL" sz="1600" err="1">
                <a:latin typeface="Gill Sans MT"/>
              </a:rPr>
              <a:t>Formation</a:t>
            </a:r>
            <a:endParaRPr lang="nl-NL" sz="1600">
              <a:latin typeface="Gill Sans MT"/>
            </a:endParaRPr>
          </a:p>
          <a:p>
            <a:pPr marL="285750" indent="-285750">
              <a:buChar char="•"/>
            </a:pPr>
            <a:endParaRPr lang="nl-NL" sz="1600">
              <a:latin typeface="Gill Sans MT"/>
            </a:endParaRPr>
          </a:p>
          <a:p>
            <a:pPr marL="285750" indent="-285750">
              <a:buChar char="•"/>
            </a:pPr>
            <a:r>
              <a:rPr lang="nl-NL" sz="1600">
                <a:latin typeface="Gill Sans MT"/>
              </a:rPr>
              <a:t>Small systems in Heavy-ion </a:t>
            </a:r>
            <a:r>
              <a:rPr lang="nl-NL" sz="1600" err="1">
                <a:latin typeface="Gill Sans MT"/>
              </a:rPr>
              <a:t>collisions</a:t>
            </a:r>
            <a:endParaRPr lang="nl-NL" sz="1600">
              <a:latin typeface="Gill Sans MT"/>
            </a:endParaRPr>
          </a:p>
          <a:p>
            <a:pPr marL="742950" lvl="1" indent="-285750">
              <a:buFont typeface="Wingdings"/>
              <a:buChar char="Ø"/>
            </a:pPr>
            <a:r>
              <a:rPr lang="nl-NL" sz="1600">
                <a:latin typeface="Gill Sans MT"/>
              </a:rPr>
              <a:t>High </a:t>
            </a:r>
            <a:r>
              <a:rPr lang="nl-NL" sz="1600" err="1">
                <a:latin typeface="Gill Sans MT"/>
              </a:rPr>
              <a:t>multiplicity</a:t>
            </a:r>
            <a:r>
              <a:rPr lang="nl-NL" sz="1600">
                <a:latin typeface="Gill Sans MT"/>
              </a:rPr>
              <a:t> (</a:t>
            </a:r>
            <a:r>
              <a:rPr lang="nl-NL" sz="1600" err="1">
                <a:latin typeface="Gill Sans MT"/>
              </a:rPr>
              <a:t>p+p</a:t>
            </a:r>
            <a:r>
              <a:rPr lang="nl-NL" sz="1600">
                <a:latin typeface="Gill Sans MT"/>
              </a:rPr>
              <a:t>, </a:t>
            </a:r>
            <a:r>
              <a:rPr lang="nl-NL" sz="1600" err="1">
                <a:latin typeface="Gill Sans MT"/>
              </a:rPr>
              <a:t>p+A</a:t>
            </a:r>
            <a:r>
              <a:rPr lang="nl-NL" sz="1600">
                <a:latin typeface="Gill Sans MT"/>
              </a:rPr>
              <a:t>, A+A)</a:t>
            </a:r>
          </a:p>
          <a:p>
            <a:pPr marL="742950" lvl="1" indent="-285750">
              <a:buFont typeface="Wingdings"/>
              <a:buChar char="Ø"/>
            </a:pPr>
            <a:r>
              <a:rPr lang="nl-NL" sz="1600">
                <a:latin typeface="Gill Sans MT"/>
              </a:rPr>
              <a:t>O+O </a:t>
            </a:r>
            <a:r>
              <a:rPr lang="nl-NL" sz="1600" err="1">
                <a:latin typeface="Gill Sans MT"/>
              </a:rPr>
              <a:t>collisions</a:t>
            </a:r>
            <a:r>
              <a:rPr lang="nl-NL" sz="1600">
                <a:latin typeface="Gill Sans MT"/>
              </a:rPr>
              <a:t> (</a:t>
            </a:r>
            <a:r>
              <a:rPr lang="nl-NL" sz="1600" err="1">
                <a:latin typeface="Gill Sans MT"/>
              </a:rPr>
              <a:t>July</a:t>
            </a:r>
            <a:r>
              <a:rPr lang="nl-NL" sz="1600">
                <a:latin typeface="Gill Sans MT"/>
              </a:rPr>
              <a:t> 2025) </a:t>
            </a:r>
          </a:p>
          <a:p>
            <a:pPr marL="285750" indent="-285750">
              <a:buChar char="•"/>
            </a:pPr>
            <a:endParaRPr lang="nl-NL" sz="1600">
              <a:latin typeface="Gill Sans MT"/>
            </a:endParaRPr>
          </a:p>
          <a:p>
            <a:pPr marL="285750" indent="-285750">
              <a:buChar char="•"/>
            </a:pPr>
            <a:endParaRPr lang="nl-NL" sz="1600">
              <a:latin typeface="Gill Sans MT"/>
            </a:endParaRPr>
          </a:p>
          <a:p>
            <a:pPr marL="285750" indent="-285750">
              <a:buChar char="•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055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926D845D-4656-A1F7-9A9B-1F7A57CFA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E0E48094-AFF7-ACA3-1F57-DC33A26EADA3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>
            <a:extLst>
              <a:ext uri="{FF2B5EF4-FFF2-40B4-BE49-F238E27FC236}">
                <a16:creationId xmlns:a16="http://schemas.microsoft.com/office/drawing/2014/main" id="{A4CA59B9-3CC6-AABA-0C11-1385AD2DF9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6</a:t>
            </a:fld>
            <a:endParaRPr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A0FE1-DBB5-9058-E168-327ADE5F1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91794" y="-32727501"/>
            <a:ext cx="137156242" cy="90412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540735-0521-2E64-CA63-6D50BA96B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82" y="431755"/>
            <a:ext cx="5802626" cy="42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>
          <a:extLst>
            <a:ext uri="{FF2B5EF4-FFF2-40B4-BE49-F238E27FC236}">
              <a16:creationId xmlns:a16="http://schemas.microsoft.com/office/drawing/2014/main" id="{CE505ADF-BFC1-F68A-9205-23742032A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>
            <a:extLst>
              <a:ext uri="{FF2B5EF4-FFF2-40B4-BE49-F238E27FC236}">
                <a16:creationId xmlns:a16="http://schemas.microsoft.com/office/drawing/2014/main" id="{364D0196-0255-7E0D-2A26-E738F4454A99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79" name="Google Shape;79;p14">
            <a:extLst>
              <a:ext uri="{FF2B5EF4-FFF2-40B4-BE49-F238E27FC236}">
                <a16:creationId xmlns:a16="http://schemas.microsoft.com/office/drawing/2014/main" id="{346C2BE8-0B14-C092-964E-090C576DC4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7</a:t>
            </a:fld>
            <a:endParaRPr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598227-9897-2164-A461-671525878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92" y="1783079"/>
            <a:ext cx="3021088" cy="19259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FEC80-8DAE-5B8B-CFA3-A9D06FE60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732" y="1283074"/>
            <a:ext cx="4661086" cy="31068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5C944E-18AF-25D9-1A39-A9F2D8909F9E}"/>
              </a:ext>
            </a:extLst>
          </p:cNvPr>
          <p:cNvSpPr txBox="1"/>
          <p:nvPr/>
        </p:nvSpPr>
        <p:spPr>
          <a:xfrm>
            <a:off x="247650" y="3795101"/>
            <a:ext cx="211125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b="1" err="1">
                <a:latin typeface="Gill Sans MT"/>
              </a:rPr>
              <a:t>Hydrodynamics</a:t>
            </a:r>
            <a:endParaRPr lang="nl-NL" sz="1600" b="1">
              <a:latin typeface="Gill Sans MT"/>
            </a:endParaRPr>
          </a:p>
          <a:p>
            <a:pPr marL="285750" indent="-285750">
              <a:buChar char="•"/>
            </a:pPr>
            <a:r>
              <a:rPr lang="nl-NL" dirty="0">
                <a:latin typeface="Gill Sans MT"/>
              </a:rPr>
              <a:t>Statistical </a:t>
            </a:r>
            <a:r>
              <a:rPr lang="nl-NL" dirty="0" err="1">
                <a:latin typeface="Gill Sans MT"/>
              </a:rPr>
              <a:t>Mechanics</a:t>
            </a:r>
            <a:endParaRPr lang="nl-NL" dirty="0">
              <a:latin typeface="Gill Sans MT"/>
            </a:endParaRPr>
          </a:p>
          <a:p>
            <a:pPr marL="285750" indent="-285750">
              <a:buChar char="•"/>
            </a:pPr>
            <a:r>
              <a:rPr lang="nl-NL" err="1">
                <a:latin typeface="Gill Sans MT"/>
              </a:rPr>
              <a:t>Equation</a:t>
            </a:r>
            <a:r>
              <a:rPr lang="nl-NL">
                <a:latin typeface="Gill Sans MT"/>
              </a:rPr>
              <a:t> of State</a:t>
            </a:r>
          </a:p>
          <a:p>
            <a:pPr marL="285750" indent="-285750">
              <a:buChar char="•"/>
            </a:pPr>
            <a:endParaRPr lang="nl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D3BB5-3F31-5549-68D4-ED1BBE083499}"/>
              </a:ext>
            </a:extLst>
          </p:cNvPr>
          <p:cNvSpPr txBox="1"/>
          <p:nvPr/>
        </p:nvSpPr>
        <p:spPr>
          <a:xfrm>
            <a:off x="2282702" y="3797825"/>
            <a:ext cx="1563566" cy="9775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b="1">
                <a:latin typeface="Gill Sans MT"/>
              </a:rPr>
              <a:t>QFT</a:t>
            </a:r>
            <a:endParaRPr lang="en-US" sz="1600" b="1">
              <a:latin typeface="Gill Sans MT"/>
            </a:endParaRPr>
          </a:p>
          <a:p>
            <a:pPr marL="285750" indent="-285750">
              <a:buChar char="•"/>
            </a:pPr>
            <a:r>
              <a:rPr lang="nl-NL" b="1" err="1">
                <a:latin typeface="Gill Sans MT"/>
              </a:rPr>
              <a:t>Thermal</a:t>
            </a:r>
            <a:r>
              <a:rPr lang="nl-NL" b="1">
                <a:latin typeface="Gill Sans MT"/>
              </a:rPr>
              <a:t> Field </a:t>
            </a:r>
            <a:r>
              <a:rPr lang="nl-NL" b="1" err="1">
                <a:latin typeface="Gill Sans MT"/>
              </a:rPr>
              <a:t>Theory</a:t>
            </a:r>
            <a:endParaRPr lang="nl-NL" b="1">
              <a:latin typeface="Gill Sans MT"/>
            </a:endParaRPr>
          </a:p>
          <a:p>
            <a:pPr marL="285750" indent="-285750">
              <a:buChar char="•"/>
            </a:pPr>
            <a:r>
              <a:rPr lang="nl-NL" err="1">
                <a:latin typeface="Gill Sans MT"/>
              </a:rPr>
              <a:t>Lattice</a:t>
            </a:r>
            <a:r>
              <a:rPr lang="nl-NL">
                <a:latin typeface="Gill Sans MT"/>
              </a:rPr>
              <a:t> QCD</a:t>
            </a:r>
          </a:p>
        </p:txBody>
      </p:sp>
      <p:sp>
        <p:nvSpPr>
          <p:cNvPr id="19" name="Google Shape;80;p14">
            <a:extLst>
              <a:ext uri="{FF2B5EF4-FFF2-40B4-BE49-F238E27FC236}">
                <a16:creationId xmlns:a16="http://schemas.microsoft.com/office/drawing/2014/main" id="{A0CA5CAC-B355-F187-2546-B3FD6364CFC3}"/>
              </a:ext>
            </a:extLst>
          </p:cNvPr>
          <p:cNvSpPr txBox="1"/>
          <p:nvPr/>
        </p:nvSpPr>
        <p:spPr>
          <a:xfrm>
            <a:off x="468575" y="360125"/>
            <a:ext cx="7790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Describing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 QGP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cs typeface="Calibri"/>
                <a:sym typeface="Calibri"/>
              </a:rPr>
              <a:t>behavior</a:t>
            </a:r>
            <a:endParaRPr lang="nl" sz="2100" err="1">
              <a:solidFill>
                <a:schemeClr val="lt1"/>
              </a:solidFill>
              <a:latin typeface="Gill Sans MT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C68562-E7A0-A1F8-81B1-48D05540CDF0}"/>
              </a:ext>
            </a:extLst>
          </p:cNvPr>
          <p:cNvSpPr txBox="1"/>
          <p:nvPr/>
        </p:nvSpPr>
        <p:spPr>
          <a:xfrm>
            <a:off x="848457" y="1157408"/>
            <a:ext cx="2404329" cy="7928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b="1">
                <a:latin typeface="Gill Sans MT"/>
              </a:rPr>
              <a:t>The QGP </a:t>
            </a:r>
            <a:r>
              <a:rPr lang="nl-NL" sz="1600" b="1" err="1">
                <a:latin typeface="Gill Sans MT"/>
              </a:rPr>
              <a:t>behaves</a:t>
            </a:r>
            <a:r>
              <a:rPr lang="nl-NL" sz="1600" b="1">
                <a:latin typeface="Gill Sans MT"/>
              </a:rPr>
              <a:t> like a </a:t>
            </a:r>
            <a:r>
              <a:rPr lang="nl-NL" sz="1600" b="1" err="1">
                <a:latin typeface="Gill Sans MT"/>
              </a:rPr>
              <a:t>nearly</a:t>
            </a:r>
            <a:r>
              <a:rPr lang="nl-NL" sz="1600" b="1">
                <a:latin typeface="Gill Sans MT"/>
              </a:rPr>
              <a:t> perfect </a:t>
            </a:r>
            <a:r>
              <a:rPr lang="nl-NL" sz="1600" b="1" err="1">
                <a:latin typeface="Gill Sans MT"/>
              </a:rPr>
              <a:t>fluid</a:t>
            </a:r>
            <a:r>
              <a:rPr lang="nl-NL" sz="1600" b="1">
                <a:latin typeface="Gill Sans MT"/>
              </a:rPr>
              <a:t>!!!</a:t>
            </a:r>
          </a:p>
          <a:p>
            <a:pPr marL="285750" indent="-285750">
              <a:buChar char="•"/>
            </a:pPr>
            <a:endParaRPr lang="nl-NL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F6F02847-062F-C10F-9A95-CECC0F302399}"/>
              </a:ext>
            </a:extLst>
          </p:cNvPr>
          <p:cNvSpPr/>
          <p:nvPr/>
        </p:nvSpPr>
        <p:spPr>
          <a:xfrm rot="5400000">
            <a:off x="1708279" y="3628111"/>
            <a:ext cx="259378" cy="439791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0CF0079-0F38-3E62-E1BE-503AFFC5CBDF}"/>
              </a:ext>
            </a:extLst>
          </p:cNvPr>
          <p:cNvSpPr/>
          <p:nvPr/>
        </p:nvSpPr>
        <p:spPr>
          <a:xfrm rot="10800000">
            <a:off x="2060539" y="3719980"/>
            <a:ext cx="552587" cy="256011"/>
          </a:xfrm>
          <a:prstGeom prst="arc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810665-E0A7-ECF8-A51F-E437BED2AC14}"/>
              </a:ext>
            </a:extLst>
          </p:cNvPr>
          <p:cNvCxnSpPr/>
          <p:nvPr/>
        </p:nvCxnSpPr>
        <p:spPr>
          <a:xfrm flipH="1" flipV="1">
            <a:off x="2058185" y="3700361"/>
            <a:ext cx="4064" cy="1510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0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621E41EA-7FF8-E8A1-6075-2030E4743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CDAD87A4-8F94-FEAF-E6C9-A11474712675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>
            <a:extLst>
              <a:ext uri="{FF2B5EF4-FFF2-40B4-BE49-F238E27FC236}">
                <a16:creationId xmlns:a16="http://schemas.microsoft.com/office/drawing/2014/main" id="{64C86A2C-74F5-7A63-F9DD-8A4F43A4D1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200" dirty="0"/>
              <a:t>8</a:t>
            </a:r>
          </a:p>
        </p:txBody>
      </p:sp>
      <p:sp>
        <p:nvSpPr>
          <p:cNvPr id="95" name="Google Shape;95;p15">
            <a:extLst>
              <a:ext uri="{FF2B5EF4-FFF2-40B4-BE49-F238E27FC236}">
                <a16:creationId xmlns:a16="http://schemas.microsoft.com/office/drawing/2014/main" id="{D7FBF1E9-0266-E487-C0E0-8677A6D03D96}"/>
              </a:ext>
            </a:extLst>
          </p:cNvPr>
          <p:cNvSpPr txBox="1"/>
          <p:nvPr/>
        </p:nvSpPr>
        <p:spPr>
          <a:xfrm>
            <a:off x="468575" y="360125"/>
            <a:ext cx="7790100" cy="62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</a:rPr>
              <a:t>Incorporating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</a:rPr>
              <a:t>Physical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</a:rPr>
              <a:t>Effects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</a:rPr>
              <a:t> in TFT</a:t>
            </a:r>
            <a:endParaRPr lang="en-US">
              <a:solidFill>
                <a:schemeClr val="lt1"/>
              </a:solidFill>
              <a:latin typeface="Gill Sans MT"/>
            </a:endParaRPr>
          </a:p>
        </p:txBody>
      </p:sp>
      <p:pic>
        <p:nvPicPr>
          <p:cNvPr id="3" name="Google Shape;61;p13" title="Schermafbeelding 2025-05-01 091402.png">
            <a:extLst>
              <a:ext uri="{FF2B5EF4-FFF2-40B4-BE49-F238E27FC236}">
                <a16:creationId xmlns:a16="http://schemas.microsoft.com/office/drawing/2014/main" id="{2DDD2F2C-6971-6A12-2636-D0DEA14E725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2154" y="1885685"/>
            <a:ext cx="2548127" cy="5792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7C81E-B8F5-0F04-B7BA-156342D78780}"/>
              </a:ext>
            </a:extLst>
          </p:cNvPr>
          <p:cNvSpPr txBox="1"/>
          <p:nvPr/>
        </p:nvSpPr>
        <p:spPr>
          <a:xfrm>
            <a:off x="281267" y="1195628"/>
            <a:ext cx="225412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b="1" dirty="0" err="1">
                <a:latin typeface="Gill Sans MT"/>
              </a:rPr>
              <a:t>Effects</a:t>
            </a:r>
            <a:r>
              <a:rPr lang="nl-NL" sz="1600" b="1" dirty="0">
                <a:latin typeface="Gill Sans MT"/>
              </a:rPr>
              <a:t> of </a:t>
            </a:r>
            <a:r>
              <a:rPr lang="nl-NL" sz="1600" b="1" dirty="0" err="1">
                <a:latin typeface="Gill Sans MT"/>
              </a:rPr>
              <a:t>interactions</a:t>
            </a:r>
            <a:endParaRPr lang="en-US" b="1" dirty="0" err="1"/>
          </a:p>
          <a:p>
            <a:pPr marL="285750" indent="-285750">
              <a:buChar char="•"/>
            </a:pPr>
            <a:r>
              <a:rPr lang="nl-NL" dirty="0" err="1">
                <a:latin typeface="Gill Sans MT"/>
              </a:rPr>
              <a:t>Particle</a:t>
            </a:r>
            <a:r>
              <a:rPr lang="nl-NL" dirty="0">
                <a:latin typeface="Gill Sans MT"/>
              </a:rPr>
              <a:t> scattering</a:t>
            </a:r>
          </a:p>
          <a:p>
            <a:pPr marL="285750" indent="-285750">
              <a:buChar char="•"/>
            </a:pPr>
            <a:r>
              <a:rPr lang="nl-NL" dirty="0">
                <a:latin typeface="Gill Sans MT"/>
              </a:rPr>
              <a:t>Mass </a:t>
            </a:r>
            <a:r>
              <a:rPr lang="nl-NL" dirty="0" err="1">
                <a:latin typeface="Gill Sans MT"/>
              </a:rPr>
              <a:t>renormalization</a:t>
            </a:r>
            <a:endParaRPr lang="nl-NL" dirty="0">
              <a:latin typeface="Gill Sans MT"/>
            </a:endParaRPr>
          </a:p>
          <a:p>
            <a:pPr marL="285750" indent="-285750">
              <a:buChar char="•"/>
            </a:pPr>
            <a:r>
              <a:rPr lang="nl-NL" dirty="0" err="1">
                <a:latin typeface="Gill Sans MT"/>
              </a:rPr>
              <a:t>Symmetry</a:t>
            </a:r>
            <a:r>
              <a:rPr lang="nl-NL" dirty="0">
                <a:latin typeface="Gill Sans MT"/>
              </a:rPr>
              <a:t> </a:t>
            </a:r>
            <a:r>
              <a:rPr lang="nl-NL" dirty="0" err="1">
                <a:latin typeface="Gill Sans MT"/>
              </a:rPr>
              <a:t>breaking</a:t>
            </a:r>
            <a:endParaRPr lang="nl-NL">
              <a:latin typeface="Gill Sans MT"/>
            </a:endParaRPr>
          </a:p>
          <a:p>
            <a:pPr marL="285750" indent="-285750">
              <a:buChar char="•"/>
            </a:pPr>
            <a:r>
              <a:rPr lang="nl-NL" dirty="0">
                <a:latin typeface="Gill Sans MT"/>
              </a:rPr>
              <a:t>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27264-04F3-5569-9A9C-ECE67E8D3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276" y="1289214"/>
            <a:ext cx="2865905" cy="561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22F5AA-EA4F-AF1B-571C-4B2DED1B6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489" y="2658347"/>
            <a:ext cx="1756849" cy="1830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59CC3C-1FB5-25B5-0F4D-0CB4EAC21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714" y="2670283"/>
            <a:ext cx="2727923" cy="1728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8E4FE3-8F27-BD8D-4AD7-B7B41B440B6E}"/>
              </a:ext>
            </a:extLst>
          </p:cNvPr>
          <p:cNvSpPr txBox="1"/>
          <p:nvPr/>
        </p:nvSpPr>
        <p:spPr>
          <a:xfrm>
            <a:off x="5717482" y="2390721"/>
            <a:ext cx="231333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latin typeface="Gill Sans MT"/>
              </a:rPr>
              <a:t>ArXiv:quant-ph</a:t>
            </a:r>
            <a:r>
              <a:rPr lang="en-US" sz="1200" dirty="0">
                <a:latin typeface="Gill Sans MT"/>
              </a:rPr>
              <a:t>/0609145 (2006)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1C28E0-420C-4659-4BFF-AA5F3E7853F2}"/>
              </a:ext>
            </a:extLst>
          </p:cNvPr>
          <p:cNvSpPr txBox="1"/>
          <p:nvPr/>
        </p:nvSpPr>
        <p:spPr>
          <a:xfrm>
            <a:off x="5243703" y="4025909"/>
            <a:ext cx="16528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/>
              </a:rPr>
              <a:t>10n</a:t>
            </a:r>
            <a:r>
              <a:rPr lang="en-US" dirty="0">
                <a:solidFill>
                  <a:srgbClr val="001D35"/>
                </a:solidFill>
                <a:latin typeface="Gill Sans MT"/>
              </a:rPr>
              <a:t>m       1 atm !</a:t>
            </a:r>
            <a:r>
              <a:rPr lang="en-US" dirty="0">
                <a:solidFill>
                  <a:srgbClr val="001D35"/>
                </a:solidFill>
              </a:rPr>
              <a:t> 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3D9C69-2A1E-67E1-39D8-9FB45242DC43}"/>
              </a:ext>
            </a:extLst>
          </p:cNvPr>
          <p:cNvCxnSpPr>
            <a:cxnSpLocks/>
          </p:cNvCxnSpPr>
          <p:nvPr/>
        </p:nvCxnSpPr>
        <p:spPr>
          <a:xfrm>
            <a:off x="5811982" y="4172669"/>
            <a:ext cx="227267" cy="790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FD72E2-3644-9782-8652-8C7D7F8D3BDD}"/>
              </a:ext>
            </a:extLst>
          </p:cNvPr>
          <p:cNvSpPr txBox="1"/>
          <p:nvPr/>
        </p:nvSpPr>
        <p:spPr>
          <a:xfrm>
            <a:off x="279620" y="2696126"/>
            <a:ext cx="2252921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Gill Sans MT"/>
              </a:rPr>
              <a:t>System size effects</a:t>
            </a:r>
          </a:p>
          <a:p>
            <a:pPr marL="285750" indent="-285750">
              <a:buChar char="•"/>
            </a:pPr>
            <a:r>
              <a:rPr lang="en-US" dirty="0">
                <a:latin typeface="Gill Sans MT"/>
              </a:rPr>
              <a:t>Casimir effect</a:t>
            </a:r>
          </a:p>
          <a:p>
            <a:pPr marL="285750" indent="-285750">
              <a:buChar char="•"/>
            </a:pPr>
            <a:r>
              <a:rPr lang="en-US" dirty="0">
                <a:latin typeface="Gill Sans MT"/>
              </a:rPr>
              <a:t>Modification of statistical properties (Partition function)</a:t>
            </a:r>
          </a:p>
          <a:p>
            <a:pPr marL="285750" indent="-285750">
              <a:buChar char="•"/>
            </a:pPr>
            <a:r>
              <a:rPr lang="en-US" dirty="0">
                <a:latin typeface="Gill Sans MT"/>
              </a:rPr>
              <a:t>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95F9E-0460-E760-033D-915E48A8B870}"/>
              </a:ext>
            </a:extLst>
          </p:cNvPr>
          <p:cNvSpPr txBox="1"/>
          <p:nvPr/>
        </p:nvSpPr>
        <p:spPr>
          <a:xfrm>
            <a:off x="8034154" y="3866413"/>
            <a:ext cx="9225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ill Sans MT"/>
              </a:rPr>
              <a:t>~ 1-10 </a:t>
            </a:r>
            <a:r>
              <a:rPr lang="en-US" dirty="0" err="1">
                <a:latin typeface="Gill Sans MT"/>
              </a:rPr>
              <a:t>fm</a:t>
            </a:r>
            <a:endParaRPr lang="en-US" dirty="0" err="1">
              <a:solidFill>
                <a:srgbClr val="001D3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D5513-9226-EA59-AB39-51964816C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456" y="3664324"/>
            <a:ext cx="689163" cy="7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FCF13DAC-749D-BA21-2D5D-0C942183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>
            <a:extLst>
              <a:ext uri="{FF2B5EF4-FFF2-40B4-BE49-F238E27FC236}">
                <a16:creationId xmlns:a16="http://schemas.microsoft.com/office/drawing/2014/main" id="{6782C42D-943B-EA98-D0AD-B9309184D250}"/>
              </a:ext>
            </a:extLst>
          </p:cNvPr>
          <p:cNvSpPr/>
          <p:nvPr/>
        </p:nvSpPr>
        <p:spPr>
          <a:xfrm>
            <a:off x="2350" y="4700"/>
            <a:ext cx="9144000" cy="10467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>
            <a:extLst>
              <a:ext uri="{FF2B5EF4-FFF2-40B4-BE49-F238E27FC236}">
                <a16:creationId xmlns:a16="http://schemas.microsoft.com/office/drawing/2014/main" id="{F64E0278-7090-E40A-E0CD-C194BA2EB5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 sz="1200"/>
              <a:t>9</a:t>
            </a:fld>
            <a:endParaRPr sz="1200"/>
          </a:p>
        </p:txBody>
      </p:sp>
      <p:sp>
        <p:nvSpPr>
          <p:cNvPr id="95" name="Google Shape;95;p15">
            <a:extLst>
              <a:ext uri="{FF2B5EF4-FFF2-40B4-BE49-F238E27FC236}">
                <a16:creationId xmlns:a16="http://schemas.microsoft.com/office/drawing/2014/main" id="{57DBFCC7-200B-3BC2-B0EC-E5523BEE0E37}"/>
              </a:ext>
            </a:extLst>
          </p:cNvPr>
          <p:cNvSpPr txBox="1"/>
          <p:nvPr/>
        </p:nvSpPr>
        <p:spPr>
          <a:xfrm>
            <a:off x="468575" y="360125"/>
            <a:ext cx="7790100" cy="69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r>
              <a:rPr lang="nl" sz="2100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Computing NLO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and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finite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size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corrections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to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the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partition</a:t>
            </a:r>
            <a:r>
              <a:rPr lang="nl" sz="2100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 </a:t>
            </a:r>
            <a:r>
              <a:rPr lang="nl" sz="2100" err="1">
                <a:solidFill>
                  <a:schemeClr val="lt1"/>
                </a:solidFill>
                <a:latin typeface="Gill Sans MT"/>
                <a:ea typeface="Calibri"/>
                <a:sym typeface="Calibri"/>
              </a:rPr>
              <a:t>function</a:t>
            </a:r>
            <a:endParaRPr lang="nl" sz="2100" err="1">
              <a:solidFill>
                <a:schemeClr val="lt1"/>
              </a:solidFill>
              <a:latin typeface="Gill Sans MT"/>
              <a:ea typeface="Calibri"/>
            </a:endParaRPr>
          </a:p>
        </p:txBody>
      </p:sp>
      <p:pic>
        <p:nvPicPr>
          <p:cNvPr id="3" name="Google Shape;61;p13" title="Schermafbeelding 2025-05-01 091402.png">
            <a:extLst>
              <a:ext uri="{FF2B5EF4-FFF2-40B4-BE49-F238E27FC236}">
                <a16:creationId xmlns:a16="http://schemas.microsoft.com/office/drawing/2014/main" id="{B5AFEFDE-288D-CD68-D1EC-EF42E147DD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9882" y="3729347"/>
            <a:ext cx="2674356" cy="58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00D2E-CA57-8A4B-57D3-6084BC38B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4" y="1861832"/>
            <a:ext cx="1204876" cy="12102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62013D-3756-A69E-0DC3-22778A95F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908" y="2704069"/>
            <a:ext cx="5880360" cy="996761"/>
          </a:xfrm>
          <a:prstGeom prst="rect">
            <a:avLst/>
          </a:prstGeom>
        </p:spPr>
      </p:pic>
      <p:pic>
        <p:nvPicPr>
          <p:cNvPr id="10" name="Google Shape;61;p13" title="Schermafbeelding 2025-05-01 091402.png">
            <a:extLst>
              <a:ext uri="{FF2B5EF4-FFF2-40B4-BE49-F238E27FC236}">
                <a16:creationId xmlns:a16="http://schemas.microsoft.com/office/drawing/2014/main" id="{ED220913-5068-351A-7F77-C6A70709C5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42308" t="14707" r="42055" b="-1695"/>
          <a:stretch>
            <a:fillRect/>
          </a:stretch>
        </p:blipFill>
        <p:spPr>
          <a:xfrm>
            <a:off x="5824863" y="4842400"/>
            <a:ext cx="375935" cy="43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1;p13" title="Schermafbeelding 2025-05-01 091402.png">
            <a:extLst>
              <a:ext uri="{FF2B5EF4-FFF2-40B4-BE49-F238E27FC236}">
                <a16:creationId xmlns:a16="http://schemas.microsoft.com/office/drawing/2014/main" id="{6218EBD7-9AFB-F0E6-46EE-814444AE28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38682" r="41460" b="-1389"/>
          <a:stretch>
            <a:fillRect/>
          </a:stretch>
        </p:blipFill>
        <p:spPr>
          <a:xfrm>
            <a:off x="7087054" y="2211411"/>
            <a:ext cx="477410" cy="50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1;p13" title="Schermafbeelding 2025-05-01 091402.png">
            <a:extLst>
              <a:ext uri="{FF2B5EF4-FFF2-40B4-BE49-F238E27FC236}">
                <a16:creationId xmlns:a16="http://schemas.microsoft.com/office/drawing/2014/main" id="{26554E93-7854-DB84-44D6-E7541056CF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5817" y="2199970"/>
            <a:ext cx="2404052" cy="49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4B1A63-A061-541F-C072-C0488ECB3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959" y="1861910"/>
            <a:ext cx="1204876" cy="1210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BADAB-0F62-C625-8793-380C6F3222FC}"/>
              </a:ext>
            </a:extLst>
          </p:cNvPr>
          <p:cNvSpPr txBox="1"/>
          <p:nvPr/>
        </p:nvSpPr>
        <p:spPr>
          <a:xfrm>
            <a:off x="1674027" y="2428943"/>
            <a:ext cx="310242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Gill Sans MT"/>
              </a:rPr>
              <a:t>arXiv:1807.07871v2 [hep-</a:t>
            </a:r>
            <a:r>
              <a:rPr lang="en-US" sz="1200" err="1">
                <a:latin typeface="Gill Sans MT"/>
              </a:rPr>
              <a:t>th</a:t>
            </a:r>
            <a:r>
              <a:rPr lang="en-US" sz="1200" dirty="0">
                <a:latin typeface="Gill Sans MT"/>
              </a:rPr>
              <a:t>] (2021)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51D5C-C137-8CD9-0B65-0B3B2EDB6775}"/>
              </a:ext>
            </a:extLst>
          </p:cNvPr>
          <p:cNvSpPr txBox="1"/>
          <p:nvPr/>
        </p:nvSpPr>
        <p:spPr>
          <a:xfrm>
            <a:off x="5771241" y="3589527"/>
            <a:ext cx="310242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Gill Sans MT"/>
              </a:rPr>
              <a:t>arXiv:1701.01554v2 [hep-</a:t>
            </a:r>
            <a:r>
              <a:rPr lang="en-US" sz="1200" dirty="0" err="1">
                <a:latin typeface="Gill Sans MT"/>
              </a:rPr>
              <a:t>ph</a:t>
            </a:r>
            <a:r>
              <a:rPr lang="en-US" sz="1200" dirty="0">
                <a:latin typeface="Gill Sans MT"/>
              </a:rPr>
              <a:t>] (2022)</a:t>
            </a:r>
          </a:p>
        </p:txBody>
      </p:sp>
    </p:spTree>
    <p:extLst>
      <p:ext uri="{BB962C8B-B14F-4D97-AF65-F5344CB8AC3E}">
        <p14:creationId xmlns:p14="http://schemas.microsoft.com/office/powerpoint/2010/main" val="75678708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24</Slides>
  <Notes>24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475</cp:revision>
  <dcterms:modified xsi:type="dcterms:W3CDTF">2025-07-10T06:17:52Z</dcterms:modified>
</cp:coreProperties>
</file>