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49" r:id="rId3"/>
    <p:sldId id="326" r:id="rId4"/>
    <p:sldId id="352" r:id="rId5"/>
    <p:sldId id="355" r:id="rId6"/>
    <p:sldId id="356" r:id="rId7"/>
    <p:sldId id="332" r:id="rId8"/>
    <p:sldId id="334" r:id="rId9"/>
    <p:sldId id="342" r:id="rId10"/>
    <p:sldId id="335" r:id="rId11"/>
    <p:sldId id="309" r:id="rId12"/>
    <p:sldId id="311" r:id="rId13"/>
    <p:sldId id="329" r:id="rId14"/>
    <p:sldId id="353" r:id="rId15"/>
    <p:sldId id="333" r:id="rId16"/>
    <p:sldId id="313" r:id="rId17"/>
    <p:sldId id="314" r:id="rId18"/>
    <p:sldId id="336" r:id="rId19"/>
    <p:sldId id="316" r:id="rId20"/>
    <p:sldId id="337" r:id="rId21"/>
    <p:sldId id="338" r:id="rId22"/>
    <p:sldId id="339" r:id="rId23"/>
    <p:sldId id="345" r:id="rId24"/>
    <p:sldId id="346" r:id="rId25"/>
    <p:sldId id="343" r:id="rId26"/>
    <p:sldId id="344" r:id="rId27"/>
    <p:sldId id="354" r:id="rId28"/>
    <p:sldId id="348" r:id="rId29"/>
    <p:sldId id="359" r:id="rId30"/>
    <p:sldId id="350" r:id="rId31"/>
    <p:sldId id="308" r:id="rId32"/>
    <p:sldId id="310" r:id="rId33"/>
    <p:sldId id="357" r:id="rId34"/>
    <p:sldId id="358" r:id="rId35"/>
    <p:sldId id="3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64" autoAdjust="0"/>
  </p:normalViewPr>
  <p:slideViewPr>
    <p:cSldViewPr snapToGrid="0">
      <p:cViewPr varScale="1">
        <p:scale>
          <a:sx n="76" d="100"/>
          <a:sy n="76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E043E-780D-48A2-B725-83322AF590FC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E691-78E4-49D7-9703-D3182323584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68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421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6F42-6C2A-053E-1DB5-BDFCB44A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FC67E-FB57-8103-5855-45EB93A13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2FFCF-D701-EBDB-CFCF-78A5A7F69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45E0F-8977-1A51-484B-06E9C67F9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982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12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143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74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40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CE691-78E4-49D7-9703-D31823235844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627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1222-71C6-B040-235E-C3E2901D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5685C-6DA2-082B-05EE-9920063D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20C8-3B82-38C6-F204-8DD52541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82C8-0D1D-6F0B-0840-30AB0F56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4FC3-6C72-AAC7-C475-C367A150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41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3684-1E9F-1712-D339-CAD2E123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BDEB6-502B-D7FA-D907-B0FCDC832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DAC4-572F-AE88-FCB0-D0FEC5C7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FBBD-F5D0-DBCC-A06F-053D0BF7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12C2-7AA6-8AB4-9503-EAC1D6C0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271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5BF8B-6BBE-55B4-8116-C1FEB22B4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66F47-DE27-E34C-5027-53DEB3DBB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233EC-0BF2-5825-09F7-5DAB10A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86B5-55A5-9C80-5A7F-D0FC8A8B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035F-4535-0471-E3B9-2E5C5D38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93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0FEA-C0B5-EA48-A25A-CFD42880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6"/>
            <a:ext cx="10515600" cy="765119"/>
          </a:xfrm>
        </p:spPr>
        <p:txBody>
          <a:bodyPr>
            <a:normAutofit/>
          </a:bodyPr>
          <a:lstStyle>
            <a:lvl1pPr algn="ctr">
              <a:defRPr sz="3200" u="sng">
                <a:solidFill>
                  <a:srgbClr val="002060"/>
                </a:solidFill>
                <a:latin typeface="Verdana Pro" panose="020B0604030504040204" pitchFamily="34" charset="0"/>
                <a:ea typeface="Verdana" panose="020B0604030504040204" pitchFamily="34" charset="0"/>
                <a:cs typeface="Biome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7AA4-0288-D663-3A86-C09AF67E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77"/>
            <a:ext cx="10515600" cy="4645065"/>
          </a:xfrm>
        </p:spPr>
        <p:txBody>
          <a:bodyPr>
            <a:normAutofit/>
          </a:bodyPr>
          <a:lstStyle>
            <a:lvl1pPr>
              <a:defRPr sz="2000">
                <a:latin typeface="Verdana Pro" panose="020B0604030504040204" pitchFamily="34" charset="0"/>
              </a:defRPr>
            </a:lvl1pPr>
            <a:lvl2pPr>
              <a:defRPr sz="1800">
                <a:latin typeface="Verdana Pro" panose="020B0604030504040204" pitchFamily="34" charset="0"/>
              </a:defRPr>
            </a:lvl2pPr>
            <a:lvl3pPr>
              <a:defRPr sz="1600">
                <a:latin typeface="Verdana Pro" panose="020B0604030504040204" pitchFamily="34" charset="0"/>
              </a:defRPr>
            </a:lvl3pPr>
            <a:lvl4pPr>
              <a:defRPr sz="1400">
                <a:latin typeface="Verdana Pro" panose="020B0604030504040204" pitchFamily="34" charset="0"/>
              </a:defRPr>
            </a:lvl4pPr>
            <a:lvl5pPr>
              <a:defRPr sz="1400"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9134-C722-05FC-6DE0-4AAD1CE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A305-1223-0F9E-F104-E5C242A2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B1C6-2B51-ECBE-F82B-DA678A2C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5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712D-EB5C-B966-AC6D-AC5ED793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4BD7C-8E2C-FF02-F168-AD611D9B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CB7E-2915-2AB7-AD99-0F8FA322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3CE3-77C5-4907-07FE-DF24244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4D379-2509-2D12-C35B-AD1D8EA4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7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9EA-2C7E-21DF-4EBC-2AED00CE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A49F-E2BE-3117-8A79-F2ADB482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7BAFF-8638-3191-4016-7469F99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A00B-0D24-81A0-8316-4472E7AC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0BCF-DE33-2CFB-6C7D-A847CC3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62D3-971E-48FC-82D3-2315FA7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44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75F-0378-5566-9D52-428A33A4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5F19-7091-FCC1-8C16-183CD94D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F380-B6DA-8E40-F8E3-23EA725C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4D9E-666C-6B05-45B5-4C3A42F9A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D6718-B229-E2A6-9731-49911EEAF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93598-4EDC-A297-6164-031A2314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EDB6A-5FD6-7A22-5147-9942A974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B3385-8CC2-1F57-42AB-379DF2F6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6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A937-368D-3D86-6375-53C413CC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4639-075E-B89B-7DA4-0F634F70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9025E-8302-5FB9-852B-4C063094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03A34-7B56-887D-E6F3-62ABA981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56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2CF24-64E5-57A8-75A6-B785D39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87B11-E21C-EB5D-E6B6-7E963DA5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0A9FE-2F7C-3BDB-3096-A76A6723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45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517-D78D-9BA1-59DA-E06B815F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D83B-F4C0-F526-9D6B-03E38851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A65E-B4F9-E746-BD7D-1B142E877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0B1A-7C74-FF1C-8C4B-B83CBC9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94660-8D3A-8D11-BF0B-740802C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5190-9DE7-0024-92C3-FE1F3014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3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3A3-3E2D-93B3-ED09-2FAE705E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E6038-8999-BA60-9540-27EE617E3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1827-91A4-39C9-FAB8-C9E4FE148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D896-52C3-1ED0-0DDC-ECB270C4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A1A5-78C2-BA4C-E96A-20C4120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77DFE-395D-0F94-E496-4D1FF08B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8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D6105-AED6-1E5A-86BB-05840811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FD3A0-2649-A929-CE10-B35EAEAD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D547E-88E6-840B-A214-BF53C5032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131C-7FB6-EBEE-5733-B747EFEAE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413C-A3C0-21F3-BAB9-D717225FA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19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10.png"/><Relationship Id="rId4" Type="http://schemas.openxmlformats.org/officeDocument/2006/relationships/image" Target="../media/image9.png"/><Relationship Id="rId9" Type="http://schemas.openxmlformats.org/officeDocument/2006/relationships/image" Target="../media/image10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1010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1111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6.png"/><Relationship Id="rId3" Type="http://schemas.openxmlformats.org/officeDocument/2006/relationships/image" Target="../media/image1110.png"/><Relationship Id="rId7" Type="http://schemas.openxmlformats.org/officeDocument/2006/relationships/image" Target="../media/image101.png"/><Relationship Id="rId12" Type="http://schemas.openxmlformats.org/officeDocument/2006/relationships/image" Target="../media/image115.png"/><Relationship Id="rId2" Type="http://schemas.openxmlformats.org/officeDocument/2006/relationships/image" Target="../media/image440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14.png"/><Relationship Id="rId5" Type="http://schemas.openxmlformats.org/officeDocument/2006/relationships/image" Target="../media/image88.png"/><Relationship Id="rId15" Type="http://schemas.openxmlformats.org/officeDocument/2006/relationships/image" Target="../media/image128.png"/><Relationship Id="rId10" Type="http://schemas.openxmlformats.org/officeDocument/2006/relationships/image" Target="../media/image105.png"/><Relationship Id="rId4" Type="http://schemas.openxmlformats.org/officeDocument/2006/relationships/image" Target="../media/image87.png"/><Relationship Id="rId9" Type="http://schemas.openxmlformats.org/officeDocument/2006/relationships/image" Target="../media/image104.png"/><Relationship Id="rId1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0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446A08-647F-9ED7-7450-8137BF957E2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2420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Spin Chains For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Quivers</a:t>
                </a:r>
                <a:br>
                  <a:rPr lang="en-ZA" dirty="0">
                    <a:solidFill>
                      <a:srgbClr val="7030A0"/>
                    </a:solidFill>
                  </a:rPr>
                </a:br>
                <a:br>
                  <a:rPr lang="en-ZA" dirty="0">
                    <a:solidFill>
                      <a:srgbClr val="7030A0"/>
                    </a:solidFill>
                  </a:rPr>
                </a:br>
                <a:endParaRPr lang="en-ZA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446A08-647F-9ED7-7450-8137BF957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2420424"/>
              </a:xfrm>
              <a:blipFill>
                <a:blip r:embed="rId2"/>
                <a:stretch>
                  <a:fillRect l="-2133" t="-5793" r="-21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54031DB-CCFC-C895-CCFE-B02C3A142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874" y="2232488"/>
            <a:ext cx="9144000" cy="165576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SAIP Oral Presentation</a:t>
            </a:r>
          </a:p>
          <a:p>
            <a:r>
              <a:rPr lang="en-ZA" dirty="0">
                <a:solidFill>
                  <a:srgbClr val="CC0000"/>
                </a:solidFill>
              </a:rPr>
              <a:t>11 July 2025</a:t>
            </a:r>
          </a:p>
          <a:p>
            <a:r>
              <a:rPr lang="en-ZA" dirty="0">
                <a:solidFill>
                  <a:srgbClr val="002060"/>
                </a:solidFill>
              </a:rPr>
              <a:t>Jarryd Bath</a:t>
            </a:r>
          </a:p>
        </p:txBody>
      </p:sp>
      <p:pic>
        <p:nvPicPr>
          <p:cNvPr id="6" name="Picture 5" descr="A logo of a book and a car&#10;&#10;AI-generated content may be incorrect.">
            <a:extLst>
              <a:ext uri="{FF2B5EF4-FFF2-40B4-BE49-F238E27FC236}">
                <a16:creationId xmlns:a16="http://schemas.microsoft.com/office/drawing/2014/main" id="{62796C8C-0218-D356-4342-358F98B2F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97" y="3688771"/>
            <a:ext cx="1530154" cy="24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E83625-09ED-DE6F-EAFB-9DAB8C8365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SCFTs from Orbifolds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E83625-09ED-DE6F-EAFB-9DAB8C836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590EB-F6AB-25D5-2479-8E84A78A9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7"/>
                <a:ext cx="10515600" cy="5558493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fixed and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we have the following matter content: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Matter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ZA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590EB-F6AB-25D5-2479-8E84A78A9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7"/>
                <a:ext cx="10515600" cy="5558493"/>
              </a:xfrm>
              <a:blipFill>
                <a:blip r:embed="rId3"/>
                <a:stretch>
                  <a:fillRect l="-522" t="-12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3587D9D2-A2A3-A8CE-4ACD-5B40C204AD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07802"/>
                  </p:ext>
                </p:extLst>
              </p:nvPr>
            </p:nvGraphicFramePr>
            <p:xfrm>
              <a:off x="1137567" y="1691639"/>
              <a:ext cx="9916865" cy="15324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3373">
                      <a:extLst>
                        <a:ext uri="{9D8B030D-6E8A-4147-A177-3AD203B41FA5}">
                          <a16:colId xmlns:a16="http://schemas.microsoft.com/office/drawing/2014/main" val="234723552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4162840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31816751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219192356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87477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 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Number of Fields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Rep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 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1029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9440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7671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ZA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□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Hypermultiplet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3169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3587D9D2-A2A3-A8CE-4ACD-5B40C204AD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07802"/>
                  </p:ext>
                </p:extLst>
              </p:nvPr>
            </p:nvGraphicFramePr>
            <p:xfrm>
              <a:off x="1137567" y="1691639"/>
              <a:ext cx="9916865" cy="15324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3373">
                      <a:extLst>
                        <a:ext uri="{9D8B030D-6E8A-4147-A177-3AD203B41FA5}">
                          <a16:colId xmlns:a16="http://schemas.microsoft.com/office/drawing/2014/main" val="234723552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4162840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31816751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219192356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87477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15" t="-6557" r="-301231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Number of Fields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Rep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693" t="-6557" r="-613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1029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106557" r="-4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6557" r="-200307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106557" r="-10092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9440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206557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06557" r="-20030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206557" r="-10092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7671978"/>
                      </a:ext>
                    </a:extLst>
                  </a:tr>
                  <a:tr h="419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271014" r="-400000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71014" r="-200307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271014" r="-100923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Hypermultiplet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31693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0BA9AF-E896-2313-13A3-F0432D8616E0}"/>
                  </a:ext>
                </a:extLst>
              </p:cNvPr>
              <p:cNvSpPr txBox="1"/>
              <p:nvPr/>
            </p:nvSpPr>
            <p:spPr>
              <a:xfrm>
                <a:off x="4623509" y="3683760"/>
                <a:ext cx="3805084" cy="853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⨁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0BA9AF-E896-2313-13A3-F0432D86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09" y="3683760"/>
                <a:ext cx="3805084" cy="853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8451F-E30E-ACE1-5F22-84C8C678DFDB}"/>
                  </a:ext>
                </a:extLst>
              </p:cNvPr>
              <p:cNvSpPr txBox="1"/>
              <p:nvPr/>
            </p:nvSpPr>
            <p:spPr>
              <a:xfrm>
                <a:off x="7591997" y="3712582"/>
                <a:ext cx="318383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ZA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8451F-E30E-ACE1-5F22-84C8C678D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97" y="3712582"/>
                <a:ext cx="3183835" cy="79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4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DDAE9E-714B-765F-77B5-148DD2D9FE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Quiver Diagrams of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SCFTs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DDAE9E-714B-765F-77B5-148DD2D9F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502292D7-0A3C-4AD4-5542-5CF9ED0C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12" y="2566699"/>
            <a:ext cx="2864019" cy="1902428"/>
          </a:xfrm>
          <a:prstGeom prst="rect">
            <a:avLst/>
          </a:prstGeom>
        </p:spPr>
      </p:pic>
      <p:pic>
        <p:nvPicPr>
          <p:cNvPr id="20" name="Picture 19" descr="A diagram of a diagram&#10;&#10;AI-generated content may be incorrect.">
            <a:extLst>
              <a:ext uri="{FF2B5EF4-FFF2-40B4-BE49-F238E27FC236}">
                <a16:creationId xmlns:a16="http://schemas.microsoft.com/office/drawing/2014/main" id="{DF500D28-8AAF-728C-A692-BEA906AF0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85" y="2566699"/>
            <a:ext cx="4343002" cy="1853878"/>
          </a:xfrm>
          <a:prstGeom prst="rect">
            <a:avLst/>
          </a:prstGeom>
        </p:spPr>
      </p:pic>
      <p:pic>
        <p:nvPicPr>
          <p:cNvPr id="22" name="Picture 21" descr="A diagram of a diagram of a number of points&#10;&#10;AI-generated content may be incorrect.">
            <a:extLst>
              <a:ext uri="{FF2B5EF4-FFF2-40B4-BE49-F238E27FC236}">
                <a16:creationId xmlns:a16="http://schemas.microsoft.com/office/drawing/2014/main" id="{EADAD827-A40D-0922-5878-46CAFEF9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5" y="4406783"/>
            <a:ext cx="2180595" cy="2002132"/>
          </a:xfrm>
          <a:prstGeom prst="rect">
            <a:avLst/>
          </a:prstGeom>
        </p:spPr>
      </p:pic>
      <p:pic>
        <p:nvPicPr>
          <p:cNvPr id="26" name="Content Placeholder 25" descr="A diagram of a diagram&#10;&#10;AI-generated content may be incorrect.">
            <a:extLst>
              <a:ext uri="{FF2B5EF4-FFF2-40B4-BE49-F238E27FC236}">
                <a16:creationId xmlns:a16="http://schemas.microsoft.com/office/drawing/2014/main" id="{8EC9E6FF-31AF-48C7-5817-D4E332622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40" y="4541972"/>
            <a:ext cx="3757476" cy="1853878"/>
          </a:xfrm>
        </p:spPr>
      </p:pic>
      <p:pic>
        <p:nvPicPr>
          <p:cNvPr id="28" name="Picture 27" descr="A diagram of a diagram of a number of circles and arrows&#10;&#10;AI-generated content may be incorrect.">
            <a:extLst>
              <a:ext uri="{FF2B5EF4-FFF2-40B4-BE49-F238E27FC236}">
                <a16:creationId xmlns:a16="http://schemas.microsoft.com/office/drawing/2014/main" id="{2A4183E7-0E18-20DB-C22F-5DAED533F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71" y="4770372"/>
            <a:ext cx="3652829" cy="1625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DF922-49EE-682A-E51C-30927E52E898}"/>
              </a:ext>
            </a:extLst>
          </p:cNvPr>
          <p:cNvSpPr txBox="1"/>
          <p:nvPr/>
        </p:nvSpPr>
        <p:spPr>
          <a:xfrm>
            <a:off x="5479578" y="927139"/>
            <a:ext cx="587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Key: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C00000"/>
                </a:solidFill>
              </a:rPr>
              <a:t>Nodes=Gauge groups (vector superfield)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Arrows=Chiral fields: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C00000"/>
                </a:solidFill>
              </a:rPr>
              <a:t>Starting, ending same node: adjoint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Starting, ending different nodes: bifundamental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4FE66-A2D2-26E2-022E-3B7BF5C66E4E}"/>
                  </a:ext>
                </a:extLst>
              </p:cNvPr>
              <p:cNvSpPr txBox="1"/>
              <p:nvPr/>
            </p:nvSpPr>
            <p:spPr>
              <a:xfrm>
                <a:off x="926122" y="986278"/>
                <a:ext cx="4553456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002060"/>
                    </a:solidFill>
                  </a:rPr>
                  <a:t>Summarise matter content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C00000"/>
                    </a:solidFill>
                  </a:rPr>
                  <a:t>Quiver diagrams of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SCFTs are simply laced affine </a:t>
                </a:r>
                <a:r>
                  <a:rPr lang="en-ZA" dirty="0" err="1">
                    <a:solidFill>
                      <a:srgbClr val="C00000"/>
                    </a:solidFill>
                  </a:rPr>
                  <a:t>Dynkin</a:t>
                </a:r>
                <a:r>
                  <a:rPr lang="en-ZA" dirty="0">
                    <a:solidFill>
                      <a:srgbClr val="C00000"/>
                    </a:solidFill>
                  </a:rPr>
                  <a:t> diagrams        </a:t>
                </a:r>
                <a:r>
                  <a:rPr lang="en-ZA" sz="1200" dirty="0">
                    <a:solidFill>
                      <a:srgbClr val="C00000"/>
                    </a:solidFill>
                  </a:rPr>
                  <a:t>[M. R. Douglas,  G. Moore ‘96]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002060"/>
                    </a:solidFill>
                  </a:rPr>
                  <a:t>Hence obtainable from orbifolds </a:t>
                </a:r>
              </a:p>
              <a:p>
                <a:r>
                  <a:rPr lang="en-ZA" sz="1100" dirty="0">
                    <a:solidFill>
                      <a:srgbClr val="002060"/>
                    </a:solidFill>
                  </a:rPr>
                  <a:t>          </a:t>
                </a:r>
                <a:r>
                  <a:rPr lang="en-ZA" sz="1200" dirty="0">
                    <a:solidFill>
                      <a:srgbClr val="C00000"/>
                    </a:solidFill>
                  </a:rPr>
                  <a:t>[A. Lawrence, N. Nekrasov, C. Vafa ‘98]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ZA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4FE66-A2D2-26E2-022E-3B7BF5C66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22" y="986278"/>
                <a:ext cx="4553456" cy="2108269"/>
              </a:xfrm>
              <a:prstGeom prst="rect">
                <a:avLst/>
              </a:prstGeom>
              <a:blipFill>
                <a:blip r:embed="rId8"/>
                <a:stretch>
                  <a:fillRect l="-937" t="-144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8DF8E4BB-F83F-F600-9F34-07076D2C0A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7763" r="6471" b="-1"/>
          <a:stretch>
            <a:fillRect/>
          </a:stretch>
        </p:blipFill>
        <p:spPr>
          <a:xfrm flipH="1" flipV="1">
            <a:off x="1209547" y="5651690"/>
            <a:ext cx="98553" cy="129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2F2EC-1A13-09F5-44E2-0A87092344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01" y="5518537"/>
            <a:ext cx="139689" cy="1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32F3-967B-67F8-6391-B1C3C59A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Dilatation Operator and Spin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43A89-102B-C178-5C13-EC04CB49B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906"/>
                <a:ext cx="10515600" cy="540859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Spectrum CFT: Scaling dimensions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ZA" sz="2400" b="0" dirty="0">
                    <a:solidFill>
                      <a:srgbClr val="C00000"/>
                    </a:solidFill>
                  </a:rPr>
                  <a:t> </a:t>
                </a:r>
                <a:r>
                  <a:rPr lang="en-ZA" b="0" dirty="0">
                    <a:solidFill>
                      <a:srgbClr val="C00000"/>
                    </a:solidFill>
                  </a:rPr>
                  <a:t>local gauge invariant operators</a:t>
                </a:r>
              </a:p>
              <a:p>
                <a:pPr marL="0" indent="0">
                  <a:buNone/>
                </a:pPr>
                <a:endParaRPr lang="en-ZA" sz="2400" b="0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Found by diagonalising the dilatation operator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ZA" sz="2200" dirty="0">
                  <a:solidFill>
                    <a:srgbClr val="C00000"/>
                  </a:solidFill>
                </a:endParaRPr>
              </a:p>
              <a:p>
                <a:pPr marL="457200" lvl="1" indent="0" algn="ctr">
                  <a:buNone/>
                </a:pPr>
                <a:endParaRPr lang="en-ZA" sz="2200" dirty="0"/>
              </a:p>
              <a:p>
                <a:pPr marL="457200" lvl="1" indent="0" algn="ctr">
                  <a:buNone/>
                </a:pPr>
                <a:endParaRPr lang="en-ZA" sz="2200" dirty="0"/>
              </a:p>
              <a:p>
                <a:pPr marL="457200" lvl="1" indent="0" algn="ctr">
                  <a:buNone/>
                </a:pPr>
                <a:r>
                  <a:rPr lang="en-ZA" sz="2200" dirty="0"/>
                  <a:t>	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Double line diagrams: V vertices, E propagators (edges), F lines (faces) scales</a:t>
                </a: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genus two dimensional surface double line diagram embedded such that lines don’t cross (much like the topological expansion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in string theory)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43A89-102B-C178-5C13-EC04CB49B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906"/>
                <a:ext cx="10515600" cy="5408590"/>
              </a:xfrm>
              <a:blipFill>
                <a:blip r:embed="rId3"/>
                <a:stretch>
                  <a:fillRect l="-522" t="-4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53131D-2B52-069B-585B-FA24FB38CCA8}"/>
                  </a:ext>
                </a:extLst>
              </p:cNvPr>
              <p:cNvSpPr txBox="1"/>
              <p:nvPr/>
            </p:nvSpPr>
            <p:spPr>
              <a:xfrm>
                <a:off x="4617988" y="4228641"/>
                <a:ext cx="3886200" cy="1093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53131D-2B52-069B-585B-FA24FB38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88" y="4228641"/>
                <a:ext cx="3886200" cy="1093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214F09-6CF8-32FD-2D29-58A0FEF0E8C4}"/>
                  </a:ext>
                </a:extLst>
              </p:cNvPr>
              <p:cNvSpPr txBox="1"/>
              <p:nvPr/>
            </p:nvSpPr>
            <p:spPr>
              <a:xfrm>
                <a:off x="2200275" y="2446894"/>
                <a:ext cx="7791450" cy="13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ZA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ZA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YM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214F09-6CF8-32FD-2D29-58A0FEF0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2446894"/>
                <a:ext cx="7791450" cy="1321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993842-622E-F8AB-5933-45B1F9D03CD3}"/>
                  </a:ext>
                </a:extLst>
              </p:cNvPr>
              <p:cNvSpPr txBox="1"/>
              <p:nvPr/>
            </p:nvSpPr>
            <p:spPr>
              <a:xfrm>
                <a:off x="4304297" y="1535726"/>
                <a:ext cx="351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993842-622E-F8AB-5933-45B1F9D0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97" y="1535726"/>
                <a:ext cx="35150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B9C964-E15A-DAAE-E3F3-80F974DE228C}"/>
              </a:ext>
            </a:extLst>
          </p:cNvPr>
          <p:cNvSpPr txBox="1"/>
          <p:nvPr/>
        </p:nvSpPr>
        <p:spPr>
          <a:xfrm>
            <a:off x="3229801" y="3244334"/>
            <a:ext cx="192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C0000"/>
                </a:solidFill>
              </a:rPr>
              <a:t>‘t Hooft Coupling: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AD7602-A1CD-A1F2-6B69-36E92E53A515}"/>
                  </a:ext>
                </a:extLst>
              </p:cNvPr>
              <p:cNvSpPr txBox="1"/>
              <p:nvPr/>
            </p:nvSpPr>
            <p:spPr>
              <a:xfrm>
                <a:off x="7134469" y="3188004"/>
                <a:ext cx="1369719" cy="48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600" b="0" dirty="0">
                    <a:solidFill>
                      <a:srgbClr val="CC0000"/>
                    </a:solidFill>
                  </a:rPr>
                  <a:t> CFT: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16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16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sz="16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ZA" sz="16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sz="16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ZA" sz="16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sz="1600" dirty="0">
                  <a:solidFill>
                    <a:srgbClr val="CC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AD7602-A1CD-A1F2-6B69-36E92E53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69" y="3188004"/>
                <a:ext cx="1369719" cy="481991"/>
              </a:xfrm>
              <a:prstGeom prst="rect">
                <a:avLst/>
              </a:prstGeom>
              <a:blipFill>
                <a:blip r:embed="rId7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black and white image of a black arrow&#10;&#10;AI-generated content may be incorrect.">
            <a:extLst>
              <a:ext uri="{FF2B5EF4-FFF2-40B4-BE49-F238E27FC236}">
                <a16:creationId xmlns:a16="http://schemas.microsoft.com/office/drawing/2014/main" id="{787D391F-44F6-26B8-963C-0534ABC3A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27" y="365737"/>
            <a:ext cx="1238716" cy="34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3534-A3D4-B6F7-FAAD-1E6E4630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Planar Limit and Spin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3C145-830D-0F85-518E-3DCE2E203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2716"/>
                <a:ext cx="10515600" cy="4957597"/>
              </a:xfrm>
            </p:spPr>
            <p:txBody>
              <a:bodyPr/>
              <a:lstStyle/>
              <a:p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Planar limit: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→∞,  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YM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→0, 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fixed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Planar diagrams (genus: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) dominate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Only nearest neighbour interactions contribute allows mapping spin chain: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Sites that interact nearest neighbour: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3C145-830D-0F85-518E-3DCE2E203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2716"/>
                <a:ext cx="10515600" cy="4957597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5A1A2-B610-F46F-6D37-2E931DBD398E}"/>
                  </a:ext>
                </a:extLst>
              </p:cNvPr>
              <p:cNvSpPr txBox="1"/>
              <p:nvPr/>
            </p:nvSpPr>
            <p:spPr>
              <a:xfrm>
                <a:off x="1345859" y="3468757"/>
                <a:ext cx="4159045" cy="222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⨂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ZA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+1≡1</m:t>
                      </m:r>
                    </m:oMath>
                  </m:oMathPara>
                </a14:m>
                <a:endParaRPr lang="en-ZA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ZA" b="0" dirty="0">
                  <a:solidFill>
                    <a:srgbClr val="CC0000"/>
                  </a:solidFill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5A1A2-B610-F46F-6D37-2E931DBD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59" y="3468757"/>
                <a:ext cx="4159045" cy="2221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two rectangular objects with lines and dots&#10;&#10;AI-generated content may be incorrect.">
            <a:extLst>
              <a:ext uri="{FF2B5EF4-FFF2-40B4-BE49-F238E27FC236}">
                <a16:creationId xmlns:a16="http://schemas.microsoft.com/office/drawing/2014/main" id="{064192D5-0998-B58D-7A9E-458AC76A0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897761"/>
            <a:ext cx="5069812" cy="1822143"/>
          </a:xfrm>
          <a:prstGeom prst="rect">
            <a:avLst/>
          </a:prstGeom>
        </p:spPr>
      </p:pic>
      <p:pic>
        <p:nvPicPr>
          <p:cNvPr id="8" name="Picture 7" descr="A circular object with arrows and circles&#10;&#10;AI-generated content may be incorrect.">
            <a:extLst>
              <a:ext uri="{FF2B5EF4-FFF2-40B4-BE49-F238E27FC236}">
                <a16:creationId xmlns:a16="http://schemas.microsoft.com/office/drawing/2014/main" id="{DAE30DD3-AA16-B822-B27B-EC42AF94C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5" b="19958"/>
          <a:stretch>
            <a:fillRect/>
          </a:stretch>
        </p:blipFill>
        <p:spPr>
          <a:xfrm>
            <a:off x="6233651" y="3468757"/>
            <a:ext cx="3964195" cy="22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46A9-29D2-BFEC-AF38-EA842FA6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Planar Limit and Spin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E2444-F758-5F5C-C1AA-4BB7C314F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Heisenberg XXX spin chain: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>
                  <a:solidFill>
                    <a:srgbClr val="CC0000"/>
                  </a:solidFill>
                </a:endParaRPr>
              </a:p>
              <a:p>
                <a:pPr marL="0" indent="0">
                  <a:buNone/>
                </a:pPr>
                <a:endParaRPr lang="en-ZA" dirty="0">
                  <a:solidFill>
                    <a:srgbClr val="CC0000"/>
                  </a:solidFill>
                </a:endParaRPr>
              </a:p>
              <a:p>
                <a:pPr marL="0" indent="0">
                  <a:buNone/>
                </a:pPr>
                <a:endParaRPr lang="en-ZA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Solved Bethe (1931): Bethe Ansatz Equations (BAE)</a:t>
                </a:r>
              </a:p>
              <a:p>
                <a:endParaRPr lang="en-ZA" dirty="0">
                  <a:solidFill>
                    <a:srgbClr val="CC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ZA" dirty="0">
                    <a:solidFill>
                      <a:srgbClr val="CC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d>
                      <m:dPr>
                        <m:begChr m:val="|"/>
                        <m:endChr m:val="⟩"/>
                        <m:ctrlP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ZA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=↑ </m:t>
                    </m:r>
                    <m:r>
                      <m:rPr>
                        <m:nor/>
                      </m:rPr>
                      <a:rPr lang="en-ZA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ZA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↓)</m:t>
                    </m:r>
                  </m:oMath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Z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E2444-F758-5F5C-C1AA-4BB7C314F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36D23-4A9C-16D9-39CC-A228123B5B23}"/>
                  </a:ext>
                </a:extLst>
              </p:cNvPr>
              <p:cNvSpPr txBox="1"/>
              <p:nvPr/>
            </p:nvSpPr>
            <p:spPr>
              <a:xfrm>
                <a:off x="1742661" y="1932007"/>
                <a:ext cx="6994702" cy="6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ZA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36D23-4A9C-16D9-39CC-A228123B5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61" y="1932007"/>
                <a:ext cx="6994702" cy="688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697882-2F79-89CC-FCB3-D50FE648255E}"/>
                  </a:ext>
                </a:extLst>
              </p:cNvPr>
              <p:cNvSpPr txBox="1"/>
              <p:nvPr/>
            </p:nvSpPr>
            <p:spPr>
              <a:xfrm>
                <a:off x="3764953" y="2802547"/>
                <a:ext cx="46620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002060"/>
                    </a:solidFill>
                  </a:rPr>
                  <a:t>Vacuum: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ZA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 (in SCFT: BPS)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C00000"/>
                    </a:solidFill>
                  </a:rPr>
                  <a:t>Magnon: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697882-2F79-89CC-FCB3-D50FE648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53" y="2802547"/>
                <a:ext cx="4662093" cy="646331"/>
              </a:xfrm>
              <a:prstGeom prst="rect">
                <a:avLst/>
              </a:prstGeom>
              <a:blipFill>
                <a:blip r:embed="rId4"/>
                <a:stretch>
                  <a:fillRect l="-916" t="-4717" b="-1509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03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378D83-666F-B1B4-CDA8-C5F6C7AA0B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378D83-666F-B1B4-CDA8-C5F6C7AA0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94" b="-111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D097-B68A-00E8-B0D9-A6EF61BC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1905"/>
            <a:ext cx="11128513" cy="5115937"/>
          </a:xfrm>
        </p:spPr>
        <p:txBody>
          <a:bodyPr/>
          <a:lstStyle/>
          <a:p>
            <a:r>
              <a:rPr lang="en-ZA" dirty="0" err="1">
                <a:solidFill>
                  <a:srgbClr val="C00000"/>
                </a:solidFill>
              </a:rPr>
              <a:t>Supergraph</a:t>
            </a:r>
            <a:r>
              <a:rPr lang="en-ZA" dirty="0">
                <a:solidFill>
                  <a:srgbClr val="C00000"/>
                </a:solidFill>
              </a:rPr>
              <a:t> power counting allows for easy identification diagrams that contribute</a:t>
            </a:r>
          </a:p>
          <a:p>
            <a:r>
              <a:rPr lang="en-ZA" dirty="0">
                <a:solidFill>
                  <a:srgbClr val="002060"/>
                </a:solidFill>
              </a:rPr>
              <a:t>D-algebra results in simple integrals to compute					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9" name="Picture 8" descr="A black and white drawing of a wine glass&#10;&#10;AI-generated content may be incorrect.">
            <a:extLst>
              <a:ext uri="{FF2B5EF4-FFF2-40B4-BE49-F238E27FC236}">
                <a16:creationId xmlns:a16="http://schemas.microsoft.com/office/drawing/2014/main" id="{D551F462-6D2F-FB52-BC27-EE9613C5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60" y="2151132"/>
            <a:ext cx="990956" cy="1682407"/>
          </a:xfrm>
          <a:prstGeom prst="rect">
            <a:avLst/>
          </a:prstGeom>
        </p:spPr>
      </p:pic>
      <p:pic>
        <p:nvPicPr>
          <p:cNvPr id="11" name="Picture 10" descr="A black and white drawing of a wine glass&#10;&#10;AI-generated content may be incorrect.">
            <a:extLst>
              <a:ext uri="{FF2B5EF4-FFF2-40B4-BE49-F238E27FC236}">
                <a16:creationId xmlns:a16="http://schemas.microsoft.com/office/drawing/2014/main" id="{0868AB42-F7CF-8AA9-C06D-132690863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3" y="2151131"/>
            <a:ext cx="964034" cy="1682407"/>
          </a:xfrm>
          <a:prstGeom prst="rect">
            <a:avLst/>
          </a:prstGeom>
        </p:spPr>
      </p:pic>
      <p:pic>
        <p:nvPicPr>
          <p:cNvPr id="13" name="Picture 12" descr="A black and white drawing of a balloon&#10;&#10;AI-generated content may be incorrect.">
            <a:extLst>
              <a:ext uri="{FF2B5EF4-FFF2-40B4-BE49-F238E27FC236}">
                <a16:creationId xmlns:a16="http://schemas.microsoft.com/office/drawing/2014/main" id="{E2CA649E-B828-B29C-970B-900CE6817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93" y="2110625"/>
            <a:ext cx="990957" cy="1722913"/>
          </a:xfrm>
          <a:prstGeom prst="rect">
            <a:avLst/>
          </a:prstGeom>
        </p:spPr>
      </p:pic>
      <p:pic>
        <p:nvPicPr>
          <p:cNvPr id="15" name="Picture 14" descr="mA black and white drawing of a balloon">
            <a:extLst>
              <a:ext uri="{FF2B5EF4-FFF2-40B4-BE49-F238E27FC236}">
                <a16:creationId xmlns:a16="http://schemas.microsoft.com/office/drawing/2014/main" id="{3C562D2E-5610-872C-5669-0F467EB8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2" y="2052750"/>
            <a:ext cx="1010116" cy="1722913"/>
          </a:xfrm>
          <a:prstGeom prst="rect">
            <a:avLst/>
          </a:prstGeom>
        </p:spPr>
      </p:pic>
      <p:pic>
        <p:nvPicPr>
          <p:cNvPr id="17" name="Picture 16" descr="A rectangular object with text&#10;&#10;AI-generated content may be incorrect.">
            <a:extLst>
              <a:ext uri="{FF2B5EF4-FFF2-40B4-BE49-F238E27FC236}">
                <a16:creationId xmlns:a16="http://schemas.microsoft.com/office/drawing/2014/main" id="{71DAFF10-0C46-FB55-C54E-8A246547E6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10" y="2032495"/>
            <a:ext cx="1068151" cy="1763421"/>
          </a:xfrm>
          <a:prstGeom prst="rect">
            <a:avLst/>
          </a:prstGeom>
        </p:spPr>
      </p:pic>
      <p:pic>
        <p:nvPicPr>
          <p:cNvPr id="19" name="Picture 18" descr="A diagram of a rectangular object with a wavy line&#10;&#10;AI-generated content may be incorrect.">
            <a:extLst>
              <a:ext uri="{FF2B5EF4-FFF2-40B4-BE49-F238E27FC236}">
                <a16:creationId xmlns:a16="http://schemas.microsoft.com/office/drawing/2014/main" id="{5371885B-D9D1-E519-D09F-AAD6C5392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2" y="4216099"/>
            <a:ext cx="1029553" cy="1746770"/>
          </a:xfrm>
          <a:prstGeom prst="rect">
            <a:avLst/>
          </a:prstGeom>
        </p:spPr>
      </p:pic>
      <p:pic>
        <p:nvPicPr>
          <p:cNvPr id="21" name="Picture 20" descr="A black and white drawing of a balloon&#10;&#10;AI-generated content may be incorrect.">
            <a:extLst>
              <a:ext uri="{FF2B5EF4-FFF2-40B4-BE49-F238E27FC236}">
                <a16:creationId xmlns:a16="http://schemas.microsoft.com/office/drawing/2014/main" id="{81DED12F-56C0-B204-BED9-FA9A1108D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4" y="4151736"/>
            <a:ext cx="1029553" cy="1811133"/>
          </a:xfrm>
          <a:prstGeom prst="rect">
            <a:avLst/>
          </a:prstGeom>
        </p:spPr>
      </p:pic>
      <p:pic>
        <p:nvPicPr>
          <p:cNvPr id="23" name="Picture 22" descr="A black and white drawing of a balloon&#10;&#10;AI-generated content may be incorrect.">
            <a:extLst>
              <a:ext uri="{FF2B5EF4-FFF2-40B4-BE49-F238E27FC236}">
                <a16:creationId xmlns:a16="http://schemas.microsoft.com/office/drawing/2014/main" id="{00901A08-9C73-2FA1-6419-B7D6FBE16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72" y="4120692"/>
            <a:ext cx="1091510" cy="1842177"/>
          </a:xfrm>
          <a:prstGeom prst="rect">
            <a:avLst/>
          </a:prstGeom>
        </p:spPr>
      </p:pic>
      <p:pic>
        <p:nvPicPr>
          <p:cNvPr id="25" name="Picture 24" descr="A rectangular object with text&#10;&#10;AI-generated content may be incorrect.">
            <a:extLst>
              <a:ext uri="{FF2B5EF4-FFF2-40B4-BE49-F238E27FC236}">
                <a16:creationId xmlns:a16="http://schemas.microsoft.com/office/drawing/2014/main" id="{8131FB32-FB8E-942C-9ED4-BED97C49AA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2" y="3970636"/>
            <a:ext cx="1211137" cy="1992233"/>
          </a:xfrm>
          <a:prstGeom prst="rect">
            <a:avLst/>
          </a:prstGeom>
        </p:spPr>
      </p:pic>
      <p:pic>
        <p:nvPicPr>
          <p:cNvPr id="27" name="Picture 26" descr="A diagram of a rectangular object with a wavy line&#10;&#10;AI-generated content may be incorrect.">
            <a:extLst>
              <a:ext uri="{FF2B5EF4-FFF2-40B4-BE49-F238E27FC236}">
                <a16:creationId xmlns:a16="http://schemas.microsoft.com/office/drawing/2014/main" id="{F7755111-F47C-FE11-7222-B6A4B61724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87" y="3995081"/>
            <a:ext cx="1209598" cy="19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8395C3-E63F-23A0-B961-F17DD19952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Dilatation Operator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8395C3-E63F-23A0-B961-F17DD1995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C806-D564-3719-39E1-97CEE5F7D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7"/>
                <a:ext cx="10515600" cy="5608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SU(2) subsector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): isomorphic XXX Heisenberg spin chain</a:t>
                </a:r>
                <a:endParaRPr lang="en-ZA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CC0000"/>
                    </a:solidFill>
                  </a:rPr>
                  <a:t>Operators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act on R-symmetry indices 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r>
                  <a:rPr lang="en-ZA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C806-D564-3719-39E1-97CEE5F7D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7"/>
                <a:ext cx="10515600" cy="5608965"/>
              </a:xfrm>
              <a:blipFill>
                <a:blip r:embed="rId4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CD4D6-0690-5781-41C3-44CE68B0B445}"/>
                  </a:ext>
                </a:extLst>
              </p:cNvPr>
              <p:cNvSpPr txBox="1"/>
              <p:nvPr/>
            </p:nvSpPr>
            <p:spPr>
              <a:xfrm>
                <a:off x="570378" y="1421061"/>
                <a:ext cx="5742038" cy="161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ZA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ZA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CD4D6-0690-5781-41C3-44CE68B0B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8" y="1421061"/>
                <a:ext cx="5742038" cy="1614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319A2-6966-B150-EFC3-537FF8C49C41}"/>
                  </a:ext>
                </a:extLst>
              </p:cNvPr>
              <p:cNvSpPr txBox="1"/>
              <p:nvPr/>
            </p:nvSpPr>
            <p:spPr>
              <a:xfrm>
                <a:off x="5759246" y="1298032"/>
                <a:ext cx="5742038" cy="17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ZA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ZA" b="0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sSup>
                                  <m:sSup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b="0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ZA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ZA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𝕂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ZA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319A2-6966-B150-EFC3-537FF8C4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246" y="1298032"/>
                <a:ext cx="5742038" cy="1711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BB4EB8-4012-93F2-5D8F-D26B343555D3}"/>
                  </a:ext>
                </a:extLst>
              </p:cNvPr>
              <p:cNvSpPr txBox="1"/>
              <p:nvPr/>
            </p:nvSpPr>
            <p:spPr>
              <a:xfrm>
                <a:off x="2856271" y="4125730"/>
                <a:ext cx="6479458" cy="126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+1 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25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(…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…)</m:t>
                          </m:r>
                        </m:e>
                      </m:nary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BB4EB8-4012-93F2-5D8F-D26B3435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71" y="4125730"/>
                <a:ext cx="6479458" cy="1260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9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B0EC-863F-367B-45A2-2C109457A8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Dilatation Operator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B0EC-863F-367B-45A2-2C109457A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B802-5C7E-3801-1505-DE1DDA43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Holomorphic sector: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Anti-holomorphic sector:</a:t>
            </a:r>
          </a:p>
          <a:p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17358-E0C5-70A0-F687-7D70F9E352DF}"/>
                  </a:ext>
                </a:extLst>
              </p:cNvPr>
              <p:cNvSpPr txBox="1"/>
              <p:nvPr/>
            </p:nvSpPr>
            <p:spPr>
              <a:xfrm>
                <a:off x="3343484" y="1901446"/>
                <a:ext cx="5838202" cy="193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𝑘𝑖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17358-E0C5-70A0-F687-7D70F9E35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84" y="1901446"/>
                <a:ext cx="5838202" cy="1933863"/>
              </a:xfrm>
              <a:prstGeom prst="rect">
                <a:avLst/>
              </a:prstGeom>
              <a:blipFill>
                <a:blip r:embed="rId3"/>
                <a:stretch>
                  <a:fillRect b="-12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10D13-6033-94CB-EDF5-11F17DAE34BA}"/>
                  </a:ext>
                </a:extLst>
              </p:cNvPr>
              <p:cNvSpPr txBox="1"/>
              <p:nvPr/>
            </p:nvSpPr>
            <p:spPr>
              <a:xfrm>
                <a:off x="3343484" y="4296454"/>
                <a:ext cx="5838202" cy="201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𝑘𝑖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𝑐𝑑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10D13-6033-94CB-EDF5-11F17DAE3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84" y="4296454"/>
                <a:ext cx="5838202" cy="2015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D53DD4-3574-CFAC-64C7-78AB90D1733B}"/>
              </a:ext>
            </a:extLst>
          </p:cNvPr>
          <p:cNvSpPr txBox="1"/>
          <p:nvPr/>
        </p:nvSpPr>
        <p:spPr>
          <a:xfrm>
            <a:off x="8073887" y="2471911"/>
            <a:ext cx="327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</a:rPr>
              <a:t>Behaviour depends on which node meet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4B81E-6AB5-3808-19E3-8F8800D82BB1}"/>
              </a:ext>
            </a:extLst>
          </p:cNvPr>
          <p:cNvSpPr txBox="1"/>
          <p:nvPr/>
        </p:nvSpPr>
        <p:spPr>
          <a:xfrm>
            <a:off x="8073886" y="4854087"/>
            <a:ext cx="3279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Behaviour depends on which node meet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180359-26D1-2BFE-4222-D0F4E7B6978C}"/>
                  </a:ext>
                </a:extLst>
              </p:cNvPr>
              <p:cNvSpPr txBox="1"/>
              <p:nvPr/>
            </p:nvSpPr>
            <p:spPr>
              <a:xfrm>
                <a:off x="7495539" y="1359062"/>
                <a:ext cx="4436607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ZA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p>
                          </m:sSubSup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=±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180359-26D1-2BFE-4222-D0F4E7B6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39" y="1359062"/>
                <a:ext cx="4436607" cy="594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63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C5BCC0-E986-C789-E645-899C4FD3FB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/>
                  <a:t> Dilatation Operator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C5BCC0-E986-C789-E645-899C4FD3F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CF3E-4690-724B-A6E7-2FC2B75A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467"/>
            <a:ext cx="10515600" cy="4645065"/>
          </a:xfrm>
        </p:spPr>
        <p:txBody>
          <a:bodyPr/>
          <a:lstStyle/>
          <a:p>
            <a:r>
              <a:rPr lang="en-ZA" dirty="0">
                <a:solidFill>
                  <a:srgbClr val="CC0000"/>
                </a:solidFill>
              </a:rPr>
              <a:t>Neutral sector: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63CDA-CF4A-4D13-EB8E-B6B9028EF155}"/>
                  </a:ext>
                </a:extLst>
              </p:cNvPr>
              <p:cNvSpPr txBox="1"/>
              <p:nvPr/>
            </p:nvSpPr>
            <p:spPr>
              <a:xfrm>
                <a:off x="838201" y="1460925"/>
                <a:ext cx="10999304" cy="502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ZA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𝑖𝑙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𝑖𝑙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𝑎𝑐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𝑏𝑑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ZA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𝑖𝑙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𝑖𝑙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r>
                                <a:rPr lang="en-ZA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ZA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𝑑𝑏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ZA" b="0" dirty="0">
                  <a:solidFill>
                    <a:srgbClr val="CC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63CDA-CF4A-4D13-EB8E-B6B9028EF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460925"/>
                <a:ext cx="10999304" cy="5026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6E5F0C-5194-54B1-9B46-3FCC13069248}"/>
                  </a:ext>
                </a:extLst>
              </p:cNvPr>
              <p:cNvSpPr txBox="1"/>
              <p:nvPr/>
            </p:nvSpPr>
            <p:spPr>
              <a:xfrm>
                <a:off x="7276879" y="1041905"/>
                <a:ext cx="4436607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ZA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ZA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p>
                          </m:sSubSup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=±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6E5F0C-5194-54B1-9B46-3FCC1306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79" y="1041905"/>
                <a:ext cx="4436607" cy="59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32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4EC20-9459-0B6E-7235-76D19DED0D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Binary Dihedral Group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ZA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4EC20-9459-0B6E-7235-76D19DED0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BD0B9-0513-4F80-9293-111157035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ZA" b="0" dirty="0">
                    <a:solidFill>
                      <a:srgbClr val="C00000"/>
                    </a:solidFill>
                  </a:rPr>
                  <a:t>Simplest non-abelian orbifold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has presentation: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Orbifold field content:</a:t>
                </a:r>
                <a:endParaRPr lang="en-ZA" b="0" dirty="0">
                  <a:solidFill>
                    <a:srgbClr val="002060"/>
                  </a:solidFill>
                </a:endParaRPr>
              </a:p>
              <a:p>
                <a:pPr lvl="1"/>
                <a:endParaRPr lang="en-ZA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ZA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BD0B9-0513-4F80-9293-111157035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6CF68-01BE-3521-B237-1176845C9FE5}"/>
                  </a:ext>
                </a:extLst>
              </p:cNvPr>
              <p:cNvSpPr txBox="1"/>
              <p:nvPr/>
            </p:nvSpPr>
            <p:spPr>
              <a:xfrm>
                <a:off x="4082868" y="2204837"/>
                <a:ext cx="4378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6CF68-01BE-3521-B237-1176845C9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68" y="2204837"/>
                <a:ext cx="43781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diagram of numbers and arrows&#10;&#10;AI-generated content may be incorrect.">
            <a:extLst>
              <a:ext uri="{FF2B5EF4-FFF2-40B4-BE49-F238E27FC236}">
                <a16:creationId xmlns:a16="http://schemas.microsoft.com/office/drawing/2014/main" id="{CE25F17A-D769-1A39-735A-4F71B4F10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98" y="3058083"/>
            <a:ext cx="5220158" cy="3435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16379-B595-7146-F3EA-88459AD8AA83}"/>
              </a:ext>
            </a:extLst>
          </p:cNvPr>
          <p:cNvSpPr txBox="1"/>
          <p:nvPr/>
        </p:nvSpPr>
        <p:spPr>
          <a:xfrm>
            <a:off x="8276300" y="2204837"/>
            <a:ext cx="364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(isomorphic quaternion group Q)</a:t>
            </a:r>
          </a:p>
        </p:txBody>
      </p:sp>
    </p:spTree>
    <p:extLst>
      <p:ext uri="{BB962C8B-B14F-4D97-AF65-F5344CB8AC3E}">
        <p14:creationId xmlns:p14="http://schemas.microsoft.com/office/powerpoint/2010/main" val="223741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2064-0727-202A-564D-ACA7D4222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Special thanks to Professor Konstantinos </a:t>
            </a:r>
            <a:r>
              <a:rPr lang="en-ZA" dirty="0" err="1">
                <a:solidFill>
                  <a:srgbClr val="C00000"/>
                </a:solidFill>
              </a:rPr>
              <a:t>Zoubos</a:t>
            </a:r>
            <a:r>
              <a:rPr lang="en-ZA" dirty="0">
                <a:solidFill>
                  <a:srgbClr val="C00000"/>
                </a:solidFill>
              </a:rPr>
              <a:t> for the guidance and supervision in this project</a:t>
            </a:r>
          </a:p>
          <a:p>
            <a:endParaRPr lang="en-ZA" dirty="0">
              <a:solidFill>
                <a:srgbClr val="C00000"/>
              </a:solidFill>
            </a:endParaRPr>
          </a:p>
          <a:p>
            <a:r>
              <a:rPr lang="en-ZA" dirty="0">
                <a:solidFill>
                  <a:srgbClr val="002060"/>
                </a:solidFill>
              </a:rPr>
              <a:t>In addition much of this work would have not been possible without the key insights provided by Professor Elli </a:t>
            </a:r>
            <a:r>
              <a:rPr lang="en-ZA" dirty="0" err="1">
                <a:solidFill>
                  <a:srgbClr val="002060"/>
                </a:solidFill>
              </a:rPr>
              <a:t>Pomoni</a:t>
            </a:r>
            <a:r>
              <a:rPr lang="en-ZA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Picture 1" descr="A diagram of a diagram&#10;&#10;AI-generated content may be incorrect.">
            <a:extLst>
              <a:ext uri="{FF2B5EF4-FFF2-40B4-BE49-F238E27FC236}">
                <a16:creationId xmlns:a16="http://schemas.microsoft.com/office/drawing/2014/main" id="{1360B5A5-258E-E729-8FBF-E892BCA7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9" y="3668801"/>
            <a:ext cx="5171844" cy="220768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D71C379-A5CD-CFBC-BF06-A8CE99074236}"/>
              </a:ext>
            </a:extLst>
          </p:cNvPr>
          <p:cNvSpPr/>
          <p:nvPr/>
        </p:nvSpPr>
        <p:spPr>
          <a:xfrm>
            <a:off x="5520987" y="4707191"/>
            <a:ext cx="1150025" cy="516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ircular object with arrows and circles&#10;&#10;AI-generated content may be incorrect.">
            <a:extLst>
              <a:ext uri="{FF2B5EF4-FFF2-40B4-BE49-F238E27FC236}">
                <a16:creationId xmlns:a16="http://schemas.microsoft.com/office/drawing/2014/main" id="{DE633E7A-AE4D-D75A-0ACD-923B879B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5" b="19958"/>
          <a:stretch>
            <a:fillRect/>
          </a:stretch>
        </p:blipFill>
        <p:spPr>
          <a:xfrm>
            <a:off x="6919621" y="3668801"/>
            <a:ext cx="4533170" cy="25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68F21D-CCB8-6A4B-CD7A-22D60CD105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Spin Chains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68F21D-CCB8-6A4B-CD7A-22D60CD10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19517-3E8D-6C38-33A7-3A5C33007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Dynamical spin chain of peculiar type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vacua, only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vacuum.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No nontrivial SU(2) sectors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Fields meeting at node 5 purely reflected 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C0000"/>
                    </a:solidFill>
                  </a:rPr>
                  <a:t>Fields meeting at outer nodes scatter non-trivially                             (“blinking behaviour”)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Is there a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symmetry lurking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or path algebra?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19517-3E8D-6C38-33A7-3A5C33007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6792F1-01F7-0259-C37C-8D708F7386EF}"/>
                  </a:ext>
                </a:extLst>
              </p:cNvPr>
              <p:cNvSpPr txBox="1"/>
              <p:nvPr/>
            </p:nvSpPr>
            <p:spPr>
              <a:xfrm>
                <a:off x="4252450" y="3217472"/>
                <a:ext cx="3687096" cy="45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6792F1-01F7-0259-C37C-8D708F738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50" y="3217472"/>
                <a:ext cx="3687096" cy="453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F725C-9C26-A75E-AB70-4BC485778B1B}"/>
                  </a:ext>
                </a:extLst>
              </p:cNvPr>
              <p:cNvSpPr txBox="1"/>
              <p:nvPr/>
            </p:nvSpPr>
            <p:spPr>
              <a:xfrm>
                <a:off x="2954324" y="4665236"/>
                <a:ext cx="6283349" cy="457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F725C-9C26-A75E-AB70-4BC485778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24" y="4665236"/>
                <a:ext cx="6283349" cy="457369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numbers and arrows&#10;&#10;AI-generated content may be incorrect.">
            <a:extLst>
              <a:ext uri="{FF2B5EF4-FFF2-40B4-BE49-F238E27FC236}">
                <a16:creationId xmlns:a16="http://schemas.microsoft.com/office/drawing/2014/main" id="{BA1106F0-A1BE-4D00-A2BE-220120026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56" y="1087757"/>
            <a:ext cx="4175050" cy="27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2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CCBB19-18A0-A81E-8FBE-D013E34ECA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Neutral Sector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CCBB19-18A0-A81E-8FBE-D013E34EC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9B11D-FC2D-073A-3073-9C5EC08E9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905"/>
                <a:ext cx="10515600" cy="5746521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Linear combination following 13 operators: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Orbifold point spectrum: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corresponds Konishi operator: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One BPS state sector: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9B11D-FC2D-073A-3073-9C5EC08E9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905"/>
                <a:ext cx="10515600" cy="5746521"/>
              </a:xfrm>
              <a:blipFill>
                <a:blip r:embed="rId3"/>
                <a:stretch>
                  <a:fillRect l="-522" t="-116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D56F0-CB23-E590-785D-5AE2B7BCB0C0}"/>
                  </a:ext>
                </a:extLst>
              </p:cNvPr>
              <p:cNvSpPr txBox="1"/>
              <p:nvPr/>
            </p:nvSpPr>
            <p:spPr>
              <a:xfrm>
                <a:off x="1578077" y="1437692"/>
                <a:ext cx="9035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D56F0-CB23-E590-785D-5AE2B7BC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77" y="1437692"/>
                <a:ext cx="903584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2DE0EC-6BA4-7F39-3B5A-CD6A2A273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526488"/>
                  </p:ext>
                </p:extLst>
              </p:nvPr>
            </p:nvGraphicFramePr>
            <p:xfrm>
              <a:off x="4496902" y="2202811"/>
              <a:ext cx="2033107" cy="26800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85121">
                      <a:extLst>
                        <a:ext uri="{9D8B030D-6E8A-4147-A177-3AD203B41FA5}">
                          <a16:colId xmlns:a16="http://schemas.microsoft.com/office/drawing/2014/main" val="3124693362"/>
                        </a:ext>
                      </a:extLst>
                    </a:gridCol>
                    <a:gridCol w="747986">
                      <a:extLst>
                        <a:ext uri="{9D8B030D-6E8A-4147-A177-3AD203B41FA5}">
                          <a16:colId xmlns:a16="http://schemas.microsoft.com/office/drawing/2014/main" val="3521288104"/>
                        </a:ext>
                      </a:extLst>
                    </a:gridCol>
                  </a:tblGrid>
                  <a:tr h="292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6387903"/>
                      </a:ext>
                    </a:extLst>
                  </a:tr>
                  <a:tr h="292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081774"/>
                      </a:ext>
                    </a:extLst>
                  </a:tr>
                  <a:tr h="3399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ZA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8697371"/>
                      </a:ext>
                    </a:extLst>
                  </a:tr>
                  <a:tr h="292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571835"/>
                      </a:ext>
                    </a:extLst>
                  </a:tr>
                  <a:tr h="292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2523339"/>
                      </a:ext>
                    </a:extLst>
                  </a:tr>
                  <a:tr h="3399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673011"/>
                      </a:ext>
                    </a:extLst>
                  </a:tr>
                  <a:tr h="292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265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2DE0EC-6BA4-7F39-3B5A-CD6A2A273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526488"/>
                  </p:ext>
                </p:extLst>
              </p:nvPr>
            </p:nvGraphicFramePr>
            <p:xfrm>
              <a:off x="4496902" y="2202811"/>
              <a:ext cx="2033107" cy="26800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85121">
                      <a:extLst>
                        <a:ext uri="{9D8B030D-6E8A-4147-A177-3AD203B41FA5}">
                          <a16:colId xmlns:a16="http://schemas.microsoft.com/office/drawing/2014/main" val="3124693362"/>
                        </a:ext>
                      </a:extLst>
                    </a:gridCol>
                    <a:gridCol w="747986">
                      <a:extLst>
                        <a:ext uri="{9D8B030D-6E8A-4147-A177-3AD203B41FA5}">
                          <a16:colId xmlns:a16="http://schemas.microsoft.com/office/drawing/2014/main" val="35212881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1667" r="-58962" b="-6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1667" r="-1626" b="-6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3879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101667" r="-58962" b="-5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101667" r="-1626" b="-5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081774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172857" r="-58962" b="-3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172857" r="-1626" b="-36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6973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318333" r="-58962" b="-3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318333" r="-1626" b="-3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5718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418333" r="-58962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418333" r="-1626" b="-2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2523339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444286" r="-58962" b="-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444286" r="-1626" b="-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6730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2" t="-635000" r="-5896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3171" t="-635000" r="-1626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65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ABA4EA-8D86-95CF-A9ED-66CF4F4FC337}"/>
                  </a:ext>
                </a:extLst>
              </p:cNvPr>
              <p:cNvSpPr txBox="1"/>
              <p:nvPr/>
            </p:nvSpPr>
            <p:spPr>
              <a:xfrm>
                <a:off x="7388119" y="2145873"/>
                <a:ext cx="2102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degeneracy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ABA4EA-8D86-95CF-A9ED-66CF4F4F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19" y="2145873"/>
                <a:ext cx="2102681" cy="369332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D4EEAC-61BE-795E-98B1-4A704F507781}"/>
                  </a:ext>
                </a:extLst>
              </p:cNvPr>
              <p:cNvSpPr txBox="1"/>
              <p:nvPr/>
            </p:nvSpPr>
            <p:spPr>
              <a:xfrm>
                <a:off x="306722" y="5278680"/>
                <a:ext cx="1204761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D4EEAC-61BE-795E-98B1-4A704F507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2" y="5278680"/>
                <a:ext cx="12047615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91B832-0266-BF08-112D-8249500D2114}"/>
                  </a:ext>
                </a:extLst>
              </p:cNvPr>
              <p:cNvSpPr txBox="1"/>
              <p:nvPr/>
            </p:nvSpPr>
            <p:spPr>
              <a:xfrm>
                <a:off x="306721" y="6211882"/>
                <a:ext cx="12047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𝐵𝑃𝑆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91B832-0266-BF08-112D-8249500D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1" y="6211882"/>
                <a:ext cx="120476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19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7B81BD-4402-025C-5BC3-B4AF8DFF7D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2757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ZA" sz="3200" b="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ZA" sz="3200" b="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sz="3200" u="sng" dirty="0">
                    <a:solidFill>
                      <a:srgbClr val="002060"/>
                    </a:solidFill>
                  </a:rPr>
                  <a:t> Neutral Sector Marginal Deformations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7B81BD-4402-025C-5BC3-B4AF8DFF7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27571"/>
              </a:xfrm>
              <a:blipFill>
                <a:blip r:embed="rId2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1CE0E-1732-A6F0-E511-20D1C72211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730" y="1769165"/>
                <a:ext cx="5781261" cy="50888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sz="2000" dirty="0">
                    <a:solidFill>
                      <a:srgbClr val="C00000"/>
                    </a:solidFill>
                  </a:rPr>
                  <a:t>:</a:t>
                </a:r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r>
                  <a:rPr lang="en-ZA" sz="2400" dirty="0">
                    <a:solidFill>
                      <a:srgbClr val="002060"/>
                    </a:solidFill>
                  </a:rPr>
                  <a:t>4 states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sz="2400" dirty="0">
                    <a:solidFill>
                      <a:srgbClr val="002060"/>
                    </a:solidFill>
                  </a:rPr>
                  <a:t> split into 3+1 states</a:t>
                </a:r>
              </a:p>
              <a:p>
                <a:r>
                  <a:rPr lang="en-ZA" sz="2400" dirty="0">
                    <a:solidFill>
                      <a:srgbClr val="CC0000"/>
                    </a:solidFill>
                  </a:rPr>
                  <a:t>Otherwise degeneracies preserved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1CE0E-1732-A6F0-E511-20D1C7221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730" y="1769165"/>
                <a:ext cx="5781261" cy="5088835"/>
              </a:xfrm>
              <a:blipFill>
                <a:blip r:embed="rId3"/>
                <a:stretch>
                  <a:fillRect l="-1370" t="-107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7451D7-E9FF-BC73-D8C8-6762D37E1C6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2991" y="1689652"/>
                <a:ext cx="6019800" cy="49842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=1:</m:t>
                    </m:r>
                  </m:oMath>
                </a14:m>
                <a:endParaRPr lang="en-ZA" sz="2000" b="0" dirty="0">
                  <a:solidFill>
                    <a:srgbClr val="C00000"/>
                  </a:solidFill>
                </a:endParaRPr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endParaRPr lang="en-ZA" sz="2400" dirty="0"/>
              </a:p>
              <a:p>
                <a:r>
                  <a:rPr lang="en-ZA" sz="2400" dirty="0">
                    <a:solidFill>
                      <a:srgbClr val="002060"/>
                    </a:solidFill>
                  </a:rPr>
                  <a:t>All orbifold degeneracies resolved </a:t>
                </a:r>
              </a:p>
              <a:p>
                <a:r>
                  <a:rPr lang="en-ZA" sz="2400" dirty="0">
                    <a:solidFill>
                      <a:srgbClr val="CC0000"/>
                    </a:solidFill>
                  </a:rPr>
                  <a:t>Level crossing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7451D7-E9FF-BC73-D8C8-6762D37E1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2991" y="1689652"/>
                <a:ext cx="6019800" cy="4984267"/>
              </a:xfrm>
              <a:blipFill>
                <a:blip r:embed="rId4"/>
                <a:stretch>
                  <a:fillRect l="-1418" t="-1100" b="-17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420B05A-A9FA-58DE-7453-E30EDED8F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5" y="2152037"/>
            <a:ext cx="5148980" cy="3224662"/>
          </a:xfrm>
          <a:prstGeom prst="rect">
            <a:avLst/>
          </a:prstGeom>
        </p:spPr>
      </p:pic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2C61C01-20BA-6C70-BC25-BCFF5868D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91" y="2152037"/>
            <a:ext cx="5212174" cy="3311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43983-2706-E67B-0189-56592F3FAEB4}"/>
              </a:ext>
            </a:extLst>
          </p:cNvPr>
          <p:cNvSpPr txBox="1"/>
          <p:nvPr/>
        </p:nvSpPr>
        <p:spPr>
          <a:xfrm>
            <a:off x="3565394" y="1043321"/>
            <a:ext cx="224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CC0000"/>
                </a:solidFill>
              </a:rPr>
              <a:t>Red line=Konishi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Blue line=BPS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77E2B-EC2F-6DAA-A760-AFC13B611270}"/>
                  </a:ext>
                </a:extLst>
              </p:cNvPr>
              <p:cNvSpPr txBox="1"/>
              <p:nvPr/>
            </p:nvSpPr>
            <p:spPr>
              <a:xfrm>
                <a:off x="6095999" y="1031906"/>
                <a:ext cx="2638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=0: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Orbifold Point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77E2B-EC2F-6DAA-A760-AFC13B61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031906"/>
                <a:ext cx="2638425" cy="369332"/>
              </a:xfrm>
              <a:prstGeom prst="rect">
                <a:avLst/>
              </a:prstGeom>
              <a:blipFill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37861B-93FB-1295-100D-E2A401BE62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5977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ZA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sz="3200" dirty="0">
                    <a:solidFill>
                      <a:srgbClr val="002060"/>
                    </a:solidFill>
                  </a:rPr>
                  <a:t>:</a:t>
                </a:r>
                <a:endParaRPr lang="en-ZA" sz="3200" dirty="0">
                  <a:solidFill>
                    <a:srgbClr val="002060"/>
                  </a:solidFill>
                  <a:latin typeface="Verdana Pro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37861B-93FB-1295-100D-E2A401BE6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5977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96763F4-0BCB-4C67-4B56-BBF3F974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44" y="1171724"/>
            <a:ext cx="8401442" cy="52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DC464-1439-72EF-65CA-1359812BE1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ZA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ZA" sz="3200" dirty="0">
                  <a:solidFill>
                    <a:srgbClr val="002060"/>
                  </a:solidFill>
                  <a:latin typeface="Verdana Pro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DC464-1439-72EF-65CA-1359812BE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9C3A302-D22F-CE9E-7119-77621335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72" y="1344767"/>
            <a:ext cx="8243856" cy="52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A1290D-9800-9586-EAA4-651A2E5C1A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ZA" dirty="0"/>
                  <a:t> Holomorphic Sector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A1290D-9800-9586-EAA4-651A2E5C1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BCBC4-EEFA-11F1-7800-2A601B3CD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7"/>
                <a:ext cx="10515600" cy="5115429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Orbifold spectrum:</a:t>
                </a: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corresponds to superpotential: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Five BPS vacua: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BCBC4-EEFA-11F1-7800-2A601B3CD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7"/>
                <a:ext cx="10515600" cy="5115429"/>
              </a:xfrm>
              <a:blipFill>
                <a:blip r:embed="rId3"/>
                <a:stretch>
                  <a:fillRect l="-522" t="-13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3D9547C-4137-909F-6340-42AFB652B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990844"/>
                  </p:ext>
                </p:extLst>
              </p:nvPr>
            </p:nvGraphicFramePr>
            <p:xfrm>
              <a:off x="3607904" y="1514796"/>
              <a:ext cx="2574235" cy="23143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3251">
                      <a:extLst>
                        <a:ext uri="{9D8B030D-6E8A-4147-A177-3AD203B41FA5}">
                          <a16:colId xmlns:a16="http://schemas.microsoft.com/office/drawing/2014/main" val="438454549"/>
                        </a:ext>
                      </a:extLst>
                    </a:gridCol>
                    <a:gridCol w="1070984">
                      <a:extLst>
                        <a:ext uri="{9D8B030D-6E8A-4147-A177-3AD203B41FA5}">
                          <a16:colId xmlns:a16="http://schemas.microsoft.com/office/drawing/2014/main" val="2863467129"/>
                        </a:ext>
                      </a:extLst>
                    </a:gridCol>
                  </a:tblGrid>
                  <a:tr h="3292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3183286"/>
                      </a:ext>
                    </a:extLst>
                  </a:tr>
                  <a:tr h="329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C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976280"/>
                      </a:ext>
                    </a:extLst>
                  </a:tr>
                  <a:tr h="383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2789593"/>
                      </a:ext>
                    </a:extLst>
                  </a:tr>
                  <a:tr h="3292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9754"/>
                      </a:ext>
                    </a:extLst>
                  </a:tr>
                  <a:tr h="383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729662"/>
                      </a:ext>
                    </a:extLst>
                  </a:tr>
                  <a:tr h="329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C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1436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3D9547C-4137-909F-6340-42AFB652B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990844"/>
                  </p:ext>
                </p:extLst>
              </p:nvPr>
            </p:nvGraphicFramePr>
            <p:xfrm>
              <a:off x="3607904" y="1514796"/>
              <a:ext cx="2574235" cy="23143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3251">
                      <a:extLst>
                        <a:ext uri="{9D8B030D-6E8A-4147-A177-3AD203B41FA5}">
                          <a16:colId xmlns:a16="http://schemas.microsoft.com/office/drawing/2014/main" val="438454549"/>
                        </a:ext>
                      </a:extLst>
                    </a:gridCol>
                    <a:gridCol w="1070984">
                      <a:extLst>
                        <a:ext uri="{9D8B030D-6E8A-4147-A177-3AD203B41FA5}">
                          <a16:colId xmlns:a16="http://schemas.microsoft.com/office/drawing/2014/main" val="28634671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" t="-1667" r="-71774" b="-56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1667" r="-1136" b="-56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3183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C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101667" r="-1136" b="-46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976280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" t="-170423" r="-71774" b="-2901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170423" r="-1136" b="-2901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7895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" t="-320000" r="-71774" b="-2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320000" r="-1136" b="-2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9754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" t="-360000" r="-71774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360000" r="-1136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7296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C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477" t="-536667" r="-1136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4363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205D81-B83F-E697-DED0-A3A53491DFFF}"/>
                  </a:ext>
                </a:extLst>
              </p:cNvPr>
              <p:cNvSpPr txBox="1"/>
              <p:nvPr/>
            </p:nvSpPr>
            <p:spPr>
              <a:xfrm>
                <a:off x="6851052" y="1439331"/>
                <a:ext cx="2243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degeneracies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205D81-B83F-E697-DED0-A3A53491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052" y="1439331"/>
                <a:ext cx="2243251" cy="369332"/>
              </a:xfrm>
              <a:prstGeom prst="rect">
                <a:avLst/>
              </a:prstGeom>
              <a:blipFill>
                <a:blip r:embed="rId5"/>
                <a:stretch>
                  <a:fillRect t="-6557" r="-1630" b="-262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8C73B5-FB47-F608-D262-5B7A7ACDDD38}"/>
                  </a:ext>
                </a:extLst>
              </p:cNvPr>
              <p:cNvSpPr txBox="1"/>
              <p:nvPr/>
            </p:nvSpPr>
            <p:spPr>
              <a:xfrm>
                <a:off x="1010424" y="4315505"/>
                <a:ext cx="1017115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8C73B5-FB47-F608-D262-5B7A7ACD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4" y="4315505"/>
                <a:ext cx="10171151" cy="3931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736DB-04E3-2B42-A439-C35B7CFF2793}"/>
                  </a:ext>
                </a:extLst>
              </p:cNvPr>
              <p:cNvSpPr txBox="1"/>
              <p:nvPr/>
            </p:nvSpPr>
            <p:spPr>
              <a:xfrm>
                <a:off x="3782426" y="5195013"/>
                <a:ext cx="327435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𝐵𝑃𝑆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=1,2,3,4,5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736DB-04E3-2B42-A439-C35B7CFF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26" y="5195013"/>
                <a:ext cx="3274357" cy="381515"/>
              </a:xfrm>
              <a:prstGeom prst="rect">
                <a:avLst/>
              </a:prstGeom>
              <a:blipFill>
                <a:blip r:embed="rId7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30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EDEB12-129B-4175-65C3-1B823919C5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ZA" dirty="0"/>
                  <a:t> Holomorphic Sector Marginally Deformed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EDEB12-129B-4175-65C3-1B823919C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56A54-AE12-F1A6-1FF2-603D027B8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1073"/>
                <a:ext cx="10515600" cy="464506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All degeneracies are broken 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56A54-AE12-F1A6-1FF2-603D027B8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1073"/>
                <a:ext cx="10515600" cy="4645065"/>
              </a:xfrm>
              <a:blipFill>
                <a:blip r:embed="rId3"/>
                <a:stretch>
                  <a:fillRect l="-522" t="-91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158A255-1C0B-44E1-7259-88F2161CE8B4}"/>
              </a:ext>
            </a:extLst>
          </p:cNvPr>
          <p:cNvSpPr txBox="1"/>
          <p:nvPr/>
        </p:nvSpPr>
        <p:spPr>
          <a:xfrm>
            <a:off x="4247535" y="954824"/>
            <a:ext cx="290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C00000"/>
                </a:solidFill>
              </a:rPr>
              <a:t>Red line= Superpotential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Blue line= BPS vacua</a:t>
            </a:r>
          </a:p>
          <a:p>
            <a:endParaRPr lang="en-ZA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795017-526E-8772-9BA7-42B615C7F5E5}"/>
                  </a:ext>
                </a:extLst>
              </p:cNvPr>
              <p:cNvSpPr txBox="1"/>
              <p:nvPr/>
            </p:nvSpPr>
            <p:spPr>
              <a:xfrm>
                <a:off x="6096000" y="1791073"/>
                <a:ext cx="2638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=0: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Orbifold Point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795017-526E-8772-9BA7-42B615C7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91073"/>
                <a:ext cx="2638425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EB1149D5-6DF8-31BD-1444-1E8CE090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6" y="2154345"/>
            <a:ext cx="5619099" cy="37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5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2A28E-8251-7B6F-3D79-4BE172A1C6FA}"/>
                  </a:ext>
                </a:extLst>
              </p:cNvPr>
              <p:cNvSpPr txBox="1"/>
              <p:nvPr/>
            </p:nvSpPr>
            <p:spPr>
              <a:xfrm>
                <a:off x="3060076" y="774113"/>
                <a:ext cx="62727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ZA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ZA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ZA" sz="2400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2A28E-8251-7B6F-3D79-4BE172A1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76" y="774113"/>
                <a:ext cx="627276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870EE25D-E52A-CA5C-37B4-9226E4B6E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51" y="1205802"/>
            <a:ext cx="8041569" cy="53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F276-96AA-E45C-BA22-42E722E5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D151C-1CBD-D628-28C1-957DB4479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738" y="962024"/>
                <a:ext cx="11058524" cy="5548105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Through orbifolding and marginal deformation, we found the general actions of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SCFTs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The actions allowed us to read off the </a:t>
                </a:r>
                <a:r>
                  <a:rPr lang="en-ZA" dirty="0" err="1">
                    <a:solidFill>
                      <a:srgbClr val="002060"/>
                    </a:solidFill>
                  </a:rPr>
                  <a:t>superspace</a:t>
                </a:r>
                <a:r>
                  <a:rPr lang="en-ZA" dirty="0">
                    <a:solidFill>
                      <a:srgbClr val="002060"/>
                    </a:solidFill>
                  </a:rPr>
                  <a:t> Feynman rules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Using the one loop exactness of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QFTs, we showed that the deformations are marginal (not included in this talk, to be included in upcoming paper)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We found the one loop dilatation operator of any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SCFT resulting from marginal deformations of orbifolds</a:t>
                </a:r>
              </a:p>
              <a:p>
                <a:r>
                  <a:rPr lang="en-ZA" dirty="0">
                    <a:solidFill>
                      <a:srgbClr val="CC0000"/>
                    </a:solidFill>
                  </a:rPr>
                  <a:t>Then, we applied our general formalism to the binary dihedral group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2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ZA" sz="2200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ZA" sz="22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ZA" sz="2200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The resulting spin chains displayed peculiar properties such as non-trivial node dependent scatter, splitting of energy levels and level crossing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D151C-1CBD-D628-28C1-957DB4479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8" y="962024"/>
                <a:ext cx="11058524" cy="5548105"/>
              </a:xfrm>
              <a:blipFill>
                <a:blip r:embed="rId2"/>
                <a:stretch>
                  <a:fillRect l="-496" t="-1209" r="-44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9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7AFD-BEAB-C902-9EAD-E4333E0D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C0000"/>
                </a:solidFill>
              </a:rPr>
              <a:t>Outlook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42CE-6250-A6A2-6E5A-11554A24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Looking forward, the natural first steps would be applying the coordinate Bethe ansatz to the spin chains and studying the path algebra of the theories</a:t>
            </a:r>
          </a:p>
          <a:p>
            <a:r>
              <a:rPr lang="en-ZA" dirty="0">
                <a:solidFill>
                  <a:srgbClr val="C00000"/>
                </a:solidFill>
              </a:rPr>
              <a:t>Further, we would like to study and compare the twisted and untwisted sectors</a:t>
            </a:r>
          </a:p>
          <a:p>
            <a:r>
              <a:rPr lang="en-ZA" dirty="0">
                <a:solidFill>
                  <a:srgbClr val="002060"/>
                </a:solidFill>
              </a:rPr>
              <a:t>Are there any 1/N enhancements to the two site dilatation operator?</a:t>
            </a:r>
          </a:p>
          <a:p>
            <a:r>
              <a:rPr lang="en-ZA" dirty="0">
                <a:solidFill>
                  <a:srgbClr val="C00000"/>
                </a:solidFill>
              </a:rPr>
              <a:t>It would be of great interest to consider the possible gravity duals to marginally deformed theories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04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B19C-81BD-8833-94AB-C89A5E70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"/>
            <a:ext cx="10515600" cy="765119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A75D8-670E-049D-8394-9B9E7FF98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14375"/>
                <a:ext cx="12192000" cy="6143625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QCD is difficult. We need more tractable toy models in order to study the analytical behaviour: planar gauge theories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Integrable spin chains are a useful tool in studying the spectrum of planar gauge theories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Primary examples are maximally supersymmetric</a:t>
                </a:r>
              </a:p>
              <a:p>
                <a:pPr lvl="1"/>
                <a:r>
                  <a:rPr lang="en-ZA" sz="2000" dirty="0">
                    <a:solidFill>
                      <a:srgbClr val="C00000"/>
                    </a:solidFill>
                  </a:rPr>
                  <a:t>4d </a:t>
                </a:r>
                <a14:m>
                  <m:oMath xmlns:m="http://schemas.openxmlformats.org/officeDocument/2006/math">
                    <m:r>
                      <a:rPr lang="en-ZA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sz="2000" dirty="0">
                    <a:solidFill>
                      <a:srgbClr val="002060"/>
                    </a:solidFill>
                  </a:rPr>
                  <a:t> </a:t>
                </a:r>
                <a:r>
                  <a:rPr lang="en-ZA" sz="2000" dirty="0">
                    <a:solidFill>
                      <a:srgbClr val="C00000"/>
                    </a:solidFill>
                  </a:rPr>
                  <a:t>SYM: One loop </a:t>
                </a:r>
                <a14:m>
                  <m:oMath xmlns:m="http://schemas.openxmlformats.org/officeDocument/2006/math">
                    <m:r>
                      <a:rPr lang="en-ZA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ZA" sz="2000" dirty="0">
                    <a:solidFill>
                      <a:srgbClr val="002060"/>
                    </a:solidFill>
                  </a:rPr>
                  <a:t> </a:t>
                </a:r>
                <a:r>
                  <a:rPr lang="en-ZA" sz="2000" dirty="0">
                    <a:solidFill>
                      <a:srgbClr val="C00000"/>
                    </a:solidFill>
                  </a:rPr>
                  <a:t>XXX Heisenberg chain </a:t>
                </a:r>
                <a:r>
                  <a:rPr lang="en-ZA" sz="1400" dirty="0">
                    <a:solidFill>
                      <a:srgbClr val="C00000"/>
                    </a:solidFill>
                  </a:rPr>
                  <a:t>[Minahan, Zarembo ‘02]</a:t>
                </a:r>
              </a:p>
              <a:p>
                <a:pPr lvl="1"/>
                <a:r>
                  <a:rPr lang="en-ZA" sz="2000" dirty="0">
                    <a:solidFill>
                      <a:srgbClr val="002060"/>
                    </a:solidFill>
                  </a:rPr>
                  <a:t>3d </a:t>
                </a:r>
                <a14:m>
                  <m:oMath xmlns:m="http://schemas.openxmlformats.org/officeDocument/2006/math">
                    <m:r>
                      <a:rPr lang="en-ZA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ZA" sz="2000" dirty="0">
                    <a:solidFill>
                      <a:srgbClr val="002060"/>
                    </a:solidFill>
                  </a:rPr>
                  <a:t> ABJM: Two loops </a:t>
                </a:r>
                <a14:m>
                  <m:oMath xmlns:m="http://schemas.openxmlformats.org/officeDocument/2006/math">
                    <m:r>
                      <a:rPr lang="en-ZA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ZA" sz="2000" dirty="0">
                    <a:solidFill>
                      <a:srgbClr val="002060"/>
                    </a:solidFill>
                  </a:rPr>
                  <a:t> Alternating chain </a:t>
                </a:r>
                <a:r>
                  <a:rPr lang="en-ZA" sz="1400" dirty="0">
                    <a:solidFill>
                      <a:srgbClr val="002060"/>
                    </a:solidFill>
                  </a:rPr>
                  <a:t>[Minahan, Zarembo ‘09]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How about more general planar QFTs in 4d? What spin chains do we expect?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We need dilation operator to be a part of the symmetry algebra</a:t>
                </a:r>
                <a14:m>
                  <m:oMath xmlns:m="http://schemas.openxmlformats.org/officeDocument/2006/math">
                    <m: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CFTs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A large number of classes of CFTs can be obtained through orbifolding</a:t>
                </a:r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  <a:r>
                  <a:rPr lang="en-ZA" dirty="0">
                    <a:solidFill>
                      <a:srgbClr val="C00000"/>
                    </a:solidFill>
                  </a:rPr>
                  <a:t>and marginally deformed  </a:t>
                </a:r>
                <a:r>
                  <a:rPr lang="en-ZA" sz="1400" dirty="0">
                    <a:solidFill>
                      <a:srgbClr val="C00000"/>
                    </a:solidFill>
                  </a:rPr>
                  <a:t>[A. Lawrence, N. Nekrasov, C. Vafa ‘98]</a:t>
                </a:r>
              </a:p>
              <a:p>
                <a:endParaRPr lang="en-ZA" sz="1800" dirty="0">
                  <a:solidFill>
                    <a:srgbClr val="002060"/>
                  </a:solidFill>
                </a:endParaRPr>
              </a:p>
              <a:p>
                <a:endParaRPr lang="en-ZA" sz="18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ZA" dirty="0">
                  <a:ea typeface="Cambria Math" panose="02040503050406030204" pitchFamily="18" charset="0"/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A75D8-670E-049D-8394-9B9E7FF98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14375"/>
                <a:ext cx="12192000" cy="6143625"/>
              </a:xfrm>
              <a:blipFill>
                <a:blip r:embed="rId2"/>
                <a:stretch>
                  <a:fillRect l="-450" t="-99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116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605E-698E-30A9-18FF-C95028EC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A6D9-2673-4135-CD15-27998E18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647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335C4A-3403-572B-354F-8C55937B1E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Super-Yang-Mills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335C4A-3403-572B-354F-8C55937B1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B7D91-CDE7-8F41-85D2-83DF6ACE2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401" y="1193745"/>
                <a:ext cx="10515600" cy="5387469"/>
              </a:xfrm>
            </p:spPr>
            <p:txBody>
              <a:bodyPr>
                <a:normAutofit/>
              </a:bodyPr>
              <a:lstStyle/>
              <a:p>
                <a:r>
                  <a:rPr lang="en-ZA" sz="1800" dirty="0">
                    <a:solidFill>
                      <a:srgbClr val="CC0000"/>
                    </a:solidFill>
                  </a:rPr>
                  <a:t>Maximally supersymmetric non-gravity theory in d=4   </a:t>
                </a:r>
              </a:p>
              <a:p>
                <a:r>
                  <a:rPr lang="en-ZA" sz="1800" dirty="0">
                    <a:solidFill>
                      <a:srgbClr val="00206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ZA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sz="1800" dirty="0">
                    <a:solidFill>
                      <a:srgbClr val="002060"/>
                    </a:solidFill>
                  </a:rPr>
                  <a:t> superspace: 1 vector superfield </a:t>
                </a:r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ZA" sz="1800" dirty="0">
                    <a:solidFill>
                      <a:srgbClr val="002060"/>
                    </a:solidFill>
                  </a:rPr>
                  <a:t> and 3 chiral superfields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ZA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ZA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=1,2,3)</m:t>
                    </m:r>
                  </m:oMath>
                </a14:m>
                <a:endParaRPr lang="en-ZA" sz="1800" dirty="0">
                  <a:solidFill>
                    <a:srgbClr val="002060"/>
                  </a:solidFill>
                </a:endParaRPr>
              </a:p>
              <a:p>
                <a:r>
                  <a:rPr lang="en-ZA" sz="1800" dirty="0">
                    <a:solidFill>
                      <a:srgbClr val="CC0000"/>
                    </a:solidFill>
                  </a:rPr>
                  <a:t>Supergauge fixing: two chiral ghosts </a:t>
                </a:r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ZA" sz="1800" b="0" i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ZA" sz="1800" dirty="0">
                    <a:solidFill>
                      <a:srgbClr val="CC0000"/>
                    </a:solidFill>
                  </a:rPr>
                  <a:t> two </a:t>
                </a:r>
                <a:r>
                  <a:rPr lang="en-ZA" sz="1800" dirty="0" err="1">
                    <a:solidFill>
                      <a:srgbClr val="CC0000"/>
                    </a:solidFill>
                  </a:rPr>
                  <a:t>antichiral</a:t>
                </a:r>
                <a:r>
                  <a:rPr lang="en-ZA" sz="1800" dirty="0">
                    <a:solidFill>
                      <a:srgbClr val="CC0000"/>
                    </a:solidFill>
                  </a:rPr>
                  <a:t> ghosts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ZA" sz="18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ZA" sz="1800" dirty="0">
                    <a:solidFill>
                      <a:srgbClr val="CC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r>
                  <a:rPr lang="en-ZA" sz="1800" dirty="0" err="1">
                    <a:solidFill>
                      <a:srgbClr val="002060"/>
                    </a:solidFill>
                  </a:rPr>
                  <a:t>AdS</a:t>
                </a:r>
                <a:r>
                  <a:rPr lang="en-ZA" sz="1800" dirty="0">
                    <a:solidFill>
                      <a:srgbClr val="002060"/>
                    </a:solidFill>
                  </a:rPr>
                  <a:t>/CFT dual:</a:t>
                </a:r>
              </a:p>
              <a:p>
                <a:endParaRPr lang="en-ZA" sz="1800" dirty="0">
                  <a:solidFill>
                    <a:srgbClr val="002060"/>
                  </a:solidFill>
                </a:endParaRPr>
              </a:p>
              <a:p>
                <a:r>
                  <a:rPr lang="en-ZA" sz="1800" dirty="0">
                    <a:solidFill>
                      <a:srgbClr val="C00000"/>
                    </a:solidFill>
                  </a:rPr>
                  <a:t>Finiteness:</a:t>
                </a:r>
              </a:p>
              <a:p>
                <a:endParaRPr lang="en-ZA" sz="1800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B7D91-CDE7-8F41-85D2-83DF6ACE2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401" y="1193745"/>
                <a:ext cx="10515600" cy="5387469"/>
              </a:xfrm>
              <a:blipFill>
                <a:blip r:embed="rId4"/>
                <a:stretch>
                  <a:fillRect l="-406" t="-113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055A3B-3C52-BAE6-B464-668C599CE497}"/>
                  </a:ext>
                </a:extLst>
              </p:cNvPr>
              <p:cNvSpPr txBox="1"/>
              <p:nvPr/>
            </p:nvSpPr>
            <p:spPr>
              <a:xfrm>
                <a:off x="1613260" y="2608547"/>
                <a:ext cx="9851922" cy="230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</m:t>
                          </m:r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vector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ghost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chiral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vector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YM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ZA" b="0" i="0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nor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𝑔h𝑜𝑠𝑡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YM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ZA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ZA" b="0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YM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ba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)))</m:t>
                          </m:r>
                        </m:e>
                      </m:func>
                    </m:oMath>
                  </m:oMathPara>
                </a14:m>
                <a:endParaRPr lang="en-Z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𝑐h𝑖𝑟𝑎𝑙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YM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YM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YM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solidFill>
                                            <a:srgbClr val="CC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𝐼𝐽𝐾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055A3B-3C52-BAE6-B464-668C599C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60" y="2608547"/>
                <a:ext cx="9851922" cy="230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3" descr="A black and red arrow with a red circle&#10;&#10;AI-generated content may be incorrect.">
            <a:extLst>
              <a:ext uri="{FF2B5EF4-FFF2-40B4-BE49-F238E27FC236}">
                <a16:creationId xmlns:a16="http://schemas.microsoft.com/office/drawing/2014/main" id="{32812373-F272-2F20-4BC9-187CD4ED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31" y="2323689"/>
            <a:ext cx="2698869" cy="1605752"/>
          </a:xfrm>
          <a:prstGeom prst="rect">
            <a:avLst/>
          </a:prstGeom>
        </p:spPr>
      </p:pic>
      <p:pic>
        <p:nvPicPr>
          <p:cNvPr id="5" name="Picture 4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EF823560-C7D2-D339-D9DB-8EA86890E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13370" y="2492275"/>
            <a:ext cx="181990" cy="232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E2C59-22BF-1397-B6CD-9938AE0FF935}"/>
                  </a:ext>
                </a:extLst>
              </p:cNvPr>
              <p:cNvSpPr txBox="1"/>
              <p:nvPr/>
            </p:nvSpPr>
            <p:spPr>
              <a:xfrm>
                <a:off x="3863363" y="4905089"/>
                <a:ext cx="307226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E2C59-22BF-1397-B6CD-9938AE0FF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3" y="4905089"/>
                <a:ext cx="3072260" cy="372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1BB05-8FF1-61A5-DA1A-0014E7C70A05}"/>
                  </a:ext>
                </a:extLst>
              </p:cNvPr>
              <p:cNvSpPr txBox="1"/>
              <p:nvPr/>
            </p:nvSpPr>
            <p:spPr>
              <a:xfrm>
                <a:off x="3481909" y="5584163"/>
                <a:ext cx="3835168" cy="52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YM</m:t>
                            </m:r>
                          </m:sub>
                        </m:sSub>
                      </m:num>
                      <m:den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to all loop level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1BB05-8FF1-61A5-DA1A-0014E7C7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09" y="5584163"/>
                <a:ext cx="3835168" cy="522644"/>
              </a:xfrm>
              <a:prstGeom prst="rect">
                <a:avLst/>
              </a:prstGeom>
              <a:blipFill>
                <a:blip r:embed="rId9"/>
                <a:stretch>
                  <a:fillRect l="-477" b="-46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8EE185-9E84-2C3C-6994-B64E89021DAE}"/>
              </a:ext>
            </a:extLst>
          </p:cNvPr>
          <p:cNvSpPr txBox="1"/>
          <p:nvPr/>
        </p:nvSpPr>
        <p:spPr>
          <a:xfrm>
            <a:off x="8519189" y="5706985"/>
            <a:ext cx="23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[M.F. </a:t>
            </a:r>
            <a:r>
              <a:rPr lang="en-ZA" sz="1400" dirty="0" err="1">
                <a:solidFill>
                  <a:srgbClr val="C00000"/>
                </a:solidFill>
              </a:rPr>
              <a:t>Sohnius</a:t>
            </a:r>
            <a:r>
              <a:rPr lang="en-ZA" sz="1400" dirty="0">
                <a:solidFill>
                  <a:srgbClr val="C00000"/>
                </a:solidFill>
              </a:rPr>
              <a:t>, P.C. West ‘81]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F1932-158B-20B7-DA34-AAA165EC15C3}"/>
              </a:ext>
            </a:extLst>
          </p:cNvPr>
          <p:cNvSpPr txBox="1"/>
          <p:nvPr/>
        </p:nvSpPr>
        <p:spPr>
          <a:xfrm>
            <a:off x="8519189" y="4954614"/>
            <a:ext cx="213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</a:rPr>
              <a:t>[J. Maldacena ’97]</a:t>
            </a:r>
          </a:p>
        </p:txBody>
      </p:sp>
    </p:spTree>
    <p:extLst>
      <p:ext uri="{BB962C8B-B14F-4D97-AF65-F5344CB8AC3E}">
        <p14:creationId xmlns:p14="http://schemas.microsoft.com/office/powerpoint/2010/main" val="266481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8EB92D-8EE7-AF90-EF65-390F75FE85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Super-Yang-Mills Feynman Rules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8EB92D-8EE7-AF90-EF65-390F75FE8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AD49D-B6EB-FE3A-E3DE-5E9A5C9C5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667"/>
                <a:ext cx="11041424" cy="5398547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In Fermi-Feynman gauge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YM</m:t>
                            </m:r>
                          </m:sub>
                          <m:sup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ZA" sz="1600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Colour indices (A,B,C) read clockwise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Ghost loops introduce factor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ZA" b="0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AD49D-B6EB-FE3A-E3DE-5E9A5C9C5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667"/>
                <a:ext cx="11041424" cy="5398547"/>
              </a:xfrm>
              <a:blipFill>
                <a:blip r:embed="rId4"/>
                <a:stretch>
                  <a:fillRect l="-497" t="-9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113AB6-CD78-B14E-ED0A-D95FD3C61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" y="1745474"/>
            <a:ext cx="3292366" cy="488545"/>
          </a:xfrm>
          <a:prstGeom prst="rect">
            <a:avLst/>
          </a:prstGeom>
        </p:spPr>
      </p:pic>
      <p:pic>
        <p:nvPicPr>
          <p:cNvPr id="7" name="Picture 6" descr="A long line on a white background&#10;&#10;AI-generated content may be incorrect.">
            <a:extLst>
              <a:ext uri="{FF2B5EF4-FFF2-40B4-BE49-F238E27FC236}">
                <a16:creationId xmlns:a16="http://schemas.microsoft.com/office/drawing/2014/main" id="{6445D671-D4E4-98AA-7A04-10EB1B2CE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68" y="1686873"/>
            <a:ext cx="3754514" cy="508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942E8-CA7A-989A-5466-7DBF6F444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6" y="2309803"/>
            <a:ext cx="6810881" cy="765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0EBFD-A3E5-99EC-9A96-6AF1AB5ED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33" y="1721882"/>
            <a:ext cx="3822591" cy="438658"/>
          </a:xfrm>
          <a:prstGeom prst="rect">
            <a:avLst/>
          </a:prstGeom>
        </p:spPr>
      </p:pic>
      <p:pic>
        <p:nvPicPr>
          <p:cNvPr id="13" name="Picture 12" descr="A close-up of a symbol&#10;&#10;AI-generated content may be incorrect.">
            <a:extLst>
              <a:ext uri="{FF2B5EF4-FFF2-40B4-BE49-F238E27FC236}">
                <a16:creationId xmlns:a16="http://schemas.microsoft.com/office/drawing/2014/main" id="{30926CBB-D42C-6714-37E7-1B9268481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53" y="2323715"/>
            <a:ext cx="3198475" cy="737294"/>
          </a:xfrm>
          <a:prstGeom prst="rect">
            <a:avLst/>
          </a:prstGeom>
        </p:spPr>
      </p:pic>
      <p:pic>
        <p:nvPicPr>
          <p:cNvPr id="15" name="Picture 14" descr="A math equation with numbers and lines&#10;&#10;AI-generated content may be incorrect.">
            <a:extLst>
              <a:ext uri="{FF2B5EF4-FFF2-40B4-BE49-F238E27FC236}">
                <a16:creationId xmlns:a16="http://schemas.microsoft.com/office/drawing/2014/main" id="{B0E68366-D78F-CF1D-53A8-BBAB58EE2D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28" y="3150706"/>
            <a:ext cx="2903097" cy="737294"/>
          </a:xfrm>
          <a:prstGeom prst="rect">
            <a:avLst/>
          </a:prstGeom>
        </p:spPr>
      </p:pic>
      <p:pic>
        <p:nvPicPr>
          <p:cNvPr id="19" name="Picture 18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88C37A14-C927-2A26-F261-26161E008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5" y="3144646"/>
            <a:ext cx="2824632" cy="737294"/>
          </a:xfrm>
          <a:prstGeom prst="rect">
            <a:avLst/>
          </a:prstGeom>
        </p:spPr>
      </p:pic>
      <p:pic>
        <p:nvPicPr>
          <p:cNvPr id="23" name="Picture 22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C246C226-7773-0FF0-DC09-B4148D205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91" y="3857042"/>
            <a:ext cx="2920887" cy="673254"/>
          </a:xfrm>
          <a:prstGeom prst="rect">
            <a:avLst/>
          </a:prstGeom>
        </p:spPr>
      </p:pic>
      <p:pic>
        <p:nvPicPr>
          <p:cNvPr id="26" name="Picture 25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5D7266FF-B8F9-A86A-5678-91CC82ABBA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99" y="3857042"/>
            <a:ext cx="3272122" cy="794259"/>
          </a:xfrm>
          <a:prstGeom prst="rect">
            <a:avLst/>
          </a:prstGeom>
        </p:spPr>
      </p:pic>
      <p:pic>
        <p:nvPicPr>
          <p:cNvPr id="28" name="Picture 27" descr="A close-up of a logo&#10;&#10;AI-generated content may be incorrect.">
            <a:extLst>
              <a:ext uri="{FF2B5EF4-FFF2-40B4-BE49-F238E27FC236}">
                <a16:creationId xmlns:a16="http://schemas.microsoft.com/office/drawing/2014/main" id="{5DC019B8-1B7A-B0D1-DDFC-C670F41FFA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1" y="4594336"/>
            <a:ext cx="3225385" cy="772748"/>
          </a:xfrm>
          <a:prstGeom prst="rect">
            <a:avLst/>
          </a:prstGeom>
        </p:spPr>
      </p:pic>
      <p:pic>
        <p:nvPicPr>
          <p:cNvPr id="30" name="Picture 29" descr="A close-up of a symbol&#10;&#10;AI-generated content may be incorrect.">
            <a:extLst>
              <a:ext uri="{FF2B5EF4-FFF2-40B4-BE49-F238E27FC236}">
                <a16:creationId xmlns:a16="http://schemas.microsoft.com/office/drawing/2014/main" id="{D6DF71B3-0EC5-FA52-B5AF-1FB3215423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99" y="4592340"/>
            <a:ext cx="3369733" cy="821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8A4BC-DC5E-8CCA-E383-143160F62930}"/>
              </a:ext>
            </a:extLst>
          </p:cNvPr>
          <p:cNvSpPr txBox="1"/>
          <p:nvPr/>
        </p:nvSpPr>
        <p:spPr>
          <a:xfrm>
            <a:off x="6467628" y="1243216"/>
            <a:ext cx="500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(supersymmetry manifest, unlike Wess-</a:t>
            </a:r>
            <a:r>
              <a:rPr lang="en-ZA" sz="1400" dirty="0" err="1">
                <a:solidFill>
                  <a:srgbClr val="C00000"/>
                </a:solidFill>
              </a:rPr>
              <a:t>Zumino</a:t>
            </a:r>
            <a:r>
              <a:rPr lang="en-ZA" sz="1400" dirty="0">
                <a:solidFill>
                  <a:srgbClr val="C00000"/>
                </a:solidFill>
              </a:rPr>
              <a:t> gauge)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772478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4F7B-ACE1-746E-EF49-1829BBED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17B907-E624-E072-7B1F-D81FA485DD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SCTs from Orbifolds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D2884-64FA-B91F-AFB2-9EBE63273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5FD1A-1ACD-3780-5D4E-73C51370D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8982"/>
                <a:ext cx="10515600" cy="5432231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Matter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ZA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Clebsch-Gordan coefficients:</a:t>
                </a:r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5FD1A-1ACD-3780-5D4E-73C51370D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8982"/>
                <a:ext cx="10515600" cy="5432231"/>
              </a:xfrm>
              <a:blipFill>
                <a:blip r:embed="rId3"/>
                <a:stretch>
                  <a:fillRect l="-522" t="-7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7B5BDA-5A2F-FFDB-D9C3-AB9232D2CC56}"/>
                  </a:ext>
                </a:extLst>
              </p:cNvPr>
              <p:cNvSpPr txBox="1"/>
              <p:nvPr/>
            </p:nvSpPr>
            <p:spPr>
              <a:xfrm>
                <a:off x="3924376" y="2651273"/>
                <a:ext cx="5378244" cy="97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ZA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ZA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ZA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ZA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</m:sub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57C587-036A-26FC-F89B-605AA6C6A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6" y="2651273"/>
                <a:ext cx="5378244" cy="970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2EF613-2F5D-F592-387E-D0BF5DE4E095}"/>
                  </a:ext>
                </a:extLst>
              </p:cNvPr>
              <p:cNvSpPr txBox="1"/>
              <p:nvPr/>
            </p:nvSpPr>
            <p:spPr>
              <a:xfrm>
                <a:off x="4862048" y="1455568"/>
                <a:ext cx="3805084" cy="853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1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⨁"/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ZA" b="1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0BA9AF-E896-2313-13A3-F0432D86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48" y="1455568"/>
                <a:ext cx="3805084" cy="853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D8335D-2DB9-49C4-C302-6EA46C283D1C}"/>
                  </a:ext>
                </a:extLst>
              </p:cNvPr>
              <p:cNvSpPr txBox="1"/>
              <p:nvPr/>
            </p:nvSpPr>
            <p:spPr>
              <a:xfrm>
                <a:off x="7452849" y="1498693"/>
                <a:ext cx="318383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ZA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8451F-E30E-ACE1-5F22-84C8C678D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49" y="1498693"/>
                <a:ext cx="3183835" cy="79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20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D944-547C-4DAE-EE88-F4B0CF46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E5494D-1D08-7E72-CBA4-67FFF169A2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SCFTs from Orbifolds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E83625-09ED-DE6F-EAFB-9DAB8C836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095BF-9137-8D89-AE9A-294292387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7"/>
                <a:ext cx="10515600" cy="5558493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fixed and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we have the following matter content: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Where: 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590EB-F6AB-25D5-2479-8E84A78A9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7"/>
                <a:ext cx="10515600" cy="5558493"/>
              </a:xfrm>
              <a:blipFill>
                <a:blip r:embed="rId3"/>
                <a:stretch>
                  <a:fillRect l="-522" t="-12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62143015-7146-7BEB-6EE5-FA97540808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567" y="1691639"/>
              <a:ext cx="9916865" cy="15324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3373">
                      <a:extLst>
                        <a:ext uri="{9D8B030D-6E8A-4147-A177-3AD203B41FA5}">
                          <a16:colId xmlns:a16="http://schemas.microsoft.com/office/drawing/2014/main" val="234723552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4162840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31816751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219192356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87477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 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Number of Fields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Rep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 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1029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9440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adj</m:t>
                                </m:r>
                                <m:r>
                                  <m:rPr>
                                    <m:nor/>
                                  </m:rPr>
                                  <a:rPr lang="en-ZA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7671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ZA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□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ZA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ZA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Hypermultiplet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3169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3587D9D2-A2A3-A8CE-4ACD-5B40C204AD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07802"/>
                  </p:ext>
                </p:extLst>
              </p:nvPr>
            </p:nvGraphicFramePr>
            <p:xfrm>
              <a:off x="1137567" y="1691639"/>
              <a:ext cx="9916865" cy="15324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3373">
                      <a:extLst>
                        <a:ext uri="{9D8B030D-6E8A-4147-A177-3AD203B41FA5}">
                          <a16:colId xmlns:a16="http://schemas.microsoft.com/office/drawing/2014/main" val="234723552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4162840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318167518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3219192356"/>
                        </a:ext>
                      </a:extLst>
                    </a:gridCol>
                    <a:gridCol w="1983373">
                      <a:extLst>
                        <a:ext uri="{9D8B030D-6E8A-4147-A177-3AD203B41FA5}">
                          <a16:colId xmlns:a16="http://schemas.microsoft.com/office/drawing/2014/main" val="1087477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Superfield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15" t="-6557" r="-301231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Number of Fields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Rep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693" t="-6557" r="-613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1029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106557" r="-4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6557" r="-200307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106557" r="-10092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9440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206557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06557" r="-20030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206557" r="-10092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</a:rPr>
                            <a:t>Vector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7671978"/>
                      </a:ext>
                    </a:extLst>
                  </a:tr>
                  <a:tr h="419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271014" r="-400000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Chiral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71014" r="-200307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923" t="-271014" r="-100923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C00000"/>
                              </a:solidFill>
                            </a:rPr>
                            <a:t>Hypermultiplet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31693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A660EE-E735-4413-C381-7F9310911759}"/>
                  </a:ext>
                </a:extLst>
              </p:cNvPr>
              <p:cNvSpPr txBox="1"/>
              <p:nvPr/>
            </p:nvSpPr>
            <p:spPr>
              <a:xfrm>
                <a:off x="376029" y="3308567"/>
                <a:ext cx="11550928" cy="233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 </m:t>
                          </m:r>
                        </m:sub>
                      </m:sSub>
                      <m:r>
                        <a:rPr lang="en-ZA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=2,</m:t>
                          </m:r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vector</m:t>
                          </m:r>
                        </m:sub>
                      </m:sSub>
                      <m:r>
                        <a:rPr lang="en-ZA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ghost</m:t>
                          </m:r>
                        </m:sub>
                      </m:sSub>
                      <m:r>
                        <a:rPr lang="en-ZA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hyper</m:t>
                          </m:r>
                        </m:sub>
                      </m:sSub>
                    </m:oMath>
                  </m:oMathPara>
                </a14:m>
                <a:endParaRPr lang="en-ZA" sz="1600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=2,</m:t>
                          </m:r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vector</m:t>
                          </m:r>
                        </m:sub>
                      </m:sSub>
                      <m:r>
                        <a:rPr lang="en-ZA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sz="16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YM</m:t>
                                  </m:r>
                                </m:sub>
                                <m: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ZA" sz="1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ZA" sz="16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YM</m:t>
                                      </m:r>
                                    </m:sub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ZA" sz="16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YM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ZA" sz="16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YM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ZA" sz="16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ZA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ZA" sz="16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ZA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ZA" sz="1600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ghost</m:t>
                          </m:r>
                        </m:sub>
                      </m:sSub>
                      <m:r>
                        <a:rPr lang="en-ZA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subHide m:val="on"/>
                              <m:supHide m:val="on"/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ZA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((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′+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ZA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ZA" sz="1600" b="0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YM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ZA" sz="1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ZA" sz="1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ZA" sz="1600" b="0" i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YM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ZA" sz="1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sz="1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ZA" sz="1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ZA" sz="1600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hyper</m:t>
                          </m:r>
                        </m:sub>
                      </m:sSub>
                      <m:r>
                        <a:rPr lang="en-ZA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ZA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ZA" sz="16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Tr</m:t>
                                  </m:r>
                                </m:e>
                                <m:sub>
                                  <m: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ZA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subHide m:val="on"/>
                                          <m:supHide m:val="on"/>
                                          <m:ctrlP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𝑌𝑀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p>
                                          </m:sSubSup>
                                          <m:sSup>
                                            <m:sSup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𝑌𝑀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p>
                                          </m:sSubSup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ZA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𝑌𝑀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9"/>
                                                </m:r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9"/>
                                                </m:r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nary>
                                            <m:naryPr>
                                              <m:chr m:val="∑"/>
                                              <m:limLoc m:val="subSup"/>
                                              <m:supHide m:val="on"/>
                                              <m:ctrl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9"/>
                                                </m:rP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ZA" sz="1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  <m:sup/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nary>
                                                    <m:naryPr>
                                                      <m:subHide m:val="on"/>
                                                      <m:supHide m:val="on"/>
                                                      <m:ctrlPr>
                                                        <a:rPr lang="en-ZA" sz="1600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/>
                                                    <m:sup/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𝑑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ZA" sz="1600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𝑑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𝑗𝑖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𝑎𝑏</m:t>
                                                          </m:r>
                                                        </m:sup>
                                                      </m:sSubSup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𝑄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𝑗𝑖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sup>
                                                      </m:sSubSup>
                                                      <m:sSub>
                                                        <m:sSub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𝜙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𝑄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𝑖𝑗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nary>
                                                  <m:r>
                                                    <a:rPr lang="en-ZA" sz="1600" b="0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nary>
                                                    <m:naryPr>
                                                      <m:subHide m:val="on"/>
                                                      <m:supHide m:val="on"/>
                                                      <m:ctrlPr>
                                                        <a:rPr lang="en-ZA" sz="1600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/>
                                                    <m:sup/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𝑑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p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</m:acc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acc>
                                                            <m:accPr>
                                                              <m:chr m:val="̅"/>
                                                              <m:ctrlP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𝑑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𝑗𝑖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𝑎𝑏</m:t>
                                                          </m:r>
                                                        </m:sup>
                                                      </m:sSubSup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acc>
                                                            <m:accPr>
                                                              <m:chr m:val="̅"/>
                                                              <m:ctrlP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𝑄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𝑗𝑖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sup>
                                                      </m:sSubSup>
                                                      <m:sSub>
                                                        <m:sSub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acc>
                                                            <m:accPr>
                                                              <m:chr m:val="̅"/>
                                                              <m:ctrlP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𝜙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acc>
                                                            <m:accPr>
                                                              <m:chr m:val="̅"/>
                                                              <m:ctrlP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en-ZA" sz="1600" b="0" i="1" smtClean="0">
                                                                  <a:solidFill>
                                                                    <a:srgbClr val="C0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𝑄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  <m:sub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𝑖𝑗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ZA" sz="1600" b="0" i="1" smtClean="0">
                                                              <a:solidFill>
                                                                <a:srgbClr val="C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nary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ZA" sz="1600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D7CE0-04D5-5C66-30FE-A31E26C24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9" y="3308567"/>
                <a:ext cx="11550928" cy="2335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3AD97-4F54-1EFD-9A85-D4B15F415B52}"/>
                  </a:ext>
                </a:extLst>
              </p:cNvPr>
              <p:cNvSpPr txBox="1"/>
              <p:nvPr/>
            </p:nvSpPr>
            <p:spPr>
              <a:xfrm>
                <a:off x="3534360" y="5412278"/>
                <a:ext cx="4436607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ZA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ZA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1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ZA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ZA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𝑗𝑛</m:t>
                              </m:r>
                            </m:sub>
                            <m:sup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p>
                          </m:sSubSup>
                          <m:r>
                            <a:rPr lang="en-ZA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=±</m:t>
                          </m:r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180359-26D1-2BFE-4222-D0F4E7B6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60" y="5412278"/>
                <a:ext cx="4436607" cy="59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29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6DB11F-CE50-3EE1-B7EF-EBA8C0414D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/>
                  <a:t> SCFT Feynman rules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6DB11F-CE50-3EE1-B7EF-EBA8C0414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96C0A4C-8BC0-DB0A-977A-CABA847312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82667"/>
                <a:ext cx="10515600" cy="53985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 Pro" panose="020B060403050404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Verdana Pro" panose="020B060403050404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Verdana Pro" panose="020B060403050404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Verdana Pro" panose="020B060403050404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Verdana Pro" panose="020B060403050404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dirty="0">
                    <a:solidFill>
                      <a:srgbClr val="C00000"/>
                    </a:solidFill>
                  </a:rPr>
                  <a:t>In Fermi-Feynman gauge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YM</m:t>
                            </m:r>
                          </m:sub>
                          <m:sup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Colour indices (A,B,C) read clockwise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Ghost loops introduce factor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96C0A4C-8BC0-DB0A-977A-CABA84731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82667"/>
                <a:ext cx="10515600" cy="5398547"/>
              </a:xfrm>
              <a:prstGeom prst="rect">
                <a:avLst/>
              </a:prstGeom>
              <a:blipFill>
                <a:blip r:embed="rId3"/>
                <a:stretch>
                  <a:fillRect l="-522" t="-9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line with a white background&#10;&#10;AI-generated content may be incorrect.">
            <a:extLst>
              <a:ext uri="{FF2B5EF4-FFF2-40B4-BE49-F238E27FC236}">
                <a16:creationId xmlns:a16="http://schemas.microsoft.com/office/drawing/2014/main" id="{55A133EF-ABFB-453D-73C5-1650B0B7F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67" y="1651031"/>
            <a:ext cx="2971780" cy="446332"/>
          </a:xfrm>
          <a:prstGeom prst="rect">
            <a:avLst/>
          </a:prstGeom>
        </p:spPr>
      </p:pic>
      <p:pic>
        <p:nvPicPr>
          <p:cNvPr id="10" name="Picture 9" descr="A long thin line on a white background&#10;&#10;AI-generated content may be incorrect.">
            <a:extLst>
              <a:ext uri="{FF2B5EF4-FFF2-40B4-BE49-F238E27FC236}">
                <a16:creationId xmlns:a16="http://schemas.microsoft.com/office/drawing/2014/main" id="{69C1B9A6-438D-2CBF-DE8A-312AD6A1D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52" y="1589922"/>
            <a:ext cx="2971781" cy="385651"/>
          </a:xfrm>
          <a:prstGeom prst="rect">
            <a:avLst/>
          </a:prstGeom>
        </p:spPr>
      </p:pic>
      <p:pic>
        <p:nvPicPr>
          <p:cNvPr id="12" name="Picture 11" descr="A black lines on a white background&#10;&#10;AI-generated content may be incorrect.">
            <a:extLst>
              <a:ext uri="{FF2B5EF4-FFF2-40B4-BE49-F238E27FC236}">
                <a16:creationId xmlns:a16="http://schemas.microsoft.com/office/drawing/2014/main" id="{2D8CC5FE-A2F6-5A07-2898-A4E658F4C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38" y="1559581"/>
            <a:ext cx="2975547" cy="44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F02261-5FE6-E452-ADB7-27C41BCF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47" y="2017920"/>
            <a:ext cx="3739792" cy="385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AAA38C-76C8-0F4D-F63C-65544AB2E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94" y="2422252"/>
            <a:ext cx="5567492" cy="582168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9D7CF380-3821-D91C-3643-92AAF455F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6" y="2403571"/>
            <a:ext cx="2780117" cy="585748"/>
          </a:xfrm>
          <a:prstGeom prst="rect">
            <a:avLst/>
          </a:prstGeom>
        </p:spPr>
      </p:pic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640E4D6A-74F2-A9DA-5DD8-8A82395FE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6" y="3205833"/>
            <a:ext cx="2943320" cy="512057"/>
          </a:xfrm>
          <a:prstGeom prst="rect">
            <a:avLst/>
          </a:prstGeom>
        </p:spPr>
      </p:pic>
      <p:pic>
        <p:nvPicPr>
          <p:cNvPr id="22" name="Picture 21" descr="A close-up of a text&#10;&#10;AI-generated content may be incorrect.">
            <a:extLst>
              <a:ext uri="{FF2B5EF4-FFF2-40B4-BE49-F238E27FC236}">
                <a16:creationId xmlns:a16="http://schemas.microsoft.com/office/drawing/2014/main" id="{78C12893-3C62-B419-D15A-285C9702B4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88" y="3126797"/>
            <a:ext cx="3403051" cy="632060"/>
          </a:xfrm>
          <a:prstGeom prst="rect">
            <a:avLst/>
          </a:prstGeom>
        </p:spPr>
      </p:pic>
      <p:pic>
        <p:nvPicPr>
          <p:cNvPr id="24" name="Picture 23" descr="A math equation with numbers&#10;&#10;AI-generated content may be incorrect.">
            <a:extLst>
              <a:ext uri="{FF2B5EF4-FFF2-40B4-BE49-F238E27FC236}">
                <a16:creationId xmlns:a16="http://schemas.microsoft.com/office/drawing/2014/main" id="{F8CC6D4B-C2B2-06C3-BB68-E2C36C611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27" y="2422252"/>
            <a:ext cx="2822639" cy="582169"/>
          </a:xfrm>
          <a:prstGeom prst="rect">
            <a:avLst/>
          </a:prstGeom>
        </p:spPr>
      </p:pic>
      <p:pic>
        <p:nvPicPr>
          <p:cNvPr id="26" name="Picture 25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BEB51214-1441-77B9-60D5-84A02A1567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55" y="3040983"/>
            <a:ext cx="3272946" cy="690428"/>
          </a:xfrm>
          <a:prstGeom prst="rect">
            <a:avLst/>
          </a:prstGeom>
        </p:spPr>
      </p:pic>
      <p:pic>
        <p:nvPicPr>
          <p:cNvPr id="30" name="Picture 29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AAE5FC7D-1E18-C4CF-5C23-1FFA3728B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5" y="3881886"/>
            <a:ext cx="2943320" cy="620893"/>
          </a:xfrm>
          <a:prstGeom prst="rect">
            <a:avLst/>
          </a:prstGeom>
        </p:spPr>
      </p:pic>
      <p:pic>
        <p:nvPicPr>
          <p:cNvPr id="32" name="Picture 31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A4E7A2E4-6875-B277-8732-4E753CBD38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54" y="3775641"/>
            <a:ext cx="3325646" cy="690428"/>
          </a:xfrm>
          <a:prstGeom prst="rect">
            <a:avLst/>
          </a:prstGeom>
        </p:spPr>
      </p:pic>
      <p:pic>
        <p:nvPicPr>
          <p:cNvPr id="34" name="Picture 3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C0EF713-1492-31C2-143C-1E46599BEA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67" y="4576060"/>
            <a:ext cx="3032508" cy="630250"/>
          </a:xfrm>
          <a:prstGeom prst="rect">
            <a:avLst/>
          </a:prstGeom>
        </p:spPr>
      </p:pic>
      <p:pic>
        <p:nvPicPr>
          <p:cNvPr id="36" name="Picture 3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B2F11B7-7109-1DA1-DCC8-EA669FA40A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48" y="4537745"/>
            <a:ext cx="3403052" cy="6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00F5-B98B-8EDC-65F7-2A844A72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C0000"/>
                </a:solidFill>
              </a:rPr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0E0A1-01A0-E32D-BB01-B3AE933D8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At the orbifold point: the orbifolded theories have been shown to be integrable by orbifolding the Bethe ansatz </a:t>
                </a:r>
                <a:r>
                  <a:rPr lang="en-ZA" sz="1400" dirty="0">
                    <a:solidFill>
                      <a:srgbClr val="002060"/>
                    </a:solidFill>
                  </a:rPr>
                  <a:t>[</a:t>
                </a:r>
                <a:r>
                  <a:rPr lang="de-DE" sz="1400" dirty="0">
                    <a:solidFill>
                      <a:srgbClr val="002060"/>
                    </a:solidFill>
                  </a:rPr>
                  <a:t>N. Beisert, R. Roiban ’05, A. Solovyov ‘07</a:t>
                </a:r>
                <a:r>
                  <a:rPr lang="en-ZA" sz="1400" dirty="0">
                    <a:solidFill>
                      <a:srgbClr val="002060"/>
                    </a:solidFill>
                  </a:rPr>
                  <a:t>]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The marginal deformation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orbifolded theory has been studied, revealing details about integrability (or lack thereof) away from orbifold point, SQCD and generalised symmetries </a:t>
                </a:r>
                <a:r>
                  <a:rPr lang="en-ZA" sz="1400" dirty="0">
                    <a:solidFill>
                      <a:srgbClr val="C00000"/>
                    </a:solidFill>
                  </a:rPr>
                  <a:t>[E.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Pomoni</a:t>
                </a:r>
                <a:r>
                  <a:rPr lang="en-ZA" sz="1400" dirty="0">
                    <a:solidFill>
                      <a:srgbClr val="C00000"/>
                    </a:solidFill>
                  </a:rPr>
                  <a:t>, R. Rabe, K.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Zoubos</a:t>
                </a:r>
                <a:r>
                  <a:rPr lang="en-ZA" sz="1400" dirty="0">
                    <a:solidFill>
                      <a:srgbClr val="C00000"/>
                    </a:solidFill>
                  </a:rPr>
                  <a:t> ‘21, A. Gadde, E.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Pomoni</a:t>
                </a:r>
                <a:r>
                  <a:rPr lang="en-ZA" sz="1400" dirty="0">
                    <a:solidFill>
                      <a:srgbClr val="C00000"/>
                    </a:solidFill>
                  </a:rPr>
                  <a:t>,</a:t>
                </a:r>
                <a:r>
                  <a:rPr lang="en-ZA" sz="1400" dirty="0">
                    <a:solidFill>
                      <a:srgbClr val="002060"/>
                    </a:solidFill>
                  </a:rPr>
                  <a:t> </a:t>
                </a:r>
                <a:r>
                  <a:rPr lang="en-ZA" sz="1400" dirty="0">
                    <a:solidFill>
                      <a:srgbClr val="C00000"/>
                    </a:solidFill>
                  </a:rPr>
                  <a:t>L. Rastelli ‘09, E.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Pomoni</a:t>
                </a:r>
                <a:r>
                  <a:rPr lang="en-ZA" sz="1400" dirty="0">
                    <a:solidFill>
                      <a:srgbClr val="C00000"/>
                    </a:solidFill>
                  </a:rPr>
                  <a:t>, C. Sieg ‘11, H.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Bertle</a:t>
                </a:r>
                <a:r>
                  <a:rPr lang="en-ZA" sz="1400" dirty="0">
                    <a:solidFill>
                      <a:srgbClr val="C00000"/>
                    </a:solidFill>
                  </a:rPr>
                  <a:t>, E.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Pomoni</a:t>
                </a:r>
                <a:r>
                  <a:rPr lang="en-ZA" sz="1400" dirty="0">
                    <a:solidFill>
                      <a:srgbClr val="C00000"/>
                    </a:solidFill>
                  </a:rPr>
                  <a:t>, X. Zhang, K. </a:t>
                </a:r>
                <a:r>
                  <a:rPr lang="en-ZA" sz="1400" dirty="0" err="1">
                    <a:solidFill>
                      <a:srgbClr val="C00000"/>
                    </a:solidFill>
                  </a:rPr>
                  <a:t>Zoubos</a:t>
                </a:r>
                <a:r>
                  <a:rPr lang="en-ZA" sz="1400" dirty="0">
                    <a:solidFill>
                      <a:srgbClr val="C00000"/>
                    </a:solidFill>
                  </a:rPr>
                  <a:t> ‘24] </a:t>
                </a:r>
                <a:r>
                  <a:rPr lang="en-ZA" sz="1200" dirty="0">
                    <a:solidFill>
                      <a:srgbClr val="C00000"/>
                    </a:solidFill>
                  </a:rPr>
                  <a:t> </a:t>
                </a:r>
                <a:r>
                  <a:rPr lang="en-ZA" sz="1200" dirty="0">
                    <a:solidFill>
                      <a:srgbClr val="002060"/>
                    </a:solidFill>
                  </a:rPr>
                  <a:t> </a:t>
                </a:r>
                <a:r>
                  <a:rPr lang="en-ZA" dirty="0">
                    <a:solidFill>
                      <a:srgbClr val="002060"/>
                    </a:solidFill>
                  </a:rPr>
                  <a:t>                 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Not much is known about the marginal deformation of other orbifolds</a:t>
                </a:r>
              </a:p>
              <a:p>
                <a:r>
                  <a:rPr lang="en-ZA" dirty="0">
                    <a:solidFill>
                      <a:srgbClr val="CC0000"/>
                    </a:solidFill>
                  </a:rPr>
                  <a:t>Using powerful machinery from </a:t>
                </a:r>
                <a:r>
                  <a:rPr lang="en-ZA" dirty="0" err="1">
                    <a:solidFill>
                      <a:srgbClr val="CC0000"/>
                    </a:solidFill>
                  </a:rPr>
                  <a:t>superspace</a:t>
                </a:r>
                <a:r>
                  <a:rPr lang="en-ZA" dirty="0">
                    <a:solidFill>
                      <a:srgbClr val="CC0000"/>
                    </a:solidFill>
                  </a:rPr>
                  <a:t> techniques, we computed the most general dilatation operator of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i="1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SCFTs</a:t>
                </a:r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CC0000"/>
                    </a:solidFill>
                  </a:rPr>
                  <a:t>  </a:t>
                </a:r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0E0A1-01A0-E32D-BB01-B3AE933D8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1312" r="-1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4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CDB9-9578-9469-C38A-6CB73A45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Superspace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9742-D3D5-1006-6429-9846FDE4C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C0000"/>
                    </a:solidFill>
                  </a:rPr>
                  <a:t>Superspace is described by 10 coordinates:</a:t>
                </a:r>
              </a:p>
              <a:p>
                <a:endParaRPr lang="en-ZA" dirty="0">
                  <a:solidFill>
                    <a:srgbClr val="CC0000"/>
                  </a:solidFill>
                </a:endParaRPr>
              </a:p>
              <a:p>
                <a:endParaRPr lang="en-ZA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CC0000"/>
                    </a:solidFill>
                  </a:rPr>
                  <a:t>Superfields are functions on </a:t>
                </a:r>
                <a:r>
                  <a:rPr lang="en-ZA" dirty="0" err="1">
                    <a:solidFill>
                      <a:srgbClr val="CC0000"/>
                    </a:solidFill>
                  </a:rPr>
                  <a:t>superspace</a:t>
                </a:r>
                <a:r>
                  <a:rPr lang="en-ZA" dirty="0">
                    <a:solidFill>
                      <a:srgbClr val="CC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Different constraints give different types superfields:</a:t>
                </a:r>
              </a:p>
              <a:p>
                <a:pPr lvl="1"/>
                <a:r>
                  <a:rPr lang="en-ZA" dirty="0">
                    <a:solidFill>
                      <a:srgbClr val="CC0000"/>
                    </a:solidFill>
                  </a:rPr>
                  <a:t>Vector superfield: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ZA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ZA" dirty="0">
                    <a:solidFill>
                      <a:srgbClr val="002060"/>
                    </a:solidFill>
                  </a:rPr>
                  <a:t>Chiral superfields: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ZA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ZA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sty m:val="p"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0</a:t>
                </a:r>
              </a:p>
              <a:p>
                <a:pPr lvl="1"/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sz="1800" dirty="0">
                    <a:solidFill>
                      <a:srgbClr val="C00000"/>
                    </a:solidFill>
                  </a:rPr>
                  <a:t>For a review on </a:t>
                </a:r>
                <a:r>
                  <a:rPr lang="en-ZA" sz="1800" dirty="0" err="1">
                    <a:solidFill>
                      <a:srgbClr val="C00000"/>
                    </a:solidFill>
                  </a:rPr>
                  <a:t>superspace</a:t>
                </a:r>
                <a:r>
                  <a:rPr lang="en-ZA" sz="1800" dirty="0">
                    <a:solidFill>
                      <a:srgbClr val="C00000"/>
                    </a:solidFill>
                  </a:rPr>
                  <a:t> see: S.J. Gates Jr., M.T. </a:t>
                </a:r>
                <a:r>
                  <a:rPr lang="en-ZA" sz="1800" dirty="0" err="1">
                    <a:solidFill>
                      <a:srgbClr val="C00000"/>
                    </a:solidFill>
                  </a:rPr>
                  <a:t>Grisaru</a:t>
                </a:r>
                <a:r>
                  <a:rPr lang="en-ZA" sz="1800" dirty="0">
                    <a:solidFill>
                      <a:srgbClr val="C00000"/>
                    </a:solidFill>
                  </a:rPr>
                  <a:t>, M. </a:t>
                </a:r>
                <a:r>
                  <a:rPr lang="en-ZA" sz="1800" dirty="0" err="1">
                    <a:solidFill>
                      <a:srgbClr val="C00000"/>
                    </a:solidFill>
                  </a:rPr>
                  <a:t>Roček</a:t>
                </a:r>
                <a:r>
                  <a:rPr lang="en-ZA" sz="1800" dirty="0">
                    <a:solidFill>
                      <a:srgbClr val="C00000"/>
                    </a:solidFill>
                  </a:rPr>
                  <a:t>, W. Siegel  ‘84 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pPr lvl="1"/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9742-D3D5-1006-6429-9846FDE4C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A37C5B-6F75-33FF-12CE-D89258F9C57F}"/>
                  </a:ext>
                </a:extLst>
              </p:cNvPr>
              <p:cNvSpPr txBox="1"/>
              <p:nvPr/>
            </p:nvSpPr>
            <p:spPr>
              <a:xfrm>
                <a:off x="4611757" y="2134053"/>
                <a:ext cx="2494721" cy="37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A37C5B-6F75-33FF-12CE-D89258F9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757" y="2134053"/>
                <a:ext cx="2494721" cy="372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5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AA3BE-5663-E245-04BE-0FA57EA69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4D5347-CA25-3B4D-C303-F75534E812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Super-Yang-Mills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335C4A-3403-572B-354F-8C55937B1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AB82A-F1B8-F50B-C090-05E2BFD83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401" y="1193745"/>
                <a:ext cx="10515600" cy="5387469"/>
              </a:xfrm>
            </p:spPr>
            <p:txBody>
              <a:bodyPr>
                <a:normAutofit/>
              </a:bodyPr>
              <a:lstStyle/>
              <a:p>
                <a:r>
                  <a:rPr lang="en-ZA" sz="1800" dirty="0">
                    <a:solidFill>
                      <a:srgbClr val="CC0000"/>
                    </a:solidFill>
                  </a:rPr>
                  <a:t>Maximally supersymmetric non-gravity theory in d=4   </a:t>
                </a:r>
              </a:p>
              <a:p>
                <a:r>
                  <a:rPr lang="en-ZA" sz="1800" dirty="0">
                    <a:solidFill>
                      <a:srgbClr val="00206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ZA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sz="1800" dirty="0">
                    <a:solidFill>
                      <a:srgbClr val="002060"/>
                    </a:solidFill>
                  </a:rPr>
                  <a:t> superspace: 1 vector superfield </a:t>
                </a:r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ZA" sz="1800" dirty="0">
                    <a:solidFill>
                      <a:srgbClr val="002060"/>
                    </a:solidFill>
                  </a:rPr>
                  <a:t> and 3 chiral superfields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ZA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ZA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=1,2,3)</m:t>
                    </m:r>
                  </m:oMath>
                </a14:m>
                <a:endParaRPr lang="en-ZA" sz="1800" dirty="0">
                  <a:solidFill>
                    <a:srgbClr val="002060"/>
                  </a:solidFill>
                </a:endParaRPr>
              </a:p>
              <a:p>
                <a:r>
                  <a:rPr lang="en-ZA" sz="1800" dirty="0">
                    <a:solidFill>
                      <a:srgbClr val="CC0000"/>
                    </a:solidFill>
                  </a:rPr>
                  <a:t>Supergauge fixing: two chiral ghosts </a:t>
                </a:r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ZA" sz="1800" b="0" i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ZA" sz="1800" dirty="0">
                    <a:solidFill>
                      <a:srgbClr val="CC0000"/>
                    </a:solidFill>
                  </a:rPr>
                  <a:t> two </a:t>
                </a:r>
                <a:r>
                  <a:rPr lang="en-ZA" sz="1800" dirty="0" err="1">
                    <a:solidFill>
                      <a:srgbClr val="CC0000"/>
                    </a:solidFill>
                  </a:rPr>
                  <a:t>antichiral</a:t>
                </a:r>
                <a:r>
                  <a:rPr lang="en-ZA" sz="1800" dirty="0">
                    <a:solidFill>
                      <a:srgbClr val="CC0000"/>
                    </a:solidFill>
                  </a:rPr>
                  <a:t> ghosts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ZA" sz="18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ZA" sz="18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Z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ZA" sz="1800" dirty="0">
                    <a:solidFill>
                      <a:srgbClr val="CC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ZA" sz="1800" dirty="0">
                  <a:solidFill>
                    <a:srgbClr val="C00000"/>
                  </a:solidFill>
                </a:endParaRPr>
              </a:p>
              <a:p>
                <a:r>
                  <a:rPr lang="en-ZA" sz="1800" dirty="0" err="1">
                    <a:solidFill>
                      <a:srgbClr val="002060"/>
                    </a:solidFill>
                  </a:rPr>
                  <a:t>AdS</a:t>
                </a:r>
                <a:r>
                  <a:rPr lang="en-ZA" sz="1800" dirty="0">
                    <a:solidFill>
                      <a:srgbClr val="002060"/>
                    </a:solidFill>
                  </a:rPr>
                  <a:t>/CFT dual:</a:t>
                </a:r>
              </a:p>
              <a:p>
                <a:endParaRPr lang="en-ZA" sz="1800" dirty="0">
                  <a:solidFill>
                    <a:srgbClr val="002060"/>
                  </a:solidFill>
                </a:endParaRPr>
              </a:p>
              <a:p>
                <a:r>
                  <a:rPr lang="en-ZA" sz="1800" dirty="0">
                    <a:solidFill>
                      <a:srgbClr val="C00000"/>
                    </a:solidFill>
                  </a:rPr>
                  <a:t>Finiteness:</a:t>
                </a:r>
              </a:p>
              <a:p>
                <a:endParaRPr lang="en-ZA" sz="1800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AB82A-F1B8-F50B-C090-05E2BFD83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401" y="1193745"/>
                <a:ext cx="10515600" cy="5387469"/>
              </a:xfrm>
              <a:blipFill>
                <a:blip r:embed="rId4"/>
                <a:stretch>
                  <a:fillRect l="-406" t="-113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3" descr="A black and red arrow with a red circle&#10;&#10;AI-generated content may be incorrect.">
            <a:extLst>
              <a:ext uri="{FF2B5EF4-FFF2-40B4-BE49-F238E27FC236}">
                <a16:creationId xmlns:a16="http://schemas.microsoft.com/office/drawing/2014/main" id="{47E83F58-2A8E-0540-B29B-E9FF6B257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54" y="2671598"/>
            <a:ext cx="3496229" cy="2080159"/>
          </a:xfrm>
          <a:prstGeom prst="rect">
            <a:avLst/>
          </a:prstGeom>
        </p:spPr>
      </p:pic>
      <p:pic>
        <p:nvPicPr>
          <p:cNvPr id="5" name="Picture 4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AAD0F6C7-5350-734E-06C4-EB726EF43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873993" y="2927701"/>
            <a:ext cx="181990" cy="232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1C562-2CEB-A6DD-8DB4-4D3E23BFDA35}"/>
                  </a:ext>
                </a:extLst>
              </p:cNvPr>
              <p:cNvSpPr txBox="1"/>
              <p:nvPr/>
            </p:nvSpPr>
            <p:spPr>
              <a:xfrm>
                <a:off x="3863363" y="4905089"/>
                <a:ext cx="307226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1C562-2CEB-A6DD-8DB4-4D3E23BF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63" y="4905089"/>
                <a:ext cx="3072260" cy="372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A9BF86-9FCA-CA2D-A89E-EAFC1EAF7BEE}"/>
                  </a:ext>
                </a:extLst>
              </p:cNvPr>
              <p:cNvSpPr txBox="1"/>
              <p:nvPr/>
            </p:nvSpPr>
            <p:spPr>
              <a:xfrm>
                <a:off x="3481909" y="5584163"/>
                <a:ext cx="3835168" cy="52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Z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YM</m:t>
                            </m:r>
                          </m:sub>
                        </m:sSub>
                      </m:num>
                      <m:den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to all loop level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1BB05-8FF1-61A5-DA1A-0014E7C7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09" y="5584163"/>
                <a:ext cx="3835168" cy="522644"/>
              </a:xfrm>
              <a:prstGeom prst="rect">
                <a:avLst/>
              </a:prstGeom>
              <a:blipFill>
                <a:blip r:embed="rId9"/>
                <a:stretch>
                  <a:fillRect l="-477" b="-46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56F03B-E7A7-B641-28DC-5E6C53484B3B}"/>
              </a:ext>
            </a:extLst>
          </p:cNvPr>
          <p:cNvSpPr txBox="1"/>
          <p:nvPr/>
        </p:nvSpPr>
        <p:spPr>
          <a:xfrm>
            <a:off x="8519189" y="5706985"/>
            <a:ext cx="23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[M.F. </a:t>
            </a:r>
            <a:r>
              <a:rPr lang="en-ZA" sz="1400" dirty="0" err="1">
                <a:solidFill>
                  <a:srgbClr val="C00000"/>
                </a:solidFill>
              </a:rPr>
              <a:t>Sohnius</a:t>
            </a:r>
            <a:r>
              <a:rPr lang="en-ZA" sz="1400" dirty="0">
                <a:solidFill>
                  <a:srgbClr val="C00000"/>
                </a:solidFill>
              </a:rPr>
              <a:t>, P.C. West ‘81]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8BB5-5C2E-5A6A-32DC-12B029693F5B}"/>
              </a:ext>
            </a:extLst>
          </p:cNvPr>
          <p:cNvSpPr txBox="1"/>
          <p:nvPr/>
        </p:nvSpPr>
        <p:spPr>
          <a:xfrm>
            <a:off x="8519189" y="4954614"/>
            <a:ext cx="213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</a:rPr>
              <a:t>[J. Maldacena ’97]</a:t>
            </a:r>
          </a:p>
        </p:txBody>
      </p:sp>
    </p:spTree>
    <p:extLst>
      <p:ext uri="{BB962C8B-B14F-4D97-AF65-F5344CB8AC3E}">
        <p14:creationId xmlns:p14="http://schemas.microsoft.com/office/powerpoint/2010/main" val="391712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84118F-9D5D-31C8-FE5F-9461ADE6E9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ZA" b="0" i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SCFTs from Orbifolds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84118F-9D5D-31C8-FE5F-9461ADE6E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B2177-80AE-A5DA-3D6E-D77E73D2A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6"/>
                <a:ext cx="10515600" cy="54747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finite subgroup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SU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irreducible unitary representations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ZA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ZA" b="0" i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ZA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ZA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m:rPr>
                        <m:nor/>
                      </m:rPr>
                      <a:rPr lang="en-ZA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ZA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ZA" dirty="0">
                  <a:solidFill>
                    <a:srgbClr val="CC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Start with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SYM, gauge group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SU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acts on the colour indices, with </a:t>
                </a:r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b="1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ZA" b="1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ZA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ind</m:t>
                        </m:r>
                      </m:sub>
                    </m:sSub>
                    <m:r>
                      <a:rPr lang="en-ZA" b="1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ZA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triv</m:t>
                        </m:r>
                      </m:sub>
                    </m:sSub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r>
                          <a:rPr lang="en-ZA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ZA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ZA" b="1" dirty="0">
                    <a:solidFill>
                      <a:srgbClr val="CC0000"/>
                    </a:solidFill>
                  </a:rPr>
                  <a:t> </a:t>
                </a:r>
                <a:r>
                  <a:rPr lang="en-ZA" dirty="0">
                    <a:solidFill>
                      <a:srgbClr val="CC0000"/>
                    </a:solidFill>
                  </a:rPr>
                  <a:t>acts on R-symmetry indices: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 Orbifolding: imposing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b="1" dirty="0">
                    <a:solidFill>
                      <a:srgbClr val="002060"/>
                    </a:solidFill>
                  </a:rPr>
                  <a:t> </a:t>
                </a:r>
                <a:r>
                  <a:rPr lang="en-ZA" dirty="0">
                    <a:solidFill>
                      <a:srgbClr val="002060"/>
                    </a:solidFill>
                  </a:rPr>
                  <a:t>invariance</a:t>
                </a:r>
              </a:p>
              <a:p>
                <a:endParaRPr lang="en-Z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B2177-80AE-A5DA-3D6E-D77E73D2A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6"/>
                <a:ext cx="10515600" cy="5474747"/>
              </a:xfrm>
              <a:blipFill>
                <a:blip r:embed="rId3"/>
                <a:stretch>
                  <a:fillRect l="-522" t="-12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8E7B46-4EF4-C0FB-0CD4-169DA6FC5211}"/>
                  </a:ext>
                </a:extLst>
              </p:cNvPr>
              <p:cNvSpPr txBox="1"/>
              <p:nvPr/>
            </p:nvSpPr>
            <p:spPr>
              <a:xfrm>
                <a:off x="3687097" y="2760405"/>
                <a:ext cx="4817806" cy="76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⨁"/>
                          <m:supHide m:val="on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8E7B46-4EF4-C0FB-0CD4-169DA6FC5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97" y="2760405"/>
                <a:ext cx="4817806" cy="769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EAFF7-A414-E68C-FC84-C6F3F438E228}"/>
                  </a:ext>
                </a:extLst>
              </p:cNvPr>
              <p:cNvSpPr txBox="1"/>
              <p:nvPr/>
            </p:nvSpPr>
            <p:spPr>
              <a:xfrm>
                <a:off x="4940710" y="4001363"/>
                <a:ext cx="2310580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  <m:sub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EAFF7-A414-E68C-FC84-C6F3F438E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10" y="4001363"/>
                <a:ext cx="2310580" cy="702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53785F-8731-CFB3-0CBE-24B03DD3F7A9}"/>
                  </a:ext>
                </a:extLst>
              </p:cNvPr>
              <p:cNvSpPr txBox="1"/>
              <p:nvPr/>
            </p:nvSpPr>
            <p:spPr>
              <a:xfrm>
                <a:off x="4682720" y="5299559"/>
                <a:ext cx="3303638" cy="68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ZA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ZA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sSup>
                        <m:sSup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53785F-8731-CFB3-0CBE-24B03DD3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0" y="5299559"/>
                <a:ext cx="3303638" cy="686342"/>
              </a:xfrm>
              <a:prstGeom prst="rect">
                <a:avLst/>
              </a:prstGeom>
              <a:blipFill>
                <a:blip r:embed="rId6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9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D2884-64FA-B91F-AFB2-9EBE63273B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SCTs from Orbifolds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D2884-64FA-B91F-AFB2-9EBE63273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A83C-52F7-47F0-730D-F793AA65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982"/>
            <a:ext cx="10515600" cy="5432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>
                <a:solidFill>
                  <a:srgbClr val="002060"/>
                </a:solidFill>
              </a:rPr>
              <a:t>Gauge Group: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Gauge Coupling: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 err="1">
                <a:solidFill>
                  <a:srgbClr val="002060"/>
                </a:solidFill>
              </a:rPr>
              <a:t>AdS</a:t>
            </a:r>
            <a:r>
              <a:rPr lang="en-ZA" dirty="0">
                <a:solidFill>
                  <a:srgbClr val="002060"/>
                </a:solidFill>
              </a:rPr>
              <a:t>/CFT dual: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08987-379B-9473-4421-FEA59E75F363}"/>
                  </a:ext>
                </a:extLst>
              </p:cNvPr>
              <p:cNvSpPr txBox="1"/>
              <p:nvPr/>
            </p:nvSpPr>
            <p:spPr>
              <a:xfrm>
                <a:off x="4921683" y="1304250"/>
                <a:ext cx="3067665" cy="853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𝑔𝑎𝑢𝑔𝑒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⨂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𝑆𝑈</m:t>
                          </m:r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08987-379B-9473-4421-FEA59E75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83" y="1304250"/>
                <a:ext cx="3067665" cy="853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07D5E-19C7-41FE-050A-7C4C4CE20D15}"/>
                  </a:ext>
                </a:extLst>
              </p:cNvPr>
              <p:cNvSpPr txBox="1"/>
              <p:nvPr/>
            </p:nvSpPr>
            <p:spPr>
              <a:xfrm>
                <a:off x="4488426" y="2554084"/>
                <a:ext cx="3215148" cy="69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YM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YM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07D5E-19C7-41FE-050A-7C4C4CE20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26" y="2554084"/>
                <a:ext cx="3215148" cy="699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744EE2-3F82-9A89-483F-6653002EB211}"/>
                  </a:ext>
                </a:extLst>
              </p:cNvPr>
              <p:cNvSpPr txBox="1"/>
              <p:nvPr/>
            </p:nvSpPr>
            <p:spPr>
              <a:xfrm>
                <a:off x="4488426" y="3635658"/>
                <a:ext cx="3215148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𝐴𝑑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744EE2-3F82-9A89-483F-6653002E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26" y="3635658"/>
                <a:ext cx="3215148" cy="372410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C60-EE44-0450-0792-433C9DE9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25"/>
            <a:ext cx="10515600" cy="765119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Marginal Deformations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C1C41-33F0-0C46-AFED-C9050EA7F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Marginal deformations preserve conformal invariance,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SUSY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Vary coupling constants from values at orbifold point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Introduce deformation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Orbifold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SQCD: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fixed)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(varying number flavours)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Checked that these transformations are indeed marginal: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 err="1">
                    <a:solidFill>
                      <a:srgbClr val="C00000"/>
                    </a:solidFill>
                  </a:rPr>
                  <a:t>AdS</a:t>
                </a:r>
                <a:r>
                  <a:rPr lang="en-ZA" dirty="0">
                    <a:solidFill>
                      <a:srgbClr val="C00000"/>
                    </a:solidFill>
                  </a:rPr>
                  <a:t>/CFT dual unknown at the moment: subject of future research</a:t>
                </a:r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C1C41-33F0-0C46-AFED-C9050EA7F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9A16B-5C8F-E66D-79B9-897C639078B1}"/>
                  </a:ext>
                </a:extLst>
              </p:cNvPr>
              <p:cNvSpPr txBox="1"/>
              <p:nvPr/>
            </p:nvSpPr>
            <p:spPr>
              <a:xfrm>
                <a:off x="5266267" y="2728024"/>
                <a:ext cx="1659462" cy="63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YM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ZA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YM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9A16B-5C8F-E66D-79B9-897C6390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67" y="2728024"/>
                <a:ext cx="1659462" cy="630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30D041-EBB8-BC30-04CF-17CEE4D91D40}"/>
                  </a:ext>
                </a:extLst>
              </p:cNvPr>
              <p:cNvSpPr txBox="1"/>
              <p:nvPr/>
            </p:nvSpPr>
            <p:spPr>
              <a:xfrm>
                <a:off x="4979877" y="4778405"/>
                <a:ext cx="2669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C0000"/>
                    </a:solidFill>
                  </a:rPr>
                  <a:t> at all loop orders</a:t>
                </a:r>
              </a:p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SUSY preserved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30D041-EBB8-BC30-04CF-17CEE4D9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77" y="4778405"/>
                <a:ext cx="2669565" cy="646331"/>
              </a:xfrm>
              <a:prstGeom prst="rect">
                <a:avLst/>
              </a:prstGeom>
              <a:blipFill>
                <a:blip r:embed="rId4"/>
                <a:stretch>
                  <a:fillRect l="-685" t="-4717" b="-1509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F2CE45-39EF-23EF-6A5F-B629B691ABBA}"/>
              </a:ext>
            </a:extLst>
          </p:cNvPr>
          <p:cNvSpPr txBox="1"/>
          <p:nvPr/>
        </p:nvSpPr>
        <p:spPr>
          <a:xfrm>
            <a:off x="7989961" y="4778405"/>
            <a:ext cx="302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002060"/>
                </a:solidFill>
              </a:rPr>
              <a:t>Using techniques from </a:t>
            </a:r>
          </a:p>
          <a:p>
            <a:r>
              <a:rPr lang="en-ZA" sz="1200" dirty="0">
                <a:solidFill>
                  <a:srgbClr val="002060"/>
                </a:solidFill>
              </a:rPr>
              <a:t>[N. Seiberg ‘88 and V.A. Novikov, M. A Shifman, A.I. </a:t>
            </a:r>
            <a:r>
              <a:rPr lang="en-ZA" sz="1200" dirty="0" err="1">
                <a:solidFill>
                  <a:srgbClr val="002060"/>
                </a:solidFill>
              </a:rPr>
              <a:t>Vainshtein</a:t>
            </a:r>
            <a:r>
              <a:rPr lang="en-ZA" sz="1200" dirty="0">
                <a:solidFill>
                  <a:srgbClr val="002060"/>
                </a:solidFill>
              </a:rPr>
              <a:t>, V.I. Zakharov ‘83]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13210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13128</TotalTime>
  <Words>2342</Words>
  <Application>Microsoft Office PowerPoint</Application>
  <PresentationFormat>Widescreen</PresentationFormat>
  <Paragraphs>515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Cambria Math</vt:lpstr>
      <vt:lpstr>Verdana Pro</vt:lpstr>
      <vt:lpstr>Office Theme</vt:lpstr>
      <vt:lpstr>Spin Chains For N=2 Quivers  </vt:lpstr>
      <vt:lpstr>PowerPoint Presentation</vt:lpstr>
      <vt:lpstr>Motivation</vt:lpstr>
      <vt:lpstr>Motivation</vt:lpstr>
      <vt:lpstr>Superspace</vt:lpstr>
      <vt:lpstr>N=4 Super-Yang-Mills</vt:lpstr>
      <vt:lpstr>N=2 SCFTs from Orbifolds</vt:lpstr>
      <vt:lpstr>N=2 SCTs from Orbifolds</vt:lpstr>
      <vt:lpstr>Marginal Deformations</vt:lpstr>
      <vt:lpstr>N=2 SCFTs from Orbifolds</vt:lpstr>
      <vt:lpstr>Quiver Diagrams of N=2 SCFTs</vt:lpstr>
      <vt:lpstr>The Dilatation Operator and Spin Chains</vt:lpstr>
      <vt:lpstr>Planar Limit and Spin Chains</vt:lpstr>
      <vt:lpstr>Planar Limit and Spin Chains</vt:lpstr>
      <vt:lpstr>Computing D^((1))</vt:lpstr>
      <vt:lpstr>N=4 Dilatation Operator</vt:lpstr>
      <vt:lpstr>N=2 Dilatation Operator</vt:lpstr>
      <vt:lpstr>N=2 Dilatation Operator</vt:lpstr>
      <vt:lpstr>Binary Dihedral Group 2"D" _4 " "</vt:lpstr>
      <vt:lpstr>〖2"D" 〗_4 Spin Chains</vt:lpstr>
      <vt:lpstr>L=2 Neutral Sector</vt:lpstr>
      <vt:lpstr>L=2 Neutral Sector Marginal Deformations</vt:lpstr>
      <vt:lpstr>κ_1=κ_2=κ_3=κ_4=1+k,〖 κ〗_5=1:</vt:lpstr>
      <vt:lpstr>κ_1=κ_3=1-k, κ_2=κ_4=1+k, κ_5=1</vt:lpstr>
      <vt:lpstr>L=3 Holomorphic Sector</vt:lpstr>
      <vt:lpstr>L=3 Holomorphic Sector Marginally Deformed </vt:lpstr>
      <vt:lpstr>PowerPoint Presentation</vt:lpstr>
      <vt:lpstr>Conclusion</vt:lpstr>
      <vt:lpstr>Outlook </vt:lpstr>
      <vt:lpstr>Extra slides</vt:lpstr>
      <vt:lpstr>N=4 Super-Yang-Mills</vt:lpstr>
      <vt:lpstr>N=4 Super-Yang-Mills Feynman Rules</vt:lpstr>
      <vt:lpstr>N=2 SCTs from Orbifolds</vt:lpstr>
      <vt:lpstr>N=2 SCFTs from Orbifolds</vt:lpstr>
      <vt:lpstr>N=2 SCFT Feynman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Van Leuven</dc:creator>
  <cp:lastModifiedBy>Jarryd Bath</cp:lastModifiedBy>
  <cp:revision>300</cp:revision>
  <dcterms:created xsi:type="dcterms:W3CDTF">2024-10-26T16:38:31Z</dcterms:created>
  <dcterms:modified xsi:type="dcterms:W3CDTF">2025-07-10T07:36:35Z</dcterms:modified>
</cp:coreProperties>
</file>