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3"/>
  </p:notesMasterIdLst>
  <p:sldIdLst>
    <p:sldId id="256" r:id="rId2"/>
    <p:sldId id="259" r:id="rId3"/>
    <p:sldId id="263" r:id="rId4"/>
    <p:sldId id="264" r:id="rId5"/>
    <p:sldId id="266" r:id="rId6"/>
    <p:sldId id="265" r:id="rId7"/>
    <p:sldId id="267" r:id="rId8"/>
    <p:sldId id="268" r:id="rId9"/>
    <p:sldId id="269" r:id="rId10"/>
    <p:sldId id="270" r:id="rId11"/>
    <p:sldId id="271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–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105"/>
    <p:restoredTop sz="94718"/>
  </p:normalViewPr>
  <p:slideViewPr>
    <p:cSldViewPr snapToGrid="0">
      <p:cViewPr varScale="1">
        <p:scale>
          <a:sx n="76" d="100"/>
          <a:sy n="76" d="100"/>
        </p:scale>
        <p:origin x="216" y="10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A8DC40-8EA5-ED43-91A8-78536A79C3A6}" type="datetimeFigureOut">
              <a:rPr lang="en-US" smtClean="0"/>
              <a:t>7/10/25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E3A22E-A255-194F-A0FF-46FE60FA4E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79229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DE314E-62EC-4E94-BF5D-B8CF105E76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3C37392-3749-87E7-58ED-2322E342A00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23C783D-5274-F5AD-770B-B04C22897EA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028335-917C-DAD8-B4B3-024C2A40620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E3A22E-A255-194F-A0FF-46FE60FA4EE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37007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E3A22E-A255-194F-A0FF-46FE60FA4EE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4085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283EE2-F366-0B64-5E05-C6D02EC5DC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AD6C2A8-6C73-FD3E-629C-A00A67347F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AE78D0-DBD1-7141-5478-E2F7A9BFD0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BCD62D-C323-8945-888D-C87E9A1F6890}" type="datetime3">
              <a:rPr lang="de-CH" smtClean="0"/>
              <a:t>10/07/2025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D34B17-6E2F-0164-AF4F-E3ABF0B1AD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7E6184-351A-E4C9-E4DF-E3E80FD44E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8ED323-0E4F-CE42-9825-A029EB6DEB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23370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DCED86-4951-6AE2-C69A-A092E8A718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9CF9AD6-7D69-AA5E-306C-092E37D912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822BAB-180D-F530-F6B1-7F7E5C3423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39B3FD-C224-954C-9BFE-398D59A67D8B}" type="datetime3">
              <a:rPr lang="de-CH" smtClean="0"/>
              <a:t>10/07/2025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79B306-A748-33DD-DF46-58ACE8515D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723694-8860-2839-795A-A54FD100E9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8ED323-0E4F-CE42-9825-A029EB6DEB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61862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C8E6E9C-D1D7-30B1-5FD5-EA59C3FEACA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8D8B0A0-B348-9BDD-9F4A-333DCF0D44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BD7D2A-F35E-F204-96C2-181004C2FA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11BEF4-E1E3-8942-8F6F-FBEBA0982E8A}" type="datetime3">
              <a:rPr lang="de-CH" smtClean="0"/>
              <a:t>10/07/2025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DD4594-89CA-7D45-A453-67D3866C5D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86BA49-5ABD-6461-6099-8C4C0E11DE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8ED323-0E4F-CE42-9825-A029EB6DEB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34375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EF5C35-9506-0BB9-779C-09513C95D4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5BB591-232E-786B-4C9D-62EB6DCE05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E5B581-9FFA-38D3-E8BC-6BB1B9A08B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AC0DBD-C4CD-8E4C-A057-7B31299B2FB1}" type="datetime3">
              <a:rPr lang="de-CH" smtClean="0"/>
              <a:t>10/07/2025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7F781B-A9C8-D91B-07BA-128DBB6EA7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AC4E1D-FCAD-E0CE-021B-364DFA6D3C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8ED323-0E4F-CE42-9825-A029EB6DEB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61948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76B05D-825C-468A-1922-C27C117F0C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546C26-1E5E-4743-C97E-36A9BA648A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7E5D78-52CC-D71B-84B4-EF69F27D20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9BC3CB-4AEF-C44F-BE3C-9623BB39DD13}" type="datetime3">
              <a:rPr lang="de-CH" smtClean="0"/>
              <a:t>10/07/2025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38C207-936C-2773-1B8F-BC0038CACF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7CD748-00EA-6BEC-C7A2-B1169855E9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8ED323-0E4F-CE42-9825-A029EB6DEB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6084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B5968D-4112-AF87-17CE-80513C4F63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532C2F-D0F2-64F7-6567-85A9FDEC719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265321E-0777-F5F3-DA39-898DCBAA5A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7CA833A-01F1-644A-876F-FEDFC57D79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EA1E4-B55C-8547-9777-B5DDAF90E69A}" type="datetime3">
              <a:rPr lang="de-CH" smtClean="0"/>
              <a:t>10/07/2025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7B1C122-7718-F49B-BBEC-0616E2C015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2BAB56-5990-9853-26AE-1D5EEE4372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8ED323-0E4F-CE42-9825-A029EB6DEB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94607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32A301-9A3F-5B18-F437-E36D641F6D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B7EB3A-03BA-ED8B-26C4-718617069B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DAED1D5-524A-C6B8-8FE0-E60F012EB4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AFC87EB-7D32-BBFC-2EE5-0B9B9C555B9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56BEEF4-4152-88D6-E95D-74E8F40859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FEBF927-A5C6-920A-AA8D-109D871310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C44A5-BA41-144C-A50D-11131D3AD55F}" type="datetime3">
              <a:rPr lang="de-CH" smtClean="0"/>
              <a:t>10/07/2025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9896BF1-2939-E4CD-B450-509AF88E5A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DB43494-E8F6-4F63-08D5-0605D0B7D0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8ED323-0E4F-CE42-9825-A029EB6DEB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70637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4D1E63-0C44-ED18-EDDD-B993E99B0A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3884D01-5C3A-CE3F-FAFA-98C6D1EA09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E4C9F-7605-994F-9CD0-DB4F359FFFA1}" type="datetime3">
              <a:rPr lang="de-CH" smtClean="0"/>
              <a:t>10/07/2025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CD8D241-5D7B-6BD8-FFE7-243503CFF2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27EA751-F3D7-3CF3-CEB3-3E608CC2DD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8ED323-0E4F-CE42-9825-A029EB6DEB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39933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6896F39-7248-8D81-3A48-2D3C6B4620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B0A0F6-AA5C-D84D-A057-6B274AEC3B52}" type="datetime3">
              <a:rPr lang="de-CH" smtClean="0"/>
              <a:t>10/07/2025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0882F20-A5CB-240F-AC02-0A0954D9AF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8104AF-74C1-34E1-8C6D-BBF763A7AC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8ED323-0E4F-CE42-9825-A029EB6DEB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95122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1DE86A-68F6-3A4E-3570-80153D9950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293F11-050F-34FE-6AA4-20942DF234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AF17B45-8BD4-657F-089A-6EDAF8DBF9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79B7B8-D2B1-F19E-3294-6C23946E27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F6C45-4295-4D47-A9FC-FB3178A3D1B4}" type="datetime3">
              <a:rPr lang="de-CH" smtClean="0"/>
              <a:t>10/07/2025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A23CF4C-59B3-23E6-3871-E4F644A75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DC6D76B-50FB-17CD-B127-758E567C69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8ED323-0E4F-CE42-9825-A029EB6DEB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97759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DED42F-5229-A317-59EB-E139CCCA24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8506D0F-DF15-139B-2DBB-322B5F3A70B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7BE3B6-6EAC-43BE-AF51-50F8514970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51D986B-330E-0CEE-6AFA-86EBEE7D71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A62E56-AE40-5E4D-BD5C-32DDC1687458}" type="datetime3">
              <a:rPr lang="de-CH" smtClean="0"/>
              <a:t>10/07/2025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E0B29E4-8AE0-4682-60BE-8824571E9F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D574D8C-5994-C057-E9A6-763268202A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8ED323-0E4F-CE42-9825-A029EB6DEB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1200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D860A0E-1D0F-5259-89F9-AF01AC3020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19DAF4-6C9B-8D68-77B6-5121D435AA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B16099-A42D-212A-0FC9-BECBD49D968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A62BC0B-5249-9F49-8DF6-37E7F7DCE8DF}" type="datetime3">
              <a:rPr lang="de-CH" smtClean="0"/>
              <a:t>10/07/2025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ABD251-7B0D-4CCD-B96F-54920735D9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44F918-A7AD-8DFA-1887-22FF016115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68ED323-0E4F-CE42-9825-A029EB6DEB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3731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emf"/><Relationship Id="rId5" Type="http://schemas.openxmlformats.org/officeDocument/2006/relationships/image" Target="../media/image12.emf"/><Relationship Id="rId4" Type="http://schemas.openxmlformats.org/officeDocument/2006/relationships/image" Target="../media/image11.em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51" name="Rectangle 1050">
            <a:extLst>
              <a:ext uri="{FF2B5EF4-FFF2-40B4-BE49-F238E27FC236}">
                <a16:creationId xmlns:a16="http://schemas.microsoft.com/office/drawing/2014/main" id="{E18F6E8B-15ED-43C7-94BA-91549A651C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410818-8131-C4C5-5453-1CF67D0045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13810" y="3023754"/>
            <a:ext cx="4900144" cy="2736965"/>
          </a:xfrm>
        </p:spPr>
        <p:txBody>
          <a:bodyPr anchor="t">
            <a:normAutofit/>
          </a:bodyPr>
          <a:lstStyle/>
          <a:p>
            <a:pPr algn="l"/>
            <a:r>
              <a:rPr lang="en-US" sz="3800"/>
              <a:t>﻿Search for a heavier Higgs like boson and a dark force boson using ATLAS experimental data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5C930F-6841-91F4-581E-7AE3E6715DC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13809" y="1016076"/>
            <a:ext cx="4900143" cy="1709849"/>
          </a:xfrm>
        </p:spPr>
        <p:txBody>
          <a:bodyPr anchor="b">
            <a:normAutofit/>
          </a:bodyPr>
          <a:lstStyle/>
          <a:p>
            <a:pPr algn="l"/>
            <a:r>
              <a:rPr lang="en-US" sz="2000" dirty="0"/>
              <a:t>Xola Mapekula</a:t>
            </a:r>
          </a:p>
          <a:p>
            <a:pPr algn="l"/>
            <a:r>
              <a:rPr lang="en-US" sz="2000" dirty="0"/>
              <a:t>10/07/2025</a:t>
            </a:r>
          </a:p>
        </p:txBody>
      </p:sp>
      <p:grpSp>
        <p:nvGrpSpPr>
          <p:cNvPr id="1053" name="Group 1052">
            <a:extLst>
              <a:ext uri="{FF2B5EF4-FFF2-40B4-BE49-F238E27FC236}">
                <a16:creationId xmlns:a16="http://schemas.microsoft.com/office/drawing/2014/main" id="{032D8612-31EB-44CF-A1D0-14FD4C7054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048031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1054" name="Rectangle 1053">
              <a:extLst>
                <a:ext uri="{FF2B5EF4-FFF2-40B4-BE49-F238E27FC236}">
                  <a16:creationId xmlns:a16="http://schemas.microsoft.com/office/drawing/2014/main" id="{F19A4A0F-1B59-4DB0-9764-D10936E987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5" name="Rectangle 1054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6" name="Rectangle 1055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58" name="Rectangle 1057">
            <a:extLst>
              <a:ext uri="{FF2B5EF4-FFF2-40B4-BE49-F238E27FC236}">
                <a16:creationId xmlns:a16="http://schemas.microsoft.com/office/drawing/2014/main" id="{B81933D1-5615-42C7-9C0B-4EB7105CCE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0" name="Rectangle 1059">
            <a:extLst>
              <a:ext uri="{FF2B5EF4-FFF2-40B4-BE49-F238E27FC236}">
                <a16:creationId xmlns:a16="http://schemas.microsoft.com/office/drawing/2014/main" id="{B089A89A-1E9C-4761-9DFF-53C275FBF8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58000" y="257770"/>
            <a:ext cx="4837176" cy="297996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University of Johannesburg - Wikipedia">
            <a:extLst>
              <a:ext uri="{FF2B5EF4-FFF2-40B4-BE49-F238E27FC236}">
                <a16:creationId xmlns:a16="http://schemas.microsoft.com/office/drawing/2014/main" id="{02338928-3129-25ED-52B1-7E53B53FEA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994887" y="471748"/>
            <a:ext cx="2563399" cy="2552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62" name="Rectangle 1061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58000" y="3462252"/>
            <a:ext cx="4837176" cy="297996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2" descr="ATLAS Visual Identity Design Guidelines">
            <a:extLst>
              <a:ext uri="{FF2B5EF4-FFF2-40B4-BE49-F238E27FC236}">
                <a16:creationId xmlns:a16="http://schemas.microsoft.com/office/drawing/2014/main" id="{12DDD1E6-6DE7-A6CA-45BB-070BDFBE34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14162" y="3816961"/>
            <a:ext cx="4324849" cy="2270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D98A22-E988-7DE0-8F1B-357FBE0E9A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377E1-7FAB-6848-88D0-BD47EDCE1ABB}" type="datetime3">
              <a:rPr lang="de-CH" smtClean="0"/>
              <a:t>10/07/2025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924D9B-1681-A61D-194D-F5309E41A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8ED323-0E4F-CE42-9825-A029EB6DEB4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5018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DBF61EA3-B236-439E-9C0B-340980D56B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C3725D8-268B-BAEC-01B9-AB3D09DEED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8638" y="386930"/>
            <a:ext cx="9236700" cy="1188950"/>
          </a:xfrm>
        </p:spPr>
        <p:txBody>
          <a:bodyPr anchor="b">
            <a:normAutofit/>
          </a:bodyPr>
          <a:lstStyle/>
          <a:p>
            <a:r>
              <a:rPr lang="en-CH" sz="5400"/>
              <a:t>Conclusion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8FAF094-D087-493F-8DF9-A486C2D6BB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" y="1998368"/>
            <a:ext cx="11695083" cy="782176"/>
            <a:chOff x="-2" y="1998368"/>
            <a:chExt cx="11695083" cy="782176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D7C88D8-5509-4514-925A-9CE148E5CB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275593D-F75E-4426-AE3E-2CDEFD228D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-2" y="1998845"/>
              <a:ext cx="11454595" cy="78169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11383362" cy="414784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F5D2CE-C00A-4647-3A06-DA46D29AB7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3660" y="2599509"/>
            <a:ext cx="10143668" cy="3435531"/>
          </a:xfrm>
        </p:spPr>
        <p:txBody>
          <a:bodyPr anchor="ctr">
            <a:normAutofit lnSpcReduction="10000"/>
          </a:bodyPr>
          <a:lstStyle/>
          <a:p>
            <a:pPr>
              <a:buNone/>
            </a:pPr>
            <a:endParaRPr lang="en-GB" sz="1800" dirty="0">
              <a:effectLst/>
              <a:latin typeface="TeXGyreTermesX"/>
            </a:endParaRPr>
          </a:p>
          <a:p>
            <a:r>
              <a:rPr lang="en-GB" sz="1900" dirty="0">
                <a:effectLst/>
              </a:rPr>
              <a:t>A search is presented for the decay of a new scalar 𝑆 into two new spin-1 particles 𝑆 → 𝑍d𝑍d, with each  𝑍d boson decaying promptly into a pair of electrons or muons, yielding an inclusive four-lepton final state. </a:t>
            </a:r>
          </a:p>
          <a:p>
            <a:r>
              <a:rPr lang="en-GB" sz="1900" dirty="0">
                <a:effectLst/>
              </a:rPr>
              <a:t>Two different signal regions are studied, corresponding to 30 GeV &lt; 𝑚𝑆 &lt; 115 GeV and 130 GeV &lt; 𝑚𝑆 &lt; 800 GeV. </a:t>
            </a:r>
            <a:endParaRPr lang="en-GB" sz="1900" dirty="0"/>
          </a:p>
          <a:p>
            <a:r>
              <a:rPr lang="en-GB" sz="1900" dirty="0">
                <a:effectLst/>
              </a:rPr>
              <a:t>The data are found to be consistent with the Standard Model background expectation, and 95% CL upper limits are set on the total cross-section times branching ratio 𝜎(𝑔𝑔 → 𝑆) × B(𝑆 → 𝑍d𝑍d → 4l) as a function of 𝑚𝑆 and 𝑚𝑍d. </a:t>
            </a:r>
            <a:endParaRPr lang="en-GB" sz="1900" dirty="0"/>
          </a:p>
          <a:p>
            <a:r>
              <a:rPr lang="en-GB" sz="1900" dirty="0">
                <a:effectLst/>
              </a:rPr>
              <a:t>These constraints apply to the dark sector described by the Hidden Abelian Higgs Model, as well as to similar models resulting in a four-lepton final state. </a:t>
            </a:r>
            <a:endParaRPr lang="en-GB" sz="1900" dirty="0"/>
          </a:p>
          <a:p>
            <a:endParaRPr lang="en-CH" sz="24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A44C1F-4A63-5580-307A-FF2B8BD778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BB525-1C32-3448-B0B0-27456233F852}" type="datetime3">
              <a:rPr lang="de-CH" smtClean="0"/>
              <a:t>10/07/2025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4169E2F-CEB6-9F0C-DEEE-1C50D4EDAB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8ED323-0E4F-CE42-9825-A029EB6DEB4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36294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F2B5B42-68DA-69E8-8EF6-9FCF582DC6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3" name="Slide Background">
            <a:extLst>
              <a:ext uri="{FF2B5EF4-FFF2-40B4-BE49-F238E27FC236}">
                <a16:creationId xmlns:a16="http://schemas.microsoft.com/office/drawing/2014/main" id="{CAB6D7AF-734C-43E5-AE74-E8EC5D4625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2E8C2EC-66AE-99BC-A9F8-0BC738C43C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1" y="762001"/>
            <a:ext cx="5333999" cy="147511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Thank you</a:t>
            </a:r>
          </a:p>
        </p:txBody>
      </p:sp>
      <p:sp useBgFill="1">
        <p:nvSpPr>
          <p:cNvPr id="1035" name="Rectangle 1034">
            <a:extLst>
              <a:ext uri="{FF2B5EF4-FFF2-40B4-BE49-F238E27FC236}">
                <a16:creationId xmlns:a16="http://schemas.microsoft.com/office/drawing/2014/main" id="{36830A5B-65B2-40C0-80F8-67EFC8A6B0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81801" y="0"/>
            <a:ext cx="5410196" cy="6862190"/>
          </a:xfrm>
          <a:prstGeom prst="rect">
            <a:avLst/>
          </a:prstGeom>
          <a:ln>
            <a:noFill/>
          </a:ln>
          <a:effectLst>
            <a:outerShdw blurRad="317500" dist="254000" dir="858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National Research Foundation (South ...">
            <a:extLst>
              <a:ext uri="{FF2B5EF4-FFF2-40B4-BE49-F238E27FC236}">
                <a16:creationId xmlns:a16="http://schemas.microsoft.com/office/drawing/2014/main" id="{77D01682-8C0D-DC19-8E0A-0DD9C7BBE3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0219" y="3538869"/>
            <a:ext cx="5226961" cy="1760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A CERN 10 Year Celebrations (19-21 ...">
            <a:extLst>
              <a:ext uri="{FF2B5EF4-FFF2-40B4-BE49-F238E27FC236}">
                <a16:creationId xmlns:a16="http://schemas.microsoft.com/office/drawing/2014/main" id="{45A46F28-6AE4-FE1F-99CE-EFEB66F7E3C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11654" y="2794146"/>
            <a:ext cx="3855722" cy="3249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702B4F-0712-5AEA-A140-B58BCFD127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2001" y="6356350"/>
            <a:ext cx="2819399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61DBB525-1C32-3448-B0B0-27456233F852}" type="datetime3">
              <a:rPr lang="en-US">
                <a:solidFill>
                  <a:schemeClr val="tx1"/>
                </a:solidFill>
              </a:rPr>
              <a:pPr>
                <a:spcAft>
                  <a:spcPts val="600"/>
                </a:spcAft>
              </a:pPr>
              <a:t>10 July 2025</a:t>
            </a:fld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A9DB340-B531-21A6-A0A8-13D09353A3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2520" y="6356350"/>
            <a:ext cx="3199385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868ED323-0E4F-CE42-9825-A029EB6DEB4F}" type="slidenum">
              <a:rPr lang="en-US">
                <a:solidFill>
                  <a:schemeClr val="tx1"/>
                </a:solidFill>
              </a:rPr>
              <a:pPr>
                <a:spcAft>
                  <a:spcPts val="600"/>
                </a:spcAft>
              </a:pPr>
              <a:t>11</a:t>
            </a:fld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79800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0651A74-421D-BC38-D3AA-309A684FAB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8" name="Rectangle 37">
            <a:extLst>
              <a:ext uri="{FF2B5EF4-FFF2-40B4-BE49-F238E27FC236}">
                <a16:creationId xmlns:a16="http://schemas.microsoft.com/office/drawing/2014/main" id="{DBC6133C-0615-4CE4-9132-37E609A9BD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9BF7F77-1F21-85AF-EA10-11EB22D06969}"/>
              </a:ext>
            </a:extLst>
          </p:cNvPr>
          <p:cNvSpPr txBox="1"/>
          <p:nvPr/>
        </p:nvSpPr>
        <p:spPr>
          <a:xfrm>
            <a:off x="645064" y="525982"/>
            <a:ext cx="5051727" cy="120036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Dark matter Search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169CC832-2974-4E8D-90ED-3E2941BA73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16533" y="1944913"/>
            <a:ext cx="402336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1FFDA16-B900-38F9-DB59-DBA633327B02}"/>
                  </a:ext>
                </a:extLst>
              </p:cNvPr>
              <p:cNvSpPr txBox="1"/>
              <p:nvPr/>
            </p:nvSpPr>
            <p:spPr>
              <a:xfrm>
                <a:off x="645066" y="2031101"/>
                <a:ext cx="4282984" cy="3511943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rmAutofit/>
              </a:bodyPr>
              <a:lstStyle/>
              <a:p>
                <a:pPr marL="285750" indent="-228600">
                  <a:lnSpc>
                    <a:spcPct val="90000"/>
                  </a:lnSpc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dirty="0"/>
                  <a:t>Hidden Abelian Higgs Model (HAHM) used in our search</a:t>
                </a:r>
              </a:p>
              <a:p>
                <a:pPr marL="285750" indent="-228600">
                  <a:lnSpc>
                    <a:spcPct val="90000"/>
                  </a:lnSpc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dirty="0"/>
                  <a:t>Mixing between the dark Higgs and the SM Higgs via the the mixing parameter 𝜅. This happens when the dark Higgs mechanism spontaneously breaks the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𝑈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(1)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𝑑</m:t>
                        </m:r>
                      </m:sub>
                    </m:sSub>
                  </m:oMath>
                </a14:m>
                <a:r>
                  <a:rPr lang="en-US" dirty="0"/>
                  <a:t> gauge symmetry </a:t>
                </a:r>
              </a:p>
              <a:p>
                <a:pPr marL="285750" indent="-228600">
                  <a:lnSpc>
                    <a:spcPct val="90000"/>
                  </a:lnSpc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dirty="0"/>
                  <a:t>Spontaneously broken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𝑈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(1)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𝑑</m:t>
                        </m:r>
                      </m:sub>
                    </m:sSub>
                  </m:oMath>
                </a14:m>
                <a:r>
                  <a:rPr lang="en-US" dirty="0"/>
                  <a:t> dark gauge symmetry mediated by dark gauge boson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𝑑</m:t>
                        </m:r>
                      </m:sub>
                    </m:sSub>
                  </m:oMath>
                </a14:m>
                <a:endParaRPr lang="en-US" dirty="0"/>
              </a:p>
              <a:p>
                <a:pPr marL="285750" indent="-228600">
                  <a:lnSpc>
                    <a:spcPct val="90000"/>
                  </a:lnSpc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𝑑</m:t>
                        </m:r>
                      </m:sub>
                    </m:sSub>
                  </m:oMath>
                </a14:m>
                <a:r>
                  <a:rPr lang="en-US" dirty="0"/>
                  <a:t> then decays into SM leptons</a:t>
                </a:r>
              </a:p>
              <a:p>
                <a:pPr marL="285750" indent="-228600">
                  <a:lnSpc>
                    <a:spcPct val="90000"/>
                  </a:lnSpc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endParaRPr lang="en-US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1FFDA16-B900-38F9-DB59-DBA633327B0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5066" y="2031101"/>
                <a:ext cx="4282984" cy="3511943"/>
              </a:xfrm>
              <a:prstGeom prst="rect">
                <a:avLst/>
              </a:prstGeom>
              <a:blipFill>
                <a:blip r:embed="rId3"/>
                <a:stretch>
                  <a:fillRect r="-1183"/>
                </a:stretch>
              </a:blipFill>
            </p:spPr>
            <p:txBody>
              <a:bodyPr/>
              <a:lstStyle/>
              <a:p>
                <a:r>
                  <a:rPr lang="en-CH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Rectangle 36">
            <a:extLst>
              <a:ext uri="{FF2B5EF4-FFF2-40B4-BE49-F238E27FC236}">
                <a16:creationId xmlns:a16="http://schemas.microsoft.com/office/drawing/2014/main" id="{55222F96-971A-4F90-B841-6BAB416C7A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225843" y="6053360"/>
            <a:ext cx="740664" cy="15412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08980754-6F4B-43C9-B9BE-127B6BED65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904923" y="215201"/>
            <a:ext cx="740664" cy="1183349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2C1BBA94-3F40-40AA-8BB9-E69E25E537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96793" y="354959"/>
            <a:ext cx="6184973" cy="591521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C2E6FCAC-A6B0-8AFC-40A3-8D13D7D88519}"/>
              </a:ext>
            </a:extLst>
          </p:cNvPr>
          <p:cNvGrpSpPr/>
          <p:nvPr/>
        </p:nvGrpSpPr>
        <p:grpSpPr>
          <a:xfrm>
            <a:off x="5987738" y="1128802"/>
            <a:ext cx="5628018" cy="4367526"/>
            <a:chOff x="4792961" y="457369"/>
            <a:chExt cx="7242086" cy="5620095"/>
          </a:xfrm>
        </p:grpSpPr>
        <p:pic>
          <p:nvPicPr>
            <p:cNvPr id="10" name="Picture 9" descr="A picture containing object, antenna, photo, skiing&#10;&#10;Description automatically generated">
              <a:extLst>
                <a:ext uri="{FF2B5EF4-FFF2-40B4-BE49-F238E27FC236}">
                  <a16:creationId xmlns:a16="http://schemas.microsoft.com/office/drawing/2014/main" id="{F25FAE66-88E0-99A9-81BF-89C8815E3E3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792961" y="780535"/>
              <a:ext cx="7242086" cy="5296929"/>
            </a:xfrm>
            <a:prstGeom prst="rect">
              <a:avLst/>
            </a:prstGeom>
          </p:spPr>
        </p:pic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8DA6A133-014F-572B-B3F4-FA77372A1A10}"/>
                </a:ext>
              </a:extLst>
            </p:cNvPr>
            <p:cNvCxnSpPr/>
            <p:nvPr/>
          </p:nvCxnSpPr>
          <p:spPr>
            <a:xfrm flipV="1">
              <a:off x="6001808" y="3908734"/>
              <a:ext cx="558800" cy="846667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D0BBDF9-EA4D-5F2D-6B4F-BF6D5B8D50BF}"/>
                </a:ext>
              </a:extLst>
            </p:cNvPr>
            <p:cNvSpPr txBox="1"/>
            <p:nvPr/>
          </p:nvSpPr>
          <p:spPr>
            <a:xfrm>
              <a:off x="4997987" y="4805409"/>
              <a:ext cx="1676400" cy="667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704088">
                <a:spcAft>
                  <a:spcPts val="600"/>
                </a:spcAft>
              </a:pPr>
              <a:r>
                <a:rPr lang="en-US" sz="1386" kern="1200" dirty="0">
                  <a:solidFill>
                    <a:schemeClr val="accent1">
                      <a:lumMod val="50000"/>
                    </a:schemeClr>
                  </a:solidFill>
                  <a:latin typeface="+mn-lt"/>
                  <a:ea typeface="+mn-ea"/>
                  <a:cs typeface="+mn-cs"/>
                </a:rPr>
                <a:t>Higgs mixing parameter</a:t>
              </a:r>
              <a:endParaRPr lang="en-US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4F30FC24-067A-41E9-773D-54A9E78789BD}"/>
                </a:ext>
              </a:extLst>
            </p:cNvPr>
            <p:cNvCxnSpPr/>
            <p:nvPr/>
          </p:nvCxnSpPr>
          <p:spPr>
            <a:xfrm flipH="1" flipV="1">
              <a:off x="7705095" y="3908731"/>
              <a:ext cx="338667" cy="84667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64E6858B-703F-A2F9-68B0-ECD5BF805347}"/>
                </a:ext>
              </a:extLst>
            </p:cNvPr>
            <p:cNvSpPr txBox="1"/>
            <p:nvPr/>
          </p:nvSpPr>
          <p:spPr>
            <a:xfrm>
              <a:off x="7454900" y="4797007"/>
              <a:ext cx="1676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704088">
                <a:spcAft>
                  <a:spcPts val="600"/>
                </a:spcAft>
              </a:pPr>
              <a:r>
                <a:rPr lang="en-US" sz="1386" kern="1200">
                  <a:solidFill>
                    <a:schemeClr val="accent1">
                      <a:lumMod val="50000"/>
                    </a:schemeClr>
                  </a:solidFill>
                  <a:latin typeface="+mn-lt"/>
                  <a:ea typeface="+mn-ea"/>
                  <a:cs typeface="+mn-cs"/>
                </a:rPr>
                <a:t>Dark Higgs</a:t>
              </a:r>
              <a:endParaRPr lang="en-US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041CCBD6-A8C7-5189-3132-DAE4B4263D8B}"/>
                </a:ext>
              </a:extLst>
            </p:cNvPr>
            <p:cNvSpPr txBox="1"/>
            <p:nvPr/>
          </p:nvSpPr>
          <p:spPr>
            <a:xfrm>
              <a:off x="5943600" y="2061400"/>
              <a:ext cx="1676400" cy="3932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704088">
                <a:spcAft>
                  <a:spcPts val="600"/>
                </a:spcAft>
              </a:pPr>
              <a:r>
                <a:rPr lang="en-US" sz="1386" kern="1200" dirty="0">
                  <a:solidFill>
                    <a:schemeClr val="accent1">
                      <a:lumMod val="50000"/>
                    </a:schemeClr>
                  </a:solidFill>
                  <a:latin typeface="+mn-lt"/>
                  <a:ea typeface="+mn-ea"/>
                  <a:cs typeface="+mn-cs"/>
                </a:rPr>
                <a:t>SM Higgs</a:t>
              </a:r>
              <a:endParaRPr lang="en-US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70A1EEC3-3599-E490-AEAD-44B6A8D4DB1E}"/>
                </a:ext>
              </a:extLst>
            </p:cNvPr>
            <p:cNvCxnSpPr/>
            <p:nvPr/>
          </p:nvCxnSpPr>
          <p:spPr>
            <a:xfrm flipH="1">
              <a:off x="5163608" y="2438401"/>
              <a:ext cx="838200" cy="51086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53427058-156D-0E86-5353-DDB8EF4CA8D3}"/>
                </a:ext>
              </a:extLst>
            </p:cNvPr>
            <p:cNvSpPr txBox="1"/>
            <p:nvPr/>
          </p:nvSpPr>
          <p:spPr>
            <a:xfrm>
              <a:off x="6951133" y="457369"/>
              <a:ext cx="16764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704088">
                <a:spcAft>
                  <a:spcPts val="600"/>
                </a:spcAft>
              </a:pPr>
              <a:r>
                <a:rPr lang="en-US" sz="1386" kern="1200">
                  <a:solidFill>
                    <a:schemeClr val="accent1">
                      <a:lumMod val="50000"/>
                    </a:schemeClr>
                  </a:solidFill>
                  <a:latin typeface="+mn-lt"/>
                  <a:ea typeface="+mn-ea"/>
                  <a:cs typeface="+mn-cs"/>
                </a:rPr>
                <a:t>Dark gauge boson</a:t>
              </a:r>
              <a:endParaRPr lang="en-US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BF701697-C3AE-B168-3D48-16CEBD9E82F1}"/>
                </a:ext>
              </a:extLst>
            </p:cNvPr>
            <p:cNvCxnSpPr/>
            <p:nvPr/>
          </p:nvCxnSpPr>
          <p:spPr>
            <a:xfrm>
              <a:off x="7789333" y="931333"/>
              <a:ext cx="1007534" cy="62973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D2753AC-1148-D9E5-EC4E-F76D69B152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7241B-CC5C-7848-B019-B107E7B18A37}" type="datetime3">
              <a:rPr lang="de-CH" smtClean="0"/>
              <a:t>10/07/2025</a:t>
            </a:fld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D93CB1D-5535-2F71-3511-01EACAD32C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8ED323-0E4F-CE42-9825-A029EB6DEB4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44452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9ECCA4-FF11-AA70-FBE1-C00F231FE8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1D60F27-1615-28B5-1C1A-7550AAEA6C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H"/>
          </a:p>
        </p:txBody>
      </p:sp>
      <p:pic>
        <p:nvPicPr>
          <p:cNvPr id="14" name="Content Placeholder 4" descr="A picture containing toy, bed&#10;&#10;Description automatically generated">
            <a:extLst>
              <a:ext uri="{FF2B5EF4-FFF2-40B4-BE49-F238E27FC236}">
                <a16:creationId xmlns:a16="http://schemas.microsoft.com/office/drawing/2014/main" id="{7F91CF63-C939-7F53-A11D-35F8DB0DB98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025"/>
          <a:stretch/>
        </p:blipFill>
        <p:spPr>
          <a:xfrm>
            <a:off x="-63584" y="1580232"/>
            <a:ext cx="5942245" cy="369753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40299B3-A9FC-B642-28FE-1A1CA69E2C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5539" y="156031"/>
            <a:ext cx="6236461" cy="3168422"/>
          </a:xfrm>
          <a:prstGeom prst="rect">
            <a:avLst/>
          </a:prstGeom>
        </p:spPr>
      </p:pic>
      <p:pic>
        <p:nvPicPr>
          <p:cNvPr id="16" name="Picture 15" descr="A picture containing drawing&#10;&#10;Description automatically generated">
            <a:extLst>
              <a:ext uri="{FF2B5EF4-FFF2-40B4-BE49-F238E27FC236}">
                <a16:creationId xmlns:a16="http://schemas.microsoft.com/office/drawing/2014/main" id="{EDB5FBB9-787B-7F14-F055-AC3B40874E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3294" y="0"/>
            <a:ext cx="5942245" cy="1810512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FA6873F-DBB4-A3F4-3CDC-DCEBC0FC5571}"/>
              </a:ext>
            </a:extLst>
          </p:cNvPr>
          <p:cNvSpPr txBox="1"/>
          <p:nvPr/>
        </p:nvSpPr>
        <p:spPr>
          <a:xfrm>
            <a:off x="140461" y="5047488"/>
            <a:ext cx="580178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One of the general purpose detectors designed to find the Higgs boson and other physics that may deviate from the Standard Model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Takes a snapshot of every collision that occurs at the interaction point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B6F36B4-A968-EABA-C9A9-8193584BE8FC}"/>
              </a:ext>
            </a:extLst>
          </p:cNvPr>
          <p:cNvSpPr txBox="1"/>
          <p:nvPr/>
        </p:nvSpPr>
        <p:spPr>
          <a:xfrm>
            <a:off x="6096000" y="3533547"/>
            <a:ext cx="5864352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Consists of the inner detector, the electromagnetic calorimeter, the hadronic calorimeter and the muon spectrometer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Inner detector used to track direction, momentum and charge of electrically charged particles and to find primary and displaced vertexes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Electromagnetic and hadronic calorimeters are used to measure energy of particles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Muon spectrometer measures the momentum of muons</a:t>
            </a:r>
          </a:p>
          <a:p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591FC2A-B28F-F080-F084-2A836B5A12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C676F-B47D-5844-AA9A-2AFF630624C9}" type="datetime3">
              <a:rPr lang="de-CH" smtClean="0"/>
              <a:t>10/07/2025</a:t>
            </a:fld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8358E9F-841A-769E-C0DB-89F6F4755A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8ED323-0E4F-CE42-9825-A029EB6DEB4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6603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63FAF4C-8B50-9CD0-5651-A6F351304C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058A14AF-9FB5-4CC7-BA35-E8E85D3EDF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8020F2B-18CE-721B-7F13-B322A33BE7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3662" y="386930"/>
            <a:ext cx="10066122" cy="129844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Main backgrounds</a:t>
            </a: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3A9A4357-BD1D-4622-A4FE-766E6AB8DE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-2" y="1998845"/>
            <a:ext cx="11454595" cy="78169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11383362" cy="426799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DAD53B60-4E60-E77F-5FB1-71C2CBBD663A}"/>
                  </a:ext>
                </a:extLst>
              </p:cNvPr>
              <p:cNvSpPr txBox="1"/>
              <p:nvPr/>
            </p:nvSpPr>
            <p:spPr>
              <a:xfrm>
                <a:off x="192698" y="2203079"/>
                <a:ext cx="5028557" cy="4081245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rmAutofit fontScale="92500" lnSpcReduction="10000"/>
              </a:bodyPr>
              <a:lstStyle/>
              <a:p>
                <a:pPr marL="285750" indent="-228600">
                  <a:lnSpc>
                    <a:spcPct val="90000"/>
                  </a:lnSpc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dirty="0"/>
                  <a:t>Monte Carlo is used to determine the expected shapes and yields for both signal and background events.</a:t>
                </a:r>
              </a:p>
              <a:p>
                <a:pPr marL="285750" indent="-228600">
                  <a:lnSpc>
                    <a:spcPct val="90000"/>
                  </a:lnSpc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dirty="0"/>
                  <a:t>Simulations include detector and pileup effects.</a:t>
                </a:r>
              </a:p>
              <a:p>
                <a:pPr marL="285750" indent="-228600">
                  <a:lnSpc>
                    <a:spcPct val="90000"/>
                  </a:lnSpc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dirty="0"/>
                  <a:t>Weights are applied to simulated events to correct for small differences relative to data in reconstruction, isolation and impact parameter efficiencies.</a:t>
                </a:r>
              </a:p>
              <a:p>
                <a:pPr marL="285750" indent="-228600">
                  <a:lnSpc>
                    <a:spcPct val="90000"/>
                  </a:lnSpc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dirty="0"/>
                  <a:t>Backgrounds comprising of systems with four lepton final states are estimated from simulated data</a:t>
                </a:r>
              </a:p>
              <a:p>
                <a:pPr marL="285750" indent="-228600">
                  <a:lnSpc>
                    <a:spcPct val="90000"/>
                  </a:lnSpc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dirty="0"/>
                  <a:t>Dominant background, comprising 90-95% of total is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𝑍</m:t>
                    </m:r>
                    <m:sSup>
                      <m:sSup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p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en-GB" b="0" i="1" smtClean="0">
                        <a:latin typeface="Cambria Math" panose="02040503050406030204" pitchFamily="18" charset="0"/>
                      </a:rPr>
                      <m:t>→4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𝑙</m:t>
                    </m:r>
                  </m:oMath>
                </a14:m>
                <a:endParaRPr lang="en-US" dirty="0"/>
              </a:p>
              <a:p>
                <a:pPr marL="285750" indent="-228600">
                  <a:lnSpc>
                    <a:spcPct val="90000"/>
                  </a:lnSpc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dirty="0"/>
                  <a:t>Background from SM Higgs production are suppressed by the requirement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4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𝑙</m:t>
                        </m:r>
                      </m:sub>
                    </m:sSub>
                    <m:r>
                      <a:rPr lang="en-GB" b="0" i="1" smtClean="0">
                        <a:latin typeface="Cambria Math" panose="02040503050406030204" pitchFamily="18" charset="0"/>
                      </a:rPr>
                      <m:t>&lt;115 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𝐺𝑒𝑉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𝑎𝑛𝑑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4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𝑙</m:t>
                        </m:r>
                      </m:sub>
                    </m:sSub>
                    <m:r>
                      <a:rPr lang="en-GB" b="0" i="1" smtClean="0">
                        <a:latin typeface="Cambria Math" panose="02040503050406030204" pitchFamily="18" charset="0"/>
                      </a:rPr>
                      <m:t>&gt;130 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𝐺𝑒𝑉</m:t>
                    </m:r>
                  </m:oMath>
                </a14:m>
                <a:endParaRPr lang="en-US" dirty="0"/>
              </a:p>
              <a:p>
                <a:pPr indent="-228600">
                  <a:lnSpc>
                    <a:spcPct val="90000"/>
                  </a:lnSpc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endParaRPr lang="en-US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DAD53B60-4E60-E77F-5FB1-71C2CBBD66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2698" y="2203079"/>
                <a:ext cx="5028557" cy="4081245"/>
              </a:xfrm>
              <a:prstGeom prst="rect">
                <a:avLst/>
              </a:prstGeom>
              <a:blipFill>
                <a:blip r:embed="rId2"/>
                <a:stretch>
                  <a:fillRect t="-1553"/>
                </a:stretch>
              </a:blipFill>
            </p:spPr>
            <p:txBody>
              <a:bodyPr/>
              <a:lstStyle/>
              <a:p>
                <a:r>
                  <a:rPr lang="en-CH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 descr="Table&#10;&#10;Description automatically generated">
            <a:extLst>
              <a:ext uri="{FF2B5EF4-FFF2-40B4-BE49-F238E27FC236}">
                <a16:creationId xmlns:a16="http://schemas.microsoft.com/office/drawing/2014/main" id="{E96A2654-1757-83BB-9B46-DA9328282F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2487" y="2780068"/>
            <a:ext cx="6530809" cy="3067451"/>
          </a:xfrm>
          <a:prstGeom prst="rect">
            <a:avLst/>
          </a:prstGeom>
        </p:spPr>
      </p:pic>
      <p:sp>
        <p:nvSpPr>
          <p:cNvPr id="77" name="Rectangle 76">
            <a:extLst>
              <a:ext uri="{FF2B5EF4-FFF2-40B4-BE49-F238E27FC236}">
                <a16:creationId xmlns:a16="http://schemas.microsoft.com/office/drawing/2014/main" id="{E6995CE5-F890-4ABA-82A2-26507CE8D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228040" y="2313027"/>
            <a:ext cx="781700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3ABF3AB-99F9-836B-0BB5-151A1610D0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7594F2-CE92-6749-9A5E-006DFDC9EC91}" type="datetime3">
              <a:rPr lang="de-CH" smtClean="0"/>
              <a:t>10/07/2025</a:t>
            </a:fld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3B3B75-3EFF-CD8B-E3C5-19530A629C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8ED323-0E4F-CE42-9825-A029EB6DEB4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61099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371D0D0-20E2-B631-DF03-18FA0D86AF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2" name="Rectangle 81">
            <a:extLst>
              <a:ext uri="{FF2B5EF4-FFF2-40B4-BE49-F238E27FC236}">
                <a16:creationId xmlns:a16="http://schemas.microsoft.com/office/drawing/2014/main" id="{4C2AC11E-3162-4990-A36E-92B07ECF16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4" name="Rectangle 83">
            <a:extLst>
              <a:ext uri="{FF2B5EF4-FFF2-40B4-BE49-F238E27FC236}">
                <a16:creationId xmlns:a16="http://schemas.microsoft.com/office/drawing/2014/main" id="{9073D962-D3D2-4A72-8593-65C213CBFF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9574" y="633619"/>
            <a:ext cx="4520912" cy="5495925"/>
          </a:xfrm>
          <a:prstGeom prst="rect">
            <a:avLst/>
          </a:prstGeom>
          <a:ln w="9525">
            <a:solidFill>
              <a:srgbClr val="DEDEDE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8E6EFFF-99C4-7CE0-ADEA-D8947A2D4D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581" y="978408"/>
            <a:ext cx="4651389" cy="1106424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4800" dirty="0"/>
              <a:t>Signal simulation</a:t>
            </a:r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2387511B-F6E1-4929-AC90-94FB8B6B0F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5565" y="1181536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AA58F78C-27AB-465F-AA33-15E08AF267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7456" y="2185416"/>
            <a:ext cx="3683187" cy="9144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D82D621D-1FD3-BA2C-2B9E-A9E255E4D7A1}"/>
                  </a:ext>
                </a:extLst>
              </p:cNvPr>
              <p:cNvSpPr txBox="1"/>
              <p:nvPr/>
            </p:nvSpPr>
            <p:spPr>
              <a:xfrm>
                <a:off x="345565" y="2410620"/>
                <a:ext cx="4661723" cy="3502152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/>
              <a:p>
                <a:pPr marL="285750" indent="-228600">
                  <a:lnSpc>
                    <a:spcPct val="90000"/>
                  </a:lnSpc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dirty="0"/>
                  <a:t>Signal samples for S-&gt;</a:t>
                </a:r>
                <a:r>
                  <a:rPr lang="en-US" dirty="0" err="1"/>
                  <a:t>Z</a:t>
                </a:r>
                <a:r>
                  <a:rPr lang="en-US" baseline="-25000" dirty="0" err="1"/>
                  <a:t>d</a:t>
                </a:r>
                <a:r>
                  <a:rPr lang="en-US" dirty="0"/>
                  <a:t> </a:t>
                </a:r>
                <a:r>
                  <a:rPr lang="en-US" dirty="0" err="1"/>
                  <a:t>Z</a:t>
                </a:r>
                <a:r>
                  <a:rPr lang="en-US" baseline="-25000" dirty="0" err="1"/>
                  <a:t>d</a:t>
                </a:r>
                <a:r>
                  <a:rPr lang="en-US" baseline="-25000" dirty="0"/>
                  <a:t> </a:t>
                </a:r>
                <a:r>
                  <a:rPr lang="en-US" dirty="0"/>
                  <a:t>-&gt; 4l with different S and </a:t>
                </a:r>
                <a:r>
                  <a:rPr lang="en-US" dirty="0" err="1"/>
                  <a:t>Z</a:t>
                </a:r>
                <a:r>
                  <a:rPr lang="en-US" baseline="-25000" dirty="0" err="1"/>
                  <a:t>d</a:t>
                </a:r>
                <a:r>
                  <a:rPr lang="en-US" baseline="-25000" dirty="0"/>
                  <a:t>  </a:t>
                </a:r>
                <a:r>
                  <a:rPr lang="en-US" dirty="0"/>
                  <a:t>masses were produced in gluon gluon fusion production mode using MadGraph5_aM@NLO v2.2.3 </a:t>
                </a:r>
              </a:p>
              <a:p>
                <a:pPr marL="285750" indent="-228600">
                  <a:lnSpc>
                    <a:spcPct val="90000"/>
                  </a:lnSpc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b="0" i="1">
                        <a:latin typeface="Cambria Math" panose="02040503050406030204" pitchFamily="18" charset="0"/>
                      </a:rPr>
                      <m:t>𝜖</m:t>
                    </m:r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𝜅</m:t>
                    </m:r>
                  </m:oMath>
                </a14:m>
                <a:r>
                  <a:rPr lang="en-US" dirty="0"/>
                  <a:t> were adjusted so that only S-&gt;</a:t>
                </a:r>
                <a:r>
                  <a:rPr lang="en-US" dirty="0" err="1"/>
                  <a:t>Z</a:t>
                </a:r>
                <a:r>
                  <a:rPr lang="en-US" baseline="-25000" dirty="0" err="1"/>
                  <a:t>d</a:t>
                </a:r>
                <a:r>
                  <a:rPr lang="en-US" dirty="0"/>
                  <a:t> </a:t>
                </a:r>
                <a:r>
                  <a:rPr lang="en-US" dirty="0" err="1"/>
                  <a:t>Z</a:t>
                </a:r>
                <a:r>
                  <a:rPr lang="en-US" baseline="-25000" dirty="0" err="1"/>
                  <a:t>d</a:t>
                </a:r>
                <a:r>
                  <a:rPr lang="en-US" baseline="-25000" dirty="0"/>
                  <a:t> </a:t>
                </a:r>
                <a:r>
                  <a:rPr lang="en-US" dirty="0"/>
                  <a:t>-&gt; 4l decays were generated</a:t>
                </a:r>
              </a:p>
              <a:p>
                <a:pPr marL="285750" indent="-228600">
                  <a:lnSpc>
                    <a:spcPct val="90000"/>
                  </a:lnSpc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dirty="0"/>
                  <a:t>Mass of the Higgs was set to be at least twice that of the </a:t>
                </a:r>
                <a:r>
                  <a:rPr lang="en-US" dirty="0" err="1"/>
                  <a:t>Z</a:t>
                </a:r>
                <a:r>
                  <a:rPr lang="en-US" baseline="-25000" dirty="0" err="1"/>
                  <a:t>d</a:t>
                </a:r>
                <a:r>
                  <a:rPr lang="en-US" dirty="0"/>
                  <a:t> </a:t>
                </a:r>
              </a:p>
              <a:p>
                <a:pPr marL="285750" indent="-228600">
                  <a:lnSpc>
                    <a:spcPct val="90000"/>
                  </a:lnSpc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dirty="0"/>
                  <a:t>Mass of Dark Higgs varied from below SM Higgs mass and above SM Higgs mass</a:t>
                </a:r>
              </a:p>
              <a:p>
                <a:pPr marL="285750" indent="-228600">
                  <a:lnSpc>
                    <a:spcPct val="90000"/>
                  </a:lnSpc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dirty="0"/>
                  <a:t>Expected signal distribution shown for SR1 </a:t>
                </a:r>
                <a:r>
                  <a:rPr lang="en-US" sz="1800" dirty="0"/>
                  <a:t>(m</a:t>
                </a:r>
                <a:r>
                  <a:rPr lang="en-US" sz="1800" baseline="-25000" dirty="0"/>
                  <a:t>l4 </a:t>
                </a:r>
                <a:r>
                  <a:rPr lang="en-US" sz="1800" dirty="0"/>
                  <a:t>&lt; 115 GeV ) </a:t>
                </a:r>
                <a:r>
                  <a:rPr lang="en-US" dirty="0"/>
                  <a:t>and SR2 </a:t>
                </a:r>
                <a:r>
                  <a:rPr lang="en-US" sz="1800" dirty="0"/>
                  <a:t>(m</a:t>
                </a:r>
                <a:r>
                  <a:rPr lang="en-US" sz="1800" baseline="-25000" dirty="0"/>
                  <a:t>l4  </a:t>
                </a:r>
                <a:r>
                  <a:rPr lang="en-US" sz="1800" dirty="0"/>
                  <a:t>&gt; 130 GeV)</a:t>
                </a:r>
                <a:r>
                  <a:rPr lang="en-US" dirty="0"/>
                  <a:t> </a:t>
                </a:r>
              </a:p>
              <a:p>
                <a:pPr indent="-228600">
                  <a:lnSpc>
                    <a:spcPct val="90000"/>
                  </a:lnSpc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endParaRPr lang="en-US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D82D621D-1FD3-BA2C-2B9E-A9E255E4D7A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5565" y="2410620"/>
                <a:ext cx="4661723" cy="3502152"/>
              </a:xfrm>
              <a:prstGeom prst="rect">
                <a:avLst/>
              </a:prstGeom>
              <a:blipFill>
                <a:blip r:embed="rId2"/>
                <a:stretch>
                  <a:fillRect t="-1444" r="-1630"/>
                </a:stretch>
              </a:blipFill>
            </p:spPr>
            <p:txBody>
              <a:bodyPr/>
              <a:lstStyle/>
              <a:p>
                <a:r>
                  <a:rPr lang="en-CH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>
            <a:extLst>
              <a:ext uri="{FF2B5EF4-FFF2-40B4-BE49-F238E27FC236}">
                <a16:creationId xmlns:a16="http://schemas.microsoft.com/office/drawing/2014/main" id="{4D25BF0D-E84F-F0A7-5FA7-9E66ADA2F1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3267" y="809516"/>
            <a:ext cx="3248351" cy="233653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0D7A4D3-B15F-A913-39EB-C1D98E7E76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41562" y="3556827"/>
            <a:ext cx="3248352" cy="233653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FD381CA-AC1E-DC45-3444-5BC9BA1AEB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23179" y="803751"/>
            <a:ext cx="3248352" cy="233653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620DF72-95F2-3A5A-8205-55A9BC2819E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89914" y="3556827"/>
            <a:ext cx="3248352" cy="2336533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6F55093-E085-8B6E-128E-364F996821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56A62-CB0A-9A4C-9AB1-3A971587AADA}" type="datetime3">
              <a:rPr lang="de-CH" smtClean="0"/>
              <a:t>10/07/2025</a:t>
            </a:fld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78A1FC-740A-5918-6BE2-82C25289E3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8ED323-0E4F-CE42-9825-A029EB6DEB4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04365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DA75095-63C9-5496-3165-3C2797261F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9" name="Rectangle 38">
            <a:extLst>
              <a:ext uri="{FF2B5EF4-FFF2-40B4-BE49-F238E27FC236}">
                <a16:creationId xmlns:a16="http://schemas.microsoft.com/office/drawing/2014/main" id="{201CC55D-ED54-4C5C-95E6-10947BD110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B37C5CB-751B-3441-2A86-CFD6270AED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560" y="856180"/>
            <a:ext cx="4560584" cy="1128068"/>
          </a:xfrm>
        </p:spPr>
        <p:txBody>
          <a:bodyPr anchor="ctr">
            <a:normAutofit/>
          </a:bodyPr>
          <a:lstStyle/>
          <a:p>
            <a:r>
              <a:rPr lang="en-CH" sz="4000"/>
              <a:t>Event Selection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1DE889C7-FAD6-4397-98E2-05D5034844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083484"/>
            <a:ext cx="355196" cy="673460"/>
            <a:chOff x="0" y="823811"/>
            <a:chExt cx="355196" cy="673460"/>
          </a:xfrm>
        </p:grpSpPr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5" name="Rectangle 44">
            <a:extLst>
              <a:ext uri="{FF2B5EF4-FFF2-40B4-BE49-F238E27FC236}">
                <a16:creationId xmlns:a16="http://schemas.microsoft.com/office/drawing/2014/main" id="{3873B707-463F-40B0-8227-E8CC6C67EB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5085" y="2090569"/>
            <a:ext cx="429768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A02134E-2FC7-8448-25C4-DCDE5DBAA2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9138" y="2126697"/>
            <a:ext cx="5335068" cy="5226606"/>
          </a:xfrm>
        </p:spPr>
        <p:txBody>
          <a:bodyPr anchor="ctr"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Final state objects of interest are electrons and muons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Electrons are identified from charged particle tracks in Inner Detector that match energy deposits in Calorimeter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No more than one Calorimeter Tagged or Standalone muons are allowed to be in an event. The rest must be Combined muons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Look for quadruplet containing two SFOS lepton pairs. Quadruplet with smallest lepton pair difference is chosen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Leptons in quadruplet must be isolated from other deposits in ID and calorimeter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Electron pairs must not be consistent with SM Z-Boson mass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/>
          </a:p>
          <a:p>
            <a:endParaRPr lang="en-CH" sz="1800" dirty="0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C13237C8-E62C-4F0D-A318-BD6FB6C2D1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513853"/>
            <a:ext cx="6009366" cy="58345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document with text and images&#10;&#10;AI-generated content may be incorrect.">
            <a:extLst>
              <a:ext uri="{FF2B5EF4-FFF2-40B4-BE49-F238E27FC236}">
                <a16:creationId xmlns:a16="http://schemas.microsoft.com/office/drawing/2014/main" id="{20863C89-0164-5091-3595-E99D10A4788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9736" r="1" b="4233"/>
          <a:stretch>
            <a:fillRect/>
          </a:stretch>
        </p:blipFill>
        <p:spPr>
          <a:xfrm>
            <a:off x="5384337" y="365761"/>
            <a:ext cx="6466147" cy="6268168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53537B2-BA2C-60B9-0477-DAC24CC5D1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500936"/>
            <a:ext cx="2743200" cy="365125"/>
          </a:xfrm>
        </p:spPr>
        <p:txBody>
          <a:bodyPr/>
          <a:lstStyle/>
          <a:p>
            <a:fld id="{A5A4CC00-00CF-EC42-8327-60FFC70C9CA3}" type="datetime3">
              <a:rPr lang="de-CH" smtClean="0"/>
              <a:t>10/07/2025</a:t>
            </a:fld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507479-2503-7C7F-55BA-0EA738AF97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8ED323-0E4F-CE42-9825-A029EB6DEB4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6758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38E963C-E9EC-634D-B858-E7FBE4E6FB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7" name="Rectangle 66">
            <a:extLst>
              <a:ext uri="{FF2B5EF4-FFF2-40B4-BE49-F238E27FC236}">
                <a16:creationId xmlns:a16="http://schemas.microsoft.com/office/drawing/2014/main" id="{AAAE94E3-A7DB-4868-B1E3-E49703488B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CAF1B8B-C3EC-978F-21E6-93B1BFE7F0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560" y="856180"/>
            <a:ext cx="5279408" cy="1128068"/>
          </a:xfrm>
        </p:spPr>
        <p:txBody>
          <a:bodyPr anchor="ctr">
            <a:normAutofit/>
          </a:bodyPr>
          <a:lstStyle/>
          <a:p>
            <a:r>
              <a:rPr lang="en-CH" sz="4000" dirty="0"/>
              <a:t>Results</a:t>
            </a:r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1DE889C7-FAD6-4397-98E2-05D5034844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083484"/>
            <a:ext cx="355196" cy="673460"/>
            <a:chOff x="0" y="823811"/>
            <a:chExt cx="355196" cy="673460"/>
          </a:xfrm>
        </p:grpSpPr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3" name="Rectangle 72">
            <a:extLst>
              <a:ext uri="{FF2B5EF4-FFF2-40B4-BE49-F238E27FC236}">
                <a16:creationId xmlns:a16="http://schemas.microsoft.com/office/drawing/2014/main" id="{3873B707-463F-40B0-8227-E8CC6C67EB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5085" y="2123821"/>
            <a:ext cx="4975066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Content Placeholder 6">
                <a:extLst>
                  <a:ext uri="{FF2B5EF4-FFF2-40B4-BE49-F238E27FC236}">
                    <a16:creationId xmlns:a16="http://schemas.microsoft.com/office/drawing/2014/main" id="{583ADA3E-69F1-E87A-B5CC-E54A00161DA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90719" y="2330505"/>
                <a:ext cx="5278066" cy="3979585"/>
              </a:xfrm>
            </p:spPr>
            <p:txBody>
              <a:bodyPr anchor="ctr">
                <a:norm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Expected yields for SR1 (m</a:t>
                </a:r>
                <a:r>
                  <a:rPr lang="en-US" sz="2000" baseline="-25000" dirty="0"/>
                  <a:t>l4 </a:t>
                </a:r>
                <a:r>
                  <a:rPr lang="en-US" sz="2000" dirty="0"/>
                  <a:t>&lt; 115 GeV) = 36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Total background yield in SR1 = 32 ± 33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Expected yields for SR2 (m</a:t>
                </a:r>
                <a:r>
                  <a:rPr lang="en-US" sz="2000" baseline="-25000" dirty="0"/>
                  <a:t>l4  </a:t>
                </a:r>
                <a:r>
                  <a:rPr lang="en-US" sz="2000" dirty="0"/>
                  <a:t>&gt; 130 GeV) = 55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Total background yield in SR1 = 68 ± 8</a:t>
                </a:r>
              </a:p>
              <a:p>
                <a:pPr marL="285750" indent="-285750"/>
                <a:r>
                  <a:rPr lang="en-US" sz="2000" dirty="0"/>
                  <a:t>Two-dimensional interpolation procedure used to obtain the shape of </a:t>
                </a: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en-GB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GB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2000" i="1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GB" sz="2000" i="1">
                                <a:latin typeface="Cambria Math" panose="02040503050406030204" pitchFamily="18" charset="0"/>
                              </a:rPr>
                              <m:t>𝑙𝑙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sz="2000" dirty="0"/>
                  <a:t> in the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GB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GB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2000" b="0" i="1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GB" sz="2000" b="0" i="1" smtClean="0">
                                <a:latin typeface="Cambria Math" panose="02040503050406030204" pitchFamily="18" charset="0"/>
                              </a:rPr>
                              <m:t>𝑆</m:t>
                            </m:r>
                          </m:sub>
                        </m:sSub>
                        <m:r>
                          <a:rPr lang="en-GB" sz="20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GB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2000" b="0" i="1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GB" sz="2000" b="0" i="1" smtClean="0">
                                <a:latin typeface="Cambria Math" panose="02040503050406030204" pitchFamily="18" charset="0"/>
                              </a:rPr>
                              <m:t>𝑙𝑙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sz="2000" dirty="0"/>
                  <a:t> plane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2000" dirty="0"/>
              </a:p>
              <a:p>
                <a:endParaRPr lang="en-CH" sz="2000" dirty="0"/>
              </a:p>
            </p:txBody>
          </p:sp>
        </mc:Choice>
        <mc:Fallback xmlns="">
          <p:sp>
            <p:nvSpPr>
              <p:cNvPr id="7" name="Content Placeholder 6">
                <a:extLst>
                  <a:ext uri="{FF2B5EF4-FFF2-40B4-BE49-F238E27FC236}">
                    <a16:creationId xmlns:a16="http://schemas.microsoft.com/office/drawing/2014/main" id="{583ADA3E-69F1-E87A-B5CC-E54A00161DA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90719" y="2330505"/>
                <a:ext cx="5278066" cy="3979585"/>
              </a:xfrm>
              <a:blipFill>
                <a:blip r:embed="rId2"/>
                <a:stretch>
                  <a:fillRect l="-959" r="-719"/>
                </a:stretch>
              </a:blipFill>
            </p:spPr>
            <p:txBody>
              <a:bodyPr/>
              <a:lstStyle/>
              <a:p>
                <a:r>
                  <a:rPr lang="en-CH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5" name="Rectangle 74">
            <a:extLst>
              <a:ext uri="{FF2B5EF4-FFF2-40B4-BE49-F238E27FC236}">
                <a16:creationId xmlns:a16="http://schemas.microsoft.com/office/drawing/2014/main" id="{C13237C8-E62C-4F0D-A318-BD6FB6C2D1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49687" y="357447"/>
            <a:ext cx="4845488" cy="292358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graph of a number of data&#10;&#10;AI-generated content may be incorrect.">
            <a:extLst>
              <a:ext uri="{FF2B5EF4-FFF2-40B4-BE49-F238E27FC236}">
                <a16:creationId xmlns:a16="http://schemas.microsoft.com/office/drawing/2014/main" id="{7A4EBB2D-803F-29C0-03F5-C19170BF76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36897" y="581892"/>
            <a:ext cx="3690485" cy="2518756"/>
          </a:xfrm>
          <a:prstGeom prst="rect">
            <a:avLst/>
          </a:prstGeom>
        </p:spPr>
      </p:pic>
      <p:sp>
        <p:nvSpPr>
          <p:cNvPr id="79" name="Rectangle 78">
            <a:extLst>
              <a:ext uri="{FF2B5EF4-FFF2-40B4-BE49-F238E27FC236}">
                <a16:creationId xmlns:a16="http://schemas.microsoft.com/office/drawing/2014/main" id="{8CB5D2D7-DF65-4E86-BFBA-FFB9B5ACEB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49687" y="3505479"/>
            <a:ext cx="4845488" cy="292358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graph of a number of data&#10;&#10;AI-generated content may be incorrect.">
            <a:extLst>
              <a:ext uri="{FF2B5EF4-FFF2-40B4-BE49-F238E27FC236}">
                <a16:creationId xmlns:a16="http://schemas.microsoft.com/office/drawing/2014/main" id="{CE7A1876-428F-AC37-1A78-7BBD5D6277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35965" y="3707894"/>
            <a:ext cx="3690485" cy="2518756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387C3D0-D53D-124E-77E5-7AF3BA01DA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D6B600-780B-FF47-8AAE-F2E57531EF6B}" type="datetime3">
              <a:rPr lang="de-CH" smtClean="0"/>
              <a:t>10/07/2025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1C369C2-CA45-8354-8B38-9AE1A3CDAF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8ED323-0E4F-CE42-9825-A029EB6DEB4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9306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EE66E70-1AF1-6316-9232-4BB6B41686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7" name="Rectangle 96">
            <a:extLst>
              <a:ext uri="{FF2B5EF4-FFF2-40B4-BE49-F238E27FC236}">
                <a16:creationId xmlns:a16="http://schemas.microsoft.com/office/drawing/2014/main" id="{FAF68CB5-D519-4070-A998-B86F0FBCD1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A screenshot of a computer&#10;&#10;AI-generated content may be incorrect.">
            <a:extLst>
              <a:ext uri="{FF2B5EF4-FFF2-40B4-BE49-F238E27FC236}">
                <a16:creationId xmlns:a16="http://schemas.microsoft.com/office/drawing/2014/main" id="{CC53944B-E196-85CF-FE81-2418BCB39B1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" b="1"/>
          <a:stretch>
            <a:fillRect/>
          </a:stretch>
        </p:blipFill>
        <p:spPr>
          <a:xfrm>
            <a:off x="8642038" y="549085"/>
            <a:ext cx="2769973" cy="2769973"/>
          </a:xfrm>
          <a:custGeom>
            <a:avLst/>
            <a:gdLst/>
            <a:ahLst/>
            <a:cxnLst/>
            <a:rect l="l" t="t" r="r" b="b"/>
            <a:pathLst>
              <a:path w="2769973" h="2769973">
                <a:moveTo>
                  <a:pt x="133430" y="0"/>
                </a:moveTo>
                <a:lnTo>
                  <a:pt x="2636543" y="0"/>
                </a:lnTo>
                <a:cubicBezTo>
                  <a:pt x="2710234" y="0"/>
                  <a:pt x="2769973" y="59739"/>
                  <a:pt x="2769973" y="133430"/>
                </a:cubicBezTo>
                <a:lnTo>
                  <a:pt x="2769973" y="2636543"/>
                </a:lnTo>
                <a:cubicBezTo>
                  <a:pt x="2769973" y="2710234"/>
                  <a:pt x="2710234" y="2769973"/>
                  <a:pt x="2636543" y="2769973"/>
                </a:cubicBezTo>
                <a:lnTo>
                  <a:pt x="133430" y="2769973"/>
                </a:lnTo>
                <a:cubicBezTo>
                  <a:pt x="59739" y="2769973"/>
                  <a:pt x="0" y="2710234"/>
                  <a:pt x="0" y="2636543"/>
                </a:cubicBezTo>
                <a:lnTo>
                  <a:pt x="0" y="133430"/>
                </a:lnTo>
                <a:cubicBezTo>
                  <a:pt x="0" y="59739"/>
                  <a:pt x="59739" y="0"/>
                  <a:pt x="133430" y="0"/>
                </a:cubicBezTo>
                <a:close/>
              </a:path>
            </a:pathLst>
          </a:custGeom>
        </p:spPr>
      </p:pic>
      <p:pic>
        <p:nvPicPr>
          <p:cNvPr id="9" name="Picture 8" descr="A screenshot of a computer&#10;&#10;AI-generated content may be incorrect.">
            <a:extLst>
              <a:ext uri="{FF2B5EF4-FFF2-40B4-BE49-F238E27FC236}">
                <a16:creationId xmlns:a16="http://schemas.microsoft.com/office/drawing/2014/main" id="{ED269EAB-E046-0E86-A9BD-300FA843D82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1" b="1"/>
          <a:stretch>
            <a:fillRect/>
          </a:stretch>
        </p:blipFill>
        <p:spPr>
          <a:xfrm>
            <a:off x="5599074" y="650453"/>
            <a:ext cx="2769973" cy="2769973"/>
          </a:xfrm>
          <a:custGeom>
            <a:avLst/>
            <a:gdLst/>
            <a:ahLst/>
            <a:cxnLst/>
            <a:rect l="l" t="t" r="r" b="b"/>
            <a:pathLst>
              <a:path w="2683042" h="2683042">
                <a:moveTo>
                  <a:pt x="102278" y="0"/>
                </a:moveTo>
                <a:lnTo>
                  <a:pt x="2580764" y="0"/>
                </a:lnTo>
                <a:cubicBezTo>
                  <a:pt x="2637251" y="0"/>
                  <a:pt x="2683042" y="45791"/>
                  <a:pt x="2683042" y="102278"/>
                </a:cubicBezTo>
                <a:lnTo>
                  <a:pt x="2683042" y="2580764"/>
                </a:lnTo>
                <a:cubicBezTo>
                  <a:pt x="2683042" y="2637251"/>
                  <a:pt x="2637251" y="2683042"/>
                  <a:pt x="2580764" y="2683042"/>
                </a:cubicBezTo>
                <a:lnTo>
                  <a:pt x="102278" y="2683042"/>
                </a:lnTo>
                <a:cubicBezTo>
                  <a:pt x="45791" y="2683042"/>
                  <a:pt x="0" y="2637251"/>
                  <a:pt x="0" y="2580764"/>
                </a:cubicBezTo>
                <a:lnTo>
                  <a:pt x="0" y="102278"/>
                </a:lnTo>
                <a:cubicBezTo>
                  <a:pt x="0" y="45791"/>
                  <a:pt x="45791" y="0"/>
                  <a:pt x="102278" y="0"/>
                </a:cubicBezTo>
                <a:close/>
              </a:path>
            </a:pathLst>
          </a:custGeom>
        </p:spPr>
      </p:pic>
      <p:pic>
        <p:nvPicPr>
          <p:cNvPr id="5" name="Picture 4" descr="A screenshot of a computer game&#10;&#10;AI-generated content may be incorrect.">
            <a:extLst>
              <a:ext uri="{FF2B5EF4-FFF2-40B4-BE49-F238E27FC236}">
                <a16:creationId xmlns:a16="http://schemas.microsoft.com/office/drawing/2014/main" id="{0252D5AD-7589-EA9B-D5E7-AE6BA290172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6774" r="7224" b="-3"/>
          <a:stretch>
            <a:fillRect/>
          </a:stretch>
        </p:blipFill>
        <p:spPr>
          <a:xfrm>
            <a:off x="5599265" y="3545088"/>
            <a:ext cx="2769973" cy="2769973"/>
          </a:xfrm>
          <a:custGeom>
            <a:avLst/>
            <a:gdLst/>
            <a:ahLst/>
            <a:cxnLst/>
            <a:rect l="l" t="t" r="r" b="b"/>
            <a:pathLst>
              <a:path w="2683042" h="2683042">
                <a:moveTo>
                  <a:pt x="102278" y="0"/>
                </a:moveTo>
                <a:lnTo>
                  <a:pt x="2580764" y="0"/>
                </a:lnTo>
                <a:cubicBezTo>
                  <a:pt x="2637251" y="0"/>
                  <a:pt x="2683042" y="45791"/>
                  <a:pt x="2683042" y="102278"/>
                </a:cubicBezTo>
                <a:lnTo>
                  <a:pt x="2683042" y="2580764"/>
                </a:lnTo>
                <a:cubicBezTo>
                  <a:pt x="2683042" y="2637251"/>
                  <a:pt x="2637251" y="2683042"/>
                  <a:pt x="2580764" y="2683042"/>
                </a:cubicBezTo>
                <a:lnTo>
                  <a:pt x="102278" y="2683042"/>
                </a:lnTo>
                <a:cubicBezTo>
                  <a:pt x="45791" y="2683042"/>
                  <a:pt x="0" y="2637251"/>
                  <a:pt x="0" y="2580764"/>
                </a:cubicBezTo>
                <a:lnTo>
                  <a:pt x="0" y="102278"/>
                </a:lnTo>
                <a:cubicBezTo>
                  <a:pt x="0" y="45791"/>
                  <a:pt x="45791" y="0"/>
                  <a:pt x="102278" y="0"/>
                </a:cubicBezTo>
                <a:close/>
              </a:path>
            </a:pathLst>
          </a:custGeom>
        </p:spPr>
      </p:pic>
      <p:pic>
        <p:nvPicPr>
          <p:cNvPr id="11" name="Picture 10" descr="A screenshot of a computer game&#10;&#10;AI-generated content may be incorrect.">
            <a:extLst>
              <a:ext uri="{FF2B5EF4-FFF2-40B4-BE49-F238E27FC236}">
                <a16:creationId xmlns:a16="http://schemas.microsoft.com/office/drawing/2014/main" id="{EC39E3C2-595C-4B95-E549-CD7B9F5C2CC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3169" r="30829" b="-3"/>
          <a:stretch>
            <a:fillRect/>
          </a:stretch>
        </p:blipFill>
        <p:spPr>
          <a:xfrm>
            <a:off x="8642039" y="3543850"/>
            <a:ext cx="2769973" cy="2769974"/>
          </a:xfrm>
          <a:custGeom>
            <a:avLst/>
            <a:gdLst/>
            <a:ahLst/>
            <a:cxnLst/>
            <a:rect l="l" t="t" r="r" b="b"/>
            <a:pathLst>
              <a:path w="3118718" h="3118719">
                <a:moveTo>
                  <a:pt x="127306" y="0"/>
                </a:moveTo>
                <a:lnTo>
                  <a:pt x="2991412" y="0"/>
                </a:lnTo>
                <a:cubicBezTo>
                  <a:pt x="3061721" y="0"/>
                  <a:pt x="3118718" y="56997"/>
                  <a:pt x="3118718" y="127306"/>
                </a:cubicBezTo>
                <a:lnTo>
                  <a:pt x="3118718" y="2991413"/>
                </a:lnTo>
                <a:cubicBezTo>
                  <a:pt x="3118718" y="3061722"/>
                  <a:pt x="3061721" y="3118719"/>
                  <a:pt x="2991412" y="3118719"/>
                </a:cubicBezTo>
                <a:lnTo>
                  <a:pt x="127306" y="3118719"/>
                </a:lnTo>
                <a:cubicBezTo>
                  <a:pt x="56997" y="3118719"/>
                  <a:pt x="0" y="3061722"/>
                  <a:pt x="0" y="2991413"/>
                </a:cubicBezTo>
                <a:lnTo>
                  <a:pt x="0" y="127306"/>
                </a:lnTo>
                <a:cubicBezTo>
                  <a:pt x="0" y="56997"/>
                  <a:pt x="56997" y="0"/>
                  <a:pt x="127306" y="0"/>
                </a:cubicBezTo>
                <a:close/>
              </a:path>
            </a:pathLst>
          </a:custGeom>
        </p:spPr>
      </p:pic>
      <p:sp>
        <p:nvSpPr>
          <p:cNvPr id="99" name="Arc 98">
            <a:extLst>
              <a:ext uri="{FF2B5EF4-FFF2-40B4-BE49-F238E27FC236}">
                <a16:creationId xmlns:a16="http://schemas.microsoft.com/office/drawing/2014/main" id="{7586665A-47B3-4AEE-BC94-15D89FF706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336468">
            <a:off x="7783403" y="326268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EB67D36-8620-4C74-B771-291780127C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1635" y="534602"/>
            <a:ext cx="5015804" cy="1325563"/>
          </a:xfrm>
        </p:spPr>
        <p:txBody>
          <a:bodyPr>
            <a:normAutofit/>
          </a:bodyPr>
          <a:lstStyle/>
          <a:p>
            <a:r>
              <a:rPr lang="en-CH" dirty="0"/>
              <a:t>Results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F7C2AFC-A5BC-0EC8-D2FB-10B41B170C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1635" y="1860165"/>
            <a:ext cx="5015804" cy="4351338"/>
          </a:xfrm>
        </p:spPr>
        <p:txBody>
          <a:bodyPr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b="0" i="0" u="none" strike="noStrike" dirty="0">
                <a:solidFill>
                  <a:srgbClr val="000000"/>
                </a:solidFill>
                <a:effectLst/>
              </a:rPr>
              <a:t>Event display for event 2501374515 (top 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</a:rPr>
              <a:t>rght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</a:rPr>
              <a:t>) and </a:t>
            </a:r>
            <a:r>
              <a:rPr lang="en-CH" sz="1800" b="0" i="0" u="none" strike="noStrike" dirty="0">
                <a:solidFill>
                  <a:srgbClr val="000000"/>
                </a:solidFill>
                <a:effectLst/>
              </a:rPr>
              <a:t>934575124 (top left)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</a:rPr>
              <a:t>, in the region around (m</a:t>
            </a:r>
            <a:r>
              <a:rPr lang="en-GB" sz="1800" b="0" i="0" u="none" strike="noStrike" baseline="-25000" dirty="0">
                <a:solidFill>
                  <a:srgbClr val="000000"/>
                </a:solidFill>
                <a:effectLst/>
              </a:rPr>
              <a:t>S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</a:rPr>
              <a:t>, 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</a:rPr>
              <a:t>m</a:t>
            </a:r>
            <a:r>
              <a:rPr lang="en-GB" sz="1800" b="0" i="0" u="none" strike="noStrike" baseline="-25000" dirty="0" err="1">
                <a:solidFill>
                  <a:srgbClr val="000000"/>
                </a:solidFill>
                <a:effectLst/>
              </a:rPr>
              <a:t>Zd</a:t>
            </a:r>
            <a:r>
              <a:rPr lang="en-GB" sz="1800" b="0" i="0" u="none" strike="noStrike" baseline="-25000" dirty="0">
                <a:solidFill>
                  <a:srgbClr val="000000"/>
                </a:solidFill>
                <a:effectLst/>
              </a:rPr>
              <a:t> 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</a:rPr>
              <a:t>) = (110 GeV, 30 GeV).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b="0" i="0" u="none" strike="noStrike" dirty="0">
                <a:solidFill>
                  <a:srgbClr val="000000"/>
                </a:solidFill>
                <a:effectLst/>
              </a:rPr>
              <a:t> Electrons are indicated by green segments/towers, and muons by red segments/towers.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b="0" i="0" u="none" strike="noStrike" dirty="0">
                <a:solidFill>
                  <a:srgbClr val="000000"/>
                </a:solidFill>
                <a:effectLst/>
              </a:rPr>
              <a:t>The ovals in the </a:t>
            </a:r>
            <a:r>
              <a:rPr lang="el-GR" sz="1800" b="0" i="0" u="none" strike="noStrike" dirty="0">
                <a:solidFill>
                  <a:srgbClr val="000000"/>
                </a:solidFill>
                <a:effectLst/>
              </a:rPr>
              <a:t>η–φ 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</a:rPr>
              <a:t>plane represent jets (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</a:rPr>
              <a:t>p</a:t>
            </a:r>
            <a:r>
              <a:rPr lang="en-GB" sz="1800" b="0" i="0" u="none" strike="noStrike" baseline="-25000" dirty="0" err="1">
                <a:solidFill>
                  <a:srgbClr val="000000"/>
                </a:solidFill>
                <a:effectLst/>
              </a:rPr>
              <a:t>T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</a:rPr>
              <a:t> &gt; 15 GeV) and the red arrow represents the </a:t>
            </a:r>
            <a:r>
              <a:rPr lang="en-GB" sz="1800" b="0" i="0" u="none" strike="noStrike" dirty="0" err="1">
                <a:solidFill>
                  <a:srgbClr val="000000"/>
                </a:solidFill>
                <a:effectLst/>
              </a:rPr>
              <a:t>E</a:t>
            </a:r>
            <a:r>
              <a:rPr lang="en-GB" sz="1800" b="0" i="0" u="none" strike="noStrike" baseline="-25000" dirty="0" err="1">
                <a:solidFill>
                  <a:srgbClr val="000000"/>
                </a:solidFill>
                <a:effectLst/>
              </a:rPr>
              <a:t>T</a:t>
            </a:r>
            <a:r>
              <a:rPr lang="en-GB" sz="1800" b="0" i="0" u="none" strike="noStrike" baseline="30000" dirty="0" err="1">
                <a:solidFill>
                  <a:srgbClr val="000000"/>
                </a:solidFill>
                <a:effectLst/>
              </a:rPr>
              <a:t>miss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</a:rPr>
              <a:t>. For this 2e2</a:t>
            </a:r>
            <a:r>
              <a:rPr lang="el-GR" sz="1800" b="0" i="0" u="none" strike="noStrike" dirty="0">
                <a:solidFill>
                  <a:srgbClr val="000000"/>
                </a:solidFill>
                <a:effectLst/>
              </a:rPr>
              <a:t>μ 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</a:rPr>
              <a:t>event, m</a:t>
            </a:r>
            <a:r>
              <a:rPr lang="en-GB" sz="1800" b="0" i="0" u="none" strike="noStrike" baseline="-25000" dirty="0">
                <a:solidFill>
                  <a:srgbClr val="000000"/>
                </a:solidFill>
                <a:effectLst/>
              </a:rPr>
              <a:t>4ℓ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</a:rPr>
              <a:t> = 106.2 GeV and ⟨m</a:t>
            </a:r>
            <a:r>
              <a:rPr lang="en-GB" sz="1800" b="0" i="0" u="none" strike="noStrike" baseline="-25000" dirty="0">
                <a:solidFill>
                  <a:srgbClr val="000000"/>
                </a:solidFill>
                <a:effectLst/>
              </a:rPr>
              <a:t>ℓℓ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</a:rPr>
              <a:t>⟩= 30.5 GeV. </a:t>
            </a:r>
            <a:r>
              <a:rPr lang="en-GB" sz="1800" dirty="0"/>
              <a:t>.</a:t>
            </a:r>
            <a:endParaRPr lang="en-US" sz="1800" dirty="0"/>
          </a:p>
          <a:p>
            <a:pPr marL="0" indent="0">
              <a:buNone/>
            </a:pPr>
            <a:endParaRPr lang="en-CH" sz="1800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D90A3E2-8A0C-B4BB-A436-E77ED5ABCB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FC998-EACB-2144-A1B2-FE1D22CEE40E}" type="datetime3">
              <a:rPr lang="de-CH" smtClean="0"/>
              <a:t>10/07/2025</a:t>
            </a:fld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420EB4-3FEC-D06E-D220-9B471162F0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8ED323-0E4F-CE42-9825-A029EB6DEB4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3395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573A015-0AA4-D08D-819E-6B5ABD2378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4" name="Rectangle 83">
            <a:extLst>
              <a:ext uri="{FF2B5EF4-FFF2-40B4-BE49-F238E27FC236}">
                <a16:creationId xmlns:a16="http://schemas.microsoft.com/office/drawing/2014/main" id="{4C2AC11E-3162-4990-A36E-92B07ECF16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6" name="Rectangle 85">
            <a:extLst>
              <a:ext uri="{FF2B5EF4-FFF2-40B4-BE49-F238E27FC236}">
                <a16:creationId xmlns:a16="http://schemas.microsoft.com/office/drawing/2014/main" id="{9073D962-D3D2-4A72-8593-65C213CBFF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9574" y="633619"/>
            <a:ext cx="4520912" cy="5495925"/>
          </a:xfrm>
          <a:prstGeom prst="rect">
            <a:avLst/>
          </a:prstGeom>
          <a:ln w="9525">
            <a:solidFill>
              <a:srgbClr val="DEDEDE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A86E24D-C5F9-314B-6B3E-379677E78B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78408"/>
            <a:ext cx="3721608" cy="1106424"/>
          </a:xfrm>
        </p:spPr>
        <p:txBody>
          <a:bodyPr>
            <a:normAutofit/>
          </a:bodyPr>
          <a:lstStyle/>
          <a:p>
            <a:r>
              <a:rPr lang="en-CH" sz="2800" dirty="0"/>
              <a:t>Limit setting</a:t>
            </a:r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2387511B-F6E1-4929-AC90-94FB8B6B0F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5565" y="1181536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AA58F78C-27AB-465F-AA33-15E08AF267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7456" y="2185416"/>
            <a:ext cx="3683187" cy="9144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Content Placeholder 6">
                <a:extLst>
                  <a:ext uri="{FF2B5EF4-FFF2-40B4-BE49-F238E27FC236}">
                    <a16:creationId xmlns:a16="http://schemas.microsoft.com/office/drawing/2014/main" id="{2544445F-8345-D284-9FAE-C1B2E67AF6C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53457" y="1885624"/>
                <a:ext cx="4579810" cy="4471781"/>
              </a:xfrm>
            </p:spPr>
            <p:txBody>
              <a:bodyPr>
                <a:normAutofit fontScale="55000" lnSpcReduction="20000"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sz="3600" dirty="0"/>
                  <a:t>Evaluation limits on </a:t>
                </a:r>
                <a14:m>
                  <m:oMath xmlns:m="http://schemas.openxmlformats.org/officeDocument/2006/math">
                    <m:r>
                      <a:rPr lang="en-GB" sz="3600" b="0" i="1">
                        <a:latin typeface="Cambria Math" panose="02040503050406030204" pitchFamily="18" charset="0"/>
                      </a:rPr>
                      <m:t>𝜎</m:t>
                    </m:r>
                    <m:d>
                      <m:dPr>
                        <m:ctrlPr>
                          <a:rPr lang="en-GB" sz="3600" b="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3600" b="0" i="1">
                            <a:latin typeface="Cambria Math" panose="02040503050406030204" pitchFamily="18" charset="0"/>
                          </a:rPr>
                          <m:t>𝑔𝑔</m:t>
                        </m:r>
                        <m:r>
                          <a:rPr lang="en-GB" sz="3600" b="0" i="1">
                            <a:latin typeface="Cambria Math" panose="02040503050406030204" pitchFamily="18" charset="0"/>
                          </a:rPr>
                          <m:t> →</m:t>
                        </m:r>
                        <m:r>
                          <a:rPr lang="en-GB" sz="3600" b="0" i="1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</m:d>
                    <m:r>
                      <a:rPr lang="en-GB" sz="3600" b="0" i="1">
                        <a:latin typeface="Cambria Math" panose="02040503050406030204" pitchFamily="18" charset="0"/>
                      </a:rPr>
                      <m:t>×</m:t>
                    </m:r>
                    <m:r>
                      <a:rPr lang="en-GB" sz="3600" b="0" i="1">
                        <a:latin typeface="Cambria Math" panose="02040503050406030204" pitchFamily="18" charset="0"/>
                      </a:rPr>
                      <m:t>𝐵</m:t>
                    </m:r>
                    <m:d>
                      <m:dPr>
                        <m:ctrlPr>
                          <a:rPr lang="en-GB" sz="3600" b="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3600" b="0" i="1">
                            <a:latin typeface="Cambria Math" panose="02040503050406030204" pitchFamily="18" charset="0"/>
                          </a:rPr>
                          <m:t>𝑆</m:t>
                        </m:r>
                        <m:r>
                          <a:rPr lang="en-GB" sz="3600" b="0" i="1">
                            <a:latin typeface="Cambria Math" panose="02040503050406030204" pitchFamily="18" charset="0"/>
                          </a:rPr>
                          <m:t>→</m:t>
                        </m:r>
                        <m:sSub>
                          <m:sSubPr>
                            <m:ctrlPr>
                              <a:rPr lang="en-GB" sz="3600" b="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3600" b="0" i="1">
                                <a:latin typeface="Cambria Math" panose="02040503050406030204" pitchFamily="18" charset="0"/>
                              </a:rPr>
                              <m:t>𝑍</m:t>
                            </m:r>
                          </m:e>
                          <m:sub>
                            <m:r>
                              <a:rPr lang="en-GB" sz="3600" b="0" i="1">
                                <a:latin typeface="Cambria Math" panose="02040503050406030204" pitchFamily="18" charset="0"/>
                              </a:rPr>
                              <m:t>𝑑</m:t>
                            </m:r>
                          </m:sub>
                        </m:sSub>
                        <m:sSub>
                          <m:sSubPr>
                            <m:ctrlPr>
                              <a:rPr lang="en-GB" sz="3600" b="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3600" b="0" i="1">
                                <a:latin typeface="Cambria Math" panose="02040503050406030204" pitchFamily="18" charset="0"/>
                              </a:rPr>
                              <m:t>𝑍</m:t>
                            </m:r>
                          </m:e>
                          <m:sub>
                            <m:r>
                              <a:rPr lang="en-GB" sz="3600" b="0" i="1">
                                <a:latin typeface="Cambria Math" panose="02040503050406030204" pitchFamily="18" charset="0"/>
                              </a:rPr>
                              <m:t>𝑑</m:t>
                            </m:r>
                          </m:sub>
                        </m:sSub>
                        <m:r>
                          <a:rPr lang="en-GB" sz="3600" b="0" i="1">
                            <a:latin typeface="Cambria Math" panose="02040503050406030204" pitchFamily="18" charset="0"/>
                          </a:rPr>
                          <m:t>→4</m:t>
                        </m:r>
                        <m:r>
                          <a:rPr lang="en-GB" sz="3600" b="0" i="1">
                            <a:latin typeface="Cambria Math" panose="02040503050406030204" pitchFamily="18" charset="0"/>
                          </a:rPr>
                          <m:t>𝑙</m:t>
                        </m:r>
                      </m:e>
                    </m:d>
                  </m:oMath>
                </a14:m>
                <a:r>
                  <a:rPr lang="en-US" sz="3600" dirty="0"/>
                  <a:t> are set using the frequentist significance statistic</a:t>
                </a:r>
              </a:p>
              <a:p>
                <a:pPr marL="285750" indent="-285750"/>
                <a:r>
                  <a:rPr lang="en-US" sz="3600" dirty="0"/>
                  <a:t>CL</a:t>
                </a:r>
                <a:r>
                  <a:rPr lang="en-US" sz="3600" baseline="-25000" dirty="0"/>
                  <a:t>S</a:t>
                </a:r>
                <a:r>
                  <a:rPr lang="en-US" sz="3600" dirty="0"/>
                  <a:t> frequentist upper limits at 95% confidence level are set on on </a:t>
                </a:r>
                <a14:m>
                  <m:oMath xmlns:m="http://schemas.openxmlformats.org/officeDocument/2006/math">
                    <m:r>
                      <a:rPr lang="en-GB" sz="3600" b="0" i="1">
                        <a:latin typeface="Cambria Math" panose="02040503050406030204" pitchFamily="18" charset="0"/>
                      </a:rPr>
                      <m:t>𝜎</m:t>
                    </m:r>
                    <m:d>
                      <m:dPr>
                        <m:ctrlPr>
                          <a:rPr lang="en-GB" sz="3600" b="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3600" b="0" i="1">
                            <a:latin typeface="Cambria Math" panose="02040503050406030204" pitchFamily="18" charset="0"/>
                          </a:rPr>
                          <m:t>𝑔𝑔</m:t>
                        </m:r>
                        <m:r>
                          <a:rPr lang="en-GB" sz="3600" b="0" i="1">
                            <a:latin typeface="Cambria Math" panose="02040503050406030204" pitchFamily="18" charset="0"/>
                          </a:rPr>
                          <m:t> →</m:t>
                        </m:r>
                        <m:r>
                          <a:rPr lang="en-GB" sz="3600" b="0" i="1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</m:d>
                    <m:r>
                      <a:rPr lang="en-GB" sz="3600" b="0" i="1">
                        <a:latin typeface="Cambria Math" panose="02040503050406030204" pitchFamily="18" charset="0"/>
                      </a:rPr>
                      <m:t>×</m:t>
                    </m:r>
                    <m:r>
                      <a:rPr lang="en-GB" sz="3600" b="0" i="1">
                        <a:latin typeface="Cambria Math" panose="02040503050406030204" pitchFamily="18" charset="0"/>
                      </a:rPr>
                      <m:t>𝐵</m:t>
                    </m:r>
                    <m:d>
                      <m:dPr>
                        <m:ctrlPr>
                          <a:rPr lang="en-GB" sz="3600" b="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3600" b="0" i="1">
                            <a:latin typeface="Cambria Math" panose="02040503050406030204" pitchFamily="18" charset="0"/>
                          </a:rPr>
                          <m:t>𝑆</m:t>
                        </m:r>
                        <m:r>
                          <a:rPr lang="en-GB" sz="3600" b="0" i="1">
                            <a:latin typeface="Cambria Math" panose="02040503050406030204" pitchFamily="18" charset="0"/>
                          </a:rPr>
                          <m:t>→</m:t>
                        </m:r>
                        <m:sSub>
                          <m:sSubPr>
                            <m:ctrlPr>
                              <a:rPr lang="en-GB" sz="3600" b="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3600" b="0" i="1">
                                <a:latin typeface="Cambria Math" panose="02040503050406030204" pitchFamily="18" charset="0"/>
                              </a:rPr>
                              <m:t>𝑍</m:t>
                            </m:r>
                          </m:e>
                          <m:sub>
                            <m:r>
                              <a:rPr lang="en-GB" sz="3600" b="0" i="1">
                                <a:latin typeface="Cambria Math" panose="02040503050406030204" pitchFamily="18" charset="0"/>
                              </a:rPr>
                              <m:t>𝑑</m:t>
                            </m:r>
                          </m:sub>
                        </m:sSub>
                        <m:sSub>
                          <m:sSubPr>
                            <m:ctrlPr>
                              <a:rPr lang="en-GB" sz="3600" b="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3600" b="0" i="1">
                                <a:latin typeface="Cambria Math" panose="02040503050406030204" pitchFamily="18" charset="0"/>
                              </a:rPr>
                              <m:t>𝑍</m:t>
                            </m:r>
                          </m:e>
                          <m:sub>
                            <m:r>
                              <a:rPr lang="en-GB" sz="3600" b="0" i="1">
                                <a:latin typeface="Cambria Math" panose="02040503050406030204" pitchFamily="18" charset="0"/>
                              </a:rPr>
                              <m:t>𝑑</m:t>
                            </m:r>
                          </m:sub>
                        </m:sSub>
                        <m:r>
                          <a:rPr lang="en-GB" sz="3600" b="0" i="1">
                            <a:latin typeface="Cambria Math" panose="02040503050406030204" pitchFamily="18" charset="0"/>
                          </a:rPr>
                          <m:t>→4</m:t>
                        </m:r>
                        <m:r>
                          <a:rPr lang="en-GB" sz="3600" b="0" i="1">
                            <a:latin typeface="Cambria Math" panose="02040503050406030204" pitchFamily="18" charset="0"/>
                          </a:rPr>
                          <m:t>𝑙</m:t>
                        </m:r>
                      </m:e>
                    </m:d>
                  </m:oMath>
                </a14:m>
                <a:r>
                  <a:rPr lang="en-US" sz="3600" dirty="0"/>
                  <a:t> as a function of </a:t>
                </a: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en-US" sz="36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GB" sz="3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3600" i="1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GB" sz="3600" i="1">
                                <a:latin typeface="Cambria Math" panose="02040503050406030204" pitchFamily="18" charset="0"/>
                              </a:rPr>
                              <m:t>𝑙𝑙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sz="3600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3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3600" i="1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GB" sz="3600" i="1">
                            <a:latin typeface="Cambria Math" panose="02040503050406030204" pitchFamily="18" charset="0"/>
                          </a:rPr>
                          <m:t>4</m:t>
                        </m:r>
                        <m:r>
                          <a:rPr lang="en-GB" sz="3600" i="1">
                            <a:latin typeface="Cambria Math" panose="02040503050406030204" pitchFamily="18" charset="0"/>
                          </a:rPr>
                          <m:t>𝑙</m:t>
                        </m:r>
                      </m:sub>
                    </m:sSub>
                  </m:oMath>
                </a14:m>
                <a:endParaRPr lang="en-US" sz="3600" dirty="0"/>
              </a:p>
              <a:p>
                <a:r>
                  <a:rPr lang="en-CH" sz="3600" dirty="0"/>
                  <a:t>Smallest p-value in SR1 at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GB" sz="3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GB" sz="3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3600" i="1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GB" sz="3600" i="1">
                                <a:latin typeface="Cambria Math" panose="02040503050406030204" pitchFamily="18" charset="0"/>
                              </a:rPr>
                              <m:t>𝑆</m:t>
                            </m:r>
                          </m:sub>
                        </m:sSub>
                        <m:r>
                          <a:rPr lang="en-GB" sz="3600" i="1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GB" sz="3600" b="0" i="1" smtClean="0">
                            <a:latin typeface="Cambria Math" panose="02040503050406030204" pitchFamily="18" charset="0"/>
                          </a:rPr>
                          <m:t>110 </m:t>
                        </m:r>
                        <m:r>
                          <a:rPr lang="en-GB" sz="3600" b="0" i="1" smtClean="0">
                            <a:latin typeface="Cambria Math" panose="02040503050406030204" pitchFamily="18" charset="0"/>
                          </a:rPr>
                          <m:t>𝐺𝑒𝑉</m:t>
                        </m:r>
                        <m:r>
                          <a:rPr lang="en-GB" sz="36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GB" sz="3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3600" i="1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sSub>
                              <m:sSubPr>
                                <m:ctrlPr>
                                  <a:rPr lang="en-GB" sz="36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sz="3600" i="1">
                                    <a:latin typeface="Cambria Math" panose="02040503050406030204" pitchFamily="18" charset="0"/>
                                  </a:rPr>
                                  <m:t>𝑍</m:t>
                                </m:r>
                              </m:e>
                              <m:sub>
                                <m:r>
                                  <a:rPr lang="en-GB" sz="3600" i="1">
                                    <a:latin typeface="Cambria Math" panose="02040503050406030204" pitchFamily="18" charset="0"/>
                                  </a:rPr>
                                  <m:t>𝑑</m:t>
                                </m:r>
                              </m:sub>
                            </m:sSub>
                          </m:sub>
                        </m:sSub>
                        <m:r>
                          <a:rPr lang="en-GB" sz="3600" i="1">
                            <a:latin typeface="Cambria Math" panose="02040503050406030204" pitchFamily="18" charset="0"/>
                          </a:rPr>
                          <m:t>=30 </m:t>
                        </m:r>
                        <m:r>
                          <a:rPr lang="en-GB" sz="3600" i="1">
                            <a:latin typeface="Cambria Math" panose="02040503050406030204" pitchFamily="18" charset="0"/>
                          </a:rPr>
                          <m:t>𝐺𝑒𝑉</m:t>
                        </m:r>
                      </m:e>
                    </m:d>
                    <m:r>
                      <a:rPr lang="en-GB" sz="3600" b="0" i="1" smtClean="0">
                        <a:latin typeface="Cambria Math" panose="02040503050406030204" pitchFamily="18" charset="0"/>
                      </a:rPr>
                      <m:t>=2.7</m:t>
                    </m:r>
                    <m:r>
                      <a:rPr lang="en-GB" sz="3600" b="0" i="1" smtClean="0">
                        <a:latin typeface="Cambria Math" panose="02040503050406030204" pitchFamily="18" charset="0"/>
                      </a:rPr>
                      <m:t>𝜎</m:t>
                    </m:r>
                  </m:oMath>
                </a14:m>
                <a:r>
                  <a:rPr lang="en-CH" sz="3600" dirty="0"/>
                  <a:t> local, </a:t>
                </a:r>
                <a14:m>
                  <m:oMath xmlns:m="http://schemas.openxmlformats.org/officeDocument/2006/math">
                    <m:r>
                      <a:rPr lang="en-GB" sz="3600" i="1" dirty="0" smtClean="0">
                        <a:latin typeface="Cambria Math" panose="02040503050406030204" pitchFamily="18" charset="0"/>
                      </a:rPr>
                      <m:t>0</m:t>
                    </m:r>
                    <m:r>
                      <a:rPr lang="en-GB" sz="3600" b="0" i="1" dirty="0" smtClean="0">
                        <a:latin typeface="Cambria Math" panose="02040503050406030204" pitchFamily="18" charset="0"/>
                      </a:rPr>
                      <m:t>.5</m:t>
                    </m:r>
                    <m:r>
                      <a:rPr lang="en-GB" sz="3600" i="1">
                        <a:latin typeface="Cambria Math" panose="02040503050406030204" pitchFamily="18" charset="0"/>
                      </a:rPr>
                      <m:t>𝜎</m:t>
                    </m:r>
                  </m:oMath>
                </a14:m>
                <a:r>
                  <a:rPr lang="en-CH" sz="3600" dirty="0"/>
                  <a:t> global </a:t>
                </a:r>
              </a:p>
              <a:p>
                <a:r>
                  <a:rPr lang="en-CH" sz="3600" dirty="0"/>
                  <a:t>Smallest p-value in SR2 at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GB" sz="3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GB" sz="3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3600" i="1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GB" sz="3600" i="1">
                                <a:latin typeface="Cambria Math" panose="02040503050406030204" pitchFamily="18" charset="0"/>
                              </a:rPr>
                              <m:t>𝑆</m:t>
                            </m:r>
                          </m:sub>
                        </m:sSub>
                        <m:r>
                          <a:rPr lang="en-GB" sz="3600" b="0" i="1" smtClean="0">
                            <a:latin typeface="Cambria Math" panose="02040503050406030204" pitchFamily="18" charset="0"/>
                          </a:rPr>
                          <m:t>= 350 </m:t>
                        </m:r>
                        <m:r>
                          <a:rPr lang="en-GB" sz="3600" b="0" i="1" smtClean="0">
                            <a:latin typeface="Cambria Math" panose="02040503050406030204" pitchFamily="18" charset="0"/>
                          </a:rPr>
                          <m:t>𝐺𝑒𝑉</m:t>
                        </m:r>
                        <m:r>
                          <a:rPr lang="en-GB" sz="36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GB" sz="3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3600" i="1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sSub>
                              <m:sSubPr>
                                <m:ctrlPr>
                                  <a:rPr lang="en-GB" sz="36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sz="3600" i="1">
                                    <a:latin typeface="Cambria Math" panose="02040503050406030204" pitchFamily="18" charset="0"/>
                                  </a:rPr>
                                  <m:t>𝑍</m:t>
                                </m:r>
                              </m:e>
                              <m:sub>
                                <m:r>
                                  <a:rPr lang="en-GB" sz="3600" i="1">
                                    <a:latin typeface="Cambria Math" panose="02040503050406030204" pitchFamily="18" charset="0"/>
                                  </a:rPr>
                                  <m:t>𝑑</m:t>
                                </m:r>
                              </m:sub>
                            </m:sSub>
                          </m:sub>
                        </m:sSub>
                        <m:r>
                          <a:rPr lang="en-GB" sz="3600" b="0" i="1" smtClean="0">
                            <a:latin typeface="Cambria Math" panose="02040503050406030204" pitchFamily="18" charset="0"/>
                          </a:rPr>
                          <m:t>= 75 </m:t>
                        </m:r>
                        <m:r>
                          <a:rPr lang="en-GB" sz="3600" b="0" i="1" smtClean="0">
                            <a:latin typeface="Cambria Math" panose="02040503050406030204" pitchFamily="18" charset="0"/>
                          </a:rPr>
                          <m:t>𝐺𝑒𝑉</m:t>
                        </m:r>
                      </m:e>
                    </m:d>
                    <m:r>
                      <a:rPr lang="en-GB" sz="3600" b="0" i="1" smtClean="0">
                        <a:latin typeface="Cambria Math" panose="02040503050406030204" pitchFamily="18" charset="0"/>
                      </a:rPr>
                      <m:t>=2.8</m:t>
                    </m:r>
                    <m:r>
                      <a:rPr lang="en-GB" sz="3600" b="0" i="1" smtClean="0">
                        <a:latin typeface="Cambria Math" panose="02040503050406030204" pitchFamily="18" charset="0"/>
                      </a:rPr>
                      <m:t>𝜎</m:t>
                    </m:r>
                  </m:oMath>
                </a14:m>
                <a:r>
                  <a:rPr lang="en-CH" sz="3600" dirty="0"/>
                  <a:t> local, </a:t>
                </a:r>
                <a14:m>
                  <m:oMath xmlns:m="http://schemas.openxmlformats.org/officeDocument/2006/math">
                    <m:r>
                      <a:rPr lang="en-GB" sz="3600" i="1" dirty="0" smtClean="0">
                        <a:latin typeface="Cambria Math" panose="02040503050406030204" pitchFamily="18" charset="0"/>
                      </a:rPr>
                      <m:t>1</m:t>
                    </m:r>
                    <m:r>
                      <a:rPr lang="en-GB" sz="3600" b="0" i="1" dirty="0" smtClean="0">
                        <a:latin typeface="Cambria Math" panose="02040503050406030204" pitchFamily="18" charset="0"/>
                      </a:rPr>
                      <m:t>.6</m:t>
                    </m:r>
                    <m:r>
                      <a:rPr lang="en-GB" sz="3600" i="1">
                        <a:latin typeface="Cambria Math" panose="02040503050406030204" pitchFamily="18" charset="0"/>
                      </a:rPr>
                      <m:t>𝜎</m:t>
                    </m:r>
                  </m:oMath>
                </a14:m>
                <a:r>
                  <a:rPr lang="en-CH" sz="3600" dirty="0"/>
                  <a:t> global</a:t>
                </a:r>
              </a:p>
              <a:p>
                <a:r>
                  <a:rPr lang="en-CH" sz="3600" dirty="0"/>
                  <a:t>Data consistent with Standard Model</a:t>
                </a:r>
              </a:p>
              <a:p>
                <a:endParaRPr lang="en-CH" sz="1700" dirty="0"/>
              </a:p>
            </p:txBody>
          </p:sp>
        </mc:Choice>
        <mc:Fallback xmlns="">
          <p:sp>
            <p:nvSpPr>
              <p:cNvPr id="7" name="Content Placeholder 6">
                <a:extLst>
                  <a:ext uri="{FF2B5EF4-FFF2-40B4-BE49-F238E27FC236}">
                    <a16:creationId xmlns:a16="http://schemas.microsoft.com/office/drawing/2014/main" id="{2544445F-8345-D284-9FAE-C1B2E67AF6C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53457" y="1885624"/>
                <a:ext cx="4579810" cy="4471781"/>
              </a:xfrm>
              <a:blipFill>
                <a:blip r:embed="rId3"/>
                <a:stretch>
                  <a:fillRect l="-1108" t="-2266"/>
                </a:stretch>
              </a:blipFill>
            </p:spPr>
            <p:txBody>
              <a:bodyPr/>
              <a:lstStyle/>
              <a:p>
                <a:r>
                  <a:rPr lang="en-CH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 descr="A graph of a number of objects&#10;&#10;AI-generated content may be incorrect.">
            <a:extLst>
              <a:ext uri="{FF2B5EF4-FFF2-40B4-BE49-F238E27FC236}">
                <a16:creationId xmlns:a16="http://schemas.microsoft.com/office/drawing/2014/main" id="{23B11652-596F-6C47-04C7-6AB8F5065B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33267" y="869283"/>
            <a:ext cx="3248351" cy="2216999"/>
          </a:xfrm>
          <a:prstGeom prst="rect">
            <a:avLst/>
          </a:prstGeom>
        </p:spPr>
      </p:pic>
      <p:pic>
        <p:nvPicPr>
          <p:cNvPr id="9" name="Picture 8" descr="A graph of a graph of a number of objects&#10;&#10;AI-generated content may be incorrect.">
            <a:extLst>
              <a:ext uri="{FF2B5EF4-FFF2-40B4-BE49-F238E27FC236}">
                <a16:creationId xmlns:a16="http://schemas.microsoft.com/office/drawing/2014/main" id="{5D2110B5-51DA-F794-B7B9-3371823ACA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89914" y="869285"/>
            <a:ext cx="3248352" cy="2216999"/>
          </a:xfrm>
          <a:prstGeom prst="rect">
            <a:avLst/>
          </a:prstGeom>
        </p:spPr>
      </p:pic>
      <p:pic>
        <p:nvPicPr>
          <p:cNvPr id="13" name="Picture 12" descr="A graph of a number of objects&#10;&#10;AI-generated content may be incorrect.">
            <a:extLst>
              <a:ext uri="{FF2B5EF4-FFF2-40B4-BE49-F238E27FC236}">
                <a16:creationId xmlns:a16="http://schemas.microsoft.com/office/drawing/2014/main" id="{1CE81C08-E34B-3B12-2F5F-32D96FD0F68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33268" y="3673796"/>
            <a:ext cx="3248352" cy="2216999"/>
          </a:xfrm>
          <a:prstGeom prst="rect">
            <a:avLst/>
          </a:prstGeom>
        </p:spPr>
      </p:pic>
      <p:pic>
        <p:nvPicPr>
          <p:cNvPr id="5" name="Picture 4" descr="A graph of a number of blue and green colored squares&#10;&#10;AI-generated content may be incorrect.">
            <a:extLst>
              <a:ext uri="{FF2B5EF4-FFF2-40B4-BE49-F238E27FC236}">
                <a16:creationId xmlns:a16="http://schemas.microsoft.com/office/drawing/2014/main" id="{0251426D-C8FB-0E53-B8CA-9D2C4566C66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89914" y="3672332"/>
            <a:ext cx="3248352" cy="2216999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4FF39F6-ED03-CBB5-7A2F-D68D8D30D8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E05920-9DC0-C542-A570-153023F5AAEC}" type="datetime3">
              <a:rPr lang="de-CH" smtClean="0"/>
              <a:t>10/07/2025</a:t>
            </a:fld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356344-6F9F-60FD-5892-DA49007971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8ED323-0E4F-CE42-9825-A029EB6DEB4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7080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27193</TotalTime>
  <Words>877</Words>
  <Application>Microsoft Macintosh PowerPoint</Application>
  <PresentationFormat>Widescreen</PresentationFormat>
  <Paragraphs>86</Paragraphs>
  <Slides>11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8" baseType="lpstr">
      <vt:lpstr>Aptos</vt:lpstr>
      <vt:lpstr>Aptos Display</vt:lpstr>
      <vt:lpstr>Arial</vt:lpstr>
      <vt:lpstr>Calibri</vt:lpstr>
      <vt:lpstr>Cambria Math</vt:lpstr>
      <vt:lpstr>TeXGyreTermesX</vt:lpstr>
      <vt:lpstr>Office Theme</vt:lpstr>
      <vt:lpstr>Search for a heavier Higgs like boson and a dark force boson using ATLAS experimental data</vt:lpstr>
      <vt:lpstr>PowerPoint Presentation</vt:lpstr>
      <vt:lpstr>PowerPoint Presentation</vt:lpstr>
      <vt:lpstr>Main backgrounds</vt:lpstr>
      <vt:lpstr>Signal simulation</vt:lpstr>
      <vt:lpstr>Event Selection</vt:lpstr>
      <vt:lpstr>Results</vt:lpstr>
      <vt:lpstr>Results</vt:lpstr>
      <vt:lpstr>Limit setting</vt:lpstr>
      <vt:lpstr>Conclusion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Xola Gugulethu Mapekula</dc:creator>
  <cp:lastModifiedBy>Xola Mapekula</cp:lastModifiedBy>
  <cp:revision>24</cp:revision>
  <dcterms:created xsi:type="dcterms:W3CDTF">2025-03-28T07:25:53Z</dcterms:created>
  <dcterms:modified xsi:type="dcterms:W3CDTF">2025-07-10T08:44:13Z</dcterms:modified>
</cp:coreProperties>
</file>