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68" r:id="rId5"/>
    <p:sldId id="262" r:id="rId6"/>
    <p:sldId id="259" r:id="rId7"/>
    <p:sldId id="263" r:id="rId8"/>
    <p:sldId id="260" r:id="rId9"/>
    <p:sldId id="264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29E54-B14F-E54C-B4C0-0ECB2E86AA12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BFDB-AAB7-F743-928D-B2ACBC91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F27E-66C3-4E4A-CE13-E436C4068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C06D2-9708-8AA9-EB20-C6D31F53D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B90B7-4BB4-D7E5-2F19-51BD700E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4BBCA-046F-2A59-6F38-85F562C3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E1BDA-79FC-0935-96F7-7F239D93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4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606F-2E0C-20E2-FB35-2CB2A439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1922B-C6E4-5CB8-8CBF-5EDA5A5F3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335D8-006A-66EC-6602-B0B17DA8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4E4D-D505-6B80-1959-504DC100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56BC3-6303-3BE6-7144-C90F5229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2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554E1-520F-71A8-3F57-F411CFC0A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E6719-5B03-200D-CD06-71ECBD7FB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49C9-479A-EA6E-934D-3B7A58BD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EAA42-9AFF-005C-1279-F827594A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D178B-123E-F179-0812-1CBC9B1F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9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5FA5-834B-81F3-4F73-FC107358C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2EDE6-2DB4-B7A2-0385-566E3C9C2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05658-8BDE-3192-7FED-FEBEC08B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23E80-FFA9-07F4-3775-826E84BE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A804B-7356-DEA6-9141-A48BB059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4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6ED4-FF01-9F95-0043-A451983C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25246-CD22-CFB8-83D0-1677975AA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19498-1953-09DC-1655-645D06D0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B1D7-9F42-8B0B-4CE6-51E20BE0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CFB70-84C9-75D7-BB73-B2F0C7F7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6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24F4-DFFC-9937-1D2F-0BB8EB38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A6B58-7FF6-75FD-25DC-64C2AB0E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ACE1C-18D6-C5B1-E892-D8F6E1E6B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92AA0-7A52-FE32-B653-67C1E273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53F28-8099-81EA-227F-C3DB92F8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9A6B9-69D0-41FB-7115-925F818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1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BDF0-0171-7223-63AF-1B7C1272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8AC3C-8FD8-2F55-856C-6BAC0D661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6F275-CFE6-7EB0-EA44-12BE7E0DC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DA8B2-D594-1778-694C-9B58FDAAE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A2E17-7EFA-ABAC-88F7-5E36AD8C7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3942ED-EA89-8F6D-72C1-1F5D6E22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7AEABF-F3BB-ED59-CC80-746CBAC3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658E7-BEED-AF49-B0E2-AE12E68E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5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CFFC-C980-7573-D71E-9D34FD4B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7A7FB-693F-6543-E79E-00F4ED00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7A94C-8208-E8A3-FFEC-E44C8338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3FBF2-5B00-06EB-D7A8-F15BA51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0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44C97-EABA-56AF-8A6F-E11E428E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C0F30-56AA-5584-CA4E-D79CC208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A508C-3EC8-9953-0242-28171D84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3D58-2A29-238E-7CFC-ECCF3FCC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95F65-1D24-8054-D70D-DFA4F4E67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603EE-136A-5E15-1893-B18854690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4EA3-DC7B-CA1A-F523-434C2254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D123E-34F6-21D2-2674-02873128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2C25-1CD2-040C-E23B-B2D89318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8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47F1-AC3B-7547-86E1-CF7211B4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F3077-B780-144A-73F5-C318718BE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2C834-30F5-B9A2-D06F-BB478BB3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4503E-F8C2-78C5-B21A-97378D20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D6B08-63DC-5F04-6C5F-199A1524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E69A3-DC9E-5165-41EE-5E9A53CA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5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7F374-0963-3A87-4060-C97C4CD2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4D8B6-1CD1-DD39-D3D1-AF3414F36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CA9EC-72E5-4B8E-B59B-21D4591B7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AFA01-B892-AB9D-1DC5-C76E65A2C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76C23-EBF8-35A4-86EC-AE57A33FE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73283F-607F-2D4C-BCEE-FABD6B47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emf"/><Relationship Id="rId7" Type="http://schemas.openxmlformats.org/officeDocument/2006/relationships/image" Target="../media/image2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emf"/><Relationship Id="rId10" Type="http://schemas.openxmlformats.org/officeDocument/2006/relationships/image" Target="../media/image30.png"/><Relationship Id="rId4" Type="http://schemas.openxmlformats.org/officeDocument/2006/relationships/image" Target="../media/image21.emf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8DE2DE-AD4D-9A6E-842E-09F3EEB49E46}"/>
                  </a:ext>
                </a:extLst>
              </p:cNvPr>
              <p:cNvSpPr txBox="1"/>
              <p:nvPr/>
            </p:nvSpPr>
            <p:spPr>
              <a:xfrm>
                <a:off x="640080" y="667512"/>
                <a:ext cx="10908792" cy="10698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3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Measuring the anomalous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𝑡</m:t>
                        </m:r>
                      </m:e>
                    </m:acc>
                    <m:r>
                      <a:rPr lang="en-US" sz="34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𝑍</m:t>
                    </m:r>
                    <m:r>
                      <a:rPr lang="en-US" sz="34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</m:oMath>
                </a14:m>
                <a:r>
                  <a:rPr lang="en-US" sz="3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𝑡</m:t>
                        </m:r>
                      </m:e>
                    </m:acc>
                    <m:r>
                      <a:rPr lang="en-US" sz="34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𝛾</m:t>
                    </m:r>
                  </m:oMath>
                </a14:m>
                <a:r>
                  <a:rPr lang="en-US" sz="3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couplings at Future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𝑒</m:t>
                        </m:r>
                      </m:e>
                      <m:sup>
                        <m:r>
                          <a:rPr lang="en-US" sz="34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</m:sup>
                    </m:sSup>
                    <m:r>
                      <a:rPr lang="en-US" sz="3400" b="0" i="1" smtClean="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𝑝</m:t>
                    </m:r>
                  </m:oMath>
                </a14:m>
                <a:r>
                  <a:rPr lang="en-US" sz="3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colliders.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8DE2DE-AD4D-9A6E-842E-09F3EEB49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667512"/>
                <a:ext cx="10908792" cy="1069848"/>
              </a:xfrm>
              <a:prstGeom prst="rect">
                <a:avLst/>
              </a:prstGeom>
              <a:blipFill>
                <a:blip r:embed="rId2"/>
                <a:stretch>
                  <a:fillRect t="-1058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41117F5-6487-038F-62BE-1897E544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5845" y="5057357"/>
            <a:ext cx="2848707" cy="10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2">
            <a:extLst>
              <a:ext uri="{FF2B5EF4-FFF2-40B4-BE49-F238E27FC236}">
                <a16:creationId xmlns:a16="http://schemas.microsoft.com/office/drawing/2014/main" id="{68BF5993-1634-1B15-F6EC-A2294F2E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138" y="5042547"/>
            <a:ext cx="2848707" cy="12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B5ED509-4017-1E96-5918-032A02575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474" y="4917185"/>
            <a:ext cx="1405670" cy="14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ollider Particle Physics University ...">
            <a:extLst>
              <a:ext uri="{FF2B5EF4-FFF2-40B4-BE49-F238E27FC236}">
                <a16:creationId xmlns:a16="http://schemas.microsoft.com/office/drawing/2014/main" id="{B861CDC8-A32E-DE26-6BF3-B5178CDAB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744" y="4650268"/>
            <a:ext cx="2268203" cy="143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82A41D-60DF-9344-568A-084530503165}"/>
              </a:ext>
            </a:extLst>
          </p:cNvPr>
          <p:cNvSpPr txBox="1"/>
          <p:nvPr/>
        </p:nvSpPr>
        <p:spPr>
          <a:xfrm>
            <a:off x="4649711" y="2301571"/>
            <a:ext cx="248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Mukesh Kumar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804BD7-62CA-6B1C-5BC4-A00FECD3100F}"/>
              </a:ext>
            </a:extLst>
          </p:cNvPr>
          <p:cNvSpPr txBox="1"/>
          <p:nvPr/>
        </p:nvSpPr>
        <p:spPr>
          <a:xfrm>
            <a:off x="1071563" y="3168322"/>
            <a:ext cx="970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collaboration with: Katlego </a:t>
            </a:r>
            <a:r>
              <a:rPr lang="en-US" sz="2400" dirty="0" err="1"/>
              <a:t>Machethe</a:t>
            </a:r>
            <a:r>
              <a:rPr lang="en-US" sz="2400" dirty="0"/>
              <a:t>, Pramod Sharma, Bruce </a:t>
            </a:r>
            <a:r>
              <a:rPr lang="en-US" sz="2400" dirty="0" err="1"/>
              <a:t>Mellado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0BA8B-335C-C59C-5890-9BC488FE12E7}"/>
              </a:ext>
            </a:extLst>
          </p:cNvPr>
          <p:cNvSpPr txBox="1"/>
          <p:nvPr/>
        </p:nvSpPr>
        <p:spPr>
          <a:xfrm>
            <a:off x="4649711" y="4000626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solidFill>
                  <a:schemeClr val="accent1"/>
                </a:solidFill>
                <a:effectLst/>
                <a:latin typeface="Times" pitchFamily="2" charset="0"/>
              </a:rPr>
              <a:t>arXiv:2507.02267 </a:t>
            </a:r>
            <a:endParaRPr lang="en-Z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72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2D28E-A5E1-D580-C74B-52C610877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D5A7B6C-5DE5-25E4-8188-0CE342A7D0A6}"/>
              </a:ext>
            </a:extLst>
          </p:cNvPr>
          <p:cNvSpPr txBox="1"/>
          <p:nvPr/>
        </p:nvSpPr>
        <p:spPr>
          <a:xfrm>
            <a:off x="532436" y="371768"/>
            <a:ext cx="3696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Conclusions and way forward: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0179BC-B866-12D4-EA6D-2CA88379BCAA}"/>
                  </a:ext>
                </a:extLst>
              </p:cNvPr>
              <p:cNvSpPr txBox="1"/>
              <p:nvPr/>
            </p:nvSpPr>
            <p:spPr>
              <a:xfrm>
                <a:off x="833376" y="856526"/>
                <a:ext cx="10718157" cy="564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en-ZA" sz="1800" dirty="0">
                    <a:effectLst/>
                    <a:latin typeface="SFRM1000"/>
                  </a:rPr>
                  <a:t>The differential analysis improves sensitivity over the inclusive case, tightening the allowed regions by approximately 17% for the SM-like couplings and up to 9% for the tensor ones. </a:t>
                </a:r>
              </a:p>
              <a:p>
                <a:pPr marL="285750" indent="-285750" algn="just">
                  <a:buFont typeface="Wingdings" pitchFamily="2" charset="2"/>
                  <a:buChar char="v"/>
                </a:pPr>
                <a:endParaRPr lang="en-ZA" dirty="0">
                  <a:latin typeface="SFRM1000"/>
                </a:endParaRPr>
              </a:p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en-ZA" sz="1800" dirty="0">
                    <a:effectLst/>
                    <a:latin typeface="SFRM1000"/>
                  </a:rPr>
                  <a:t>As the integrated luminosity increases from </a:t>
                </a:r>
                <a:r>
                  <a:rPr lang="en-ZA" sz="1800" dirty="0">
                    <a:effectLst/>
                    <a:latin typeface="CMR10"/>
                  </a:rPr>
                  <a:t>50 fb</a:t>
                </a:r>
                <a:r>
                  <a:rPr lang="en-ZA" sz="1800" baseline="30000" dirty="0">
                    <a:effectLst/>
                    <a:latin typeface="CMR10"/>
                  </a:rPr>
                  <a:t>-1</a:t>
                </a:r>
                <a:r>
                  <a:rPr lang="en-ZA" sz="800" dirty="0">
                    <a:effectLst/>
                    <a:latin typeface="CMR7"/>
                  </a:rPr>
                  <a:t> </a:t>
                </a:r>
                <a:r>
                  <a:rPr lang="en-ZA" sz="1800" dirty="0">
                    <a:effectLst/>
                    <a:latin typeface="SFRM1000"/>
                  </a:rPr>
                  <a:t>to </a:t>
                </a:r>
                <a:r>
                  <a:rPr lang="en-ZA" sz="1800" dirty="0">
                    <a:effectLst/>
                    <a:latin typeface="CMR10"/>
                  </a:rPr>
                  <a:t>1000 fb</a:t>
                </a:r>
                <a:r>
                  <a:rPr lang="en-ZA" sz="1800" baseline="30000" dirty="0">
                    <a:effectLst/>
                    <a:latin typeface="CMR10"/>
                  </a:rPr>
                  <a:t>-1</a:t>
                </a:r>
                <a:r>
                  <a:rPr lang="en-ZA" sz="1800" dirty="0">
                    <a:effectLst/>
                    <a:latin typeface="SFRM1000"/>
                  </a:rPr>
                  <a:t>, the bounds on </a:t>
                </a:r>
                <a:r>
                  <a:rPr lang="en-ZA" sz="1800" dirty="0">
                    <a:effectLst/>
                    <a:latin typeface="CMR10"/>
                  </a:rPr>
                  <a:t>∆</a:t>
                </a:r>
                <a:r>
                  <a:rPr lang="en-ZA" sz="1800" dirty="0">
                    <a:effectLst/>
                    <a:latin typeface="CMMI10"/>
                  </a:rPr>
                  <a:t>C</a:t>
                </a:r>
                <a:r>
                  <a:rPr lang="en-ZA" sz="1800" baseline="-25000" dirty="0">
                    <a:effectLst/>
                    <a:latin typeface="CMMI10"/>
                  </a:rPr>
                  <a:t>1V</a:t>
                </a:r>
                <a:r>
                  <a:rPr lang="en-ZA" sz="1800" dirty="0">
                    <a:effectLst/>
                    <a:latin typeface="CMMI10"/>
                  </a:rPr>
                  <a:t> </a:t>
                </a:r>
                <a:r>
                  <a:rPr lang="en-ZA" sz="800" dirty="0">
                    <a:effectLst/>
                    <a:latin typeface="CMMI7"/>
                  </a:rPr>
                  <a:t> </a:t>
                </a:r>
                <a:r>
                  <a:rPr lang="en-ZA" sz="1800" dirty="0">
                    <a:effectLst/>
                    <a:latin typeface="SFRM1000"/>
                  </a:rPr>
                  <a:t>and </a:t>
                </a:r>
                <a:r>
                  <a:rPr lang="en-ZA" sz="1800" dirty="0">
                    <a:effectLst/>
                    <a:latin typeface="CMR10"/>
                  </a:rPr>
                  <a:t>∆</a:t>
                </a:r>
                <a:r>
                  <a:rPr lang="en-ZA" sz="1800" dirty="0">
                    <a:effectLst/>
                    <a:latin typeface="CMMI10"/>
                  </a:rPr>
                  <a:t>C</a:t>
                </a:r>
                <a:r>
                  <a:rPr lang="en-ZA" sz="1800" baseline="-25000" dirty="0">
                    <a:effectLst/>
                    <a:latin typeface="CMMI10"/>
                  </a:rPr>
                  <a:t>1A</a:t>
                </a:r>
                <a:r>
                  <a:rPr lang="en-ZA" sz="1800" dirty="0">
                    <a:effectLst/>
                    <a:latin typeface="CMMI10"/>
                  </a:rPr>
                  <a:t> </a:t>
                </a:r>
                <a:r>
                  <a:rPr lang="en-ZA" sz="800" dirty="0">
                    <a:effectLst/>
                    <a:latin typeface="CMMI7"/>
                  </a:rPr>
                  <a:t> </a:t>
                </a:r>
                <a:r>
                  <a:rPr lang="en-ZA" sz="1800" dirty="0">
                    <a:effectLst/>
                    <a:latin typeface="SFRM1000"/>
                  </a:rPr>
                  <a:t>improve by approximately 76%, whereas those on </a:t>
                </a:r>
                <a:r>
                  <a:rPr lang="en-ZA" sz="1800" dirty="0">
                    <a:effectLst/>
                    <a:latin typeface="CMMI10"/>
                  </a:rPr>
                  <a:t>C</a:t>
                </a:r>
                <a:r>
                  <a:rPr lang="en-ZA" sz="1800" baseline="-25000" dirty="0">
                    <a:effectLst/>
                    <a:latin typeface="CMMI10"/>
                  </a:rPr>
                  <a:t>2V</a:t>
                </a:r>
                <a:r>
                  <a:rPr lang="en-ZA" sz="1800" dirty="0">
                    <a:effectLst/>
                    <a:latin typeface="CMMI10"/>
                  </a:rPr>
                  <a:t> </a:t>
                </a:r>
                <a:r>
                  <a:rPr lang="en-ZA" sz="800" dirty="0">
                    <a:effectLst/>
                    <a:latin typeface="CMMI7"/>
                  </a:rPr>
                  <a:t> </a:t>
                </a:r>
                <a:r>
                  <a:rPr lang="en-ZA" sz="1800" dirty="0">
                    <a:effectLst/>
                    <a:latin typeface="SFRM1000"/>
                  </a:rPr>
                  <a:t>and </a:t>
                </a:r>
                <a:r>
                  <a:rPr lang="en-ZA" sz="1800" dirty="0">
                    <a:effectLst/>
                    <a:latin typeface="CMMI10"/>
                  </a:rPr>
                  <a:t>C</a:t>
                </a:r>
                <a:r>
                  <a:rPr lang="en-ZA" sz="1800" baseline="-25000" dirty="0">
                    <a:effectLst/>
                    <a:latin typeface="CMMI10"/>
                  </a:rPr>
                  <a:t>2A</a:t>
                </a:r>
                <a:r>
                  <a:rPr lang="en-ZA" sz="1800" dirty="0">
                    <a:effectLst/>
                    <a:latin typeface="CMMI10"/>
                  </a:rPr>
                  <a:t> </a:t>
                </a:r>
                <a:r>
                  <a:rPr lang="en-ZA" sz="800" dirty="0">
                    <a:effectLst/>
                    <a:latin typeface="CMMI7"/>
                  </a:rPr>
                  <a:t> </a:t>
                </a:r>
                <a:r>
                  <a:rPr lang="en-ZA" sz="1800" dirty="0">
                    <a:effectLst/>
                    <a:latin typeface="SFRM1000"/>
                  </a:rPr>
                  <a:t>improve by nearly 51% and 90%, respectively. </a:t>
                </a:r>
              </a:p>
              <a:p>
                <a:pPr marL="285750" indent="-285750" algn="just">
                  <a:buFont typeface="Wingdings" pitchFamily="2" charset="2"/>
                  <a:buChar char="v"/>
                </a:pPr>
                <a:endParaRPr lang="en-ZA" dirty="0">
                  <a:latin typeface="SFRM1000"/>
                </a:endParaRPr>
              </a:p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en-ZA" sz="1800" dirty="0">
                    <a:effectLst/>
                    <a:latin typeface="SFRM1000"/>
                  </a:rPr>
                  <a:t>The two-parameter analysis results in broader allowed regions due to parameter correlations, yielding constraints more than twice as loose compared to the one-parameter case. </a:t>
                </a:r>
                <a:endParaRPr lang="en-ZA" dirty="0"/>
              </a:p>
              <a:p>
                <a:pPr marL="285750" indent="-285750" algn="just">
                  <a:buFont typeface="Wingdings" pitchFamily="2" charset="2"/>
                  <a:buChar char="v"/>
                </a:pPr>
                <a:endParaRPr lang="en-ZA" dirty="0">
                  <a:latin typeface="SFRM1000"/>
                </a:endParaRPr>
              </a:p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en-ZA" sz="1800" dirty="0">
                    <a:effectLst/>
                    <a:latin typeface="SFRM1000"/>
                  </a:rPr>
                  <a:t>Translating the bounds on </a:t>
                </a:r>
                <a:r>
                  <a:rPr lang="en-ZA" sz="1800" dirty="0">
                    <a:effectLst/>
                    <a:latin typeface="CMR10"/>
                  </a:rPr>
                  <a:t>∆</a:t>
                </a:r>
                <a:r>
                  <a:rPr lang="en-ZA" sz="1800" dirty="0">
                    <a:effectLst/>
                    <a:latin typeface="CMMI10"/>
                  </a:rPr>
                  <a:t>C</a:t>
                </a:r>
                <a:r>
                  <a:rPr lang="en-ZA" sz="1800" baseline="-25000" dirty="0">
                    <a:effectLst/>
                    <a:latin typeface="CMR7"/>
                  </a:rPr>
                  <a:t>1</a:t>
                </a:r>
                <a:r>
                  <a:rPr lang="en-ZA" sz="1800" baseline="-25000" dirty="0">
                    <a:effectLst/>
                    <a:latin typeface="CMMI7"/>
                  </a:rPr>
                  <a:t>V</a:t>
                </a:r>
                <a:r>
                  <a:rPr lang="en-ZA" sz="1800" dirty="0">
                    <a:effectLst/>
                    <a:latin typeface="CMMI7"/>
                  </a:rPr>
                  <a:t> </a:t>
                </a:r>
                <a:r>
                  <a:rPr lang="en-ZA" sz="1800" dirty="0">
                    <a:effectLst/>
                    <a:latin typeface="SFRM1000"/>
                  </a:rPr>
                  <a:t>and </a:t>
                </a:r>
                <a:r>
                  <a:rPr lang="en-ZA" sz="1800" dirty="0">
                    <a:effectLst/>
                    <a:latin typeface="CMR10"/>
                  </a:rPr>
                  <a:t>∆</a:t>
                </a:r>
                <a:r>
                  <a:rPr lang="en-ZA" sz="1800" dirty="0">
                    <a:effectLst/>
                    <a:latin typeface="CMMI10"/>
                  </a:rPr>
                  <a:t>C</a:t>
                </a:r>
                <a:r>
                  <a:rPr lang="en-ZA" sz="1800" baseline="-25000" dirty="0">
                    <a:effectLst/>
                    <a:latin typeface="CMR7"/>
                  </a:rPr>
                  <a:t>1</a:t>
                </a:r>
                <a:r>
                  <a:rPr lang="en-ZA" sz="1800" baseline="-25000" dirty="0">
                    <a:effectLst/>
                    <a:latin typeface="CMMI7"/>
                  </a:rPr>
                  <a:t>A</a:t>
                </a:r>
                <a:r>
                  <a:rPr lang="en-ZA" sz="1800" dirty="0">
                    <a:effectLst/>
                    <a:latin typeface="CMMI7"/>
                  </a:rPr>
                  <a:t> </a:t>
                </a:r>
                <a:r>
                  <a:rPr lang="en-ZA" sz="1800" dirty="0">
                    <a:effectLst/>
                    <a:latin typeface="SFRM1000"/>
                  </a:rPr>
                  <a:t>into absolute values of the couplings, defined as:</a:t>
                </a:r>
              </a:p>
              <a:p>
                <a:pPr algn="just"/>
                <a:endParaRPr lang="en-ZA" sz="1800" dirty="0">
                  <a:effectLst/>
                  <a:latin typeface="SFRM1000"/>
                </a:endParaRPr>
              </a:p>
              <a:p>
                <a:pPr algn="just"/>
                <a:r>
                  <a:rPr lang="en-ZA" sz="1800" dirty="0">
                    <a:effectLst/>
                    <a:latin typeface="SFRM100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𝑆𝑀</m:t>
                        </m:r>
                      </m:sup>
                    </m:sSubSup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b="0" i="0" smtClean="0">
                        <a:effectLst/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ZA" sz="1800" dirty="0">
                    <a:effectLst/>
                    <a:latin typeface="SFRM100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𝑆𝑀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ZA" sz="1800" dirty="0">
                    <a:effectLst/>
                    <a:latin typeface="SFRM1000"/>
                  </a:rPr>
                  <a:t> </a:t>
                </a:r>
              </a:p>
              <a:p>
                <a:pPr algn="just"/>
                <a:endParaRPr lang="en-ZA" sz="1800" dirty="0">
                  <a:effectLst/>
                  <a:latin typeface="SFRM1000"/>
                </a:endParaRPr>
              </a:p>
              <a:p>
                <a:pPr algn="just"/>
                <a:r>
                  <a:rPr lang="en-ZA" dirty="0">
                    <a:latin typeface="SFRM1000"/>
                  </a:rPr>
                  <a:t>W</a:t>
                </a:r>
                <a:r>
                  <a:rPr lang="en-ZA" sz="1800" dirty="0">
                    <a:effectLst/>
                    <a:latin typeface="SFRM1000"/>
                  </a:rPr>
                  <a:t>e find that at </a:t>
                </a:r>
                <a:r>
                  <a:rPr lang="en-ZA" sz="1800" dirty="0">
                    <a:effectLst/>
                    <a:latin typeface="CMR10"/>
                  </a:rPr>
                  <a:t>1000 fb</a:t>
                </a:r>
                <a:r>
                  <a:rPr lang="en-ZA" sz="1800" baseline="30000" dirty="0">
                    <a:effectLst/>
                    <a:latin typeface="CMSY7"/>
                  </a:rPr>
                  <a:t>−</a:t>
                </a:r>
                <a:r>
                  <a:rPr lang="en-ZA" sz="1800" baseline="30000" dirty="0">
                    <a:effectLst/>
                    <a:latin typeface="CMR7"/>
                  </a:rPr>
                  <a:t>1</a:t>
                </a:r>
                <a:r>
                  <a:rPr lang="en-ZA" sz="1800" dirty="0">
                    <a:effectLst/>
                    <a:latin typeface="SFRM1000"/>
                  </a:rPr>
                  <a:t>, </a:t>
                </a:r>
                <a:r>
                  <a:rPr lang="en-ZA" sz="1800" dirty="0">
                    <a:effectLst/>
                    <a:latin typeface="CMMI10"/>
                  </a:rPr>
                  <a:t>C</a:t>
                </a:r>
                <a:r>
                  <a:rPr lang="en-ZA" sz="1800" baseline="-25000" dirty="0">
                    <a:effectLst/>
                    <a:latin typeface="CMR7"/>
                  </a:rPr>
                  <a:t>1</a:t>
                </a:r>
                <a:r>
                  <a:rPr lang="en-ZA" sz="1800" baseline="-25000" dirty="0">
                    <a:effectLst/>
                    <a:latin typeface="CMMI7"/>
                  </a:rPr>
                  <a:t>V</a:t>
                </a:r>
                <a:r>
                  <a:rPr lang="en-ZA" sz="1800" dirty="0">
                    <a:effectLst/>
                    <a:latin typeface="CMMI7"/>
                  </a:rPr>
                  <a:t> </a:t>
                </a:r>
                <a:r>
                  <a:rPr lang="en-ZA" sz="1800" dirty="0">
                    <a:effectLst/>
                    <a:latin typeface="SFRM1000"/>
                  </a:rPr>
                  <a:t>is constrained to [0.096, 0.282] and </a:t>
                </a:r>
                <a:r>
                  <a:rPr lang="en-ZA" sz="1800" dirty="0">
                    <a:effectLst/>
                    <a:latin typeface="CMMI10"/>
                  </a:rPr>
                  <a:t>C</a:t>
                </a:r>
                <a:r>
                  <a:rPr lang="en-ZA" sz="1800" baseline="-25000" dirty="0">
                    <a:effectLst/>
                    <a:latin typeface="CMR7"/>
                  </a:rPr>
                  <a:t>1</a:t>
                </a:r>
                <a:r>
                  <a:rPr lang="en-ZA" sz="1800" baseline="-25000" dirty="0">
                    <a:effectLst/>
                    <a:latin typeface="CMMI7"/>
                  </a:rPr>
                  <a:t>A</a:t>
                </a:r>
                <a:r>
                  <a:rPr lang="en-ZA" sz="1800" dirty="0">
                    <a:effectLst/>
                    <a:latin typeface="CMMI7"/>
                  </a:rPr>
                  <a:t> </a:t>
                </a:r>
                <a:r>
                  <a:rPr lang="en-ZA" sz="1800" dirty="0">
                    <a:effectLst/>
                    <a:latin typeface="SFRM1000"/>
                  </a:rPr>
                  <a:t>to [0.472, 0.530], corresponding to projected precisions of approximately 50% and 6%, respectively, relative to their SM values. </a:t>
                </a:r>
              </a:p>
              <a:p>
                <a:pPr algn="just"/>
                <a:endParaRPr lang="en-ZA" dirty="0">
                  <a:latin typeface="SFRM1000"/>
                </a:endParaRPr>
              </a:p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en-ZA" dirty="0">
                    <a:latin typeface="SFRM1000"/>
                  </a:rPr>
                  <a:t>In most of the cases (specially at high luminosity) </a:t>
                </a:r>
                <a:r>
                  <a:rPr lang="en-ZA" dirty="0" err="1">
                    <a:latin typeface="SFRM1000"/>
                  </a:rPr>
                  <a:t>LHeC</a:t>
                </a:r>
                <a:r>
                  <a:rPr lang="en-ZA" dirty="0">
                    <a:latin typeface="SFRM1000"/>
                  </a:rPr>
                  <a:t> has improved or comparable sensitivities in comparison with other works, including results from experiments! </a:t>
                </a:r>
              </a:p>
              <a:p>
                <a:pPr marL="285750" indent="-285750" algn="just">
                  <a:buFont typeface="Wingdings" pitchFamily="2" charset="2"/>
                  <a:buChar char="v"/>
                </a:pPr>
                <a:endParaRPr lang="en-ZA" dirty="0">
                  <a:latin typeface="SFRM1000"/>
                </a:endParaRPr>
              </a:p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en-ZA" dirty="0">
                    <a:latin typeface="SFRM1000"/>
                  </a:rPr>
                  <a:t>Correlation among couplings are under investigation (Correlation-matrix).</a:t>
                </a:r>
                <a:endParaRPr lang="en-Z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0179BC-B866-12D4-EA6D-2CA88379B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76" y="856526"/>
                <a:ext cx="10718157" cy="5641288"/>
              </a:xfrm>
              <a:prstGeom prst="rect">
                <a:avLst/>
              </a:prstGeom>
              <a:blipFill>
                <a:blip r:embed="rId2"/>
                <a:stretch>
                  <a:fillRect l="-473" t="-449" r="-947" b="-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D080A-3368-6AEC-B9D4-AB271446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45469-EE02-41A1-49A7-5F2AD4F3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AF01E-01ED-D1ED-A5AB-B18A7BDC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0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17239-12AE-97B4-E33B-7BFC200E9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7FB2A-2B85-A8EB-B763-C31CE7DBA797}"/>
              </a:ext>
            </a:extLst>
          </p:cNvPr>
          <p:cNvSpPr txBox="1"/>
          <p:nvPr/>
        </p:nvSpPr>
        <p:spPr>
          <a:xfrm>
            <a:off x="532436" y="371768"/>
            <a:ext cx="3696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Conclusions and way forward:</a:t>
            </a:r>
          </a:p>
        </p:txBody>
      </p:sp>
      <p:pic>
        <p:nvPicPr>
          <p:cNvPr id="4" name="Picture 3" descr="A diagram of a hexagon and a hexagon&#10;&#10;Description automatically generated">
            <a:extLst>
              <a:ext uri="{FF2B5EF4-FFF2-40B4-BE49-F238E27FC236}">
                <a16:creationId xmlns:a16="http://schemas.microsoft.com/office/drawing/2014/main" id="{2438B034-BBAB-E7C2-8446-2712E665D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441" r="4500"/>
          <a:stretch/>
        </p:blipFill>
        <p:spPr>
          <a:xfrm>
            <a:off x="9321384" y="223183"/>
            <a:ext cx="2005245" cy="2426558"/>
          </a:xfrm>
          <a:prstGeom prst="rect">
            <a:avLst/>
          </a:prstGeom>
        </p:spPr>
      </p:pic>
      <p:pic>
        <p:nvPicPr>
          <p:cNvPr id="6" name="Picture 5" descr="A diagram of a molecule&#10;&#10;Description automatically generated">
            <a:extLst>
              <a:ext uri="{FF2B5EF4-FFF2-40B4-BE49-F238E27FC236}">
                <a16:creationId xmlns:a16="http://schemas.microsoft.com/office/drawing/2014/main" id="{07AD3B8D-4F9D-BB60-A935-5B238FC20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38" y="1415213"/>
            <a:ext cx="3183842" cy="2979951"/>
          </a:xfrm>
          <a:prstGeom prst="rect">
            <a:avLst/>
          </a:prstGeom>
        </p:spPr>
      </p:pic>
      <p:pic>
        <p:nvPicPr>
          <p:cNvPr id="8" name="Picture 7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99DD1D67-5B4E-62D5-D4C6-E0C807342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62" y="4431287"/>
            <a:ext cx="4749800" cy="1930400"/>
          </a:xfrm>
          <a:prstGeom prst="rect">
            <a:avLst/>
          </a:prstGeom>
        </p:spPr>
      </p:pic>
      <p:pic>
        <p:nvPicPr>
          <p:cNvPr id="10" name="Picture 9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49D3F226-7F97-641D-D2EE-0947FA1D7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912" y="4512589"/>
            <a:ext cx="4445000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6B1AD2-10DF-180D-5EDA-FEC1B6713CCE}"/>
                  </a:ext>
                </a:extLst>
              </p:cNvPr>
              <p:cNvSpPr txBox="1"/>
              <p:nvPr/>
            </p:nvSpPr>
            <p:spPr>
              <a:xfrm>
                <a:off x="532436" y="938083"/>
                <a:ext cx="4773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couplings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as ongoing work …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6B1AD2-10DF-180D-5EDA-FEC1B6713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6" y="938083"/>
                <a:ext cx="4773038" cy="369332"/>
              </a:xfrm>
              <a:prstGeom prst="rect">
                <a:avLst/>
              </a:prstGeom>
              <a:blipFill>
                <a:blip r:embed="rId6"/>
                <a:stretch>
                  <a:fillRect l="-79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B15118C-7E67-31A9-B78C-94EF5809E9BF}"/>
              </a:ext>
            </a:extLst>
          </p:cNvPr>
          <p:cNvSpPr txBox="1"/>
          <p:nvPr/>
        </p:nvSpPr>
        <p:spPr>
          <a:xfrm>
            <a:off x="9418055" y="5514904"/>
            <a:ext cx="245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merican Typewriter" panose="02090604020004020304" pitchFamily="18" charset="77"/>
              </a:rPr>
              <a:t>Thank you!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7A86D-EF6D-94D3-7BE3-C43930008AF8}"/>
              </a:ext>
            </a:extLst>
          </p:cNvPr>
          <p:cNvSpPr txBox="1"/>
          <p:nvPr/>
        </p:nvSpPr>
        <p:spPr>
          <a:xfrm rot="16200000">
            <a:off x="7200683" y="2039104"/>
            <a:ext cx="18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Photoproduction</a:t>
            </a:r>
          </a:p>
        </p:txBody>
      </p:sp>
      <p:pic>
        <p:nvPicPr>
          <p:cNvPr id="10242" name="Picture 2" descr="Compton effect | Definition, Formula, &amp; Facts | Britannica">
            <a:extLst>
              <a:ext uri="{FF2B5EF4-FFF2-40B4-BE49-F238E27FC236}">
                <a16:creationId xmlns:a16="http://schemas.microsoft.com/office/drawing/2014/main" id="{DFF84C33-CC91-8869-BFCA-D6979C64D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8"/>
          <a:stretch/>
        </p:blipFill>
        <p:spPr bwMode="auto">
          <a:xfrm>
            <a:off x="4112257" y="551790"/>
            <a:ext cx="3696846" cy="334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diagram of a hexagon and a hexagon&#10;&#10;Description automatically generated">
            <a:extLst>
              <a:ext uri="{FF2B5EF4-FFF2-40B4-BE49-F238E27FC236}">
                <a16:creationId xmlns:a16="http://schemas.microsoft.com/office/drawing/2014/main" id="{B6A7FA38-702F-5E1F-7A3C-327ACD3F5E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88" r="52451"/>
          <a:stretch/>
        </p:blipFill>
        <p:spPr>
          <a:xfrm>
            <a:off x="9318056" y="2649741"/>
            <a:ext cx="2068784" cy="242655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9D97C9-B612-6BBD-97A2-FE2345CA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D8A30-7710-17BE-9136-82236102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D3557-7F45-838E-4BEB-9C5AF12D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raveling the Mysteries of the Universe: Precise Measurement of the Top  Quark's Mass">
            <a:extLst>
              <a:ext uri="{FF2B5EF4-FFF2-40B4-BE49-F238E27FC236}">
                <a16:creationId xmlns:a16="http://schemas.microsoft.com/office/drawing/2014/main" id="{F35A325D-4294-5A71-ED7D-CBDEB05D2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6" y="2863493"/>
            <a:ext cx="5305151" cy="34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1607B4-39F5-CDC0-67E1-6DF293CA0EBA}"/>
                  </a:ext>
                </a:extLst>
              </p:cNvPr>
              <p:cNvSpPr txBox="1"/>
              <p:nvPr/>
            </p:nvSpPr>
            <p:spPr>
              <a:xfrm>
                <a:off x="586456" y="463228"/>
                <a:ext cx="574489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ZA" b="1" dirty="0"/>
                  <a:t>Top Quark: A Unique Probe</a:t>
                </a:r>
              </a:p>
              <a:p>
                <a:endParaRPr lang="en-ZA" b="1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ZA" dirty="0"/>
                  <a:t>Heaviest Standard Model particle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≈173</m:t>
                    </m:r>
                  </m:oMath>
                </a14:m>
                <a:r>
                  <a:rPr lang="en-ZA" dirty="0"/>
                  <a:t> GeV)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ZA" dirty="0"/>
                  <a:t>Strongly coupled to the Higgs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ZA" dirty="0"/>
                  <a:t>) → sensitive to EWSB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ZA" dirty="0"/>
                  <a:t>Decays before hadronizing → preserves spin info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ZA" dirty="0"/>
                  <a:t>Potential window to new physics: compositeness, top partners, etc.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1607B4-39F5-CDC0-67E1-6DF293CA0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56" y="463228"/>
                <a:ext cx="5744896" cy="2308324"/>
              </a:xfrm>
              <a:prstGeom prst="rect">
                <a:avLst/>
              </a:prstGeom>
              <a:blipFill>
                <a:blip r:embed="rId3"/>
                <a:stretch>
                  <a:fillRect l="-662" t="-1093" r="-1325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7F6581-EE26-C28A-30C8-D354842971A1}"/>
                  </a:ext>
                </a:extLst>
              </p:cNvPr>
              <p:cNvSpPr txBox="1"/>
              <p:nvPr/>
            </p:nvSpPr>
            <p:spPr>
              <a:xfrm>
                <a:off x="6331353" y="463228"/>
                <a:ext cx="5532698" cy="2619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ZA" b="1" dirty="0"/>
                  <a:t>Top-quark Coupling: A Key Vertex</a:t>
                </a:r>
              </a:p>
              <a:p>
                <a:endParaRPr lang="en-ZA" b="1" dirty="0"/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ZA" dirty="0"/>
                  <a:t>Direct probe of top-quark electroweak interactions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ZA" dirty="0"/>
                  <a:t>Sensitive to BSM effects via anomalous couplings (vector, axial, dipole)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ZA" dirty="0"/>
                  <a:t>Affects Higgs production, EW symmetry, and top-quark compositeness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ZA" dirty="0"/>
                  <a:t>Complementary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𝑊𝑡𝑏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A" dirty="0"/>
                  <a:t>, and EFT global fits..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7F6581-EE26-C28A-30C8-D35484297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53" y="463228"/>
                <a:ext cx="5532698" cy="2619115"/>
              </a:xfrm>
              <a:prstGeom prst="rect">
                <a:avLst/>
              </a:prstGeom>
              <a:blipFill>
                <a:blip r:embed="rId4"/>
                <a:stretch>
                  <a:fillRect l="-686" t="-966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molecule&#10;&#10;Description automatically generated">
            <a:extLst>
              <a:ext uri="{FF2B5EF4-FFF2-40B4-BE49-F238E27FC236}">
                <a16:creationId xmlns:a16="http://schemas.microsoft.com/office/drawing/2014/main" id="{B5C2AEF0-E3AB-B091-E8EA-EBDAA55BC4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14" t="24434" r="10273" b="11799"/>
          <a:stretch/>
        </p:blipFill>
        <p:spPr>
          <a:xfrm>
            <a:off x="6978583" y="3150138"/>
            <a:ext cx="4043165" cy="2385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0673A7-B11E-961D-C7E2-ED46C7CCCA0E}"/>
                  </a:ext>
                </a:extLst>
              </p:cNvPr>
              <p:cNvSpPr txBox="1"/>
              <p:nvPr/>
            </p:nvSpPr>
            <p:spPr>
              <a:xfrm>
                <a:off x="7155632" y="5903089"/>
                <a:ext cx="3963264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0673A7-B11E-961D-C7E2-ED46C7CCC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632" y="5903089"/>
                <a:ext cx="3963264" cy="404983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4FE77-131D-0982-3D4B-AB1122BA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AEA66-23FA-03E3-37EC-7F3ADE75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34CB80-2657-E370-175D-1D1AC1A8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wire with text&#10;&#10;Description automatically generated with medium confidence">
            <a:extLst>
              <a:ext uri="{FF2B5EF4-FFF2-40B4-BE49-F238E27FC236}">
                <a16:creationId xmlns:a16="http://schemas.microsoft.com/office/drawing/2014/main" id="{F59BE7D8-08C1-B6BD-FCC7-22340B87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39" y="3878206"/>
            <a:ext cx="1863761" cy="1920097"/>
          </a:xfrm>
          <a:prstGeom prst="rect">
            <a:avLst/>
          </a:prstGeom>
        </p:spPr>
      </p:pic>
      <p:pic>
        <p:nvPicPr>
          <p:cNvPr id="5" name="Picture 4" descr="A diagram of a molecule&#10;&#10;Description automatically generated">
            <a:extLst>
              <a:ext uri="{FF2B5EF4-FFF2-40B4-BE49-F238E27FC236}">
                <a16:creationId xmlns:a16="http://schemas.microsoft.com/office/drawing/2014/main" id="{D7D102D0-BDDB-EA08-E63E-2D80342E1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440" y="3843519"/>
            <a:ext cx="1863761" cy="1920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09AA27-1362-E145-6561-7C69A8B2675A}"/>
                  </a:ext>
                </a:extLst>
              </p:cNvPr>
              <p:cNvSpPr txBox="1"/>
              <p:nvPr/>
            </p:nvSpPr>
            <p:spPr>
              <a:xfrm>
                <a:off x="465882" y="566678"/>
                <a:ext cx="6094070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ZA" b="1" dirty="0"/>
                  <a:t>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ZA" b="1" dirty="0"/>
                  <a:t> Collider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ZA" b="1" dirty="0"/>
                  <a:t>?</a:t>
                </a:r>
              </a:p>
              <a:p>
                <a:endParaRPr lang="en-ZA" b="1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ZA" dirty="0"/>
                  <a:t>Clean initial state (lepton-proton) → reduced QCD background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ZA" dirty="0"/>
                  <a:t>Enhanced sensitivity to neutral current processes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ZA" dirty="0"/>
                  <a:t>Direct access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ZA" dirty="0"/>
                  <a:t> via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dirty="0"/>
                  <a:t>exchange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ZA" dirty="0"/>
                  <a:t>Less ambiguous interpretation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ZA" dirty="0"/>
                  <a:t>; polarized beams possible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ZA" dirty="0"/>
                  <a:t>Ideal for disentangling EFT operators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dirty="0"/>
                  <a:t>vertex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09AA27-1362-E145-6561-7C69A8B26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2" y="566678"/>
                <a:ext cx="6094070" cy="2585323"/>
              </a:xfrm>
              <a:prstGeom prst="rect">
                <a:avLst/>
              </a:prstGeom>
              <a:blipFill>
                <a:blip r:embed="rId4"/>
                <a:stretch>
                  <a:fillRect l="-624" t="-976" b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LHeC">
            <a:extLst>
              <a:ext uri="{FF2B5EF4-FFF2-40B4-BE49-F238E27FC236}">
                <a16:creationId xmlns:a16="http://schemas.microsoft.com/office/drawing/2014/main" id="{231345CB-077F-DB7E-8BA2-71BDCCA2D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3" b="6077"/>
          <a:stretch/>
        </p:blipFill>
        <p:spPr bwMode="auto">
          <a:xfrm>
            <a:off x="781694" y="3367095"/>
            <a:ext cx="5105105" cy="31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0CC4D2-485B-7264-BCA1-31A8DC545B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4301"/>
          <a:stretch/>
        </p:blipFill>
        <p:spPr>
          <a:xfrm>
            <a:off x="6680239" y="498791"/>
            <a:ext cx="4850355" cy="2033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B1C144-0595-ED13-F3CC-5DC5780B8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239" y="2707544"/>
            <a:ext cx="4802283" cy="1100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AE318F-0CD8-C63F-B4DD-98DB731A52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5764" y="6005028"/>
            <a:ext cx="2125089" cy="354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9298E1-EB7B-A182-7218-E3F9F1024E8C}"/>
              </a:ext>
            </a:extLst>
          </p:cNvPr>
          <p:cNvSpPr txBox="1"/>
          <p:nvPr/>
        </p:nvSpPr>
        <p:spPr>
          <a:xfrm>
            <a:off x="9062977" y="475719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C004F-C650-D904-2FC1-3263B160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49F0-7492-7B51-B6BD-5F515B29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7CB88-A53A-9EB8-A091-1E5DDA5B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A126C5-5744-0E80-3301-C6DF7ABF1CF7}"/>
              </a:ext>
            </a:extLst>
          </p:cNvPr>
          <p:cNvSpPr txBox="1"/>
          <p:nvPr/>
        </p:nvSpPr>
        <p:spPr>
          <a:xfrm>
            <a:off x="5261654" y="212225"/>
            <a:ext cx="2158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Cross section(s):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17684-02A6-D80C-1EE8-6C51BE597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83" y="205499"/>
            <a:ext cx="4169008" cy="3413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BA7E7-381D-C72E-681F-3709966351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983"/>
          <a:stretch/>
        </p:blipFill>
        <p:spPr>
          <a:xfrm>
            <a:off x="5774875" y="716568"/>
            <a:ext cx="5792091" cy="2040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D69C89-E458-7958-B4CB-6F0AB0CDF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88" y="3476880"/>
            <a:ext cx="11338573" cy="3028040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5D186B85-0376-8E1F-E26F-21BBACA19B89}"/>
              </a:ext>
            </a:extLst>
          </p:cNvPr>
          <p:cNvSpPr/>
          <p:nvPr/>
        </p:nvSpPr>
        <p:spPr>
          <a:xfrm>
            <a:off x="7359402" y="703849"/>
            <a:ext cx="1574157" cy="2040466"/>
          </a:xfrm>
          <a:prstGeom prst="frame">
            <a:avLst>
              <a:gd name="adj1" fmla="val 14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A8E67C-6925-9D62-DFFC-6D186A30FBD4}"/>
                  </a:ext>
                </a:extLst>
              </p:cNvPr>
              <p:cNvSpPr txBox="1"/>
              <p:nvPr/>
            </p:nvSpPr>
            <p:spPr>
              <a:xfrm>
                <a:off x="6340796" y="3003957"/>
                <a:ext cx="4051815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SD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A8E67C-6925-9D62-DFFC-6D186A30F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796" y="3003957"/>
                <a:ext cx="4051815" cy="427746"/>
              </a:xfrm>
              <a:prstGeom prst="rect">
                <a:avLst/>
              </a:prstGeom>
              <a:blipFill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50B079-D50E-33DA-21DE-DD0FA2DC0F06}"/>
                  </a:ext>
                </a:extLst>
              </p:cNvPr>
              <p:cNvSpPr txBox="1"/>
              <p:nvPr/>
            </p:nvSpPr>
            <p:spPr>
              <a:xfrm>
                <a:off x="3414464" y="2744315"/>
                <a:ext cx="1510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=−80%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50B079-D50E-33DA-21DE-DD0FA2DC0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464" y="2744315"/>
                <a:ext cx="1510735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A804F74-8F81-709E-54C6-691224BE56AC}"/>
              </a:ext>
            </a:extLst>
          </p:cNvPr>
          <p:cNvSpPr txBox="1"/>
          <p:nvPr/>
        </p:nvSpPr>
        <p:spPr>
          <a:xfrm rot="16200000">
            <a:off x="-182755" y="1792878"/>
            <a:ext cx="162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Semi-leptonic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AD017-00CE-57AF-5ADE-F079C9FE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5617D-345E-B268-9F3A-0ABC8E88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B90AC-08E3-9698-A3DC-EDB2C4DA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E8057-7E66-CBC6-50C0-993EA0A80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85EC9-BF5B-C848-23B9-4F81EAB03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498" y="716498"/>
            <a:ext cx="3615159" cy="2811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1E9CA0-0FA0-D900-C58B-701B6F50F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924" y="716498"/>
            <a:ext cx="3615159" cy="2811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DC7F6D-2529-6465-62E7-B32D499C5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98" y="3602572"/>
            <a:ext cx="3615159" cy="2811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E1F93D-BB8C-09BC-9B39-AF0AAE70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315" y="3602571"/>
            <a:ext cx="3615159" cy="28117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DF7E76-560B-1D3F-425B-340B7A5F7F2C}"/>
              </a:ext>
            </a:extLst>
          </p:cNvPr>
          <p:cNvSpPr txBox="1"/>
          <p:nvPr/>
        </p:nvSpPr>
        <p:spPr>
          <a:xfrm>
            <a:off x="5261654" y="212225"/>
            <a:ext cx="2943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Sensitive Observable(s)</a:t>
            </a:r>
          </a:p>
        </p:txBody>
      </p:sp>
      <p:pic>
        <p:nvPicPr>
          <p:cNvPr id="12" name="Picture 11" descr="A diagram of a molecule&#10;&#10;Description automatically generated">
            <a:extLst>
              <a:ext uri="{FF2B5EF4-FFF2-40B4-BE49-F238E27FC236}">
                <a16:creationId xmlns:a16="http://schemas.microsoft.com/office/drawing/2014/main" id="{0609B46F-A480-4631-8605-6BB943954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19" y="686009"/>
            <a:ext cx="1863761" cy="1920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589240-ED29-7989-A0E9-C5D2F5EBA10A}"/>
                  </a:ext>
                </a:extLst>
              </p:cNvPr>
              <p:cNvSpPr txBox="1"/>
              <p:nvPr/>
            </p:nvSpPr>
            <p:spPr>
              <a:xfrm>
                <a:off x="419013" y="3916409"/>
                <a:ext cx="13120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589240-ED29-7989-A0E9-C5D2F5EBA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13" y="3916409"/>
                <a:ext cx="1312026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CEC538-2ADD-8766-B4C8-E2C6FF0E78B9}"/>
                  </a:ext>
                </a:extLst>
              </p:cNvPr>
              <p:cNvSpPr txBox="1"/>
              <p:nvPr/>
            </p:nvSpPr>
            <p:spPr>
              <a:xfrm>
                <a:off x="1535858" y="600151"/>
                <a:ext cx="2443746" cy="372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𝑗𝑗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CEC538-2ADD-8766-B4C8-E2C6FF0E7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600151"/>
                <a:ext cx="2443746" cy="372731"/>
              </a:xfrm>
              <a:prstGeom prst="rect">
                <a:avLst/>
              </a:prstGeom>
              <a:blipFill>
                <a:blip r:embed="rId8"/>
                <a:stretch>
                  <a:fillRect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32CCE5-78B0-218A-0B19-811131EFC5CC}"/>
                  </a:ext>
                </a:extLst>
              </p:cNvPr>
              <p:cNvSpPr txBox="1"/>
              <p:nvPr/>
            </p:nvSpPr>
            <p:spPr>
              <a:xfrm>
                <a:off x="1731039" y="1416762"/>
                <a:ext cx="2489143" cy="403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32CCE5-78B0-218A-0B19-811131EFC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039" y="1416762"/>
                <a:ext cx="2489143" cy="403124"/>
              </a:xfrm>
              <a:prstGeom prst="rect">
                <a:avLst/>
              </a:prstGeom>
              <a:blipFill>
                <a:blip r:embed="rId9"/>
                <a:stretch>
                  <a:fillRect r="-508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7909DFB-6625-C34B-FE2A-94E37DB6E28B}"/>
              </a:ext>
            </a:extLst>
          </p:cNvPr>
          <p:cNvSpPr txBox="1"/>
          <p:nvPr/>
        </p:nvSpPr>
        <p:spPr>
          <a:xfrm>
            <a:off x="565413" y="3528289"/>
            <a:ext cx="28344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SM-Like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Dipole-structure</a:t>
            </a:r>
          </a:p>
          <a:p>
            <a:r>
              <a:rPr lang="en-US" dirty="0">
                <a:solidFill>
                  <a:schemeClr val="accent1"/>
                </a:solidFill>
              </a:rPr>
              <a:t>(momentum dependence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51E394-B17D-ABEB-26DD-397904A5B315}"/>
                  </a:ext>
                </a:extLst>
              </p:cNvPr>
              <p:cNvSpPr txBox="1"/>
              <p:nvPr/>
            </p:nvSpPr>
            <p:spPr>
              <a:xfrm>
                <a:off x="1713053" y="2951544"/>
                <a:ext cx="1416605" cy="372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51E394-B17D-ABEB-26DD-397904A5B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53" y="2951544"/>
                <a:ext cx="1416605" cy="372731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9B0F0-238D-9C88-FC82-8F09514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E8FC3-65ED-AB94-ED46-A80B6DC8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C0F65-0091-5968-832F-2D0F7597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9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CD2D4-0781-0B49-5851-746986287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691E25-27EA-24D5-25C0-897E423C83B6}"/>
              </a:ext>
            </a:extLst>
          </p:cNvPr>
          <p:cNvSpPr txBox="1"/>
          <p:nvPr/>
        </p:nvSpPr>
        <p:spPr>
          <a:xfrm>
            <a:off x="532436" y="302319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Analysis and Results: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E0807-1FD2-6F42-FA5C-4C3AF9E17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36" y="974045"/>
            <a:ext cx="4308918" cy="1607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69078-40CB-8230-199F-D3D6E789B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61" y="2644127"/>
            <a:ext cx="3871882" cy="91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5F00EC-B360-A311-B284-896719823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85" y="5049590"/>
            <a:ext cx="4556323" cy="720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704F81-CFD7-36FC-F87D-32E5E1B67F1B}"/>
              </a:ext>
            </a:extLst>
          </p:cNvPr>
          <p:cNvSpPr txBox="1"/>
          <p:nvPr/>
        </p:nvSpPr>
        <p:spPr>
          <a:xfrm>
            <a:off x="532436" y="3983138"/>
            <a:ext cx="4803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dirty="0">
                <a:effectLst/>
                <a:latin typeface="SFRM1000"/>
              </a:rPr>
              <a:t>The dependence of the inclusive and differential cross sections on the BSM couplings can be modelled as a quadratic function: </a:t>
            </a:r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D63BA6-FB55-5CF0-9E21-134B1B539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731" y="1030521"/>
            <a:ext cx="2982530" cy="2609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B246E2-008C-7B2C-B7B0-A356B382E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3648" y="1024011"/>
            <a:ext cx="2982530" cy="26097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D9B516-9221-961D-CF09-A665607CEC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1455" y="3779509"/>
            <a:ext cx="2982530" cy="2609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917786-D0F9-2F40-64BF-20C3CADD0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9116" y="3744786"/>
            <a:ext cx="2982530" cy="26097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8C776-A70A-4D1A-C451-9AA328165DB1}"/>
              </a:ext>
            </a:extLst>
          </p:cNvPr>
          <p:cNvSpPr txBox="1"/>
          <p:nvPr/>
        </p:nvSpPr>
        <p:spPr>
          <a:xfrm>
            <a:off x="7581371" y="486813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One-parameter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60987-79DC-CB5E-33D1-1877DB73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B87D186-9E6E-FAF3-F183-68D182E1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C5D9F6-450B-E54A-3875-A07D50F0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2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25106-377C-0741-15DE-A445968EA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AC2E30-377B-B22D-B42E-13D0CB3F8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80" t="2882" r="6909" b="-4723"/>
          <a:stretch/>
        </p:blipFill>
        <p:spPr>
          <a:xfrm rot="16200000">
            <a:off x="7702953" y="2957333"/>
            <a:ext cx="6204031" cy="497709"/>
          </a:xfrm>
          <a:prstGeom prst="rect">
            <a:avLst/>
          </a:prstGeom>
        </p:spPr>
      </p:pic>
      <p:pic>
        <p:nvPicPr>
          <p:cNvPr id="5" name="Picture 4" descr="A diagram of a circle with a black line&#10;&#10;Description automatically generated">
            <a:extLst>
              <a:ext uri="{FF2B5EF4-FFF2-40B4-BE49-F238E27FC236}">
                <a16:creationId xmlns:a16="http://schemas.microsoft.com/office/drawing/2014/main" id="{6D77473F-535D-DC41-17F1-0E16884A9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08" y="879573"/>
            <a:ext cx="3138487" cy="2942332"/>
          </a:xfrm>
          <a:prstGeom prst="rect">
            <a:avLst/>
          </a:prstGeom>
        </p:spPr>
      </p:pic>
      <p:pic>
        <p:nvPicPr>
          <p:cNvPr id="7" name="Picture 6" descr="A diagram of a blue circle with a black line&#10;&#10;Description automatically generated">
            <a:extLst>
              <a:ext uri="{FF2B5EF4-FFF2-40B4-BE49-F238E27FC236}">
                <a16:creationId xmlns:a16="http://schemas.microsoft.com/office/drawing/2014/main" id="{DAF2449F-92B8-A2C4-1DD0-31083FF84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900" y="940310"/>
            <a:ext cx="2876498" cy="2696717"/>
          </a:xfrm>
          <a:prstGeom prst="rect">
            <a:avLst/>
          </a:prstGeom>
        </p:spPr>
      </p:pic>
      <p:pic>
        <p:nvPicPr>
          <p:cNvPr id="9" name="Picture 8" descr="A graph of a blue line&#10;&#10;Description automatically generated with medium confidence">
            <a:extLst>
              <a:ext uri="{FF2B5EF4-FFF2-40B4-BE49-F238E27FC236}">
                <a16:creationId xmlns:a16="http://schemas.microsoft.com/office/drawing/2014/main" id="{E1F6D2EC-C537-8210-A711-35639C9CA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668" y="928736"/>
            <a:ext cx="2876498" cy="2696717"/>
          </a:xfrm>
          <a:prstGeom prst="rect">
            <a:avLst/>
          </a:prstGeom>
        </p:spPr>
      </p:pic>
      <p:pic>
        <p:nvPicPr>
          <p:cNvPr id="11" name="Picture 10" descr="A diagram of a curve&#10;&#10;Description automatically generated">
            <a:extLst>
              <a:ext uri="{FF2B5EF4-FFF2-40B4-BE49-F238E27FC236}">
                <a16:creationId xmlns:a16="http://schemas.microsoft.com/office/drawing/2014/main" id="{799413DB-91C2-70FD-DAD9-06249F58E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49" y="3740880"/>
            <a:ext cx="3010095" cy="2821964"/>
          </a:xfrm>
          <a:prstGeom prst="rect">
            <a:avLst/>
          </a:prstGeom>
        </p:spPr>
      </p:pic>
      <p:pic>
        <p:nvPicPr>
          <p:cNvPr id="13" name="Picture 12" descr="A diagram of a graph&#10;&#10;Description automatically generated">
            <a:extLst>
              <a:ext uri="{FF2B5EF4-FFF2-40B4-BE49-F238E27FC236}">
                <a16:creationId xmlns:a16="http://schemas.microsoft.com/office/drawing/2014/main" id="{F1A85259-5A8C-E35B-9F54-21BCA29F1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3004" y="3740879"/>
            <a:ext cx="3010095" cy="2821964"/>
          </a:xfrm>
          <a:prstGeom prst="rect">
            <a:avLst/>
          </a:prstGeom>
        </p:spPr>
      </p:pic>
      <p:pic>
        <p:nvPicPr>
          <p:cNvPr id="15" name="Picture 14" descr="A diagram of a circle with a black and blue circle&#10;&#10;Description automatically generated">
            <a:extLst>
              <a:ext uri="{FF2B5EF4-FFF2-40B4-BE49-F238E27FC236}">
                <a16:creationId xmlns:a16="http://schemas.microsoft.com/office/drawing/2014/main" id="{92F01BA9-A2A8-4C0E-B3EB-EF4ACE7FE7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1948" y="3740878"/>
            <a:ext cx="3138487" cy="29423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0945BB-0CBF-4774-0DA7-D6E348055347}"/>
              </a:ext>
            </a:extLst>
          </p:cNvPr>
          <p:cNvSpPr txBox="1"/>
          <p:nvPr/>
        </p:nvSpPr>
        <p:spPr>
          <a:xfrm>
            <a:off x="532436" y="302319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Analysis and Results: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69A315-0897-19AA-AF37-CDF7EBD872E8}"/>
              </a:ext>
            </a:extLst>
          </p:cNvPr>
          <p:cNvSpPr txBox="1"/>
          <p:nvPr/>
        </p:nvSpPr>
        <p:spPr>
          <a:xfrm>
            <a:off x="4919193" y="302319"/>
            <a:ext cx="299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Two-parameter (differential)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587C2-AB22-8493-B2A7-0FFD900E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FF735-D945-AF82-6F4F-388C85CA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5721A-7DEC-3432-2445-B6127570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1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2BC6-1B12-F0E3-4069-CCA542ECC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7CFEE-6202-32FA-71A1-D72292DCC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89" y="1132952"/>
            <a:ext cx="11271851" cy="443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29DE5C-CFF9-3362-518D-9249297DCFD9}"/>
              </a:ext>
            </a:extLst>
          </p:cNvPr>
          <p:cNvSpPr txBox="1"/>
          <p:nvPr/>
        </p:nvSpPr>
        <p:spPr>
          <a:xfrm>
            <a:off x="532436" y="302319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Analysis and Results: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6643-03E6-6D69-FF18-9B5EFAC0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7DC0C-9567-EA37-16DD-9E11605C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7E93-9553-13E6-D4C9-8A2B97E6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2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165F3-2AAC-FDCD-ED67-3FDACE18F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EFAFE82-13F2-79B6-4E4A-E1438A612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3" y="3711226"/>
            <a:ext cx="4037173" cy="2974759"/>
          </a:xfrm>
          <a:prstGeom prst="rect">
            <a:avLst/>
          </a:prstGeom>
        </p:spPr>
      </p:pic>
      <p:pic>
        <p:nvPicPr>
          <p:cNvPr id="5" name="Picture 4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DFF4909B-6E9A-3EE9-AC52-403B7DAF1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58" y="870930"/>
            <a:ext cx="4037173" cy="2974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89438-6EA0-B340-E355-42E4DAAAA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33" y="1178929"/>
            <a:ext cx="4583243" cy="4897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0AA665-33F2-9B7B-3B58-417E34F2D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308" y="1066399"/>
            <a:ext cx="2478589" cy="1612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E22E2C-36C5-87DF-E7E3-B374EB460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291" y="2995489"/>
            <a:ext cx="2903004" cy="1392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ACBBC-1CBA-00D1-01F8-B4E0F814C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041" y="4736331"/>
            <a:ext cx="3157655" cy="1120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A6D2D3-609F-D49D-92D4-E9ACEE3868B7}"/>
              </a:ext>
            </a:extLst>
          </p:cNvPr>
          <p:cNvSpPr txBox="1"/>
          <p:nvPr/>
        </p:nvSpPr>
        <p:spPr>
          <a:xfrm>
            <a:off x="532436" y="302319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Analysis and Results: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4FD4-22A7-2B64-4499-59E7E9BC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/>
              <a:t>09/07/2025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EF622-D10D-97C1-54DF-76A7A51A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Mukesh Kumar, University of the Witwatersrand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D7E875-0EF2-CC48-6DF2-E083E5A1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83F-607F-2D4C-BCEE-FABD6B471F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8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634</Words>
  <Application>Microsoft Macintosh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American Typewriter</vt:lpstr>
      <vt:lpstr>Aptos</vt:lpstr>
      <vt:lpstr>Aptos Display</vt:lpstr>
      <vt:lpstr>Arial</vt:lpstr>
      <vt:lpstr>Cambria Math</vt:lpstr>
      <vt:lpstr>CMMI10</vt:lpstr>
      <vt:lpstr>CMMI7</vt:lpstr>
      <vt:lpstr>CMR10</vt:lpstr>
      <vt:lpstr>CMR7</vt:lpstr>
      <vt:lpstr>CMSY7</vt:lpstr>
      <vt:lpstr>Courier New</vt:lpstr>
      <vt:lpstr>SFRM1000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Mukesh Kumar</dc:creator>
  <cp:lastModifiedBy>Mukesh Kumar</cp:lastModifiedBy>
  <cp:revision>27</cp:revision>
  <cp:lastPrinted>2025-07-08T07:00:39Z</cp:lastPrinted>
  <dcterms:created xsi:type="dcterms:W3CDTF">2025-07-07T09:54:19Z</dcterms:created>
  <dcterms:modified xsi:type="dcterms:W3CDTF">2025-07-08T12:36:09Z</dcterms:modified>
</cp:coreProperties>
</file>