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2"/>
  </p:notesMasterIdLst>
  <p:sldIdLst>
    <p:sldId id="256" r:id="rId2"/>
    <p:sldId id="276" r:id="rId3"/>
    <p:sldId id="261" r:id="rId4"/>
    <p:sldId id="263" r:id="rId5"/>
    <p:sldId id="295" r:id="rId6"/>
    <p:sldId id="297" r:id="rId7"/>
    <p:sldId id="298" r:id="rId8"/>
    <p:sldId id="265" r:id="rId9"/>
    <p:sldId id="293" r:id="rId10"/>
    <p:sldId id="292" r:id="rId11"/>
    <p:sldId id="291" r:id="rId12"/>
    <p:sldId id="312" r:id="rId13"/>
    <p:sldId id="313" r:id="rId14"/>
    <p:sldId id="287" r:id="rId15"/>
    <p:sldId id="279" r:id="rId16"/>
    <p:sldId id="258" r:id="rId17"/>
    <p:sldId id="259" r:id="rId18"/>
    <p:sldId id="306" r:id="rId19"/>
    <p:sldId id="307" r:id="rId20"/>
    <p:sldId id="308" r:id="rId21"/>
    <p:sldId id="309" r:id="rId22"/>
    <p:sldId id="305" r:id="rId23"/>
    <p:sldId id="310" r:id="rId24"/>
    <p:sldId id="311" r:id="rId25"/>
    <p:sldId id="299" r:id="rId26"/>
    <p:sldId id="260" r:id="rId27"/>
    <p:sldId id="300" r:id="rId28"/>
    <p:sldId id="301" r:id="rId29"/>
    <p:sldId id="266" r:id="rId30"/>
    <p:sldId id="302" r:id="rId31"/>
    <p:sldId id="303" r:id="rId32"/>
    <p:sldId id="304" r:id="rId33"/>
    <p:sldId id="281" r:id="rId34"/>
    <p:sldId id="262" r:id="rId35"/>
    <p:sldId id="282" r:id="rId36"/>
    <p:sldId id="283" r:id="rId37"/>
    <p:sldId id="284" r:id="rId38"/>
    <p:sldId id="289" r:id="rId39"/>
    <p:sldId id="290" r:id="rId40"/>
    <p:sldId id="277" r:id="rId4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82153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82153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82153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82153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82153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82153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82153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82153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B8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889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143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889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889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889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889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889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3"/>
  </p:normalViewPr>
  <p:slideViewPr>
    <p:cSldViewPr snapToGrid="0" snapToObjects="1">
      <p:cViewPr varScale="1">
        <p:scale>
          <a:sx n="53" d="100"/>
          <a:sy n="53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398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2429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 flipV="1">
            <a:off x="3619500" y="8635632"/>
            <a:ext cx="17145000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defTabSz="642937">
              <a:spcBef>
                <a:spcPts val="0"/>
              </a:spcBef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3619500" y="9036843"/>
            <a:ext cx="17145000" cy="380404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3800" baseline="0">
                <a:solidFill>
                  <a:srgbClr val="0B80C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19500" y="6000750"/>
            <a:ext cx="17145000" cy="253603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681" y="12882157"/>
            <a:ext cx="545704" cy="6127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" name="ATLAS-Logo-B&amp;W-invert-CMYK-M.png" descr="ATLAS-Logo-B&amp;W-invert-CMYK-M.png"/>
          <p:cNvPicPr>
            <a:picLocks noChangeAspect="1"/>
          </p:cNvPicPr>
          <p:nvPr/>
        </p:nvPicPr>
        <p:blipFill>
          <a:blip r:embed="rId2"/>
          <a:srcRect l="10297" t="19280" r="10934" b="19067"/>
          <a:stretch>
            <a:fillRect/>
          </a:stretch>
        </p:blipFill>
        <p:spPr>
          <a:xfrm>
            <a:off x="871846" y="569398"/>
            <a:ext cx="5564945" cy="2291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2620" y="0"/>
                </a:moveTo>
                <a:cubicBezTo>
                  <a:pt x="2454" y="0"/>
                  <a:pt x="2325" y="2"/>
                  <a:pt x="2220" y="11"/>
                </a:cubicBezTo>
                <a:cubicBezTo>
                  <a:pt x="2126" y="20"/>
                  <a:pt x="2054" y="35"/>
                  <a:pt x="1986" y="60"/>
                </a:cubicBezTo>
                <a:cubicBezTo>
                  <a:pt x="1986" y="60"/>
                  <a:pt x="1984" y="63"/>
                  <a:pt x="1983" y="64"/>
                </a:cubicBezTo>
                <a:cubicBezTo>
                  <a:pt x="1964" y="71"/>
                  <a:pt x="1946" y="80"/>
                  <a:pt x="1928" y="90"/>
                </a:cubicBezTo>
                <a:cubicBezTo>
                  <a:pt x="1928" y="90"/>
                  <a:pt x="1927" y="90"/>
                  <a:pt x="1926" y="90"/>
                </a:cubicBezTo>
                <a:cubicBezTo>
                  <a:pt x="1926" y="90"/>
                  <a:pt x="1924" y="93"/>
                  <a:pt x="1923" y="94"/>
                </a:cubicBezTo>
                <a:cubicBezTo>
                  <a:pt x="1874" y="119"/>
                  <a:pt x="1825" y="152"/>
                  <a:pt x="1776" y="195"/>
                </a:cubicBezTo>
                <a:cubicBezTo>
                  <a:pt x="1760" y="208"/>
                  <a:pt x="1745" y="220"/>
                  <a:pt x="1728" y="236"/>
                </a:cubicBezTo>
                <a:cubicBezTo>
                  <a:pt x="1663" y="298"/>
                  <a:pt x="1593" y="370"/>
                  <a:pt x="1505" y="471"/>
                </a:cubicBezTo>
                <a:cubicBezTo>
                  <a:pt x="1430" y="558"/>
                  <a:pt x="1357" y="653"/>
                  <a:pt x="1287" y="752"/>
                </a:cubicBezTo>
                <a:cubicBezTo>
                  <a:pt x="1266" y="781"/>
                  <a:pt x="1248" y="812"/>
                  <a:pt x="1228" y="842"/>
                </a:cubicBezTo>
                <a:cubicBezTo>
                  <a:pt x="1186" y="905"/>
                  <a:pt x="1143" y="969"/>
                  <a:pt x="1102" y="1036"/>
                </a:cubicBezTo>
                <a:cubicBezTo>
                  <a:pt x="1053" y="1118"/>
                  <a:pt x="1007" y="1202"/>
                  <a:pt x="961" y="1291"/>
                </a:cubicBezTo>
                <a:cubicBezTo>
                  <a:pt x="949" y="1312"/>
                  <a:pt x="938" y="1336"/>
                  <a:pt x="927" y="1358"/>
                </a:cubicBezTo>
                <a:cubicBezTo>
                  <a:pt x="872" y="1468"/>
                  <a:pt x="820" y="1579"/>
                  <a:pt x="770" y="1699"/>
                </a:cubicBezTo>
                <a:cubicBezTo>
                  <a:pt x="702" y="1861"/>
                  <a:pt x="638" y="2037"/>
                  <a:pt x="578" y="2219"/>
                </a:cubicBezTo>
                <a:cubicBezTo>
                  <a:pt x="566" y="2253"/>
                  <a:pt x="555" y="2288"/>
                  <a:pt x="544" y="2324"/>
                </a:cubicBezTo>
                <a:cubicBezTo>
                  <a:pt x="544" y="2325"/>
                  <a:pt x="543" y="2326"/>
                  <a:pt x="543" y="2327"/>
                </a:cubicBezTo>
                <a:cubicBezTo>
                  <a:pt x="542" y="2328"/>
                  <a:pt x="541" y="2330"/>
                  <a:pt x="541" y="2331"/>
                </a:cubicBezTo>
                <a:cubicBezTo>
                  <a:pt x="540" y="2333"/>
                  <a:pt x="540" y="2336"/>
                  <a:pt x="539" y="2338"/>
                </a:cubicBezTo>
                <a:cubicBezTo>
                  <a:pt x="537" y="2344"/>
                  <a:pt x="535" y="2351"/>
                  <a:pt x="533" y="2357"/>
                </a:cubicBezTo>
                <a:cubicBezTo>
                  <a:pt x="532" y="2362"/>
                  <a:pt x="530" y="2364"/>
                  <a:pt x="529" y="2368"/>
                </a:cubicBezTo>
                <a:cubicBezTo>
                  <a:pt x="528" y="2369"/>
                  <a:pt x="529" y="2371"/>
                  <a:pt x="529" y="2372"/>
                </a:cubicBezTo>
                <a:cubicBezTo>
                  <a:pt x="470" y="2559"/>
                  <a:pt x="413" y="2753"/>
                  <a:pt x="363" y="2960"/>
                </a:cubicBezTo>
                <a:cubicBezTo>
                  <a:pt x="324" y="3116"/>
                  <a:pt x="288" y="3278"/>
                  <a:pt x="253" y="3446"/>
                </a:cubicBezTo>
                <a:cubicBezTo>
                  <a:pt x="221" y="3605"/>
                  <a:pt x="194" y="3763"/>
                  <a:pt x="167" y="3921"/>
                </a:cubicBezTo>
                <a:cubicBezTo>
                  <a:pt x="157" y="3987"/>
                  <a:pt x="146" y="4052"/>
                  <a:pt x="137" y="4119"/>
                </a:cubicBezTo>
                <a:cubicBezTo>
                  <a:pt x="133" y="4141"/>
                  <a:pt x="130" y="4165"/>
                  <a:pt x="127" y="4187"/>
                </a:cubicBezTo>
                <a:cubicBezTo>
                  <a:pt x="-9" y="5225"/>
                  <a:pt x="-38" y="6391"/>
                  <a:pt x="50" y="7633"/>
                </a:cubicBezTo>
                <a:cubicBezTo>
                  <a:pt x="63" y="7800"/>
                  <a:pt x="79" y="7974"/>
                  <a:pt x="95" y="8149"/>
                </a:cubicBezTo>
                <a:cubicBezTo>
                  <a:pt x="101" y="8212"/>
                  <a:pt x="105" y="8273"/>
                  <a:pt x="112" y="8336"/>
                </a:cubicBezTo>
                <a:cubicBezTo>
                  <a:pt x="226" y="9426"/>
                  <a:pt x="341" y="10170"/>
                  <a:pt x="507" y="10738"/>
                </a:cubicBezTo>
                <a:cubicBezTo>
                  <a:pt x="507" y="10739"/>
                  <a:pt x="508" y="10741"/>
                  <a:pt x="509" y="10742"/>
                </a:cubicBezTo>
                <a:cubicBezTo>
                  <a:pt x="517" y="10769"/>
                  <a:pt x="526" y="10791"/>
                  <a:pt x="535" y="10817"/>
                </a:cubicBezTo>
                <a:cubicBezTo>
                  <a:pt x="564" y="10907"/>
                  <a:pt x="592" y="10996"/>
                  <a:pt x="624" y="11079"/>
                </a:cubicBezTo>
                <a:cubicBezTo>
                  <a:pt x="630" y="11094"/>
                  <a:pt x="636" y="11108"/>
                  <a:pt x="641" y="11124"/>
                </a:cubicBezTo>
                <a:cubicBezTo>
                  <a:pt x="642" y="11127"/>
                  <a:pt x="643" y="11131"/>
                  <a:pt x="644" y="11135"/>
                </a:cubicBezTo>
                <a:cubicBezTo>
                  <a:pt x="644" y="11136"/>
                  <a:pt x="645" y="11137"/>
                  <a:pt x="646" y="11139"/>
                </a:cubicBezTo>
                <a:cubicBezTo>
                  <a:pt x="646" y="11139"/>
                  <a:pt x="647" y="11142"/>
                  <a:pt x="647" y="11142"/>
                </a:cubicBezTo>
                <a:cubicBezTo>
                  <a:pt x="692" y="11253"/>
                  <a:pt x="741" y="11356"/>
                  <a:pt x="793" y="11457"/>
                </a:cubicBezTo>
                <a:cubicBezTo>
                  <a:pt x="794" y="11458"/>
                  <a:pt x="794" y="11459"/>
                  <a:pt x="795" y="11460"/>
                </a:cubicBezTo>
                <a:cubicBezTo>
                  <a:pt x="796" y="11462"/>
                  <a:pt x="797" y="11462"/>
                  <a:pt x="798" y="11464"/>
                </a:cubicBezTo>
                <a:cubicBezTo>
                  <a:pt x="813" y="11493"/>
                  <a:pt x="830" y="11522"/>
                  <a:pt x="845" y="11550"/>
                </a:cubicBezTo>
                <a:cubicBezTo>
                  <a:pt x="850" y="11558"/>
                  <a:pt x="853" y="11565"/>
                  <a:pt x="858" y="11573"/>
                </a:cubicBezTo>
                <a:cubicBezTo>
                  <a:pt x="861" y="11578"/>
                  <a:pt x="864" y="11582"/>
                  <a:pt x="867" y="11588"/>
                </a:cubicBezTo>
                <a:cubicBezTo>
                  <a:pt x="868" y="11590"/>
                  <a:pt x="870" y="11593"/>
                  <a:pt x="872" y="11595"/>
                </a:cubicBezTo>
                <a:cubicBezTo>
                  <a:pt x="873" y="11597"/>
                  <a:pt x="875" y="11600"/>
                  <a:pt x="876" y="11603"/>
                </a:cubicBezTo>
                <a:cubicBezTo>
                  <a:pt x="877" y="11604"/>
                  <a:pt x="878" y="11605"/>
                  <a:pt x="879" y="11606"/>
                </a:cubicBezTo>
                <a:cubicBezTo>
                  <a:pt x="880" y="11607"/>
                  <a:pt x="879" y="11610"/>
                  <a:pt x="879" y="11610"/>
                </a:cubicBezTo>
                <a:cubicBezTo>
                  <a:pt x="880" y="11612"/>
                  <a:pt x="881" y="11612"/>
                  <a:pt x="882" y="11614"/>
                </a:cubicBezTo>
                <a:cubicBezTo>
                  <a:pt x="910" y="11662"/>
                  <a:pt x="938" y="11710"/>
                  <a:pt x="968" y="11756"/>
                </a:cubicBezTo>
                <a:cubicBezTo>
                  <a:pt x="971" y="11759"/>
                  <a:pt x="973" y="11764"/>
                  <a:pt x="975" y="11767"/>
                </a:cubicBezTo>
                <a:cubicBezTo>
                  <a:pt x="976" y="11769"/>
                  <a:pt x="978" y="11773"/>
                  <a:pt x="979" y="11775"/>
                </a:cubicBezTo>
                <a:cubicBezTo>
                  <a:pt x="980" y="11776"/>
                  <a:pt x="981" y="11777"/>
                  <a:pt x="982" y="11778"/>
                </a:cubicBezTo>
                <a:cubicBezTo>
                  <a:pt x="995" y="11797"/>
                  <a:pt x="1007" y="11816"/>
                  <a:pt x="1019" y="11835"/>
                </a:cubicBezTo>
                <a:cubicBezTo>
                  <a:pt x="1020" y="11835"/>
                  <a:pt x="1020" y="11838"/>
                  <a:pt x="1021" y="11838"/>
                </a:cubicBezTo>
                <a:cubicBezTo>
                  <a:pt x="1021" y="11839"/>
                  <a:pt x="1022" y="11838"/>
                  <a:pt x="1022" y="11838"/>
                </a:cubicBezTo>
                <a:cubicBezTo>
                  <a:pt x="1023" y="11839"/>
                  <a:pt x="1024" y="11842"/>
                  <a:pt x="1024" y="11842"/>
                </a:cubicBezTo>
                <a:cubicBezTo>
                  <a:pt x="1025" y="11843"/>
                  <a:pt x="1026" y="11844"/>
                  <a:pt x="1027" y="11846"/>
                </a:cubicBezTo>
                <a:cubicBezTo>
                  <a:pt x="1027" y="11846"/>
                  <a:pt x="1028" y="11845"/>
                  <a:pt x="1028" y="11846"/>
                </a:cubicBezTo>
                <a:cubicBezTo>
                  <a:pt x="1091" y="11937"/>
                  <a:pt x="1157" y="12030"/>
                  <a:pt x="1230" y="12119"/>
                </a:cubicBezTo>
                <a:lnTo>
                  <a:pt x="1241" y="12134"/>
                </a:lnTo>
                <a:lnTo>
                  <a:pt x="1550" y="12512"/>
                </a:lnTo>
                <a:lnTo>
                  <a:pt x="1567" y="12725"/>
                </a:lnTo>
                <a:cubicBezTo>
                  <a:pt x="1568" y="12735"/>
                  <a:pt x="1569" y="12749"/>
                  <a:pt x="1570" y="12759"/>
                </a:cubicBezTo>
                <a:lnTo>
                  <a:pt x="1627" y="13496"/>
                </a:lnTo>
                <a:cubicBezTo>
                  <a:pt x="1650" y="13797"/>
                  <a:pt x="1662" y="13999"/>
                  <a:pt x="1668" y="14173"/>
                </a:cubicBezTo>
                <a:cubicBezTo>
                  <a:pt x="1673" y="14248"/>
                  <a:pt x="1675" y="14317"/>
                  <a:pt x="1674" y="14383"/>
                </a:cubicBezTo>
                <a:cubicBezTo>
                  <a:pt x="1674" y="14385"/>
                  <a:pt x="1674" y="14391"/>
                  <a:pt x="1674" y="14394"/>
                </a:cubicBezTo>
                <a:cubicBezTo>
                  <a:pt x="1674" y="14394"/>
                  <a:pt x="1674" y="14397"/>
                  <a:pt x="1674" y="14398"/>
                </a:cubicBezTo>
                <a:cubicBezTo>
                  <a:pt x="1674" y="14416"/>
                  <a:pt x="1675" y="14436"/>
                  <a:pt x="1674" y="14454"/>
                </a:cubicBezTo>
                <a:cubicBezTo>
                  <a:pt x="1672" y="14525"/>
                  <a:pt x="1664" y="14593"/>
                  <a:pt x="1654" y="14667"/>
                </a:cubicBezTo>
                <a:cubicBezTo>
                  <a:pt x="1654" y="14669"/>
                  <a:pt x="1655" y="14673"/>
                  <a:pt x="1654" y="14674"/>
                </a:cubicBezTo>
                <a:cubicBezTo>
                  <a:pt x="1647" y="14727"/>
                  <a:pt x="1635" y="14788"/>
                  <a:pt x="1624" y="14846"/>
                </a:cubicBezTo>
                <a:cubicBezTo>
                  <a:pt x="1617" y="14882"/>
                  <a:pt x="1612" y="14912"/>
                  <a:pt x="1604" y="14951"/>
                </a:cubicBezTo>
                <a:cubicBezTo>
                  <a:pt x="1544" y="15233"/>
                  <a:pt x="1490" y="15988"/>
                  <a:pt x="1467" y="16833"/>
                </a:cubicBezTo>
                <a:lnTo>
                  <a:pt x="1428" y="18240"/>
                </a:lnTo>
                <a:lnTo>
                  <a:pt x="1236" y="18360"/>
                </a:lnTo>
                <a:cubicBezTo>
                  <a:pt x="1130" y="18426"/>
                  <a:pt x="906" y="18782"/>
                  <a:pt x="738" y="19149"/>
                </a:cubicBezTo>
                <a:cubicBezTo>
                  <a:pt x="666" y="19306"/>
                  <a:pt x="605" y="19422"/>
                  <a:pt x="549" y="19520"/>
                </a:cubicBezTo>
                <a:cubicBezTo>
                  <a:pt x="525" y="19560"/>
                  <a:pt x="501" y="19604"/>
                  <a:pt x="479" y="19636"/>
                </a:cubicBezTo>
                <a:cubicBezTo>
                  <a:pt x="478" y="19637"/>
                  <a:pt x="476" y="19638"/>
                  <a:pt x="475" y="19639"/>
                </a:cubicBezTo>
                <a:cubicBezTo>
                  <a:pt x="475" y="19640"/>
                  <a:pt x="475" y="19643"/>
                  <a:pt x="475" y="19643"/>
                </a:cubicBezTo>
                <a:cubicBezTo>
                  <a:pt x="474" y="19644"/>
                  <a:pt x="474" y="19643"/>
                  <a:pt x="473" y="19643"/>
                </a:cubicBezTo>
                <a:cubicBezTo>
                  <a:pt x="473" y="19644"/>
                  <a:pt x="472" y="19647"/>
                  <a:pt x="472" y="19647"/>
                </a:cubicBezTo>
                <a:cubicBezTo>
                  <a:pt x="464" y="19658"/>
                  <a:pt x="457" y="19667"/>
                  <a:pt x="449" y="19677"/>
                </a:cubicBezTo>
                <a:cubicBezTo>
                  <a:pt x="448" y="19677"/>
                  <a:pt x="447" y="19680"/>
                  <a:pt x="447" y="19681"/>
                </a:cubicBezTo>
                <a:cubicBezTo>
                  <a:pt x="447" y="19681"/>
                  <a:pt x="446" y="19680"/>
                  <a:pt x="446" y="19681"/>
                </a:cubicBezTo>
                <a:cubicBezTo>
                  <a:pt x="412" y="19724"/>
                  <a:pt x="378" y="19760"/>
                  <a:pt x="347" y="19782"/>
                </a:cubicBezTo>
                <a:cubicBezTo>
                  <a:pt x="312" y="19806"/>
                  <a:pt x="279" y="19819"/>
                  <a:pt x="244" y="19819"/>
                </a:cubicBezTo>
                <a:lnTo>
                  <a:pt x="55" y="19819"/>
                </a:lnTo>
                <a:lnTo>
                  <a:pt x="90" y="20522"/>
                </a:lnTo>
                <a:cubicBezTo>
                  <a:pt x="109" y="20910"/>
                  <a:pt x="134" y="21311"/>
                  <a:pt x="147" y="21413"/>
                </a:cubicBezTo>
                <a:cubicBezTo>
                  <a:pt x="151" y="21438"/>
                  <a:pt x="157" y="21466"/>
                  <a:pt x="164" y="21488"/>
                </a:cubicBezTo>
                <a:cubicBezTo>
                  <a:pt x="173" y="21514"/>
                  <a:pt x="185" y="21533"/>
                  <a:pt x="198" y="21551"/>
                </a:cubicBezTo>
                <a:cubicBezTo>
                  <a:pt x="198" y="21552"/>
                  <a:pt x="199" y="21551"/>
                  <a:pt x="200" y="21551"/>
                </a:cubicBezTo>
                <a:cubicBezTo>
                  <a:pt x="219" y="21578"/>
                  <a:pt x="240" y="21600"/>
                  <a:pt x="263" y="21600"/>
                </a:cubicBezTo>
                <a:cubicBezTo>
                  <a:pt x="315" y="21600"/>
                  <a:pt x="341" y="21513"/>
                  <a:pt x="323" y="21398"/>
                </a:cubicBezTo>
                <a:cubicBezTo>
                  <a:pt x="315" y="21348"/>
                  <a:pt x="313" y="21294"/>
                  <a:pt x="318" y="21233"/>
                </a:cubicBezTo>
                <a:cubicBezTo>
                  <a:pt x="319" y="21215"/>
                  <a:pt x="325" y="21192"/>
                  <a:pt x="327" y="21173"/>
                </a:cubicBezTo>
                <a:cubicBezTo>
                  <a:pt x="334" y="21121"/>
                  <a:pt x="344" y="21067"/>
                  <a:pt x="360" y="21009"/>
                </a:cubicBezTo>
                <a:cubicBezTo>
                  <a:pt x="375" y="20947"/>
                  <a:pt x="393" y="20885"/>
                  <a:pt x="418" y="20818"/>
                </a:cubicBezTo>
                <a:cubicBezTo>
                  <a:pt x="449" y="20733"/>
                  <a:pt x="488" y="20646"/>
                  <a:pt x="532" y="20556"/>
                </a:cubicBezTo>
                <a:cubicBezTo>
                  <a:pt x="532" y="20556"/>
                  <a:pt x="531" y="20553"/>
                  <a:pt x="532" y="20552"/>
                </a:cubicBezTo>
                <a:cubicBezTo>
                  <a:pt x="535" y="20546"/>
                  <a:pt x="539" y="20540"/>
                  <a:pt x="543" y="20534"/>
                </a:cubicBezTo>
                <a:cubicBezTo>
                  <a:pt x="543" y="20533"/>
                  <a:pt x="544" y="20534"/>
                  <a:pt x="544" y="20534"/>
                </a:cubicBezTo>
                <a:cubicBezTo>
                  <a:pt x="546" y="20530"/>
                  <a:pt x="548" y="20523"/>
                  <a:pt x="550" y="20519"/>
                </a:cubicBezTo>
                <a:cubicBezTo>
                  <a:pt x="561" y="20498"/>
                  <a:pt x="571" y="20476"/>
                  <a:pt x="583" y="20455"/>
                </a:cubicBezTo>
                <a:cubicBezTo>
                  <a:pt x="614" y="20394"/>
                  <a:pt x="648" y="20337"/>
                  <a:pt x="684" y="20275"/>
                </a:cubicBezTo>
                <a:cubicBezTo>
                  <a:pt x="703" y="20244"/>
                  <a:pt x="722" y="20210"/>
                  <a:pt x="742" y="20178"/>
                </a:cubicBezTo>
                <a:cubicBezTo>
                  <a:pt x="784" y="20113"/>
                  <a:pt x="827" y="20051"/>
                  <a:pt x="873" y="19987"/>
                </a:cubicBezTo>
                <a:cubicBezTo>
                  <a:pt x="896" y="19956"/>
                  <a:pt x="918" y="19925"/>
                  <a:pt x="942" y="19894"/>
                </a:cubicBezTo>
                <a:cubicBezTo>
                  <a:pt x="1009" y="19806"/>
                  <a:pt x="1078" y="19717"/>
                  <a:pt x="1151" y="19636"/>
                </a:cubicBezTo>
                <a:cubicBezTo>
                  <a:pt x="1438" y="19320"/>
                  <a:pt x="1711" y="19013"/>
                  <a:pt x="1759" y="18951"/>
                </a:cubicBezTo>
                <a:cubicBezTo>
                  <a:pt x="1771" y="18936"/>
                  <a:pt x="1784" y="18889"/>
                  <a:pt x="1800" y="18824"/>
                </a:cubicBezTo>
                <a:cubicBezTo>
                  <a:pt x="1822" y="18734"/>
                  <a:pt x="1847" y="18597"/>
                  <a:pt x="1873" y="18442"/>
                </a:cubicBezTo>
                <a:cubicBezTo>
                  <a:pt x="1873" y="18441"/>
                  <a:pt x="1874" y="18439"/>
                  <a:pt x="1874" y="18438"/>
                </a:cubicBezTo>
                <a:cubicBezTo>
                  <a:pt x="1879" y="18411"/>
                  <a:pt x="1882" y="18382"/>
                  <a:pt x="1887" y="18352"/>
                </a:cubicBezTo>
                <a:cubicBezTo>
                  <a:pt x="1901" y="18255"/>
                  <a:pt x="1915" y="18143"/>
                  <a:pt x="1930" y="18034"/>
                </a:cubicBezTo>
                <a:cubicBezTo>
                  <a:pt x="1936" y="17976"/>
                  <a:pt x="1945" y="17918"/>
                  <a:pt x="1951" y="17858"/>
                </a:cubicBezTo>
                <a:cubicBezTo>
                  <a:pt x="2058" y="16830"/>
                  <a:pt x="2108" y="16553"/>
                  <a:pt x="2186" y="16553"/>
                </a:cubicBezTo>
                <a:cubicBezTo>
                  <a:pt x="2213" y="16553"/>
                  <a:pt x="2347" y="16753"/>
                  <a:pt x="2486" y="16998"/>
                </a:cubicBezTo>
                <a:lnTo>
                  <a:pt x="2740" y="17443"/>
                </a:lnTo>
                <a:lnTo>
                  <a:pt x="2618" y="17926"/>
                </a:lnTo>
                <a:cubicBezTo>
                  <a:pt x="2600" y="18000"/>
                  <a:pt x="2584" y="18082"/>
                  <a:pt x="2569" y="18173"/>
                </a:cubicBezTo>
                <a:cubicBezTo>
                  <a:pt x="2565" y="18205"/>
                  <a:pt x="2561" y="18227"/>
                  <a:pt x="2557" y="18263"/>
                </a:cubicBezTo>
                <a:cubicBezTo>
                  <a:pt x="2544" y="18385"/>
                  <a:pt x="2532" y="18524"/>
                  <a:pt x="2522" y="18678"/>
                </a:cubicBezTo>
                <a:cubicBezTo>
                  <a:pt x="2511" y="18833"/>
                  <a:pt x="2502" y="19002"/>
                  <a:pt x="2494" y="19183"/>
                </a:cubicBezTo>
                <a:cubicBezTo>
                  <a:pt x="2493" y="19196"/>
                  <a:pt x="2493" y="19211"/>
                  <a:pt x="2492" y="19224"/>
                </a:cubicBezTo>
                <a:cubicBezTo>
                  <a:pt x="2488" y="19492"/>
                  <a:pt x="2467" y="19805"/>
                  <a:pt x="2440" y="20118"/>
                </a:cubicBezTo>
                <a:cubicBezTo>
                  <a:pt x="2440" y="20120"/>
                  <a:pt x="2440" y="20124"/>
                  <a:pt x="2440" y="20126"/>
                </a:cubicBezTo>
                <a:cubicBezTo>
                  <a:pt x="2439" y="20137"/>
                  <a:pt x="2438" y="20145"/>
                  <a:pt x="2437" y="20156"/>
                </a:cubicBezTo>
                <a:cubicBezTo>
                  <a:pt x="2427" y="20272"/>
                  <a:pt x="2418" y="20404"/>
                  <a:pt x="2406" y="20500"/>
                </a:cubicBezTo>
                <a:cubicBezTo>
                  <a:pt x="2400" y="20547"/>
                  <a:pt x="2401" y="20541"/>
                  <a:pt x="2396" y="20586"/>
                </a:cubicBezTo>
                <a:cubicBezTo>
                  <a:pt x="2390" y="20636"/>
                  <a:pt x="2384" y="20736"/>
                  <a:pt x="2379" y="20769"/>
                </a:cubicBezTo>
                <a:cubicBezTo>
                  <a:pt x="2360" y="20887"/>
                  <a:pt x="2345" y="20996"/>
                  <a:pt x="2336" y="21080"/>
                </a:cubicBezTo>
                <a:cubicBezTo>
                  <a:pt x="2326" y="21164"/>
                  <a:pt x="2323" y="21220"/>
                  <a:pt x="2328" y="21230"/>
                </a:cubicBezTo>
                <a:cubicBezTo>
                  <a:pt x="2334" y="21242"/>
                  <a:pt x="2355" y="21252"/>
                  <a:pt x="2371" y="21263"/>
                </a:cubicBezTo>
                <a:cubicBezTo>
                  <a:pt x="2410" y="21282"/>
                  <a:pt x="2497" y="21316"/>
                  <a:pt x="2654" y="21361"/>
                </a:cubicBezTo>
                <a:cubicBezTo>
                  <a:pt x="2693" y="21372"/>
                  <a:pt x="2719" y="21369"/>
                  <a:pt x="2754" y="21376"/>
                </a:cubicBezTo>
                <a:cubicBezTo>
                  <a:pt x="2817" y="21380"/>
                  <a:pt x="2876" y="21381"/>
                  <a:pt x="2928" y="21376"/>
                </a:cubicBezTo>
                <a:cubicBezTo>
                  <a:pt x="2970" y="21371"/>
                  <a:pt x="3012" y="21365"/>
                  <a:pt x="3037" y="21353"/>
                </a:cubicBezTo>
                <a:cubicBezTo>
                  <a:pt x="3051" y="21346"/>
                  <a:pt x="3056" y="21333"/>
                  <a:pt x="3063" y="21323"/>
                </a:cubicBezTo>
                <a:cubicBezTo>
                  <a:pt x="3080" y="21272"/>
                  <a:pt x="3041" y="21198"/>
                  <a:pt x="2937" y="21110"/>
                </a:cubicBezTo>
                <a:cubicBezTo>
                  <a:pt x="2932" y="21106"/>
                  <a:pt x="2929" y="21110"/>
                  <a:pt x="2924" y="21106"/>
                </a:cubicBezTo>
                <a:cubicBezTo>
                  <a:pt x="2924" y="21105"/>
                  <a:pt x="2922" y="21103"/>
                  <a:pt x="2921" y="21102"/>
                </a:cubicBezTo>
                <a:cubicBezTo>
                  <a:pt x="2919" y="21100"/>
                  <a:pt x="2916" y="21097"/>
                  <a:pt x="2914" y="21095"/>
                </a:cubicBezTo>
                <a:cubicBezTo>
                  <a:pt x="2913" y="21094"/>
                  <a:pt x="2913" y="21095"/>
                  <a:pt x="2912" y="21095"/>
                </a:cubicBezTo>
                <a:cubicBezTo>
                  <a:pt x="2908" y="21091"/>
                  <a:pt x="2905" y="21082"/>
                  <a:pt x="2901" y="21076"/>
                </a:cubicBezTo>
                <a:cubicBezTo>
                  <a:pt x="2792" y="20984"/>
                  <a:pt x="2729" y="20865"/>
                  <a:pt x="2711" y="20653"/>
                </a:cubicBezTo>
                <a:cubicBezTo>
                  <a:pt x="2703" y="20626"/>
                  <a:pt x="2693" y="20598"/>
                  <a:pt x="2689" y="20571"/>
                </a:cubicBezTo>
                <a:cubicBezTo>
                  <a:pt x="2684" y="20534"/>
                  <a:pt x="2680" y="20500"/>
                  <a:pt x="2680" y="20466"/>
                </a:cubicBezTo>
                <a:cubicBezTo>
                  <a:pt x="2680" y="20412"/>
                  <a:pt x="2711" y="20189"/>
                  <a:pt x="2761" y="19879"/>
                </a:cubicBezTo>
                <a:cubicBezTo>
                  <a:pt x="2803" y="19585"/>
                  <a:pt x="2866" y="19223"/>
                  <a:pt x="2954" y="18753"/>
                </a:cubicBezTo>
                <a:cubicBezTo>
                  <a:pt x="3132" y="17794"/>
                  <a:pt x="3225" y="17120"/>
                  <a:pt x="3204" y="16912"/>
                </a:cubicBezTo>
                <a:cubicBezTo>
                  <a:pt x="3194" y="16820"/>
                  <a:pt x="3147" y="16654"/>
                  <a:pt x="3078" y="16455"/>
                </a:cubicBezTo>
                <a:cubicBezTo>
                  <a:pt x="3078" y="16455"/>
                  <a:pt x="3078" y="16452"/>
                  <a:pt x="3078" y="16452"/>
                </a:cubicBezTo>
                <a:cubicBezTo>
                  <a:pt x="3044" y="16353"/>
                  <a:pt x="3003" y="16246"/>
                  <a:pt x="2960" y="16137"/>
                </a:cubicBezTo>
                <a:cubicBezTo>
                  <a:pt x="2917" y="16028"/>
                  <a:pt x="2871" y="15918"/>
                  <a:pt x="2823" y="15812"/>
                </a:cubicBezTo>
                <a:lnTo>
                  <a:pt x="2475" y="15041"/>
                </a:lnTo>
                <a:lnTo>
                  <a:pt x="2551" y="14356"/>
                </a:lnTo>
                <a:cubicBezTo>
                  <a:pt x="2573" y="14157"/>
                  <a:pt x="2593" y="14003"/>
                  <a:pt x="2614" y="13870"/>
                </a:cubicBezTo>
                <a:cubicBezTo>
                  <a:pt x="2628" y="13777"/>
                  <a:pt x="2644" y="13685"/>
                  <a:pt x="2660" y="13619"/>
                </a:cubicBezTo>
                <a:cubicBezTo>
                  <a:pt x="2673" y="13566"/>
                  <a:pt x="2686" y="13519"/>
                  <a:pt x="2702" y="13481"/>
                </a:cubicBezTo>
                <a:cubicBezTo>
                  <a:pt x="2717" y="13442"/>
                  <a:pt x="2734" y="13413"/>
                  <a:pt x="2752" y="13387"/>
                </a:cubicBezTo>
                <a:cubicBezTo>
                  <a:pt x="2789" y="13337"/>
                  <a:pt x="2831" y="13306"/>
                  <a:pt x="2885" y="13294"/>
                </a:cubicBezTo>
                <a:cubicBezTo>
                  <a:pt x="2911" y="13288"/>
                  <a:pt x="2941" y="13286"/>
                  <a:pt x="2974" y="13286"/>
                </a:cubicBezTo>
                <a:cubicBezTo>
                  <a:pt x="3062" y="13286"/>
                  <a:pt x="3151" y="13253"/>
                  <a:pt x="3243" y="13182"/>
                </a:cubicBezTo>
                <a:cubicBezTo>
                  <a:pt x="3334" y="13110"/>
                  <a:pt x="3429" y="13000"/>
                  <a:pt x="3530" y="12849"/>
                </a:cubicBezTo>
                <a:cubicBezTo>
                  <a:pt x="3581" y="12773"/>
                  <a:pt x="3633" y="12684"/>
                  <a:pt x="3687" y="12587"/>
                </a:cubicBezTo>
                <a:cubicBezTo>
                  <a:pt x="3687" y="12586"/>
                  <a:pt x="3689" y="12583"/>
                  <a:pt x="3689" y="12583"/>
                </a:cubicBezTo>
                <a:cubicBezTo>
                  <a:pt x="3699" y="12563"/>
                  <a:pt x="3710" y="12539"/>
                  <a:pt x="3721" y="12519"/>
                </a:cubicBezTo>
                <a:cubicBezTo>
                  <a:pt x="3779" y="12411"/>
                  <a:pt x="3843" y="12279"/>
                  <a:pt x="3906" y="12145"/>
                </a:cubicBezTo>
                <a:cubicBezTo>
                  <a:pt x="3997" y="11951"/>
                  <a:pt x="4093" y="11727"/>
                  <a:pt x="4196" y="11479"/>
                </a:cubicBezTo>
                <a:cubicBezTo>
                  <a:pt x="4205" y="11456"/>
                  <a:pt x="4215" y="11439"/>
                  <a:pt x="4224" y="11415"/>
                </a:cubicBezTo>
                <a:cubicBezTo>
                  <a:pt x="4365" y="11065"/>
                  <a:pt x="4484" y="10746"/>
                  <a:pt x="4587" y="10450"/>
                </a:cubicBezTo>
                <a:cubicBezTo>
                  <a:pt x="4588" y="10447"/>
                  <a:pt x="4589" y="10446"/>
                  <a:pt x="4590" y="10443"/>
                </a:cubicBezTo>
                <a:cubicBezTo>
                  <a:pt x="4591" y="10438"/>
                  <a:pt x="4593" y="10432"/>
                  <a:pt x="4594" y="10428"/>
                </a:cubicBezTo>
                <a:cubicBezTo>
                  <a:pt x="4639" y="10298"/>
                  <a:pt x="4679" y="10173"/>
                  <a:pt x="4718" y="10050"/>
                </a:cubicBezTo>
                <a:cubicBezTo>
                  <a:pt x="4732" y="10002"/>
                  <a:pt x="4747" y="9955"/>
                  <a:pt x="4761" y="9908"/>
                </a:cubicBezTo>
                <a:cubicBezTo>
                  <a:pt x="4791" y="9804"/>
                  <a:pt x="4821" y="9703"/>
                  <a:pt x="4848" y="9601"/>
                </a:cubicBezTo>
                <a:cubicBezTo>
                  <a:pt x="4849" y="9598"/>
                  <a:pt x="4849" y="9596"/>
                  <a:pt x="4850" y="9593"/>
                </a:cubicBezTo>
                <a:cubicBezTo>
                  <a:pt x="4852" y="9584"/>
                  <a:pt x="4855" y="9573"/>
                  <a:pt x="4857" y="9563"/>
                </a:cubicBezTo>
                <a:cubicBezTo>
                  <a:pt x="4997" y="9025"/>
                  <a:pt x="5085" y="8500"/>
                  <a:pt x="5153" y="7872"/>
                </a:cubicBezTo>
                <a:cubicBezTo>
                  <a:pt x="5173" y="7685"/>
                  <a:pt x="5189" y="7499"/>
                  <a:pt x="5202" y="7311"/>
                </a:cubicBezTo>
                <a:cubicBezTo>
                  <a:pt x="5203" y="7292"/>
                  <a:pt x="5204" y="7271"/>
                  <a:pt x="5205" y="7251"/>
                </a:cubicBezTo>
                <a:cubicBezTo>
                  <a:pt x="5213" y="7112"/>
                  <a:pt x="5220" y="6975"/>
                  <a:pt x="5225" y="6828"/>
                </a:cubicBezTo>
                <a:cubicBezTo>
                  <a:pt x="5230" y="6653"/>
                  <a:pt x="5234" y="6480"/>
                  <a:pt x="5234" y="6308"/>
                </a:cubicBezTo>
                <a:cubicBezTo>
                  <a:pt x="5234" y="6308"/>
                  <a:pt x="5234" y="6305"/>
                  <a:pt x="5234" y="6305"/>
                </a:cubicBezTo>
                <a:cubicBezTo>
                  <a:pt x="5234" y="6300"/>
                  <a:pt x="5234" y="6298"/>
                  <a:pt x="5234" y="6293"/>
                </a:cubicBezTo>
                <a:cubicBezTo>
                  <a:pt x="5234" y="6286"/>
                  <a:pt x="5233" y="6278"/>
                  <a:pt x="5233" y="6271"/>
                </a:cubicBezTo>
                <a:cubicBezTo>
                  <a:pt x="5233" y="6047"/>
                  <a:pt x="5229" y="5829"/>
                  <a:pt x="5220" y="5612"/>
                </a:cubicBezTo>
                <a:cubicBezTo>
                  <a:pt x="5220" y="5611"/>
                  <a:pt x="5220" y="5610"/>
                  <a:pt x="5220" y="5609"/>
                </a:cubicBezTo>
                <a:cubicBezTo>
                  <a:pt x="5220" y="5608"/>
                  <a:pt x="5220" y="5605"/>
                  <a:pt x="5220" y="5605"/>
                </a:cubicBezTo>
                <a:cubicBezTo>
                  <a:pt x="5219" y="5562"/>
                  <a:pt x="5216" y="5521"/>
                  <a:pt x="5214" y="5478"/>
                </a:cubicBezTo>
                <a:cubicBezTo>
                  <a:pt x="5205" y="5272"/>
                  <a:pt x="5192" y="5070"/>
                  <a:pt x="5176" y="4872"/>
                </a:cubicBezTo>
                <a:cubicBezTo>
                  <a:pt x="5171" y="4820"/>
                  <a:pt x="5167" y="4766"/>
                  <a:pt x="5162" y="4714"/>
                </a:cubicBezTo>
                <a:cubicBezTo>
                  <a:pt x="5154" y="4633"/>
                  <a:pt x="5145" y="4555"/>
                  <a:pt x="5136" y="4475"/>
                </a:cubicBezTo>
                <a:cubicBezTo>
                  <a:pt x="5119" y="4330"/>
                  <a:pt x="5102" y="4186"/>
                  <a:pt x="5080" y="4045"/>
                </a:cubicBezTo>
                <a:cubicBezTo>
                  <a:pt x="4931" y="3051"/>
                  <a:pt x="4678" y="2158"/>
                  <a:pt x="4344" y="1448"/>
                </a:cubicBezTo>
                <a:cubicBezTo>
                  <a:pt x="4326" y="1410"/>
                  <a:pt x="4309" y="1372"/>
                  <a:pt x="4290" y="1336"/>
                </a:cubicBezTo>
                <a:cubicBezTo>
                  <a:pt x="4263" y="1282"/>
                  <a:pt x="4235" y="1234"/>
                  <a:pt x="4207" y="1182"/>
                </a:cubicBezTo>
                <a:cubicBezTo>
                  <a:pt x="4167" y="1110"/>
                  <a:pt x="4128" y="1034"/>
                  <a:pt x="4085" y="965"/>
                </a:cubicBezTo>
                <a:cubicBezTo>
                  <a:pt x="4028" y="873"/>
                  <a:pt x="3970" y="784"/>
                  <a:pt x="3909" y="700"/>
                </a:cubicBezTo>
                <a:cubicBezTo>
                  <a:pt x="3848" y="615"/>
                  <a:pt x="3784" y="539"/>
                  <a:pt x="3720" y="464"/>
                </a:cubicBezTo>
                <a:cubicBezTo>
                  <a:pt x="3559" y="278"/>
                  <a:pt x="3453" y="175"/>
                  <a:pt x="3335" y="109"/>
                </a:cubicBezTo>
                <a:cubicBezTo>
                  <a:pt x="3330" y="106"/>
                  <a:pt x="3326" y="100"/>
                  <a:pt x="3321" y="97"/>
                </a:cubicBezTo>
                <a:cubicBezTo>
                  <a:pt x="3306" y="89"/>
                  <a:pt x="3292" y="74"/>
                  <a:pt x="3277" y="67"/>
                </a:cubicBezTo>
                <a:cubicBezTo>
                  <a:pt x="3271" y="65"/>
                  <a:pt x="3261" y="66"/>
                  <a:pt x="3255" y="64"/>
                </a:cubicBezTo>
                <a:cubicBezTo>
                  <a:pt x="3252" y="62"/>
                  <a:pt x="3246" y="61"/>
                  <a:pt x="3243" y="60"/>
                </a:cubicBezTo>
                <a:cubicBezTo>
                  <a:pt x="3241" y="59"/>
                  <a:pt x="3240" y="60"/>
                  <a:pt x="3238" y="60"/>
                </a:cubicBezTo>
                <a:cubicBezTo>
                  <a:pt x="3098" y="10"/>
                  <a:pt x="2925" y="0"/>
                  <a:pt x="2620" y="0"/>
                </a:cubicBezTo>
                <a:close/>
                <a:moveTo>
                  <a:pt x="2803" y="464"/>
                </a:moveTo>
                <a:cubicBezTo>
                  <a:pt x="3277" y="449"/>
                  <a:pt x="3832" y="994"/>
                  <a:pt x="4145" y="1781"/>
                </a:cubicBezTo>
                <a:cubicBezTo>
                  <a:pt x="4337" y="2260"/>
                  <a:pt x="4339" y="2278"/>
                  <a:pt x="4218" y="2436"/>
                </a:cubicBezTo>
                <a:cubicBezTo>
                  <a:pt x="4149" y="2525"/>
                  <a:pt x="4050" y="2597"/>
                  <a:pt x="3998" y="2597"/>
                </a:cubicBezTo>
                <a:cubicBezTo>
                  <a:pt x="3946" y="2597"/>
                  <a:pt x="3649" y="2803"/>
                  <a:pt x="3338" y="3053"/>
                </a:cubicBezTo>
                <a:cubicBezTo>
                  <a:pt x="3027" y="3303"/>
                  <a:pt x="2737" y="3542"/>
                  <a:pt x="2695" y="3584"/>
                </a:cubicBezTo>
                <a:cubicBezTo>
                  <a:pt x="2664" y="3616"/>
                  <a:pt x="2642" y="3606"/>
                  <a:pt x="2628" y="3573"/>
                </a:cubicBezTo>
                <a:cubicBezTo>
                  <a:pt x="2570" y="3716"/>
                  <a:pt x="2395" y="3983"/>
                  <a:pt x="2179" y="4247"/>
                </a:cubicBezTo>
                <a:cubicBezTo>
                  <a:pt x="1900" y="4586"/>
                  <a:pt x="1599" y="4988"/>
                  <a:pt x="1510" y="5141"/>
                </a:cubicBezTo>
                <a:cubicBezTo>
                  <a:pt x="1301" y="5499"/>
                  <a:pt x="1295" y="5495"/>
                  <a:pt x="1195" y="5010"/>
                </a:cubicBezTo>
                <a:cubicBezTo>
                  <a:pt x="1034" y="4234"/>
                  <a:pt x="957" y="3185"/>
                  <a:pt x="1041" y="2915"/>
                </a:cubicBezTo>
                <a:cubicBezTo>
                  <a:pt x="1223" y="2324"/>
                  <a:pt x="1551" y="1560"/>
                  <a:pt x="1622" y="1560"/>
                </a:cubicBezTo>
                <a:cubicBezTo>
                  <a:pt x="1664" y="1560"/>
                  <a:pt x="1874" y="1961"/>
                  <a:pt x="2089" y="2451"/>
                </a:cubicBezTo>
                <a:cubicBezTo>
                  <a:pt x="2305" y="2941"/>
                  <a:pt x="2510" y="3341"/>
                  <a:pt x="2546" y="3341"/>
                </a:cubicBezTo>
                <a:cubicBezTo>
                  <a:pt x="2567" y="3341"/>
                  <a:pt x="2590" y="3364"/>
                  <a:pt x="2611" y="3397"/>
                </a:cubicBezTo>
                <a:cubicBezTo>
                  <a:pt x="2612" y="3361"/>
                  <a:pt x="2612" y="3328"/>
                  <a:pt x="2615" y="3281"/>
                </a:cubicBezTo>
                <a:cubicBezTo>
                  <a:pt x="2630" y="3098"/>
                  <a:pt x="2279" y="2236"/>
                  <a:pt x="1997" y="1762"/>
                </a:cubicBezTo>
                <a:cubicBezTo>
                  <a:pt x="1870" y="1548"/>
                  <a:pt x="1782" y="1309"/>
                  <a:pt x="1802" y="1231"/>
                </a:cubicBezTo>
                <a:cubicBezTo>
                  <a:pt x="1890" y="883"/>
                  <a:pt x="2421" y="476"/>
                  <a:pt x="2803" y="464"/>
                </a:cubicBezTo>
                <a:close/>
                <a:moveTo>
                  <a:pt x="704" y="2836"/>
                </a:moveTo>
                <a:cubicBezTo>
                  <a:pt x="718" y="2835"/>
                  <a:pt x="731" y="2850"/>
                  <a:pt x="742" y="2877"/>
                </a:cubicBezTo>
                <a:cubicBezTo>
                  <a:pt x="786" y="2983"/>
                  <a:pt x="756" y="3296"/>
                  <a:pt x="647" y="3887"/>
                </a:cubicBezTo>
                <a:cubicBezTo>
                  <a:pt x="464" y="4881"/>
                  <a:pt x="362" y="5852"/>
                  <a:pt x="360" y="6634"/>
                </a:cubicBezTo>
                <a:cubicBezTo>
                  <a:pt x="358" y="7166"/>
                  <a:pt x="294" y="7437"/>
                  <a:pt x="215" y="7244"/>
                </a:cubicBezTo>
                <a:cubicBezTo>
                  <a:pt x="129" y="7035"/>
                  <a:pt x="182" y="5359"/>
                  <a:pt x="303" y="4490"/>
                </a:cubicBezTo>
                <a:cubicBezTo>
                  <a:pt x="438" y="3511"/>
                  <a:pt x="604" y="2842"/>
                  <a:pt x="704" y="2836"/>
                </a:cubicBezTo>
                <a:close/>
                <a:moveTo>
                  <a:pt x="4244" y="3042"/>
                </a:moveTo>
                <a:cubicBezTo>
                  <a:pt x="4496" y="3042"/>
                  <a:pt x="4526" y="3082"/>
                  <a:pt x="4604" y="3525"/>
                </a:cubicBezTo>
                <a:cubicBezTo>
                  <a:pt x="4687" y="3997"/>
                  <a:pt x="4684" y="4022"/>
                  <a:pt x="4433" y="4651"/>
                </a:cubicBezTo>
                <a:cubicBezTo>
                  <a:pt x="4292" y="5004"/>
                  <a:pt x="4049" y="5520"/>
                  <a:pt x="3893" y="5799"/>
                </a:cubicBezTo>
                <a:cubicBezTo>
                  <a:pt x="3738" y="6079"/>
                  <a:pt x="3583" y="6308"/>
                  <a:pt x="3549" y="6308"/>
                </a:cubicBezTo>
                <a:cubicBezTo>
                  <a:pt x="3514" y="6308"/>
                  <a:pt x="3383" y="5879"/>
                  <a:pt x="3257" y="5354"/>
                </a:cubicBezTo>
                <a:cubicBezTo>
                  <a:pt x="3126" y="4814"/>
                  <a:pt x="2972" y="4364"/>
                  <a:pt x="2900" y="4314"/>
                </a:cubicBezTo>
                <a:cubicBezTo>
                  <a:pt x="2773" y="4227"/>
                  <a:pt x="2772" y="4223"/>
                  <a:pt x="2892" y="4000"/>
                </a:cubicBezTo>
                <a:cubicBezTo>
                  <a:pt x="3081" y="3650"/>
                  <a:pt x="3939" y="3042"/>
                  <a:pt x="4244" y="3042"/>
                </a:cubicBezTo>
                <a:close/>
                <a:moveTo>
                  <a:pt x="769" y="4269"/>
                </a:moveTo>
                <a:cubicBezTo>
                  <a:pt x="828" y="4274"/>
                  <a:pt x="892" y="4547"/>
                  <a:pt x="968" y="5074"/>
                </a:cubicBezTo>
                <a:lnTo>
                  <a:pt x="1078" y="5829"/>
                </a:lnTo>
                <a:lnTo>
                  <a:pt x="809" y="6376"/>
                </a:lnTo>
                <a:cubicBezTo>
                  <a:pt x="482" y="7040"/>
                  <a:pt x="423" y="6867"/>
                  <a:pt x="539" y="5590"/>
                </a:cubicBezTo>
                <a:cubicBezTo>
                  <a:pt x="621" y="4695"/>
                  <a:pt x="692" y="4263"/>
                  <a:pt x="769" y="4269"/>
                </a:cubicBezTo>
                <a:close/>
                <a:moveTo>
                  <a:pt x="4721" y="4782"/>
                </a:moveTo>
                <a:cubicBezTo>
                  <a:pt x="4858" y="5116"/>
                  <a:pt x="4684" y="7427"/>
                  <a:pt x="4428" y="8650"/>
                </a:cubicBezTo>
                <a:cubicBezTo>
                  <a:pt x="4247" y="9521"/>
                  <a:pt x="4055" y="10114"/>
                  <a:pt x="4012" y="9934"/>
                </a:cubicBezTo>
                <a:cubicBezTo>
                  <a:pt x="3994" y="9859"/>
                  <a:pt x="3961" y="9555"/>
                  <a:pt x="3939" y="9260"/>
                </a:cubicBezTo>
                <a:cubicBezTo>
                  <a:pt x="3918" y="8966"/>
                  <a:pt x="3831" y="8301"/>
                  <a:pt x="3746" y="7779"/>
                </a:cubicBezTo>
                <a:lnTo>
                  <a:pt x="3590" y="6828"/>
                </a:lnTo>
                <a:lnTo>
                  <a:pt x="3784" y="6458"/>
                </a:lnTo>
                <a:cubicBezTo>
                  <a:pt x="3891" y="6254"/>
                  <a:pt x="4136" y="5775"/>
                  <a:pt x="4330" y="5392"/>
                </a:cubicBezTo>
                <a:cubicBezTo>
                  <a:pt x="4524" y="5008"/>
                  <a:pt x="4700" y="4732"/>
                  <a:pt x="4721" y="4782"/>
                </a:cubicBezTo>
                <a:close/>
                <a:moveTo>
                  <a:pt x="4993" y="5414"/>
                </a:moveTo>
                <a:cubicBezTo>
                  <a:pt x="5020" y="5428"/>
                  <a:pt x="5042" y="5599"/>
                  <a:pt x="5054" y="5938"/>
                </a:cubicBezTo>
                <a:cubicBezTo>
                  <a:pt x="5084" y="6782"/>
                  <a:pt x="4958" y="8028"/>
                  <a:pt x="4747" y="9002"/>
                </a:cubicBezTo>
                <a:cubicBezTo>
                  <a:pt x="4540" y="9952"/>
                  <a:pt x="4244" y="10727"/>
                  <a:pt x="4181" y="10480"/>
                </a:cubicBezTo>
                <a:cubicBezTo>
                  <a:pt x="4158" y="10392"/>
                  <a:pt x="4209" y="10098"/>
                  <a:pt x="4293" y="9829"/>
                </a:cubicBezTo>
                <a:cubicBezTo>
                  <a:pt x="4541" y="9040"/>
                  <a:pt x="4749" y="7795"/>
                  <a:pt x="4833" y="6589"/>
                </a:cubicBezTo>
                <a:cubicBezTo>
                  <a:pt x="4887" y="5806"/>
                  <a:pt x="4947" y="5392"/>
                  <a:pt x="4993" y="5414"/>
                </a:cubicBezTo>
                <a:close/>
                <a:moveTo>
                  <a:pt x="20383" y="6316"/>
                </a:moveTo>
                <a:cubicBezTo>
                  <a:pt x="20217" y="6321"/>
                  <a:pt x="20063" y="6356"/>
                  <a:pt x="19923" y="6424"/>
                </a:cubicBezTo>
                <a:cubicBezTo>
                  <a:pt x="19918" y="6427"/>
                  <a:pt x="19912" y="6429"/>
                  <a:pt x="19907" y="6432"/>
                </a:cubicBezTo>
                <a:cubicBezTo>
                  <a:pt x="19863" y="6454"/>
                  <a:pt x="19820" y="6481"/>
                  <a:pt x="19778" y="6510"/>
                </a:cubicBezTo>
                <a:cubicBezTo>
                  <a:pt x="19727" y="6549"/>
                  <a:pt x="19676" y="6589"/>
                  <a:pt x="19628" y="6638"/>
                </a:cubicBezTo>
                <a:cubicBezTo>
                  <a:pt x="19627" y="6638"/>
                  <a:pt x="19625" y="6640"/>
                  <a:pt x="19624" y="6641"/>
                </a:cubicBezTo>
                <a:cubicBezTo>
                  <a:pt x="19605" y="6661"/>
                  <a:pt x="19587" y="6680"/>
                  <a:pt x="19569" y="6701"/>
                </a:cubicBezTo>
                <a:cubicBezTo>
                  <a:pt x="19512" y="6766"/>
                  <a:pt x="19457" y="6834"/>
                  <a:pt x="19406" y="6914"/>
                </a:cubicBezTo>
                <a:cubicBezTo>
                  <a:pt x="19355" y="6995"/>
                  <a:pt x="19309" y="7088"/>
                  <a:pt x="19265" y="7184"/>
                </a:cubicBezTo>
                <a:cubicBezTo>
                  <a:pt x="19263" y="7186"/>
                  <a:pt x="19263" y="7189"/>
                  <a:pt x="19262" y="7191"/>
                </a:cubicBezTo>
                <a:cubicBezTo>
                  <a:pt x="19250" y="7215"/>
                  <a:pt x="19238" y="7241"/>
                  <a:pt x="19228" y="7266"/>
                </a:cubicBezTo>
                <a:cubicBezTo>
                  <a:pt x="19227" y="7268"/>
                  <a:pt x="19228" y="7268"/>
                  <a:pt x="19228" y="7270"/>
                </a:cubicBezTo>
                <a:cubicBezTo>
                  <a:pt x="19190" y="7360"/>
                  <a:pt x="19153" y="7456"/>
                  <a:pt x="19122" y="7558"/>
                </a:cubicBezTo>
                <a:cubicBezTo>
                  <a:pt x="19121" y="7558"/>
                  <a:pt x="19120" y="7561"/>
                  <a:pt x="19120" y="7562"/>
                </a:cubicBezTo>
                <a:cubicBezTo>
                  <a:pt x="19119" y="7567"/>
                  <a:pt x="19117" y="7568"/>
                  <a:pt x="19115" y="7573"/>
                </a:cubicBezTo>
                <a:cubicBezTo>
                  <a:pt x="19113" y="7581"/>
                  <a:pt x="19110" y="7588"/>
                  <a:pt x="19108" y="7595"/>
                </a:cubicBezTo>
                <a:cubicBezTo>
                  <a:pt x="19108" y="7596"/>
                  <a:pt x="19108" y="7599"/>
                  <a:pt x="19108" y="7599"/>
                </a:cubicBezTo>
                <a:cubicBezTo>
                  <a:pt x="19106" y="7606"/>
                  <a:pt x="19104" y="7614"/>
                  <a:pt x="19102" y="7622"/>
                </a:cubicBezTo>
                <a:cubicBezTo>
                  <a:pt x="19070" y="7729"/>
                  <a:pt x="19044" y="7843"/>
                  <a:pt x="19020" y="7962"/>
                </a:cubicBezTo>
                <a:cubicBezTo>
                  <a:pt x="19020" y="7964"/>
                  <a:pt x="19019" y="7968"/>
                  <a:pt x="19019" y="7970"/>
                </a:cubicBezTo>
                <a:cubicBezTo>
                  <a:pt x="19018" y="7974"/>
                  <a:pt x="19016" y="7977"/>
                  <a:pt x="19015" y="7981"/>
                </a:cubicBezTo>
                <a:cubicBezTo>
                  <a:pt x="18950" y="8336"/>
                  <a:pt x="18916" y="8745"/>
                  <a:pt x="18916" y="9200"/>
                </a:cubicBezTo>
                <a:cubicBezTo>
                  <a:pt x="18916" y="9441"/>
                  <a:pt x="18925" y="9652"/>
                  <a:pt x="18940" y="9852"/>
                </a:cubicBezTo>
                <a:cubicBezTo>
                  <a:pt x="18949" y="9925"/>
                  <a:pt x="18956" y="9997"/>
                  <a:pt x="18966" y="10069"/>
                </a:cubicBezTo>
                <a:cubicBezTo>
                  <a:pt x="18969" y="10089"/>
                  <a:pt x="18971" y="10112"/>
                  <a:pt x="18974" y="10132"/>
                </a:cubicBezTo>
                <a:cubicBezTo>
                  <a:pt x="18987" y="10214"/>
                  <a:pt x="19003" y="10296"/>
                  <a:pt x="19020" y="10375"/>
                </a:cubicBezTo>
                <a:cubicBezTo>
                  <a:pt x="19020" y="10376"/>
                  <a:pt x="19020" y="10379"/>
                  <a:pt x="19020" y="10379"/>
                </a:cubicBezTo>
                <a:cubicBezTo>
                  <a:pt x="19040" y="10472"/>
                  <a:pt x="19064" y="10560"/>
                  <a:pt x="19089" y="10648"/>
                </a:cubicBezTo>
                <a:cubicBezTo>
                  <a:pt x="19129" y="10787"/>
                  <a:pt x="19173" y="10925"/>
                  <a:pt x="19225" y="11053"/>
                </a:cubicBezTo>
                <a:cubicBezTo>
                  <a:pt x="19254" y="11125"/>
                  <a:pt x="19290" y="11190"/>
                  <a:pt x="19323" y="11258"/>
                </a:cubicBezTo>
                <a:cubicBezTo>
                  <a:pt x="19471" y="11527"/>
                  <a:pt x="19662" y="11785"/>
                  <a:pt x="19921" y="12074"/>
                </a:cubicBezTo>
                <a:cubicBezTo>
                  <a:pt x="19972" y="12131"/>
                  <a:pt x="20016" y="12193"/>
                  <a:pt x="20066" y="12254"/>
                </a:cubicBezTo>
                <a:cubicBezTo>
                  <a:pt x="20124" y="12319"/>
                  <a:pt x="20181" y="12385"/>
                  <a:pt x="20233" y="12456"/>
                </a:cubicBezTo>
                <a:cubicBezTo>
                  <a:pt x="20238" y="12462"/>
                  <a:pt x="20242" y="12471"/>
                  <a:pt x="20247" y="12478"/>
                </a:cubicBezTo>
                <a:cubicBezTo>
                  <a:pt x="20404" y="12683"/>
                  <a:pt x="20535" y="12873"/>
                  <a:pt x="20578" y="12976"/>
                </a:cubicBezTo>
                <a:cubicBezTo>
                  <a:pt x="20649" y="13149"/>
                  <a:pt x="20688" y="13340"/>
                  <a:pt x="20696" y="13533"/>
                </a:cubicBezTo>
                <a:cubicBezTo>
                  <a:pt x="20701" y="13572"/>
                  <a:pt x="20705" y="13609"/>
                  <a:pt x="20705" y="13645"/>
                </a:cubicBezTo>
                <a:cubicBezTo>
                  <a:pt x="20705" y="13699"/>
                  <a:pt x="20702" y="13757"/>
                  <a:pt x="20696" y="13810"/>
                </a:cubicBezTo>
                <a:cubicBezTo>
                  <a:pt x="20695" y="13823"/>
                  <a:pt x="20692" y="13835"/>
                  <a:pt x="20690" y="13847"/>
                </a:cubicBezTo>
                <a:cubicBezTo>
                  <a:pt x="20690" y="13850"/>
                  <a:pt x="20689" y="13852"/>
                  <a:pt x="20689" y="13855"/>
                </a:cubicBezTo>
                <a:cubicBezTo>
                  <a:pt x="20687" y="13868"/>
                  <a:pt x="20685" y="13879"/>
                  <a:pt x="20682" y="13892"/>
                </a:cubicBezTo>
                <a:cubicBezTo>
                  <a:pt x="20682" y="13893"/>
                  <a:pt x="20682" y="13896"/>
                  <a:pt x="20682" y="13896"/>
                </a:cubicBezTo>
                <a:cubicBezTo>
                  <a:pt x="20682" y="13897"/>
                  <a:pt x="20681" y="13899"/>
                  <a:pt x="20681" y="13900"/>
                </a:cubicBezTo>
                <a:cubicBezTo>
                  <a:pt x="20681" y="13901"/>
                  <a:pt x="20680" y="13902"/>
                  <a:pt x="20679" y="13904"/>
                </a:cubicBezTo>
                <a:cubicBezTo>
                  <a:pt x="20677" y="13914"/>
                  <a:pt x="20677" y="13926"/>
                  <a:pt x="20675" y="13937"/>
                </a:cubicBezTo>
                <a:cubicBezTo>
                  <a:pt x="20660" y="14013"/>
                  <a:pt x="20641" y="14088"/>
                  <a:pt x="20616" y="14158"/>
                </a:cubicBezTo>
                <a:cubicBezTo>
                  <a:pt x="20615" y="14161"/>
                  <a:pt x="20614" y="14163"/>
                  <a:pt x="20613" y="14166"/>
                </a:cubicBezTo>
                <a:cubicBezTo>
                  <a:pt x="20595" y="14224"/>
                  <a:pt x="20573" y="14281"/>
                  <a:pt x="20549" y="14338"/>
                </a:cubicBezTo>
                <a:cubicBezTo>
                  <a:pt x="20462" y="14535"/>
                  <a:pt x="20394" y="14617"/>
                  <a:pt x="20269" y="14652"/>
                </a:cubicBezTo>
                <a:cubicBezTo>
                  <a:pt x="20241" y="14671"/>
                  <a:pt x="20214" y="14690"/>
                  <a:pt x="20186" y="14701"/>
                </a:cubicBezTo>
                <a:cubicBezTo>
                  <a:pt x="20131" y="14722"/>
                  <a:pt x="20052" y="14724"/>
                  <a:pt x="19960" y="14708"/>
                </a:cubicBezTo>
                <a:cubicBezTo>
                  <a:pt x="19875" y="14694"/>
                  <a:pt x="19778" y="14664"/>
                  <a:pt x="19678" y="14626"/>
                </a:cubicBezTo>
                <a:cubicBezTo>
                  <a:pt x="19677" y="14625"/>
                  <a:pt x="19678" y="14622"/>
                  <a:pt x="19677" y="14622"/>
                </a:cubicBezTo>
                <a:cubicBezTo>
                  <a:pt x="19673" y="14621"/>
                  <a:pt x="19669" y="14620"/>
                  <a:pt x="19666" y="14618"/>
                </a:cubicBezTo>
                <a:cubicBezTo>
                  <a:pt x="19500" y="14570"/>
                  <a:pt x="19339" y="14498"/>
                  <a:pt x="19246" y="14416"/>
                </a:cubicBezTo>
                <a:cubicBezTo>
                  <a:pt x="19140" y="14321"/>
                  <a:pt x="19086" y="14282"/>
                  <a:pt x="19035" y="14244"/>
                </a:cubicBezTo>
                <a:cubicBezTo>
                  <a:pt x="18972" y="14188"/>
                  <a:pt x="18949" y="14235"/>
                  <a:pt x="18940" y="14551"/>
                </a:cubicBezTo>
                <a:cubicBezTo>
                  <a:pt x="18937" y="14709"/>
                  <a:pt x="18934" y="14895"/>
                  <a:pt x="18934" y="15112"/>
                </a:cubicBezTo>
                <a:cubicBezTo>
                  <a:pt x="18934" y="15121"/>
                  <a:pt x="18934" y="15126"/>
                  <a:pt x="18934" y="15135"/>
                </a:cubicBezTo>
                <a:lnTo>
                  <a:pt x="18934" y="16077"/>
                </a:lnTo>
                <a:lnTo>
                  <a:pt x="19122" y="16201"/>
                </a:lnTo>
                <a:lnTo>
                  <a:pt x="19191" y="16238"/>
                </a:lnTo>
                <a:lnTo>
                  <a:pt x="19194" y="16242"/>
                </a:lnTo>
                <a:cubicBezTo>
                  <a:pt x="19195" y="16243"/>
                  <a:pt x="19196" y="16242"/>
                  <a:pt x="19197" y="16242"/>
                </a:cubicBezTo>
                <a:cubicBezTo>
                  <a:pt x="19341" y="16324"/>
                  <a:pt x="19705" y="16372"/>
                  <a:pt x="20010" y="16347"/>
                </a:cubicBezTo>
                <a:cubicBezTo>
                  <a:pt x="20395" y="16315"/>
                  <a:pt x="20681" y="16171"/>
                  <a:pt x="20905" y="15898"/>
                </a:cubicBezTo>
                <a:cubicBezTo>
                  <a:pt x="20929" y="15869"/>
                  <a:pt x="20953" y="15843"/>
                  <a:pt x="20975" y="15812"/>
                </a:cubicBezTo>
                <a:cubicBezTo>
                  <a:pt x="21008" y="15765"/>
                  <a:pt x="21040" y="15713"/>
                  <a:pt x="21070" y="15658"/>
                </a:cubicBezTo>
                <a:cubicBezTo>
                  <a:pt x="21080" y="15641"/>
                  <a:pt x="21090" y="15624"/>
                  <a:pt x="21099" y="15606"/>
                </a:cubicBezTo>
                <a:cubicBezTo>
                  <a:pt x="21174" y="15462"/>
                  <a:pt x="21243" y="15295"/>
                  <a:pt x="21304" y="15101"/>
                </a:cubicBezTo>
                <a:cubicBezTo>
                  <a:pt x="21313" y="15071"/>
                  <a:pt x="21317" y="15047"/>
                  <a:pt x="21325" y="15019"/>
                </a:cubicBezTo>
                <a:cubicBezTo>
                  <a:pt x="21351" y="14923"/>
                  <a:pt x="21375" y="14829"/>
                  <a:pt x="21394" y="14723"/>
                </a:cubicBezTo>
                <a:cubicBezTo>
                  <a:pt x="21397" y="14711"/>
                  <a:pt x="21398" y="14698"/>
                  <a:pt x="21401" y="14686"/>
                </a:cubicBezTo>
                <a:cubicBezTo>
                  <a:pt x="21401" y="14683"/>
                  <a:pt x="21402" y="14681"/>
                  <a:pt x="21402" y="14678"/>
                </a:cubicBezTo>
                <a:cubicBezTo>
                  <a:pt x="21421" y="14570"/>
                  <a:pt x="21437" y="14453"/>
                  <a:pt x="21450" y="14334"/>
                </a:cubicBezTo>
                <a:cubicBezTo>
                  <a:pt x="21464" y="14120"/>
                  <a:pt x="21470" y="13862"/>
                  <a:pt x="21470" y="13447"/>
                </a:cubicBezTo>
                <a:cubicBezTo>
                  <a:pt x="21470" y="12756"/>
                  <a:pt x="21443" y="12307"/>
                  <a:pt x="21353" y="11943"/>
                </a:cubicBezTo>
                <a:cubicBezTo>
                  <a:pt x="21337" y="11885"/>
                  <a:pt x="21323" y="11826"/>
                  <a:pt x="21302" y="11771"/>
                </a:cubicBezTo>
                <a:cubicBezTo>
                  <a:pt x="21269" y="11682"/>
                  <a:pt x="21229" y="11593"/>
                  <a:pt x="21182" y="11505"/>
                </a:cubicBezTo>
                <a:cubicBezTo>
                  <a:pt x="21089" y="11330"/>
                  <a:pt x="20966" y="11155"/>
                  <a:pt x="20804" y="10948"/>
                </a:cubicBezTo>
                <a:cubicBezTo>
                  <a:pt x="20724" y="10846"/>
                  <a:pt x="20636" y="10734"/>
                  <a:pt x="20536" y="10615"/>
                </a:cubicBezTo>
                <a:cubicBezTo>
                  <a:pt x="20534" y="10612"/>
                  <a:pt x="20532" y="10614"/>
                  <a:pt x="20530" y="10611"/>
                </a:cubicBezTo>
                <a:cubicBezTo>
                  <a:pt x="19975" y="9980"/>
                  <a:pt x="19857" y="9821"/>
                  <a:pt x="19804" y="9605"/>
                </a:cubicBezTo>
                <a:cubicBezTo>
                  <a:pt x="19801" y="9596"/>
                  <a:pt x="19789" y="9578"/>
                  <a:pt x="19787" y="9571"/>
                </a:cubicBezTo>
                <a:cubicBezTo>
                  <a:pt x="19768" y="9496"/>
                  <a:pt x="19755" y="9418"/>
                  <a:pt x="19746" y="9339"/>
                </a:cubicBezTo>
                <a:cubicBezTo>
                  <a:pt x="19737" y="9259"/>
                  <a:pt x="19734" y="9180"/>
                  <a:pt x="19735" y="9099"/>
                </a:cubicBezTo>
                <a:cubicBezTo>
                  <a:pt x="19726" y="8694"/>
                  <a:pt x="19826" y="8335"/>
                  <a:pt x="20020" y="8138"/>
                </a:cubicBezTo>
                <a:cubicBezTo>
                  <a:pt x="20035" y="8122"/>
                  <a:pt x="20053" y="8110"/>
                  <a:pt x="20069" y="8097"/>
                </a:cubicBezTo>
                <a:cubicBezTo>
                  <a:pt x="20086" y="8083"/>
                  <a:pt x="20104" y="8066"/>
                  <a:pt x="20123" y="8056"/>
                </a:cubicBezTo>
                <a:cubicBezTo>
                  <a:pt x="20147" y="8037"/>
                  <a:pt x="20169" y="8016"/>
                  <a:pt x="20195" y="8003"/>
                </a:cubicBezTo>
                <a:cubicBezTo>
                  <a:pt x="20275" y="7964"/>
                  <a:pt x="20449" y="7999"/>
                  <a:pt x="20622" y="8078"/>
                </a:cubicBezTo>
                <a:cubicBezTo>
                  <a:pt x="20693" y="8107"/>
                  <a:pt x="20771" y="8148"/>
                  <a:pt x="20853" y="8198"/>
                </a:cubicBezTo>
                <a:cubicBezTo>
                  <a:pt x="20969" y="8262"/>
                  <a:pt x="21078" y="8314"/>
                  <a:pt x="21136" y="8321"/>
                </a:cubicBezTo>
                <a:cubicBezTo>
                  <a:pt x="21189" y="8268"/>
                  <a:pt x="21230" y="8079"/>
                  <a:pt x="21307" y="7633"/>
                </a:cubicBezTo>
                <a:cubicBezTo>
                  <a:pt x="21340" y="7440"/>
                  <a:pt x="21366" y="7267"/>
                  <a:pt x="21387" y="7124"/>
                </a:cubicBezTo>
                <a:cubicBezTo>
                  <a:pt x="21389" y="7103"/>
                  <a:pt x="21395" y="7076"/>
                  <a:pt x="21397" y="7057"/>
                </a:cubicBezTo>
                <a:cubicBezTo>
                  <a:pt x="21398" y="7052"/>
                  <a:pt x="21398" y="7050"/>
                  <a:pt x="21399" y="7045"/>
                </a:cubicBezTo>
                <a:cubicBezTo>
                  <a:pt x="21401" y="7027"/>
                  <a:pt x="21399" y="7032"/>
                  <a:pt x="21401" y="7015"/>
                </a:cubicBezTo>
                <a:cubicBezTo>
                  <a:pt x="21413" y="6910"/>
                  <a:pt x="21423" y="6821"/>
                  <a:pt x="21419" y="6810"/>
                </a:cubicBezTo>
                <a:cubicBezTo>
                  <a:pt x="21418" y="6808"/>
                  <a:pt x="21415" y="6804"/>
                  <a:pt x="21414" y="6802"/>
                </a:cubicBezTo>
                <a:cubicBezTo>
                  <a:pt x="21402" y="6780"/>
                  <a:pt x="21247" y="6672"/>
                  <a:pt x="21071" y="6559"/>
                </a:cubicBezTo>
                <a:cubicBezTo>
                  <a:pt x="20839" y="6435"/>
                  <a:pt x="20566" y="6326"/>
                  <a:pt x="20424" y="6319"/>
                </a:cubicBezTo>
                <a:cubicBezTo>
                  <a:pt x="20410" y="6318"/>
                  <a:pt x="20396" y="6316"/>
                  <a:pt x="20383" y="6316"/>
                </a:cubicBezTo>
                <a:close/>
                <a:moveTo>
                  <a:pt x="6903" y="6458"/>
                </a:moveTo>
                <a:lnTo>
                  <a:pt x="6377" y="6462"/>
                </a:lnTo>
                <a:lnTo>
                  <a:pt x="5689" y="11247"/>
                </a:lnTo>
                <a:cubicBezTo>
                  <a:pt x="5311" y="13879"/>
                  <a:pt x="5002" y="16087"/>
                  <a:pt x="5002" y="16152"/>
                </a:cubicBezTo>
                <a:cubicBezTo>
                  <a:pt x="5002" y="16215"/>
                  <a:pt x="5191" y="16243"/>
                  <a:pt x="5422" y="16223"/>
                </a:cubicBezTo>
                <a:cubicBezTo>
                  <a:pt x="5423" y="16223"/>
                  <a:pt x="5423" y="16223"/>
                  <a:pt x="5423" y="16223"/>
                </a:cubicBezTo>
                <a:lnTo>
                  <a:pt x="5885" y="16182"/>
                </a:lnTo>
                <a:lnTo>
                  <a:pt x="6014" y="15067"/>
                </a:lnTo>
                <a:lnTo>
                  <a:pt x="6145" y="13956"/>
                </a:lnTo>
                <a:lnTo>
                  <a:pt x="6314" y="13956"/>
                </a:lnTo>
                <a:cubicBezTo>
                  <a:pt x="6440" y="13912"/>
                  <a:pt x="6661" y="13893"/>
                  <a:pt x="6961" y="13911"/>
                </a:cubicBezTo>
                <a:lnTo>
                  <a:pt x="7656" y="13956"/>
                </a:lnTo>
                <a:lnTo>
                  <a:pt x="7802" y="15105"/>
                </a:lnTo>
                <a:lnTo>
                  <a:pt x="7948" y="16257"/>
                </a:lnTo>
                <a:lnTo>
                  <a:pt x="8396" y="16257"/>
                </a:lnTo>
                <a:lnTo>
                  <a:pt x="8397" y="16257"/>
                </a:lnTo>
                <a:lnTo>
                  <a:pt x="8848" y="16257"/>
                </a:lnTo>
                <a:lnTo>
                  <a:pt x="8540" y="14139"/>
                </a:lnTo>
                <a:cubicBezTo>
                  <a:pt x="8371" y="12976"/>
                  <a:pt x="8051" y="10773"/>
                  <a:pt x="7830" y="9242"/>
                </a:cubicBezTo>
                <a:lnTo>
                  <a:pt x="7429" y="6458"/>
                </a:lnTo>
                <a:lnTo>
                  <a:pt x="6903" y="6458"/>
                </a:lnTo>
                <a:close/>
                <a:moveTo>
                  <a:pt x="8364" y="6458"/>
                </a:moveTo>
                <a:lnTo>
                  <a:pt x="8364" y="7270"/>
                </a:lnTo>
                <a:lnTo>
                  <a:pt x="8364" y="8078"/>
                </a:lnTo>
                <a:lnTo>
                  <a:pt x="8897" y="8123"/>
                </a:lnTo>
                <a:lnTo>
                  <a:pt x="9432" y="8164"/>
                </a:lnTo>
                <a:lnTo>
                  <a:pt x="9448" y="12209"/>
                </a:lnTo>
                <a:lnTo>
                  <a:pt x="9465" y="16257"/>
                </a:lnTo>
                <a:lnTo>
                  <a:pt x="9860" y="16257"/>
                </a:lnTo>
                <a:lnTo>
                  <a:pt x="10255" y="16257"/>
                </a:lnTo>
                <a:lnTo>
                  <a:pt x="10272" y="12209"/>
                </a:lnTo>
                <a:lnTo>
                  <a:pt x="10287" y="8164"/>
                </a:lnTo>
                <a:lnTo>
                  <a:pt x="10822" y="8123"/>
                </a:lnTo>
                <a:lnTo>
                  <a:pt x="11358" y="8078"/>
                </a:lnTo>
                <a:lnTo>
                  <a:pt x="11358" y="7270"/>
                </a:lnTo>
                <a:lnTo>
                  <a:pt x="11358" y="6458"/>
                </a:lnTo>
                <a:lnTo>
                  <a:pt x="9860" y="6458"/>
                </a:lnTo>
                <a:lnTo>
                  <a:pt x="8364" y="6458"/>
                </a:lnTo>
                <a:close/>
                <a:moveTo>
                  <a:pt x="11908" y="6458"/>
                </a:moveTo>
                <a:lnTo>
                  <a:pt x="11908" y="11356"/>
                </a:lnTo>
                <a:lnTo>
                  <a:pt x="11908" y="16257"/>
                </a:lnTo>
                <a:lnTo>
                  <a:pt x="13160" y="16257"/>
                </a:lnTo>
                <a:lnTo>
                  <a:pt x="14411" y="16257"/>
                </a:lnTo>
                <a:lnTo>
                  <a:pt x="14411" y="15441"/>
                </a:lnTo>
                <a:lnTo>
                  <a:pt x="14411" y="14633"/>
                </a:lnTo>
                <a:lnTo>
                  <a:pt x="13603" y="14592"/>
                </a:lnTo>
                <a:lnTo>
                  <a:pt x="12794" y="14551"/>
                </a:lnTo>
                <a:lnTo>
                  <a:pt x="12777" y="10503"/>
                </a:lnTo>
                <a:lnTo>
                  <a:pt x="12760" y="6458"/>
                </a:lnTo>
                <a:lnTo>
                  <a:pt x="12334" y="6458"/>
                </a:lnTo>
                <a:lnTo>
                  <a:pt x="11908" y="6458"/>
                </a:lnTo>
                <a:close/>
                <a:moveTo>
                  <a:pt x="16323" y="6477"/>
                </a:moveTo>
                <a:cubicBezTo>
                  <a:pt x="16189" y="6479"/>
                  <a:pt x="16124" y="6506"/>
                  <a:pt x="16085" y="6566"/>
                </a:cubicBezTo>
                <a:cubicBezTo>
                  <a:pt x="16072" y="6590"/>
                  <a:pt x="16061" y="6619"/>
                  <a:pt x="16052" y="6652"/>
                </a:cubicBezTo>
                <a:cubicBezTo>
                  <a:pt x="16040" y="6700"/>
                  <a:pt x="16029" y="6760"/>
                  <a:pt x="16017" y="6832"/>
                </a:cubicBezTo>
                <a:cubicBezTo>
                  <a:pt x="15980" y="7071"/>
                  <a:pt x="15698" y="9009"/>
                  <a:pt x="15359" y="11356"/>
                </a:cubicBezTo>
                <a:cubicBezTo>
                  <a:pt x="15093" y="13198"/>
                  <a:pt x="14952" y="14166"/>
                  <a:pt x="14844" y="14906"/>
                </a:cubicBezTo>
                <a:cubicBezTo>
                  <a:pt x="14805" y="15182"/>
                  <a:pt x="14690" y="15969"/>
                  <a:pt x="14684" y="16021"/>
                </a:cubicBezTo>
                <a:cubicBezTo>
                  <a:pt x="14664" y="16167"/>
                  <a:pt x="14687" y="16222"/>
                  <a:pt x="14839" y="16242"/>
                </a:cubicBezTo>
                <a:cubicBezTo>
                  <a:pt x="14913" y="16249"/>
                  <a:pt x="14997" y="16257"/>
                  <a:pt x="15097" y="16257"/>
                </a:cubicBezTo>
                <a:cubicBezTo>
                  <a:pt x="15099" y="16257"/>
                  <a:pt x="15100" y="16257"/>
                  <a:pt x="15102" y="16257"/>
                </a:cubicBezTo>
                <a:lnTo>
                  <a:pt x="15548" y="16257"/>
                </a:lnTo>
                <a:lnTo>
                  <a:pt x="15637" y="15599"/>
                </a:lnTo>
                <a:lnTo>
                  <a:pt x="15700" y="15105"/>
                </a:lnTo>
                <a:lnTo>
                  <a:pt x="15848" y="13956"/>
                </a:lnTo>
                <a:lnTo>
                  <a:pt x="15855" y="13956"/>
                </a:lnTo>
                <a:lnTo>
                  <a:pt x="16546" y="13911"/>
                </a:lnTo>
                <a:cubicBezTo>
                  <a:pt x="16833" y="13894"/>
                  <a:pt x="17063" y="13915"/>
                  <a:pt x="17193" y="13956"/>
                </a:cubicBezTo>
                <a:lnTo>
                  <a:pt x="17315" y="13956"/>
                </a:lnTo>
                <a:lnTo>
                  <a:pt x="17350" y="14222"/>
                </a:lnTo>
                <a:cubicBezTo>
                  <a:pt x="17391" y="14439"/>
                  <a:pt x="17447" y="14794"/>
                  <a:pt x="17496" y="15176"/>
                </a:cubicBezTo>
                <a:lnTo>
                  <a:pt x="17625" y="16182"/>
                </a:lnTo>
                <a:lnTo>
                  <a:pt x="18065" y="16223"/>
                </a:lnTo>
                <a:cubicBezTo>
                  <a:pt x="18186" y="16235"/>
                  <a:pt x="18296" y="16233"/>
                  <a:pt x="18376" y="16220"/>
                </a:cubicBezTo>
                <a:cubicBezTo>
                  <a:pt x="18454" y="16200"/>
                  <a:pt x="18502" y="16175"/>
                  <a:pt x="18503" y="16145"/>
                </a:cubicBezTo>
                <a:cubicBezTo>
                  <a:pt x="18502" y="16073"/>
                  <a:pt x="18191" y="13889"/>
                  <a:pt x="17811" y="11281"/>
                </a:cubicBezTo>
                <a:lnTo>
                  <a:pt x="17119" y="6533"/>
                </a:lnTo>
                <a:lnTo>
                  <a:pt x="16603" y="6492"/>
                </a:lnTo>
                <a:cubicBezTo>
                  <a:pt x="16601" y="6491"/>
                  <a:pt x="16600" y="6492"/>
                  <a:pt x="16598" y="6492"/>
                </a:cubicBezTo>
                <a:cubicBezTo>
                  <a:pt x="16485" y="6482"/>
                  <a:pt x="16394" y="6476"/>
                  <a:pt x="16323" y="6477"/>
                </a:cubicBezTo>
                <a:close/>
                <a:moveTo>
                  <a:pt x="1128" y="6551"/>
                </a:moveTo>
                <a:cubicBezTo>
                  <a:pt x="1149" y="6554"/>
                  <a:pt x="1167" y="6575"/>
                  <a:pt x="1185" y="6611"/>
                </a:cubicBezTo>
                <a:cubicBezTo>
                  <a:pt x="1310" y="6863"/>
                  <a:pt x="1645" y="8404"/>
                  <a:pt x="1607" y="8553"/>
                </a:cubicBezTo>
                <a:cubicBezTo>
                  <a:pt x="1589" y="8622"/>
                  <a:pt x="1473" y="8740"/>
                  <a:pt x="1348" y="8815"/>
                </a:cubicBezTo>
                <a:cubicBezTo>
                  <a:pt x="688" y="9215"/>
                  <a:pt x="590" y="9152"/>
                  <a:pt x="523" y="8291"/>
                </a:cubicBezTo>
                <a:cubicBezTo>
                  <a:pt x="490" y="7873"/>
                  <a:pt x="518" y="7749"/>
                  <a:pt x="792" y="7128"/>
                </a:cubicBezTo>
                <a:cubicBezTo>
                  <a:pt x="978" y="6705"/>
                  <a:pt x="1066" y="6545"/>
                  <a:pt x="1128" y="6551"/>
                </a:cubicBezTo>
                <a:close/>
                <a:moveTo>
                  <a:pt x="3443" y="7053"/>
                </a:moveTo>
                <a:cubicBezTo>
                  <a:pt x="3451" y="7053"/>
                  <a:pt x="3462" y="7072"/>
                  <a:pt x="3475" y="7113"/>
                </a:cubicBezTo>
                <a:cubicBezTo>
                  <a:pt x="3488" y="7153"/>
                  <a:pt x="3502" y="7211"/>
                  <a:pt x="3518" y="7285"/>
                </a:cubicBezTo>
                <a:cubicBezTo>
                  <a:pt x="3549" y="7432"/>
                  <a:pt x="3586" y="7639"/>
                  <a:pt x="3623" y="7876"/>
                </a:cubicBezTo>
                <a:cubicBezTo>
                  <a:pt x="3696" y="8348"/>
                  <a:pt x="3771" y="8942"/>
                  <a:pt x="3813" y="9425"/>
                </a:cubicBezTo>
                <a:cubicBezTo>
                  <a:pt x="3834" y="9657"/>
                  <a:pt x="3849" y="9831"/>
                  <a:pt x="3858" y="9971"/>
                </a:cubicBezTo>
                <a:cubicBezTo>
                  <a:pt x="3858" y="9972"/>
                  <a:pt x="3858" y="9975"/>
                  <a:pt x="3858" y="9975"/>
                </a:cubicBezTo>
                <a:cubicBezTo>
                  <a:pt x="3867" y="10114"/>
                  <a:pt x="3870" y="10216"/>
                  <a:pt x="3867" y="10301"/>
                </a:cubicBezTo>
                <a:cubicBezTo>
                  <a:pt x="3861" y="10471"/>
                  <a:pt x="3828" y="10568"/>
                  <a:pt x="3763" y="10738"/>
                </a:cubicBezTo>
                <a:cubicBezTo>
                  <a:pt x="3688" y="10932"/>
                  <a:pt x="3553" y="11181"/>
                  <a:pt x="3463" y="11296"/>
                </a:cubicBezTo>
                <a:cubicBezTo>
                  <a:pt x="3382" y="11398"/>
                  <a:pt x="3327" y="11464"/>
                  <a:pt x="3280" y="11483"/>
                </a:cubicBezTo>
                <a:cubicBezTo>
                  <a:pt x="3201" y="11515"/>
                  <a:pt x="3143" y="11425"/>
                  <a:pt x="3023" y="11195"/>
                </a:cubicBezTo>
                <a:cubicBezTo>
                  <a:pt x="2892" y="10945"/>
                  <a:pt x="2842" y="10916"/>
                  <a:pt x="2771" y="11060"/>
                </a:cubicBezTo>
                <a:cubicBezTo>
                  <a:pt x="2735" y="11132"/>
                  <a:pt x="2710" y="11166"/>
                  <a:pt x="2692" y="11157"/>
                </a:cubicBezTo>
                <a:cubicBezTo>
                  <a:pt x="2683" y="11153"/>
                  <a:pt x="2676" y="11139"/>
                  <a:pt x="2669" y="11112"/>
                </a:cubicBezTo>
                <a:cubicBezTo>
                  <a:pt x="2662" y="11087"/>
                  <a:pt x="2657" y="11048"/>
                  <a:pt x="2651" y="11000"/>
                </a:cubicBezTo>
                <a:cubicBezTo>
                  <a:pt x="2634" y="10869"/>
                  <a:pt x="2605" y="10661"/>
                  <a:pt x="2589" y="10536"/>
                </a:cubicBezTo>
                <a:cubicBezTo>
                  <a:pt x="2573" y="10412"/>
                  <a:pt x="2526" y="10287"/>
                  <a:pt x="2483" y="10256"/>
                </a:cubicBezTo>
                <a:cubicBezTo>
                  <a:pt x="2337" y="10150"/>
                  <a:pt x="2259" y="10087"/>
                  <a:pt x="2226" y="10031"/>
                </a:cubicBezTo>
                <a:cubicBezTo>
                  <a:pt x="2194" y="9975"/>
                  <a:pt x="2206" y="9925"/>
                  <a:pt x="2240" y="9840"/>
                </a:cubicBezTo>
                <a:cubicBezTo>
                  <a:pt x="2293" y="9712"/>
                  <a:pt x="2272" y="9550"/>
                  <a:pt x="2156" y="9178"/>
                </a:cubicBezTo>
                <a:cubicBezTo>
                  <a:pt x="2036" y="8797"/>
                  <a:pt x="2006" y="8384"/>
                  <a:pt x="2083" y="8411"/>
                </a:cubicBezTo>
                <a:cubicBezTo>
                  <a:pt x="2084" y="8411"/>
                  <a:pt x="2085" y="8411"/>
                  <a:pt x="2085" y="8411"/>
                </a:cubicBezTo>
                <a:cubicBezTo>
                  <a:pt x="2096" y="8415"/>
                  <a:pt x="2109" y="8428"/>
                  <a:pt x="2125" y="8452"/>
                </a:cubicBezTo>
                <a:cubicBezTo>
                  <a:pt x="2131" y="8462"/>
                  <a:pt x="2155" y="8450"/>
                  <a:pt x="2191" y="8422"/>
                </a:cubicBezTo>
                <a:cubicBezTo>
                  <a:pt x="2201" y="8414"/>
                  <a:pt x="2220" y="8395"/>
                  <a:pt x="2233" y="8385"/>
                </a:cubicBezTo>
                <a:cubicBezTo>
                  <a:pt x="2353" y="8281"/>
                  <a:pt x="2557" y="8062"/>
                  <a:pt x="2789" y="7786"/>
                </a:cubicBezTo>
                <a:cubicBezTo>
                  <a:pt x="3129" y="7381"/>
                  <a:pt x="3423" y="7053"/>
                  <a:pt x="3443" y="7053"/>
                </a:cubicBezTo>
                <a:close/>
                <a:moveTo>
                  <a:pt x="16561" y="8288"/>
                </a:moveTo>
                <a:cubicBezTo>
                  <a:pt x="16575" y="8274"/>
                  <a:pt x="16591" y="8285"/>
                  <a:pt x="16606" y="8325"/>
                </a:cubicBezTo>
                <a:cubicBezTo>
                  <a:pt x="16692" y="8553"/>
                  <a:pt x="17108" y="11950"/>
                  <a:pt x="17069" y="12104"/>
                </a:cubicBezTo>
                <a:cubicBezTo>
                  <a:pt x="17041" y="12215"/>
                  <a:pt x="16549" y="12275"/>
                  <a:pt x="16280" y="12239"/>
                </a:cubicBezTo>
                <a:cubicBezTo>
                  <a:pt x="16190" y="12227"/>
                  <a:pt x="16125" y="12203"/>
                  <a:pt x="16111" y="12168"/>
                </a:cubicBezTo>
                <a:cubicBezTo>
                  <a:pt x="16086" y="12106"/>
                  <a:pt x="16316" y="10022"/>
                  <a:pt x="16527" y="8400"/>
                </a:cubicBezTo>
                <a:cubicBezTo>
                  <a:pt x="16535" y="8338"/>
                  <a:pt x="16547" y="8301"/>
                  <a:pt x="16561" y="8288"/>
                </a:cubicBezTo>
                <a:close/>
                <a:moveTo>
                  <a:pt x="6918" y="8482"/>
                </a:moveTo>
                <a:cubicBezTo>
                  <a:pt x="6948" y="8471"/>
                  <a:pt x="7081" y="9342"/>
                  <a:pt x="7199" y="10237"/>
                </a:cubicBezTo>
                <a:cubicBezTo>
                  <a:pt x="7259" y="10684"/>
                  <a:pt x="7314" y="11138"/>
                  <a:pt x="7353" y="11490"/>
                </a:cubicBezTo>
                <a:cubicBezTo>
                  <a:pt x="7392" y="11843"/>
                  <a:pt x="7414" y="12095"/>
                  <a:pt x="7404" y="12138"/>
                </a:cubicBezTo>
                <a:cubicBezTo>
                  <a:pt x="7369" y="12286"/>
                  <a:pt x="6861" y="12282"/>
                  <a:pt x="6595" y="12186"/>
                </a:cubicBezTo>
                <a:cubicBezTo>
                  <a:pt x="6507" y="12154"/>
                  <a:pt x="6445" y="12114"/>
                  <a:pt x="6437" y="12063"/>
                </a:cubicBezTo>
                <a:cubicBezTo>
                  <a:pt x="6428" y="12004"/>
                  <a:pt x="6448" y="11753"/>
                  <a:pt x="6486" y="11408"/>
                </a:cubicBezTo>
                <a:cubicBezTo>
                  <a:pt x="6581" y="10547"/>
                  <a:pt x="6782" y="9101"/>
                  <a:pt x="6877" y="8632"/>
                </a:cubicBezTo>
                <a:cubicBezTo>
                  <a:pt x="6896" y="8538"/>
                  <a:pt x="6909" y="8486"/>
                  <a:pt x="6918" y="8482"/>
                </a:cubicBezTo>
                <a:close/>
                <a:moveTo>
                  <a:pt x="1728" y="8841"/>
                </a:moveTo>
                <a:lnTo>
                  <a:pt x="1983" y="9492"/>
                </a:lnTo>
                <a:cubicBezTo>
                  <a:pt x="2175" y="9979"/>
                  <a:pt x="2222" y="10184"/>
                  <a:pt x="2169" y="10312"/>
                </a:cubicBezTo>
                <a:cubicBezTo>
                  <a:pt x="2131" y="10405"/>
                  <a:pt x="2100" y="10726"/>
                  <a:pt x="2100" y="11026"/>
                </a:cubicBezTo>
                <a:cubicBezTo>
                  <a:pt x="2100" y="11400"/>
                  <a:pt x="2071" y="11586"/>
                  <a:pt x="2008" y="11606"/>
                </a:cubicBezTo>
                <a:cubicBezTo>
                  <a:pt x="1913" y="11637"/>
                  <a:pt x="1242" y="11081"/>
                  <a:pt x="1102" y="10858"/>
                </a:cubicBezTo>
                <a:cubicBezTo>
                  <a:pt x="970" y="10647"/>
                  <a:pt x="664" y="9549"/>
                  <a:pt x="699" y="9410"/>
                </a:cubicBezTo>
                <a:cubicBezTo>
                  <a:pt x="718" y="9339"/>
                  <a:pt x="823" y="9279"/>
                  <a:pt x="933" y="9279"/>
                </a:cubicBezTo>
                <a:cubicBezTo>
                  <a:pt x="1043" y="9279"/>
                  <a:pt x="1268" y="9182"/>
                  <a:pt x="1431" y="9062"/>
                </a:cubicBezTo>
                <a:lnTo>
                  <a:pt x="1728" y="8841"/>
                </a:lnTo>
                <a:close/>
                <a:moveTo>
                  <a:pt x="3766" y="11270"/>
                </a:moveTo>
                <a:cubicBezTo>
                  <a:pt x="3783" y="11279"/>
                  <a:pt x="3797" y="11306"/>
                  <a:pt x="3807" y="11344"/>
                </a:cubicBezTo>
                <a:cubicBezTo>
                  <a:pt x="3827" y="11422"/>
                  <a:pt x="3817" y="11521"/>
                  <a:pt x="3786" y="11569"/>
                </a:cubicBezTo>
                <a:cubicBezTo>
                  <a:pt x="3754" y="11617"/>
                  <a:pt x="3712" y="11594"/>
                  <a:pt x="3692" y="11517"/>
                </a:cubicBezTo>
                <a:cubicBezTo>
                  <a:pt x="3672" y="11439"/>
                  <a:pt x="3682" y="11340"/>
                  <a:pt x="3713" y="11292"/>
                </a:cubicBezTo>
                <a:cubicBezTo>
                  <a:pt x="3729" y="11268"/>
                  <a:pt x="3749" y="11260"/>
                  <a:pt x="3766" y="11270"/>
                </a:cubicBezTo>
                <a:close/>
                <a:moveTo>
                  <a:pt x="4942" y="17888"/>
                </a:moveTo>
                <a:lnTo>
                  <a:pt x="4942" y="19669"/>
                </a:lnTo>
                <a:lnTo>
                  <a:pt x="4942" y="21450"/>
                </a:lnTo>
                <a:lnTo>
                  <a:pt x="5370" y="21450"/>
                </a:lnTo>
                <a:cubicBezTo>
                  <a:pt x="5453" y="21450"/>
                  <a:pt x="5520" y="21450"/>
                  <a:pt x="5576" y="21443"/>
                </a:cubicBezTo>
                <a:cubicBezTo>
                  <a:pt x="5625" y="21437"/>
                  <a:pt x="5660" y="21423"/>
                  <a:pt x="5691" y="21409"/>
                </a:cubicBezTo>
                <a:cubicBezTo>
                  <a:pt x="5702" y="21405"/>
                  <a:pt x="5710" y="21400"/>
                  <a:pt x="5719" y="21394"/>
                </a:cubicBezTo>
                <a:cubicBezTo>
                  <a:pt x="5722" y="21392"/>
                  <a:pt x="5724" y="21389"/>
                  <a:pt x="5726" y="21387"/>
                </a:cubicBezTo>
                <a:cubicBezTo>
                  <a:pt x="5727" y="21386"/>
                  <a:pt x="5728" y="21388"/>
                  <a:pt x="5729" y="21387"/>
                </a:cubicBezTo>
                <a:cubicBezTo>
                  <a:pt x="5730" y="21386"/>
                  <a:pt x="5730" y="21383"/>
                  <a:pt x="5731" y="21383"/>
                </a:cubicBezTo>
                <a:cubicBezTo>
                  <a:pt x="5745" y="21372"/>
                  <a:pt x="5758" y="21363"/>
                  <a:pt x="5766" y="21349"/>
                </a:cubicBezTo>
                <a:cubicBezTo>
                  <a:pt x="5771" y="21342"/>
                  <a:pt x="5777" y="21335"/>
                  <a:pt x="5780" y="21327"/>
                </a:cubicBezTo>
                <a:cubicBezTo>
                  <a:pt x="5781" y="21324"/>
                  <a:pt x="5782" y="21322"/>
                  <a:pt x="5783" y="21319"/>
                </a:cubicBezTo>
                <a:cubicBezTo>
                  <a:pt x="5784" y="21315"/>
                  <a:pt x="5787" y="21312"/>
                  <a:pt x="5788" y="21308"/>
                </a:cubicBezTo>
                <a:cubicBezTo>
                  <a:pt x="5793" y="21287"/>
                  <a:pt x="5797" y="21264"/>
                  <a:pt x="5797" y="21237"/>
                </a:cubicBezTo>
                <a:cubicBezTo>
                  <a:pt x="5797" y="21161"/>
                  <a:pt x="5775" y="21107"/>
                  <a:pt x="5728" y="21065"/>
                </a:cubicBezTo>
                <a:cubicBezTo>
                  <a:pt x="5704" y="21044"/>
                  <a:pt x="5675" y="21023"/>
                  <a:pt x="5639" y="21009"/>
                </a:cubicBezTo>
                <a:cubicBezTo>
                  <a:pt x="5602" y="20995"/>
                  <a:pt x="5557" y="20987"/>
                  <a:pt x="5506" y="20979"/>
                </a:cubicBezTo>
                <a:cubicBezTo>
                  <a:pt x="5363" y="20956"/>
                  <a:pt x="5291" y="20942"/>
                  <a:pt x="5254" y="20870"/>
                </a:cubicBezTo>
                <a:cubicBezTo>
                  <a:pt x="5236" y="20835"/>
                  <a:pt x="5227" y="20783"/>
                  <a:pt x="5222" y="20710"/>
                </a:cubicBezTo>
                <a:cubicBezTo>
                  <a:pt x="5217" y="20636"/>
                  <a:pt x="5216" y="20539"/>
                  <a:pt x="5216" y="20410"/>
                </a:cubicBezTo>
                <a:cubicBezTo>
                  <a:pt x="5216" y="20300"/>
                  <a:pt x="5217" y="20221"/>
                  <a:pt x="5220" y="20152"/>
                </a:cubicBezTo>
                <a:cubicBezTo>
                  <a:pt x="5220" y="20151"/>
                  <a:pt x="5220" y="20149"/>
                  <a:pt x="5220" y="20148"/>
                </a:cubicBezTo>
                <a:cubicBezTo>
                  <a:pt x="5220" y="20148"/>
                  <a:pt x="5220" y="20145"/>
                  <a:pt x="5220" y="20145"/>
                </a:cubicBezTo>
                <a:cubicBezTo>
                  <a:pt x="5220" y="20143"/>
                  <a:pt x="5220" y="20142"/>
                  <a:pt x="5220" y="20141"/>
                </a:cubicBezTo>
                <a:cubicBezTo>
                  <a:pt x="5220" y="20140"/>
                  <a:pt x="5220" y="20138"/>
                  <a:pt x="5220" y="20137"/>
                </a:cubicBezTo>
                <a:cubicBezTo>
                  <a:pt x="5220" y="20137"/>
                  <a:pt x="5222" y="20137"/>
                  <a:pt x="5222" y="20137"/>
                </a:cubicBezTo>
                <a:cubicBezTo>
                  <a:pt x="5222" y="20137"/>
                  <a:pt x="5222" y="20134"/>
                  <a:pt x="5222" y="20133"/>
                </a:cubicBezTo>
                <a:cubicBezTo>
                  <a:pt x="5224" y="20090"/>
                  <a:pt x="5226" y="20055"/>
                  <a:pt x="5231" y="20025"/>
                </a:cubicBezTo>
                <a:cubicBezTo>
                  <a:pt x="5236" y="19998"/>
                  <a:pt x="5243" y="19976"/>
                  <a:pt x="5251" y="19957"/>
                </a:cubicBezTo>
                <a:cubicBezTo>
                  <a:pt x="5284" y="19886"/>
                  <a:pt x="5350" y="19867"/>
                  <a:pt x="5476" y="19845"/>
                </a:cubicBezTo>
                <a:cubicBezTo>
                  <a:pt x="5647" y="19815"/>
                  <a:pt x="5735" y="19730"/>
                  <a:pt x="5735" y="19595"/>
                </a:cubicBezTo>
                <a:cubicBezTo>
                  <a:pt x="5735" y="19459"/>
                  <a:pt x="5647" y="19374"/>
                  <a:pt x="5476" y="19344"/>
                </a:cubicBezTo>
                <a:cubicBezTo>
                  <a:pt x="5232" y="19301"/>
                  <a:pt x="5216" y="19272"/>
                  <a:pt x="5216" y="18854"/>
                </a:cubicBezTo>
                <a:cubicBezTo>
                  <a:pt x="5216" y="18748"/>
                  <a:pt x="5216" y="18665"/>
                  <a:pt x="5222" y="18603"/>
                </a:cubicBezTo>
                <a:cubicBezTo>
                  <a:pt x="5222" y="18601"/>
                  <a:pt x="5223" y="18597"/>
                  <a:pt x="5223" y="18596"/>
                </a:cubicBezTo>
                <a:cubicBezTo>
                  <a:pt x="5224" y="18594"/>
                  <a:pt x="5225" y="18593"/>
                  <a:pt x="5225" y="18592"/>
                </a:cubicBezTo>
                <a:cubicBezTo>
                  <a:pt x="5225" y="18591"/>
                  <a:pt x="5225" y="18589"/>
                  <a:pt x="5225" y="18588"/>
                </a:cubicBezTo>
                <a:cubicBezTo>
                  <a:pt x="5229" y="18554"/>
                  <a:pt x="5234" y="18529"/>
                  <a:pt x="5242" y="18506"/>
                </a:cubicBezTo>
                <a:cubicBezTo>
                  <a:pt x="5244" y="18498"/>
                  <a:pt x="5247" y="18490"/>
                  <a:pt x="5250" y="18483"/>
                </a:cubicBezTo>
                <a:cubicBezTo>
                  <a:pt x="5250" y="18483"/>
                  <a:pt x="5251" y="18480"/>
                  <a:pt x="5251" y="18480"/>
                </a:cubicBezTo>
                <a:cubicBezTo>
                  <a:pt x="5251" y="18479"/>
                  <a:pt x="5252" y="18480"/>
                  <a:pt x="5253" y="18480"/>
                </a:cubicBezTo>
                <a:cubicBezTo>
                  <a:pt x="5257" y="18470"/>
                  <a:pt x="5265" y="18461"/>
                  <a:pt x="5271" y="18453"/>
                </a:cubicBezTo>
                <a:cubicBezTo>
                  <a:pt x="5286" y="18435"/>
                  <a:pt x="5307" y="18420"/>
                  <a:pt x="5331" y="18408"/>
                </a:cubicBezTo>
                <a:cubicBezTo>
                  <a:pt x="5341" y="18404"/>
                  <a:pt x="5350" y="18397"/>
                  <a:pt x="5362" y="18393"/>
                </a:cubicBezTo>
                <a:cubicBezTo>
                  <a:pt x="5400" y="18382"/>
                  <a:pt x="5446" y="18373"/>
                  <a:pt x="5506" y="18364"/>
                </a:cubicBezTo>
                <a:cubicBezTo>
                  <a:pt x="5608" y="18348"/>
                  <a:pt x="5681" y="18319"/>
                  <a:pt x="5728" y="18277"/>
                </a:cubicBezTo>
                <a:cubicBezTo>
                  <a:pt x="5751" y="18256"/>
                  <a:pt x="5769" y="18232"/>
                  <a:pt x="5780" y="18203"/>
                </a:cubicBezTo>
                <a:cubicBezTo>
                  <a:pt x="5791" y="18174"/>
                  <a:pt x="5797" y="18139"/>
                  <a:pt x="5797" y="18102"/>
                </a:cubicBezTo>
                <a:cubicBezTo>
                  <a:pt x="5797" y="18060"/>
                  <a:pt x="5791" y="18029"/>
                  <a:pt x="5777" y="18001"/>
                </a:cubicBezTo>
                <a:cubicBezTo>
                  <a:pt x="5763" y="17973"/>
                  <a:pt x="5741" y="17950"/>
                  <a:pt x="5708" y="17933"/>
                </a:cubicBezTo>
                <a:cubicBezTo>
                  <a:pt x="5642" y="17900"/>
                  <a:pt x="5536" y="17888"/>
                  <a:pt x="5370" y="17888"/>
                </a:cubicBezTo>
                <a:lnTo>
                  <a:pt x="4942" y="17888"/>
                </a:lnTo>
                <a:close/>
                <a:moveTo>
                  <a:pt x="6577" y="17888"/>
                </a:moveTo>
                <a:cubicBezTo>
                  <a:pt x="6571" y="17888"/>
                  <a:pt x="6568" y="17892"/>
                  <a:pt x="6563" y="17892"/>
                </a:cubicBezTo>
                <a:cubicBezTo>
                  <a:pt x="6554" y="17892"/>
                  <a:pt x="6547" y="17891"/>
                  <a:pt x="6540" y="17892"/>
                </a:cubicBezTo>
                <a:cubicBezTo>
                  <a:pt x="6527" y="17896"/>
                  <a:pt x="6517" y="17904"/>
                  <a:pt x="6511" y="17918"/>
                </a:cubicBezTo>
                <a:cubicBezTo>
                  <a:pt x="6509" y="17923"/>
                  <a:pt x="6509" y="17931"/>
                  <a:pt x="6507" y="17937"/>
                </a:cubicBezTo>
                <a:cubicBezTo>
                  <a:pt x="6507" y="17937"/>
                  <a:pt x="6508" y="17940"/>
                  <a:pt x="6507" y="17941"/>
                </a:cubicBezTo>
                <a:cubicBezTo>
                  <a:pt x="6505" y="17956"/>
                  <a:pt x="6504" y="17974"/>
                  <a:pt x="6506" y="18001"/>
                </a:cubicBezTo>
                <a:cubicBezTo>
                  <a:pt x="6507" y="18010"/>
                  <a:pt x="6508" y="18023"/>
                  <a:pt x="6509" y="18034"/>
                </a:cubicBezTo>
                <a:cubicBezTo>
                  <a:pt x="6512" y="18061"/>
                  <a:pt x="6519" y="18098"/>
                  <a:pt x="6526" y="18135"/>
                </a:cubicBezTo>
                <a:cubicBezTo>
                  <a:pt x="6531" y="18160"/>
                  <a:pt x="6543" y="18210"/>
                  <a:pt x="6549" y="18240"/>
                </a:cubicBezTo>
                <a:cubicBezTo>
                  <a:pt x="6554" y="18258"/>
                  <a:pt x="6556" y="18266"/>
                  <a:pt x="6561" y="18285"/>
                </a:cubicBezTo>
                <a:cubicBezTo>
                  <a:pt x="6620" y="18502"/>
                  <a:pt x="6720" y="18890"/>
                  <a:pt x="6783" y="19149"/>
                </a:cubicBezTo>
                <a:lnTo>
                  <a:pt x="6896" y="19624"/>
                </a:lnTo>
                <a:lnTo>
                  <a:pt x="6654" y="20537"/>
                </a:lnTo>
                <a:cubicBezTo>
                  <a:pt x="6601" y="20736"/>
                  <a:pt x="6560" y="20890"/>
                  <a:pt x="6531" y="21013"/>
                </a:cubicBezTo>
                <a:cubicBezTo>
                  <a:pt x="6530" y="21013"/>
                  <a:pt x="6531" y="21015"/>
                  <a:pt x="6531" y="21016"/>
                </a:cubicBezTo>
                <a:cubicBezTo>
                  <a:pt x="6449" y="21352"/>
                  <a:pt x="6455" y="21430"/>
                  <a:pt x="6514" y="21443"/>
                </a:cubicBezTo>
                <a:cubicBezTo>
                  <a:pt x="6520" y="21444"/>
                  <a:pt x="6526" y="21446"/>
                  <a:pt x="6534" y="21447"/>
                </a:cubicBezTo>
                <a:cubicBezTo>
                  <a:pt x="6604" y="21435"/>
                  <a:pt x="6718" y="21185"/>
                  <a:pt x="6827" y="20807"/>
                </a:cubicBezTo>
                <a:cubicBezTo>
                  <a:pt x="6830" y="20798"/>
                  <a:pt x="6833" y="20793"/>
                  <a:pt x="6835" y="20784"/>
                </a:cubicBezTo>
                <a:cubicBezTo>
                  <a:pt x="6862" y="20687"/>
                  <a:pt x="6889" y="20585"/>
                  <a:pt x="6918" y="20496"/>
                </a:cubicBezTo>
                <a:lnTo>
                  <a:pt x="6944" y="20418"/>
                </a:lnTo>
                <a:cubicBezTo>
                  <a:pt x="6978" y="20309"/>
                  <a:pt x="6997" y="20248"/>
                  <a:pt x="7015" y="20201"/>
                </a:cubicBezTo>
                <a:lnTo>
                  <a:pt x="7061" y="20062"/>
                </a:lnTo>
                <a:lnTo>
                  <a:pt x="7190" y="20597"/>
                </a:lnTo>
                <a:cubicBezTo>
                  <a:pt x="7208" y="20663"/>
                  <a:pt x="7223" y="20711"/>
                  <a:pt x="7242" y="20784"/>
                </a:cubicBezTo>
                <a:cubicBezTo>
                  <a:pt x="7362" y="21244"/>
                  <a:pt x="7456" y="21448"/>
                  <a:pt x="7549" y="21450"/>
                </a:cubicBezTo>
                <a:cubicBezTo>
                  <a:pt x="7549" y="21450"/>
                  <a:pt x="7550" y="21450"/>
                  <a:pt x="7550" y="21450"/>
                </a:cubicBezTo>
                <a:cubicBezTo>
                  <a:pt x="7553" y="21450"/>
                  <a:pt x="7555" y="21450"/>
                  <a:pt x="7558" y="21450"/>
                </a:cubicBezTo>
                <a:cubicBezTo>
                  <a:pt x="7674" y="21447"/>
                  <a:pt x="7665" y="21376"/>
                  <a:pt x="7444" y="20567"/>
                </a:cubicBezTo>
                <a:cubicBezTo>
                  <a:pt x="7329" y="20148"/>
                  <a:pt x="7245" y="19812"/>
                  <a:pt x="7221" y="19684"/>
                </a:cubicBezTo>
                <a:cubicBezTo>
                  <a:pt x="7217" y="19665"/>
                  <a:pt x="7202" y="19605"/>
                  <a:pt x="7203" y="19598"/>
                </a:cubicBezTo>
                <a:cubicBezTo>
                  <a:pt x="7203" y="19574"/>
                  <a:pt x="7227" y="19466"/>
                  <a:pt x="7266" y="19310"/>
                </a:cubicBezTo>
                <a:cubicBezTo>
                  <a:pt x="7304" y="19154"/>
                  <a:pt x="7357" y="18950"/>
                  <a:pt x="7416" y="18738"/>
                </a:cubicBezTo>
                <a:cubicBezTo>
                  <a:pt x="7468" y="18550"/>
                  <a:pt x="7504" y="18418"/>
                  <a:pt x="7530" y="18307"/>
                </a:cubicBezTo>
                <a:cubicBezTo>
                  <a:pt x="7531" y="18305"/>
                  <a:pt x="7531" y="18302"/>
                  <a:pt x="7532" y="18300"/>
                </a:cubicBezTo>
                <a:cubicBezTo>
                  <a:pt x="7550" y="18221"/>
                  <a:pt x="7564" y="18155"/>
                  <a:pt x="7572" y="18105"/>
                </a:cubicBezTo>
                <a:cubicBezTo>
                  <a:pt x="7577" y="18070"/>
                  <a:pt x="7580" y="18039"/>
                  <a:pt x="7579" y="18016"/>
                </a:cubicBezTo>
                <a:cubicBezTo>
                  <a:pt x="7579" y="17991"/>
                  <a:pt x="7575" y="17975"/>
                  <a:pt x="7568" y="17959"/>
                </a:cubicBezTo>
                <a:cubicBezTo>
                  <a:pt x="7559" y="17937"/>
                  <a:pt x="7546" y="17921"/>
                  <a:pt x="7525" y="17911"/>
                </a:cubicBezTo>
                <a:cubicBezTo>
                  <a:pt x="7511" y="17903"/>
                  <a:pt x="7494" y="17905"/>
                  <a:pt x="7476" y="17915"/>
                </a:cubicBezTo>
                <a:cubicBezTo>
                  <a:pt x="7424" y="17945"/>
                  <a:pt x="7366" y="18052"/>
                  <a:pt x="7326" y="18199"/>
                </a:cubicBezTo>
                <a:cubicBezTo>
                  <a:pt x="7187" y="18706"/>
                  <a:pt x="7120" y="18950"/>
                  <a:pt x="7061" y="18981"/>
                </a:cubicBezTo>
                <a:cubicBezTo>
                  <a:pt x="7058" y="18984"/>
                  <a:pt x="7055" y="18994"/>
                  <a:pt x="7052" y="18996"/>
                </a:cubicBezTo>
                <a:cubicBezTo>
                  <a:pt x="7015" y="19023"/>
                  <a:pt x="6980" y="18910"/>
                  <a:pt x="6935" y="18741"/>
                </a:cubicBezTo>
                <a:cubicBezTo>
                  <a:pt x="6913" y="18670"/>
                  <a:pt x="6894" y="18614"/>
                  <a:pt x="6866" y="18509"/>
                </a:cubicBezTo>
                <a:cubicBezTo>
                  <a:pt x="6762" y="18128"/>
                  <a:pt x="6651" y="17890"/>
                  <a:pt x="6577" y="17888"/>
                </a:cubicBezTo>
                <a:close/>
                <a:moveTo>
                  <a:pt x="8364" y="17888"/>
                </a:moveTo>
                <a:lnTo>
                  <a:pt x="8364" y="19669"/>
                </a:lnTo>
                <a:cubicBezTo>
                  <a:pt x="8364" y="20255"/>
                  <a:pt x="8368" y="20620"/>
                  <a:pt x="8376" y="20893"/>
                </a:cubicBezTo>
                <a:cubicBezTo>
                  <a:pt x="8377" y="20938"/>
                  <a:pt x="8377" y="21000"/>
                  <a:pt x="8379" y="21039"/>
                </a:cubicBezTo>
                <a:cubicBezTo>
                  <a:pt x="8381" y="21096"/>
                  <a:pt x="8384" y="21134"/>
                  <a:pt x="8387" y="21177"/>
                </a:cubicBezTo>
                <a:cubicBezTo>
                  <a:pt x="8391" y="21241"/>
                  <a:pt x="8397" y="21297"/>
                  <a:pt x="8403" y="21334"/>
                </a:cubicBezTo>
                <a:cubicBezTo>
                  <a:pt x="8411" y="21377"/>
                  <a:pt x="8417" y="21420"/>
                  <a:pt x="8427" y="21435"/>
                </a:cubicBezTo>
                <a:cubicBezTo>
                  <a:pt x="8434" y="21447"/>
                  <a:pt x="8442" y="21450"/>
                  <a:pt x="8451" y="21450"/>
                </a:cubicBezTo>
                <a:cubicBezTo>
                  <a:pt x="8481" y="21450"/>
                  <a:pt x="8504" y="21403"/>
                  <a:pt x="8522" y="21301"/>
                </a:cubicBezTo>
                <a:cubicBezTo>
                  <a:pt x="8522" y="21300"/>
                  <a:pt x="8522" y="21297"/>
                  <a:pt x="8522" y="21297"/>
                </a:cubicBezTo>
                <a:cubicBezTo>
                  <a:pt x="8531" y="21245"/>
                  <a:pt x="8537" y="21181"/>
                  <a:pt x="8543" y="21102"/>
                </a:cubicBezTo>
                <a:cubicBezTo>
                  <a:pt x="8549" y="21024"/>
                  <a:pt x="8556" y="20932"/>
                  <a:pt x="8559" y="20825"/>
                </a:cubicBezTo>
                <a:cubicBezTo>
                  <a:pt x="8568" y="20529"/>
                  <a:pt x="8575" y="20373"/>
                  <a:pt x="8608" y="20275"/>
                </a:cubicBezTo>
                <a:cubicBezTo>
                  <a:pt x="8625" y="20227"/>
                  <a:pt x="8648" y="20192"/>
                  <a:pt x="8680" y="20163"/>
                </a:cubicBezTo>
                <a:cubicBezTo>
                  <a:pt x="8703" y="20143"/>
                  <a:pt x="8738" y="20129"/>
                  <a:pt x="8771" y="20111"/>
                </a:cubicBezTo>
                <a:cubicBezTo>
                  <a:pt x="8803" y="20089"/>
                  <a:pt x="8830" y="20067"/>
                  <a:pt x="8874" y="20040"/>
                </a:cubicBezTo>
                <a:cubicBezTo>
                  <a:pt x="9210" y="19833"/>
                  <a:pt x="9274" y="19657"/>
                  <a:pt x="9277" y="18932"/>
                </a:cubicBezTo>
                <a:cubicBezTo>
                  <a:pt x="9276" y="18857"/>
                  <a:pt x="9276" y="18781"/>
                  <a:pt x="9272" y="18715"/>
                </a:cubicBezTo>
                <a:cubicBezTo>
                  <a:pt x="9267" y="18627"/>
                  <a:pt x="9260" y="18548"/>
                  <a:pt x="9249" y="18476"/>
                </a:cubicBezTo>
                <a:cubicBezTo>
                  <a:pt x="9239" y="18406"/>
                  <a:pt x="9227" y="18344"/>
                  <a:pt x="9211" y="18289"/>
                </a:cubicBezTo>
                <a:cubicBezTo>
                  <a:pt x="9210" y="18287"/>
                  <a:pt x="9210" y="18283"/>
                  <a:pt x="9209" y="18281"/>
                </a:cubicBezTo>
                <a:cubicBezTo>
                  <a:pt x="9200" y="18249"/>
                  <a:pt x="9187" y="18223"/>
                  <a:pt x="9175" y="18195"/>
                </a:cubicBezTo>
                <a:cubicBezTo>
                  <a:pt x="9165" y="18170"/>
                  <a:pt x="9156" y="18146"/>
                  <a:pt x="9143" y="18124"/>
                </a:cubicBezTo>
                <a:cubicBezTo>
                  <a:pt x="9072" y="18003"/>
                  <a:pt x="8970" y="17931"/>
                  <a:pt x="8834" y="17903"/>
                </a:cubicBezTo>
                <a:cubicBezTo>
                  <a:pt x="8789" y="17894"/>
                  <a:pt x="8738" y="17888"/>
                  <a:pt x="8685" y="17888"/>
                </a:cubicBezTo>
                <a:lnTo>
                  <a:pt x="8364" y="17888"/>
                </a:lnTo>
                <a:close/>
                <a:moveTo>
                  <a:pt x="10073" y="17888"/>
                </a:moveTo>
                <a:lnTo>
                  <a:pt x="10073" y="19669"/>
                </a:lnTo>
                <a:lnTo>
                  <a:pt x="10073" y="21450"/>
                </a:lnTo>
                <a:lnTo>
                  <a:pt x="10472" y="21450"/>
                </a:lnTo>
                <a:cubicBezTo>
                  <a:pt x="10548" y="21450"/>
                  <a:pt x="10611" y="21450"/>
                  <a:pt x="10662" y="21443"/>
                </a:cubicBezTo>
                <a:cubicBezTo>
                  <a:pt x="10710" y="21436"/>
                  <a:pt x="10745" y="21424"/>
                  <a:pt x="10775" y="21409"/>
                </a:cubicBezTo>
                <a:cubicBezTo>
                  <a:pt x="10775" y="21409"/>
                  <a:pt x="10776" y="21406"/>
                  <a:pt x="10776" y="21405"/>
                </a:cubicBezTo>
                <a:cubicBezTo>
                  <a:pt x="10782" y="21402"/>
                  <a:pt x="10788" y="21402"/>
                  <a:pt x="10793" y="21398"/>
                </a:cubicBezTo>
                <a:cubicBezTo>
                  <a:pt x="10813" y="21385"/>
                  <a:pt x="10827" y="21368"/>
                  <a:pt x="10838" y="21349"/>
                </a:cubicBezTo>
                <a:cubicBezTo>
                  <a:pt x="10842" y="21342"/>
                  <a:pt x="10848" y="21335"/>
                  <a:pt x="10852" y="21327"/>
                </a:cubicBezTo>
                <a:cubicBezTo>
                  <a:pt x="10862" y="21301"/>
                  <a:pt x="10869" y="21274"/>
                  <a:pt x="10869" y="21237"/>
                </a:cubicBezTo>
                <a:cubicBezTo>
                  <a:pt x="10869" y="21199"/>
                  <a:pt x="10863" y="21165"/>
                  <a:pt x="10852" y="21136"/>
                </a:cubicBezTo>
                <a:cubicBezTo>
                  <a:pt x="10840" y="21107"/>
                  <a:pt x="10824" y="21086"/>
                  <a:pt x="10801" y="21065"/>
                </a:cubicBezTo>
                <a:cubicBezTo>
                  <a:pt x="10801" y="21065"/>
                  <a:pt x="10799" y="21065"/>
                  <a:pt x="10799" y="21065"/>
                </a:cubicBezTo>
                <a:cubicBezTo>
                  <a:pt x="10776" y="21044"/>
                  <a:pt x="10745" y="21023"/>
                  <a:pt x="10709" y="21009"/>
                </a:cubicBezTo>
                <a:cubicBezTo>
                  <a:pt x="10672" y="20995"/>
                  <a:pt x="10629" y="20987"/>
                  <a:pt x="10578" y="20979"/>
                </a:cubicBezTo>
                <a:cubicBezTo>
                  <a:pt x="10290" y="20934"/>
                  <a:pt x="10287" y="20925"/>
                  <a:pt x="10287" y="20410"/>
                </a:cubicBezTo>
                <a:cubicBezTo>
                  <a:pt x="10287" y="19896"/>
                  <a:pt x="10290" y="19894"/>
                  <a:pt x="10578" y="19849"/>
                </a:cubicBezTo>
                <a:cubicBezTo>
                  <a:pt x="10590" y="19847"/>
                  <a:pt x="10599" y="19840"/>
                  <a:pt x="10610" y="19838"/>
                </a:cubicBezTo>
                <a:cubicBezTo>
                  <a:pt x="10693" y="19820"/>
                  <a:pt x="10760" y="19792"/>
                  <a:pt x="10804" y="19752"/>
                </a:cubicBezTo>
                <a:cubicBezTo>
                  <a:pt x="10812" y="19744"/>
                  <a:pt x="10816" y="19737"/>
                  <a:pt x="10822" y="19729"/>
                </a:cubicBezTo>
                <a:cubicBezTo>
                  <a:pt x="10832" y="19716"/>
                  <a:pt x="10844" y="19703"/>
                  <a:pt x="10850" y="19688"/>
                </a:cubicBezTo>
                <a:cubicBezTo>
                  <a:pt x="10862" y="19660"/>
                  <a:pt x="10868" y="19630"/>
                  <a:pt x="10869" y="19595"/>
                </a:cubicBezTo>
                <a:cubicBezTo>
                  <a:pt x="10869" y="19560"/>
                  <a:pt x="10863" y="19528"/>
                  <a:pt x="10852" y="19501"/>
                </a:cubicBezTo>
                <a:cubicBezTo>
                  <a:pt x="10839" y="19479"/>
                  <a:pt x="10825" y="19460"/>
                  <a:pt x="10804" y="19441"/>
                </a:cubicBezTo>
                <a:cubicBezTo>
                  <a:pt x="10758" y="19399"/>
                  <a:pt x="10688" y="19368"/>
                  <a:pt x="10599" y="19351"/>
                </a:cubicBezTo>
                <a:cubicBezTo>
                  <a:pt x="10593" y="19350"/>
                  <a:pt x="10588" y="19345"/>
                  <a:pt x="10581" y="19344"/>
                </a:cubicBezTo>
                <a:cubicBezTo>
                  <a:pt x="10580" y="19344"/>
                  <a:pt x="10579" y="19344"/>
                  <a:pt x="10578" y="19344"/>
                </a:cubicBezTo>
                <a:cubicBezTo>
                  <a:pt x="10300" y="19301"/>
                  <a:pt x="10287" y="19280"/>
                  <a:pt x="10287" y="18854"/>
                </a:cubicBezTo>
                <a:cubicBezTo>
                  <a:pt x="10287" y="18531"/>
                  <a:pt x="10296" y="18441"/>
                  <a:pt x="10419" y="18397"/>
                </a:cubicBezTo>
                <a:cubicBezTo>
                  <a:pt x="10459" y="18383"/>
                  <a:pt x="10510" y="18374"/>
                  <a:pt x="10578" y="18364"/>
                </a:cubicBezTo>
                <a:cubicBezTo>
                  <a:pt x="10583" y="18363"/>
                  <a:pt x="10587" y="18361"/>
                  <a:pt x="10592" y="18360"/>
                </a:cubicBezTo>
                <a:cubicBezTo>
                  <a:pt x="10651" y="18349"/>
                  <a:pt x="10698" y="18335"/>
                  <a:pt x="10738" y="18315"/>
                </a:cubicBezTo>
                <a:cubicBezTo>
                  <a:pt x="10744" y="18312"/>
                  <a:pt x="10749" y="18307"/>
                  <a:pt x="10755" y="18304"/>
                </a:cubicBezTo>
                <a:cubicBezTo>
                  <a:pt x="10760" y="18301"/>
                  <a:pt x="10765" y="18296"/>
                  <a:pt x="10770" y="18292"/>
                </a:cubicBezTo>
                <a:cubicBezTo>
                  <a:pt x="10776" y="18289"/>
                  <a:pt x="10782" y="18289"/>
                  <a:pt x="10787" y="18285"/>
                </a:cubicBezTo>
                <a:cubicBezTo>
                  <a:pt x="10792" y="18281"/>
                  <a:pt x="10798" y="18277"/>
                  <a:pt x="10802" y="18274"/>
                </a:cubicBezTo>
                <a:cubicBezTo>
                  <a:pt x="10803" y="18273"/>
                  <a:pt x="10803" y="18275"/>
                  <a:pt x="10804" y="18274"/>
                </a:cubicBezTo>
                <a:cubicBezTo>
                  <a:pt x="10822" y="18256"/>
                  <a:pt x="10837" y="18233"/>
                  <a:pt x="10847" y="18210"/>
                </a:cubicBezTo>
                <a:cubicBezTo>
                  <a:pt x="10848" y="18208"/>
                  <a:pt x="10851" y="18205"/>
                  <a:pt x="10852" y="18203"/>
                </a:cubicBezTo>
                <a:cubicBezTo>
                  <a:pt x="10863" y="18174"/>
                  <a:pt x="10868" y="18139"/>
                  <a:pt x="10869" y="18102"/>
                </a:cubicBezTo>
                <a:cubicBezTo>
                  <a:pt x="10869" y="17937"/>
                  <a:pt x="10777" y="17888"/>
                  <a:pt x="10472" y="17888"/>
                </a:cubicBezTo>
                <a:lnTo>
                  <a:pt x="10073" y="17888"/>
                </a:lnTo>
                <a:close/>
                <a:moveTo>
                  <a:pt x="11723" y="17888"/>
                </a:moveTo>
                <a:lnTo>
                  <a:pt x="11723" y="19669"/>
                </a:lnTo>
                <a:cubicBezTo>
                  <a:pt x="11723" y="21035"/>
                  <a:pt x="11739" y="21403"/>
                  <a:pt x="11800" y="21443"/>
                </a:cubicBezTo>
                <a:cubicBezTo>
                  <a:pt x="11814" y="21440"/>
                  <a:pt x="11827" y="21435"/>
                  <a:pt x="11837" y="21424"/>
                </a:cubicBezTo>
                <a:cubicBezTo>
                  <a:pt x="11840" y="21421"/>
                  <a:pt x="11843" y="21424"/>
                  <a:pt x="11845" y="21420"/>
                </a:cubicBezTo>
                <a:cubicBezTo>
                  <a:pt x="11853" y="21409"/>
                  <a:pt x="11858" y="21380"/>
                  <a:pt x="11865" y="21361"/>
                </a:cubicBezTo>
                <a:cubicBezTo>
                  <a:pt x="11893" y="21260"/>
                  <a:pt x="11910" y="21070"/>
                  <a:pt x="11919" y="20747"/>
                </a:cubicBezTo>
                <a:cubicBezTo>
                  <a:pt x="11922" y="20624"/>
                  <a:pt x="11927" y="20514"/>
                  <a:pt x="11934" y="20421"/>
                </a:cubicBezTo>
                <a:cubicBezTo>
                  <a:pt x="11941" y="20328"/>
                  <a:pt x="11949" y="20249"/>
                  <a:pt x="11959" y="20186"/>
                </a:cubicBezTo>
                <a:cubicBezTo>
                  <a:pt x="11969" y="20122"/>
                  <a:pt x="11982" y="20076"/>
                  <a:pt x="11996" y="20044"/>
                </a:cubicBezTo>
                <a:cubicBezTo>
                  <a:pt x="12002" y="20028"/>
                  <a:pt x="12011" y="20026"/>
                  <a:pt x="12019" y="20017"/>
                </a:cubicBezTo>
                <a:cubicBezTo>
                  <a:pt x="12083" y="19902"/>
                  <a:pt x="12170" y="20023"/>
                  <a:pt x="12259" y="20418"/>
                </a:cubicBezTo>
                <a:cubicBezTo>
                  <a:pt x="12287" y="20542"/>
                  <a:pt x="12310" y="20635"/>
                  <a:pt x="12336" y="20736"/>
                </a:cubicBezTo>
                <a:cubicBezTo>
                  <a:pt x="12375" y="20886"/>
                  <a:pt x="12412" y="21008"/>
                  <a:pt x="12446" y="21110"/>
                </a:cubicBezTo>
                <a:cubicBezTo>
                  <a:pt x="12457" y="21140"/>
                  <a:pt x="12467" y="21170"/>
                  <a:pt x="12477" y="21196"/>
                </a:cubicBezTo>
                <a:cubicBezTo>
                  <a:pt x="12478" y="21198"/>
                  <a:pt x="12479" y="21205"/>
                  <a:pt x="12480" y="21207"/>
                </a:cubicBezTo>
                <a:cubicBezTo>
                  <a:pt x="12483" y="21215"/>
                  <a:pt x="12485" y="21223"/>
                  <a:pt x="12488" y="21230"/>
                </a:cubicBezTo>
                <a:cubicBezTo>
                  <a:pt x="12488" y="21230"/>
                  <a:pt x="12489" y="21233"/>
                  <a:pt x="12489" y="21233"/>
                </a:cubicBezTo>
                <a:cubicBezTo>
                  <a:pt x="12495" y="21249"/>
                  <a:pt x="12502" y="21264"/>
                  <a:pt x="12508" y="21278"/>
                </a:cubicBezTo>
                <a:cubicBezTo>
                  <a:pt x="12508" y="21279"/>
                  <a:pt x="12508" y="21281"/>
                  <a:pt x="12508" y="21282"/>
                </a:cubicBezTo>
                <a:cubicBezTo>
                  <a:pt x="12531" y="21335"/>
                  <a:pt x="12554" y="21378"/>
                  <a:pt x="12575" y="21405"/>
                </a:cubicBezTo>
                <a:cubicBezTo>
                  <a:pt x="12591" y="21425"/>
                  <a:pt x="12605" y="21428"/>
                  <a:pt x="12620" y="21435"/>
                </a:cubicBezTo>
                <a:cubicBezTo>
                  <a:pt x="12632" y="21438"/>
                  <a:pt x="12643" y="21438"/>
                  <a:pt x="12655" y="21432"/>
                </a:cubicBezTo>
                <a:cubicBezTo>
                  <a:pt x="12721" y="21397"/>
                  <a:pt x="12731" y="21325"/>
                  <a:pt x="12665" y="21031"/>
                </a:cubicBezTo>
                <a:cubicBezTo>
                  <a:pt x="12662" y="21020"/>
                  <a:pt x="12657" y="20998"/>
                  <a:pt x="12654" y="20986"/>
                </a:cubicBezTo>
                <a:cubicBezTo>
                  <a:pt x="12615" y="20833"/>
                  <a:pt x="12583" y="20707"/>
                  <a:pt x="12532" y="20507"/>
                </a:cubicBezTo>
                <a:lnTo>
                  <a:pt x="12386" y="19935"/>
                </a:lnTo>
                <a:lnTo>
                  <a:pt x="12514" y="19647"/>
                </a:lnTo>
                <a:cubicBezTo>
                  <a:pt x="12534" y="19602"/>
                  <a:pt x="12552" y="19551"/>
                  <a:pt x="12568" y="19494"/>
                </a:cubicBezTo>
                <a:cubicBezTo>
                  <a:pt x="12573" y="19474"/>
                  <a:pt x="12575" y="19451"/>
                  <a:pt x="12580" y="19430"/>
                </a:cubicBezTo>
                <a:cubicBezTo>
                  <a:pt x="12580" y="19429"/>
                  <a:pt x="12581" y="19427"/>
                  <a:pt x="12582" y="19426"/>
                </a:cubicBezTo>
                <a:cubicBezTo>
                  <a:pt x="12598" y="19355"/>
                  <a:pt x="12610" y="19276"/>
                  <a:pt x="12620" y="19194"/>
                </a:cubicBezTo>
                <a:cubicBezTo>
                  <a:pt x="12620" y="19194"/>
                  <a:pt x="12620" y="19191"/>
                  <a:pt x="12620" y="19190"/>
                </a:cubicBezTo>
                <a:cubicBezTo>
                  <a:pt x="12620" y="19189"/>
                  <a:pt x="12620" y="19185"/>
                  <a:pt x="12620" y="19183"/>
                </a:cubicBezTo>
                <a:cubicBezTo>
                  <a:pt x="12621" y="19170"/>
                  <a:pt x="12623" y="19155"/>
                  <a:pt x="12625" y="19142"/>
                </a:cubicBezTo>
                <a:cubicBezTo>
                  <a:pt x="12634" y="19050"/>
                  <a:pt x="12640" y="18958"/>
                  <a:pt x="12640" y="18857"/>
                </a:cubicBezTo>
                <a:cubicBezTo>
                  <a:pt x="12640" y="18772"/>
                  <a:pt x="12638" y="18691"/>
                  <a:pt x="12632" y="18618"/>
                </a:cubicBezTo>
                <a:cubicBezTo>
                  <a:pt x="12621" y="18472"/>
                  <a:pt x="12597" y="18351"/>
                  <a:pt x="12562" y="18251"/>
                </a:cubicBezTo>
                <a:cubicBezTo>
                  <a:pt x="12546" y="18208"/>
                  <a:pt x="12528" y="18170"/>
                  <a:pt x="12508" y="18135"/>
                </a:cubicBezTo>
                <a:cubicBezTo>
                  <a:pt x="12504" y="18130"/>
                  <a:pt x="12502" y="18122"/>
                  <a:pt x="12499" y="18117"/>
                </a:cubicBezTo>
                <a:cubicBezTo>
                  <a:pt x="12491" y="18105"/>
                  <a:pt x="12480" y="18094"/>
                  <a:pt x="12472" y="18083"/>
                </a:cubicBezTo>
                <a:cubicBezTo>
                  <a:pt x="12453" y="18057"/>
                  <a:pt x="12434" y="18033"/>
                  <a:pt x="12411" y="18012"/>
                </a:cubicBezTo>
                <a:cubicBezTo>
                  <a:pt x="12379" y="17984"/>
                  <a:pt x="12343" y="17959"/>
                  <a:pt x="12303" y="17941"/>
                </a:cubicBezTo>
                <a:cubicBezTo>
                  <a:pt x="12224" y="17904"/>
                  <a:pt x="12128" y="17888"/>
                  <a:pt x="12016" y="17888"/>
                </a:cubicBezTo>
                <a:lnTo>
                  <a:pt x="11723" y="17888"/>
                </a:lnTo>
                <a:close/>
                <a:moveTo>
                  <a:pt x="13618" y="17888"/>
                </a:moveTo>
                <a:cubicBezTo>
                  <a:pt x="13604" y="17888"/>
                  <a:pt x="13591" y="17890"/>
                  <a:pt x="13580" y="17896"/>
                </a:cubicBezTo>
                <a:cubicBezTo>
                  <a:pt x="13569" y="17902"/>
                  <a:pt x="13559" y="17913"/>
                  <a:pt x="13550" y="17930"/>
                </a:cubicBezTo>
                <a:cubicBezTo>
                  <a:pt x="13548" y="17933"/>
                  <a:pt x="13548" y="17940"/>
                  <a:pt x="13546" y="17945"/>
                </a:cubicBezTo>
                <a:cubicBezTo>
                  <a:pt x="13543" y="17951"/>
                  <a:pt x="13542" y="17963"/>
                  <a:pt x="13540" y="17971"/>
                </a:cubicBezTo>
                <a:cubicBezTo>
                  <a:pt x="13538" y="17975"/>
                  <a:pt x="13538" y="17977"/>
                  <a:pt x="13536" y="17982"/>
                </a:cubicBezTo>
                <a:cubicBezTo>
                  <a:pt x="13536" y="17983"/>
                  <a:pt x="13535" y="17984"/>
                  <a:pt x="13535" y="17986"/>
                </a:cubicBezTo>
                <a:cubicBezTo>
                  <a:pt x="13535" y="17987"/>
                  <a:pt x="13534" y="17988"/>
                  <a:pt x="13533" y="17989"/>
                </a:cubicBezTo>
                <a:cubicBezTo>
                  <a:pt x="13533" y="17991"/>
                  <a:pt x="13534" y="17992"/>
                  <a:pt x="13533" y="17993"/>
                </a:cubicBezTo>
                <a:cubicBezTo>
                  <a:pt x="13524" y="18039"/>
                  <a:pt x="13517" y="18114"/>
                  <a:pt x="13512" y="18210"/>
                </a:cubicBezTo>
                <a:cubicBezTo>
                  <a:pt x="13512" y="18211"/>
                  <a:pt x="13512" y="18214"/>
                  <a:pt x="13512" y="18214"/>
                </a:cubicBezTo>
                <a:cubicBezTo>
                  <a:pt x="13508" y="18290"/>
                  <a:pt x="13505" y="18407"/>
                  <a:pt x="13503" y="18524"/>
                </a:cubicBezTo>
                <a:cubicBezTo>
                  <a:pt x="13503" y="18530"/>
                  <a:pt x="13503" y="18534"/>
                  <a:pt x="13503" y="18539"/>
                </a:cubicBezTo>
                <a:cubicBezTo>
                  <a:pt x="13501" y="18608"/>
                  <a:pt x="13499" y="18662"/>
                  <a:pt x="13498" y="18753"/>
                </a:cubicBezTo>
                <a:cubicBezTo>
                  <a:pt x="13496" y="18991"/>
                  <a:pt x="13496" y="19279"/>
                  <a:pt x="13497" y="19669"/>
                </a:cubicBezTo>
                <a:cubicBezTo>
                  <a:pt x="13497" y="20061"/>
                  <a:pt x="13496" y="20351"/>
                  <a:pt x="13498" y="20590"/>
                </a:cubicBezTo>
                <a:cubicBezTo>
                  <a:pt x="13499" y="20669"/>
                  <a:pt x="13502" y="20711"/>
                  <a:pt x="13503" y="20777"/>
                </a:cubicBezTo>
                <a:cubicBezTo>
                  <a:pt x="13505" y="20920"/>
                  <a:pt x="13507" y="21046"/>
                  <a:pt x="13512" y="21132"/>
                </a:cubicBezTo>
                <a:cubicBezTo>
                  <a:pt x="13517" y="21223"/>
                  <a:pt x="13524" y="21301"/>
                  <a:pt x="13533" y="21346"/>
                </a:cubicBezTo>
                <a:cubicBezTo>
                  <a:pt x="13535" y="21351"/>
                  <a:pt x="13535" y="21356"/>
                  <a:pt x="13536" y="21361"/>
                </a:cubicBezTo>
                <a:cubicBezTo>
                  <a:pt x="13538" y="21365"/>
                  <a:pt x="13540" y="21371"/>
                  <a:pt x="13541" y="21376"/>
                </a:cubicBezTo>
                <a:cubicBezTo>
                  <a:pt x="13542" y="21379"/>
                  <a:pt x="13543" y="21383"/>
                  <a:pt x="13544" y="21387"/>
                </a:cubicBezTo>
                <a:cubicBezTo>
                  <a:pt x="13544" y="21387"/>
                  <a:pt x="13544" y="21390"/>
                  <a:pt x="13544" y="21390"/>
                </a:cubicBezTo>
                <a:cubicBezTo>
                  <a:pt x="13547" y="21398"/>
                  <a:pt x="13549" y="21407"/>
                  <a:pt x="13552" y="21413"/>
                </a:cubicBezTo>
                <a:cubicBezTo>
                  <a:pt x="13560" y="21429"/>
                  <a:pt x="13569" y="21437"/>
                  <a:pt x="13580" y="21443"/>
                </a:cubicBezTo>
                <a:cubicBezTo>
                  <a:pt x="13591" y="21449"/>
                  <a:pt x="13604" y="21450"/>
                  <a:pt x="13618" y="21450"/>
                </a:cubicBezTo>
                <a:cubicBezTo>
                  <a:pt x="13647" y="21450"/>
                  <a:pt x="13669" y="21445"/>
                  <a:pt x="13686" y="21409"/>
                </a:cubicBezTo>
                <a:cubicBezTo>
                  <a:pt x="13697" y="21385"/>
                  <a:pt x="13704" y="21341"/>
                  <a:pt x="13712" y="21282"/>
                </a:cubicBezTo>
                <a:cubicBezTo>
                  <a:pt x="13713" y="21270"/>
                  <a:pt x="13715" y="21258"/>
                  <a:pt x="13716" y="21245"/>
                </a:cubicBezTo>
                <a:cubicBezTo>
                  <a:pt x="13720" y="21210"/>
                  <a:pt x="13722" y="21154"/>
                  <a:pt x="13724" y="21106"/>
                </a:cubicBezTo>
                <a:cubicBezTo>
                  <a:pt x="13726" y="21061"/>
                  <a:pt x="13727" y="20988"/>
                  <a:pt x="13729" y="20927"/>
                </a:cubicBezTo>
                <a:cubicBezTo>
                  <a:pt x="13729" y="20903"/>
                  <a:pt x="13731" y="20879"/>
                  <a:pt x="13732" y="20855"/>
                </a:cubicBezTo>
                <a:cubicBezTo>
                  <a:pt x="13732" y="20846"/>
                  <a:pt x="13731" y="20837"/>
                  <a:pt x="13732" y="20829"/>
                </a:cubicBezTo>
                <a:cubicBezTo>
                  <a:pt x="13732" y="20828"/>
                  <a:pt x="13732" y="20827"/>
                  <a:pt x="13732" y="20825"/>
                </a:cubicBezTo>
                <a:cubicBezTo>
                  <a:pt x="13732" y="20825"/>
                  <a:pt x="13733" y="20822"/>
                  <a:pt x="13733" y="20822"/>
                </a:cubicBezTo>
                <a:cubicBezTo>
                  <a:pt x="13733" y="20820"/>
                  <a:pt x="13733" y="20819"/>
                  <a:pt x="13733" y="20818"/>
                </a:cubicBezTo>
                <a:cubicBezTo>
                  <a:pt x="13733" y="20816"/>
                  <a:pt x="13733" y="20816"/>
                  <a:pt x="13733" y="20814"/>
                </a:cubicBezTo>
                <a:cubicBezTo>
                  <a:pt x="13733" y="20806"/>
                  <a:pt x="13733" y="20800"/>
                  <a:pt x="13733" y="20792"/>
                </a:cubicBezTo>
                <a:cubicBezTo>
                  <a:pt x="13733" y="20789"/>
                  <a:pt x="13733" y="20787"/>
                  <a:pt x="13733" y="20784"/>
                </a:cubicBezTo>
                <a:cubicBezTo>
                  <a:pt x="13738" y="20522"/>
                  <a:pt x="13741" y="20208"/>
                  <a:pt x="13741" y="19669"/>
                </a:cubicBezTo>
                <a:cubicBezTo>
                  <a:pt x="13741" y="19131"/>
                  <a:pt x="13738" y="18819"/>
                  <a:pt x="13733" y="18558"/>
                </a:cubicBezTo>
                <a:cubicBezTo>
                  <a:pt x="13733" y="18557"/>
                  <a:pt x="13733" y="18555"/>
                  <a:pt x="13733" y="18554"/>
                </a:cubicBezTo>
                <a:cubicBezTo>
                  <a:pt x="13733" y="18551"/>
                  <a:pt x="13733" y="18550"/>
                  <a:pt x="13733" y="18547"/>
                </a:cubicBezTo>
                <a:cubicBezTo>
                  <a:pt x="13731" y="18426"/>
                  <a:pt x="13728" y="18315"/>
                  <a:pt x="13724" y="18236"/>
                </a:cubicBezTo>
                <a:cubicBezTo>
                  <a:pt x="13722" y="18189"/>
                  <a:pt x="13720" y="18133"/>
                  <a:pt x="13716" y="18098"/>
                </a:cubicBezTo>
                <a:cubicBezTo>
                  <a:pt x="13715" y="18084"/>
                  <a:pt x="13713" y="18069"/>
                  <a:pt x="13712" y="18057"/>
                </a:cubicBezTo>
                <a:cubicBezTo>
                  <a:pt x="13705" y="17998"/>
                  <a:pt x="13697" y="17954"/>
                  <a:pt x="13686" y="17930"/>
                </a:cubicBezTo>
                <a:cubicBezTo>
                  <a:pt x="13677" y="17912"/>
                  <a:pt x="13668" y="17902"/>
                  <a:pt x="13656" y="17896"/>
                </a:cubicBezTo>
                <a:cubicBezTo>
                  <a:pt x="13645" y="17890"/>
                  <a:pt x="13632" y="17888"/>
                  <a:pt x="13618" y="17888"/>
                </a:cubicBezTo>
                <a:close/>
                <a:moveTo>
                  <a:pt x="14596" y="17888"/>
                </a:moveTo>
                <a:lnTo>
                  <a:pt x="14596" y="19669"/>
                </a:lnTo>
                <a:cubicBezTo>
                  <a:pt x="14596" y="20236"/>
                  <a:pt x="14600" y="20581"/>
                  <a:pt x="14607" y="20852"/>
                </a:cubicBezTo>
                <a:cubicBezTo>
                  <a:pt x="14607" y="20853"/>
                  <a:pt x="14607" y="20854"/>
                  <a:pt x="14607" y="20855"/>
                </a:cubicBezTo>
                <a:cubicBezTo>
                  <a:pt x="14608" y="20921"/>
                  <a:pt x="14609" y="21005"/>
                  <a:pt x="14611" y="21057"/>
                </a:cubicBezTo>
                <a:cubicBezTo>
                  <a:pt x="14611" y="21059"/>
                  <a:pt x="14611" y="21060"/>
                  <a:pt x="14611" y="21061"/>
                </a:cubicBezTo>
                <a:cubicBezTo>
                  <a:pt x="14611" y="21063"/>
                  <a:pt x="14611" y="21063"/>
                  <a:pt x="14611" y="21065"/>
                </a:cubicBezTo>
                <a:cubicBezTo>
                  <a:pt x="14612" y="21068"/>
                  <a:pt x="14611" y="21070"/>
                  <a:pt x="14611" y="21072"/>
                </a:cubicBezTo>
                <a:cubicBezTo>
                  <a:pt x="14613" y="21109"/>
                  <a:pt x="14617" y="21138"/>
                  <a:pt x="14619" y="21170"/>
                </a:cubicBezTo>
                <a:cubicBezTo>
                  <a:pt x="14622" y="21211"/>
                  <a:pt x="14625" y="21241"/>
                  <a:pt x="14628" y="21271"/>
                </a:cubicBezTo>
                <a:cubicBezTo>
                  <a:pt x="14629" y="21279"/>
                  <a:pt x="14630" y="21290"/>
                  <a:pt x="14631" y="21297"/>
                </a:cubicBezTo>
                <a:cubicBezTo>
                  <a:pt x="14632" y="21305"/>
                  <a:pt x="14633" y="21320"/>
                  <a:pt x="14634" y="21327"/>
                </a:cubicBezTo>
                <a:cubicBezTo>
                  <a:pt x="14635" y="21329"/>
                  <a:pt x="14636" y="21333"/>
                  <a:pt x="14636" y="21334"/>
                </a:cubicBezTo>
                <a:cubicBezTo>
                  <a:pt x="14636" y="21335"/>
                  <a:pt x="14636" y="21338"/>
                  <a:pt x="14636" y="21338"/>
                </a:cubicBezTo>
                <a:cubicBezTo>
                  <a:pt x="14643" y="21380"/>
                  <a:pt x="14649" y="21420"/>
                  <a:pt x="14659" y="21435"/>
                </a:cubicBezTo>
                <a:cubicBezTo>
                  <a:pt x="14666" y="21447"/>
                  <a:pt x="14676" y="21450"/>
                  <a:pt x="14685" y="21450"/>
                </a:cubicBezTo>
                <a:cubicBezTo>
                  <a:pt x="14694" y="21450"/>
                  <a:pt x="14701" y="21448"/>
                  <a:pt x="14708" y="21439"/>
                </a:cubicBezTo>
                <a:cubicBezTo>
                  <a:pt x="14716" y="21430"/>
                  <a:pt x="14722" y="21417"/>
                  <a:pt x="14728" y="21398"/>
                </a:cubicBezTo>
                <a:cubicBezTo>
                  <a:pt x="14739" y="21363"/>
                  <a:pt x="14748" y="21304"/>
                  <a:pt x="14756" y="21230"/>
                </a:cubicBezTo>
                <a:cubicBezTo>
                  <a:pt x="14756" y="21229"/>
                  <a:pt x="14756" y="21227"/>
                  <a:pt x="14756" y="21226"/>
                </a:cubicBezTo>
                <a:cubicBezTo>
                  <a:pt x="14758" y="21202"/>
                  <a:pt x="14760" y="21172"/>
                  <a:pt x="14762" y="21144"/>
                </a:cubicBezTo>
                <a:cubicBezTo>
                  <a:pt x="14764" y="21115"/>
                  <a:pt x="14766" y="21078"/>
                  <a:pt x="14768" y="21043"/>
                </a:cubicBezTo>
                <a:cubicBezTo>
                  <a:pt x="14769" y="21034"/>
                  <a:pt x="14769" y="21025"/>
                  <a:pt x="14770" y="21016"/>
                </a:cubicBezTo>
                <a:cubicBezTo>
                  <a:pt x="14770" y="21016"/>
                  <a:pt x="14770" y="21013"/>
                  <a:pt x="14770" y="21013"/>
                </a:cubicBezTo>
                <a:cubicBezTo>
                  <a:pt x="14770" y="21012"/>
                  <a:pt x="14770" y="21009"/>
                  <a:pt x="14770" y="21009"/>
                </a:cubicBezTo>
                <a:cubicBezTo>
                  <a:pt x="14770" y="21000"/>
                  <a:pt x="14771" y="20992"/>
                  <a:pt x="14771" y="20983"/>
                </a:cubicBezTo>
                <a:cubicBezTo>
                  <a:pt x="14771" y="20982"/>
                  <a:pt x="14771" y="20979"/>
                  <a:pt x="14771" y="20979"/>
                </a:cubicBezTo>
                <a:cubicBezTo>
                  <a:pt x="14780" y="20808"/>
                  <a:pt x="14787" y="20603"/>
                  <a:pt x="14791" y="20302"/>
                </a:cubicBezTo>
                <a:cubicBezTo>
                  <a:pt x="14796" y="19986"/>
                  <a:pt x="14807" y="19700"/>
                  <a:pt x="14821" y="19497"/>
                </a:cubicBezTo>
                <a:cubicBezTo>
                  <a:pt x="14821" y="19494"/>
                  <a:pt x="14820" y="19493"/>
                  <a:pt x="14821" y="19490"/>
                </a:cubicBezTo>
                <a:cubicBezTo>
                  <a:pt x="14821" y="19482"/>
                  <a:pt x="14822" y="19479"/>
                  <a:pt x="14822" y="19471"/>
                </a:cubicBezTo>
                <a:cubicBezTo>
                  <a:pt x="14835" y="19276"/>
                  <a:pt x="14851" y="19149"/>
                  <a:pt x="14867" y="19149"/>
                </a:cubicBezTo>
                <a:cubicBezTo>
                  <a:pt x="14898" y="19149"/>
                  <a:pt x="14993" y="19669"/>
                  <a:pt x="15077" y="20302"/>
                </a:cubicBezTo>
                <a:cubicBezTo>
                  <a:pt x="15163" y="20946"/>
                  <a:pt x="15231" y="21315"/>
                  <a:pt x="15297" y="21420"/>
                </a:cubicBezTo>
                <a:cubicBezTo>
                  <a:pt x="15299" y="21423"/>
                  <a:pt x="15300" y="21426"/>
                  <a:pt x="15302" y="21428"/>
                </a:cubicBezTo>
                <a:cubicBezTo>
                  <a:pt x="15308" y="21437"/>
                  <a:pt x="15316" y="21443"/>
                  <a:pt x="15322" y="21447"/>
                </a:cubicBezTo>
                <a:cubicBezTo>
                  <a:pt x="15333" y="21452"/>
                  <a:pt x="15343" y="21456"/>
                  <a:pt x="15354" y="21447"/>
                </a:cubicBezTo>
                <a:cubicBezTo>
                  <a:pt x="15364" y="21438"/>
                  <a:pt x="15373" y="21421"/>
                  <a:pt x="15383" y="21402"/>
                </a:cubicBezTo>
                <a:cubicBezTo>
                  <a:pt x="15385" y="21398"/>
                  <a:pt x="15387" y="21391"/>
                  <a:pt x="15389" y="21387"/>
                </a:cubicBezTo>
                <a:cubicBezTo>
                  <a:pt x="15390" y="21386"/>
                  <a:pt x="15391" y="21383"/>
                  <a:pt x="15391" y="21383"/>
                </a:cubicBezTo>
                <a:cubicBezTo>
                  <a:pt x="15399" y="21366"/>
                  <a:pt x="15406" y="21339"/>
                  <a:pt x="15414" y="21316"/>
                </a:cubicBezTo>
                <a:cubicBezTo>
                  <a:pt x="15422" y="21292"/>
                  <a:pt x="15429" y="21275"/>
                  <a:pt x="15437" y="21245"/>
                </a:cubicBezTo>
                <a:cubicBezTo>
                  <a:pt x="15443" y="21224"/>
                  <a:pt x="15448" y="21198"/>
                  <a:pt x="15454" y="21173"/>
                </a:cubicBezTo>
                <a:cubicBezTo>
                  <a:pt x="15454" y="21172"/>
                  <a:pt x="15455" y="21171"/>
                  <a:pt x="15456" y="21170"/>
                </a:cubicBezTo>
                <a:cubicBezTo>
                  <a:pt x="15458" y="21160"/>
                  <a:pt x="15461" y="21146"/>
                  <a:pt x="15463" y="21136"/>
                </a:cubicBezTo>
                <a:cubicBezTo>
                  <a:pt x="15473" y="21092"/>
                  <a:pt x="15483" y="21043"/>
                  <a:pt x="15493" y="20990"/>
                </a:cubicBezTo>
                <a:cubicBezTo>
                  <a:pt x="15507" y="20917"/>
                  <a:pt x="15523" y="20813"/>
                  <a:pt x="15539" y="20724"/>
                </a:cubicBezTo>
                <a:cubicBezTo>
                  <a:pt x="15553" y="20636"/>
                  <a:pt x="15567" y="20556"/>
                  <a:pt x="15582" y="20451"/>
                </a:cubicBezTo>
                <a:cubicBezTo>
                  <a:pt x="15661" y="19900"/>
                  <a:pt x="15753" y="19449"/>
                  <a:pt x="15786" y="19449"/>
                </a:cubicBezTo>
                <a:cubicBezTo>
                  <a:pt x="15805" y="19449"/>
                  <a:pt x="15823" y="19603"/>
                  <a:pt x="15839" y="19823"/>
                </a:cubicBezTo>
                <a:cubicBezTo>
                  <a:pt x="15851" y="19995"/>
                  <a:pt x="15862" y="20203"/>
                  <a:pt x="15866" y="20451"/>
                </a:cubicBezTo>
                <a:cubicBezTo>
                  <a:pt x="15870" y="20671"/>
                  <a:pt x="15875" y="20844"/>
                  <a:pt x="15880" y="20979"/>
                </a:cubicBezTo>
                <a:cubicBezTo>
                  <a:pt x="15885" y="21114"/>
                  <a:pt x="15892" y="21208"/>
                  <a:pt x="15902" y="21278"/>
                </a:cubicBezTo>
                <a:cubicBezTo>
                  <a:pt x="15902" y="21279"/>
                  <a:pt x="15901" y="21282"/>
                  <a:pt x="15902" y="21282"/>
                </a:cubicBezTo>
                <a:cubicBezTo>
                  <a:pt x="15906" y="21316"/>
                  <a:pt x="15912" y="21342"/>
                  <a:pt x="15918" y="21364"/>
                </a:cubicBezTo>
                <a:cubicBezTo>
                  <a:pt x="15926" y="21393"/>
                  <a:pt x="15937" y="21411"/>
                  <a:pt x="15948" y="21424"/>
                </a:cubicBezTo>
                <a:cubicBezTo>
                  <a:pt x="15963" y="21443"/>
                  <a:pt x="15980" y="21450"/>
                  <a:pt x="16003" y="21450"/>
                </a:cubicBezTo>
                <a:cubicBezTo>
                  <a:pt x="16115" y="21450"/>
                  <a:pt x="16123" y="21338"/>
                  <a:pt x="16123" y="19669"/>
                </a:cubicBezTo>
                <a:lnTo>
                  <a:pt x="16123" y="17888"/>
                </a:lnTo>
                <a:lnTo>
                  <a:pt x="15948" y="17888"/>
                </a:lnTo>
                <a:cubicBezTo>
                  <a:pt x="15918" y="17888"/>
                  <a:pt x="15896" y="17897"/>
                  <a:pt x="15874" y="17907"/>
                </a:cubicBezTo>
                <a:cubicBezTo>
                  <a:pt x="15754" y="17979"/>
                  <a:pt x="15694" y="18363"/>
                  <a:pt x="15417" y="20384"/>
                </a:cubicBezTo>
                <a:cubicBezTo>
                  <a:pt x="15366" y="20760"/>
                  <a:pt x="15272" y="20392"/>
                  <a:pt x="15107" y="19157"/>
                </a:cubicBezTo>
                <a:cubicBezTo>
                  <a:pt x="15106" y="19153"/>
                  <a:pt x="15107" y="19149"/>
                  <a:pt x="15107" y="19146"/>
                </a:cubicBezTo>
                <a:cubicBezTo>
                  <a:pt x="15100" y="19095"/>
                  <a:pt x="15092" y="19060"/>
                  <a:pt x="15085" y="19007"/>
                </a:cubicBezTo>
                <a:cubicBezTo>
                  <a:pt x="15069" y="18886"/>
                  <a:pt x="15058" y="18815"/>
                  <a:pt x="15045" y="18719"/>
                </a:cubicBezTo>
                <a:cubicBezTo>
                  <a:pt x="14942" y="17991"/>
                  <a:pt x="14902" y="17889"/>
                  <a:pt x="14768" y="17888"/>
                </a:cubicBezTo>
                <a:cubicBezTo>
                  <a:pt x="14767" y="17888"/>
                  <a:pt x="14768" y="17888"/>
                  <a:pt x="14767" y="17888"/>
                </a:cubicBezTo>
                <a:lnTo>
                  <a:pt x="14596" y="17888"/>
                </a:lnTo>
                <a:close/>
                <a:moveTo>
                  <a:pt x="16978" y="17888"/>
                </a:moveTo>
                <a:lnTo>
                  <a:pt x="16978" y="19669"/>
                </a:lnTo>
                <a:lnTo>
                  <a:pt x="16978" y="21450"/>
                </a:lnTo>
                <a:lnTo>
                  <a:pt x="17375" y="21450"/>
                </a:lnTo>
                <a:cubicBezTo>
                  <a:pt x="17522" y="21450"/>
                  <a:pt x="17619" y="21440"/>
                  <a:pt x="17681" y="21409"/>
                </a:cubicBezTo>
                <a:cubicBezTo>
                  <a:pt x="17681" y="21409"/>
                  <a:pt x="17682" y="21406"/>
                  <a:pt x="17682" y="21405"/>
                </a:cubicBezTo>
                <a:cubicBezTo>
                  <a:pt x="17683" y="21405"/>
                  <a:pt x="17685" y="21406"/>
                  <a:pt x="17685" y="21405"/>
                </a:cubicBezTo>
                <a:cubicBezTo>
                  <a:pt x="17689" y="21403"/>
                  <a:pt x="17693" y="21401"/>
                  <a:pt x="17696" y="21398"/>
                </a:cubicBezTo>
                <a:cubicBezTo>
                  <a:pt x="17698" y="21397"/>
                  <a:pt x="17699" y="21396"/>
                  <a:pt x="17701" y="21394"/>
                </a:cubicBezTo>
                <a:cubicBezTo>
                  <a:pt x="17720" y="21381"/>
                  <a:pt x="17733" y="21368"/>
                  <a:pt x="17744" y="21349"/>
                </a:cubicBezTo>
                <a:cubicBezTo>
                  <a:pt x="17744" y="21349"/>
                  <a:pt x="17745" y="21350"/>
                  <a:pt x="17745" y="21349"/>
                </a:cubicBezTo>
                <a:cubicBezTo>
                  <a:pt x="17749" y="21343"/>
                  <a:pt x="17753" y="21338"/>
                  <a:pt x="17756" y="21331"/>
                </a:cubicBezTo>
                <a:cubicBezTo>
                  <a:pt x="17760" y="21320"/>
                  <a:pt x="17760" y="21306"/>
                  <a:pt x="17762" y="21293"/>
                </a:cubicBezTo>
                <a:cubicBezTo>
                  <a:pt x="17766" y="21275"/>
                  <a:pt x="17773" y="21256"/>
                  <a:pt x="17773" y="21233"/>
                </a:cubicBezTo>
                <a:cubicBezTo>
                  <a:pt x="17772" y="21129"/>
                  <a:pt x="17726" y="21063"/>
                  <a:pt x="17632" y="21020"/>
                </a:cubicBezTo>
                <a:cubicBezTo>
                  <a:pt x="17631" y="21020"/>
                  <a:pt x="17630" y="21020"/>
                  <a:pt x="17630" y="21020"/>
                </a:cubicBezTo>
                <a:cubicBezTo>
                  <a:pt x="17596" y="21012"/>
                  <a:pt x="17557" y="21005"/>
                  <a:pt x="17508" y="21005"/>
                </a:cubicBezTo>
                <a:cubicBezTo>
                  <a:pt x="17363" y="21005"/>
                  <a:pt x="17228" y="20970"/>
                  <a:pt x="17210" y="20927"/>
                </a:cubicBezTo>
                <a:cubicBezTo>
                  <a:pt x="17202" y="20907"/>
                  <a:pt x="17199" y="20838"/>
                  <a:pt x="17199" y="20751"/>
                </a:cubicBezTo>
                <a:cubicBezTo>
                  <a:pt x="17199" y="20749"/>
                  <a:pt x="17199" y="20749"/>
                  <a:pt x="17199" y="20747"/>
                </a:cubicBezTo>
                <a:cubicBezTo>
                  <a:pt x="17199" y="20745"/>
                  <a:pt x="17199" y="20745"/>
                  <a:pt x="17199" y="20743"/>
                </a:cubicBezTo>
                <a:cubicBezTo>
                  <a:pt x="17199" y="20742"/>
                  <a:pt x="17199" y="20740"/>
                  <a:pt x="17199" y="20739"/>
                </a:cubicBezTo>
                <a:cubicBezTo>
                  <a:pt x="17199" y="20739"/>
                  <a:pt x="17199" y="20737"/>
                  <a:pt x="17199" y="20736"/>
                </a:cubicBezTo>
                <a:cubicBezTo>
                  <a:pt x="17199" y="20734"/>
                  <a:pt x="17199" y="20733"/>
                  <a:pt x="17199" y="20732"/>
                </a:cubicBezTo>
                <a:cubicBezTo>
                  <a:pt x="17200" y="20707"/>
                  <a:pt x="17203" y="20670"/>
                  <a:pt x="17204" y="20642"/>
                </a:cubicBezTo>
                <a:cubicBezTo>
                  <a:pt x="17202" y="20577"/>
                  <a:pt x="17201" y="20509"/>
                  <a:pt x="17201" y="20410"/>
                </a:cubicBezTo>
                <a:cubicBezTo>
                  <a:pt x="17201" y="19897"/>
                  <a:pt x="17204" y="19894"/>
                  <a:pt x="17487" y="19849"/>
                </a:cubicBezTo>
                <a:cubicBezTo>
                  <a:pt x="17585" y="19833"/>
                  <a:pt x="17659" y="19796"/>
                  <a:pt x="17708" y="19752"/>
                </a:cubicBezTo>
                <a:cubicBezTo>
                  <a:pt x="17709" y="19751"/>
                  <a:pt x="17709" y="19752"/>
                  <a:pt x="17710" y="19752"/>
                </a:cubicBezTo>
                <a:cubicBezTo>
                  <a:pt x="17723" y="19740"/>
                  <a:pt x="17730" y="19727"/>
                  <a:pt x="17739" y="19714"/>
                </a:cubicBezTo>
                <a:cubicBezTo>
                  <a:pt x="17740" y="19712"/>
                  <a:pt x="17741" y="19709"/>
                  <a:pt x="17742" y="19707"/>
                </a:cubicBezTo>
                <a:cubicBezTo>
                  <a:pt x="17747" y="19700"/>
                  <a:pt x="17754" y="19693"/>
                  <a:pt x="17758" y="19684"/>
                </a:cubicBezTo>
                <a:cubicBezTo>
                  <a:pt x="17768" y="19656"/>
                  <a:pt x="17773" y="19623"/>
                  <a:pt x="17773" y="19587"/>
                </a:cubicBezTo>
                <a:cubicBezTo>
                  <a:pt x="17773" y="19557"/>
                  <a:pt x="17768" y="19535"/>
                  <a:pt x="17762" y="19512"/>
                </a:cubicBezTo>
                <a:cubicBezTo>
                  <a:pt x="17738" y="19463"/>
                  <a:pt x="17690" y="19417"/>
                  <a:pt x="17622" y="19385"/>
                </a:cubicBezTo>
                <a:cubicBezTo>
                  <a:pt x="17590" y="19378"/>
                  <a:pt x="17553" y="19374"/>
                  <a:pt x="17508" y="19374"/>
                </a:cubicBezTo>
                <a:cubicBezTo>
                  <a:pt x="17437" y="19374"/>
                  <a:pt x="17384" y="19369"/>
                  <a:pt x="17339" y="19359"/>
                </a:cubicBezTo>
                <a:cubicBezTo>
                  <a:pt x="17310" y="19352"/>
                  <a:pt x="17280" y="19343"/>
                  <a:pt x="17261" y="19329"/>
                </a:cubicBezTo>
                <a:cubicBezTo>
                  <a:pt x="17245" y="19317"/>
                  <a:pt x="17232" y="19303"/>
                  <a:pt x="17222" y="19284"/>
                </a:cubicBezTo>
                <a:cubicBezTo>
                  <a:pt x="17196" y="19233"/>
                  <a:pt x="17195" y="19137"/>
                  <a:pt x="17202" y="19015"/>
                </a:cubicBezTo>
                <a:cubicBezTo>
                  <a:pt x="17201" y="18966"/>
                  <a:pt x="17198" y="18921"/>
                  <a:pt x="17198" y="18854"/>
                </a:cubicBezTo>
                <a:cubicBezTo>
                  <a:pt x="17198" y="18428"/>
                  <a:pt x="17211" y="18407"/>
                  <a:pt x="17485" y="18364"/>
                </a:cubicBezTo>
                <a:cubicBezTo>
                  <a:pt x="17625" y="18342"/>
                  <a:pt x="17705" y="18296"/>
                  <a:pt x="17744" y="18221"/>
                </a:cubicBezTo>
                <a:cubicBezTo>
                  <a:pt x="17747" y="18214"/>
                  <a:pt x="17755" y="18207"/>
                  <a:pt x="17758" y="18199"/>
                </a:cubicBezTo>
                <a:cubicBezTo>
                  <a:pt x="17768" y="18171"/>
                  <a:pt x="17773" y="18137"/>
                  <a:pt x="17773" y="18102"/>
                </a:cubicBezTo>
                <a:cubicBezTo>
                  <a:pt x="17773" y="18020"/>
                  <a:pt x="17749" y="17966"/>
                  <a:pt x="17688" y="17933"/>
                </a:cubicBezTo>
                <a:cubicBezTo>
                  <a:pt x="17658" y="17917"/>
                  <a:pt x="17618" y="17907"/>
                  <a:pt x="17567" y="17900"/>
                </a:cubicBezTo>
                <a:cubicBezTo>
                  <a:pt x="17515" y="17892"/>
                  <a:pt x="17451" y="17888"/>
                  <a:pt x="17375" y="17888"/>
                </a:cubicBezTo>
                <a:lnTo>
                  <a:pt x="16978" y="17888"/>
                </a:lnTo>
                <a:close/>
                <a:moveTo>
                  <a:pt x="19697" y="17888"/>
                </a:moveTo>
                <a:cubicBezTo>
                  <a:pt x="19678" y="17888"/>
                  <a:pt x="19664" y="17902"/>
                  <a:pt x="19652" y="17937"/>
                </a:cubicBezTo>
                <a:cubicBezTo>
                  <a:pt x="19641" y="17968"/>
                  <a:pt x="19634" y="18024"/>
                  <a:pt x="19628" y="18094"/>
                </a:cubicBezTo>
                <a:cubicBezTo>
                  <a:pt x="19626" y="18110"/>
                  <a:pt x="19624" y="18127"/>
                  <a:pt x="19623" y="18147"/>
                </a:cubicBezTo>
                <a:cubicBezTo>
                  <a:pt x="19623" y="18147"/>
                  <a:pt x="19623" y="18149"/>
                  <a:pt x="19623" y="18150"/>
                </a:cubicBezTo>
                <a:cubicBezTo>
                  <a:pt x="19623" y="18151"/>
                  <a:pt x="19621" y="18154"/>
                  <a:pt x="19621" y="18154"/>
                </a:cubicBezTo>
                <a:cubicBezTo>
                  <a:pt x="19621" y="18155"/>
                  <a:pt x="19621" y="18157"/>
                  <a:pt x="19621" y="18158"/>
                </a:cubicBezTo>
                <a:cubicBezTo>
                  <a:pt x="19621" y="18158"/>
                  <a:pt x="19621" y="18161"/>
                  <a:pt x="19621" y="18162"/>
                </a:cubicBezTo>
                <a:cubicBezTo>
                  <a:pt x="19621" y="18165"/>
                  <a:pt x="19622" y="18165"/>
                  <a:pt x="19621" y="18169"/>
                </a:cubicBezTo>
                <a:cubicBezTo>
                  <a:pt x="19618" y="18214"/>
                  <a:pt x="19617" y="18277"/>
                  <a:pt x="19615" y="18337"/>
                </a:cubicBezTo>
                <a:cubicBezTo>
                  <a:pt x="19610" y="18501"/>
                  <a:pt x="19606" y="18696"/>
                  <a:pt x="19606" y="18992"/>
                </a:cubicBezTo>
                <a:cubicBezTo>
                  <a:pt x="19606" y="19270"/>
                  <a:pt x="19599" y="19514"/>
                  <a:pt x="19591" y="19722"/>
                </a:cubicBezTo>
                <a:cubicBezTo>
                  <a:pt x="19586" y="19838"/>
                  <a:pt x="19580" y="19941"/>
                  <a:pt x="19574" y="20017"/>
                </a:cubicBezTo>
                <a:cubicBezTo>
                  <a:pt x="19573" y="20029"/>
                  <a:pt x="19573" y="20052"/>
                  <a:pt x="19572" y="20062"/>
                </a:cubicBezTo>
                <a:cubicBezTo>
                  <a:pt x="19565" y="20127"/>
                  <a:pt x="19557" y="20171"/>
                  <a:pt x="19549" y="20182"/>
                </a:cubicBezTo>
                <a:cubicBezTo>
                  <a:pt x="19549" y="20182"/>
                  <a:pt x="19549" y="20185"/>
                  <a:pt x="19549" y="20186"/>
                </a:cubicBezTo>
                <a:cubicBezTo>
                  <a:pt x="19517" y="20233"/>
                  <a:pt x="19358" y="19738"/>
                  <a:pt x="19197" y="19086"/>
                </a:cubicBezTo>
                <a:cubicBezTo>
                  <a:pt x="19084" y="18630"/>
                  <a:pt x="19003" y="18330"/>
                  <a:pt x="18937" y="18147"/>
                </a:cubicBezTo>
                <a:cubicBezTo>
                  <a:pt x="18871" y="17963"/>
                  <a:pt x="18819" y="17894"/>
                  <a:pt x="18766" y="17892"/>
                </a:cubicBezTo>
                <a:cubicBezTo>
                  <a:pt x="18733" y="17891"/>
                  <a:pt x="18707" y="17893"/>
                  <a:pt x="18688" y="17922"/>
                </a:cubicBezTo>
                <a:cubicBezTo>
                  <a:pt x="18669" y="17952"/>
                  <a:pt x="18655" y="18012"/>
                  <a:pt x="18646" y="18124"/>
                </a:cubicBezTo>
                <a:cubicBezTo>
                  <a:pt x="18629" y="18351"/>
                  <a:pt x="18628" y="18796"/>
                  <a:pt x="18628" y="19669"/>
                </a:cubicBezTo>
                <a:cubicBezTo>
                  <a:pt x="18628" y="20268"/>
                  <a:pt x="18632" y="20637"/>
                  <a:pt x="18640" y="20908"/>
                </a:cubicBezTo>
                <a:cubicBezTo>
                  <a:pt x="18642" y="20952"/>
                  <a:pt x="18643" y="21012"/>
                  <a:pt x="18645" y="21050"/>
                </a:cubicBezTo>
                <a:cubicBezTo>
                  <a:pt x="18647" y="21108"/>
                  <a:pt x="18649" y="21149"/>
                  <a:pt x="18653" y="21192"/>
                </a:cubicBezTo>
                <a:cubicBezTo>
                  <a:pt x="18656" y="21233"/>
                  <a:pt x="18659" y="21264"/>
                  <a:pt x="18663" y="21293"/>
                </a:cubicBezTo>
                <a:cubicBezTo>
                  <a:pt x="18666" y="21318"/>
                  <a:pt x="18668" y="21352"/>
                  <a:pt x="18671" y="21368"/>
                </a:cubicBezTo>
                <a:cubicBezTo>
                  <a:pt x="18671" y="21368"/>
                  <a:pt x="18671" y="21371"/>
                  <a:pt x="18671" y="21372"/>
                </a:cubicBezTo>
                <a:cubicBezTo>
                  <a:pt x="18671" y="21373"/>
                  <a:pt x="18672" y="21374"/>
                  <a:pt x="18673" y="21376"/>
                </a:cubicBezTo>
                <a:cubicBezTo>
                  <a:pt x="18673" y="21380"/>
                  <a:pt x="18675" y="21383"/>
                  <a:pt x="18676" y="21387"/>
                </a:cubicBezTo>
                <a:cubicBezTo>
                  <a:pt x="18681" y="21408"/>
                  <a:pt x="18687" y="21425"/>
                  <a:pt x="18694" y="21435"/>
                </a:cubicBezTo>
                <a:cubicBezTo>
                  <a:pt x="18702" y="21446"/>
                  <a:pt x="18711" y="21450"/>
                  <a:pt x="18720" y="21450"/>
                </a:cubicBezTo>
                <a:cubicBezTo>
                  <a:pt x="18794" y="21450"/>
                  <a:pt x="18811" y="21230"/>
                  <a:pt x="18811" y="20347"/>
                </a:cubicBezTo>
                <a:cubicBezTo>
                  <a:pt x="18811" y="19739"/>
                  <a:pt x="18837" y="19203"/>
                  <a:pt x="18868" y="19157"/>
                </a:cubicBezTo>
                <a:cubicBezTo>
                  <a:pt x="18868" y="19156"/>
                  <a:pt x="18869" y="19157"/>
                  <a:pt x="18869" y="19157"/>
                </a:cubicBezTo>
                <a:cubicBezTo>
                  <a:pt x="18898" y="19114"/>
                  <a:pt x="19028" y="19525"/>
                  <a:pt x="19172" y="20085"/>
                </a:cubicBezTo>
                <a:cubicBezTo>
                  <a:pt x="19188" y="20145"/>
                  <a:pt x="19203" y="20197"/>
                  <a:pt x="19218" y="20261"/>
                </a:cubicBezTo>
                <a:cubicBezTo>
                  <a:pt x="19332" y="20716"/>
                  <a:pt x="19415" y="21009"/>
                  <a:pt x="19481" y="21192"/>
                </a:cubicBezTo>
                <a:cubicBezTo>
                  <a:pt x="19514" y="21282"/>
                  <a:pt x="19543" y="21343"/>
                  <a:pt x="19571" y="21383"/>
                </a:cubicBezTo>
                <a:cubicBezTo>
                  <a:pt x="19574" y="21388"/>
                  <a:pt x="19577" y="21393"/>
                  <a:pt x="19580" y="21398"/>
                </a:cubicBezTo>
                <a:cubicBezTo>
                  <a:pt x="19605" y="21431"/>
                  <a:pt x="19628" y="21446"/>
                  <a:pt x="19652" y="21447"/>
                </a:cubicBezTo>
                <a:cubicBezTo>
                  <a:pt x="19669" y="21447"/>
                  <a:pt x="19684" y="21451"/>
                  <a:pt x="19697" y="21447"/>
                </a:cubicBezTo>
                <a:cubicBezTo>
                  <a:pt x="19710" y="21443"/>
                  <a:pt x="19721" y="21432"/>
                  <a:pt x="19731" y="21417"/>
                </a:cubicBezTo>
                <a:cubicBezTo>
                  <a:pt x="19740" y="21402"/>
                  <a:pt x="19748" y="21381"/>
                  <a:pt x="19755" y="21349"/>
                </a:cubicBezTo>
                <a:cubicBezTo>
                  <a:pt x="19762" y="21317"/>
                  <a:pt x="19766" y="21274"/>
                  <a:pt x="19771" y="21218"/>
                </a:cubicBezTo>
                <a:cubicBezTo>
                  <a:pt x="19771" y="21218"/>
                  <a:pt x="19770" y="21215"/>
                  <a:pt x="19771" y="21215"/>
                </a:cubicBezTo>
                <a:cubicBezTo>
                  <a:pt x="19779" y="21102"/>
                  <a:pt x="19784" y="20936"/>
                  <a:pt x="19786" y="20687"/>
                </a:cubicBezTo>
                <a:cubicBezTo>
                  <a:pt x="19788" y="20438"/>
                  <a:pt x="19789" y="20107"/>
                  <a:pt x="19789" y="19669"/>
                </a:cubicBezTo>
                <a:cubicBezTo>
                  <a:pt x="19789" y="18185"/>
                  <a:pt x="19773" y="17888"/>
                  <a:pt x="19697" y="17888"/>
                </a:cubicBezTo>
                <a:close/>
                <a:moveTo>
                  <a:pt x="21011" y="17888"/>
                </a:moveTo>
                <a:cubicBezTo>
                  <a:pt x="20793" y="17888"/>
                  <a:pt x="20656" y="17901"/>
                  <a:pt x="20573" y="17933"/>
                </a:cubicBezTo>
                <a:cubicBezTo>
                  <a:pt x="20532" y="17949"/>
                  <a:pt x="20503" y="17969"/>
                  <a:pt x="20486" y="17997"/>
                </a:cubicBezTo>
                <a:cubicBezTo>
                  <a:pt x="20469" y="18025"/>
                  <a:pt x="20461" y="18060"/>
                  <a:pt x="20461" y="18102"/>
                </a:cubicBezTo>
                <a:cubicBezTo>
                  <a:pt x="20461" y="18168"/>
                  <a:pt x="20481" y="18225"/>
                  <a:pt x="20515" y="18270"/>
                </a:cubicBezTo>
                <a:cubicBezTo>
                  <a:pt x="20532" y="18292"/>
                  <a:pt x="20552" y="18311"/>
                  <a:pt x="20576" y="18326"/>
                </a:cubicBezTo>
                <a:cubicBezTo>
                  <a:pt x="20601" y="18342"/>
                  <a:pt x="20630" y="18352"/>
                  <a:pt x="20661" y="18360"/>
                </a:cubicBezTo>
                <a:lnTo>
                  <a:pt x="20859" y="18408"/>
                </a:lnTo>
                <a:lnTo>
                  <a:pt x="20876" y="19931"/>
                </a:lnTo>
                <a:cubicBezTo>
                  <a:pt x="20880" y="20246"/>
                  <a:pt x="20883" y="20492"/>
                  <a:pt x="20887" y="20691"/>
                </a:cubicBezTo>
                <a:cubicBezTo>
                  <a:pt x="20887" y="20697"/>
                  <a:pt x="20887" y="20700"/>
                  <a:pt x="20887" y="20706"/>
                </a:cubicBezTo>
                <a:cubicBezTo>
                  <a:pt x="20889" y="20776"/>
                  <a:pt x="20892" y="20827"/>
                  <a:pt x="20895" y="20882"/>
                </a:cubicBezTo>
                <a:cubicBezTo>
                  <a:pt x="20895" y="20884"/>
                  <a:pt x="20895" y="20883"/>
                  <a:pt x="20895" y="20885"/>
                </a:cubicBezTo>
                <a:cubicBezTo>
                  <a:pt x="20895" y="20886"/>
                  <a:pt x="20895" y="20888"/>
                  <a:pt x="20895" y="20889"/>
                </a:cubicBezTo>
                <a:cubicBezTo>
                  <a:pt x="20895" y="20895"/>
                  <a:pt x="20894" y="20898"/>
                  <a:pt x="20895" y="20904"/>
                </a:cubicBezTo>
                <a:cubicBezTo>
                  <a:pt x="20898" y="21003"/>
                  <a:pt x="20902" y="21105"/>
                  <a:pt x="20907" y="21170"/>
                </a:cubicBezTo>
                <a:cubicBezTo>
                  <a:pt x="20913" y="21252"/>
                  <a:pt x="20922" y="21316"/>
                  <a:pt x="20932" y="21357"/>
                </a:cubicBezTo>
                <a:cubicBezTo>
                  <a:pt x="20935" y="21373"/>
                  <a:pt x="20939" y="21387"/>
                  <a:pt x="20944" y="21398"/>
                </a:cubicBezTo>
                <a:cubicBezTo>
                  <a:pt x="20946" y="21403"/>
                  <a:pt x="20948" y="21409"/>
                  <a:pt x="20950" y="21413"/>
                </a:cubicBezTo>
                <a:cubicBezTo>
                  <a:pt x="20958" y="21428"/>
                  <a:pt x="20968" y="21441"/>
                  <a:pt x="20979" y="21447"/>
                </a:cubicBezTo>
                <a:cubicBezTo>
                  <a:pt x="20990" y="21452"/>
                  <a:pt x="21003" y="21450"/>
                  <a:pt x="21018" y="21450"/>
                </a:cubicBezTo>
                <a:cubicBezTo>
                  <a:pt x="21032" y="21450"/>
                  <a:pt x="21045" y="21452"/>
                  <a:pt x="21056" y="21447"/>
                </a:cubicBezTo>
                <a:cubicBezTo>
                  <a:pt x="21067" y="21441"/>
                  <a:pt x="21077" y="21432"/>
                  <a:pt x="21085" y="21417"/>
                </a:cubicBezTo>
                <a:cubicBezTo>
                  <a:pt x="21096" y="21398"/>
                  <a:pt x="21103" y="21363"/>
                  <a:pt x="21110" y="21319"/>
                </a:cubicBezTo>
                <a:cubicBezTo>
                  <a:pt x="21110" y="21319"/>
                  <a:pt x="21111" y="21316"/>
                  <a:pt x="21111" y="21316"/>
                </a:cubicBezTo>
                <a:cubicBezTo>
                  <a:pt x="21112" y="21315"/>
                  <a:pt x="21111" y="21313"/>
                  <a:pt x="21111" y="21312"/>
                </a:cubicBezTo>
                <a:cubicBezTo>
                  <a:pt x="21113" y="21299"/>
                  <a:pt x="21115" y="21286"/>
                  <a:pt x="21116" y="21271"/>
                </a:cubicBezTo>
                <a:cubicBezTo>
                  <a:pt x="21119" y="21244"/>
                  <a:pt x="21120" y="21199"/>
                  <a:pt x="21122" y="21162"/>
                </a:cubicBezTo>
                <a:cubicBezTo>
                  <a:pt x="21122" y="21161"/>
                  <a:pt x="21122" y="21160"/>
                  <a:pt x="21122" y="21158"/>
                </a:cubicBezTo>
                <a:cubicBezTo>
                  <a:pt x="21122" y="21158"/>
                  <a:pt x="21122" y="21155"/>
                  <a:pt x="21122" y="21155"/>
                </a:cubicBezTo>
                <a:cubicBezTo>
                  <a:pt x="21126" y="21088"/>
                  <a:pt x="21129" y="20996"/>
                  <a:pt x="21130" y="20893"/>
                </a:cubicBezTo>
                <a:cubicBezTo>
                  <a:pt x="21130" y="20892"/>
                  <a:pt x="21130" y="20890"/>
                  <a:pt x="21130" y="20889"/>
                </a:cubicBezTo>
                <a:cubicBezTo>
                  <a:pt x="21133" y="20665"/>
                  <a:pt x="21132" y="20395"/>
                  <a:pt x="21128" y="19931"/>
                </a:cubicBezTo>
                <a:lnTo>
                  <a:pt x="21116" y="18408"/>
                </a:lnTo>
                <a:lnTo>
                  <a:pt x="21339" y="18360"/>
                </a:lnTo>
                <a:cubicBezTo>
                  <a:pt x="21388" y="18350"/>
                  <a:pt x="21427" y="18331"/>
                  <a:pt x="21461" y="18307"/>
                </a:cubicBezTo>
                <a:cubicBezTo>
                  <a:pt x="21470" y="18301"/>
                  <a:pt x="21479" y="18296"/>
                  <a:pt x="21487" y="18289"/>
                </a:cubicBezTo>
                <a:cubicBezTo>
                  <a:pt x="21495" y="18281"/>
                  <a:pt x="21503" y="18271"/>
                  <a:pt x="21510" y="18263"/>
                </a:cubicBezTo>
                <a:cubicBezTo>
                  <a:pt x="21510" y="18262"/>
                  <a:pt x="21511" y="18263"/>
                  <a:pt x="21511" y="18263"/>
                </a:cubicBezTo>
                <a:cubicBezTo>
                  <a:pt x="21526" y="18243"/>
                  <a:pt x="21539" y="18219"/>
                  <a:pt x="21547" y="18195"/>
                </a:cubicBezTo>
                <a:cubicBezTo>
                  <a:pt x="21556" y="18167"/>
                  <a:pt x="21562" y="18136"/>
                  <a:pt x="21562" y="18102"/>
                </a:cubicBezTo>
                <a:cubicBezTo>
                  <a:pt x="21562" y="18080"/>
                  <a:pt x="21560" y="18059"/>
                  <a:pt x="21556" y="18042"/>
                </a:cubicBezTo>
                <a:cubicBezTo>
                  <a:pt x="21551" y="18021"/>
                  <a:pt x="21540" y="18005"/>
                  <a:pt x="21528" y="17989"/>
                </a:cubicBezTo>
                <a:cubicBezTo>
                  <a:pt x="21526" y="17987"/>
                  <a:pt x="21522" y="17984"/>
                  <a:pt x="21520" y="17982"/>
                </a:cubicBezTo>
                <a:cubicBezTo>
                  <a:pt x="21505" y="17964"/>
                  <a:pt x="21486" y="17949"/>
                  <a:pt x="21459" y="17937"/>
                </a:cubicBezTo>
                <a:cubicBezTo>
                  <a:pt x="21449" y="17933"/>
                  <a:pt x="21437" y="17929"/>
                  <a:pt x="21425" y="17926"/>
                </a:cubicBezTo>
                <a:cubicBezTo>
                  <a:pt x="21424" y="17925"/>
                  <a:pt x="21422" y="17926"/>
                  <a:pt x="21421" y="17926"/>
                </a:cubicBezTo>
                <a:cubicBezTo>
                  <a:pt x="21398" y="17919"/>
                  <a:pt x="21368" y="17915"/>
                  <a:pt x="21337" y="17911"/>
                </a:cubicBezTo>
                <a:cubicBezTo>
                  <a:pt x="21256" y="17898"/>
                  <a:pt x="21157" y="17888"/>
                  <a:pt x="21011" y="17888"/>
                </a:cubicBezTo>
                <a:close/>
                <a:moveTo>
                  <a:pt x="8877" y="18356"/>
                </a:moveTo>
                <a:cubicBezTo>
                  <a:pt x="8962" y="18371"/>
                  <a:pt x="9001" y="18463"/>
                  <a:pt x="9045" y="18697"/>
                </a:cubicBezTo>
                <a:cubicBezTo>
                  <a:pt x="9104" y="19014"/>
                  <a:pt x="9097" y="19125"/>
                  <a:pt x="9005" y="19374"/>
                </a:cubicBezTo>
                <a:cubicBezTo>
                  <a:pt x="8877" y="19717"/>
                  <a:pt x="8618" y="19768"/>
                  <a:pt x="8570" y="19460"/>
                </a:cubicBezTo>
                <a:cubicBezTo>
                  <a:pt x="8551" y="19344"/>
                  <a:pt x="8546" y="19059"/>
                  <a:pt x="8557" y="18828"/>
                </a:cubicBezTo>
                <a:cubicBezTo>
                  <a:pt x="8574" y="18474"/>
                  <a:pt x="8609" y="18399"/>
                  <a:pt x="8776" y="18360"/>
                </a:cubicBezTo>
                <a:cubicBezTo>
                  <a:pt x="8816" y="18350"/>
                  <a:pt x="8849" y="18351"/>
                  <a:pt x="8877" y="18356"/>
                </a:cubicBezTo>
                <a:close/>
                <a:moveTo>
                  <a:pt x="12114" y="18408"/>
                </a:moveTo>
                <a:cubicBezTo>
                  <a:pt x="12332" y="18408"/>
                  <a:pt x="12457" y="18806"/>
                  <a:pt x="12359" y="19187"/>
                </a:cubicBezTo>
                <a:cubicBezTo>
                  <a:pt x="12272" y="19525"/>
                  <a:pt x="11979" y="19618"/>
                  <a:pt x="11933" y="19321"/>
                </a:cubicBezTo>
                <a:cubicBezTo>
                  <a:pt x="11913" y="19199"/>
                  <a:pt x="11906" y="18942"/>
                  <a:pt x="11917" y="18753"/>
                </a:cubicBezTo>
                <a:cubicBezTo>
                  <a:pt x="11933" y="18483"/>
                  <a:pt x="11976" y="18408"/>
                  <a:pt x="12114" y="1840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"/>
          <p:cNvSpPr/>
          <p:nvPr/>
        </p:nvSpPr>
        <p:spPr>
          <a:xfrm flipV="1">
            <a:off x="3619500" y="1396632"/>
            <a:ext cx="17145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defTabSz="642937">
              <a:spcBef>
                <a:spcPts val="0"/>
              </a:spcBef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8" name="Text"/>
          <p:cNvSpPr txBox="1">
            <a:spLocks noGrp="1"/>
          </p:cNvSpPr>
          <p:nvPr>
            <p:ph type="body" sz="quarter" idx="13"/>
          </p:nvPr>
        </p:nvSpPr>
        <p:spPr>
          <a:xfrm>
            <a:off x="3619500" y="638175"/>
            <a:ext cx="15716250" cy="6477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293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200" cap="all" spc="16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187DC1"/>
              </a:buClr>
              <a:buChar char="▸"/>
            </a:lvl1pPr>
            <a:lvl2pPr>
              <a:buClr>
                <a:srgbClr val="187DC1"/>
              </a:buClr>
              <a:buChar char="▸"/>
            </a:lvl2pPr>
            <a:lvl3pPr>
              <a:buClr>
                <a:srgbClr val="187DC1"/>
              </a:buClr>
              <a:buChar char="▸"/>
            </a:lvl3pPr>
            <a:lvl4pPr>
              <a:buClr>
                <a:srgbClr val="187DC1"/>
              </a:buClr>
              <a:buChar char="▸"/>
            </a:lvl4pPr>
            <a:lvl5pPr>
              <a:buClr>
                <a:srgbClr val="187DC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1" name="ATLAS-Logo-B&amp;W-invert-CMYK-M.png" descr="ATLAS-Logo-B&amp;W-invert-CMYK-M.png"/>
          <p:cNvPicPr>
            <a:picLocks noChangeAspect="1"/>
          </p:cNvPicPr>
          <p:nvPr/>
        </p:nvPicPr>
        <p:blipFill>
          <a:blip r:embed="rId2"/>
          <a:srcRect l="10248" t="18917" r="10952" b="19119"/>
          <a:stretch>
            <a:fillRect/>
          </a:stretch>
        </p:blipFill>
        <p:spPr>
          <a:xfrm>
            <a:off x="19360282" y="11274737"/>
            <a:ext cx="4297747" cy="1777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1" h="21591" extrusionOk="0">
                <a:moveTo>
                  <a:pt x="2632" y="0"/>
                </a:moveTo>
                <a:cubicBezTo>
                  <a:pt x="2342" y="-9"/>
                  <a:pt x="2055" y="71"/>
                  <a:pt x="1854" y="236"/>
                </a:cubicBezTo>
                <a:cubicBezTo>
                  <a:pt x="1001" y="941"/>
                  <a:pt x="416" y="2278"/>
                  <a:pt x="134" y="4170"/>
                </a:cubicBezTo>
                <a:cubicBezTo>
                  <a:pt x="-14" y="5166"/>
                  <a:pt x="-46" y="7034"/>
                  <a:pt x="69" y="7993"/>
                </a:cubicBezTo>
                <a:cubicBezTo>
                  <a:pt x="115" y="8377"/>
                  <a:pt x="162" y="8874"/>
                  <a:pt x="174" y="9101"/>
                </a:cubicBezTo>
                <a:cubicBezTo>
                  <a:pt x="204" y="9678"/>
                  <a:pt x="493" y="10894"/>
                  <a:pt x="721" y="11396"/>
                </a:cubicBezTo>
                <a:cubicBezTo>
                  <a:pt x="827" y="11627"/>
                  <a:pt x="1056" y="11980"/>
                  <a:pt x="1229" y="12182"/>
                </a:cubicBezTo>
                <a:lnTo>
                  <a:pt x="1545" y="12548"/>
                </a:lnTo>
                <a:lnTo>
                  <a:pt x="1610" y="13551"/>
                </a:lnTo>
                <a:cubicBezTo>
                  <a:pt x="1669" y="14464"/>
                  <a:pt x="1667" y="14603"/>
                  <a:pt x="1586" y="15074"/>
                </a:cubicBezTo>
                <a:cubicBezTo>
                  <a:pt x="1529" y="15408"/>
                  <a:pt x="1486" y="16043"/>
                  <a:pt x="1467" y="16881"/>
                </a:cubicBezTo>
                <a:cubicBezTo>
                  <a:pt x="1437" y="18265"/>
                  <a:pt x="1446" y="18222"/>
                  <a:pt x="1136" y="18501"/>
                </a:cubicBezTo>
                <a:cubicBezTo>
                  <a:pt x="1050" y="18578"/>
                  <a:pt x="867" y="18903"/>
                  <a:pt x="731" y="19219"/>
                </a:cubicBezTo>
                <a:cubicBezTo>
                  <a:pt x="540" y="19664"/>
                  <a:pt x="443" y="19803"/>
                  <a:pt x="301" y="19832"/>
                </a:cubicBezTo>
                <a:lnTo>
                  <a:pt x="118" y="19870"/>
                </a:lnTo>
                <a:lnTo>
                  <a:pt x="111" y="20521"/>
                </a:lnTo>
                <a:cubicBezTo>
                  <a:pt x="107" y="20881"/>
                  <a:pt x="114" y="21269"/>
                  <a:pt x="126" y="21384"/>
                </a:cubicBezTo>
                <a:cubicBezTo>
                  <a:pt x="139" y="21507"/>
                  <a:pt x="195" y="21591"/>
                  <a:pt x="263" y="21591"/>
                </a:cubicBezTo>
                <a:cubicBezTo>
                  <a:pt x="352" y="21591"/>
                  <a:pt x="373" y="21543"/>
                  <a:pt x="355" y="21369"/>
                </a:cubicBezTo>
                <a:cubicBezTo>
                  <a:pt x="294" y="20811"/>
                  <a:pt x="628" y="20175"/>
                  <a:pt x="1394" y="19393"/>
                </a:cubicBezTo>
                <a:lnTo>
                  <a:pt x="1836" y="18940"/>
                </a:lnTo>
                <a:lnTo>
                  <a:pt x="1951" y="17918"/>
                </a:lnTo>
                <a:cubicBezTo>
                  <a:pt x="2124" y="16370"/>
                  <a:pt x="2100" y="16418"/>
                  <a:pt x="2439" y="16968"/>
                </a:cubicBezTo>
                <a:lnTo>
                  <a:pt x="2729" y="17441"/>
                </a:lnTo>
                <a:lnTo>
                  <a:pt x="2610" y="17942"/>
                </a:lnTo>
                <a:cubicBezTo>
                  <a:pt x="2524" y="18306"/>
                  <a:pt x="2493" y="18621"/>
                  <a:pt x="2493" y="19104"/>
                </a:cubicBezTo>
                <a:cubicBezTo>
                  <a:pt x="2493" y="19469"/>
                  <a:pt x="2458" y="20036"/>
                  <a:pt x="2417" y="20357"/>
                </a:cubicBezTo>
                <a:cubicBezTo>
                  <a:pt x="2299" y="21304"/>
                  <a:pt x="2302" y="21309"/>
                  <a:pt x="2673" y="21393"/>
                </a:cubicBezTo>
                <a:cubicBezTo>
                  <a:pt x="3005" y="21469"/>
                  <a:pt x="3189" y="21336"/>
                  <a:pt x="2973" y="21176"/>
                </a:cubicBezTo>
                <a:cubicBezTo>
                  <a:pt x="2910" y="21130"/>
                  <a:pt x="2810" y="20984"/>
                  <a:pt x="2751" y="20853"/>
                </a:cubicBezTo>
                <a:cubicBezTo>
                  <a:pt x="2644" y="20616"/>
                  <a:pt x="2644" y="20611"/>
                  <a:pt x="2733" y="20063"/>
                </a:cubicBezTo>
                <a:cubicBezTo>
                  <a:pt x="2782" y="19760"/>
                  <a:pt x="2914" y="19021"/>
                  <a:pt x="3024" y="18424"/>
                </a:cubicBezTo>
                <a:cubicBezTo>
                  <a:pt x="3135" y="17827"/>
                  <a:pt x="3225" y="17214"/>
                  <a:pt x="3225" y="17060"/>
                </a:cubicBezTo>
                <a:cubicBezTo>
                  <a:pt x="3225" y="16868"/>
                  <a:pt x="3116" y="16527"/>
                  <a:pt x="2882" y="15980"/>
                </a:cubicBezTo>
                <a:cubicBezTo>
                  <a:pt x="2511" y="15114"/>
                  <a:pt x="2491" y="14969"/>
                  <a:pt x="2598" y="14057"/>
                </a:cubicBezTo>
                <a:cubicBezTo>
                  <a:pt x="2680" y="13356"/>
                  <a:pt x="2709" y="13305"/>
                  <a:pt x="2995" y="13305"/>
                </a:cubicBezTo>
                <a:cubicBezTo>
                  <a:pt x="3167" y="13305"/>
                  <a:pt x="3316" y="13218"/>
                  <a:pt x="3447" y="13044"/>
                </a:cubicBezTo>
                <a:cubicBezTo>
                  <a:pt x="3724" y="12676"/>
                  <a:pt x="3977" y="12216"/>
                  <a:pt x="4030" y="11984"/>
                </a:cubicBezTo>
                <a:cubicBezTo>
                  <a:pt x="4055" y="11875"/>
                  <a:pt x="4232" y="11411"/>
                  <a:pt x="4423" y="10952"/>
                </a:cubicBezTo>
                <a:cubicBezTo>
                  <a:pt x="5018" y="9526"/>
                  <a:pt x="5264" y="7974"/>
                  <a:pt x="5216" y="5954"/>
                </a:cubicBezTo>
                <a:cubicBezTo>
                  <a:pt x="5153" y="3292"/>
                  <a:pt x="4483" y="1160"/>
                  <a:pt x="3431" y="285"/>
                </a:cubicBezTo>
                <a:cubicBezTo>
                  <a:pt x="3216" y="105"/>
                  <a:pt x="2922" y="10"/>
                  <a:pt x="2632" y="0"/>
                </a:cubicBezTo>
                <a:close/>
                <a:moveTo>
                  <a:pt x="2804" y="555"/>
                </a:moveTo>
                <a:cubicBezTo>
                  <a:pt x="3076" y="536"/>
                  <a:pt x="3336" y="698"/>
                  <a:pt x="3633" y="1056"/>
                </a:cubicBezTo>
                <a:cubicBezTo>
                  <a:pt x="4011" y="1511"/>
                  <a:pt x="4420" y="2399"/>
                  <a:pt x="4298" y="2497"/>
                </a:cubicBezTo>
                <a:cubicBezTo>
                  <a:pt x="4260" y="2528"/>
                  <a:pt x="4030" y="2669"/>
                  <a:pt x="3788" y="2811"/>
                </a:cubicBezTo>
                <a:cubicBezTo>
                  <a:pt x="3546" y="2953"/>
                  <a:pt x="3218" y="3194"/>
                  <a:pt x="3058" y="3350"/>
                </a:cubicBezTo>
                <a:cubicBezTo>
                  <a:pt x="2814" y="3590"/>
                  <a:pt x="2744" y="3663"/>
                  <a:pt x="2693" y="3572"/>
                </a:cubicBezTo>
                <a:cubicBezTo>
                  <a:pt x="2652" y="3689"/>
                  <a:pt x="2495" y="3927"/>
                  <a:pt x="2285" y="4184"/>
                </a:cubicBezTo>
                <a:cubicBezTo>
                  <a:pt x="2035" y="4489"/>
                  <a:pt x="1714" y="4919"/>
                  <a:pt x="1572" y="5139"/>
                </a:cubicBezTo>
                <a:cubicBezTo>
                  <a:pt x="1431" y="5359"/>
                  <a:pt x="1305" y="5539"/>
                  <a:pt x="1293" y="5539"/>
                </a:cubicBezTo>
                <a:cubicBezTo>
                  <a:pt x="1245" y="5539"/>
                  <a:pt x="1162" y="5010"/>
                  <a:pt x="1071" y="4146"/>
                </a:cubicBezTo>
                <a:cubicBezTo>
                  <a:pt x="962" y="3115"/>
                  <a:pt x="941" y="3261"/>
                  <a:pt x="1360" y="2184"/>
                </a:cubicBezTo>
                <a:cubicBezTo>
                  <a:pt x="1573" y="1638"/>
                  <a:pt x="1580" y="1633"/>
                  <a:pt x="1715" y="1803"/>
                </a:cubicBezTo>
                <a:cubicBezTo>
                  <a:pt x="1791" y="1899"/>
                  <a:pt x="2000" y="2306"/>
                  <a:pt x="2179" y="2714"/>
                </a:cubicBezTo>
                <a:cubicBezTo>
                  <a:pt x="2374" y="3156"/>
                  <a:pt x="2541" y="3444"/>
                  <a:pt x="2592" y="3423"/>
                </a:cubicBezTo>
                <a:cubicBezTo>
                  <a:pt x="2610" y="3415"/>
                  <a:pt x="2628" y="3425"/>
                  <a:pt x="2646" y="3432"/>
                </a:cubicBezTo>
                <a:cubicBezTo>
                  <a:pt x="2638" y="3405"/>
                  <a:pt x="2631" y="3389"/>
                  <a:pt x="2622" y="3355"/>
                </a:cubicBezTo>
                <a:cubicBezTo>
                  <a:pt x="2522" y="2983"/>
                  <a:pt x="2082" y="1973"/>
                  <a:pt x="1894" y="1683"/>
                </a:cubicBezTo>
                <a:cubicBezTo>
                  <a:pt x="1745" y="1454"/>
                  <a:pt x="1744" y="1451"/>
                  <a:pt x="1844" y="1254"/>
                </a:cubicBezTo>
                <a:cubicBezTo>
                  <a:pt x="1900" y="1144"/>
                  <a:pt x="2101" y="931"/>
                  <a:pt x="2293" y="781"/>
                </a:cubicBezTo>
                <a:cubicBezTo>
                  <a:pt x="2473" y="640"/>
                  <a:pt x="2641" y="566"/>
                  <a:pt x="2804" y="555"/>
                </a:cubicBezTo>
                <a:close/>
                <a:moveTo>
                  <a:pt x="723" y="2878"/>
                </a:moveTo>
                <a:cubicBezTo>
                  <a:pt x="757" y="2865"/>
                  <a:pt x="779" y="2937"/>
                  <a:pt x="779" y="3124"/>
                </a:cubicBezTo>
                <a:cubicBezTo>
                  <a:pt x="779" y="3228"/>
                  <a:pt x="715" y="3641"/>
                  <a:pt x="638" y="4040"/>
                </a:cubicBezTo>
                <a:cubicBezTo>
                  <a:pt x="488" y="4817"/>
                  <a:pt x="409" y="5550"/>
                  <a:pt x="360" y="6638"/>
                </a:cubicBezTo>
                <a:cubicBezTo>
                  <a:pt x="331" y="7295"/>
                  <a:pt x="288" y="7517"/>
                  <a:pt x="222" y="7356"/>
                </a:cubicBezTo>
                <a:cubicBezTo>
                  <a:pt x="151" y="7184"/>
                  <a:pt x="194" y="5422"/>
                  <a:pt x="287" y="4691"/>
                </a:cubicBezTo>
                <a:cubicBezTo>
                  <a:pt x="407" y="3750"/>
                  <a:pt x="623" y="2919"/>
                  <a:pt x="723" y="2878"/>
                </a:cubicBezTo>
                <a:close/>
                <a:moveTo>
                  <a:pt x="4292" y="3134"/>
                </a:moveTo>
                <a:cubicBezTo>
                  <a:pt x="4372" y="3125"/>
                  <a:pt x="4432" y="3138"/>
                  <a:pt x="4463" y="3177"/>
                </a:cubicBezTo>
                <a:cubicBezTo>
                  <a:pt x="4552" y="3294"/>
                  <a:pt x="4645" y="3740"/>
                  <a:pt x="4645" y="4054"/>
                </a:cubicBezTo>
                <a:cubicBezTo>
                  <a:pt x="4645" y="4146"/>
                  <a:pt x="4577" y="4414"/>
                  <a:pt x="4492" y="4647"/>
                </a:cubicBezTo>
                <a:cubicBezTo>
                  <a:pt x="4311" y="5148"/>
                  <a:pt x="3571" y="6506"/>
                  <a:pt x="3520" y="6431"/>
                </a:cubicBezTo>
                <a:cubicBezTo>
                  <a:pt x="3501" y="6402"/>
                  <a:pt x="3379" y="5949"/>
                  <a:pt x="3249" y="5423"/>
                </a:cubicBezTo>
                <a:cubicBezTo>
                  <a:pt x="3092" y="4795"/>
                  <a:pt x="2979" y="4469"/>
                  <a:pt x="2921" y="4469"/>
                </a:cubicBezTo>
                <a:cubicBezTo>
                  <a:pt x="2816" y="4469"/>
                  <a:pt x="2808" y="4623"/>
                  <a:pt x="2903" y="4816"/>
                </a:cubicBezTo>
                <a:cubicBezTo>
                  <a:pt x="2942" y="4893"/>
                  <a:pt x="3064" y="5333"/>
                  <a:pt x="3177" y="5794"/>
                </a:cubicBezTo>
                <a:cubicBezTo>
                  <a:pt x="3349" y="6498"/>
                  <a:pt x="3372" y="6660"/>
                  <a:pt x="3316" y="6792"/>
                </a:cubicBezTo>
                <a:cubicBezTo>
                  <a:pt x="3233" y="6989"/>
                  <a:pt x="2180" y="8272"/>
                  <a:pt x="2102" y="8272"/>
                </a:cubicBezTo>
                <a:cubicBezTo>
                  <a:pt x="2070" y="8272"/>
                  <a:pt x="2058" y="8327"/>
                  <a:pt x="2074" y="8393"/>
                </a:cubicBezTo>
                <a:cubicBezTo>
                  <a:pt x="2131" y="8615"/>
                  <a:pt x="2271" y="8509"/>
                  <a:pt x="2856" y="7795"/>
                </a:cubicBezTo>
                <a:cubicBezTo>
                  <a:pt x="3177" y="7402"/>
                  <a:pt x="3455" y="7123"/>
                  <a:pt x="3473" y="7173"/>
                </a:cubicBezTo>
                <a:cubicBezTo>
                  <a:pt x="3555" y="7403"/>
                  <a:pt x="3770" y="8956"/>
                  <a:pt x="3822" y="9694"/>
                </a:cubicBezTo>
                <a:cubicBezTo>
                  <a:pt x="3888" y="10637"/>
                  <a:pt x="3881" y="10677"/>
                  <a:pt x="3530" y="11242"/>
                </a:cubicBezTo>
                <a:cubicBezTo>
                  <a:pt x="3407" y="11440"/>
                  <a:pt x="3293" y="11603"/>
                  <a:pt x="3274" y="11603"/>
                </a:cubicBezTo>
                <a:cubicBezTo>
                  <a:pt x="3256" y="11603"/>
                  <a:pt x="3143" y="11444"/>
                  <a:pt x="3024" y="11251"/>
                </a:cubicBezTo>
                <a:cubicBezTo>
                  <a:pt x="2816" y="10912"/>
                  <a:pt x="2810" y="10908"/>
                  <a:pt x="2775" y="11140"/>
                </a:cubicBezTo>
                <a:cubicBezTo>
                  <a:pt x="2759" y="11241"/>
                  <a:pt x="2740" y="11294"/>
                  <a:pt x="2721" y="11309"/>
                </a:cubicBezTo>
                <a:lnTo>
                  <a:pt x="2800" y="11502"/>
                </a:lnTo>
                <a:cubicBezTo>
                  <a:pt x="2882" y="11701"/>
                  <a:pt x="2926" y="11899"/>
                  <a:pt x="2901" y="11955"/>
                </a:cubicBezTo>
                <a:cubicBezTo>
                  <a:pt x="2826" y="12128"/>
                  <a:pt x="2568" y="12198"/>
                  <a:pt x="2479" y="12071"/>
                </a:cubicBezTo>
                <a:cubicBezTo>
                  <a:pt x="2400" y="11957"/>
                  <a:pt x="2404" y="11918"/>
                  <a:pt x="2525" y="11550"/>
                </a:cubicBezTo>
                <a:lnTo>
                  <a:pt x="2654" y="11160"/>
                </a:lnTo>
                <a:cubicBezTo>
                  <a:pt x="2653" y="11159"/>
                  <a:pt x="2654" y="11155"/>
                  <a:pt x="2654" y="11155"/>
                </a:cubicBezTo>
                <a:cubicBezTo>
                  <a:pt x="2645" y="11088"/>
                  <a:pt x="2638" y="11002"/>
                  <a:pt x="2638" y="10899"/>
                </a:cubicBezTo>
                <a:cubicBezTo>
                  <a:pt x="2638" y="10516"/>
                  <a:pt x="2505" y="10176"/>
                  <a:pt x="2356" y="10176"/>
                </a:cubicBezTo>
                <a:cubicBezTo>
                  <a:pt x="2227" y="10176"/>
                  <a:pt x="2165" y="9963"/>
                  <a:pt x="2267" y="9868"/>
                </a:cubicBezTo>
                <a:cubicBezTo>
                  <a:pt x="2328" y="9810"/>
                  <a:pt x="2312" y="9706"/>
                  <a:pt x="2179" y="9304"/>
                </a:cubicBezTo>
                <a:cubicBezTo>
                  <a:pt x="1942" y="8587"/>
                  <a:pt x="1644" y="7474"/>
                  <a:pt x="1495" y="6759"/>
                </a:cubicBezTo>
                <a:lnTo>
                  <a:pt x="1364" y="6137"/>
                </a:lnTo>
                <a:lnTo>
                  <a:pt x="1568" y="5780"/>
                </a:lnTo>
                <a:cubicBezTo>
                  <a:pt x="1849" y="5287"/>
                  <a:pt x="2831" y="4088"/>
                  <a:pt x="3274" y="3698"/>
                </a:cubicBezTo>
                <a:cubicBezTo>
                  <a:pt x="3631" y="3384"/>
                  <a:pt x="4053" y="3160"/>
                  <a:pt x="4292" y="3134"/>
                </a:cubicBezTo>
                <a:close/>
                <a:moveTo>
                  <a:pt x="791" y="4136"/>
                </a:moveTo>
                <a:cubicBezTo>
                  <a:pt x="798" y="4130"/>
                  <a:pt x="803" y="4132"/>
                  <a:pt x="809" y="4146"/>
                </a:cubicBezTo>
                <a:cubicBezTo>
                  <a:pt x="874" y="4304"/>
                  <a:pt x="1073" y="5936"/>
                  <a:pt x="1037" y="6011"/>
                </a:cubicBezTo>
                <a:cubicBezTo>
                  <a:pt x="636" y="6838"/>
                  <a:pt x="534" y="6987"/>
                  <a:pt x="501" y="6783"/>
                </a:cubicBezTo>
                <a:cubicBezTo>
                  <a:pt x="440" y="6392"/>
                  <a:pt x="686" y="4227"/>
                  <a:pt x="791" y="4136"/>
                </a:cubicBezTo>
                <a:close/>
                <a:moveTo>
                  <a:pt x="4713" y="4787"/>
                </a:moveTo>
                <a:cubicBezTo>
                  <a:pt x="4778" y="4945"/>
                  <a:pt x="4740" y="6368"/>
                  <a:pt x="4647" y="7250"/>
                </a:cubicBezTo>
                <a:cubicBezTo>
                  <a:pt x="4594" y="7755"/>
                  <a:pt x="4482" y="8474"/>
                  <a:pt x="4399" y="8846"/>
                </a:cubicBezTo>
                <a:cubicBezTo>
                  <a:pt x="4199" y="9748"/>
                  <a:pt x="4020" y="10280"/>
                  <a:pt x="3994" y="10051"/>
                </a:cubicBezTo>
                <a:cubicBezTo>
                  <a:pt x="3984" y="9956"/>
                  <a:pt x="3938" y="9515"/>
                  <a:pt x="3893" y="9068"/>
                </a:cubicBezTo>
                <a:cubicBezTo>
                  <a:pt x="3849" y="8620"/>
                  <a:pt x="3760" y="7933"/>
                  <a:pt x="3695" y="7544"/>
                </a:cubicBezTo>
                <a:lnTo>
                  <a:pt x="3578" y="6840"/>
                </a:lnTo>
                <a:lnTo>
                  <a:pt x="3860" y="6378"/>
                </a:lnTo>
                <a:cubicBezTo>
                  <a:pt x="4014" y="6123"/>
                  <a:pt x="4261" y="5642"/>
                  <a:pt x="4409" y="5312"/>
                </a:cubicBezTo>
                <a:cubicBezTo>
                  <a:pt x="4558" y="4983"/>
                  <a:pt x="4695" y="4745"/>
                  <a:pt x="4713" y="4787"/>
                </a:cubicBezTo>
                <a:close/>
                <a:moveTo>
                  <a:pt x="4964" y="5524"/>
                </a:moveTo>
                <a:cubicBezTo>
                  <a:pt x="4993" y="5535"/>
                  <a:pt x="5017" y="5746"/>
                  <a:pt x="5026" y="6151"/>
                </a:cubicBezTo>
                <a:cubicBezTo>
                  <a:pt x="5045" y="7024"/>
                  <a:pt x="4925" y="8257"/>
                  <a:pt x="4738" y="9106"/>
                </a:cubicBezTo>
                <a:cubicBezTo>
                  <a:pt x="4569" y="9877"/>
                  <a:pt x="4088" y="11105"/>
                  <a:pt x="4036" y="10899"/>
                </a:cubicBezTo>
                <a:cubicBezTo>
                  <a:pt x="4018" y="10827"/>
                  <a:pt x="4081" y="10540"/>
                  <a:pt x="4179" y="10263"/>
                </a:cubicBezTo>
                <a:cubicBezTo>
                  <a:pt x="4277" y="9986"/>
                  <a:pt x="4442" y="9349"/>
                  <a:pt x="4546" y="8846"/>
                </a:cubicBezTo>
                <a:cubicBezTo>
                  <a:pt x="4723" y="7985"/>
                  <a:pt x="4783" y="7477"/>
                  <a:pt x="4875" y="6098"/>
                </a:cubicBezTo>
                <a:cubicBezTo>
                  <a:pt x="4901" y="5705"/>
                  <a:pt x="4936" y="5514"/>
                  <a:pt x="4964" y="5524"/>
                </a:cubicBezTo>
                <a:close/>
                <a:moveTo>
                  <a:pt x="20361" y="6392"/>
                </a:moveTo>
                <a:cubicBezTo>
                  <a:pt x="19879" y="6367"/>
                  <a:pt x="19428" y="6690"/>
                  <a:pt x="19161" y="7298"/>
                </a:cubicBezTo>
                <a:cubicBezTo>
                  <a:pt x="18764" y="8203"/>
                  <a:pt x="18724" y="9981"/>
                  <a:pt x="19076" y="11010"/>
                </a:cubicBezTo>
                <a:cubicBezTo>
                  <a:pt x="19226" y="11448"/>
                  <a:pt x="19261" y="11499"/>
                  <a:pt x="20026" y="12374"/>
                </a:cubicBezTo>
                <a:cubicBezTo>
                  <a:pt x="20423" y="12829"/>
                  <a:pt x="20518" y="12986"/>
                  <a:pt x="20584" y="13319"/>
                </a:cubicBezTo>
                <a:cubicBezTo>
                  <a:pt x="20658" y="13696"/>
                  <a:pt x="20657" y="13749"/>
                  <a:pt x="20570" y="14110"/>
                </a:cubicBezTo>
                <a:cubicBezTo>
                  <a:pt x="20390" y="14858"/>
                  <a:pt x="19903" y="14979"/>
                  <a:pt x="19211" y="14452"/>
                </a:cubicBezTo>
                <a:cubicBezTo>
                  <a:pt x="19046" y="14326"/>
                  <a:pt x="18894" y="14221"/>
                  <a:pt x="18874" y="14221"/>
                </a:cubicBezTo>
                <a:cubicBezTo>
                  <a:pt x="18823" y="14218"/>
                  <a:pt x="18830" y="15791"/>
                  <a:pt x="18882" y="15990"/>
                </a:cubicBezTo>
                <a:cubicBezTo>
                  <a:pt x="18905" y="16079"/>
                  <a:pt x="19043" y="16218"/>
                  <a:pt x="19187" y="16303"/>
                </a:cubicBezTo>
                <a:cubicBezTo>
                  <a:pt x="19884" y="16712"/>
                  <a:pt x="20736" y="16352"/>
                  <a:pt x="21129" y="15484"/>
                </a:cubicBezTo>
                <a:cubicBezTo>
                  <a:pt x="21460" y="14752"/>
                  <a:pt x="21554" y="13184"/>
                  <a:pt x="21327" y="12186"/>
                </a:cubicBezTo>
                <a:cubicBezTo>
                  <a:pt x="21185" y="11560"/>
                  <a:pt x="20957" y="11174"/>
                  <a:pt x="20353" y="10538"/>
                </a:cubicBezTo>
                <a:cubicBezTo>
                  <a:pt x="20101" y="10272"/>
                  <a:pt x="19844" y="9942"/>
                  <a:pt x="19782" y="9800"/>
                </a:cubicBezTo>
                <a:cubicBezTo>
                  <a:pt x="19617" y="9424"/>
                  <a:pt x="19633" y="8881"/>
                  <a:pt x="19820" y="8446"/>
                </a:cubicBezTo>
                <a:cubicBezTo>
                  <a:pt x="19958" y="8125"/>
                  <a:pt x="19998" y="8096"/>
                  <a:pt x="20298" y="8113"/>
                </a:cubicBezTo>
                <a:cubicBezTo>
                  <a:pt x="20478" y="8123"/>
                  <a:pt x="20720" y="8216"/>
                  <a:pt x="20838" y="8320"/>
                </a:cubicBezTo>
                <a:cubicBezTo>
                  <a:pt x="20955" y="8425"/>
                  <a:pt x="21070" y="8508"/>
                  <a:pt x="21091" y="8508"/>
                </a:cubicBezTo>
                <a:cubicBezTo>
                  <a:pt x="21113" y="8508"/>
                  <a:pt x="21179" y="8155"/>
                  <a:pt x="21238" y="7723"/>
                </a:cubicBezTo>
                <a:cubicBezTo>
                  <a:pt x="21365" y="6793"/>
                  <a:pt x="21373" y="6822"/>
                  <a:pt x="20849" y="6537"/>
                </a:cubicBezTo>
                <a:cubicBezTo>
                  <a:pt x="20686" y="6448"/>
                  <a:pt x="20522" y="6401"/>
                  <a:pt x="20361" y="6392"/>
                </a:cubicBezTo>
                <a:close/>
                <a:moveTo>
                  <a:pt x="6885" y="6489"/>
                </a:moveTo>
                <a:cubicBezTo>
                  <a:pt x="6594" y="6489"/>
                  <a:pt x="6357" y="6505"/>
                  <a:pt x="6357" y="6527"/>
                </a:cubicBezTo>
                <a:cubicBezTo>
                  <a:pt x="6357" y="6569"/>
                  <a:pt x="5020" y="15786"/>
                  <a:pt x="4961" y="16154"/>
                </a:cubicBezTo>
                <a:cubicBezTo>
                  <a:pt x="4930" y="16343"/>
                  <a:pt x="4970" y="16361"/>
                  <a:pt x="5395" y="16361"/>
                </a:cubicBezTo>
                <a:lnTo>
                  <a:pt x="5861" y="16361"/>
                </a:lnTo>
                <a:lnTo>
                  <a:pt x="5940" y="15676"/>
                </a:lnTo>
                <a:cubicBezTo>
                  <a:pt x="5984" y="15300"/>
                  <a:pt x="6049" y="14781"/>
                  <a:pt x="6083" y="14519"/>
                </a:cubicBezTo>
                <a:lnTo>
                  <a:pt x="6145" y="14042"/>
                </a:lnTo>
                <a:lnTo>
                  <a:pt x="6889" y="14008"/>
                </a:lnTo>
                <a:cubicBezTo>
                  <a:pt x="7458" y="13983"/>
                  <a:pt x="7637" y="14013"/>
                  <a:pt x="7652" y="14129"/>
                </a:cubicBezTo>
                <a:cubicBezTo>
                  <a:pt x="7663" y="14212"/>
                  <a:pt x="7729" y="14747"/>
                  <a:pt x="7799" y="15320"/>
                </a:cubicBezTo>
                <a:lnTo>
                  <a:pt x="7928" y="16361"/>
                </a:lnTo>
                <a:lnTo>
                  <a:pt x="8366" y="16361"/>
                </a:lnTo>
                <a:cubicBezTo>
                  <a:pt x="8608" y="16361"/>
                  <a:pt x="8805" y="16312"/>
                  <a:pt x="8805" y="16255"/>
                </a:cubicBezTo>
                <a:cubicBezTo>
                  <a:pt x="8805" y="16197"/>
                  <a:pt x="8680" y="15302"/>
                  <a:pt x="8529" y="14264"/>
                </a:cubicBezTo>
                <a:cubicBezTo>
                  <a:pt x="8378" y="13226"/>
                  <a:pt x="8225" y="12164"/>
                  <a:pt x="8190" y="11902"/>
                </a:cubicBezTo>
                <a:cubicBezTo>
                  <a:pt x="8155" y="11640"/>
                  <a:pt x="8023" y="10728"/>
                  <a:pt x="7898" y="9877"/>
                </a:cubicBezTo>
                <a:cubicBezTo>
                  <a:pt x="7773" y="9027"/>
                  <a:pt x="7614" y="7916"/>
                  <a:pt x="7543" y="7409"/>
                </a:cubicBezTo>
                <a:lnTo>
                  <a:pt x="7412" y="6489"/>
                </a:lnTo>
                <a:lnTo>
                  <a:pt x="6885" y="6489"/>
                </a:lnTo>
                <a:close/>
                <a:moveTo>
                  <a:pt x="16011" y="6489"/>
                </a:moveTo>
                <a:lnTo>
                  <a:pt x="15855" y="7588"/>
                </a:lnTo>
                <a:cubicBezTo>
                  <a:pt x="15768" y="8193"/>
                  <a:pt x="15488" y="10136"/>
                  <a:pt x="15232" y="11902"/>
                </a:cubicBezTo>
                <a:cubicBezTo>
                  <a:pt x="14975" y="13668"/>
                  <a:pt x="14724" y="15391"/>
                  <a:pt x="14674" y="15734"/>
                </a:cubicBezTo>
                <a:lnTo>
                  <a:pt x="14585" y="16361"/>
                </a:lnTo>
                <a:lnTo>
                  <a:pt x="15045" y="16361"/>
                </a:lnTo>
                <a:lnTo>
                  <a:pt x="15506" y="16361"/>
                </a:lnTo>
                <a:lnTo>
                  <a:pt x="15609" y="15498"/>
                </a:lnTo>
                <a:cubicBezTo>
                  <a:pt x="15665" y="15024"/>
                  <a:pt x="15729" y="14500"/>
                  <a:pt x="15749" y="14336"/>
                </a:cubicBezTo>
                <a:lnTo>
                  <a:pt x="15787" y="14042"/>
                </a:lnTo>
                <a:lnTo>
                  <a:pt x="16539" y="14042"/>
                </a:lnTo>
                <a:lnTo>
                  <a:pt x="17291" y="14042"/>
                </a:lnTo>
                <a:lnTo>
                  <a:pt x="17424" y="15151"/>
                </a:lnTo>
                <a:cubicBezTo>
                  <a:pt x="17496" y="15760"/>
                  <a:pt x="17566" y="16282"/>
                  <a:pt x="17578" y="16313"/>
                </a:cubicBezTo>
                <a:cubicBezTo>
                  <a:pt x="17591" y="16343"/>
                  <a:pt x="17801" y="16356"/>
                  <a:pt x="18043" y="16337"/>
                </a:cubicBezTo>
                <a:lnTo>
                  <a:pt x="18481" y="16303"/>
                </a:lnTo>
                <a:lnTo>
                  <a:pt x="17767" y="11396"/>
                </a:lnTo>
                <a:lnTo>
                  <a:pt x="17053" y="6489"/>
                </a:lnTo>
                <a:lnTo>
                  <a:pt x="16531" y="6489"/>
                </a:lnTo>
                <a:lnTo>
                  <a:pt x="16011" y="6489"/>
                </a:lnTo>
                <a:close/>
                <a:moveTo>
                  <a:pt x="1168" y="6546"/>
                </a:moveTo>
                <a:cubicBezTo>
                  <a:pt x="1180" y="6564"/>
                  <a:pt x="1212" y="6676"/>
                  <a:pt x="1255" y="6845"/>
                </a:cubicBezTo>
                <a:cubicBezTo>
                  <a:pt x="1299" y="7015"/>
                  <a:pt x="1352" y="7242"/>
                  <a:pt x="1406" y="7482"/>
                </a:cubicBezTo>
                <a:cubicBezTo>
                  <a:pt x="1514" y="7960"/>
                  <a:pt x="1731" y="8768"/>
                  <a:pt x="1888" y="9280"/>
                </a:cubicBezTo>
                <a:cubicBezTo>
                  <a:pt x="2005" y="9664"/>
                  <a:pt x="2102" y="10026"/>
                  <a:pt x="2138" y="10215"/>
                </a:cubicBezTo>
                <a:cubicBezTo>
                  <a:pt x="2138" y="10215"/>
                  <a:pt x="2138" y="10219"/>
                  <a:pt x="2138" y="10220"/>
                </a:cubicBezTo>
                <a:cubicBezTo>
                  <a:pt x="2150" y="10281"/>
                  <a:pt x="2156" y="10322"/>
                  <a:pt x="2154" y="10340"/>
                </a:cubicBezTo>
                <a:cubicBezTo>
                  <a:pt x="2142" y="10412"/>
                  <a:pt x="2120" y="10736"/>
                  <a:pt x="2104" y="11058"/>
                </a:cubicBezTo>
                <a:cubicBezTo>
                  <a:pt x="2096" y="11218"/>
                  <a:pt x="2088" y="11342"/>
                  <a:pt x="2078" y="11434"/>
                </a:cubicBezTo>
                <a:cubicBezTo>
                  <a:pt x="2073" y="11480"/>
                  <a:pt x="2069" y="11519"/>
                  <a:pt x="2062" y="11550"/>
                </a:cubicBezTo>
                <a:cubicBezTo>
                  <a:pt x="2056" y="11582"/>
                  <a:pt x="2048" y="11604"/>
                  <a:pt x="2039" y="11622"/>
                </a:cubicBezTo>
                <a:cubicBezTo>
                  <a:pt x="2029" y="11641"/>
                  <a:pt x="2016" y="11654"/>
                  <a:pt x="2003" y="11661"/>
                </a:cubicBezTo>
                <a:cubicBezTo>
                  <a:pt x="1965" y="11680"/>
                  <a:pt x="1911" y="11653"/>
                  <a:pt x="1830" y="11598"/>
                </a:cubicBezTo>
                <a:cubicBezTo>
                  <a:pt x="1604" y="11446"/>
                  <a:pt x="1440" y="11316"/>
                  <a:pt x="1311" y="11169"/>
                </a:cubicBezTo>
                <a:cubicBezTo>
                  <a:pt x="1267" y="11120"/>
                  <a:pt x="1228" y="11070"/>
                  <a:pt x="1192" y="11015"/>
                </a:cubicBezTo>
                <a:cubicBezTo>
                  <a:pt x="1136" y="10932"/>
                  <a:pt x="1087" y="10836"/>
                  <a:pt x="1041" y="10731"/>
                </a:cubicBezTo>
                <a:cubicBezTo>
                  <a:pt x="1026" y="10697"/>
                  <a:pt x="1011" y="10670"/>
                  <a:pt x="997" y="10634"/>
                </a:cubicBezTo>
                <a:cubicBezTo>
                  <a:pt x="968" y="10558"/>
                  <a:pt x="939" y="10474"/>
                  <a:pt x="910" y="10383"/>
                </a:cubicBezTo>
                <a:cubicBezTo>
                  <a:pt x="881" y="10293"/>
                  <a:pt x="850" y="10194"/>
                  <a:pt x="819" y="10085"/>
                </a:cubicBezTo>
                <a:cubicBezTo>
                  <a:pt x="757" y="9867"/>
                  <a:pt x="716" y="9738"/>
                  <a:pt x="718" y="9646"/>
                </a:cubicBezTo>
                <a:cubicBezTo>
                  <a:pt x="719" y="9585"/>
                  <a:pt x="739" y="9537"/>
                  <a:pt x="785" y="9497"/>
                </a:cubicBezTo>
                <a:cubicBezTo>
                  <a:pt x="854" y="9435"/>
                  <a:pt x="982" y="9384"/>
                  <a:pt x="1190" y="9289"/>
                </a:cubicBezTo>
                <a:cubicBezTo>
                  <a:pt x="1293" y="9242"/>
                  <a:pt x="1374" y="9203"/>
                  <a:pt x="1436" y="9169"/>
                </a:cubicBezTo>
                <a:cubicBezTo>
                  <a:pt x="1528" y="9117"/>
                  <a:pt x="1578" y="9073"/>
                  <a:pt x="1598" y="9029"/>
                </a:cubicBezTo>
                <a:cubicBezTo>
                  <a:pt x="1619" y="8985"/>
                  <a:pt x="1609" y="8938"/>
                  <a:pt x="1582" y="8875"/>
                </a:cubicBezTo>
                <a:cubicBezTo>
                  <a:pt x="1575" y="8858"/>
                  <a:pt x="1563" y="8846"/>
                  <a:pt x="1545" y="8841"/>
                </a:cubicBezTo>
                <a:cubicBezTo>
                  <a:pt x="1490" y="8825"/>
                  <a:pt x="1391" y="8859"/>
                  <a:pt x="1269" y="8937"/>
                </a:cubicBezTo>
                <a:cubicBezTo>
                  <a:pt x="1121" y="9033"/>
                  <a:pt x="911" y="9100"/>
                  <a:pt x="805" y="9082"/>
                </a:cubicBezTo>
                <a:cubicBezTo>
                  <a:pt x="621" y="9051"/>
                  <a:pt x="608" y="9016"/>
                  <a:pt x="547" y="8508"/>
                </a:cubicBezTo>
                <a:lnTo>
                  <a:pt x="481" y="7973"/>
                </a:lnTo>
                <a:lnTo>
                  <a:pt x="803" y="7231"/>
                </a:lnTo>
                <a:cubicBezTo>
                  <a:pt x="980" y="6820"/>
                  <a:pt x="1144" y="6511"/>
                  <a:pt x="1168" y="6546"/>
                </a:cubicBezTo>
                <a:close/>
                <a:moveTo>
                  <a:pt x="8315" y="6609"/>
                </a:moveTo>
                <a:lnTo>
                  <a:pt x="8315" y="7438"/>
                </a:lnTo>
                <a:lnTo>
                  <a:pt x="8315" y="8267"/>
                </a:lnTo>
                <a:lnTo>
                  <a:pt x="8842" y="8301"/>
                </a:lnTo>
                <a:lnTo>
                  <a:pt x="9368" y="8335"/>
                </a:lnTo>
                <a:lnTo>
                  <a:pt x="9380" y="12345"/>
                </a:lnTo>
                <a:lnTo>
                  <a:pt x="9394" y="16361"/>
                </a:lnTo>
                <a:lnTo>
                  <a:pt x="9809" y="16361"/>
                </a:lnTo>
                <a:lnTo>
                  <a:pt x="10223" y="16361"/>
                </a:lnTo>
                <a:lnTo>
                  <a:pt x="10235" y="12345"/>
                </a:lnTo>
                <a:lnTo>
                  <a:pt x="10249" y="8335"/>
                </a:lnTo>
                <a:lnTo>
                  <a:pt x="10798" y="8301"/>
                </a:lnTo>
                <a:lnTo>
                  <a:pt x="11350" y="8267"/>
                </a:lnTo>
                <a:lnTo>
                  <a:pt x="11350" y="7438"/>
                </a:lnTo>
                <a:lnTo>
                  <a:pt x="11350" y="6609"/>
                </a:lnTo>
                <a:lnTo>
                  <a:pt x="9832" y="6609"/>
                </a:lnTo>
                <a:lnTo>
                  <a:pt x="8315" y="6609"/>
                </a:lnTo>
                <a:close/>
                <a:moveTo>
                  <a:pt x="11887" y="6609"/>
                </a:moveTo>
                <a:lnTo>
                  <a:pt x="11887" y="11487"/>
                </a:lnTo>
                <a:lnTo>
                  <a:pt x="11887" y="16361"/>
                </a:lnTo>
                <a:lnTo>
                  <a:pt x="13111" y="16361"/>
                </a:lnTo>
                <a:lnTo>
                  <a:pt x="14335" y="16361"/>
                </a:lnTo>
                <a:lnTo>
                  <a:pt x="14335" y="15474"/>
                </a:lnTo>
                <a:lnTo>
                  <a:pt x="14335" y="14582"/>
                </a:lnTo>
                <a:lnTo>
                  <a:pt x="13540" y="14548"/>
                </a:lnTo>
                <a:lnTo>
                  <a:pt x="12744" y="14519"/>
                </a:lnTo>
                <a:lnTo>
                  <a:pt x="12732" y="10562"/>
                </a:lnTo>
                <a:lnTo>
                  <a:pt x="12718" y="6609"/>
                </a:lnTo>
                <a:lnTo>
                  <a:pt x="12304" y="6609"/>
                </a:lnTo>
                <a:lnTo>
                  <a:pt x="11887" y="6609"/>
                </a:lnTo>
                <a:close/>
                <a:moveTo>
                  <a:pt x="6873" y="8422"/>
                </a:moveTo>
                <a:cubicBezTo>
                  <a:pt x="6926" y="8484"/>
                  <a:pt x="7015" y="9060"/>
                  <a:pt x="7176" y="10321"/>
                </a:cubicBezTo>
                <a:cubicBezTo>
                  <a:pt x="7296" y="11256"/>
                  <a:pt x="7398" y="12073"/>
                  <a:pt x="7402" y="12138"/>
                </a:cubicBezTo>
                <a:cubicBezTo>
                  <a:pt x="7411" y="12263"/>
                  <a:pt x="6448" y="12379"/>
                  <a:pt x="6399" y="12259"/>
                </a:cubicBezTo>
                <a:cubicBezTo>
                  <a:pt x="6377" y="12206"/>
                  <a:pt x="6534" y="10847"/>
                  <a:pt x="6829" y="8523"/>
                </a:cubicBezTo>
                <a:cubicBezTo>
                  <a:pt x="6840" y="8437"/>
                  <a:pt x="6855" y="8401"/>
                  <a:pt x="6873" y="8422"/>
                </a:cubicBezTo>
                <a:close/>
                <a:moveTo>
                  <a:pt x="16541" y="8571"/>
                </a:moveTo>
                <a:cubicBezTo>
                  <a:pt x="16607" y="8571"/>
                  <a:pt x="17087" y="12132"/>
                  <a:pt x="17037" y="12254"/>
                </a:cubicBezTo>
                <a:cubicBezTo>
                  <a:pt x="16997" y="12352"/>
                  <a:pt x="16048" y="12324"/>
                  <a:pt x="16041" y="12225"/>
                </a:cubicBezTo>
                <a:cubicBezTo>
                  <a:pt x="16020" y="11897"/>
                  <a:pt x="16475" y="8571"/>
                  <a:pt x="16541" y="8571"/>
                </a:cubicBezTo>
                <a:close/>
                <a:moveTo>
                  <a:pt x="3752" y="11299"/>
                </a:moveTo>
                <a:cubicBezTo>
                  <a:pt x="3766" y="11307"/>
                  <a:pt x="3778" y="11326"/>
                  <a:pt x="3786" y="11357"/>
                </a:cubicBezTo>
                <a:cubicBezTo>
                  <a:pt x="3796" y="11396"/>
                  <a:pt x="3793" y="11439"/>
                  <a:pt x="3786" y="11478"/>
                </a:cubicBezTo>
                <a:cubicBezTo>
                  <a:pt x="3801" y="11539"/>
                  <a:pt x="3794" y="11618"/>
                  <a:pt x="3768" y="11656"/>
                </a:cubicBezTo>
                <a:cubicBezTo>
                  <a:pt x="3743" y="11694"/>
                  <a:pt x="3709" y="11675"/>
                  <a:pt x="3693" y="11613"/>
                </a:cubicBezTo>
                <a:cubicBezTo>
                  <a:pt x="3683" y="11574"/>
                  <a:pt x="3686" y="11531"/>
                  <a:pt x="3693" y="11492"/>
                </a:cubicBezTo>
                <a:cubicBezTo>
                  <a:pt x="3678" y="11430"/>
                  <a:pt x="3686" y="11352"/>
                  <a:pt x="3711" y="11314"/>
                </a:cubicBezTo>
                <a:cubicBezTo>
                  <a:pt x="3724" y="11295"/>
                  <a:pt x="3739" y="11292"/>
                  <a:pt x="3752" y="11299"/>
                </a:cubicBezTo>
                <a:close/>
                <a:moveTo>
                  <a:pt x="14532" y="17894"/>
                </a:moveTo>
                <a:lnTo>
                  <a:pt x="14532" y="19682"/>
                </a:lnTo>
                <a:cubicBezTo>
                  <a:pt x="14532" y="21383"/>
                  <a:pt x="14535" y="21475"/>
                  <a:pt x="14627" y="21475"/>
                </a:cubicBezTo>
                <a:cubicBezTo>
                  <a:pt x="14715" y="21475"/>
                  <a:pt x="14725" y="21377"/>
                  <a:pt x="14738" y="20285"/>
                </a:cubicBezTo>
                <a:cubicBezTo>
                  <a:pt x="14746" y="19622"/>
                  <a:pt x="14773" y="19094"/>
                  <a:pt x="14799" y="19089"/>
                </a:cubicBezTo>
                <a:cubicBezTo>
                  <a:pt x="14826" y="19085"/>
                  <a:pt x="14921" y="19616"/>
                  <a:pt x="15012" y="20275"/>
                </a:cubicBezTo>
                <a:cubicBezTo>
                  <a:pt x="15154" y="21315"/>
                  <a:pt x="15191" y="21475"/>
                  <a:pt x="15285" y="21475"/>
                </a:cubicBezTo>
                <a:cubicBezTo>
                  <a:pt x="15379" y="21475"/>
                  <a:pt x="15416" y="21311"/>
                  <a:pt x="15561" y="20314"/>
                </a:cubicBezTo>
                <a:cubicBezTo>
                  <a:pt x="15654" y="19676"/>
                  <a:pt x="15752" y="19170"/>
                  <a:pt x="15779" y="19186"/>
                </a:cubicBezTo>
                <a:cubicBezTo>
                  <a:pt x="15806" y="19202"/>
                  <a:pt x="15833" y="19716"/>
                  <a:pt x="15841" y="20343"/>
                </a:cubicBezTo>
                <a:cubicBezTo>
                  <a:pt x="15854" y="21375"/>
                  <a:pt x="15864" y="21475"/>
                  <a:pt x="15952" y="21475"/>
                </a:cubicBezTo>
                <a:cubicBezTo>
                  <a:pt x="16043" y="21475"/>
                  <a:pt x="16047" y="21385"/>
                  <a:pt x="16047" y="19692"/>
                </a:cubicBezTo>
                <a:lnTo>
                  <a:pt x="16047" y="17908"/>
                </a:lnTo>
                <a:lnTo>
                  <a:pt x="15884" y="17908"/>
                </a:lnTo>
                <a:cubicBezTo>
                  <a:pt x="15721" y="17908"/>
                  <a:pt x="15720" y="17908"/>
                  <a:pt x="15529" y="19186"/>
                </a:cubicBezTo>
                <a:cubicBezTo>
                  <a:pt x="15424" y="19889"/>
                  <a:pt x="15316" y="20455"/>
                  <a:pt x="15289" y="20444"/>
                </a:cubicBezTo>
                <a:cubicBezTo>
                  <a:pt x="15263" y="20433"/>
                  <a:pt x="15163" y="19871"/>
                  <a:pt x="15065" y="19195"/>
                </a:cubicBezTo>
                <a:lnTo>
                  <a:pt x="14887" y="17966"/>
                </a:lnTo>
                <a:lnTo>
                  <a:pt x="14708" y="17927"/>
                </a:lnTo>
                <a:lnTo>
                  <a:pt x="14532" y="17894"/>
                </a:lnTo>
                <a:close/>
                <a:moveTo>
                  <a:pt x="4939" y="17908"/>
                </a:moveTo>
                <a:lnTo>
                  <a:pt x="4939" y="19692"/>
                </a:lnTo>
                <a:lnTo>
                  <a:pt x="4939" y="21475"/>
                </a:lnTo>
                <a:lnTo>
                  <a:pt x="5355" y="21475"/>
                </a:lnTo>
                <a:cubicBezTo>
                  <a:pt x="5735" y="21475"/>
                  <a:pt x="5770" y="21456"/>
                  <a:pt x="5770" y="21244"/>
                </a:cubicBezTo>
                <a:cubicBezTo>
                  <a:pt x="5770" y="21045"/>
                  <a:pt x="5730" y="21005"/>
                  <a:pt x="5488" y="20974"/>
                </a:cubicBezTo>
                <a:lnTo>
                  <a:pt x="5208" y="20940"/>
                </a:lnTo>
                <a:lnTo>
                  <a:pt x="5208" y="20405"/>
                </a:lnTo>
                <a:lnTo>
                  <a:pt x="5208" y="19870"/>
                </a:lnTo>
                <a:lnTo>
                  <a:pt x="5464" y="19832"/>
                </a:lnTo>
                <a:cubicBezTo>
                  <a:pt x="5679" y="19802"/>
                  <a:pt x="5722" y="19759"/>
                  <a:pt x="5722" y="19571"/>
                </a:cubicBezTo>
                <a:cubicBezTo>
                  <a:pt x="5722" y="19383"/>
                  <a:pt x="5679" y="19341"/>
                  <a:pt x="5464" y="19311"/>
                </a:cubicBezTo>
                <a:lnTo>
                  <a:pt x="5208" y="19272"/>
                </a:lnTo>
                <a:lnTo>
                  <a:pt x="5208" y="18858"/>
                </a:lnTo>
                <a:lnTo>
                  <a:pt x="5208" y="18443"/>
                </a:lnTo>
                <a:lnTo>
                  <a:pt x="5488" y="18405"/>
                </a:lnTo>
                <a:cubicBezTo>
                  <a:pt x="5730" y="18374"/>
                  <a:pt x="5770" y="18338"/>
                  <a:pt x="5770" y="18140"/>
                </a:cubicBezTo>
                <a:cubicBezTo>
                  <a:pt x="5770" y="17928"/>
                  <a:pt x="5735" y="17908"/>
                  <a:pt x="5355" y="17908"/>
                </a:cubicBezTo>
                <a:lnTo>
                  <a:pt x="4939" y="17908"/>
                </a:lnTo>
                <a:close/>
                <a:moveTo>
                  <a:pt x="6573" y="17908"/>
                </a:moveTo>
                <a:cubicBezTo>
                  <a:pt x="6508" y="17908"/>
                  <a:pt x="6456" y="17934"/>
                  <a:pt x="6456" y="17966"/>
                </a:cubicBezTo>
                <a:cubicBezTo>
                  <a:pt x="6456" y="17998"/>
                  <a:pt x="6550" y="18387"/>
                  <a:pt x="6666" y="18829"/>
                </a:cubicBezTo>
                <a:lnTo>
                  <a:pt x="6879" y="19629"/>
                </a:lnTo>
                <a:lnTo>
                  <a:pt x="6690" y="20347"/>
                </a:lnTo>
                <a:cubicBezTo>
                  <a:pt x="6586" y="20740"/>
                  <a:pt x="6479" y="21154"/>
                  <a:pt x="6452" y="21268"/>
                </a:cubicBezTo>
                <a:cubicBezTo>
                  <a:pt x="6411" y="21443"/>
                  <a:pt x="6424" y="21475"/>
                  <a:pt x="6530" y="21475"/>
                </a:cubicBezTo>
                <a:cubicBezTo>
                  <a:pt x="6626" y="21475"/>
                  <a:pt x="6684" y="21348"/>
                  <a:pt x="6787" y="20926"/>
                </a:cubicBezTo>
                <a:cubicBezTo>
                  <a:pt x="7029" y="19939"/>
                  <a:pt x="7005" y="19954"/>
                  <a:pt x="7208" y="20752"/>
                </a:cubicBezTo>
                <a:cubicBezTo>
                  <a:pt x="7363" y="21364"/>
                  <a:pt x="7414" y="21475"/>
                  <a:pt x="7531" y="21475"/>
                </a:cubicBezTo>
                <a:lnTo>
                  <a:pt x="7670" y="21475"/>
                </a:lnTo>
                <a:lnTo>
                  <a:pt x="7430" y="20588"/>
                </a:lnTo>
                <a:cubicBezTo>
                  <a:pt x="7298" y="20101"/>
                  <a:pt x="7190" y="19670"/>
                  <a:pt x="7190" y="19629"/>
                </a:cubicBezTo>
                <a:cubicBezTo>
                  <a:pt x="7190" y="19588"/>
                  <a:pt x="7290" y="19181"/>
                  <a:pt x="7410" y="18728"/>
                </a:cubicBezTo>
                <a:lnTo>
                  <a:pt x="7628" y="17908"/>
                </a:lnTo>
                <a:lnTo>
                  <a:pt x="7492" y="17908"/>
                </a:lnTo>
                <a:cubicBezTo>
                  <a:pt x="7384" y="17908"/>
                  <a:pt x="7332" y="18003"/>
                  <a:pt x="7248" y="18366"/>
                </a:cubicBezTo>
                <a:cubicBezTo>
                  <a:pt x="7060" y="19179"/>
                  <a:pt x="7018" y="19194"/>
                  <a:pt x="6845" y="18511"/>
                </a:cubicBezTo>
                <a:cubicBezTo>
                  <a:pt x="6729" y="18053"/>
                  <a:pt x="6663" y="17908"/>
                  <a:pt x="6573" y="17908"/>
                </a:cubicBezTo>
                <a:close/>
                <a:moveTo>
                  <a:pt x="8315" y="17908"/>
                </a:moveTo>
                <a:lnTo>
                  <a:pt x="8315" y="19692"/>
                </a:lnTo>
                <a:lnTo>
                  <a:pt x="8315" y="21475"/>
                </a:lnTo>
                <a:lnTo>
                  <a:pt x="8436" y="21475"/>
                </a:lnTo>
                <a:cubicBezTo>
                  <a:pt x="8546" y="21475"/>
                  <a:pt x="8557" y="21424"/>
                  <a:pt x="8571" y="20853"/>
                </a:cubicBezTo>
                <a:lnTo>
                  <a:pt x="8585" y="20232"/>
                </a:lnTo>
                <a:lnTo>
                  <a:pt x="8842" y="20092"/>
                </a:lnTo>
                <a:cubicBezTo>
                  <a:pt x="9151" y="19926"/>
                  <a:pt x="9229" y="19787"/>
                  <a:pt x="9271" y="19325"/>
                </a:cubicBezTo>
                <a:cubicBezTo>
                  <a:pt x="9359" y="18350"/>
                  <a:pt x="9160" y="17908"/>
                  <a:pt x="8636" y="17908"/>
                </a:cubicBezTo>
                <a:lnTo>
                  <a:pt x="8315" y="17908"/>
                </a:lnTo>
                <a:close/>
                <a:moveTo>
                  <a:pt x="10029" y="17908"/>
                </a:moveTo>
                <a:lnTo>
                  <a:pt x="10029" y="19692"/>
                </a:lnTo>
                <a:lnTo>
                  <a:pt x="10029" y="21475"/>
                </a:lnTo>
                <a:lnTo>
                  <a:pt x="10443" y="21475"/>
                </a:lnTo>
                <a:cubicBezTo>
                  <a:pt x="10823" y="21475"/>
                  <a:pt x="10860" y="21456"/>
                  <a:pt x="10860" y="21244"/>
                </a:cubicBezTo>
                <a:cubicBezTo>
                  <a:pt x="10860" y="21045"/>
                  <a:pt x="10820" y="21005"/>
                  <a:pt x="10578" y="20974"/>
                </a:cubicBezTo>
                <a:lnTo>
                  <a:pt x="10298" y="20940"/>
                </a:lnTo>
                <a:lnTo>
                  <a:pt x="10298" y="20405"/>
                </a:lnTo>
                <a:lnTo>
                  <a:pt x="10298" y="19870"/>
                </a:lnTo>
                <a:lnTo>
                  <a:pt x="10554" y="19832"/>
                </a:lnTo>
                <a:cubicBezTo>
                  <a:pt x="10769" y="19802"/>
                  <a:pt x="10810" y="19759"/>
                  <a:pt x="10810" y="19571"/>
                </a:cubicBezTo>
                <a:cubicBezTo>
                  <a:pt x="10810" y="19383"/>
                  <a:pt x="10769" y="19341"/>
                  <a:pt x="10554" y="19311"/>
                </a:cubicBezTo>
                <a:lnTo>
                  <a:pt x="10298" y="19272"/>
                </a:lnTo>
                <a:lnTo>
                  <a:pt x="10298" y="18858"/>
                </a:lnTo>
                <a:lnTo>
                  <a:pt x="10298" y="18443"/>
                </a:lnTo>
                <a:lnTo>
                  <a:pt x="10578" y="18405"/>
                </a:lnTo>
                <a:cubicBezTo>
                  <a:pt x="10820" y="18374"/>
                  <a:pt x="10860" y="18338"/>
                  <a:pt x="10860" y="18140"/>
                </a:cubicBezTo>
                <a:cubicBezTo>
                  <a:pt x="10860" y="17928"/>
                  <a:pt x="10823" y="17908"/>
                  <a:pt x="10443" y="17908"/>
                </a:cubicBezTo>
                <a:lnTo>
                  <a:pt x="10029" y="17908"/>
                </a:lnTo>
                <a:close/>
                <a:moveTo>
                  <a:pt x="11643" y="17908"/>
                </a:moveTo>
                <a:lnTo>
                  <a:pt x="11643" y="19692"/>
                </a:lnTo>
                <a:lnTo>
                  <a:pt x="11643" y="21475"/>
                </a:lnTo>
                <a:lnTo>
                  <a:pt x="11762" y="21475"/>
                </a:lnTo>
                <a:cubicBezTo>
                  <a:pt x="11874" y="21475"/>
                  <a:pt x="11884" y="21428"/>
                  <a:pt x="11897" y="20791"/>
                </a:cubicBezTo>
                <a:cubicBezTo>
                  <a:pt x="11910" y="20193"/>
                  <a:pt x="11925" y="20100"/>
                  <a:pt x="12018" y="20068"/>
                </a:cubicBezTo>
                <a:cubicBezTo>
                  <a:pt x="12103" y="20039"/>
                  <a:pt x="12158" y="20175"/>
                  <a:pt x="12290" y="20723"/>
                </a:cubicBezTo>
                <a:cubicBezTo>
                  <a:pt x="12418" y="21259"/>
                  <a:pt x="12486" y="21422"/>
                  <a:pt x="12588" y="21451"/>
                </a:cubicBezTo>
                <a:cubicBezTo>
                  <a:pt x="12660" y="21472"/>
                  <a:pt x="12720" y="21458"/>
                  <a:pt x="12720" y="21417"/>
                </a:cubicBezTo>
                <a:cubicBezTo>
                  <a:pt x="12720" y="21377"/>
                  <a:pt x="12634" y="21033"/>
                  <a:pt x="12530" y="20651"/>
                </a:cubicBezTo>
                <a:lnTo>
                  <a:pt x="12340" y="19957"/>
                </a:lnTo>
                <a:lnTo>
                  <a:pt x="12480" y="19653"/>
                </a:lnTo>
                <a:cubicBezTo>
                  <a:pt x="12620" y="19355"/>
                  <a:pt x="12663" y="18900"/>
                  <a:pt x="12592" y="18448"/>
                </a:cubicBezTo>
                <a:cubicBezTo>
                  <a:pt x="12539" y="18113"/>
                  <a:pt x="12301" y="17908"/>
                  <a:pt x="11965" y="17908"/>
                </a:cubicBezTo>
                <a:lnTo>
                  <a:pt x="11643" y="17908"/>
                </a:lnTo>
                <a:close/>
                <a:moveTo>
                  <a:pt x="13454" y="17908"/>
                </a:moveTo>
                <a:lnTo>
                  <a:pt x="13454" y="19692"/>
                </a:lnTo>
                <a:lnTo>
                  <a:pt x="13454" y="21475"/>
                </a:lnTo>
                <a:lnTo>
                  <a:pt x="13577" y="21475"/>
                </a:lnTo>
                <a:lnTo>
                  <a:pt x="13698" y="21475"/>
                </a:lnTo>
                <a:lnTo>
                  <a:pt x="13698" y="19692"/>
                </a:lnTo>
                <a:lnTo>
                  <a:pt x="13698" y="17908"/>
                </a:lnTo>
                <a:lnTo>
                  <a:pt x="13577" y="17908"/>
                </a:lnTo>
                <a:lnTo>
                  <a:pt x="13454" y="17908"/>
                </a:lnTo>
                <a:close/>
                <a:moveTo>
                  <a:pt x="16930" y="17908"/>
                </a:moveTo>
                <a:lnTo>
                  <a:pt x="16930" y="19692"/>
                </a:lnTo>
                <a:lnTo>
                  <a:pt x="16930" y="21475"/>
                </a:lnTo>
                <a:lnTo>
                  <a:pt x="17321" y="21475"/>
                </a:lnTo>
                <a:cubicBezTo>
                  <a:pt x="17676" y="21475"/>
                  <a:pt x="17711" y="21455"/>
                  <a:pt x="17711" y="21244"/>
                </a:cubicBezTo>
                <a:cubicBezTo>
                  <a:pt x="17711" y="21045"/>
                  <a:pt x="17673" y="21005"/>
                  <a:pt x="17432" y="20974"/>
                </a:cubicBezTo>
                <a:lnTo>
                  <a:pt x="17150" y="20940"/>
                </a:lnTo>
                <a:lnTo>
                  <a:pt x="17150" y="20405"/>
                </a:lnTo>
                <a:lnTo>
                  <a:pt x="17150" y="19870"/>
                </a:lnTo>
                <a:lnTo>
                  <a:pt x="17432" y="19832"/>
                </a:lnTo>
                <a:cubicBezTo>
                  <a:pt x="17670" y="19801"/>
                  <a:pt x="17711" y="19763"/>
                  <a:pt x="17711" y="19571"/>
                </a:cubicBezTo>
                <a:cubicBezTo>
                  <a:pt x="17711" y="19380"/>
                  <a:pt x="17670" y="19341"/>
                  <a:pt x="17432" y="19311"/>
                </a:cubicBezTo>
                <a:lnTo>
                  <a:pt x="17150" y="19272"/>
                </a:lnTo>
                <a:lnTo>
                  <a:pt x="17150" y="18858"/>
                </a:lnTo>
                <a:lnTo>
                  <a:pt x="17150" y="18443"/>
                </a:lnTo>
                <a:lnTo>
                  <a:pt x="17432" y="18405"/>
                </a:lnTo>
                <a:cubicBezTo>
                  <a:pt x="17673" y="18374"/>
                  <a:pt x="17711" y="18338"/>
                  <a:pt x="17711" y="18140"/>
                </a:cubicBezTo>
                <a:cubicBezTo>
                  <a:pt x="17711" y="17929"/>
                  <a:pt x="17676" y="17908"/>
                  <a:pt x="17321" y="17908"/>
                </a:cubicBezTo>
                <a:lnTo>
                  <a:pt x="16930" y="17908"/>
                </a:lnTo>
                <a:close/>
                <a:moveTo>
                  <a:pt x="18544" y="17908"/>
                </a:moveTo>
                <a:lnTo>
                  <a:pt x="18544" y="19692"/>
                </a:lnTo>
                <a:cubicBezTo>
                  <a:pt x="18544" y="21396"/>
                  <a:pt x="18548" y="21475"/>
                  <a:pt x="18642" y="21475"/>
                </a:cubicBezTo>
                <a:cubicBezTo>
                  <a:pt x="18733" y="21475"/>
                  <a:pt x="18739" y="21397"/>
                  <a:pt x="18739" y="20294"/>
                </a:cubicBezTo>
                <a:cubicBezTo>
                  <a:pt x="18739" y="19644"/>
                  <a:pt x="18759" y="19082"/>
                  <a:pt x="18782" y="19046"/>
                </a:cubicBezTo>
                <a:cubicBezTo>
                  <a:pt x="18806" y="19010"/>
                  <a:pt x="18966" y="19541"/>
                  <a:pt x="19138" y="20227"/>
                </a:cubicBezTo>
                <a:cubicBezTo>
                  <a:pt x="19430" y="21399"/>
                  <a:pt x="19458" y="21475"/>
                  <a:pt x="19608" y="21475"/>
                </a:cubicBezTo>
                <a:lnTo>
                  <a:pt x="19768" y="21475"/>
                </a:lnTo>
                <a:lnTo>
                  <a:pt x="19768" y="19692"/>
                </a:lnTo>
                <a:lnTo>
                  <a:pt x="19768" y="17908"/>
                </a:lnTo>
                <a:lnTo>
                  <a:pt x="19645" y="17908"/>
                </a:lnTo>
                <a:cubicBezTo>
                  <a:pt x="19523" y="17908"/>
                  <a:pt x="19522" y="17913"/>
                  <a:pt x="19522" y="19031"/>
                </a:cubicBezTo>
                <a:cubicBezTo>
                  <a:pt x="19522" y="19649"/>
                  <a:pt x="19503" y="20180"/>
                  <a:pt x="19479" y="20217"/>
                </a:cubicBezTo>
                <a:cubicBezTo>
                  <a:pt x="19454" y="20254"/>
                  <a:pt x="19298" y="19748"/>
                  <a:pt x="19132" y="19094"/>
                </a:cubicBezTo>
                <a:cubicBezTo>
                  <a:pt x="18861" y="18028"/>
                  <a:pt x="18815" y="17908"/>
                  <a:pt x="18687" y="17908"/>
                </a:cubicBezTo>
                <a:lnTo>
                  <a:pt x="18544" y="17908"/>
                </a:lnTo>
                <a:close/>
                <a:moveTo>
                  <a:pt x="20943" y="17908"/>
                </a:moveTo>
                <a:cubicBezTo>
                  <a:pt x="20442" y="17908"/>
                  <a:pt x="20403" y="17925"/>
                  <a:pt x="20403" y="18140"/>
                </a:cubicBezTo>
                <a:cubicBezTo>
                  <a:pt x="20403" y="18326"/>
                  <a:pt x="20443" y="18375"/>
                  <a:pt x="20611" y="18405"/>
                </a:cubicBezTo>
                <a:lnTo>
                  <a:pt x="20820" y="18443"/>
                </a:lnTo>
                <a:lnTo>
                  <a:pt x="20834" y="19957"/>
                </a:lnTo>
                <a:cubicBezTo>
                  <a:pt x="20846" y="21367"/>
                  <a:pt x="20854" y="21475"/>
                  <a:pt x="20943" y="21475"/>
                </a:cubicBezTo>
                <a:cubicBezTo>
                  <a:pt x="21031" y="21475"/>
                  <a:pt x="21037" y="21367"/>
                  <a:pt x="21050" y="19957"/>
                </a:cubicBezTo>
                <a:lnTo>
                  <a:pt x="21066" y="18443"/>
                </a:lnTo>
                <a:lnTo>
                  <a:pt x="21272" y="18405"/>
                </a:lnTo>
                <a:cubicBezTo>
                  <a:pt x="21440" y="18375"/>
                  <a:pt x="21480" y="18326"/>
                  <a:pt x="21480" y="18140"/>
                </a:cubicBezTo>
                <a:cubicBezTo>
                  <a:pt x="21480" y="17925"/>
                  <a:pt x="21443" y="17908"/>
                  <a:pt x="20943" y="17908"/>
                </a:cubicBezTo>
                <a:close/>
                <a:moveTo>
                  <a:pt x="8723" y="18405"/>
                </a:moveTo>
                <a:cubicBezTo>
                  <a:pt x="9005" y="18326"/>
                  <a:pt x="9164" y="19126"/>
                  <a:pt x="8942" y="19504"/>
                </a:cubicBezTo>
                <a:cubicBezTo>
                  <a:pt x="8807" y="19734"/>
                  <a:pt x="8616" y="19744"/>
                  <a:pt x="8581" y="19523"/>
                </a:cubicBezTo>
                <a:cubicBezTo>
                  <a:pt x="8566" y="19432"/>
                  <a:pt x="8560" y="19153"/>
                  <a:pt x="8569" y="18901"/>
                </a:cubicBezTo>
                <a:cubicBezTo>
                  <a:pt x="8582" y="18497"/>
                  <a:pt x="8601" y="18439"/>
                  <a:pt x="8723" y="18405"/>
                </a:cubicBezTo>
                <a:close/>
                <a:moveTo>
                  <a:pt x="12044" y="18405"/>
                </a:moveTo>
                <a:cubicBezTo>
                  <a:pt x="12334" y="18323"/>
                  <a:pt x="12488" y="18933"/>
                  <a:pt x="12288" y="19374"/>
                </a:cubicBezTo>
                <a:cubicBezTo>
                  <a:pt x="12179" y="19614"/>
                  <a:pt x="11943" y="19636"/>
                  <a:pt x="11907" y="19407"/>
                </a:cubicBezTo>
                <a:cubicBezTo>
                  <a:pt x="11893" y="19315"/>
                  <a:pt x="11889" y="19057"/>
                  <a:pt x="11897" y="18839"/>
                </a:cubicBezTo>
                <a:cubicBezTo>
                  <a:pt x="11910" y="18506"/>
                  <a:pt x="11934" y="18436"/>
                  <a:pt x="12044" y="1840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51333" y="12909804"/>
            <a:ext cx="545704" cy="6127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ine"/>
          <p:cNvSpPr/>
          <p:nvPr/>
        </p:nvSpPr>
        <p:spPr>
          <a:xfrm flipV="1">
            <a:off x="3619500" y="1396632"/>
            <a:ext cx="17145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defTabSz="642937">
              <a:spcBef>
                <a:spcPts val="0"/>
              </a:spcBef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" name="Text"/>
          <p:cNvSpPr txBox="1">
            <a:spLocks noGrp="1"/>
          </p:cNvSpPr>
          <p:nvPr>
            <p:ph type="body" sz="quarter" idx="13"/>
          </p:nvPr>
        </p:nvSpPr>
        <p:spPr>
          <a:xfrm>
            <a:off x="3619500" y="638175"/>
            <a:ext cx="15716250" cy="6477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293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200" cap="all" spc="16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pic>
        <p:nvPicPr>
          <p:cNvPr id="91" name="ATLAS-Logo-Blue-CMYK-M.png" descr="ATLAS-Logo-Blue-CMYK-M.png"/>
          <p:cNvPicPr>
            <a:picLocks noChangeAspect="1"/>
          </p:cNvPicPr>
          <p:nvPr/>
        </p:nvPicPr>
        <p:blipFill>
          <a:blip r:embed="rId2"/>
          <a:srcRect t="10680" b="10680"/>
          <a:stretch>
            <a:fillRect/>
          </a:stretch>
        </p:blipFill>
        <p:spPr>
          <a:xfrm>
            <a:off x="18945628" y="11085475"/>
            <a:ext cx="5175600" cy="2140881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187DC1"/>
              </a:buClr>
              <a:buChar char="▸"/>
            </a:lvl1pPr>
            <a:lvl2pPr>
              <a:buClr>
                <a:srgbClr val="187DC1"/>
              </a:buClr>
              <a:buChar char="▸"/>
            </a:lvl2pPr>
            <a:lvl3pPr>
              <a:buClr>
                <a:srgbClr val="187DC1"/>
              </a:buClr>
              <a:buChar char="▸"/>
            </a:lvl3pPr>
            <a:lvl4pPr>
              <a:buClr>
                <a:srgbClr val="187DC1"/>
              </a:buClr>
              <a:buChar char="▸"/>
            </a:lvl4pPr>
            <a:lvl5pPr>
              <a:buClr>
                <a:srgbClr val="187DC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Line"/>
          <p:cNvSpPr/>
          <p:nvPr/>
        </p:nvSpPr>
        <p:spPr>
          <a:xfrm flipV="1">
            <a:off x="3619500" y="1396632"/>
            <a:ext cx="17145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defTabSz="642937">
              <a:spcBef>
                <a:spcPts val="0"/>
              </a:spcBef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2" name="Text"/>
          <p:cNvSpPr txBox="1">
            <a:spLocks noGrp="1"/>
          </p:cNvSpPr>
          <p:nvPr>
            <p:ph type="body" sz="quarter" idx="13"/>
          </p:nvPr>
        </p:nvSpPr>
        <p:spPr>
          <a:xfrm>
            <a:off x="3619500" y="638175"/>
            <a:ext cx="15716250" cy="6477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293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200" cap="all" spc="16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Image"/>
          <p:cNvSpPr>
            <a:spLocks noGrp="1"/>
          </p:cNvSpPr>
          <p:nvPr>
            <p:ph type="pic" sz="half" idx="14"/>
          </p:nvPr>
        </p:nvSpPr>
        <p:spPr>
          <a:xfrm>
            <a:off x="13049250" y="2160984"/>
            <a:ext cx="7715251" cy="109656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3619500" y="2160984"/>
            <a:ext cx="8858250" cy="10179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80C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619500" y="3857625"/>
            <a:ext cx="8858250" cy="8590360"/>
          </a:xfrm>
          <a:prstGeom prst="rect">
            <a:avLst/>
          </a:prstGeom>
        </p:spPr>
        <p:txBody>
          <a:bodyPr/>
          <a:lstStyle>
            <a:lvl1pPr marL="603250" indent="-603250">
              <a:buClr>
                <a:srgbClr val="187DC1"/>
              </a:buClr>
              <a:buChar char="▸"/>
              <a:defRPr sz="3800"/>
            </a:lvl1pPr>
            <a:lvl2pPr marL="1047750" indent="-603250">
              <a:buClr>
                <a:srgbClr val="187DC1"/>
              </a:buClr>
              <a:buChar char="▸"/>
              <a:defRPr sz="3800"/>
            </a:lvl2pPr>
            <a:lvl3pPr marL="1492250" indent="-603250">
              <a:buClr>
                <a:srgbClr val="187DC1"/>
              </a:buClr>
              <a:buChar char="▸"/>
              <a:defRPr sz="3800"/>
            </a:lvl3pPr>
            <a:lvl4pPr marL="1936750" indent="-603250">
              <a:buClr>
                <a:srgbClr val="187DC1"/>
              </a:buClr>
              <a:buChar char="▸"/>
              <a:defRPr sz="3800"/>
            </a:lvl4pPr>
            <a:lvl5pPr marL="2381250" indent="-603250">
              <a:buClr>
                <a:srgbClr val="187DC1"/>
              </a:buClr>
              <a:buChar char="▸"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ATLAS-Logo-B&amp;W-invert-CMYK-M.png" descr="ATLAS-Logo-B&amp;W-invert-CMYK-M.png"/>
          <p:cNvPicPr>
            <a:picLocks noChangeAspect="1"/>
          </p:cNvPicPr>
          <p:nvPr/>
        </p:nvPicPr>
        <p:blipFill>
          <a:blip r:embed="rId2"/>
          <a:srcRect l="10248" t="18917" r="10952" b="19119"/>
          <a:stretch>
            <a:fillRect/>
          </a:stretch>
        </p:blipFill>
        <p:spPr>
          <a:xfrm>
            <a:off x="533180" y="11274737"/>
            <a:ext cx="4297746" cy="1777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1" h="21591" extrusionOk="0">
                <a:moveTo>
                  <a:pt x="2632" y="0"/>
                </a:moveTo>
                <a:cubicBezTo>
                  <a:pt x="2342" y="-9"/>
                  <a:pt x="2055" y="71"/>
                  <a:pt x="1854" y="236"/>
                </a:cubicBezTo>
                <a:cubicBezTo>
                  <a:pt x="1001" y="941"/>
                  <a:pt x="416" y="2278"/>
                  <a:pt x="134" y="4170"/>
                </a:cubicBezTo>
                <a:cubicBezTo>
                  <a:pt x="-14" y="5166"/>
                  <a:pt x="-46" y="7034"/>
                  <a:pt x="69" y="7993"/>
                </a:cubicBezTo>
                <a:cubicBezTo>
                  <a:pt x="115" y="8377"/>
                  <a:pt x="162" y="8874"/>
                  <a:pt x="174" y="9101"/>
                </a:cubicBezTo>
                <a:cubicBezTo>
                  <a:pt x="204" y="9678"/>
                  <a:pt x="493" y="10894"/>
                  <a:pt x="721" y="11396"/>
                </a:cubicBezTo>
                <a:cubicBezTo>
                  <a:pt x="827" y="11627"/>
                  <a:pt x="1056" y="11980"/>
                  <a:pt x="1229" y="12182"/>
                </a:cubicBezTo>
                <a:lnTo>
                  <a:pt x="1545" y="12548"/>
                </a:lnTo>
                <a:lnTo>
                  <a:pt x="1610" y="13551"/>
                </a:lnTo>
                <a:cubicBezTo>
                  <a:pt x="1669" y="14464"/>
                  <a:pt x="1667" y="14603"/>
                  <a:pt x="1586" y="15074"/>
                </a:cubicBezTo>
                <a:cubicBezTo>
                  <a:pt x="1529" y="15408"/>
                  <a:pt x="1486" y="16043"/>
                  <a:pt x="1467" y="16881"/>
                </a:cubicBezTo>
                <a:cubicBezTo>
                  <a:pt x="1437" y="18265"/>
                  <a:pt x="1446" y="18222"/>
                  <a:pt x="1136" y="18501"/>
                </a:cubicBezTo>
                <a:cubicBezTo>
                  <a:pt x="1050" y="18578"/>
                  <a:pt x="867" y="18903"/>
                  <a:pt x="731" y="19219"/>
                </a:cubicBezTo>
                <a:cubicBezTo>
                  <a:pt x="540" y="19664"/>
                  <a:pt x="443" y="19803"/>
                  <a:pt x="301" y="19832"/>
                </a:cubicBezTo>
                <a:lnTo>
                  <a:pt x="118" y="19870"/>
                </a:lnTo>
                <a:lnTo>
                  <a:pt x="111" y="20521"/>
                </a:lnTo>
                <a:cubicBezTo>
                  <a:pt x="107" y="20881"/>
                  <a:pt x="114" y="21269"/>
                  <a:pt x="126" y="21384"/>
                </a:cubicBezTo>
                <a:cubicBezTo>
                  <a:pt x="139" y="21507"/>
                  <a:pt x="195" y="21591"/>
                  <a:pt x="263" y="21591"/>
                </a:cubicBezTo>
                <a:cubicBezTo>
                  <a:pt x="352" y="21591"/>
                  <a:pt x="373" y="21543"/>
                  <a:pt x="355" y="21369"/>
                </a:cubicBezTo>
                <a:cubicBezTo>
                  <a:pt x="294" y="20811"/>
                  <a:pt x="628" y="20175"/>
                  <a:pt x="1394" y="19393"/>
                </a:cubicBezTo>
                <a:lnTo>
                  <a:pt x="1836" y="18940"/>
                </a:lnTo>
                <a:lnTo>
                  <a:pt x="1951" y="17918"/>
                </a:lnTo>
                <a:cubicBezTo>
                  <a:pt x="2124" y="16370"/>
                  <a:pt x="2100" y="16418"/>
                  <a:pt x="2439" y="16968"/>
                </a:cubicBezTo>
                <a:lnTo>
                  <a:pt x="2729" y="17441"/>
                </a:lnTo>
                <a:lnTo>
                  <a:pt x="2610" y="17942"/>
                </a:lnTo>
                <a:cubicBezTo>
                  <a:pt x="2524" y="18306"/>
                  <a:pt x="2493" y="18621"/>
                  <a:pt x="2493" y="19104"/>
                </a:cubicBezTo>
                <a:cubicBezTo>
                  <a:pt x="2493" y="19469"/>
                  <a:pt x="2458" y="20036"/>
                  <a:pt x="2417" y="20357"/>
                </a:cubicBezTo>
                <a:cubicBezTo>
                  <a:pt x="2299" y="21304"/>
                  <a:pt x="2302" y="21309"/>
                  <a:pt x="2673" y="21393"/>
                </a:cubicBezTo>
                <a:cubicBezTo>
                  <a:pt x="3005" y="21469"/>
                  <a:pt x="3189" y="21336"/>
                  <a:pt x="2973" y="21176"/>
                </a:cubicBezTo>
                <a:cubicBezTo>
                  <a:pt x="2910" y="21130"/>
                  <a:pt x="2810" y="20984"/>
                  <a:pt x="2751" y="20853"/>
                </a:cubicBezTo>
                <a:cubicBezTo>
                  <a:pt x="2644" y="20616"/>
                  <a:pt x="2644" y="20611"/>
                  <a:pt x="2733" y="20063"/>
                </a:cubicBezTo>
                <a:cubicBezTo>
                  <a:pt x="2782" y="19760"/>
                  <a:pt x="2914" y="19021"/>
                  <a:pt x="3024" y="18424"/>
                </a:cubicBezTo>
                <a:cubicBezTo>
                  <a:pt x="3135" y="17827"/>
                  <a:pt x="3225" y="17214"/>
                  <a:pt x="3225" y="17060"/>
                </a:cubicBezTo>
                <a:cubicBezTo>
                  <a:pt x="3225" y="16868"/>
                  <a:pt x="3116" y="16527"/>
                  <a:pt x="2882" y="15980"/>
                </a:cubicBezTo>
                <a:cubicBezTo>
                  <a:pt x="2511" y="15114"/>
                  <a:pt x="2491" y="14969"/>
                  <a:pt x="2598" y="14057"/>
                </a:cubicBezTo>
                <a:cubicBezTo>
                  <a:pt x="2680" y="13356"/>
                  <a:pt x="2709" y="13305"/>
                  <a:pt x="2995" y="13305"/>
                </a:cubicBezTo>
                <a:cubicBezTo>
                  <a:pt x="3167" y="13305"/>
                  <a:pt x="3316" y="13218"/>
                  <a:pt x="3447" y="13044"/>
                </a:cubicBezTo>
                <a:cubicBezTo>
                  <a:pt x="3724" y="12676"/>
                  <a:pt x="3977" y="12216"/>
                  <a:pt x="4030" y="11984"/>
                </a:cubicBezTo>
                <a:cubicBezTo>
                  <a:pt x="4055" y="11875"/>
                  <a:pt x="4232" y="11411"/>
                  <a:pt x="4423" y="10952"/>
                </a:cubicBezTo>
                <a:cubicBezTo>
                  <a:pt x="5018" y="9526"/>
                  <a:pt x="5264" y="7974"/>
                  <a:pt x="5216" y="5954"/>
                </a:cubicBezTo>
                <a:cubicBezTo>
                  <a:pt x="5153" y="3292"/>
                  <a:pt x="4483" y="1160"/>
                  <a:pt x="3431" y="285"/>
                </a:cubicBezTo>
                <a:cubicBezTo>
                  <a:pt x="3216" y="105"/>
                  <a:pt x="2922" y="10"/>
                  <a:pt x="2632" y="0"/>
                </a:cubicBezTo>
                <a:close/>
                <a:moveTo>
                  <a:pt x="2804" y="555"/>
                </a:moveTo>
                <a:cubicBezTo>
                  <a:pt x="3076" y="536"/>
                  <a:pt x="3336" y="698"/>
                  <a:pt x="3633" y="1056"/>
                </a:cubicBezTo>
                <a:cubicBezTo>
                  <a:pt x="4011" y="1511"/>
                  <a:pt x="4420" y="2399"/>
                  <a:pt x="4298" y="2497"/>
                </a:cubicBezTo>
                <a:cubicBezTo>
                  <a:pt x="4260" y="2528"/>
                  <a:pt x="4030" y="2669"/>
                  <a:pt x="3788" y="2811"/>
                </a:cubicBezTo>
                <a:cubicBezTo>
                  <a:pt x="3546" y="2953"/>
                  <a:pt x="3218" y="3194"/>
                  <a:pt x="3058" y="3350"/>
                </a:cubicBezTo>
                <a:cubicBezTo>
                  <a:pt x="2814" y="3590"/>
                  <a:pt x="2744" y="3663"/>
                  <a:pt x="2693" y="3572"/>
                </a:cubicBezTo>
                <a:cubicBezTo>
                  <a:pt x="2652" y="3689"/>
                  <a:pt x="2495" y="3927"/>
                  <a:pt x="2285" y="4184"/>
                </a:cubicBezTo>
                <a:cubicBezTo>
                  <a:pt x="2035" y="4489"/>
                  <a:pt x="1714" y="4919"/>
                  <a:pt x="1572" y="5139"/>
                </a:cubicBezTo>
                <a:cubicBezTo>
                  <a:pt x="1431" y="5359"/>
                  <a:pt x="1305" y="5539"/>
                  <a:pt x="1293" y="5539"/>
                </a:cubicBezTo>
                <a:cubicBezTo>
                  <a:pt x="1245" y="5539"/>
                  <a:pt x="1162" y="5010"/>
                  <a:pt x="1071" y="4146"/>
                </a:cubicBezTo>
                <a:cubicBezTo>
                  <a:pt x="962" y="3115"/>
                  <a:pt x="941" y="3261"/>
                  <a:pt x="1360" y="2184"/>
                </a:cubicBezTo>
                <a:cubicBezTo>
                  <a:pt x="1573" y="1638"/>
                  <a:pt x="1580" y="1633"/>
                  <a:pt x="1715" y="1803"/>
                </a:cubicBezTo>
                <a:cubicBezTo>
                  <a:pt x="1791" y="1899"/>
                  <a:pt x="2000" y="2306"/>
                  <a:pt x="2179" y="2714"/>
                </a:cubicBezTo>
                <a:cubicBezTo>
                  <a:pt x="2374" y="3156"/>
                  <a:pt x="2541" y="3444"/>
                  <a:pt x="2592" y="3423"/>
                </a:cubicBezTo>
                <a:cubicBezTo>
                  <a:pt x="2610" y="3415"/>
                  <a:pt x="2628" y="3425"/>
                  <a:pt x="2646" y="3432"/>
                </a:cubicBezTo>
                <a:cubicBezTo>
                  <a:pt x="2638" y="3405"/>
                  <a:pt x="2631" y="3389"/>
                  <a:pt x="2622" y="3355"/>
                </a:cubicBezTo>
                <a:cubicBezTo>
                  <a:pt x="2522" y="2983"/>
                  <a:pt x="2082" y="1973"/>
                  <a:pt x="1894" y="1683"/>
                </a:cubicBezTo>
                <a:cubicBezTo>
                  <a:pt x="1745" y="1454"/>
                  <a:pt x="1744" y="1451"/>
                  <a:pt x="1844" y="1254"/>
                </a:cubicBezTo>
                <a:cubicBezTo>
                  <a:pt x="1900" y="1144"/>
                  <a:pt x="2101" y="931"/>
                  <a:pt x="2293" y="781"/>
                </a:cubicBezTo>
                <a:cubicBezTo>
                  <a:pt x="2473" y="640"/>
                  <a:pt x="2641" y="566"/>
                  <a:pt x="2804" y="555"/>
                </a:cubicBezTo>
                <a:close/>
                <a:moveTo>
                  <a:pt x="723" y="2878"/>
                </a:moveTo>
                <a:cubicBezTo>
                  <a:pt x="757" y="2865"/>
                  <a:pt x="779" y="2937"/>
                  <a:pt x="779" y="3124"/>
                </a:cubicBezTo>
                <a:cubicBezTo>
                  <a:pt x="779" y="3228"/>
                  <a:pt x="715" y="3641"/>
                  <a:pt x="638" y="4040"/>
                </a:cubicBezTo>
                <a:cubicBezTo>
                  <a:pt x="488" y="4817"/>
                  <a:pt x="409" y="5550"/>
                  <a:pt x="360" y="6638"/>
                </a:cubicBezTo>
                <a:cubicBezTo>
                  <a:pt x="331" y="7295"/>
                  <a:pt x="288" y="7517"/>
                  <a:pt x="222" y="7356"/>
                </a:cubicBezTo>
                <a:cubicBezTo>
                  <a:pt x="151" y="7184"/>
                  <a:pt x="194" y="5422"/>
                  <a:pt x="287" y="4691"/>
                </a:cubicBezTo>
                <a:cubicBezTo>
                  <a:pt x="407" y="3750"/>
                  <a:pt x="623" y="2919"/>
                  <a:pt x="723" y="2878"/>
                </a:cubicBezTo>
                <a:close/>
                <a:moveTo>
                  <a:pt x="4292" y="3134"/>
                </a:moveTo>
                <a:cubicBezTo>
                  <a:pt x="4372" y="3125"/>
                  <a:pt x="4432" y="3138"/>
                  <a:pt x="4463" y="3177"/>
                </a:cubicBezTo>
                <a:cubicBezTo>
                  <a:pt x="4552" y="3294"/>
                  <a:pt x="4645" y="3740"/>
                  <a:pt x="4645" y="4054"/>
                </a:cubicBezTo>
                <a:cubicBezTo>
                  <a:pt x="4645" y="4146"/>
                  <a:pt x="4577" y="4414"/>
                  <a:pt x="4492" y="4647"/>
                </a:cubicBezTo>
                <a:cubicBezTo>
                  <a:pt x="4311" y="5148"/>
                  <a:pt x="3571" y="6506"/>
                  <a:pt x="3520" y="6431"/>
                </a:cubicBezTo>
                <a:cubicBezTo>
                  <a:pt x="3501" y="6402"/>
                  <a:pt x="3379" y="5949"/>
                  <a:pt x="3249" y="5423"/>
                </a:cubicBezTo>
                <a:cubicBezTo>
                  <a:pt x="3092" y="4795"/>
                  <a:pt x="2979" y="4469"/>
                  <a:pt x="2921" y="4469"/>
                </a:cubicBezTo>
                <a:cubicBezTo>
                  <a:pt x="2816" y="4469"/>
                  <a:pt x="2808" y="4623"/>
                  <a:pt x="2903" y="4816"/>
                </a:cubicBezTo>
                <a:cubicBezTo>
                  <a:pt x="2942" y="4893"/>
                  <a:pt x="3064" y="5333"/>
                  <a:pt x="3177" y="5794"/>
                </a:cubicBezTo>
                <a:cubicBezTo>
                  <a:pt x="3349" y="6498"/>
                  <a:pt x="3372" y="6660"/>
                  <a:pt x="3316" y="6792"/>
                </a:cubicBezTo>
                <a:cubicBezTo>
                  <a:pt x="3233" y="6989"/>
                  <a:pt x="2180" y="8272"/>
                  <a:pt x="2102" y="8272"/>
                </a:cubicBezTo>
                <a:cubicBezTo>
                  <a:pt x="2070" y="8272"/>
                  <a:pt x="2058" y="8327"/>
                  <a:pt x="2074" y="8393"/>
                </a:cubicBezTo>
                <a:cubicBezTo>
                  <a:pt x="2131" y="8615"/>
                  <a:pt x="2271" y="8509"/>
                  <a:pt x="2856" y="7795"/>
                </a:cubicBezTo>
                <a:cubicBezTo>
                  <a:pt x="3177" y="7402"/>
                  <a:pt x="3455" y="7123"/>
                  <a:pt x="3473" y="7173"/>
                </a:cubicBezTo>
                <a:cubicBezTo>
                  <a:pt x="3555" y="7403"/>
                  <a:pt x="3770" y="8956"/>
                  <a:pt x="3822" y="9694"/>
                </a:cubicBezTo>
                <a:cubicBezTo>
                  <a:pt x="3888" y="10637"/>
                  <a:pt x="3881" y="10677"/>
                  <a:pt x="3530" y="11242"/>
                </a:cubicBezTo>
                <a:cubicBezTo>
                  <a:pt x="3407" y="11440"/>
                  <a:pt x="3293" y="11603"/>
                  <a:pt x="3274" y="11603"/>
                </a:cubicBezTo>
                <a:cubicBezTo>
                  <a:pt x="3256" y="11603"/>
                  <a:pt x="3143" y="11444"/>
                  <a:pt x="3024" y="11251"/>
                </a:cubicBezTo>
                <a:cubicBezTo>
                  <a:pt x="2816" y="10912"/>
                  <a:pt x="2810" y="10908"/>
                  <a:pt x="2775" y="11140"/>
                </a:cubicBezTo>
                <a:cubicBezTo>
                  <a:pt x="2759" y="11241"/>
                  <a:pt x="2740" y="11294"/>
                  <a:pt x="2721" y="11309"/>
                </a:cubicBezTo>
                <a:lnTo>
                  <a:pt x="2800" y="11502"/>
                </a:lnTo>
                <a:cubicBezTo>
                  <a:pt x="2882" y="11701"/>
                  <a:pt x="2926" y="11899"/>
                  <a:pt x="2901" y="11955"/>
                </a:cubicBezTo>
                <a:cubicBezTo>
                  <a:pt x="2826" y="12128"/>
                  <a:pt x="2568" y="12198"/>
                  <a:pt x="2479" y="12071"/>
                </a:cubicBezTo>
                <a:cubicBezTo>
                  <a:pt x="2400" y="11957"/>
                  <a:pt x="2404" y="11918"/>
                  <a:pt x="2525" y="11550"/>
                </a:cubicBezTo>
                <a:lnTo>
                  <a:pt x="2654" y="11160"/>
                </a:lnTo>
                <a:cubicBezTo>
                  <a:pt x="2653" y="11159"/>
                  <a:pt x="2654" y="11155"/>
                  <a:pt x="2654" y="11155"/>
                </a:cubicBezTo>
                <a:cubicBezTo>
                  <a:pt x="2645" y="11088"/>
                  <a:pt x="2638" y="11002"/>
                  <a:pt x="2638" y="10899"/>
                </a:cubicBezTo>
                <a:cubicBezTo>
                  <a:pt x="2638" y="10516"/>
                  <a:pt x="2505" y="10176"/>
                  <a:pt x="2356" y="10176"/>
                </a:cubicBezTo>
                <a:cubicBezTo>
                  <a:pt x="2227" y="10176"/>
                  <a:pt x="2165" y="9963"/>
                  <a:pt x="2267" y="9868"/>
                </a:cubicBezTo>
                <a:cubicBezTo>
                  <a:pt x="2328" y="9810"/>
                  <a:pt x="2312" y="9706"/>
                  <a:pt x="2179" y="9304"/>
                </a:cubicBezTo>
                <a:cubicBezTo>
                  <a:pt x="1942" y="8587"/>
                  <a:pt x="1644" y="7474"/>
                  <a:pt x="1495" y="6759"/>
                </a:cubicBezTo>
                <a:lnTo>
                  <a:pt x="1364" y="6137"/>
                </a:lnTo>
                <a:lnTo>
                  <a:pt x="1568" y="5780"/>
                </a:lnTo>
                <a:cubicBezTo>
                  <a:pt x="1849" y="5287"/>
                  <a:pt x="2831" y="4088"/>
                  <a:pt x="3274" y="3698"/>
                </a:cubicBezTo>
                <a:cubicBezTo>
                  <a:pt x="3631" y="3384"/>
                  <a:pt x="4053" y="3160"/>
                  <a:pt x="4292" y="3134"/>
                </a:cubicBezTo>
                <a:close/>
                <a:moveTo>
                  <a:pt x="791" y="4136"/>
                </a:moveTo>
                <a:cubicBezTo>
                  <a:pt x="798" y="4130"/>
                  <a:pt x="803" y="4132"/>
                  <a:pt x="809" y="4146"/>
                </a:cubicBezTo>
                <a:cubicBezTo>
                  <a:pt x="874" y="4304"/>
                  <a:pt x="1073" y="5936"/>
                  <a:pt x="1037" y="6011"/>
                </a:cubicBezTo>
                <a:cubicBezTo>
                  <a:pt x="636" y="6838"/>
                  <a:pt x="534" y="6987"/>
                  <a:pt x="501" y="6783"/>
                </a:cubicBezTo>
                <a:cubicBezTo>
                  <a:pt x="440" y="6392"/>
                  <a:pt x="686" y="4227"/>
                  <a:pt x="791" y="4136"/>
                </a:cubicBezTo>
                <a:close/>
                <a:moveTo>
                  <a:pt x="4713" y="4787"/>
                </a:moveTo>
                <a:cubicBezTo>
                  <a:pt x="4778" y="4945"/>
                  <a:pt x="4740" y="6368"/>
                  <a:pt x="4647" y="7250"/>
                </a:cubicBezTo>
                <a:cubicBezTo>
                  <a:pt x="4594" y="7755"/>
                  <a:pt x="4482" y="8474"/>
                  <a:pt x="4399" y="8846"/>
                </a:cubicBezTo>
                <a:cubicBezTo>
                  <a:pt x="4199" y="9748"/>
                  <a:pt x="4020" y="10280"/>
                  <a:pt x="3994" y="10051"/>
                </a:cubicBezTo>
                <a:cubicBezTo>
                  <a:pt x="3984" y="9956"/>
                  <a:pt x="3938" y="9515"/>
                  <a:pt x="3893" y="9068"/>
                </a:cubicBezTo>
                <a:cubicBezTo>
                  <a:pt x="3849" y="8620"/>
                  <a:pt x="3760" y="7933"/>
                  <a:pt x="3695" y="7544"/>
                </a:cubicBezTo>
                <a:lnTo>
                  <a:pt x="3578" y="6840"/>
                </a:lnTo>
                <a:lnTo>
                  <a:pt x="3860" y="6378"/>
                </a:lnTo>
                <a:cubicBezTo>
                  <a:pt x="4014" y="6123"/>
                  <a:pt x="4261" y="5642"/>
                  <a:pt x="4409" y="5312"/>
                </a:cubicBezTo>
                <a:cubicBezTo>
                  <a:pt x="4558" y="4983"/>
                  <a:pt x="4695" y="4745"/>
                  <a:pt x="4713" y="4787"/>
                </a:cubicBezTo>
                <a:close/>
                <a:moveTo>
                  <a:pt x="4964" y="5524"/>
                </a:moveTo>
                <a:cubicBezTo>
                  <a:pt x="4993" y="5535"/>
                  <a:pt x="5017" y="5746"/>
                  <a:pt x="5026" y="6151"/>
                </a:cubicBezTo>
                <a:cubicBezTo>
                  <a:pt x="5045" y="7024"/>
                  <a:pt x="4925" y="8257"/>
                  <a:pt x="4738" y="9106"/>
                </a:cubicBezTo>
                <a:cubicBezTo>
                  <a:pt x="4569" y="9877"/>
                  <a:pt x="4088" y="11105"/>
                  <a:pt x="4036" y="10899"/>
                </a:cubicBezTo>
                <a:cubicBezTo>
                  <a:pt x="4018" y="10827"/>
                  <a:pt x="4081" y="10540"/>
                  <a:pt x="4179" y="10263"/>
                </a:cubicBezTo>
                <a:cubicBezTo>
                  <a:pt x="4277" y="9986"/>
                  <a:pt x="4442" y="9349"/>
                  <a:pt x="4546" y="8846"/>
                </a:cubicBezTo>
                <a:cubicBezTo>
                  <a:pt x="4723" y="7985"/>
                  <a:pt x="4783" y="7477"/>
                  <a:pt x="4875" y="6098"/>
                </a:cubicBezTo>
                <a:cubicBezTo>
                  <a:pt x="4901" y="5705"/>
                  <a:pt x="4936" y="5514"/>
                  <a:pt x="4964" y="5524"/>
                </a:cubicBezTo>
                <a:close/>
                <a:moveTo>
                  <a:pt x="20361" y="6392"/>
                </a:moveTo>
                <a:cubicBezTo>
                  <a:pt x="19879" y="6367"/>
                  <a:pt x="19428" y="6690"/>
                  <a:pt x="19161" y="7298"/>
                </a:cubicBezTo>
                <a:cubicBezTo>
                  <a:pt x="18764" y="8203"/>
                  <a:pt x="18724" y="9981"/>
                  <a:pt x="19076" y="11010"/>
                </a:cubicBezTo>
                <a:cubicBezTo>
                  <a:pt x="19226" y="11448"/>
                  <a:pt x="19261" y="11499"/>
                  <a:pt x="20026" y="12374"/>
                </a:cubicBezTo>
                <a:cubicBezTo>
                  <a:pt x="20423" y="12829"/>
                  <a:pt x="20518" y="12986"/>
                  <a:pt x="20584" y="13319"/>
                </a:cubicBezTo>
                <a:cubicBezTo>
                  <a:pt x="20658" y="13696"/>
                  <a:pt x="20657" y="13749"/>
                  <a:pt x="20570" y="14110"/>
                </a:cubicBezTo>
                <a:cubicBezTo>
                  <a:pt x="20390" y="14858"/>
                  <a:pt x="19903" y="14979"/>
                  <a:pt x="19211" y="14452"/>
                </a:cubicBezTo>
                <a:cubicBezTo>
                  <a:pt x="19046" y="14326"/>
                  <a:pt x="18894" y="14221"/>
                  <a:pt x="18874" y="14221"/>
                </a:cubicBezTo>
                <a:cubicBezTo>
                  <a:pt x="18823" y="14218"/>
                  <a:pt x="18830" y="15791"/>
                  <a:pt x="18882" y="15990"/>
                </a:cubicBezTo>
                <a:cubicBezTo>
                  <a:pt x="18905" y="16079"/>
                  <a:pt x="19043" y="16218"/>
                  <a:pt x="19187" y="16303"/>
                </a:cubicBezTo>
                <a:cubicBezTo>
                  <a:pt x="19884" y="16712"/>
                  <a:pt x="20736" y="16352"/>
                  <a:pt x="21129" y="15484"/>
                </a:cubicBezTo>
                <a:cubicBezTo>
                  <a:pt x="21460" y="14752"/>
                  <a:pt x="21554" y="13184"/>
                  <a:pt x="21327" y="12186"/>
                </a:cubicBezTo>
                <a:cubicBezTo>
                  <a:pt x="21185" y="11560"/>
                  <a:pt x="20957" y="11174"/>
                  <a:pt x="20353" y="10538"/>
                </a:cubicBezTo>
                <a:cubicBezTo>
                  <a:pt x="20101" y="10272"/>
                  <a:pt x="19844" y="9942"/>
                  <a:pt x="19782" y="9800"/>
                </a:cubicBezTo>
                <a:cubicBezTo>
                  <a:pt x="19617" y="9424"/>
                  <a:pt x="19633" y="8881"/>
                  <a:pt x="19820" y="8446"/>
                </a:cubicBezTo>
                <a:cubicBezTo>
                  <a:pt x="19958" y="8125"/>
                  <a:pt x="19998" y="8096"/>
                  <a:pt x="20298" y="8113"/>
                </a:cubicBezTo>
                <a:cubicBezTo>
                  <a:pt x="20478" y="8123"/>
                  <a:pt x="20720" y="8216"/>
                  <a:pt x="20838" y="8320"/>
                </a:cubicBezTo>
                <a:cubicBezTo>
                  <a:pt x="20955" y="8425"/>
                  <a:pt x="21070" y="8508"/>
                  <a:pt x="21091" y="8508"/>
                </a:cubicBezTo>
                <a:cubicBezTo>
                  <a:pt x="21113" y="8508"/>
                  <a:pt x="21179" y="8155"/>
                  <a:pt x="21238" y="7723"/>
                </a:cubicBezTo>
                <a:cubicBezTo>
                  <a:pt x="21365" y="6793"/>
                  <a:pt x="21373" y="6822"/>
                  <a:pt x="20849" y="6537"/>
                </a:cubicBezTo>
                <a:cubicBezTo>
                  <a:pt x="20686" y="6448"/>
                  <a:pt x="20522" y="6401"/>
                  <a:pt x="20361" y="6392"/>
                </a:cubicBezTo>
                <a:close/>
                <a:moveTo>
                  <a:pt x="6885" y="6489"/>
                </a:moveTo>
                <a:cubicBezTo>
                  <a:pt x="6594" y="6489"/>
                  <a:pt x="6357" y="6505"/>
                  <a:pt x="6357" y="6527"/>
                </a:cubicBezTo>
                <a:cubicBezTo>
                  <a:pt x="6357" y="6569"/>
                  <a:pt x="5020" y="15786"/>
                  <a:pt x="4961" y="16154"/>
                </a:cubicBezTo>
                <a:cubicBezTo>
                  <a:pt x="4930" y="16343"/>
                  <a:pt x="4970" y="16361"/>
                  <a:pt x="5395" y="16361"/>
                </a:cubicBezTo>
                <a:lnTo>
                  <a:pt x="5861" y="16361"/>
                </a:lnTo>
                <a:lnTo>
                  <a:pt x="5940" y="15676"/>
                </a:lnTo>
                <a:cubicBezTo>
                  <a:pt x="5984" y="15300"/>
                  <a:pt x="6049" y="14781"/>
                  <a:pt x="6083" y="14519"/>
                </a:cubicBezTo>
                <a:lnTo>
                  <a:pt x="6145" y="14042"/>
                </a:lnTo>
                <a:lnTo>
                  <a:pt x="6889" y="14008"/>
                </a:lnTo>
                <a:cubicBezTo>
                  <a:pt x="7458" y="13983"/>
                  <a:pt x="7637" y="14013"/>
                  <a:pt x="7652" y="14129"/>
                </a:cubicBezTo>
                <a:cubicBezTo>
                  <a:pt x="7663" y="14212"/>
                  <a:pt x="7729" y="14747"/>
                  <a:pt x="7799" y="15320"/>
                </a:cubicBezTo>
                <a:lnTo>
                  <a:pt x="7928" y="16361"/>
                </a:lnTo>
                <a:lnTo>
                  <a:pt x="8366" y="16361"/>
                </a:lnTo>
                <a:cubicBezTo>
                  <a:pt x="8608" y="16361"/>
                  <a:pt x="8805" y="16312"/>
                  <a:pt x="8805" y="16255"/>
                </a:cubicBezTo>
                <a:cubicBezTo>
                  <a:pt x="8805" y="16197"/>
                  <a:pt x="8680" y="15302"/>
                  <a:pt x="8529" y="14264"/>
                </a:cubicBezTo>
                <a:cubicBezTo>
                  <a:pt x="8378" y="13226"/>
                  <a:pt x="8225" y="12164"/>
                  <a:pt x="8190" y="11902"/>
                </a:cubicBezTo>
                <a:cubicBezTo>
                  <a:pt x="8155" y="11640"/>
                  <a:pt x="8023" y="10728"/>
                  <a:pt x="7898" y="9877"/>
                </a:cubicBezTo>
                <a:cubicBezTo>
                  <a:pt x="7773" y="9027"/>
                  <a:pt x="7614" y="7916"/>
                  <a:pt x="7543" y="7409"/>
                </a:cubicBezTo>
                <a:lnTo>
                  <a:pt x="7412" y="6489"/>
                </a:lnTo>
                <a:lnTo>
                  <a:pt x="6885" y="6489"/>
                </a:lnTo>
                <a:close/>
                <a:moveTo>
                  <a:pt x="16011" y="6489"/>
                </a:moveTo>
                <a:lnTo>
                  <a:pt x="15855" y="7588"/>
                </a:lnTo>
                <a:cubicBezTo>
                  <a:pt x="15768" y="8193"/>
                  <a:pt x="15488" y="10136"/>
                  <a:pt x="15232" y="11902"/>
                </a:cubicBezTo>
                <a:cubicBezTo>
                  <a:pt x="14975" y="13668"/>
                  <a:pt x="14724" y="15391"/>
                  <a:pt x="14674" y="15734"/>
                </a:cubicBezTo>
                <a:lnTo>
                  <a:pt x="14585" y="16361"/>
                </a:lnTo>
                <a:lnTo>
                  <a:pt x="15045" y="16361"/>
                </a:lnTo>
                <a:lnTo>
                  <a:pt x="15506" y="16361"/>
                </a:lnTo>
                <a:lnTo>
                  <a:pt x="15609" y="15498"/>
                </a:lnTo>
                <a:cubicBezTo>
                  <a:pt x="15665" y="15024"/>
                  <a:pt x="15729" y="14500"/>
                  <a:pt x="15749" y="14336"/>
                </a:cubicBezTo>
                <a:lnTo>
                  <a:pt x="15787" y="14042"/>
                </a:lnTo>
                <a:lnTo>
                  <a:pt x="16539" y="14042"/>
                </a:lnTo>
                <a:lnTo>
                  <a:pt x="17291" y="14042"/>
                </a:lnTo>
                <a:lnTo>
                  <a:pt x="17424" y="15151"/>
                </a:lnTo>
                <a:cubicBezTo>
                  <a:pt x="17496" y="15760"/>
                  <a:pt x="17566" y="16282"/>
                  <a:pt x="17578" y="16313"/>
                </a:cubicBezTo>
                <a:cubicBezTo>
                  <a:pt x="17591" y="16343"/>
                  <a:pt x="17801" y="16356"/>
                  <a:pt x="18043" y="16337"/>
                </a:cubicBezTo>
                <a:lnTo>
                  <a:pt x="18481" y="16303"/>
                </a:lnTo>
                <a:lnTo>
                  <a:pt x="17767" y="11396"/>
                </a:lnTo>
                <a:lnTo>
                  <a:pt x="17053" y="6489"/>
                </a:lnTo>
                <a:lnTo>
                  <a:pt x="16531" y="6489"/>
                </a:lnTo>
                <a:lnTo>
                  <a:pt x="16011" y="6489"/>
                </a:lnTo>
                <a:close/>
                <a:moveTo>
                  <a:pt x="1168" y="6546"/>
                </a:moveTo>
                <a:cubicBezTo>
                  <a:pt x="1180" y="6564"/>
                  <a:pt x="1212" y="6676"/>
                  <a:pt x="1255" y="6845"/>
                </a:cubicBezTo>
                <a:cubicBezTo>
                  <a:pt x="1299" y="7015"/>
                  <a:pt x="1352" y="7242"/>
                  <a:pt x="1406" y="7482"/>
                </a:cubicBezTo>
                <a:cubicBezTo>
                  <a:pt x="1514" y="7960"/>
                  <a:pt x="1731" y="8768"/>
                  <a:pt x="1888" y="9280"/>
                </a:cubicBezTo>
                <a:cubicBezTo>
                  <a:pt x="2005" y="9664"/>
                  <a:pt x="2102" y="10026"/>
                  <a:pt x="2138" y="10215"/>
                </a:cubicBezTo>
                <a:cubicBezTo>
                  <a:pt x="2138" y="10215"/>
                  <a:pt x="2138" y="10219"/>
                  <a:pt x="2138" y="10220"/>
                </a:cubicBezTo>
                <a:cubicBezTo>
                  <a:pt x="2150" y="10281"/>
                  <a:pt x="2156" y="10322"/>
                  <a:pt x="2154" y="10340"/>
                </a:cubicBezTo>
                <a:cubicBezTo>
                  <a:pt x="2142" y="10412"/>
                  <a:pt x="2120" y="10736"/>
                  <a:pt x="2104" y="11058"/>
                </a:cubicBezTo>
                <a:cubicBezTo>
                  <a:pt x="2096" y="11218"/>
                  <a:pt x="2088" y="11342"/>
                  <a:pt x="2078" y="11434"/>
                </a:cubicBezTo>
                <a:cubicBezTo>
                  <a:pt x="2073" y="11480"/>
                  <a:pt x="2069" y="11519"/>
                  <a:pt x="2062" y="11550"/>
                </a:cubicBezTo>
                <a:cubicBezTo>
                  <a:pt x="2056" y="11582"/>
                  <a:pt x="2048" y="11604"/>
                  <a:pt x="2039" y="11622"/>
                </a:cubicBezTo>
                <a:cubicBezTo>
                  <a:pt x="2029" y="11641"/>
                  <a:pt x="2016" y="11654"/>
                  <a:pt x="2003" y="11661"/>
                </a:cubicBezTo>
                <a:cubicBezTo>
                  <a:pt x="1965" y="11680"/>
                  <a:pt x="1911" y="11653"/>
                  <a:pt x="1830" y="11598"/>
                </a:cubicBezTo>
                <a:cubicBezTo>
                  <a:pt x="1604" y="11446"/>
                  <a:pt x="1440" y="11316"/>
                  <a:pt x="1311" y="11169"/>
                </a:cubicBezTo>
                <a:cubicBezTo>
                  <a:pt x="1267" y="11120"/>
                  <a:pt x="1228" y="11070"/>
                  <a:pt x="1192" y="11015"/>
                </a:cubicBezTo>
                <a:cubicBezTo>
                  <a:pt x="1136" y="10932"/>
                  <a:pt x="1087" y="10836"/>
                  <a:pt x="1041" y="10731"/>
                </a:cubicBezTo>
                <a:cubicBezTo>
                  <a:pt x="1026" y="10697"/>
                  <a:pt x="1011" y="10670"/>
                  <a:pt x="997" y="10634"/>
                </a:cubicBezTo>
                <a:cubicBezTo>
                  <a:pt x="968" y="10558"/>
                  <a:pt x="939" y="10474"/>
                  <a:pt x="910" y="10383"/>
                </a:cubicBezTo>
                <a:cubicBezTo>
                  <a:pt x="881" y="10293"/>
                  <a:pt x="850" y="10194"/>
                  <a:pt x="819" y="10085"/>
                </a:cubicBezTo>
                <a:cubicBezTo>
                  <a:pt x="757" y="9867"/>
                  <a:pt x="716" y="9738"/>
                  <a:pt x="718" y="9646"/>
                </a:cubicBezTo>
                <a:cubicBezTo>
                  <a:pt x="719" y="9585"/>
                  <a:pt x="739" y="9537"/>
                  <a:pt x="785" y="9497"/>
                </a:cubicBezTo>
                <a:cubicBezTo>
                  <a:pt x="854" y="9435"/>
                  <a:pt x="982" y="9384"/>
                  <a:pt x="1190" y="9289"/>
                </a:cubicBezTo>
                <a:cubicBezTo>
                  <a:pt x="1293" y="9242"/>
                  <a:pt x="1374" y="9203"/>
                  <a:pt x="1436" y="9169"/>
                </a:cubicBezTo>
                <a:cubicBezTo>
                  <a:pt x="1528" y="9117"/>
                  <a:pt x="1578" y="9073"/>
                  <a:pt x="1598" y="9029"/>
                </a:cubicBezTo>
                <a:cubicBezTo>
                  <a:pt x="1619" y="8985"/>
                  <a:pt x="1609" y="8938"/>
                  <a:pt x="1582" y="8875"/>
                </a:cubicBezTo>
                <a:cubicBezTo>
                  <a:pt x="1575" y="8858"/>
                  <a:pt x="1563" y="8846"/>
                  <a:pt x="1545" y="8841"/>
                </a:cubicBezTo>
                <a:cubicBezTo>
                  <a:pt x="1490" y="8825"/>
                  <a:pt x="1391" y="8859"/>
                  <a:pt x="1269" y="8937"/>
                </a:cubicBezTo>
                <a:cubicBezTo>
                  <a:pt x="1121" y="9033"/>
                  <a:pt x="911" y="9100"/>
                  <a:pt x="805" y="9082"/>
                </a:cubicBezTo>
                <a:cubicBezTo>
                  <a:pt x="621" y="9051"/>
                  <a:pt x="608" y="9016"/>
                  <a:pt x="547" y="8508"/>
                </a:cubicBezTo>
                <a:lnTo>
                  <a:pt x="481" y="7973"/>
                </a:lnTo>
                <a:lnTo>
                  <a:pt x="803" y="7231"/>
                </a:lnTo>
                <a:cubicBezTo>
                  <a:pt x="980" y="6820"/>
                  <a:pt x="1144" y="6511"/>
                  <a:pt x="1168" y="6546"/>
                </a:cubicBezTo>
                <a:close/>
                <a:moveTo>
                  <a:pt x="8315" y="6609"/>
                </a:moveTo>
                <a:lnTo>
                  <a:pt x="8315" y="7438"/>
                </a:lnTo>
                <a:lnTo>
                  <a:pt x="8315" y="8267"/>
                </a:lnTo>
                <a:lnTo>
                  <a:pt x="8842" y="8301"/>
                </a:lnTo>
                <a:lnTo>
                  <a:pt x="9368" y="8335"/>
                </a:lnTo>
                <a:lnTo>
                  <a:pt x="9380" y="12345"/>
                </a:lnTo>
                <a:lnTo>
                  <a:pt x="9394" y="16361"/>
                </a:lnTo>
                <a:lnTo>
                  <a:pt x="9809" y="16361"/>
                </a:lnTo>
                <a:lnTo>
                  <a:pt x="10223" y="16361"/>
                </a:lnTo>
                <a:lnTo>
                  <a:pt x="10235" y="12345"/>
                </a:lnTo>
                <a:lnTo>
                  <a:pt x="10249" y="8335"/>
                </a:lnTo>
                <a:lnTo>
                  <a:pt x="10798" y="8301"/>
                </a:lnTo>
                <a:lnTo>
                  <a:pt x="11350" y="8267"/>
                </a:lnTo>
                <a:lnTo>
                  <a:pt x="11350" y="7438"/>
                </a:lnTo>
                <a:lnTo>
                  <a:pt x="11350" y="6609"/>
                </a:lnTo>
                <a:lnTo>
                  <a:pt x="9832" y="6609"/>
                </a:lnTo>
                <a:lnTo>
                  <a:pt x="8315" y="6609"/>
                </a:lnTo>
                <a:close/>
                <a:moveTo>
                  <a:pt x="11887" y="6609"/>
                </a:moveTo>
                <a:lnTo>
                  <a:pt x="11887" y="11487"/>
                </a:lnTo>
                <a:lnTo>
                  <a:pt x="11887" y="16361"/>
                </a:lnTo>
                <a:lnTo>
                  <a:pt x="13111" y="16361"/>
                </a:lnTo>
                <a:lnTo>
                  <a:pt x="14335" y="16361"/>
                </a:lnTo>
                <a:lnTo>
                  <a:pt x="14335" y="15474"/>
                </a:lnTo>
                <a:lnTo>
                  <a:pt x="14335" y="14582"/>
                </a:lnTo>
                <a:lnTo>
                  <a:pt x="13540" y="14548"/>
                </a:lnTo>
                <a:lnTo>
                  <a:pt x="12744" y="14519"/>
                </a:lnTo>
                <a:lnTo>
                  <a:pt x="12732" y="10562"/>
                </a:lnTo>
                <a:lnTo>
                  <a:pt x="12718" y="6609"/>
                </a:lnTo>
                <a:lnTo>
                  <a:pt x="12304" y="6609"/>
                </a:lnTo>
                <a:lnTo>
                  <a:pt x="11887" y="6609"/>
                </a:lnTo>
                <a:close/>
                <a:moveTo>
                  <a:pt x="6873" y="8422"/>
                </a:moveTo>
                <a:cubicBezTo>
                  <a:pt x="6926" y="8484"/>
                  <a:pt x="7015" y="9060"/>
                  <a:pt x="7176" y="10321"/>
                </a:cubicBezTo>
                <a:cubicBezTo>
                  <a:pt x="7296" y="11256"/>
                  <a:pt x="7398" y="12073"/>
                  <a:pt x="7402" y="12138"/>
                </a:cubicBezTo>
                <a:cubicBezTo>
                  <a:pt x="7411" y="12263"/>
                  <a:pt x="6448" y="12379"/>
                  <a:pt x="6399" y="12259"/>
                </a:cubicBezTo>
                <a:cubicBezTo>
                  <a:pt x="6377" y="12206"/>
                  <a:pt x="6534" y="10847"/>
                  <a:pt x="6829" y="8523"/>
                </a:cubicBezTo>
                <a:cubicBezTo>
                  <a:pt x="6840" y="8437"/>
                  <a:pt x="6855" y="8401"/>
                  <a:pt x="6873" y="8422"/>
                </a:cubicBezTo>
                <a:close/>
                <a:moveTo>
                  <a:pt x="16541" y="8571"/>
                </a:moveTo>
                <a:cubicBezTo>
                  <a:pt x="16607" y="8571"/>
                  <a:pt x="17087" y="12132"/>
                  <a:pt x="17037" y="12254"/>
                </a:cubicBezTo>
                <a:cubicBezTo>
                  <a:pt x="16997" y="12352"/>
                  <a:pt x="16048" y="12324"/>
                  <a:pt x="16041" y="12225"/>
                </a:cubicBezTo>
                <a:cubicBezTo>
                  <a:pt x="16020" y="11897"/>
                  <a:pt x="16475" y="8571"/>
                  <a:pt x="16541" y="8571"/>
                </a:cubicBezTo>
                <a:close/>
                <a:moveTo>
                  <a:pt x="3752" y="11299"/>
                </a:moveTo>
                <a:cubicBezTo>
                  <a:pt x="3766" y="11307"/>
                  <a:pt x="3778" y="11326"/>
                  <a:pt x="3786" y="11357"/>
                </a:cubicBezTo>
                <a:cubicBezTo>
                  <a:pt x="3796" y="11396"/>
                  <a:pt x="3793" y="11439"/>
                  <a:pt x="3786" y="11478"/>
                </a:cubicBezTo>
                <a:cubicBezTo>
                  <a:pt x="3801" y="11539"/>
                  <a:pt x="3794" y="11618"/>
                  <a:pt x="3768" y="11656"/>
                </a:cubicBezTo>
                <a:cubicBezTo>
                  <a:pt x="3743" y="11694"/>
                  <a:pt x="3709" y="11675"/>
                  <a:pt x="3693" y="11613"/>
                </a:cubicBezTo>
                <a:cubicBezTo>
                  <a:pt x="3683" y="11574"/>
                  <a:pt x="3686" y="11531"/>
                  <a:pt x="3693" y="11492"/>
                </a:cubicBezTo>
                <a:cubicBezTo>
                  <a:pt x="3678" y="11430"/>
                  <a:pt x="3686" y="11352"/>
                  <a:pt x="3711" y="11314"/>
                </a:cubicBezTo>
                <a:cubicBezTo>
                  <a:pt x="3724" y="11295"/>
                  <a:pt x="3739" y="11292"/>
                  <a:pt x="3752" y="11299"/>
                </a:cubicBezTo>
                <a:close/>
                <a:moveTo>
                  <a:pt x="14532" y="17894"/>
                </a:moveTo>
                <a:lnTo>
                  <a:pt x="14532" y="19682"/>
                </a:lnTo>
                <a:cubicBezTo>
                  <a:pt x="14532" y="21383"/>
                  <a:pt x="14535" y="21475"/>
                  <a:pt x="14627" y="21475"/>
                </a:cubicBezTo>
                <a:cubicBezTo>
                  <a:pt x="14715" y="21475"/>
                  <a:pt x="14725" y="21377"/>
                  <a:pt x="14738" y="20285"/>
                </a:cubicBezTo>
                <a:cubicBezTo>
                  <a:pt x="14746" y="19622"/>
                  <a:pt x="14773" y="19094"/>
                  <a:pt x="14799" y="19089"/>
                </a:cubicBezTo>
                <a:cubicBezTo>
                  <a:pt x="14826" y="19085"/>
                  <a:pt x="14921" y="19616"/>
                  <a:pt x="15012" y="20275"/>
                </a:cubicBezTo>
                <a:cubicBezTo>
                  <a:pt x="15154" y="21315"/>
                  <a:pt x="15191" y="21475"/>
                  <a:pt x="15285" y="21475"/>
                </a:cubicBezTo>
                <a:cubicBezTo>
                  <a:pt x="15379" y="21475"/>
                  <a:pt x="15416" y="21311"/>
                  <a:pt x="15561" y="20314"/>
                </a:cubicBezTo>
                <a:cubicBezTo>
                  <a:pt x="15654" y="19676"/>
                  <a:pt x="15752" y="19170"/>
                  <a:pt x="15779" y="19186"/>
                </a:cubicBezTo>
                <a:cubicBezTo>
                  <a:pt x="15806" y="19202"/>
                  <a:pt x="15833" y="19716"/>
                  <a:pt x="15841" y="20343"/>
                </a:cubicBezTo>
                <a:cubicBezTo>
                  <a:pt x="15854" y="21375"/>
                  <a:pt x="15864" y="21475"/>
                  <a:pt x="15952" y="21475"/>
                </a:cubicBezTo>
                <a:cubicBezTo>
                  <a:pt x="16043" y="21475"/>
                  <a:pt x="16047" y="21385"/>
                  <a:pt x="16047" y="19692"/>
                </a:cubicBezTo>
                <a:lnTo>
                  <a:pt x="16047" y="17908"/>
                </a:lnTo>
                <a:lnTo>
                  <a:pt x="15884" y="17908"/>
                </a:lnTo>
                <a:cubicBezTo>
                  <a:pt x="15721" y="17908"/>
                  <a:pt x="15720" y="17908"/>
                  <a:pt x="15529" y="19186"/>
                </a:cubicBezTo>
                <a:cubicBezTo>
                  <a:pt x="15424" y="19889"/>
                  <a:pt x="15316" y="20455"/>
                  <a:pt x="15289" y="20444"/>
                </a:cubicBezTo>
                <a:cubicBezTo>
                  <a:pt x="15263" y="20433"/>
                  <a:pt x="15163" y="19871"/>
                  <a:pt x="15065" y="19195"/>
                </a:cubicBezTo>
                <a:lnTo>
                  <a:pt x="14887" y="17966"/>
                </a:lnTo>
                <a:lnTo>
                  <a:pt x="14708" y="17927"/>
                </a:lnTo>
                <a:lnTo>
                  <a:pt x="14532" y="17894"/>
                </a:lnTo>
                <a:close/>
                <a:moveTo>
                  <a:pt x="4939" y="17908"/>
                </a:moveTo>
                <a:lnTo>
                  <a:pt x="4939" y="19692"/>
                </a:lnTo>
                <a:lnTo>
                  <a:pt x="4939" y="21475"/>
                </a:lnTo>
                <a:lnTo>
                  <a:pt x="5355" y="21475"/>
                </a:lnTo>
                <a:cubicBezTo>
                  <a:pt x="5735" y="21475"/>
                  <a:pt x="5770" y="21456"/>
                  <a:pt x="5770" y="21244"/>
                </a:cubicBezTo>
                <a:cubicBezTo>
                  <a:pt x="5770" y="21045"/>
                  <a:pt x="5730" y="21005"/>
                  <a:pt x="5488" y="20974"/>
                </a:cubicBezTo>
                <a:lnTo>
                  <a:pt x="5208" y="20940"/>
                </a:lnTo>
                <a:lnTo>
                  <a:pt x="5208" y="20405"/>
                </a:lnTo>
                <a:lnTo>
                  <a:pt x="5208" y="19870"/>
                </a:lnTo>
                <a:lnTo>
                  <a:pt x="5464" y="19832"/>
                </a:lnTo>
                <a:cubicBezTo>
                  <a:pt x="5679" y="19802"/>
                  <a:pt x="5722" y="19759"/>
                  <a:pt x="5722" y="19571"/>
                </a:cubicBezTo>
                <a:cubicBezTo>
                  <a:pt x="5722" y="19383"/>
                  <a:pt x="5679" y="19341"/>
                  <a:pt x="5464" y="19311"/>
                </a:cubicBezTo>
                <a:lnTo>
                  <a:pt x="5208" y="19272"/>
                </a:lnTo>
                <a:lnTo>
                  <a:pt x="5208" y="18858"/>
                </a:lnTo>
                <a:lnTo>
                  <a:pt x="5208" y="18443"/>
                </a:lnTo>
                <a:lnTo>
                  <a:pt x="5488" y="18405"/>
                </a:lnTo>
                <a:cubicBezTo>
                  <a:pt x="5730" y="18374"/>
                  <a:pt x="5770" y="18338"/>
                  <a:pt x="5770" y="18140"/>
                </a:cubicBezTo>
                <a:cubicBezTo>
                  <a:pt x="5770" y="17928"/>
                  <a:pt x="5735" y="17908"/>
                  <a:pt x="5355" y="17908"/>
                </a:cubicBezTo>
                <a:lnTo>
                  <a:pt x="4939" y="17908"/>
                </a:lnTo>
                <a:close/>
                <a:moveTo>
                  <a:pt x="6573" y="17908"/>
                </a:moveTo>
                <a:cubicBezTo>
                  <a:pt x="6508" y="17908"/>
                  <a:pt x="6456" y="17934"/>
                  <a:pt x="6456" y="17966"/>
                </a:cubicBezTo>
                <a:cubicBezTo>
                  <a:pt x="6456" y="17998"/>
                  <a:pt x="6550" y="18387"/>
                  <a:pt x="6666" y="18829"/>
                </a:cubicBezTo>
                <a:lnTo>
                  <a:pt x="6879" y="19629"/>
                </a:lnTo>
                <a:lnTo>
                  <a:pt x="6690" y="20347"/>
                </a:lnTo>
                <a:cubicBezTo>
                  <a:pt x="6586" y="20740"/>
                  <a:pt x="6479" y="21154"/>
                  <a:pt x="6452" y="21268"/>
                </a:cubicBezTo>
                <a:cubicBezTo>
                  <a:pt x="6411" y="21443"/>
                  <a:pt x="6424" y="21475"/>
                  <a:pt x="6530" y="21475"/>
                </a:cubicBezTo>
                <a:cubicBezTo>
                  <a:pt x="6626" y="21475"/>
                  <a:pt x="6684" y="21348"/>
                  <a:pt x="6787" y="20926"/>
                </a:cubicBezTo>
                <a:cubicBezTo>
                  <a:pt x="7029" y="19939"/>
                  <a:pt x="7005" y="19954"/>
                  <a:pt x="7208" y="20752"/>
                </a:cubicBezTo>
                <a:cubicBezTo>
                  <a:pt x="7363" y="21364"/>
                  <a:pt x="7414" y="21475"/>
                  <a:pt x="7531" y="21475"/>
                </a:cubicBezTo>
                <a:lnTo>
                  <a:pt x="7670" y="21475"/>
                </a:lnTo>
                <a:lnTo>
                  <a:pt x="7430" y="20588"/>
                </a:lnTo>
                <a:cubicBezTo>
                  <a:pt x="7298" y="20101"/>
                  <a:pt x="7190" y="19670"/>
                  <a:pt x="7190" y="19629"/>
                </a:cubicBezTo>
                <a:cubicBezTo>
                  <a:pt x="7190" y="19588"/>
                  <a:pt x="7290" y="19181"/>
                  <a:pt x="7410" y="18728"/>
                </a:cubicBezTo>
                <a:lnTo>
                  <a:pt x="7628" y="17908"/>
                </a:lnTo>
                <a:lnTo>
                  <a:pt x="7492" y="17908"/>
                </a:lnTo>
                <a:cubicBezTo>
                  <a:pt x="7384" y="17908"/>
                  <a:pt x="7332" y="18003"/>
                  <a:pt x="7248" y="18366"/>
                </a:cubicBezTo>
                <a:cubicBezTo>
                  <a:pt x="7060" y="19179"/>
                  <a:pt x="7018" y="19194"/>
                  <a:pt x="6845" y="18511"/>
                </a:cubicBezTo>
                <a:cubicBezTo>
                  <a:pt x="6729" y="18053"/>
                  <a:pt x="6663" y="17908"/>
                  <a:pt x="6573" y="17908"/>
                </a:cubicBezTo>
                <a:close/>
                <a:moveTo>
                  <a:pt x="8315" y="17908"/>
                </a:moveTo>
                <a:lnTo>
                  <a:pt x="8315" y="19692"/>
                </a:lnTo>
                <a:lnTo>
                  <a:pt x="8315" y="21475"/>
                </a:lnTo>
                <a:lnTo>
                  <a:pt x="8436" y="21475"/>
                </a:lnTo>
                <a:cubicBezTo>
                  <a:pt x="8546" y="21475"/>
                  <a:pt x="8557" y="21424"/>
                  <a:pt x="8571" y="20853"/>
                </a:cubicBezTo>
                <a:lnTo>
                  <a:pt x="8585" y="20232"/>
                </a:lnTo>
                <a:lnTo>
                  <a:pt x="8842" y="20092"/>
                </a:lnTo>
                <a:cubicBezTo>
                  <a:pt x="9151" y="19926"/>
                  <a:pt x="9229" y="19787"/>
                  <a:pt x="9271" y="19325"/>
                </a:cubicBezTo>
                <a:cubicBezTo>
                  <a:pt x="9359" y="18350"/>
                  <a:pt x="9160" y="17908"/>
                  <a:pt x="8636" y="17908"/>
                </a:cubicBezTo>
                <a:lnTo>
                  <a:pt x="8315" y="17908"/>
                </a:lnTo>
                <a:close/>
                <a:moveTo>
                  <a:pt x="10029" y="17908"/>
                </a:moveTo>
                <a:lnTo>
                  <a:pt x="10029" y="19692"/>
                </a:lnTo>
                <a:lnTo>
                  <a:pt x="10029" y="21475"/>
                </a:lnTo>
                <a:lnTo>
                  <a:pt x="10443" y="21475"/>
                </a:lnTo>
                <a:cubicBezTo>
                  <a:pt x="10823" y="21475"/>
                  <a:pt x="10860" y="21456"/>
                  <a:pt x="10860" y="21244"/>
                </a:cubicBezTo>
                <a:cubicBezTo>
                  <a:pt x="10860" y="21045"/>
                  <a:pt x="10820" y="21005"/>
                  <a:pt x="10578" y="20974"/>
                </a:cubicBezTo>
                <a:lnTo>
                  <a:pt x="10298" y="20940"/>
                </a:lnTo>
                <a:lnTo>
                  <a:pt x="10298" y="20405"/>
                </a:lnTo>
                <a:lnTo>
                  <a:pt x="10298" y="19870"/>
                </a:lnTo>
                <a:lnTo>
                  <a:pt x="10554" y="19832"/>
                </a:lnTo>
                <a:cubicBezTo>
                  <a:pt x="10769" y="19802"/>
                  <a:pt x="10810" y="19759"/>
                  <a:pt x="10810" y="19571"/>
                </a:cubicBezTo>
                <a:cubicBezTo>
                  <a:pt x="10810" y="19383"/>
                  <a:pt x="10769" y="19341"/>
                  <a:pt x="10554" y="19311"/>
                </a:cubicBezTo>
                <a:lnTo>
                  <a:pt x="10298" y="19272"/>
                </a:lnTo>
                <a:lnTo>
                  <a:pt x="10298" y="18858"/>
                </a:lnTo>
                <a:lnTo>
                  <a:pt x="10298" y="18443"/>
                </a:lnTo>
                <a:lnTo>
                  <a:pt x="10578" y="18405"/>
                </a:lnTo>
                <a:cubicBezTo>
                  <a:pt x="10820" y="18374"/>
                  <a:pt x="10860" y="18338"/>
                  <a:pt x="10860" y="18140"/>
                </a:cubicBezTo>
                <a:cubicBezTo>
                  <a:pt x="10860" y="17928"/>
                  <a:pt x="10823" y="17908"/>
                  <a:pt x="10443" y="17908"/>
                </a:cubicBezTo>
                <a:lnTo>
                  <a:pt x="10029" y="17908"/>
                </a:lnTo>
                <a:close/>
                <a:moveTo>
                  <a:pt x="11643" y="17908"/>
                </a:moveTo>
                <a:lnTo>
                  <a:pt x="11643" y="19692"/>
                </a:lnTo>
                <a:lnTo>
                  <a:pt x="11643" y="21475"/>
                </a:lnTo>
                <a:lnTo>
                  <a:pt x="11762" y="21475"/>
                </a:lnTo>
                <a:cubicBezTo>
                  <a:pt x="11874" y="21475"/>
                  <a:pt x="11884" y="21428"/>
                  <a:pt x="11897" y="20791"/>
                </a:cubicBezTo>
                <a:cubicBezTo>
                  <a:pt x="11910" y="20193"/>
                  <a:pt x="11925" y="20100"/>
                  <a:pt x="12018" y="20068"/>
                </a:cubicBezTo>
                <a:cubicBezTo>
                  <a:pt x="12103" y="20039"/>
                  <a:pt x="12158" y="20175"/>
                  <a:pt x="12290" y="20723"/>
                </a:cubicBezTo>
                <a:cubicBezTo>
                  <a:pt x="12418" y="21259"/>
                  <a:pt x="12486" y="21422"/>
                  <a:pt x="12588" y="21451"/>
                </a:cubicBezTo>
                <a:cubicBezTo>
                  <a:pt x="12660" y="21472"/>
                  <a:pt x="12720" y="21458"/>
                  <a:pt x="12720" y="21417"/>
                </a:cubicBezTo>
                <a:cubicBezTo>
                  <a:pt x="12720" y="21377"/>
                  <a:pt x="12634" y="21033"/>
                  <a:pt x="12530" y="20651"/>
                </a:cubicBezTo>
                <a:lnTo>
                  <a:pt x="12340" y="19957"/>
                </a:lnTo>
                <a:lnTo>
                  <a:pt x="12480" y="19653"/>
                </a:lnTo>
                <a:cubicBezTo>
                  <a:pt x="12620" y="19355"/>
                  <a:pt x="12663" y="18900"/>
                  <a:pt x="12592" y="18448"/>
                </a:cubicBezTo>
                <a:cubicBezTo>
                  <a:pt x="12539" y="18113"/>
                  <a:pt x="12301" y="17908"/>
                  <a:pt x="11965" y="17908"/>
                </a:cubicBezTo>
                <a:lnTo>
                  <a:pt x="11643" y="17908"/>
                </a:lnTo>
                <a:close/>
                <a:moveTo>
                  <a:pt x="13454" y="17908"/>
                </a:moveTo>
                <a:lnTo>
                  <a:pt x="13454" y="19692"/>
                </a:lnTo>
                <a:lnTo>
                  <a:pt x="13454" y="21475"/>
                </a:lnTo>
                <a:lnTo>
                  <a:pt x="13577" y="21475"/>
                </a:lnTo>
                <a:lnTo>
                  <a:pt x="13698" y="21475"/>
                </a:lnTo>
                <a:lnTo>
                  <a:pt x="13698" y="19692"/>
                </a:lnTo>
                <a:lnTo>
                  <a:pt x="13698" y="17908"/>
                </a:lnTo>
                <a:lnTo>
                  <a:pt x="13577" y="17908"/>
                </a:lnTo>
                <a:lnTo>
                  <a:pt x="13454" y="17908"/>
                </a:lnTo>
                <a:close/>
                <a:moveTo>
                  <a:pt x="16930" y="17908"/>
                </a:moveTo>
                <a:lnTo>
                  <a:pt x="16930" y="19692"/>
                </a:lnTo>
                <a:lnTo>
                  <a:pt x="16930" y="21475"/>
                </a:lnTo>
                <a:lnTo>
                  <a:pt x="17321" y="21475"/>
                </a:lnTo>
                <a:cubicBezTo>
                  <a:pt x="17676" y="21475"/>
                  <a:pt x="17711" y="21455"/>
                  <a:pt x="17711" y="21244"/>
                </a:cubicBezTo>
                <a:cubicBezTo>
                  <a:pt x="17711" y="21045"/>
                  <a:pt x="17673" y="21005"/>
                  <a:pt x="17432" y="20974"/>
                </a:cubicBezTo>
                <a:lnTo>
                  <a:pt x="17150" y="20940"/>
                </a:lnTo>
                <a:lnTo>
                  <a:pt x="17150" y="20405"/>
                </a:lnTo>
                <a:lnTo>
                  <a:pt x="17150" y="19870"/>
                </a:lnTo>
                <a:lnTo>
                  <a:pt x="17432" y="19832"/>
                </a:lnTo>
                <a:cubicBezTo>
                  <a:pt x="17670" y="19801"/>
                  <a:pt x="17711" y="19763"/>
                  <a:pt x="17711" y="19571"/>
                </a:cubicBezTo>
                <a:cubicBezTo>
                  <a:pt x="17711" y="19380"/>
                  <a:pt x="17670" y="19341"/>
                  <a:pt x="17432" y="19311"/>
                </a:cubicBezTo>
                <a:lnTo>
                  <a:pt x="17150" y="19272"/>
                </a:lnTo>
                <a:lnTo>
                  <a:pt x="17150" y="18858"/>
                </a:lnTo>
                <a:lnTo>
                  <a:pt x="17150" y="18443"/>
                </a:lnTo>
                <a:lnTo>
                  <a:pt x="17432" y="18405"/>
                </a:lnTo>
                <a:cubicBezTo>
                  <a:pt x="17673" y="18374"/>
                  <a:pt x="17711" y="18338"/>
                  <a:pt x="17711" y="18140"/>
                </a:cubicBezTo>
                <a:cubicBezTo>
                  <a:pt x="17711" y="17929"/>
                  <a:pt x="17676" y="17908"/>
                  <a:pt x="17321" y="17908"/>
                </a:cubicBezTo>
                <a:lnTo>
                  <a:pt x="16930" y="17908"/>
                </a:lnTo>
                <a:close/>
                <a:moveTo>
                  <a:pt x="18544" y="17908"/>
                </a:moveTo>
                <a:lnTo>
                  <a:pt x="18544" y="19692"/>
                </a:lnTo>
                <a:cubicBezTo>
                  <a:pt x="18544" y="21396"/>
                  <a:pt x="18548" y="21475"/>
                  <a:pt x="18642" y="21475"/>
                </a:cubicBezTo>
                <a:cubicBezTo>
                  <a:pt x="18733" y="21475"/>
                  <a:pt x="18739" y="21397"/>
                  <a:pt x="18739" y="20294"/>
                </a:cubicBezTo>
                <a:cubicBezTo>
                  <a:pt x="18739" y="19644"/>
                  <a:pt x="18759" y="19082"/>
                  <a:pt x="18782" y="19046"/>
                </a:cubicBezTo>
                <a:cubicBezTo>
                  <a:pt x="18806" y="19010"/>
                  <a:pt x="18966" y="19541"/>
                  <a:pt x="19138" y="20227"/>
                </a:cubicBezTo>
                <a:cubicBezTo>
                  <a:pt x="19430" y="21399"/>
                  <a:pt x="19458" y="21475"/>
                  <a:pt x="19608" y="21475"/>
                </a:cubicBezTo>
                <a:lnTo>
                  <a:pt x="19768" y="21475"/>
                </a:lnTo>
                <a:lnTo>
                  <a:pt x="19768" y="19692"/>
                </a:lnTo>
                <a:lnTo>
                  <a:pt x="19768" y="17908"/>
                </a:lnTo>
                <a:lnTo>
                  <a:pt x="19645" y="17908"/>
                </a:lnTo>
                <a:cubicBezTo>
                  <a:pt x="19523" y="17908"/>
                  <a:pt x="19522" y="17913"/>
                  <a:pt x="19522" y="19031"/>
                </a:cubicBezTo>
                <a:cubicBezTo>
                  <a:pt x="19522" y="19649"/>
                  <a:pt x="19503" y="20180"/>
                  <a:pt x="19479" y="20217"/>
                </a:cubicBezTo>
                <a:cubicBezTo>
                  <a:pt x="19454" y="20254"/>
                  <a:pt x="19298" y="19748"/>
                  <a:pt x="19132" y="19094"/>
                </a:cubicBezTo>
                <a:cubicBezTo>
                  <a:pt x="18861" y="18028"/>
                  <a:pt x="18815" y="17908"/>
                  <a:pt x="18687" y="17908"/>
                </a:cubicBezTo>
                <a:lnTo>
                  <a:pt x="18544" y="17908"/>
                </a:lnTo>
                <a:close/>
                <a:moveTo>
                  <a:pt x="20943" y="17908"/>
                </a:moveTo>
                <a:cubicBezTo>
                  <a:pt x="20442" y="17908"/>
                  <a:pt x="20403" y="17925"/>
                  <a:pt x="20403" y="18140"/>
                </a:cubicBezTo>
                <a:cubicBezTo>
                  <a:pt x="20403" y="18326"/>
                  <a:pt x="20443" y="18375"/>
                  <a:pt x="20611" y="18405"/>
                </a:cubicBezTo>
                <a:lnTo>
                  <a:pt x="20820" y="18443"/>
                </a:lnTo>
                <a:lnTo>
                  <a:pt x="20834" y="19957"/>
                </a:lnTo>
                <a:cubicBezTo>
                  <a:pt x="20846" y="21367"/>
                  <a:pt x="20854" y="21475"/>
                  <a:pt x="20943" y="21475"/>
                </a:cubicBezTo>
                <a:cubicBezTo>
                  <a:pt x="21031" y="21475"/>
                  <a:pt x="21037" y="21367"/>
                  <a:pt x="21050" y="19957"/>
                </a:cubicBezTo>
                <a:lnTo>
                  <a:pt x="21066" y="18443"/>
                </a:lnTo>
                <a:lnTo>
                  <a:pt x="21272" y="18405"/>
                </a:lnTo>
                <a:cubicBezTo>
                  <a:pt x="21440" y="18375"/>
                  <a:pt x="21480" y="18326"/>
                  <a:pt x="21480" y="18140"/>
                </a:cubicBezTo>
                <a:cubicBezTo>
                  <a:pt x="21480" y="17925"/>
                  <a:pt x="21443" y="17908"/>
                  <a:pt x="20943" y="17908"/>
                </a:cubicBezTo>
                <a:close/>
                <a:moveTo>
                  <a:pt x="8723" y="18405"/>
                </a:moveTo>
                <a:cubicBezTo>
                  <a:pt x="9005" y="18326"/>
                  <a:pt x="9164" y="19126"/>
                  <a:pt x="8942" y="19504"/>
                </a:cubicBezTo>
                <a:cubicBezTo>
                  <a:pt x="8807" y="19734"/>
                  <a:pt x="8616" y="19744"/>
                  <a:pt x="8581" y="19523"/>
                </a:cubicBezTo>
                <a:cubicBezTo>
                  <a:pt x="8566" y="19432"/>
                  <a:pt x="8560" y="19153"/>
                  <a:pt x="8569" y="18901"/>
                </a:cubicBezTo>
                <a:cubicBezTo>
                  <a:pt x="8582" y="18497"/>
                  <a:pt x="8601" y="18439"/>
                  <a:pt x="8723" y="18405"/>
                </a:cubicBezTo>
                <a:close/>
                <a:moveTo>
                  <a:pt x="12044" y="18405"/>
                </a:moveTo>
                <a:cubicBezTo>
                  <a:pt x="12334" y="18323"/>
                  <a:pt x="12488" y="18933"/>
                  <a:pt x="12288" y="19374"/>
                </a:cubicBezTo>
                <a:cubicBezTo>
                  <a:pt x="12179" y="19614"/>
                  <a:pt x="11943" y="19636"/>
                  <a:pt x="11907" y="19407"/>
                </a:cubicBezTo>
                <a:cubicBezTo>
                  <a:pt x="11893" y="19315"/>
                  <a:pt x="11889" y="19057"/>
                  <a:pt x="11897" y="18839"/>
                </a:cubicBezTo>
                <a:cubicBezTo>
                  <a:pt x="11910" y="18506"/>
                  <a:pt x="11934" y="18436"/>
                  <a:pt x="12044" y="1840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e"/>
          <p:cNvSpPr/>
          <p:nvPr/>
        </p:nvSpPr>
        <p:spPr>
          <a:xfrm flipV="1">
            <a:off x="3619500" y="1396632"/>
            <a:ext cx="17145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defTabSz="642937">
              <a:spcBef>
                <a:spcPts val="0"/>
              </a:spcBef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5" name="Text"/>
          <p:cNvSpPr txBox="1">
            <a:spLocks noGrp="1"/>
          </p:cNvSpPr>
          <p:nvPr>
            <p:ph type="body" sz="quarter" idx="13"/>
          </p:nvPr>
        </p:nvSpPr>
        <p:spPr>
          <a:xfrm>
            <a:off x="3619500" y="638175"/>
            <a:ext cx="15716250" cy="6477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293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200" cap="all" spc="16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187DC1"/>
              </a:buClr>
              <a:buChar char="▸"/>
            </a:lvl1pPr>
            <a:lvl2pPr>
              <a:buClr>
                <a:srgbClr val="187DC1"/>
              </a:buClr>
              <a:buChar char="▸"/>
            </a:lvl2pPr>
            <a:lvl3pPr>
              <a:buClr>
                <a:srgbClr val="187DC1"/>
              </a:buClr>
              <a:buChar char="▸"/>
            </a:lvl3pPr>
            <a:lvl4pPr>
              <a:buClr>
                <a:srgbClr val="187DC1"/>
              </a:buClr>
              <a:buChar char="▸"/>
            </a:lvl4pPr>
            <a:lvl5pPr>
              <a:buClr>
                <a:srgbClr val="187DC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7" name="ATLAS-Logo-B&amp;W-invert-CMYK-M.png" descr="ATLAS-Logo-B&amp;W-invert-CMYK-M.png"/>
          <p:cNvPicPr>
            <a:picLocks noChangeAspect="1"/>
          </p:cNvPicPr>
          <p:nvPr/>
        </p:nvPicPr>
        <p:blipFill>
          <a:blip r:embed="rId2"/>
          <a:srcRect l="10248" t="18917" r="10952" b="19119"/>
          <a:stretch>
            <a:fillRect/>
          </a:stretch>
        </p:blipFill>
        <p:spPr>
          <a:xfrm>
            <a:off x="19360282" y="11274737"/>
            <a:ext cx="4297747" cy="1777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1" h="21591" extrusionOk="0">
                <a:moveTo>
                  <a:pt x="2632" y="0"/>
                </a:moveTo>
                <a:cubicBezTo>
                  <a:pt x="2342" y="-9"/>
                  <a:pt x="2055" y="71"/>
                  <a:pt x="1854" y="236"/>
                </a:cubicBezTo>
                <a:cubicBezTo>
                  <a:pt x="1001" y="941"/>
                  <a:pt x="416" y="2278"/>
                  <a:pt x="134" y="4170"/>
                </a:cubicBezTo>
                <a:cubicBezTo>
                  <a:pt x="-14" y="5166"/>
                  <a:pt x="-46" y="7034"/>
                  <a:pt x="69" y="7993"/>
                </a:cubicBezTo>
                <a:cubicBezTo>
                  <a:pt x="115" y="8377"/>
                  <a:pt x="162" y="8874"/>
                  <a:pt x="174" y="9101"/>
                </a:cubicBezTo>
                <a:cubicBezTo>
                  <a:pt x="204" y="9678"/>
                  <a:pt x="493" y="10894"/>
                  <a:pt x="721" y="11396"/>
                </a:cubicBezTo>
                <a:cubicBezTo>
                  <a:pt x="827" y="11627"/>
                  <a:pt x="1056" y="11980"/>
                  <a:pt x="1229" y="12182"/>
                </a:cubicBezTo>
                <a:lnTo>
                  <a:pt x="1545" y="12548"/>
                </a:lnTo>
                <a:lnTo>
                  <a:pt x="1610" y="13551"/>
                </a:lnTo>
                <a:cubicBezTo>
                  <a:pt x="1669" y="14464"/>
                  <a:pt x="1667" y="14603"/>
                  <a:pt x="1586" y="15074"/>
                </a:cubicBezTo>
                <a:cubicBezTo>
                  <a:pt x="1529" y="15408"/>
                  <a:pt x="1486" y="16043"/>
                  <a:pt x="1467" y="16881"/>
                </a:cubicBezTo>
                <a:cubicBezTo>
                  <a:pt x="1437" y="18265"/>
                  <a:pt x="1446" y="18222"/>
                  <a:pt x="1136" y="18501"/>
                </a:cubicBezTo>
                <a:cubicBezTo>
                  <a:pt x="1050" y="18578"/>
                  <a:pt x="867" y="18903"/>
                  <a:pt x="731" y="19219"/>
                </a:cubicBezTo>
                <a:cubicBezTo>
                  <a:pt x="540" y="19664"/>
                  <a:pt x="443" y="19803"/>
                  <a:pt x="301" y="19832"/>
                </a:cubicBezTo>
                <a:lnTo>
                  <a:pt x="118" y="19870"/>
                </a:lnTo>
                <a:lnTo>
                  <a:pt x="111" y="20521"/>
                </a:lnTo>
                <a:cubicBezTo>
                  <a:pt x="107" y="20881"/>
                  <a:pt x="114" y="21269"/>
                  <a:pt x="126" y="21384"/>
                </a:cubicBezTo>
                <a:cubicBezTo>
                  <a:pt x="139" y="21507"/>
                  <a:pt x="195" y="21591"/>
                  <a:pt x="263" y="21591"/>
                </a:cubicBezTo>
                <a:cubicBezTo>
                  <a:pt x="352" y="21591"/>
                  <a:pt x="373" y="21543"/>
                  <a:pt x="355" y="21369"/>
                </a:cubicBezTo>
                <a:cubicBezTo>
                  <a:pt x="294" y="20811"/>
                  <a:pt x="628" y="20175"/>
                  <a:pt x="1394" y="19393"/>
                </a:cubicBezTo>
                <a:lnTo>
                  <a:pt x="1836" y="18940"/>
                </a:lnTo>
                <a:lnTo>
                  <a:pt x="1951" y="17918"/>
                </a:lnTo>
                <a:cubicBezTo>
                  <a:pt x="2124" y="16370"/>
                  <a:pt x="2100" y="16418"/>
                  <a:pt x="2439" y="16968"/>
                </a:cubicBezTo>
                <a:lnTo>
                  <a:pt x="2729" y="17441"/>
                </a:lnTo>
                <a:lnTo>
                  <a:pt x="2610" y="17942"/>
                </a:lnTo>
                <a:cubicBezTo>
                  <a:pt x="2524" y="18306"/>
                  <a:pt x="2493" y="18621"/>
                  <a:pt x="2493" y="19104"/>
                </a:cubicBezTo>
                <a:cubicBezTo>
                  <a:pt x="2493" y="19469"/>
                  <a:pt x="2458" y="20036"/>
                  <a:pt x="2417" y="20357"/>
                </a:cubicBezTo>
                <a:cubicBezTo>
                  <a:pt x="2299" y="21304"/>
                  <a:pt x="2302" y="21309"/>
                  <a:pt x="2673" y="21393"/>
                </a:cubicBezTo>
                <a:cubicBezTo>
                  <a:pt x="3005" y="21469"/>
                  <a:pt x="3189" y="21336"/>
                  <a:pt x="2973" y="21176"/>
                </a:cubicBezTo>
                <a:cubicBezTo>
                  <a:pt x="2910" y="21130"/>
                  <a:pt x="2810" y="20984"/>
                  <a:pt x="2751" y="20853"/>
                </a:cubicBezTo>
                <a:cubicBezTo>
                  <a:pt x="2644" y="20616"/>
                  <a:pt x="2644" y="20611"/>
                  <a:pt x="2733" y="20063"/>
                </a:cubicBezTo>
                <a:cubicBezTo>
                  <a:pt x="2782" y="19760"/>
                  <a:pt x="2914" y="19021"/>
                  <a:pt x="3024" y="18424"/>
                </a:cubicBezTo>
                <a:cubicBezTo>
                  <a:pt x="3135" y="17827"/>
                  <a:pt x="3225" y="17214"/>
                  <a:pt x="3225" y="17060"/>
                </a:cubicBezTo>
                <a:cubicBezTo>
                  <a:pt x="3225" y="16868"/>
                  <a:pt x="3116" y="16527"/>
                  <a:pt x="2882" y="15980"/>
                </a:cubicBezTo>
                <a:cubicBezTo>
                  <a:pt x="2511" y="15114"/>
                  <a:pt x="2491" y="14969"/>
                  <a:pt x="2598" y="14057"/>
                </a:cubicBezTo>
                <a:cubicBezTo>
                  <a:pt x="2680" y="13356"/>
                  <a:pt x="2709" y="13305"/>
                  <a:pt x="2995" y="13305"/>
                </a:cubicBezTo>
                <a:cubicBezTo>
                  <a:pt x="3167" y="13305"/>
                  <a:pt x="3316" y="13218"/>
                  <a:pt x="3447" y="13044"/>
                </a:cubicBezTo>
                <a:cubicBezTo>
                  <a:pt x="3724" y="12676"/>
                  <a:pt x="3977" y="12216"/>
                  <a:pt x="4030" y="11984"/>
                </a:cubicBezTo>
                <a:cubicBezTo>
                  <a:pt x="4055" y="11875"/>
                  <a:pt x="4232" y="11411"/>
                  <a:pt x="4423" y="10952"/>
                </a:cubicBezTo>
                <a:cubicBezTo>
                  <a:pt x="5018" y="9526"/>
                  <a:pt x="5264" y="7974"/>
                  <a:pt x="5216" y="5954"/>
                </a:cubicBezTo>
                <a:cubicBezTo>
                  <a:pt x="5153" y="3292"/>
                  <a:pt x="4483" y="1160"/>
                  <a:pt x="3431" y="285"/>
                </a:cubicBezTo>
                <a:cubicBezTo>
                  <a:pt x="3216" y="105"/>
                  <a:pt x="2922" y="10"/>
                  <a:pt x="2632" y="0"/>
                </a:cubicBezTo>
                <a:close/>
                <a:moveTo>
                  <a:pt x="2804" y="555"/>
                </a:moveTo>
                <a:cubicBezTo>
                  <a:pt x="3076" y="536"/>
                  <a:pt x="3336" y="698"/>
                  <a:pt x="3633" y="1056"/>
                </a:cubicBezTo>
                <a:cubicBezTo>
                  <a:pt x="4011" y="1511"/>
                  <a:pt x="4420" y="2399"/>
                  <a:pt x="4298" y="2497"/>
                </a:cubicBezTo>
                <a:cubicBezTo>
                  <a:pt x="4260" y="2528"/>
                  <a:pt x="4030" y="2669"/>
                  <a:pt x="3788" y="2811"/>
                </a:cubicBezTo>
                <a:cubicBezTo>
                  <a:pt x="3546" y="2953"/>
                  <a:pt x="3218" y="3194"/>
                  <a:pt x="3058" y="3350"/>
                </a:cubicBezTo>
                <a:cubicBezTo>
                  <a:pt x="2814" y="3590"/>
                  <a:pt x="2744" y="3663"/>
                  <a:pt x="2693" y="3572"/>
                </a:cubicBezTo>
                <a:cubicBezTo>
                  <a:pt x="2652" y="3689"/>
                  <a:pt x="2495" y="3927"/>
                  <a:pt x="2285" y="4184"/>
                </a:cubicBezTo>
                <a:cubicBezTo>
                  <a:pt x="2035" y="4489"/>
                  <a:pt x="1714" y="4919"/>
                  <a:pt x="1572" y="5139"/>
                </a:cubicBezTo>
                <a:cubicBezTo>
                  <a:pt x="1431" y="5359"/>
                  <a:pt x="1305" y="5539"/>
                  <a:pt x="1293" y="5539"/>
                </a:cubicBezTo>
                <a:cubicBezTo>
                  <a:pt x="1245" y="5539"/>
                  <a:pt x="1162" y="5010"/>
                  <a:pt x="1071" y="4146"/>
                </a:cubicBezTo>
                <a:cubicBezTo>
                  <a:pt x="962" y="3115"/>
                  <a:pt x="941" y="3261"/>
                  <a:pt x="1360" y="2184"/>
                </a:cubicBezTo>
                <a:cubicBezTo>
                  <a:pt x="1573" y="1638"/>
                  <a:pt x="1580" y="1633"/>
                  <a:pt x="1715" y="1803"/>
                </a:cubicBezTo>
                <a:cubicBezTo>
                  <a:pt x="1791" y="1899"/>
                  <a:pt x="2000" y="2306"/>
                  <a:pt x="2179" y="2714"/>
                </a:cubicBezTo>
                <a:cubicBezTo>
                  <a:pt x="2374" y="3156"/>
                  <a:pt x="2541" y="3444"/>
                  <a:pt x="2592" y="3423"/>
                </a:cubicBezTo>
                <a:cubicBezTo>
                  <a:pt x="2610" y="3415"/>
                  <a:pt x="2628" y="3425"/>
                  <a:pt x="2646" y="3432"/>
                </a:cubicBezTo>
                <a:cubicBezTo>
                  <a:pt x="2638" y="3405"/>
                  <a:pt x="2631" y="3389"/>
                  <a:pt x="2622" y="3355"/>
                </a:cubicBezTo>
                <a:cubicBezTo>
                  <a:pt x="2522" y="2983"/>
                  <a:pt x="2082" y="1973"/>
                  <a:pt x="1894" y="1683"/>
                </a:cubicBezTo>
                <a:cubicBezTo>
                  <a:pt x="1745" y="1454"/>
                  <a:pt x="1744" y="1451"/>
                  <a:pt x="1844" y="1254"/>
                </a:cubicBezTo>
                <a:cubicBezTo>
                  <a:pt x="1900" y="1144"/>
                  <a:pt x="2101" y="931"/>
                  <a:pt x="2293" y="781"/>
                </a:cubicBezTo>
                <a:cubicBezTo>
                  <a:pt x="2473" y="640"/>
                  <a:pt x="2641" y="566"/>
                  <a:pt x="2804" y="555"/>
                </a:cubicBezTo>
                <a:close/>
                <a:moveTo>
                  <a:pt x="723" y="2878"/>
                </a:moveTo>
                <a:cubicBezTo>
                  <a:pt x="757" y="2865"/>
                  <a:pt x="779" y="2937"/>
                  <a:pt x="779" y="3124"/>
                </a:cubicBezTo>
                <a:cubicBezTo>
                  <a:pt x="779" y="3228"/>
                  <a:pt x="715" y="3641"/>
                  <a:pt x="638" y="4040"/>
                </a:cubicBezTo>
                <a:cubicBezTo>
                  <a:pt x="488" y="4817"/>
                  <a:pt x="409" y="5550"/>
                  <a:pt x="360" y="6638"/>
                </a:cubicBezTo>
                <a:cubicBezTo>
                  <a:pt x="331" y="7295"/>
                  <a:pt x="288" y="7517"/>
                  <a:pt x="222" y="7356"/>
                </a:cubicBezTo>
                <a:cubicBezTo>
                  <a:pt x="151" y="7184"/>
                  <a:pt x="194" y="5422"/>
                  <a:pt x="287" y="4691"/>
                </a:cubicBezTo>
                <a:cubicBezTo>
                  <a:pt x="407" y="3750"/>
                  <a:pt x="623" y="2919"/>
                  <a:pt x="723" y="2878"/>
                </a:cubicBezTo>
                <a:close/>
                <a:moveTo>
                  <a:pt x="4292" y="3134"/>
                </a:moveTo>
                <a:cubicBezTo>
                  <a:pt x="4372" y="3125"/>
                  <a:pt x="4432" y="3138"/>
                  <a:pt x="4463" y="3177"/>
                </a:cubicBezTo>
                <a:cubicBezTo>
                  <a:pt x="4552" y="3294"/>
                  <a:pt x="4645" y="3740"/>
                  <a:pt x="4645" y="4054"/>
                </a:cubicBezTo>
                <a:cubicBezTo>
                  <a:pt x="4645" y="4146"/>
                  <a:pt x="4577" y="4414"/>
                  <a:pt x="4492" y="4647"/>
                </a:cubicBezTo>
                <a:cubicBezTo>
                  <a:pt x="4311" y="5148"/>
                  <a:pt x="3571" y="6506"/>
                  <a:pt x="3520" y="6431"/>
                </a:cubicBezTo>
                <a:cubicBezTo>
                  <a:pt x="3501" y="6402"/>
                  <a:pt x="3379" y="5949"/>
                  <a:pt x="3249" y="5423"/>
                </a:cubicBezTo>
                <a:cubicBezTo>
                  <a:pt x="3092" y="4795"/>
                  <a:pt x="2979" y="4469"/>
                  <a:pt x="2921" y="4469"/>
                </a:cubicBezTo>
                <a:cubicBezTo>
                  <a:pt x="2816" y="4469"/>
                  <a:pt x="2808" y="4623"/>
                  <a:pt x="2903" y="4816"/>
                </a:cubicBezTo>
                <a:cubicBezTo>
                  <a:pt x="2942" y="4893"/>
                  <a:pt x="3064" y="5333"/>
                  <a:pt x="3177" y="5794"/>
                </a:cubicBezTo>
                <a:cubicBezTo>
                  <a:pt x="3349" y="6498"/>
                  <a:pt x="3372" y="6660"/>
                  <a:pt x="3316" y="6792"/>
                </a:cubicBezTo>
                <a:cubicBezTo>
                  <a:pt x="3233" y="6989"/>
                  <a:pt x="2180" y="8272"/>
                  <a:pt x="2102" y="8272"/>
                </a:cubicBezTo>
                <a:cubicBezTo>
                  <a:pt x="2070" y="8272"/>
                  <a:pt x="2058" y="8327"/>
                  <a:pt x="2074" y="8393"/>
                </a:cubicBezTo>
                <a:cubicBezTo>
                  <a:pt x="2131" y="8615"/>
                  <a:pt x="2271" y="8509"/>
                  <a:pt x="2856" y="7795"/>
                </a:cubicBezTo>
                <a:cubicBezTo>
                  <a:pt x="3177" y="7402"/>
                  <a:pt x="3455" y="7123"/>
                  <a:pt x="3473" y="7173"/>
                </a:cubicBezTo>
                <a:cubicBezTo>
                  <a:pt x="3555" y="7403"/>
                  <a:pt x="3770" y="8956"/>
                  <a:pt x="3822" y="9694"/>
                </a:cubicBezTo>
                <a:cubicBezTo>
                  <a:pt x="3888" y="10637"/>
                  <a:pt x="3881" y="10677"/>
                  <a:pt x="3530" y="11242"/>
                </a:cubicBezTo>
                <a:cubicBezTo>
                  <a:pt x="3407" y="11440"/>
                  <a:pt x="3293" y="11603"/>
                  <a:pt x="3274" y="11603"/>
                </a:cubicBezTo>
                <a:cubicBezTo>
                  <a:pt x="3256" y="11603"/>
                  <a:pt x="3143" y="11444"/>
                  <a:pt x="3024" y="11251"/>
                </a:cubicBezTo>
                <a:cubicBezTo>
                  <a:pt x="2816" y="10912"/>
                  <a:pt x="2810" y="10908"/>
                  <a:pt x="2775" y="11140"/>
                </a:cubicBezTo>
                <a:cubicBezTo>
                  <a:pt x="2759" y="11241"/>
                  <a:pt x="2740" y="11294"/>
                  <a:pt x="2721" y="11309"/>
                </a:cubicBezTo>
                <a:lnTo>
                  <a:pt x="2800" y="11502"/>
                </a:lnTo>
                <a:cubicBezTo>
                  <a:pt x="2882" y="11701"/>
                  <a:pt x="2926" y="11899"/>
                  <a:pt x="2901" y="11955"/>
                </a:cubicBezTo>
                <a:cubicBezTo>
                  <a:pt x="2826" y="12128"/>
                  <a:pt x="2568" y="12198"/>
                  <a:pt x="2479" y="12071"/>
                </a:cubicBezTo>
                <a:cubicBezTo>
                  <a:pt x="2400" y="11957"/>
                  <a:pt x="2404" y="11918"/>
                  <a:pt x="2525" y="11550"/>
                </a:cubicBezTo>
                <a:lnTo>
                  <a:pt x="2654" y="11160"/>
                </a:lnTo>
                <a:cubicBezTo>
                  <a:pt x="2653" y="11159"/>
                  <a:pt x="2654" y="11155"/>
                  <a:pt x="2654" y="11155"/>
                </a:cubicBezTo>
                <a:cubicBezTo>
                  <a:pt x="2645" y="11088"/>
                  <a:pt x="2638" y="11002"/>
                  <a:pt x="2638" y="10899"/>
                </a:cubicBezTo>
                <a:cubicBezTo>
                  <a:pt x="2638" y="10516"/>
                  <a:pt x="2505" y="10176"/>
                  <a:pt x="2356" y="10176"/>
                </a:cubicBezTo>
                <a:cubicBezTo>
                  <a:pt x="2227" y="10176"/>
                  <a:pt x="2165" y="9963"/>
                  <a:pt x="2267" y="9868"/>
                </a:cubicBezTo>
                <a:cubicBezTo>
                  <a:pt x="2328" y="9810"/>
                  <a:pt x="2312" y="9706"/>
                  <a:pt x="2179" y="9304"/>
                </a:cubicBezTo>
                <a:cubicBezTo>
                  <a:pt x="1942" y="8587"/>
                  <a:pt x="1644" y="7474"/>
                  <a:pt x="1495" y="6759"/>
                </a:cubicBezTo>
                <a:lnTo>
                  <a:pt x="1364" y="6137"/>
                </a:lnTo>
                <a:lnTo>
                  <a:pt x="1568" y="5780"/>
                </a:lnTo>
                <a:cubicBezTo>
                  <a:pt x="1849" y="5287"/>
                  <a:pt x="2831" y="4088"/>
                  <a:pt x="3274" y="3698"/>
                </a:cubicBezTo>
                <a:cubicBezTo>
                  <a:pt x="3631" y="3384"/>
                  <a:pt x="4053" y="3160"/>
                  <a:pt x="4292" y="3134"/>
                </a:cubicBezTo>
                <a:close/>
                <a:moveTo>
                  <a:pt x="791" y="4136"/>
                </a:moveTo>
                <a:cubicBezTo>
                  <a:pt x="798" y="4130"/>
                  <a:pt x="803" y="4132"/>
                  <a:pt x="809" y="4146"/>
                </a:cubicBezTo>
                <a:cubicBezTo>
                  <a:pt x="874" y="4304"/>
                  <a:pt x="1073" y="5936"/>
                  <a:pt x="1037" y="6011"/>
                </a:cubicBezTo>
                <a:cubicBezTo>
                  <a:pt x="636" y="6838"/>
                  <a:pt x="534" y="6987"/>
                  <a:pt x="501" y="6783"/>
                </a:cubicBezTo>
                <a:cubicBezTo>
                  <a:pt x="440" y="6392"/>
                  <a:pt x="686" y="4227"/>
                  <a:pt x="791" y="4136"/>
                </a:cubicBezTo>
                <a:close/>
                <a:moveTo>
                  <a:pt x="4713" y="4787"/>
                </a:moveTo>
                <a:cubicBezTo>
                  <a:pt x="4778" y="4945"/>
                  <a:pt x="4740" y="6368"/>
                  <a:pt x="4647" y="7250"/>
                </a:cubicBezTo>
                <a:cubicBezTo>
                  <a:pt x="4594" y="7755"/>
                  <a:pt x="4482" y="8474"/>
                  <a:pt x="4399" y="8846"/>
                </a:cubicBezTo>
                <a:cubicBezTo>
                  <a:pt x="4199" y="9748"/>
                  <a:pt x="4020" y="10280"/>
                  <a:pt x="3994" y="10051"/>
                </a:cubicBezTo>
                <a:cubicBezTo>
                  <a:pt x="3984" y="9956"/>
                  <a:pt x="3938" y="9515"/>
                  <a:pt x="3893" y="9068"/>
                </a:cubicBezTo>
                <a:cubicBezTo>
                  <a:pt x="3849" y="8620"/>
                  <a:pt x="3760" y="7933"/>
                  <a:pt x="3695" y="7544"/>
                </a:cubicBezTo>
                <a:lnTo>
                  <a:pt x="3578" y="6840"/>
                </a:lnTo>
                <a:lnTo>
                  <a:pt x="3860" y="6378"/>
                </a:lnTo>
                <a:cubicBezTo>
                  <a:pt x="4014" y="6123"/>
                  <a:pt x="4261" y="5642"/>
                  <a:pt x="4409" y="5312"/>
                </a:cubicBezTo>
                <a:cubicBezTo>
                  <a:pt x="4558" y="4983"/>
                  <a:pt x="4695" y="4745"/>
                  <a:pt x="4713" y="4787"/>
                </a:cubicBezTo>
                <a:close/>
                <a:moveTo>
                  <a:pt x="4964" y="5524"/>
                </a:moveTo>
                <a:cubicBezTo>
                  <a:pt x="4993" y="5535"/>
                  <a:pt x="5017" y="5746"/>
                  <a:pt x="5026" y="6151"/>
                </a:cubicBezTo>
                <a:cubicBezTo>
                  <a:pt x="5045" y="7024"/>
                  <a:pt x="4925" y="8257"/>
                  <a:pt x="4738" y="9106"/>
                </a:cubicBezTo>
                <a:cubicBezTo>
                  <a:pt x="4569" y="9877"/>
                  <a:pt x="4088" y="11105"/>
                  <a:pt x="4036" y="10899"/>
                </a:cubicBezTo>
                <a:cubicBezTo>
                  <a:pt x="4018" y="10827"/>
                  <a:pt x="4081" y="10540"/>
                  <a:pt x="4179" y="10263"/>
                </a:cubicBezTo>
                <a:cubicBezTo>
                  <a:pt x="4277" y="9986"/>
                  <a:pt x="4442" y="9349"/>
                  <a:pt x="4546" y="8846"/>
                </a:cubicBezTo>
                <a:cubicBezTo>
                  <a:pt x="4723" y="7985"/>
                  <a:pt x="4783" y="7477"/>
                  <a:pt x="4875" y="6098"/>
                </a:cubicBezTo>
                <a:cubicBezTo>
                  <a:pt x="4901" y="5705"/>
                  <a:pt x="4936" y="5514"/>
                  <a:pt x="4964" y="5524"/>
                </a:cubicBezTo>
                <a:close/>
                <a:moveTo>
                  <a:pt x="20361" y="6392"/>
                </a:moveTo>
                <a:cubicBezTo>
                  <a:pt x="19879" y="6367"/>
                  <a:pt x="19428" y="6690"/>
                  <a:pt x="19161" y="7298"/>
                </a:cubicBezTo>
                <a:cubicBezTo>
                  <a:pt x="18764" y="8203"/>
                  <a:pt x="18724" y="9981"/>
                  <a:pt x="19076" y="11010"/>
                </a:cubicBezTo>
                <a:cubicBezTo>
                  <a:pt x="19226" y="11448"/>
                  <a:pt x="19261" y="11499"/>
                  <a:pt x="20026" y="12374"/>
                </a:cubicBezTo>
                <a:cubicBezTo>
                  <a:pt x="20423" y="12829"/>
                  <a:pt x="20518" y="12986"/>
                  <a:pt x="20584" y="13319"/>
                </a:cubicBezTo>
                <a:cubicBezTo>
                  <a:pt x="20658" y="13696"/>
                  <a:pt x="20657" y="13749"/>
                  <a:pt x="20570" y="14110"/>
                </a:cubicBezTo>
                <a:cubicBezTo>
                  <a:pt x="20390" y="14858"/>
                  <a:pt x="19903" y="14979"/>
                  <a:pt x="19211" y="14452"/>
                </a:cubicBezTo>
                <a:cubicBezTo>
                  <a:pt x="19046" y="14326"/>
                  <a:pt x="18894" y="14221"/>
                  <a:pt x="18874" y="14221"/>
                </a:cubicBezTo>
                <a:cubicBezTo>
                  <a:pt x="18823" y="14218"/>
                  <a:pt x="18830" y="15791"/>
                  <a:pt x="18882" y="15990"/>
                </a:cubicBezTo>
                <a:cubicBezTo>
                  <a:pt x="18905" y="16079"/>
                  <a:pt x="19043" y="16218"/>
                  <a:pt x="19187" y="16303"/>
                </a:cubicBezTo>
                <a:cubicBezTo>
                  <a:pt x="19884" y="16712"/>
                  <a:pt x="20736" y="16352"/>
                  <a:pt x="21129" y="15484"/>
                </a:cubicBezTo>
                <a:cubicBezTo>
                  <a:pt x="21460" y="14752"/>
                  <a:pt x="21554" y="13184"/>
                  <a:pt x="21327" y="12186"/>
                </a:cubicBezTo>
                <a:cubicBezTo>
                  <a:pt x="21185" y="11560"/>
                  <a:pt x="20957" y="11174"/>
                  <a:pt x="20353" y="10538"/>
                </a:cubicBezTo>
                <a:cubicBezTo>
                  <a:pt x="20101" y="10272"/>
                  <a:pt x="19844" y="9942"/>
                  <a:pt x="19782" y="9800"/>
                </a:cubicBezTo>
                <a:cubicBezTo>
                  <a:pt x="19617" y="9424"/>
                  <a:pt x="19633" y="8881"/>
                  <a:pt x="19820" y="8446"/>
                </a:cubicBezTo>
                <a:cubicBezTo>
                  <a:pt x="19958" y="8125"/>
                  <a:pt x="19998" y="8096"/>
                  <a:pt x="20298" y="8113"/>
                </a:cubicBezTo>
                <a:cubicBezTo>
                  <a:pt x="20478" y="8123"/>
                  <a:pt x="20720" y="8216"/>
                  <a:pt x="20838" y="8320"/>
                </a:cubicBezTo>
                <a:cubicBezTo>
                  <a:pt x="20955" y="8425"/>
                  <a:pt x="21070" y="8508"/>
                  <a:pt x="21091" y="8508"/>
                </a:cubicBezTo>
                <a:cubicBezTo>
                  <a:pt x="21113" y="8508"/>
                  <a:pt x="21179" y="8155"/>
                  <a:pt x="21238" y="7723"/>
                </a:cubicBezTo>
                <a:cubicBezTo>
                  <a:pt x="21365" y="6793"/>
                  <a:pt x="21373" y="6822"/>
                  <a:pt x="20849" y="6537"/>
                </a:cubicBezTo>
                <a:cubicBezTo>
                  <a:pt x="20686" y="6448"/>
                  <a:pt x="20522" y="6401"/>
                  <a:pt x="20361" y="6392"/>
                </a:cubicBezTo>
                <a:close/>
                <a:moveTo>
                  <a:pt x="6885" y="6489"/>
                </a:moveTo>
                <a:cubicBezTo>
                  <a:pt x="6594" y="6489"/>
                  <a:pt x="6357" y="6505"/>
                  <a:pt x="6357" y="6527"/>
                </a:cubicBezTo>
                <a:cubicBezTo>
                  <a:pt x="6357" y="6569"/>
                  <a:pt x="5020" y="15786"/>
                  <a:pt x="4961" y="16154"/>
                </a:cubicBezTo>
                <a:cubicBezTo>
                  <a:pt x="4930" y="16343"/>
                  <a:pt x="4970" y="16361"/>
                  <a:pt x="5395" y="16361"/>
                </a:cubicBezTo>
                <a:lnTo>
                  <a:pt x="5861" y="16361"/>
                </a:lnTo>
                <a:lnTo>
                  <a:pt x="5940" y="15676"/>
                </a:lnTo>
                <a:cubicBezTo>
                  <a:pt x="5984" y="15300"/>
                  <a:pt x="6049" y="14781"/>
                  <a:pt x="6083" y="14519"/>
                </a:cubicBezTo>
                <a:lnTo>
                  <a:pt x="6145" y="14042"/>
                </a:lnTo>
                <a:lnTo>
                  <a:pt x="6889" y="14008"/>
                </a:lnTo>
                <a:cubicBezTo>
                  <a:pt x="7458" y="13983"/>
                  <a:pt x="7637" y="14013"/>
                  <a:pt x="7652" y="14129"/>
                </a:cubicBezTo>
                <a:cubicBezTo>
                  <a:pt x="7663" y="14212"/>
                  <a:pt x="7729" y="14747"/>
                  <a:pt x="7799" y="15320"/>
                </a:cubicBezTo>
                <a:lnTo>
                  <a:pt x="7928" y="16361"/>
                </a:lnTo>
                <a:lnTo>
                  <a:pt x="8366" y="16361"/>
                </a:lnTo>
                <a:cubicBezTo>
                  <a:pt x="8608" y="16361"/>
                  <a:pt x="8805" y="16312"/>
                  <a:pt x="8805" y="16255"/>
                </a:cubicBezTo>
                <a:cubicBezTo>
                  <a:pt x="8805" y="16197"/>
                  <a:pt x="8680" y="15302"/>
                  <a:pt x="8529" y="14264"/>
                </a:cubicBezTo>
                <a:cubicBezTo>
                  <a:pt x="8378" y="13226"/>
                  <a:pt x="8225" y="12164"/>
                  <a:pt x="8190" y="11902"/>
                </a:cubicBezTo>
                <a:cubicBezTo>
                  <a:pt x="8155" y="11640"/>
                  <a:pt x="8023" y="10728"/>
                  <a:pt x="7898" y="9877"/>
                </a:cubicBezTo>
                <a:cubicBezTo>
                  <a:pt x="7773" y="9027"/>
                  <a:pt x="7614" y="7916"/>
                  <a:pt x="7543" y="7409"/>
                </a:cubicBezTo>
                <a:lnTo>
                  <a:pt x="7412" y="6489"/>
                </a:lnTo>
                <a:lnTo>
                  <a:pt x="6885" y="6489"/>
                </a:lnTo>
                <a:close/>
                <a:moveTo>
                  <a:pt x="16011" y="6489"/>
                </a:moveTo>
                <a:lnTo>
                  <a:pt x="15855" y="7588"/>
                </a:lnTo>
                <a:cubicBezTo>
                  <a:pt x="15768" y="8193"/>
                  <a:pt x="15488" y="10136"/>
                  <a:pt x="15232" y="11902"/>
                </a:cubicBezTo>
                <a:cubicBezTo>
                  <a:pt x="14975" y="13668"/>
                  <a:pt x="14724" y="15391"/>
                  <a:pt x="14674" y="15734"/>
                </a:cubicBezTo>
                <a:lnTo>
                  <a:pt x="14585" y="16361"/>
                </a:lnTo>
                <a:lnTo>
                  <a:pt x="15045" y="16361"/>
                </a:lnTo>
                <a:lnTo>
                  <a:pt x="15506" y="16361"/>
                </a:lnTo>
                <a:lnTo>
                  <a:pt x="15609" y="15498"/>
                </a:lnTo>
                <a:cubicBezTo>
                  <a:pt x="15665" y="15024"/>
                  <a:pt x="15729" y="14500"/>
                  <a:pt x="15749" y="14336"/>
                </a:cubicBezTo>
                <a:lnTo>
                  <a:pt x="15787" y="14042"/>
                </a:lnTo>
                <a:lnTo>
                  <a:pt x="16539" y="14042"/>
                </a:lnTo>
                <a:lnTo>
                  <a:pt x="17291" y="14042"/>
                </a:lnTo>
                <a:lnTo>
                  <a:pt x="17424" y="15151"/>
                </a:lnTo>
                <a:cubicBezTo>
                  <a:pt x="17496" y="15760"/>
                  <a:pt x="17566" y="16282"/>
                  <a:pt x="17578" y="16313"/>
                </a:cubicBezTo>
                <a:cubicBezTo>
                  <a:pt x="17591" y="16343"/>
                  <a:pt x="17801" y="16356"/>
                  <a:pt x="18043" y="16337"/>
                </a:cubicBezTo>
                <a:lnTo>
                  <a:pt x="18481" y="16303"/>
                </a:lnTo>
                <a:lnTo>
                  <a:pt x="17767" y="11396"/>
                </a:lnTo>
                <a:lnTo>
                  <a:pt x="17053" y="6489"/>
                </a:lnTo>
                <a:lnTo>
                  <a:pt x="16531" y="6489"/>
                </a:lnTo>
                <a:lnTo>
                  <a:pt x="16011" y="6489"/>
                </a:lnTo>
                <a:close/>
                <a:moveTo>
                  <a:pt x="1168" y="6546"/>
                </a:moveTo>
                <a:cubicBezTo>
                  <a:pt x="1180" y="6564"/>
                  <a:pt x="1212" y="6676"/>
                  <a:pt x="1255" y="6845"/>
                </a:cubicBezTo>
                <a:cubicBezTo>
                  <a:pt x="1299" y="7015"/>
                  <a:pt x="1352" y="7242"/>
                  <a:pt x="1406" y="7482"/>
                </a:cubicBezTo>
                <a:cubicBezTo>
                  <a:pt x="1514" y="7960"/>
                  <a:pt x="1731" y="8768"/>
                  <a:pt x="1888" y="9280"/>
                </a:cubicBezTo>
                <a:cubicBezTo>
                  <a:pt x="2005" y="9664"/>
                  <a:pt x="2102" y="10026"/>
                  <a:pt x="2138" y="10215"/>
                </a:cubicBezTo>
                <a:cubicBezTo>
                  <a:pt x="2138" y="10215"/>
                  <a:pt x="2138" y="10219"/>
                  <a:pt x="2138" y="10220"/>
                </a:cubicBezTo>
                <a:cubicBezTo>
                  <a:pt x="2150" y="10281"/>
                  <a:pt x="2156" y="10322"/>
                  <a:pt x="2154" y="10340"/>
                </a:cubicBezTo>
                <a:cubicBezTo>
                  <a:pt x="2142" y="10412"/>
                  <a:pt x="2120" y="10736"/>
                  <a:pt x="2104" y="11058"/>
                </a:cubicBezTo>
                <a:cubicBezTo>
                  <a:pt x="2096" y="11218"/>
                  <a:pt x="2088" y="11342"/>
                  <a:pt x="2078" y="11434"/>
                </a:cubicBezTo>
                <a:cubicBezTo>
                  <a:pt x="2073" y="11480"/>
                  <a:pt x="2069" y="11519"/>
                  <a:pt x="2062" y="11550"/>
                </a:cubicBezTo>
                <a:cubicBezTo>
                  <a:pt x="2056" y="11582"/>
                  <a:pt x="2048" y="11604"/>
                  <a:pt x="2039" y="11622"/>
                </a:cubicBezTo>
                <a:cubicBezTo>
                  <a:pt x="2029" y="11641"/>
                  <a:pt x="2016" y="11654"/>
                  <a:pt x="2003" y="11661"/>
                </a:cubicBezTo>
                <a:cubicBezTo>
                  <a:pt x="1965" y="11680"/>
                  <a:pt x="1911" y="11653"/>
                  <a:pt x="1830" y="11598"/>
                </a:cubicBezTo>
                <a:cubicBezTo>
                  <a:pt x="1604" y="11446"/>
                  <a:pt x="1440" y="11316"/>
                  <a:pt x="1311" y="11169"/>
                </a:cubicBezTo>
                <a:cubicBezTo>
                  <a:pt x="1267" y="11120"/>
                  <a:pt x="1228" y="11070"/>
                  <a:pt x="1192" y="11015"/>
                </a:cubicBezTo>
                <a:cubicBezTo>
                  <a:pt x="1136" y="10932"/>
                  <a:pt x="1087" y="10836"/>
                  <a:pt x="1041" y="10731"/>
                </a:cubicBezTo>
                <a:cubicBezTo>
                  <a:pt x="1026" y="10697"/>
                  <a:pt x="1011" y="10670"/>
                  <a:pt x="997" y="10634"/>
                </a:cubicBezTo>
                <a:cubicBezTo>
                  <a:pt x="968" y="10558"/>
                  <a:pt x="939" y="10474"/>
                  <a:pt x="910" y="10383"/>
                </a:cubicBezTo>
                <a:cubicBezTo>
                  <a:pt x="881" y="10293"/>
                  <a:pt x="850" y="10194"/>
                  <a:pt x="819" y="10085"/>
                </a:cubicBezTo>
                <a:cubicBezTo>
                  <a:pt x="757" y="9867"/>
                  <a:pt x="716" y="9738"/>
                  <a:pt x="718" y="9646"/>
                </a:cubicBezTo>
                <a:cubicBezTo>
                  <a:pt x="719" y="9585"/>
                  <a:pt x="739" y="9537"/>
                  <a:pt x="785" y="9497"/>
                </a:cubicBezTo>
                <a:cubicBezTo>
                  <a:pt x="854" y="9435"/>
                  <a:pt x="982" y="9384"/>
                  <a:pt x="1190" y="9289"/>
                </a:cubicBezTo>
                <a:cubicBezTo>
                  <a:pt x="1293" y="9242"/>
                  <a:pt x="1374" y="9203"/>
                  <a:pt x="1436" y="9169"/>
                </a:cubicBezTo>
                <a:cubicBezTo>
                  <a:pt x="1528" y="9117"/>
                  <a:pt x="1578" y="9073"/>
                  <a:pt x="1598" y="9029"/>
                </a:cubicBezTo>
                <a:cubicBezTo>
                  <a:pt x="1619" y="8985"/>
                  <a:pt x="1609" y="8938"/>
                  <a:pt x="1582" y="8875"/>
                </a:cubicBezTo>
                <a:cubicBezTo>
                  <a:pt x="1575" y="8858"/>
                  <a:pt x="1563" y="8846"/>
                  <a:pt x="1545" y="8841"/>
                </a:cubicBezTo>
                <a:cubicBezTo>
                  <a:pt x="1490" y="8825"/>
                  <a:pt x="1391" y="8859"/>
                  <a:pt x="1269" y="8937"/>
                </a:cubicBezTo>
                <a:cubicBezTo>
                  <a:pt x="1121" y="9033"/>
                  <a:pt x="911" y="9100"/>
                  <a:pt x="805" y="9082"/>
                </a:cubicBezTo>
                <a:cubicBezTo>
                  <a:pt x="621" y="9051"/>
                  <a:pt x="608" y="9016"/>
                  <a:pt x="547" y="8508"/>
                </a:cubicBezTo>
                <a:lnTo>
                  <a:pt x="481" y="7973"/>
                </a:lnTo>
                <a:lnTo>
                  <a:pt x="803" y="7231"/>
                </a:lnTo>
                <a:cubicBezTo>
                  <a:pt x="980" y="6820"/>
                  <a:pt x="1144" y="6511"/>
                  <a:pt x="1168" y="6546"/>
                </a:cubicBezTo>
                <a:close/>
                <a:moveTo>
                  <a:pt x="8315" y="6609"/>
                </a:moveTo>
                <a:lnTo>
                  <a:pt x="8315" y="7438"/>
                </a:lnTo>
                <a:lnTo>
                  <a:pt x="8315" y="8267"/>
                </a:lnTo>
                <a:lnTo>
                  <a:pt x="8842" y="8301"/>
                </a:lnTo>
                <a:lnTo>
                  <a:pt x="9368" y="8335"/>
                </a:lnTo>
                <a:lnTo>
                  <a:pt x="9380" y="12345"/>
                </a:lnTo>
                <a:lnTo>
                  <a:pt x="9394" y="16361"/>
                </a:lnTo>
                <a:lnTo>
                  <a:pt x="9809" y="16361"/>
                </a:lnTo>
                <a:lnTo>
                  <a:pt x="10223" y="16361"/>
                </a:lnTo>
                <a:lnTo>
                  <a:pt x="10235" y="12345"/>
                </a:lnTo>
                <a:lnTo>
                  <a:pt x="10249" y="8335"/>
                </a:lnTo>
                <a:lnTo>
                  <a:pt x="10798" y="8301"/>
                </a:lnTo>
                <a:lnTo>
                  <a:pt x="11350" y="8267"/>
                </a:lnTo>
                <a:lnTo>
                  <a:pt x="11350" y="7438"/>
                </a:lnTo>
                <a:lnTo>
                  <a:pt x="11350" y="6609"/>
                </a:lnTo>
                <a:lnTo>
                  <a:pt x="9832" y="6609"/>
                </a:lnTo>
                <a:lnTo>
                  <a:pt x="8315" y="6609"/>
                </a:lnTo>
                <a:close/>
                <a:moveTo>
                  <a:pt x="11887" y="6609"/>
                </a:moveTo>
                <a:lnTo>
                  <a:pt x="11887" y="11487"/>
                </a:lnTo>
                <a:lnTo>
                  <a:pt x="11887" y="16361"/>
                </a:lnTo>
                <a:lnTo>
                  <a:pt x="13111" y="16361"/>
                </a:lnTo>
                <a:lnTo>
                  <a:pt x="14335" y="16361"/>
                </a:lnTo>
                <a:lnTo>
                  <a:pt x="14335" y="15474"/>
                </a:lnTo>
                <a:lnTo>
                  <a:pt x="14335" y="14582"/>
                </a:lnTo>
                <a:lnTo>
                  <a:pt x="13540" y="14548"/>
                </a:lnTo>
                <a:lnTo>
                  <a:pt x="12744" y="14519"/>
                </a:lnTo>
                <a:lnTo>
                  <a:pt x="12732" y="10562"/>
                </a:lnTo>
                <a:lnTo>
                  <a:pt x="12718" y="6609"/>
                </a:lnTo>
                <a:lnTo>
                  <a:pt x="12304" y="6609"/>
                </a:lnTo>
                <a:lnTo>
                  <a:pt x="11887" y="6609"/>
                </a:lnTo>
                <a:close/>
                <a:moveTo>
                  <a:pt x="6873" y="8422"/>
                </a:moveTo>
                <a:cubicBezTo>
                  <a:pt x="6926" y="8484"/>
                  <a:pt x="7015" y="9060"/>
                  <a:pt x="7176" y="10321"/>
                </a:cubicBezTo>
                <a:cubicBezTo>
                  <a:pt x="7296" y="11256"/>
                  <a:pt x="7398" y="12073"/>
                  <a:pt x="7402" y="12138"/>
                </a:cubicBezTo>
                <a:cubicBezTo>
                  <a:pt x="7411" y="12263"/>
                  <a:pt x="6448" y="12379"/>
                  <a:pt x="6399" y="12259"/>
                </a:cubicBezTo>
                <a:cubicBezTo>
                  <a:pt x="6377" y="12206"/>
                  <a:pt x="6534" y="10847"/>
                  <a:pt x="6829" y="8523"/>
                </a:cubicBezTo>
                <a:cubicBezTo>
                  <a:pt x="6840" y="8437"/>
                  <a:pt x="6855" y="8401"/>
                  <a:pt x="6873" y="8422"/>
                </a:cubicBezTo>
                <a:close/>
                <a:moveTo>
                  <a:pt x="16541" y="8571"/>
                </a:moveTo>
                <a:cubicBezTo>
                  <a:pt x="16607" y="8571"/>
                  <a:pt x="17087" y="12132"/>
                  <a:pt x="17037" y="12254"/>
                </a:cubicBezTo>
                <a:cubicBezTo>
                  <a:pt x="16997" y="12352"/>
                  <a:pt x="16048" y="12324"/>
                  <a:pt x="16041" y="12225"/>
                </a:cubicBezTo>
                <a:cubicBezTo>
                  <a:pt x="16020" y="11897"/>
                  <a:pt x="16475" y="8571"/>
                  <a:pt x="16541" y="8571"/>
                </a:cubicBezTo>
                <a:close/>
                <a:moveTo>
                  <a:pt x="3752" y="11299"/>
                </a:moveTo>
                <a:cubicBezTo>
                  <a:pt x="3766" y="11307"/>
                  <a:pt x="3778" y="11326"/>
                  <a:pt x="3786" y="11357"/>
                </a:cubicBezTo>
                <a:cubicBezTo>
                  <a:pt x="3796" y="11396"/>
                  <a:pt x="3793" y="11439"/>
                  <a:pt x="3786" y="11478"/>
                </a:cubicBezTo>
                <a:cubicBezTo>
                  <a:pt x="3801" y="11539"/>
                  <a:pt x="3794" y="11618"/>
                  <a:pt x="3768" y="11656"/>
                </a:cubicBezTo>
                <a:cubicBezTo>
                  <a:pt x="3743" y="11694"/>
                  <a:pt x="3709" y="11675"/>
                  <a:pt x="3693" y="11613"/>
                </a:cubicBezTo>
                <a:cubicBezTo>
                  <a:pt x="3683" y="11574"/>
                  <a:pt x="3686" y="11531"/>
                  <a:pt x="3693" y="11492"/>
                </a:cubicBezTo>
                <a:cubicBezTo>
                  <a:pt x="3678" y="11430"/>
                  <a:pt x="3686" y="11352"/>
                  <a:pt x="3711" y="11314"/>
                </a:cubicBezTo>
                <a:cubicBezTo>
                  <a:pt x="3724" y="11295"/>
                  <a:pt x="3739" y="11292"/>
                  <a:pt x="3752" y="11299"/>
                </a:cubicBezTo>
                <a:close/>
                <a:moveTo>
                  <a:pt x="14532" y="17894"/>
                </a:moveTo>
                <a:lnTo>
                  <a:pt x="14532" y="19682"/>
                </a:lnTo>
                <a:cubicBezTo>
                  <a:pt x="14532" y="21383"/>
                  <a:pt x="14535" y="21475"/>
                  <a:pt x="14627" y="21475"/>
                </a:cubicBezTo>
                <a:cubicBezTo>
                  <a:pt x="14715" y="21475"/>
                  <a:pt x="14725" y="21377"/>
                  <a:pt x="14738" y="20285"/>
                </a:cubicBezTo>
                <a:cubicBezTo>
                  <a:pt x="14746" y="19622"/>
                  <a:pt x="14773" y="19094"/>
                  <a:pt x="14799" y="19089"/>
                </a:cubicBezTo>
                <a:cubicBezTo>
                  <a:pt x="14826" y="19085"/>
                  <a:pt x="14921" y="19616"/>
                  <a:pt x="15012" y="20275"/>
                </a:cubicBezTo>
                <a:cubicBezTo>
                  <a:pt x="15154" y="21315"/>
                  <a:pt x="15191" y="21475"/>
                  <a:pt x="15285" y="21475"/>
                </a:cubicBezTo>
                <a:cubicBezTo>
                  <a:pt x="15379" y="21475"/>
                  <a:pt x="15416" y="21311"/>
                  <a:pt x="15561" y="20314"/>
                </a:cubicBezTo>
                <a:cubicBezTo>
                  <a:pt x="15654" y="19676"/>
                  <a:pt x="15752" y="19170"/>
                  <a:pt x="15779" y="19186"/>
                </a:cubicBezTo>
                <a:cubicBezTo>
                  <a:pt x="15806" y="19202"/>
                  <a:pt x="15833" y="19716"/>
                  <a:pt x="15841" y="20343"/>
                </a:cubicBezTo>
                <a:cubicBezTo>
                  <a:pt x="15854" y="21375"/>
                  <a:pt x="15864" y="21475"/>
                  <a:pt x="15952" y="21475"/>
                </a:cubicBezTo>
                <a:cubicBezTo>
                  <a:pt x="16043" y="21475"/>
                  <a:pt x="16047" y="21385"/>
                  <a:pt x="16047" y="19692"/>
                </a:cubicBezTo>
                <a:lnTo>
                  <a:pt x="16047" y="17908"/>
                </a:lnTo>
                <a:lnTo>
                  <a:pt x="15884" y="17908"/>
                </a:lnTo>
                <a:cubicBezTo>
                  <a:pt x="15721" y="17908"/>
                  <a:pt x="15720" y="17908"/>
                  <a:pt x="15529" y="19186"/>
                </a:cubicBezTo>
                <a:cubicBezTo>
                  <a:pt x="15424" y="19889"/>
                  <a:pt x="15316" y="20455"/>
                  <a:pt x="15289" y="20444"/>
                </a:cubicBezTo>
                <a:cubicBezTo>
                  <a:pt x="15263" y="20433"/>
                  <a:pt x="15163" y="19871"/>
                  <a:pt x="15065" y="19195"/>
                </a:cubicBezTo>
                <a:lnTo>
                  <a:pt x="14887" y="17966"/>
                </a:lnTo>
                <a:lnTo>
                  <a:pt x="14708" y="17927"/>
                </a:lnTo>
                <a:lnTo>
                  <a:pt x="14532" y="17894"/>
                </a:lnTo>
                <a:close/>
                <a:moveTo>
                  <a:pt x="4939" y="17908"/>
                </a:moveTo>
                <a:lnTo>
                  <a:pt x="4939" y="19692"/>
                </a:lnTo>
                <a:lnTo>
                  <a:pt x="4939" y="21475"/>
                </a:lnTo>
                <a:lnTo>
                  <a:pt x="5355" y="21475"/>
                </a:lnTo>
                <a:cubicBezTo>
                  <a:pt x="5735" y="21475"/>
                  <a:pt x="5770" y="21456"/>
                  <a:pt x="5770" y="21244"/>
                </a:cubicBezTo>
                <a:cubicBezTo>
                  <a:pt x="5770" y="21045"/>
                  <a:pt x="5730" y="21005"/>
                  <a:pt x="5488" y="20974"/>
                </a:cubicBezTo>
                <a:lnTo>
                  <a:pt x="5208" y="20940"/>
                </a:lnTo>
                <a:lnTo>
                  <a:pt x="5208" y="20405"/>
                </a:lnTo>
                <a:lnTo>
                  <a:pt x="5208" y="19870"/>
                </a:lnTo>
                <a:lnTo>
                  <a:pt x="5464" y="19832"/>
                </a:lnTo>
                <a:cubicBezTo>
                  <a:pt x="5679" y="19802"/>
                  <a:pt x="5722" y="19759"/>
                  <a:pt x="5722" y="19571"/>
                </a:cubicBezTo>
                <a:cubicBezTo>
                  <a:pt x="5722" y="19383"/>
                  <a:pt x="5679" y="19341"/>
                  <a:pt x="5464" y="19311"/>
                </a:cubicBezTo>
                <a:lnTo>
                  <a:pt x="5208" y="19272"/>
                </a:lnTo>
                <a:lnTo>
                  <a:pt x="5208" y="18858"/>
                </a:lnTo>
                <a:lnTo>
                  <a:pt x="5208" y="18443"/>
                </a:lnTo>
                <a:lnTo>
                  <a:pt x="5488" y="18405"/>
                </a:lnTo>
                <a:cubicBezTo>
                  <a:pt x="5730" y="18374"/>
                  <a:pt x="5770" y="18338"/>
                  <a:pt x="5770" y="18140"/>
                </a:cubicBezTo>
                <a:cubicBezTo>
                  <a:pt x="5770" y="17928"/>
                  <a:pt x="5735" y="17908"/>
                  <a:pt x="5355" y="17908"/>
                </a:cubicBezTo>
                <a:lnTo>
                  <a:pt x="4939" y="17908"/>
                </a:lnTo>
                <a:close/>
                <a:moveTo>
                  <a:pt x="6573" y="17908"/>
                </a:moveTo>
                <a:cubicBezTo>
                  <a:pt x="6508" y="17908"/>
                  <a:pt x="6456" y="17934"/>
                  <a:pt x="6456" y="17966"/>
                </a:cubicBezTo>
                <a:cubicBezTo>
                  <a:pt x="6456" y="17998"/>
                  <a:pt x="6550" y="18387"/>
                  <a:pt x="6666" y="18829"/>
                </a:cubicBezTo>
                <a:lnTo>
                  <a:pt x="6879" y="19629"/>
                </a:lnTo>
                <a:lnTo>
                  <a:pt x="6690" y="20347"/>
                </a:lnTo>
                <a:cubicBezTo>
                  <a:pt x="6586" y="20740"/>
                  <a:pt x="6479" y="21154"/>
                  <a:pt x="6452" y="21268"/>
                </a:cubicBezTo>
                <a:cubicBezTo>
                  <a:pt x="6411" y="21443"/>
                  <a:pt x="6424" y="21475"/>
                  <a:pt x="6530" y="21475"/>
                </a:cubicBezTo>
                <a:cubicBezTo>
                  <a:pt x="6626" y="21475"/>
                  <a:pt x="6684" y="21348"/>
                  <a:pt x="6787" y="20926"/>
                </a:cubicBezTo>
                <a:cubicBezTo>
                  <a:pt x="7029" y="19939"/>
                  <a:pt x="7005" y="19954"/>
                  <a:pt x="7208" y="20752"/>
                </a:cubicBezTo>
                <a:cubicBezTo>
                  <a:pt x="7363" y="21364"/>
                  <a:pt x="7414" y="21475"/>
                  <a:pt x="7531" y="21475"/>
                </a:cubicBezTo>
                <a:lnTo>
                  <a:pt x="7670" y="21475"/>
                </a:lnTo>
                <a:lnTo>
                  <a:pt x="7430" y="20588"/>
                </a:lnTo>
                <a:cubicBezTo>
                  <a:pt x="7298" y="20101"/>
                  <a:pt x="7190" y="19670"/>
                  <a:pt x="7190" y="19629"/>
                </a:cubicBezTo>
                <a:cubicBezTo>
                  <a:pt x="7190" y="19588"/>
                  <a:pt x="7290" y="19181"/>
                  <a:pt x="7410" y="18728"/>
                </a:cubicBezTo>
                <a:lnTo>
                  <a:pt x="7628" y="17908"/>
                </a:lnTo>
                <a:lnTo>
                  <a:pt x="7492" y="17908"/>
                </a:lnTo>
                <a:cubicBezTo>
                  <a:pt x="7384" y="17908"/>
                  <a:pt x="7332" y="18003"/>
                  <a:pt x="7248" y="18366"/>
                </a:cubicBezTo>
                <a:cubicBezTo>
                  <a:pt x="7060" y="19179"/>
                  <a:pt x="7018" y="19194"/>
                  <a:pt x="6845" y="18511"/>
                </a:cubicBezTo>
                <a:cubicBezTo>
                  <a:pt x="6729" y="18053"/>
                  <a:pt x="6663" y="17908"/>
                  <a:pt x="6573" y="17908"/>
                </a:cubicBezTo>
                <a:close/>
                <a:moveTo>
                  <a:pt x="8315" y="17908"/>
                </a:moveTo>
                <a:lnTo>
                  <a:pt x="8315" y="19692"/>
                </a:lnTo>
                <a:lnTo>
                  <a:pt x="8315" y="21475"/>
                </a:lnTo>
                <a:lnTo>
                  <a:pt x="8436" y="21475"/>
                </a:lnTo>
                <a:cubicBezTo>
                  <a:pt x="8546" y="21475"/>
                  <a:pt x="8557" y="21424"/>
                  <a:pt x="8571" y="20853"/>
                </a:cubicBezTo>
                <a:lnTo>
                  <a:pt x="8585" y="20232"/>
                </a:lnTo>
                <a:lnTo>
                  <a:pt x="8842" y="20092"/>
                </a:lnTo>
                <a:cubicBezTo>
                  <a:pt x="9151" y="19926"/>
                  <a:pt x="9229" y="19787"/>
                  <a:pt x="9271" y="19325"/>
                </a:cubicBezTo>
                <a:cubicBezTo>
                  <a:pt x="9359" y="18350"/>
                  <a:pt x="9160" y="17908"/>
                  <a:pt x="8636" y="17908"/>
                </a:cubicBezTo>
                <a:lnTo>
                  <a:pt x="8315" y="17908"/>
                </a:lnTo>
                <a:close/>
                <a:moveTo>
                  <a:pt x="10029" y="17908"/>
                </a:moveTo>
                <a:lnTo>
                  <a:pt x="10029" y="19692"/>
                </a:lnTo>
                <a:lnTo>
                  <a:pt x="10029" y="21475"/>
                </a:lnTo>
                <a:lnTo>
                  <a:pt x="10443" y="21475"/>
                </a:lnTo>
                <a:cubicBezTo>
                  <a:pt x="10823" y="21475"/>
                  <a:pt x="10860" y="21456"/>
                  <a:pt x="10860" y="21244"/>
                </a:cubicBezTo>
                <a:cubicBezTo>
                  <a:pt x="10860" y="21045"/>
                  <a:pt x="10820" y="21005"/>
                  <a:pt x="10578" y="20974"/>
                </a:cubicBezTo>
                <a:lnTo>
                  <a:pt x="10298" y="20940"/>
                </a:lnTo>
                <a:lnTo>
                  <a:pt x="10298" y="20405"/>
                </a:lnTo>
                <a:lnTo>
                  <a:pt x="10298" y="19870"/>
                </a:lnTo>
                <a:lnTo>
                  <a:pt x="10554" y="19832"/>
                </a:lnTo>
                <a:cubicBezTo>
                  <a:pt x="10769" y="19802"/>
                  <a:pt x="10810" y="19759"/>
                  <a:pt x="10810" y="19571"/>
                </a:cubicBezTo>
                <a:cubicBezTo>
                  <a:pt x="10810" y="19383"/>
                  <a:pt x="10769" y="19341"/>
                  <a:pt x="10554" y="19311"/>
                </a:cubicBezTo>
                <a:lnTo>
                  <a:pt x="10298" y="19272"/>
                </a:lnTo>
                <a:lnTo>
                  <a:pt x="10298" y="18858"/>
                </a:lnTo>
                <a:lnTo>
                  <a:pt x="10298" y="18443"/>
                </a:lnTo>
                <a:lnTo>
                  <a:pt x="10578" y="18405"/>
                </a:lnTo>
                <a:cubicBezTo>
                  <a:pt x="10820" y="18374"/>
                  <a:pt x="10860" y="18338"/>
                  <a:pt x="10860" y="18140"/>
                </a:cubicBezTo>
                <a:cubicBezTo>
                  <a:pt x="10860" y="17928"/>
                  <a:pt x="10823" y="17908"/>
                  <a:pt x="10443" y="17908"/>
                </a:cubicBezTo>
                <a:lnTo>
                  <a:pt x="10029" y="17908"/>
                </a:lnTo>
                <a:close/>
                <a:moveTo>
                  <a:pt x="11643" y="17908"/>
                </a:moveTo>
                <a:lnTo>
                  <a:pt x="11643" y="19692"/>
                </a:lnTo>
                <a:lnTo>
                  <a:pt x="11643" y="21475"/>
                </a:lnTo>
                <a:lnTo>
                  <a:pt x="11762" y="21475"/>
                </a:lnTo>
                <a:cubicBezTo>
                  <a:pt x="11874" y="21475"/>
                  <a:pt x="11884" y="21428"/>
                  <a:pt x="11897" y="20791"/>
                </a:cubicBezTo>
                <a:cubicBezTo>
                  <a:pt x="11910" y="20193"/>
                  <a:pt x="11925" y="20100"/>
                  <a:pt x="12018" y="20068"/>
                </a:cubicBezTo>
                <a:cubicBezTo>
                  <a:pt x="12103" y="20039"/>
                  <a:pt x="12158" y="20175"/>
                  <a:pt x="12290" y="20723"/>
                </a:cubicBezTo>
                <a:cubicBezTo>
                  <a:pt x="12418" y="21259"/>
                  <a:pt x="12486" y="21422"/>
                  <a:pt x="12588" y="21451"/>
                </a:cubicBezTo>
                <a:cubicBezTo>
                  <a:pt x="12660" y="21472"/>
                  <a:pt x="12720" y="21458"/>
                  <a:pt x="12720" y="21417"/>
                </a:cubicBezTo>
                <a:cubicBezTo>
                  <a:pt x="12720" y="21377"/>
                  <a:pt x="12634" y="21033"/>
                  <a:pt x="12530" y="20651"/>
                </a:cubicBezTo>
                <a:lnTo>
                  <a:pt x="12340" y="19957"/>
                </a:lnTo>
                <a:lnTo>
                  <a:pt x="12480" y="19653"/>
                </a:lnTo>
                <a:cubicBezTo>
                  <a:pt x="12620" y="19355"/>
                  <a:pt x="12663" y="18900"/>
                  <a:pt x="12592" y="18448"/>
                </a:cubicBezTo>
                <a:cubicBezTo>
                  <a:pt x="12539" y="18113"/>
                  <a:pt x="12301" y="17908"/>
                  <a:pt x="11965" y="17908"/>
                </a:cubicBezTo>
                <a:lnTo>
                  <a:pt x="11643" y="17908"/>
                </a:lnTo>
                <a:close/>
                <a:moveTo>
                  <a:pt x="13454" y="17908"/>
                </a:moveTo>
                <a:lnTo>
                  <a:pt x="13454" y="19692"/>
                </a:lnTo>
                <a:lnTo>
                  <a:pt x="13454" y="21475"/>
                </a:lnTo>
                <a:lnTo>
                  <a:pt x="13577" y="21475"/>
                </a:lnTo>
                <a:lnTo>
                  <a:pt x="13698" y="21475"/>
                </a:lnTo>
                <a:lnTo>
                  <a:pt x="13698" y="19692"/>
                </a:lnTo>
                <a:lnTo>
                  <a:pt x="13698" y="17908"/>
                </a:lnTo>
                <a:lnTo>
                  <a:pt x="13577" y="17908"/>
                </a:lnTo>
                <a:lnTo>
                  <a:pt x="13454" y="17908"/>
                </a:lnTo>
                <a:close/>
                <a:moveTo>
                  <a:pt x="16930" y="17908"/>
                </a:moveTo>
                <a:lnTo>
                  <a:pt x="16930" y="19692"/>
                </a:lnTo>
                <a:lnTo>
                  <a:pt x="16930" y="21475"/>
                </a:lnTo>
                <a:lnTo>
                  <a:pt x="17321" y="21475"/>
                </a:lnTo>
                <a:cubicBezTo>
                  <a:pt x="17676" y="21475"/>
                  <a:pt x="17711" y="21455"/>
                  <a:pt x="17711" y="21244"/>
                </a:cubicBezTo>
                <a:cubicBezTo>
                  <a:pt x="17711" y="21045"/>
                  <a:pt x="17673" y="21005"/>
                  <a:pt x="17432" y="20974"/>
                </a:cubicBezTo>
                <a:lnTo>
                  <a:pt x="17150" y="20940"/>
                </a:lnTo>
                <a:lnTo>
                  <a:pt x="17150" y="20405"/>
                </a:lnTo>
                <a:lnTo>
                  <a:pt x="17150" y="19870"/>
                </a:lnTo>
                <a:lnTo>
                  <a:pt x="17432" y="19832"/>
                </a:lnTo>
                <a:cubicBezTo>
                  <a:pt x="17670" y="19801"/>
                  <a:pt x="17711" y="19763"/>
                  <a:pt x="17711" y="19571"/>
                </a:cubicBezTo>
                <a:cubicBezTo>
                  <a:pt x="17711" y="19380"/>
                  <a:pt x="17670" y="19341"/>
                  <a:pt x="17432" y="19311"/>
                </a:cubicBezTo>
                <a:lnTo>
                  <a:pt x="17150" y="19272"/>
                </a:lnTo>
                <a:lnTo>
                  <a:pt x="17150" y="18858"/>
                </a:lnTo>
                <a:lnTo>
                  <a:pt x="17150" y="18443"/>
                </a:lnTo>
                <a:lnTo>
                  <a:pt x="17432" y="18405"/>
                </a:lnTo>
                <a:cubicBezTo>
                  <a:pt x="17673" y="18374"/>
                  <a:pt x="17711" y="18338"/>
                  <a:pt x="17711" y="18140"/>
                </a:cubicBezTo>
                <a:cubicBezTo>
                  <a:pt x="17711" y="17929"/>
                  <a:pt x="17676" y="17908"/>
                  <a:pt x="17321" y="17908"/>
                </a:cubicBezTo>
                <a:lnTo>
                  <a:pt x="16930" y="17908"/>
                </a:lnTo>
                <a:close/>
                <a:moveTo>
                  <a:pt x="18544" y="17908"/>
                </a:moveTo>
                <a:lnTo>
                  <a:pt x="18544" y="19692"/>
                </a:lnTo>
                <a:cubicBezTo>
                  <a:pt x="18544" y="21396"/>
                  <a:pt x="18548" y="21475"/>
                  <a:pt x="18642" y="21475"/>
                </a:cubicBezTo>
                <a:cubicBezTo>
                  <a:pt x="18733" y="21475"/>
                  <a:pt x="18739" y="21397"/>
                  <a:pt x="18739" y="20294"/>
                </a:cubicBezTo>
                <a:cubicBezTo>
                  <a:pt x="18739" y="19644"/>
                  <a:pt x="18759" y="19082"/>
                  <a:pt x="18782" y="19046"/>
                </a:cubicBezTo>
                <a:cubicBezTo>
                  <a:pt x="18806" y="19010"/>
                  <a:pt x="18966" y="19541"/>
                  <a:pt x="19138" y="20227"/>
                </a:cubicBezTo>
                <a:cubicBezTo>
                  <a:pt x="19430" y="21399"/>
                  <a:pt x="19458" y="21475"/>
                  <a:pt x="19608" y="21475"/>
                </a:cubicBezTo>
                <a:lnTo>
                  <a:pt x="19768" y="21475"/>
                </a:lnTo>
                <a:lnTo>
                  <a:pt x="19768" y="19692"/>
                </a:lnTo>
                <a:lnTo>
                  <a:pt x="19768" y="17908"/>
                </a:lnTo>
                <a:lnTo>
                  <a:pt x="19645" y="17908"/>
                </a:lnTo>
                <a:cubicBezTo>
                  <a:pt x="19523" y="17908"/>
                  <a:pt x="19522" y="17913"/>
                  <a:pt x="19522" y="19031"/>
                </a:cubicBezTo>
                <a:cubicBezTo>
                  <a:pt x="19522" y="19649"/>
                  <a:pt x="19503" y="20180"/>
                  <a:pt x="19479" y="20217"/>
                </a:cubicBezTo>
                <a:cubicBezTo>
                  <a:pt x="19454" y="20254"/>
                  <a:pt x="19298" y="19748"/>
                  <a:pt x="19132" y="19094"/>
                </a:cubicBezTo>
                <a:cubicBezTo>
                  <a:pt x="18861" y="18028"/>
                  <a:pt x="18815" y="17908"/>
                  <a:pt x="18687" y="17908"/>
                </a:cubicBezTo>
                <a:lnTo>
                  <a:pt x="18544" y="17908"/>
                </a:lnTo>
                <a:close/>
                <a:moveTo>
                  <a:pt x="20943" y="17908"/>
                </a:moveTo>
                <a:cubicBezTo>
                  <a:pt x="20442" y="17908"/>
                  <a:pt x="20403" y="17925"/>
                  <a:pt x="20403" y="18140"/>
                </a:cubicBezTo>
                <a:cubicBezTo>
                  <a:pt x="20403" y="18326"/>
                  <a:pt x="20443" y="18375"/>
                  <a:pt x="20611" y="18405"/>
                </a:cubicBezTo>
                <a:lnTo>
                  <a:pt x="20820" y="18443"/>
                </a:lnTo>
                <a:lnTo>
                  <a:pt x="20834" y="19957"/>
                </a:lnTo>
                <a:cubicBezTo>
                  <a:pt x="20846" y="21367"/>
                  <a:pt x="20854" y="21475"/>
                  <a:pt x="20943" y="21475"/>
                </a:cubicBezTo>
                <a:cubicBezTo>
                  <a:pt x="21031" y="21475"/>
                  <a:pt x="21037" y="21367"/>
                  <a:pt x="21050" y="19957"/>
                </a:cubicBezTo>
                <a:lnTo>
                  <a:pt x="21066" y="18443"/>
                </a:lnTo>
                <a:lnTo>
                  <a:pt x="21272" y="18405"/>
                </a:lnTo>
                <a:cubicBezTo>
                  <a:pt x="21440" y="18375"/>
                  <a:pt x="21480" y="18326"/>
                  <a:pt x="21480" y="18140"/>
                </a:cubicBezTo>
                <a:cubicBezTo>
                  <a:pt x="21480" y="17925"/>
                  <a:pt x="21443" y="17908"/>
                  <a:pt x="20943" y="17908"/>
                </a:cubicBezTo>
                <a:close/>
                <a:moveTo>
                  <a:pt x="8723" y="18405"/>
                </a:moveTo>
                <a:cubicBezTo>
                  <a:pt x="9005" y="18326"/>
                  <a:pt x="9164" y="19126"/>
                  <a:pt x="8942" y="19504"/>
                </a:cubicBezTo>
                <a:cubicBezTo>
                  <a:pt x="8807" y="19734"/>
                  <a:pt x="8616" y="19744"/>
                  <a:pt x="8581" y="19523"/>
                </a:cubicBezTo>
                <a:cubicBezTo>
                  <a:pt x="8566" y="19432"/>
                  <a:pt x="8560" y="19153"/>
                  <a:pt x="8569" y="18901"/>
                </a:cubicBezTo>
                <a:cubicBezTo>
                  <a:pt x="8582" y="18497"/>
                  <a:pt x="8601" y="18439"/>
                  <a:pt x="8723" y="18405"/>
                </a:cubicBezTo>
                <a:close/>
                <a:moveTo>
                  <a:pt x="12044" y="18405"/>
                </a:moveTo>
                <a:cubicBezTo>
                  <a:pt x="12334" y="18323"/>
                  <a:pt x="12488" y="18933"/>
                  <a:pt x="12288" y="19374"/>
                </a:cubicBezTo>
                <a:cubicBezTo>
                  <a:pt x="12179" y="19614"/>
                  <a:pt x="11943" y="19636"/>
                  <a:pt x="11907" y="19407"/>
                </a:cubicBezTo>
                <a:cubicBezTo>
                  <a:pt x="11893" y="19315"/>
                  <a:pt x="11889" y="19057"/>
                  <a:pt x="11897" y="18839"/>
                </a:cubicBezTo>
                <a:cubicBezTo>
                  <a:pt x="11910" y="18506"/>
                  <a:pt x="11934" y="18436"/>
                  <a:pt x="12044" y="1840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mage"/>
          <p:cNvSpPr>
            <a:spLocks noGrp="1"/>
          </p:cNvSpPr>
          <p:nvPr>
            <p:ph type="pic" sz="quarter" idx="13"/>
          </p:nvPr>
        </p:nvSpPr>
        <p:spPr>
          <a:xfrm>
            <a:off x="12193061" y="0"/>
            <a:ext cx="9144001" cy="68401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sz="quarter" idx="14"/>
          </p:nvPr>
        </p:nvSpPr>
        <p:spPr>
          <a:xfrm>
            <a:off x="12191999" y="6893718"/>
            <a:ext cx="9144001" cy="68401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Image"/>
          <p:cNvSpPr>
            <a:spLocks noGrp="1"/>
          </p:cNvSpPr>
          <p:nvPr>
            <p:ph type="pic" sz="half" idx="15"/>
          </p:nvPr>
        </p:nvSpPr>
        <p:spPr>
          <a:xfrm>
            <a:off x="3048000" y="0"/>
            <a:ext cx="9096375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Image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buClr>
                <a:srgbClr val="0B80C3"/>
              </a:buClr>
              <a:defRPr/>
            </a:lvl1pPr>
          </a:lstStyle>
          <a:p>
            <a:endParaRPr dirty="0"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1" y="-1"/>
            <a:ext cx="24383998" cy="13723202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56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56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56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5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5600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560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5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4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129259" y="607218"/>
            <a:ext cx="628377" cy="548098"/>
          </a:xfr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1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1" y="0"/>
            <a:ext cx="24383998" cy="137232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56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56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560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56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56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5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560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560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5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129259" y="607218"/>
            <a:ext cx="628377" cy="548098"/>
          </a:xfr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9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3619500" y="1396632"/>
            <a:ext cx="17145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defTabSz="642937">
              <a:spcBef>
                <a:spcPts val="0"/>
              </a:spcBef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19500" y="2160984"/>
            <a:ext cx="17145000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dirty="0"/>
              <a:t>Title Text</a:t>
            </a:r>
          </a:p>
        </p:txBody>
      </p:sp>
      <p:pic>
        <p:nvPicPr>
          <p:cNvPr id="4" name="ATLAS-Logo-Blue-CMYK-M.png" descr="ATLAS-Logo-Blue-CMYK-M.png"/>
          <p:cNvPicPr>
            <a:picLocks noChangeAspect="1"/>
          </p:cNvPicPr>
          <p:nvPr/>
        </p:nvPicPr>
        <p:blipFill>
          <a:blip r:embed="rId11"/>
          <a:srcRect t="10680" b="10680"/>
          <a:stretch>
            <a:fillRect/>
          </a:stretch>
        </p:blipFill>
        <p:spPr>
          <a:xfrm>
            <a:off x="18945628" y="11085475"/>
            <a:ext cx="5175600" cy="214088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3619500" y="3857625"/>
            <a:ext cx="17145000" cy="859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211932" y="607218"/>
            <a:ext cx="545704" cy="6127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2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5" r:id="rId8"/>
    <p:sldLayoutId id="2147483666" r:id="rId9"/>
  </p:sldLayoutIdLst>
  <p:transition spd="med"/>
  <p:hf hdr="0" ftr="0"/>
  <p:txStyles>
    <p:titleStyle>
      <a:lvl1pPr marL="0" marR="0" indent="0" algn="l" defTabSz="821531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400" b="0" i="0" u="none" strike="noStrike" cap="all" spc="0" baseline="0">
          <a:ln>
            <a:noFill/>
          </a:ln>
          <a:solidFill>
            <a:srgbClr val="0B80C3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821531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400" b="0" i="0" u="none" strike="noStrike" cap="all" spc="0" baseline="0">
          <a:ln>
            <a:noFill/>
          </a:ln>
          <a:solidFill>
            <a:srgbClr val="187DC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821531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400" b="0" i="0" u="none" strike="noStrike" cap="all" spc="0" baseline="0">
          <a:ln>
            <a:noFill/>
          </a:ln>
          <a:solidFill>
            <a:srgbClr val="187DC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821531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400" b="0" i="0" u="none" strike="noStrike" cap="all" spc="0" baseline="0">
          <a:ln>
            <a:noFill/>
          </a:ln>
          <a:solidFill>
            <a:srgbClr val="187DC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821531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400" b="0" i="0" u="none" strike="noStrike" cap="all" spc="0" baseline="0">
          <a:ln>
            <a:noFill/>
          </a:ln>
          <a:solidFill>
            <a:srgbClr val="187DC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821531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400" b="0" i="0" u="none" strike="noStrike" cap="all" spc="0" baseline="0">
          <a:ln>
            <a:noFill/>
          </a:ln>
          <a:solidFill>
            <a:srgbClr val="187DC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821531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400" b="0" i="0" u="none" strike="noStrike" cap="all" spc="0" baseline="0">
          <a:ln>
            <a:noFill/>
          </a:ln>
          <a:solidFill>
            <a:srgbClr val="187DC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821531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400" b="0" i="0" u="none" strike="noStrike" cap="all" spc="0" baseline="0">
          <a:ln>
            <a:noFill/>
          </a:ln>
          <a:solidFill>
            <a:srgbClr val="187DC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821531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400" b="0" i="0" u="none" strike="noStrike" cap="all" spc="0" baseline="0">
          <a:ln>
            <a:noFill/>
          </a:ln>
          <a:solidFill>
            <a:srgbClr val="187DC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601382" marR="0" indent="-601382" algn="l" defTabSz="821531" latinLnBrk="0">
        <a:lnSpc>
          <a:spcPct val="100000"/>
        </a:lnSpc>
        <a:spcBef>
          <a:spcPts val="3900"/>
        </a:spcBef>
        <a:spcAft>
          <a:spcPts val="0"/>
        </a:spcAft>
        <a:buClr>
          <a:srgbClr val="0B80C3"/>
        </a:buClr>
        <a:buSzPct val="104999"/>
        <a:buFont typeface="Avenir Next"/>
        <a:buChar char="‣"/>
        <a:tabLst/>
        <a:defRPr sz="46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045882" marR="0" indent="-601382" algn="l" defTabSz="821531" latinLnBrk="0">
        <a:lnSpc>
          <a:spcPct val="100000"/>
        </a:lnSpc>
        <a:spcBef>
          <a:spcPts val="3900"/>
        </a:spcBef>
        <a:spcAft>
          <a:spcPts val="0"/>
        </a:spcAft>
        <a:buClr>
          <a:srgbClr val="0B80C3"/>
        </a:buClr>
        <a:buSzPct val="104999"/>
        <a:buFont typeface="Avenir Next"/>
        <a:buChar char="‣"/>
        <a:tabLst/>
        <a:defRPr sz="46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490382" marR="0" indent="-601382" algn="l" defTabSz="821531" latinLnBrk="0">
        <a:lnSpc>
          <a:spcPct val="100000"/>
        </a:lnSpc>
        <a:spcBef>
          <a:spcPts val="3900"/>
        </a:spcBef>
        <a:spcAft>
          <a:spcPts val="0"/>
        </a:spcAft>
        <a:buClr>
          <a:srgbClr val="0B80C3"/>
        </a:buClr>
        <a:buSzPct val="104999"/>
        <a:buFont typeface="Avenir Next"/>
        <a:buChar char="‣"/>
        <a:tabLst/>
        <a:defRPr sz="46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934882" marR="0" indent="-601382" algn="l" defTabSz="821531" latinLnBrk="0">
        <a:lnSpc>
          <a:spcPct val="100000"/>
        </a:lnSpc>
        <a:spcBef>
          <a:spcPts val="3900"/>
        </a:spcBef>
        <a:spcAft>
          <a:spcPts val="0"/>
        </a:spcAft>
        <a:buClr>
          <a:srgbClr val="0B80C3"/>
        </a:buClr>
        <a:buSzPct val="104999"/>
        <a:buFont typeface="Avenir Next"/>
        <a:buChar char="‣"/>
        <a:tabLst/>
        <a:defRPr sz="46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379382" marR="0" indent="-601382" algn="l" defTabSz="821531" latinLnBrk="0">
        <a:lnSpc>
          <a:spcPct val="100000"/>
        </a:lnSpc>
        <a:spcBef>
          <a:spcPts val="3900"/>
        </a:spcBef>
        <a:spcAft>
          <a:spcPts val="0"/>
        </a:spcAft>
        <a:buClr>
          <a:srgbClr val="0B80C3"/>
        </a:buClr>
        <a:buSzPct val="104999"/>
        <a:buFont typeface="Avenir Next"/>
        <a:buChar char="‣"/>
        <a:tabLst/>
        <a:defRPr sz="46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823882" marR="0" indent="-601382" algn="l" defTabSz="821531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6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268382" marR="0" indent="-601382" algn="l" defTabSz="821531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6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712882" marR="0" indent="-601382" algn="l" defTabSz="821531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6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157382" marR="0" indent="-601382" algn="l" defTabSz="821531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6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9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s://twiki.cern.ch/twiki/bin/view/LHCPhysics/CERNYellowReportPageBR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Title"/>
              <p:cNvSpPr txBox="1">
                <a:spLocks noGrp="1"/>
              </p:cNvSpPr>
              <p:nvPr>
                <p:ph type="ctrTitle"/>
              </p:nvPr>
            </p:nvSpPr>
            <p:spPr>
              <a:xfrm>
                <a:off x="755571" y="6241554"/>
                <a:ext cx="22449453" cy="445809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lvl="0" algn="ctr"/>
                <a:r>
                  <a:rPr lang="en-GB" sz="8800" dirty="0"/>
                  <a:t>Analysing h to </a:t>
                </a:r>
                <a14:m>
                  <m:oMath xmlns:m="http://schemas.openxmlformats.org/officeDocument/2006/math">
                    <m:r>
                      <a:rPr lang="en-ZA" sz="8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ZA" sz="8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8800" dirty="0"/>
                  <a:t> decay at the Large Hadron Collider using SMEFT</a:t>
                </a:r>
                <a:endParaRPr sz="8800" dirty="0"/>
              </a:p>
            </p:txBody>
          </p:sp>
        </mc:Choice>
        <mc:Fallback>
          <p:sp>
            <p:nvSpPr>
              <p:cNvPr id="183" name="Title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755571" y="6241554"/>
                <a:ext cx="22449453" cy="4458090"/>
              </a:xfrm>
              <a:prstGeom prst="rect">
                <a:avLst/>
              </a:prstGeom>
              <a:blipFill>
                <a:blip r:embed="rId2"/>
                <a:stretch>
                  <a:fillRect t="-1149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Body"/>
          <p:cNvSpPr txBox="1">
            <a:spLocks noGrp="1"/>
          </p:cNvSpPr>
          <p:nvPr>
            <p:ph type="subTitle" sz="quarter" idx="1"/>
          </p:nvPr>
        </p:nvSpPr>
        <p:spPr>
          <a:xfrm>
            <a:off x="3619500" y="10831115"/>
            <a:ext cx="18040350" cy="253603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rtl="0">
              <a:spcBef>
                <a:spcPts val="0"/>
              </a:spcBef>
            </a:pPr>
            <a:r>
              <a:rPr lang="en-GB" sz="4300" dirty="0"/>
              <a:t>Presenter: </a:t>
            </a:r>
            <a:r>
              <a:rPr lang="en-GB" sz="4800" dirty="0"/>
              <a:t>Njokweni </a:t>
            </a:r>
            <a:r>
              <a:rPr lang="en-GB" sz="4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Mbuyiswa </a:t>
            </a:r>
          </a:p>
          <a:p>
            <a:pPr lvl="0" rtl="0">
              <a:spcBef>
                <a:spcPts val="0"/>
              </a:spcBef>
            </a:pPr>
            <a:endParaRPr lang="en-GB" sz="43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0" rtl="0">
              <a:spcBef>
                <a:spcPts val="0"/>
              </a:spcBef>
            </a:pPr>
            <a:r>
              <a:rPr lang="en-GB" sz="4300" dirty="0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In collaboration with Kutlwano </a:t>
            </a:r>
            <a:r>
              <a:rPr lang="en-GB" sz="4300" dirty="0" err="1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Makgetha</a:t>
            </a:r>
            <a:r>
              <a:rPr lang="en-GB" sz="4300" dirty="0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GB" sz="4300" dirty="0" err="1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srimoy</a:t>
            </a:r>
            <a:r>
              <a:rPr lang="en-GB" sz="4300" dirty="0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4300" dirty="0" err="1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bhattacharya</a:t>
            </a:r>
            <a:r>
              <a:rPr lang="en-GB" sz="4300" dirty="0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GB" sz="4300" dirty="0" err="1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Abdualazem</a:t>
            </a:r>
            <a:r>
              <a:rPr lang="en-GB" sz="4300" dirty="0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4300" dirty="0" err="1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fadol</a:t>
            </a:r>
            <a:r>
              <a:rPr lang="en-GB" sz="4300" dirty="0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, Bruce Mellado, Mukesh Kumar</a:t>
            </a:r>
          </a:p>
          <a:p>
            <a:endParaRPr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Google Shape;65;p14">
            <a:extLst>
              <a:ext uri="{FF2B5EF4-FFF2-40B4-BE49-F238E27FC236}">
                <a16:creationId xmlns:a16="http://schemas.microsoft.com/office/drawing/2014/main" id="{ACFD5F85-13B0-8B9A-D101-4F1BE9F2FD5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999"/>
            <a:ext cx="7526339" cy="305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6D9A6B2F-D126-F7B8-1099-4A30C772A38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57663" y="25999"/>
            <a:ext cx="7026772" cy="252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0;p14">
            <a:extLst>
              <a:ext uri="{FF2B5EF4-FFF2-40B4-BE49-F238E27FC236}">
                <a16:creationId xmlns:a16="http://schemas.microsoft.com/office/drawing/2014/main" id="{191BBB88-42B6-3986-36C2-C532DF6E1A4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903" t="2305"/>
          <a:stretch/>
        </p:blipFill>
        <p:spPr>
          <a:xfrm>
            <a:off x="7526339" y="25999"/>
            <a:ext cx="4665661" cy="299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19462-7EBD-E3AD-8D92-B6C50111B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28CC8F-9F34-1679-4813-74F2EDCB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512" y="348733"/>
            <a:ext cx="12860967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FURTHER SELECTION CRITERIA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FA5AA-448E-2FA7-3041-45531F5F16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43764" y="430139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10</a:t>
            </a:fld>
            <a:endParaRPr lang="en-ZA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0EC1D65-715F-B8F3-9B31-3C57D2999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687" y="13039050"/>
            <a:ext cx="22786215" cy="548098"/>
          </a:xfrm>
        </p:spPr>
        <p:txBody>
          <a:bodyPr/>
          <a:lstStyle/>
          <a:p>
            <a:r>
              <a:rPr lang="en-ZA" dirty="0"/>
              <a:t>SAIP2025																													11 JULY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3E16-C629-E5DF-5F44-24A6EFABB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6" name="Picture 15" descr="A graph of a graph&#10;&#10;AI-generated content may be incorrect.">
            <a:extLst>
              <a:ext uri="{FF2B5EF4-FFF2-40B4-BE49-F238E27FC236}">
                <a16:creationId xmlns:a16="http://schemas.microsoft.com/office/drawing/2014/main" id="{5AF06E5F-18E5-F427-3096-E415EA232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08" y="6696288"/>
            <a:ext cx="8010144" cy="62991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CD5076-28F3-7EA8-3B45-A1A298948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8807" y="10886610"/>
            <a:ext cx="4333011" cy="2125750"/>
          </a:xfrm>
          <a:prstGeom prst="rect">
            <a:avLst/>
          </a:prstGeom>
        </p:spPr>
      </p:pic>
      <p:pic>
        <p:nvPicPr>
          <p:cNvPr id="18" name="Picture 17" descr="A graph of a graph&#10;&#10;AI-generated content may be incorrect.">
            <a:extLst>
              <a:ext uri="{FF2B5EF4-FFF2-40B4-BE49-F238E27FC236}">
                <a16:creationId xmlns:a16="http://schemas.microsoft.com/office/drawing/2014/main" id="{7AE8E0D5-7F75-C9BB-19B1-A073C613F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794" y="6833447"/>
            <a:ext cx="8621539" cy="60248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E1215B-8096-98C7-E094-8D6BE61EE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620" y="1847808"/>
            <a:ext cx="11784070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6897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1376E6-4255-F039-334D-3EDFD0173D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82BD37D-F7B7-4D59-C31F-E52F946613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639050" y="453032"/>
                <a:ext cx="17145000" cy="1017985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Z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𝑀𝑖𝑛𝑖𝑚𝑖𝑠𝑎𝑡𝑖𝑜𝑛</m:t>
                    </m:r>
                  </m:oMath>
                </a14:m>
                <a:r>
                  <a:rPr lang="en-ZA" dirty="0"/>
                  <a:t> </a:t>
                </a:r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82BD37D-F7B7-4D59-C31F-E52F94661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39050" y="453032"/>
                <a:ext cx="17145000" cy="1017985"/>
              </a:xfrm>
              <a:blipFill>
                <a:blip r:embed="rId2"/>
                <a:stretch>
                  <a:fillRect t="-359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8A2C3-B59D-F02B-8B97-2781CD58D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8348" y="8378408"/>
            <a:ext cx="1994916" cy="1074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>
                <a:solidFill>
                  <a:schemeClr val="bg2"/>
                </a:solidFill>
              </a:rPr>
              <a:t>where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B04B8-EBCF-C253-CCAB-50315F70D8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11</a:t>
            </a:fld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8AFA5-BD5E-A65F-2028-F513CCB29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798" y="1835147"/>
            <a:ext cx="9222393" cy="2911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0AC4F6-21AE-AB39-8E5B-D94370D0A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678" y="5295975"/>
            <a:ext cx="6315956" cy="1638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506242-0838-A7B7-3F5A-CF75E54A0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7872" y="5751110"/>
            <a:ext cx="8773749" cy="14098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EB93B3-1AEA-E2B4-FEE7-86B9EC842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704" y="8378408"/>
            <a:ext cx="1724266" cy="790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9B6330-7673-BBA1-FAC9-D426F2A4E1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0642" y="8519723"/>
            <a:ext cx="3734321" cy="6858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878A41-3A62-72DB-76D8-32733AD326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38807" y="10886610"/>
            <a:ext cx="4333011" cy="21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038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F5563-6D96-48AC-D80E-3A1277261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E2A045-B441-56F5-D490-92E2A9A51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063F84F4-19F8-57D0-C056-3F2169FAF2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639050" y="453032"/>
                <a:ext cx="17145000" cy="1017985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Z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𝑀𝑖𝑛𝑖𝑚𝑖𝑧𝑎𝑡𝑖𝑜𝑛</m:t>
                    </m:r>
                  </m:oMath>
                </a14:m>
                <a:r>
                  <a:rPr lang="en-ZA" dirty="0"/>
                  <a:t> </a:t>
                </a:r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063F84F4-19F8-57D0-C056-3F2169FAF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39050" y="453032"/>
                <a:ext cx="17145000" cy="1017985"/>
              </a:xfrm>
              <a:blipFill>
                <a:blip r:embed="rId2"/>
                <a:stretch>
                  <a:fillRect t="-359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62698-8FF7-AB98-D720-3FDDB0DF7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5100" y="3053281"/>
            <a:ext cx="17145000" cy="8590360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6A656-3810-3BFE-72FD-A869FBE77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12</a:t>
            </a:fld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92429B-95E1-4D52-7DAE-CC5E9517B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044" y="2343653"/>
            <a:ext cx="6518148" cy="56289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8560FF-F2FC-CD33-E1E9-920C47FCE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143" y="2405468"/>
            <a:ext cx="11177013" cy="51110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41A353-8C5C-E8FA-12B7-9F069DC8E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8807" y="10886610"/>
            <a:ext cx="4333011" cy="2125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0D0FB8-87DC-64E4-38D2-36AE08C39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0044" y="8755011"/>
            <a:ext cx="14403810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8660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A1D53-50C2-619F-D61C-AA9521491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A14B36-72DC-4037-E660-A9FCD519A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477C7A4-461A-1193-FD5C-5ED10AAC76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639050" y="453032"/>
                <a:ext cx="17145000" cy="1017985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Z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𝑀𝑖𝑛𝑖𝑚𝑖𝑠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𝑎𝑡𝑖𝑜𝑛</m:t>
                    </m:r>
                  </m:oMath>
                </a14:m>
                <a:r>
                  <a:rPr lang="en-ZA" dirty="0"/>
                  <a:t> </a:t>
                </a:r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477C7A4-461A-1193-FD5C-5ED10AAC76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39050" y="453032"/>
                <a:ext cx="17145000" cy="1017985"/>
              </a:xfrm>
              <a:blipFill>
                <a:blip r:embed="rId2"/>
                <a:stretch>
                  <a:fillRect t="-359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EB456-66B9-451D-6CF0-D2635C3CF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5100" y="3053281"/>
            <a:ext cx="17145000" cy="8590360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355BC-C388-C65B-9B2F-46EA2A640E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13</a:t>
            </a:fld>
            <a:endParaRPr lang="en-Z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5C041F-7152-9BA0-E348-993A6EEC5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8807" y="10886610"/>
            <a:ext cx="4333011" cy="2125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9B57BF-F5F9-A77E-7C74-E43D5A9F98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631"/>
          <a:stretch>
            <a:fillRect/>
          </a:stretch>
        </p:blipFill>
        <p:spPr>
          <a:xfrm>
            <a:off x="3266831" y="2161580"/>
            <a:ext cx="16766149" cy="78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36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814C8-E752-E142-8EBA-5B470F7CB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C60796-D641-163C-2313-311390DD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308" y="294131"/>
            <a:ext cx="7641383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CONCLUSION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E0FDB8-F4F9-7560-98F9-AC44D1336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807" y="10886610"/>
            <a:ext cx="4333011" cy="21257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61E7A55-7F48-4203-6F5C-EFE0540C21B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634349" y="1540910"/>
                <a:ext cx="21580213" cy="9887731"/>
              </a:xfrm>
            </p:spPr>
            <p:txBody>
              <a:bodyPr>
                <a:noAutofit/>
              </a:bodyPr>
              <a:lstStyle/>
              <a:p>
                <a:r>
                  <a:rPr lang="en-GB" sz="3600" b="1" dirty="0">
                    <a:solidFill>
                      <a:schemeClr val="bg2"/>
                    </a:solidFill>
                  </a:rPr>
                  <a:t>The rare decay Higgs </a:t>
                </a:r>
                <a14:m>
                  <m:oMath xmlns:m="http://schemas.openxmlformats.org/officeDocument/2006/math">
                    <m:r>
                      <a:rPr lang="en-ZA" sz="3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ZA" sz="3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ZA" sz="36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GB" sz="3600" b="1" dirty="0">
                    <a:solidFill>
                      <a:schemeClr val="bg2"/>
                    </a:solidFill>
                  </a:rPr>
                  <a:t> serves as a sensitive probe for new physics beyond the Standard Model due to its loop-induced nature.</a:t>
                </a:r>
              </a:p>
              <a:p>
                <a:r>
                  <a:rPr lang="en-GB" sz="3600" b="1" dirty="0">
                    <a:solidFill>
                      <a:schemeClr val="bg2"/>
                    </a:solidFill>
                  </a:rPr>
                  <a:t>Recent measurements from ATLAS and CMS show a possible excess in this decay channel, with a combined significance of 3.4σ — motivating further theoretical investigation.</a:t>
                </a:r>
              </a:p>
              <a:p>
                <a:r>
                  <a:rPr lang="en-GB" sz="3600" b="1" dirty="0">
                    <a:solidFill>
                      <a:schemeClr val="bg2"/>
                    </a:solidFill>
                  </a:rPr>
                  <a:t>We use the SMEFT framework to systematically study potential deviations by introducing higher-dimensional operators parameterized by Wilson coefficients.</a:t>
                </a:r>
              </a:p>
              <a:p>
                <a:r>
                  <a:rPr lang="en-GB" sz="3600" b="1" dirty="0">
                    <a:solidFill>
                      <a:schemeClr val="bg2"/>
                    </a:solidFill>
                  </a:rPr>
                  <a:t>A chi-squared minimisation method is applied to extract or constrain these coefficients, using simulated benchmark points.</a:t>
                </a:r>
              </a:p>
              <a:p>
                <a:r>
                  <a:rPr lang="en-GB" sz="3600" b="1" dirty="0">
                    <a:solidFill>
                      <a:schemeClr val="bg2"/>
                    </a:solidFill>
                  </a:rPr>
                  <a:t>Our analysis begins with the inclusive approach, comparing total cross sections, and will be extended to the differential method for greater sensitivity to specific operator effects.</a:t>
                </a:r>
              </a:p>
              <a:p>
                <a:endParaRPr lang="en-GB" sz="3600" b="1" dirty="0">
                  <a:solidFill>
                    <a:schemeClr val="bg2"/>
                  </a:solidFill>
                </a:endParaRPr>
              </a:p>
              <a:p>
                <a:r>
                  <a:rPr lang="en-GB" sz="3600" b="1" dirty="0">
                    <a:solidFill>
                      <a:schemeClr val="bg2"/>
                    </a:solidFill>
                  </a:rPr>
                  <a:t>Future work includes improving statistical precision, exploring more decay channels, and expanding the set of SMEFT operators.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61E7A55-7F48-4203-6F5C-EFE0540C2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34349" y="1540910"/>
                <a:ext cx="21580213" cy="9887731"/>
              </a:xfrm>
              <a:blipFill>
                <a:blip r:embed="rId3"/>
                <a:stretch>
                  <a:fillRect l="-989" t="-1048" r="-1412" b="-573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6E6E8-8E8C-1CB5-0A5F-6F327F79378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14</a:t>
            </a:fld>
            <a:endParaRPr lang="en-ZA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5207736-B698-2B8A-E36E-74BDA7190C67}"/>
              </a:ext>
            </a:extLst>
          </p:cNvPr>
          <p:cNvSpPr txBox="1">
            <a:spLocks/>
          </p:cNvSpPr>
          <p:nvPr/>
        </p:nvSpPr>
        <p:spPr>
          <a:xfrm>
            <a:off x="932687" y="13039050"/>
            <a:ext cx="22786215" cy="54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>
            <a:spAutoFit/>
          </a:bodyPr>
          <a:lstStyle>
            <a:lvl1pPr marL="0" marR="0" indent="0" algn="l" defTabSz="6429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160" baseline="0">
                <a:ln>
                  <a:noFill/>
                </a:ln>
                <a:solidFill>
                  <a:srgbClr val="838787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1045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90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4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379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823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268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712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157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hangingPunct="1"/>
            <a:r>
              <a:rPr lang="en-ZA" dirty="0"/>
              <a:t>SAIP2025																													11 JULY 2025</a:t>
            </a:r>
          </a:p>
        </p:txBody>
      </p:sp>
    </p:spTree>
    <p:extLst>
      <p:ext uri="{BB962C8B-B14F-4D97-AF65-F5344CB8AC3E}">
        <p14:creationId xmlns:p14="http://schemas.microsoft.com/office/powerpoint/2010/main" val="136105458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7E21-1719-8AE9-5A30-B7CB0BBE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582" y="6061544"/>
            <a:ext cx="17145000" cy="3804048"/>
          </a:xfrm>
        </p:spPr>
        <p:txBody>
          <a:bodyPr>
            <a:normAutofit fontScale="90000"/>
          </a:bodyPr>
          <a:lstStyle/>
          <a:p>
            <a:r>
              <a:rPr lang="en-ZA" dirty="0"/>
              <a:t>BACKUP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242FB-2F6A-51E7-6A69-298D2CEF1E1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6E3C82-F6E9-A16A-BB4F-214C7261D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07" y="409090"/>
            <a:ext cx="6630369" cy="277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9960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EDD5-028C-2145-D069-5FF6B40F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929" y="1080000"/>
            <a:ext cx="21878342" cy="1875636"/>
          </a:xfrm>
        </p:spPr>
        <p:txBody>
          <a:bodyPr/>
          <a:lstStyle/>
          <a:p>
            <a:r>
              <a:rPr lang="en-ZA" dirty="0"/>
              <a:t>Cuts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B92ECD-A948-3739-F8B2-31467905B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123" y="4189559"/>
            <a:ext cx="20093754" cy="7559674"/>
          </a:xfrm>
        </p:spPr>
      </p:pic>
    </p:spTree>
    <p:extLst>
      <p:ext uri="{BB962C8B-B14F-4D97-AF65-F5344CB8AC3E}">
        <p14:creationId xmlns:p14="http://schemas.microsoft.com/office/powerpoint/2010/main" val="227952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19A31-1C23-C202-919B-EA0290B6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974" y="7537621"/>
            <a:ext cx="18434052" cy="3538918"/>
          </a:xfrm>
        </p:spPr>
        <p:txBody>
          <a:bodyPr vert="horz" lIns="182880" tIns="91440" rIns="182880" bIns="91440" rtlCol="0" anchor="b">
            <a:normAutofit fontScale="90000"/>
          </a:bodyPr>
          <a:lstStyle/>
          <a:p>
            <a:pPr algn="ctr"/>
            <a:r>
              <a:rPr lang="en-US" sz="10200" dirty="0"/>
              <a:t>The Red line is the signal and the filled colors are the backgrounds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2346921-DE35-FAA7-F0FB-8A65452F1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30750" y="1260716"/>
            <a:ext cx="10921136" cy="57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FDAE5-7C16-978E-111A-1C10DDDE3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890" y="1"/>
            <a:ext cx="22202272" cy="7559674"/>
          </a:xfrm>
        </p:spPr>
        <p:txBody>
          <a:bodyPr/>
          <a:lstStyle/>
          <a:p>
            <a:endParaRPr lang="en-ZA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E41DE5D-C415-2926-C364-07F99E726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10" y="663109"/>
            <a:ext cx="10300964" cy="686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23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D5887-BC7E-55A9-632A-BC8DA034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ZA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772FF53-3B19-DFA6-6522-B95C04D275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1" y="296756"/>
            <a:ext cx="8442038" cy="622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0BB67EF-F21B-22D5-3C07-24198C8A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167" y="6682216"/>
            <a:ext cx="8893410" cy="65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6358250-5F7F-C680-49CC-EA45EEA85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4" y="6858000"/>
            <a:ext cx="8324192" cy="641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CF7CB38-E3D8-56AA-F7CC-004D129C6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2371" y="949239"/>
            <a:ext cx="7047358" cy="371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79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FA22-BB23-7D36-1AE0-A22B9295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2631" y="1090252"/>
            <a:ext cx="9109642" cy="4372192"/>
          </a:xfrm>
        </p:spPr>
        <p:txBody>
          <a:bodyPr anchor="t">
            <a:normAutofit fontScale="90000"/>
          </a:bodyPr>
          <a:lstStyle/>
          <a:p>
            <a:r>
              <a:rPr lang="en-ZA" sz="9400"/>
              <a:t>The invariant mass of the dilepton system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AFF22E7-2331-F9DA-DA0F-6F51F2246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000" y="2583676"/>
            <a:ext cx="12099428" cy="853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1E130286-847B-FBB8-7D01-3C1990B2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8127" y="5894242"/>
            <a:ext cx="9074146" cy="6723208"/>
          </a:xfrm>
        </p:spPr>
        <p:txBody>
          <a:bodyPr anchor="t">
            <a:normAutofit/>
          </a:bodyPr>
          <a:lstStyle/>
          <a:p>
            <a:r>
              <a:rPr lang="en-US" dirty="0"/>
              <a:t>All processes seem to peak about the Z mass. The background where the two leptons come from a virtual photon seems to peak slightly below the Z mass (This background was generated using HEFT)</a:t>
            </a:r>
          </a:p>
        </p:txBody>
      </p:sp>
    </p:spTree>
    <p:extLst>
      <p:ext uri="{BB962C8B-B14F-4D97-AF65-F5344CB8AC3E}">
        <p14:creationId xmlns:p14="http://schemas.microsoft.com/office/powerpoint/2010/main" val="165808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FA6A3D-5FAF-C306-EFBA-A82F26E0E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453032"/>
            <a:ext cx="7479792" cy="1017985"/>
          </a:xfrm>
        </p:spPr>
        <p:txBody>
          <a:bodyPr>
            <a:noAutofit/>
          </a:bodyPr>
          <a:lstStyle/>
          <a:p>
            <a:pPr algn="ctr"/>
            <a:r>
              <a:rPr lang="en-ZA" sz="9600" b="1" dirty="0">
                <a:solidFill>
                  <a:schemeClr val="bg1"/>
                </a:solidFill>
              </a:rPr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A0C89AA-2301-F147-1DB3-AD6D3500779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695450" y="1682496"/>
                <a:ext cx="20135850" cy="11375136"/>
              </a:xfrm>
            </p:spPr>
            <p:txBody>
              <a:bodyPr>
                <a:normAutofit fontScale="77500" lnSpcReduction="20000"/>
              </a:bodyPr>
              <a:lstStyle/>
              <a:p>
                <a:pPr marL="457200" indent="-381000" rtl="0">
                  <a:spcBef>
                    <a:spcPts val="0"/>
                  </a:spcBef>
                  <a:buClr>
                    <a:schemeClr val="dk1"/>
                  </a:buClr>
                  <a:buSzPts val="2400"/>
                  <a:buFont typeface="Times New Roman"/>
                  <a:buChar char="●"/>
                </a:pPr>
                <a:r>
                  <a:rPr lang="en-GB" sz="6400" b="1" i="1" dirty="0">
                    <a:solidFill>
                      <a:schemeClr val="bg1"/>
                    </a:solidFill>
                    <a:ea typeface="Times New Roman"/>
                    <a:cs typeface="Times New Roman"/>
                    <a:sym typeface="Times New Roman"/>
                  </a:rPr>
                  <a:t>Introduction</a:t>
                </a:r>
              </a:p>
              <a:p>
                <a:pPr marL="76200" lvl="0" indent="0" rtl="0">
                  <a:spcBef>
                    <a:spcPts val="0"/>
                  </a:spcBef>
                  <a:buClr>
                    <a:schemeClr val="dk1"/>
                  </a:buClr>
                  <a:buSzPts val="2400"/>
                  <a:buNone/>
                </a:pPr>
                <a:endParaRPr lang="en-GB" sz="6400" b="1" i="1" dirty="0">
                  <a:solidFill>
                    <a:schemeClr val="bg1"/>
                  </a:solidFill>
                  <a:ea typeface="Times New Roman"/>
                  <a:cs typeface="Times New Roman"/>
                  <a:sym typeface="Times New Roman"/>
                </a:endParaRPr>
              </a:p>
              <a:p>
                <a:pPr marL="457200" lvl="0" indent="0" rtl="0">
                  <a:spcBef>
                    <a:spcPts val="0"/>
                  </a:spcBef>
                  <a:buNone/>
                </a:pPr>
                <a:endParaRPr lang="en-GB" sz="6400" b="1" i="1" dirty="0">
                  <a:solidFill>
                    <a:schemeClr val="bg1"/>
                  </a:solidFill>
                  <a:ea typeface="Times New Roman"/>
                  <a:cs typeface="Times New Roman"/>
                  <a:sym typeface="Times New Roman"/>
                </a:endParaRPr>
              </a:p>
              <a:p>
                <a:pPr marL="457200" lvl="0" indent="-381000" rtl="0">
                  <a:spcBef>
                    <a:spcPts val="0"/>
                  </a:spcBef>
                  <a:buClr>
                    <a:schemeClr val="dk1"/>
                  </a:buClr>
                  <a:buSzPts val="2400"/>
                  <a:buFont typeface="Times New Roman"/>
                  <a:buChar char="●"/>
                </a:pPr>
                <a:r>
                  <a:rPr lang="en-GB" sz="6400" b="1" i="1" dirty="0">
                    <a:solidFill>
                      <a:schemeClr val="bg1"/>
                    </a:solidFill>
                    <a:ea typeface="Times New Roman"/>
                    <a:cs typeface="Times New Roman"/>
                    <a:sym typeface="Times New Roman"/>
                  </a:rPr>
                  <a:t>Motivation</a:t>
                </a:r>
              </a:p>
              <a:p>
                <a:pPr marL="76200" lvl="0" indent="0" rtl="0">
                  <a:spcBef>
                    <a:spcPts val="0"/>
                  </a:spcBef>
                  <a:buClr>
                    <a:schemeClr val="dk1"/>
                  </a:buClr>
                  <a:buSzPts val="2400"/>
                  <a:buNone/>
                </a:pPr>
                <a:endParaRPr lang="en-GB" sz="6400" b="1" i="1" dirty="0">
                  <a:solidFill>
                    <a:schemeClr val="bg1"/>
                  </a:solidFill>
                  <a:ea typeface="Times New Roman"/>
                  <a:cs typeface="Times New Roman"/>
                  <a:sym typeface="Times New Roman"/>
                </a:endParaRPr>
              </a:p>
              <a:p>
                <a:pPr marL="457200" lvl="0" indent="0" rtl="0">
                  <a:spcBef>
                    <a:spcPts val="0"/>
                  </a:spcBef>
                  <a:buNone/>
                </a:pPr>
                <a:endParaRPr lang="en-GB" sz="6400" b="1" i="1" dirty="0">
                  <a:solidFill>
                    <a:schemeClr val="bg1"/>
                  </a:solidFill>
                  <a:ea typeface="Times New Roman"/>
                  <a:cs typeface="Times New Roman"/>
                  <a:sym typeface="Times New Roman"/>
                </a:endParaRPr>
              </a:p>
              <a:p>
                <a:pPr marL="457200" lvl="0" indent="-381000" rtl="0">
                  <a:spcBef>
                    <a:spcPts val="0"/>
                  </a:spcBef>
                  <a:buClr>
                    <a:schemeClr val="dk1"/>
                  </a:buClr>
                  <a:buSzPts val="2400"/>
                  <a:buFont typeface="Times New Roman"/>
                  <a:buChar char="●"/>
                </a:pPr>
                <a:r>
                  <a:rPr lang="en-GB" sz="6400" b="1" i="1" dirty="0">
                    <a:solidFill>
                      <a:schemeClr val="bg1"/>
                    </a:solidFill>
                    <a:ea typeface="Times New Roman"/>
                    <a:cs typeface="Times New Roman"/>
                    <a:sym typeface="Times New Roman"/>
                  </a:rPr>
                  <a:t>SMEFT Framework</a:t>
                </a:r>
              </a:p>
              <a:p>
                <a:pPr marL="457200" lvl="0" indent="-381000" rtl="0">
                  <a:spcBef>
                    <a:spcPts val="0"/>
                  </a:spcBef>
                  <a:buClr>
                    <a:schemeClr val="dk1"/>
                  </a:buClr>
                  <a:buSzPts val="2400"/>
                  <a:buFont typeface="Times New Roman"/>
                  <a:buChar char="●"/>
                </a:pPr>
                <a:endParaRPr lang="en-GB" sz="6400" b="1" i="1" dirty="0">
                  <a:solidFill>
                    <a:schemeClr val="bg1"/>
                  </a:solidFill>
                  <a:ea typeface="Times New Roman"/>
                  <a:cs typeface="Times New Roman"/>
                  <a:sym typeface="Times New Roman"/>
                </a:endParaRPr>
              </a:p>
              <a:p>
                <a:pPr marL="457200" lvl="0" indent="-381000" rtl="0">
                  <a:spcBef>
                    <a:spcPts val="0"/>
                  </a:spcBef>
                  <a:buClr>
                    <a:schemeClr val="dk1"/>
                  </a:buClr>
                  <a:buSzPts val="2400"/>
                  <a:buFont typeface="Times New Roman"/>
                  <a:buChar char="●"/>
                </a:pPr>
                <a:endParaRPr lang="en-GB" sz="6400" b="1" i="1" dirty="0">
                  <a:solidFill>
                    <a:schemeClr val="bg1"/>
                  </a:solidFill>
                  <a:ea typeface="Times New Roman"/>
                  <a:cs typeface="Times New Roman"/>
                  <a:sym typeface="Times New Roman"/>
                </a:endParaRPr>
              </a:p>
              <a:p>
                <a:pPr marL="76200" lvl="0" indent="0" rtl="0">
                  <a:spcBef>
                    <a:spcPts val="0"/>
                  </a:spcBef>
                  <a:buClr>
                    <a:schemeClr val="dk1"/>
                  </a:buClr>
                  <a:buSzPts val="2400"/>
                  <a:buNone/>
                </a:pPr>
                <a:endParaRPr lang="en-GB" sz="6400" b="1" i="1" dirty="0">
                  <a:solidFill>
                    <a:schemeClr val="bg1"/>
                  </a:solidFill>
                  <a:ea typeface="Times New Roman"/>
                  <a:cs typeface="Times New Roman"/>
                  <a:sym typeface="Times New Roman"/>
                </a:endParaRPr>
              </a:p>
              <a:p>
                <a:pPr marL="457200" lvl="0" indent="-381000" rtl="0">
                  <a:spcBef>
                    <a:spcPts val="0"/>
                  </a:spcBef>
                  <a:buClr>
                    <a:schemeClr val="dk1"/>
                  </a:buClr>
                  <a:buSzPts val="2400"/>
                  <a:buFont typeface="Times New Roman"/>
                  <a:buChar char="●"/>
                </a:pPr>
                <a:r>
                  <a:rPr lang="en-GB" sz="6400" b="1" i="1" dirty="0">
                    <a:solidFill>
                      <a:schemeClr val="bg1"/>
                    </a:solidFill>
                    <a:ea typeface="Times New Roman"/>
                    <a:cs typeface="Times New Roman"/>
                    <a:sym typeface="Times New Roman"/>
                  </a:rPr>
                  <a:t>MC SIGNAL GENERATION</a:t>
                </a:r>
              </a:p>
              <a:p>
                <a:pPr marL="457200" lvl="0" indent="-381000" rtl="0">
                  <a:spcBef>
                    <a:spcPts val="0"/>
                  </a:spcBef>
                  <a:buClr>
                    <a:schemeClr val="dk1"/>
                  </a:buClr>
                  <a:buSzPts val="2400"/>
                  <a:buFont typeface="Times New Roman"/>
                  <a:buChar char="●"/>
                </a:pPr>
                <a:endParaRPr lang="en-GB" sz="6400" b="1" i="1" dirty="0">
                  <a:solidFill>
                    <a:schemeClr val="bg1"/>
                  </a:solidFill>
                  <a:ea typeface="Times New Roman"/>
                  <a:cs typeface="Times New Roman"/>
                  <a:sym typeface="Times New Roman"/>
                </a:endParaRPr>
              </a:p>
              <a:p>
                <a:pPr marL="76200" lvl="0" indent="0" rtl="0">
                  <a:spcBef>
                    <a:spcPts val="0"/>
                  </a:spcBef>
                  <a:buClr>
                    <a:schemeClr val="dk1"/>
                  </a:buClr>
                  <a:buSzPts val="2400"/>
                  <a:buNone/>
                </a:pPr>
                <a:endParaRPr lang="en-GB" sz="6400" b="1" i="1" dirty="0">
                  <a:solidFill>
                    <a:schemeClr val="bg1"/>
                  </a:solidFill>
                  <a:ea typeface="Times New Roman"/>
                  <a:cs typeface="Times New Roman"/>
                  <a:sym typeface="Times New Roman"/>
                </a:endParaRPr>
              </a:p>
              <a:p>
                <a:pPr marL="0" lvl="0" indent="0" rtl="0">
                  <a:spcBef>
                    <a:spcPts val="0"/>
                  </a:spcBef>
                  <a:buNone/>
                </a:pPr>
                <a:endParaRPr lang="en-GB" sz="6400" b="1" i="1" dirty="0">
                  <a:solidFill>
                    <a:schemeClr val="bg1"/>
                  </a:solidFill>
                  <a:ea typeface="Times New Roman"/>
                  <a:cs typeface="Times New Roman"/>
                  <a:sym typeface="Times New Roman"/>
                </a:endParaRPr>
              </a:p>
              <a:p>
                <a:pPr marL="457200" lvl="0" indent="-381000" rtl="0">
                  <a:spcBef>
                    <a:spcPts val="0"/>
                  </a:spcBef>
                  <a:buClr>
                    <a:schemeClr val="dk1"/>
                  </a:buClr>
                  <a:buSzPts val="2400"/>
                  <a:buFont typeface="Times New Roman"/>
                  <a:buChar char="●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ZA" sz="6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</m:ctrlPr>
                      </m:sSupPr>
                      <m:e>
                        <m:r>
                          <a:rPr lang="en-ZA" sz="6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𝝌</m:t>
                        </m:r>
                      </m:e>
                      <m:sup>
                        <m:r>
                          <a:rPr lang="en-ZA" sz="6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400" b="1" i="1" dirty="0">
                    <a:solidFill>
                      <a:schemeClr val="bg1"/>
                    </a:solidFill>
                    <a:ea typeface="Times New Roman"/>
                    <a:cs typeface="Times New Roman"/>
                    <a:sym typeface="Times New Roman"/>
                  </a:rPr>
                  <a:t>Minimisation</a:t>
                </a:r>
              </a:p>
              <a:p>
                <a:pPr marL="76200" lvl="0" indent="0" rtl="0">
                  <a:spcBef>
                    <a:spcPts val="0"/>
                  </a:spcBef>
                  <a:buClr>
                    <a:schemeClr val="dk1"/>
                  </a:buClr>
                  <a:buSzPts val="2400"/>
                  <a:buNone/>
                </a:pPr>
                <a:endParaRPr lang="en-GB" sz="6400" b="1" i="1" dirty="0">
                  <a:solidFill>
                    <a:schemeClr val="bg1"/>
                  </a:solidFill>
                  <a:ea typeface="Times New Roman"/>
                  <a:cs typeface="Times New Roman"/>
                  <a:sym typeface="Times New Roman"/>
                </a:endParaRPr>
              </a:p>
              <a:p>
                <a:pPr marL="457200" lvl="0" indent="-381000" rtl="0">
                  <a:spcBef>
                    <a:spcPts val="0"/>
                  </a:spcBef>
                  <a:buClr>
                    <a:schemeClr val="dk1"/>
                  </a:buClr>
                  <a:buSzPts val="2400"/>
                  <a:buFont typeface="Times New Roman"/>
                  <a:buChar char="●"/>
                </a:pPr>
                <a:endParaRPr lang="en-GB" sz="6400" b="1" i="1" dirty="0">
                  <a:solidFill>
                    <a:schemeClr val="bg1"/>
                  </a:solidFill>
                  <a:ea typeface="Times New Roman"/>
                  <a:cs typeface="Times New Roman"/>
                  <a:sym typeface="Times New Roman"/>
                </a:endParaRPr>
              </a:p>
              <a:p>
                <a:pPr marL="457200" lvl="0" indent="-381000" rtl="0">
                  <a:spcBef>
                    <a:spcPts val="0"/>
                  </a:spcBef>
                  <a:buClr>
                    <a:schemeClr val="dk1"/>
                  </a:buClr>
                  <a:buSzPts val="2400"/>
                  <a:buFont typeface="Times New Roman"/>
                  <a:buChar char="●"/>
                </a:pPr>
                <a:r>
                  <a:rPr lang="en-GB" sz="6400" b="1" i="1" dirty="0">
                    <a:solidFill>
                      <a:schemeClr val="bg1"/>
                    </a:solidFill>
                    <a:ea typeface="Times New Roman"/>
                    <a:cs typeface="Times New Roman"/>
                    <a:sym typeface="Times New Roman"/>
                  </a:rPr>
                  <a:t>Conclusion</a:t>
                </a:r>
              </a:p>
              <a:p>
                <a:endParaRPr lang="en-ZA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A0C89AA-2301-F147-1DB3-AD6D35007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95450" y="1682496"/>
                <a:ext cx="20135850" cy="11375136"/>
              </a:xfrm>
              <a:blipFill>
                <a:blip r:embed="rId2"/>
                <a:stretch>
                  <a:fillRect l="-121" t="-2251" b="-75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43660-11F9-719C-0618-1B434A9CD45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403001" y="13217042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2</a:t>
            </a:fld>
            <a:endParaRPr lang="en-ZA"/>
          </a:p>
        </p:txBody>
      </p:sp>
      <p:pic>
        <p:nvPicPr>
          <p:cNvPr id="5" name="Picture 4" descr="A diagram of a number of components&#10;&#10;AI-generated content may be incorrect.">
            <a:extLst>
              <a:ext uri="{FF2B5EF4-FFF2-40B4-BE49-F238E27FC236}">
                <a16:creationId xmlns:a16="http://schemas.microsoft.com/office/drawing/2014/main" id="{04D5ABFE-F94F-CC06-D997-2A6A020DF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28" y="3780555"/>
            <a:ext cx="14775877" cy="6894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3844-C6D7-34AD-A976-79573CB73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8807" y="10886610"/>
            <a:ext cx="4333011" cy="21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0283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26D7CB-C101-173C-C1E5-5617A453B68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172631" y="1090252"/>
                <a:ext cx="9109642" cy="4372192"/>
              </a:xfrm>
            </p:spPr>
            <p:txBody>
              <a:bodyPr anchor="t">
                <a:normAutofit/>
              </a:bodyPr>
              <a:lstStyle/>
              <a:p>
                <a:r>
                  <a:rPr lang="en-ZA" sz="9400"/>
                  <a:t>The invariant mass of the </a:t>
                </a:r>
                <a14:m>
                  <m:oMath xmlns:m="http://schemas.openxmlformats.org/officeDocument/2006/math">
                    <m:r>
                      <a:rPr lang="en-ZA" sz="94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ZA" sz="94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ZA" sz="9400"/>
                  <a:t> system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26D7CB-C101-173C-C1E5-5617A453B6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172631" y="1090252"/>
                <a:ext cx="9109642" cy="4372192"/>
              </a:xfrm>
              <a:blipFill>
                <a:blip r:embed="rId2"/>
                <a:stretch>
                  <a:fillRect l="-7095" t="-1255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871CD2F5-CB2D-CB92-06AA-FCFF40FA9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000" y="2659298"/>
            <a:ext cx="12099428" cy="837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5F5992A8-5C1A-CDD1-5A00-EFE389E36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8127" y="5894242"/>
            <a:ext cx="9074146" cy="6723208"/>
          </a:xfrm>
        </p:spPr>
        <p:txBody>
          <a:bodyPr anchor="t">
            <a:normAutofit/>
          </a:bodyPr>
          <a:lstStyle/>
          <a:p>
            <a:r>
              <a:rPr lang="en-US" dirty="0"/>
              <a:t>The signal clearly peaks at 125 GeV and we see this to be the case for the virtual photon background as well. </a:t>
            </a:r>
          </a:p>
        </p:txBody>
      </p:sp>
    </p:spTree>
    <p:extLst>
      <p:ext uri="{BB962C8B-B14F-4D97-AF65-F5344CB8AC3E}">
        <p14:creationId xmlns:p14="http://schemas.microsoft.com/office/powerpoint/2010/main" val="2827793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BB11-4D98-D4F3-E6D8-41259710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1099" y="242120"/>
            <a:ext cx="10571174" cy="5220324"/>
          </a:xfrm>
        </p:spPr>
        <p:txBody>
          <a:bodyPr anchor="t">
            <a:normAutofit fontScale="90000"/>
          </a:bodyPr>
          <a:lstStyle/>
          <a:p>
            <a:r>
              <a:rPr lang="en-ZA" sz="9400" dirty="0"/>
              <a:t>Number of events that pass the cuts (100 000 was generated for each process)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31A0DE2-3312-FD2B-283C-4347450D9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276" y="5451511"/>
            <a:ext cx="12099428" cy="63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769BCA-F0A1-DFE5-726D-6E0DB2BE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0367" y="5704564"/>
            <a:ext cx="9721906" cy="1146236"/>
          </a:xfrm>
        </p:spPr>
        <p:txBody>
          <a:bodyPr anchor="t">
            <a:normAutofit/>
          </a:bodyPr>
          <a:lstStyle/>
          <a:p>
            <a:r>
              <a:rPr lang="en-US" sz="4000" dirty="0"/>
              <a:t>14 983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B0DE0-77A8-48B4-47DF-7114AE152E95}"/>
              </a:ext>
            </a:extLst>
          </p:cNvPr>
          <p:cNvSpPr txBox="1"/>
          <p:nvPr/>
        </p:nvSpPr>
        <p:spPr>
          <a:xfrm>
            <a:off x="13560366" y="10529702"/>
            <a:ext cx="456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4000" dirty="0"/>
              <a:t>353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6C147-6AB2-758E-9DE2-275FC6A80FE8}"/>
              </a:ext>
            </a:extLst>
          </p:cNvPr>
          <p:cNvSpPr txBox="1"/>
          <p:nvPr/>
        </p:nvSpPr>
        <p:spPr>
          <a:xfrm>
            <a:off x="13554959" y="7376068"/>
            <a:ext cx="3349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4000" dirty="0"/>
              <a:t>58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5CC8D1-A1C4-9417-33EF-C76748B96A79}"/>
              </a:ext>
            </a:extLst>
          </p:cNvPr>
          <p:cNvSpPr txBox="1"/>
          <p:nvPr/>
        </p:nvSpPr>
        <p:spPr>
          <a:xfrm>
            <a:off x="13449227" y="9134145"/>
            <a:ext cx="269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4000" dirty="0"/>
              <a:t>6191</a:t>
            </a:r>
          </a:p>
        </p:txBody>
      </p:sp>
    </p:spTree>
    <p:extLst>
      <p:ext uri="{BB962C8B-B14F-4D97-AF65-F5344CB8AC3E}">
        <p14:creationId xmlns:p14="http://schemas.microsoft.com/office/powerpoint/2010/main" val="1765475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5F8C4-0328-9ABD-EDA5-5DAD87828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11F0C6-AC13-5872-5E06-51C4B6C04A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1BF591B9-C911-2529-0EBF-B5AFB50367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51249" y="638175"/>
                <a:ext cx="22281502" cy="1017985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𝑔𝑔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𝑗𝑗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1BF591B9-C911-2529-0EBF-B5AFB50367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51249" y="638175"/>
                <a:ext cx="22281502" cy="101798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25BE9-9CC7-F8D9-89AE-DF13EA5863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22</a:t>
            </a:fld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41AF21-0A2B-52AE-0A60-72A9BA44E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Google Shape;348;p56">
            <a:extLst>
              <a:ext uri="{FF2B5EF4-FFF2-40B4-BE49-F238E27FC236}">
                <a16:creationId xmlns:a16="http://schemas.microsoft.com/office/drawing/2014/main" id="{E15C7965-8122-17B5-0356-5B45B83CA0F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7350" y="3391495"/>
            <a:ext cx="13586850" cy="6933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38993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A6208-4622-A5A9-48BF-BCA7C89B6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A0D895-96E1-CC6F-8058-DA396F5CF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D3E4CB9-EC94-3E2C-EDE8-21CFAB7A7A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51249" y="638175"/>
                <a:ext cx="22281502" cy="1017985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𝑔𝑔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𝑗𝑗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D3E4CB9-EC94-3E2C-EDE8-21CFAB7A7A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51249" y="638175"/>
                <a:ext cx="22281502" cy="101798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BC56F-7ADC-A4D1-5E3F-8FF0194187F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23</a:t>
            </a:fld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82CDA0-D2C2-89B6-59C2-7DA33A11B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Google Shape;354;p57">
            <a:extLst>
              <a:ext uri="{FF2B5EF4-FFF2-40B4-BE49-F238E27FC236}">
                <a16:creationId xmlns:a16="http://schemas.microsoft.com/office/drawing/2014/main" id="{14E8ED9F-41CB-A667-B4F7-F3D6B0E5E39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9374" y="4606994"/>
            <a:ext cx="7821725" cy="5070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57693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D4FD5C-A4E4-451F-83B4-3151FC1070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50AC36-27F3-114F-C537-982FE0CB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12C85-8F74-DB97-56DF-BAC6B4FE4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DAF7A-9A11-8EAB-AB80-248155B78A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24</a:t>
            </a:fld>
            <a:endParaRPr lang="en-ZA"/>
          </a:p>
        </p:txBody>
      </p:sp>
      <p:pic>
        <p:nvPicPr>
          <p:cNvPr id="6" name="Google Shape;360;p58">
            <a:extLst>
              <a:ext uri="{FF2B5EF4-FFF2-40B4-BE49-F238E27FC236}">
                <a16:creationId xmlns:a16="http://schemas.microsoft.com/office/drawing/2014/main" id="{7D6410E8-0780-59D6-F106-69FBB437100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2350" y="3178969"/>
            <a:ext cx="9210650" cy="7679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08457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1373D-DD5E-740E-A1B1-567229845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27425B-DAD9-C332-1367-AD36D8FD70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68D8E7E-1D23-4F2F-0F90-137D6DF450B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51249" y="638175"/>
                <a:ext cx="22281502" cy="1017985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𝑔𝑔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𝜈𝜈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68D8E7E-1D23-4F2F-0F90-137D6DF45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51249" y="638175"/>
                <a:ext cx="22281502" cy="101798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5263B-7573-4E63-E849-2ED25CCDAAE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25</a:t>
            </a:fld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5D940F-E205-CC06-D40A-09B05421A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5876E7E-091D-5CB4-8CF6-B1B68D70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34" y="1769605"/>
            <a:ext cx="8271291" cy="676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67E160C-1E66-21A0-9A6E-AD8F068C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924" y="3487341"/>
            <a:ext cx="38290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4F65A60-3981-E688-24F7-89288A46A14D}"/>
              </a:ext>
            </a:extLst>
          </p:cNvPr>
          <p:cNvSpPr txBox="1">
            <a:spLocks/>
          </p:cNvSpPr>
          <p:nvPr/>
        </p:nvSpPr>
        <p:spPr>
          <a:xfrm>
            <a:off x="6757092" y="8723376"/>
            <a:ext cx="10744524" cy="2515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marL="0" marR="0" indent="0" algn="l" defTabSz="821531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all" spc="0" baseline="0">
                <a:ln>
                  <a:noFill/>
                </a:ln>
                <a:solidFill>
                  <a:srgbClr val="0B80C3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all" spc="0" baseline="0">
                <a:ln>
                  <a:noFill/>
                </a:ln>
                <a:solidFill>
                  <a:srgbClr val="187DC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all" spc="0" baseline="0">
                <a:ln>
                  <a:noFill/>
                </a:ln>
                <a:solidFill>
                  <a:srgbClr val="187DC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all" spc="0" baseline="0">
                <a:ln>
                  <a:noFill/>
                </a:ln>
                <a:solidFill>
                  <a:srgbClr val="187DC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all" spc="0" baseline="0">
                <a:ln>
                  <a:noFill/>
                </a:ln>
                <a:solidFill>
                  <a:srgbClr val="187DC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all" spc="0" baseline="0">
                <a:ln>
                  <a:noFill/>
                </a:ln>
                <a:solidFill>
                  <a:srgbClr val="187DC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all" spc="0" baseline="0">
                <a:ln>
                  <a:noFill/>
                </a:ln>
                <a:solidFill>
                  <a:srgbClr val="187DC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all" spc="0" baseline="0">
                <a:ln>
                  <a:noFill/>
                </a:ln>
                <a:solidFill>
                  <a:srgbClr val="187DC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3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all" spc="0" baseline="0">
                <a:ln>
                  <a:noFill/>
                </a:ln>
                <a:solidFill>
                  <a:srgbClr val="187DC1"/>
                </a:solidFill>
                <a:uFillTx/>
                <a:latin typeface="+mn-lt"/>
                <a:ea typeface="+mn-ea"/>
                <a:cs typeface="+mn-cs"/>
                <a:sym typeface="DIN Condensed"/>
              </a:defRPr>
            </a:lvl9pPr>
          </a:lstStyle>
          <a:p>
            <a:pPr algn="ctr" hangingPunct="1"/>
            <a:r>
              <a:rPr lang="en-US" sz="5100"/>
              <a:t>The Red line is the signal, and the filled cyan color is the first backgrounds</a:t>
            </a:r>
            <a:br>
              <a:rPr lang="en-US" sz="5100"/>
            </a:br>
            <a:r>
              <a:rPr lang="en-US" sz="5100"/>
              <a:t>(Plots are normalized to unity)</a:t>
            </a: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24354932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D5887-BC7E-55A9-632A-BC8DA034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ZA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DFE0E14-C396-95D4-380C-24320580B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408" y="9476624"/>
            <a:ext cx="12701400" cy="213786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AA27B2-8B25-6AC4-D488-B7A15F9AA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624" y="1850267"/>
            <a:ext cx="8458880" cy="37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DA2E47D4-4998-361D-C58C-34C0AD09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59" y="952054"/>
            <a:ext cx="10109358" cy="77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45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6BE00A5-50E1-AAC9-1B78-F7273DDD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02" y="2172543"/>
            <a:ext cx="13633684" cy="1038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A059C4-D03B-F0D7-F4A0-C8B294706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139" y="2526632"/>
            <a:ext cx="5991714" cy="32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BA3B96-FAC2-99D0-77D1-F0F18F623CFC}"/>
              </a:ext>
            </a:extLst>
          </p:cNvPr>
          <p:cNvSpPr txBox="1"/>
          <p:nvPr/>
        </p:nvSpPr>
        <p:spPr>
          <a:xfrm>
            <a:off x="6561220" y="141216"/>
            <a:ext cx="11261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>
                <a:latin typeface="+mj-lt"/>
              </a:rPr>
              <a:t>MET phi plot</a:t>
            </a:r>
            <a:endParaRPr lang="en-ZA" sz="1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525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E7FFA22-BB23-7D36-1AE0-A22B9295B08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941427" y="3945465"/>
                <a:ext cx="8340846" cy="1516978"/>
              </a:xfrm>
            </p:spPr>
            <p:txBody>
              <a:bodyPr anchor="t">
                <a:normAutofit fontScale="90000"/>
              </a:bodyPr>
              <a:lstStyle/>
              <a:p>
                <a:r>
                  <a:rPr lang="en-ZA" sz="9400" dirty="0"/>
                  <a:t>The invariant mass of the </a:t>
                </a:r>
                <a14:m>
                  <m:oMath xmlns:m="http://schemas.openxmlformats.org/officeDocument/2006/math">
                    <m:r>
                      <a:rPr lang="en-ZA" sz="94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ZA" sz="94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ZA" sz="9400" dirty="0"/>
                  <a:t> system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E7FFA22-BB23-7D36-1AE0-A22B9295B0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941427" y="3945465"/>
                <a:ext cx="8340846" cy="1516978"/>
              </a:xfrm>
              <a:blipFill>
                <a:blip r:embed="rId2"/>
                <a:stretch>
                  <a:fillRect l="-6944" t="-31727" b="-1542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1E130286-847B-FBB8-7D01-3C1990B2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8127" y="5894242"/>
            <a:ext cx="9074146" cy="67232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784901-4B29-CEDB-1076-7DF93C47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9" y="2184712"/>
            <a:ext cx="13133250" cy="968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303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FA22-BB23-7D36-1AE0-A22B9295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486" y="1098549"/>
            <a:ext cx="20811788" cy="4363894"/>
          </a:xfrm>
        </p:spPr>
        <p:txBody>
          <a:bodyPr anchor="t">
            <a:normAutofit/>
          </a:bodyPr>
          <a:lstStyle/>
          <a:p>
            <a:r>
              <a:rPr lang="en-ZA" sz="9400" dirty="0"/>
              <a:t>The minimal cuts followed for reconstruction</a:t>
            </a: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1E130286-847B-FBB8-7D01-3C1990B2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8127" y="5894242"/>
            <a:ext cx="9074146" cy="6723208"/>
          </a:xfrm>
        </p:spPr>
        <p:txBody>
          <a:bodyPr anchor="t">
            <a:normAutofit/>
          </a:bodyPr>
          <a:lstStyle/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077D108-B91E-A5AD-0477-BE38CEA5B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2" y="4668857"/>
            <a:ext cx="22161812" cy="756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57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87216F-103D-C463-4B34-432F8568AF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687" y="13039050"/>
            <a:ext cx="22786215" cy="548098"/>
          </a:xfrm>
        </p:spPr>
        <p:txBody>
          <a:bodyPr/>
          <a:lstStyle/>
          <a:p>
            <a:r>
              <a:rPr lang="en-ZA" dirty="0"/>
              <a:t>SAIP2025																													11 JULY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2E8067-D7B8-C38E-6D94-31538BB1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5" y="376565"/>
            <a:ext cx="23849045" cy="1017985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dirty="0">
                <a:solidFill>
                  <a:srgbClr val="0070C0"/>
                </a:solidFill>
                <a:ea typeface="Times New Roman"/>
                <a:cs typeface="Times New Roman"/>
                <a:sym typeface="Times New Roman"/>
              </a:rPr>
              <a:t>Decay of the Higgs Boson into Photon and Z Boson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14845-9889-F6F2-BB5F-5A9BF9DBF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594" y="1652591"/>
            <a:ext cx="23476308" cy="11386460"/>
          </a:xfr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6000" b="1" dirty="0">
                <a:ea typeface="Times New Roman"/>
                <a:cs typeface="Times New Roman"/>
                <a:sym typeface="Times New Roman"/>
              </a:rPr>
              <a:t>Key Findings</a:t>
            </a:r>
            <a:endParaRPr lang="en-GB" sz="16000" dirty="0"/>
          </a:p>
          <a:p>
            <a:r>
              <a:rPr lang="en-GB" sz="16000" b="1" dirty="0">
                <a:ea typeface="Times New Roman"/>
                <a:cs typeface="Times New Roman"/>
                <a:sym typeface="Times New Roman"/>
              </a:rPr>
              <a:t>Statistical Significance</a:t>
            </a:r>
            <a:r>
              <a:rPr lang="en-GB" sz="16000" dirty="0">
                <a:ea typeface="Times New Roman"/>
                <a:cs typeface="Times New Roman"/>
                <a:sym typeface="Times New Roman"/>
              </a:rPr>
              <a:t>: 3.4</a:t>
            </a:r>
            <a:r>
              <a:rPr lang="el-GR" sz="16000" dirty="0">
                <a:ea typeface="Times New Roman"/>
                <a:cs typeface="Times New Roman"/>
                <a:sym typeface="Times New Roman"/>
              </a:rPr>
              <a:t>σ</a:t>
            </a:r>
            <a:endParaRPr lang="en-ZA" sz="16000" dirty="0">
              <a:ea typeface="Times New Roman"/>
              <a:cs typeface="Times New Roman"/>
              <a:sym typeface="Times New Roman"/>
            </a:endParaRPr>
          </a:p>
          <a:p>
            <a:r>
              <a:rPr lang="en-GB" sz="16000" b="1" dirty="0">
                <a:ea typeface="Times New Roman"/>
                <a:cs typeface="Times New Roman"/>
                <a:sym typeface="Times New Roman"/>
              </a:rPr>
              <a:t>Collaborations</a:t>
            </a:r>
            <a:r>
              <a:rPr lang="en-GB" sz="16000" dirty="0">
                <a:ea typeface="Times New Roman"/>
                <a:cs typeface="Times New Roman"/>
                <a:sym typeface="Times New Roman"/>
              </a:rPr>
              <a:t>: CMS and ATLAS</a:t>
            </a:r>
          </a:p>
          <a:p>
            <a:r>
              <a:rPr lang="en-GB" sz="16000" b="1" dirty="0">
                <a:ea typeface="Times New Roman"/>
                <a:cs typeface="Times New Roman"/>
                <a:sym typeface="Times New Roman"/>
              </a:rPr>
              <a:t>Data</a:t>
            </a:r>
            <a:r>
              <a:rPr lang="en-GB" sz="16000" dirty="0">
                <a:ea typeface="Times New Roman"/>
                <a:cs typeface="Times New Roman"/>
                <a:sym typeface="Times New Roman"/>
              </a:rPr>
              <a:t>: Proton-proton collision datasets from LHC (2015-2018)</a:t>
            </a:r>
          </a:p>
          <a:p>
            <a:r>
              <a:rPr lang="en-GB" sz="16000" b="1" dirty="0">
                <a:ea typeface="Times New Roman"/>
                <a:cs typeface="Times New Roman"/>
                <a:sym typeface="Times New Roman"/>
              </a:rPr>
              <a:t>Energy</a:t>
            </a:r>
            <a:r>
              <a:rPr lang="en-GB" sz="16000" dirty="0">
                <a:ea typeface="Times New Roman"/>
                <a:cs typeface="Times New Roman"/>
                <a:sym typeface="Times New Roman"/>
              </a:rPr>
              <a:t>: Centre-of-mass energy of 13 TeV</a:t>
            </a:r>
          </a:p>
          <a:p>
            <a:r>
              <a:rPr lang="en-GB" sz="16000" b="1" dirty="0">
                <a:ea typeface="Times New Roman"/>
                <a:cs typeface="Times New Roman"/>
                <a:sym typeface="Times New Roman"/>
              </a:rPr>
              <a:t>Luminosity</a:t>
            </a:r>
            <a:r>
              <a:rPr lang="en-GB" sz="16000" dirty="0">
                <a:ea typeface="Times New Roman"/>
                <a:cs typeface="Times New Roman"/>
                <a:sym typeface="Times New Roman"/>
              </a:rPr>
              <a:t>: ~140 fb⁻¹</a:t>
            </a:r>
          </a:p>
          <a:p>
            <a:pPr marL="0" indent="0">
              <a:buNone/>
            </a:pPr>
            <a:endParaRPr lang="en-GB" sz="16000" dirty="0"/>
          </a:p>
          <a:p>
            <a:pPr marL="0" indent="0">
              <a:buNone/>
            </a:pPr>
            <a:endParaRPr lang="en-GB" sz="16000" dirty="0"/>
          </a:p>
          <a:p>
            <a:pPr marL="0" indent="0">
              <a:buNone/>
            </a:pPr>
            <a:endParaRPr lang="en-GB" sz="16000" dirty="0"/>
          </a:p>
          <a:p>
            <a:pPr marL="0" indent="0">
              <a:buNone/>
            </a:pPr>
            <a:r>
              <a:rPr lang="en-GB" sz="16000" b="1" dirty="0">
                <a:ea typeface="Times New Roman"/>
                <a:cs typeface="Times New Roman"/>
                <a:sym typeface="Times New Roman"/>
              </a:rPr>
              <a:t>Observations</a:t>
            </a:r>
          </a:p>
          <a:p>
            <a:r>
              <a:rPr lang="en-GB" sz="16000" b="1" dirty="0">
                <a:ea typeface="Times New Roman"/>
                <a:cs typeface="Times New Roman"/>
                <a:sym typeface="Times New Roman"/>
              </a:rPr>
              <a:t>Signal Count</a:t>
            </a:r>
            <a:r>
              <a:rPr lang="en-GB" sz="16000" dirty="0">
                <a:ea typeface="Times New Roman"/>
                <a:cs typeface="Times New Roman"/>
                <a:sym typeface="Times New Roman"/>
              </a:rPr>
              <a:t>: 2.2 ± 0.7 times the prediction of the Standard Model (SM)</a:t>
            </a:r>
          </a:p>
          <a:p>
            <a:r>
              <a:rPr lang="en-GB" sz="16000" b="1" dirty="0">
                <a:ea typeface="Times New Roman"/>
                <a:cs typeface="Times New Roman"/>
                <a:sym typeface="Times New Roman"/>
              </a:rPr>
              <a:t>Predicted Branching Fraction (SM)</a:t>
            </a:r>
            <a:r>
              <a:rPr lang="en-GB" sz="16000" dirty="0">
                <a:ea typeface="Times New Roman"/>
                <a:cs typeface="Times New Roman"/>
                <a:sym typeface="Times New Roman"/>
              </a:rPr>
              <a:t>: ∼(1.5±0.1)×10⁻³ for Higgs boson mass close to 125 GeV</a:t>
            </a:r>
            <a:endParaRPr lang="en-GB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866E25-F50B-57EF-C144-86FA4166D3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708306" y="118525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3</a:t>
            </a:fld>
            <a:endParaRPr lang="en-ZA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692593-6F4C-9C83-0B08-D25F99651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4191" y="1945814"/>
            <a:ext cx="9526967" cy="77651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BF6D03-83BB-CC0F-3D56-B24694B5E94B}"/>
              </a:ext>
            </a:extLst>
          </p:cNvPr>
          <p:cNvSpPr txBox="1"/>
          <p:nvPr/>
        </p:nvSpPr>
        <p:spPr>
          <a:xfrm>
            <a:off x="3974594" y="9932433"/>
            <a:ext cx="9778729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 dirty="0">
                <a:solidFill>
                  <a:srgbClr val="0000FF"/>
                </a:solidFill>
              </a:rPr>
              <a:t>G. Aad et al. [ATLAS and CMS], Phys. Rev. Lett. 132, no.2, 021803 (2024) [arXiv:2309.03501 [hep-ex]].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B6270F4-C853-BD5B-11EF-723FAB96B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803" y="7333487"/>
            <a:ext cx="10005644" cy="25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6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FA22-BB23-7D36-1AE0-A22B9295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5117" y="502190"/>
            <a:ext cx="9109642" cy="4372192"/>
          </a:xfrm>
        </p:spPr>
        <p:txBody>
          <a:bodyPr anchor="t">
            <a:normAutofit/>
          </a:bodyPr>
          <a:lstStyle/>
          <a:p>
            <a:r>
              <a:rPr lang="en-GB" sz="9400" dirty="0"/>
              <a:t>P</a:t>
            </a:r>
            <a:r>
              <a:rPr lang="en-ZA" sz="9400" dirty="0" err="1"/>
              <a:t>redicted</a:t>
            </a:r>
            <a:r>
              <a:rPr lang="en-ZA" sz="9400" dirty="0"/>
              <a:t> signal cross-section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02" name="Content Placeholder 4101">
                <a:extLst>
                  <a:ext uri="{FF2B5EF4-FFF2-40B4-BE49-F238E27FC236}">
                    <a16:creationId xmlns:a16="http://schemas.microsoft.com/office/drawing/2014/main" id="{1E130286-847B-FBB8-7D01-3C1990B25B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8268" y="6468534"/>
                <a:ext cx="22334008" cy="6148916"/>
              </a:xfrm>
            </p:spPr>
            <p:txBody>
              <a:bodyPr anchor="t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𝑔𝑔𝐹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≈48.58 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pb</m:t>
                    </m:r>
                  </m:oMath>
                </a14:m>
                <a:r>
                  <a:rPr lang="en-GB" dirty="0"/>
                  <a:t> ( </a:t>
                </a:r>
                <a:r>
                  <a:rPr lang="en-GB" dirty="0">
                    <a:hlinkClick r:id="rId2"/>
                  </a:rPr>
                  <a:t>https://twiki.cern.ch/twiki/bin/view/LHCPhysics/CERNYellowReportPageBR</a:t>
                </a:r>
                <a:r>
                  <a:rPr lang="en-GB" dirty="0"/>
                  <a:t>)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 1.54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GB" dirty="0"/>
                      <m:t>(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ν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̅</m:t>
                    </m:r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ν</m:t>
                    </m:r>
                    <m:r>
                      <m:rPr>
                        <m:nor/>
                      </m:rPr>
                      <a:rPr lang="en-GB" dirty="0"/>
                      <m:t>)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GB" dirty="0"/>
                      <m:t> 0.20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𝑔𝑔𝐹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BR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sty m:val="p"/>
                      </m:rPr>
                      <a:rPr lang="en-GB" i="1" dirty="0">
                        <a:latin typeface="Cambria Math" panose="02040503050406030204" pitchFamily="18" charset="0"/>
                      </a:rPr>
                      <m:t>γ</m:t>
                    </m:r>
                    <m:r>
                      <m:rPr>
                        <m:nor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</a:rPr>
                      <m:t>BR</m:t>
                    </m:r>
                    <m:r>
                      <m:rPr>
                        <m:nor/>
                      </m:rPr>
                      <a:rPr lang="en-GB" dirty="0"/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sty m:val="p"/>
                      </m:rPr>
                      <a:rPr lang="en-GB" i="1" dirty="0">
                        <a:latin typeface="Cambria Math" panose="02040503050406030204" pitchFamily="18" charset="0"/>
                      </a:rPr>
                      <m:t>ν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̅</m:t>
                    </m:r>
                    <m:r>
                      <m:rPr>
                        <m:sty m:val="p"/>
                      </m:rPr>
                      <a:rPr lang="en-GB" i="1" dirty="0">
                        <a:latin typeface="Cambria Math" panose="02040503050406030204" pitchFamily="18" charset="0"/>
                      </a:rPr>
                      <m:t>ν</m:t>
                    </m:r>
                    <m:r>
                      <m:rPr>
                        <m:nor/>
                      </m:rPr>
                      <a:rPr lang="en-GB" dirty="0"/>
                      <m:t>)</m:t>
                    </m:r>
                    <m:r>
                      <a:rPr lang="en-ZA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ZA"/>
                      <m:t> 0.</m:t>
                    </m:r>
                    <m:r>
                      <m:rPr>
                        <m:nor/>
                      </m:rPr>
                      <a:rPr lang="en-ZA"/>
                      <m:t>01</m:t>
                    </m:r>
                    <m:r>
                      <m:rPr>
                        <m:nor/>
                      </m:rPr>
                      <a:rPr lang="en-GB" b="0" i="0" smtClean="0"/>
                      <m:t>5</m:t>
                    </m:r>
                    <m:r>
                      <m:rPr>
                        <m:nor/>
                      </m:rPr>
                      <a:rPr lang="en-ZA"/>
                      <m:t> </m:t>
                    </m:r>
                    <m:r>
                      <m:rPr>
                        <m:nor/>
                      </m:rPr>
                      <a:rPr lang="en-GB" b="0" i="0" smtClean="0"/>
                      <m:t>pb</m:t>
                    </m:r>
                    <m:r>
                      <m:rPr>
                        <m:nor/>
                      </m:rPr>
                      <a:rPr lang="en-GB" b="0" i="0" smtClean="0"/>
                      <m:t> 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dirty="0"/>
              </a:p>
            </p:txBody>
          </p:sp>
        </mc:Choice>
        <mc:Fallback>
          <p:sp>
            <p:nvSpPr>
              <p:cNvPr id="4102" name="Content Placeholder 4101">
                <a:extLst>
                  <a:ext uri="{FF2B5EF4-FFF2-40B4-BE49-F238E27FC236}">
                    <a16:creationId xmlns:a16="http://schemas.microsoft.com/office/drawing/2014/main" id="{1E130286-847B-FBB8-7D01-3C1990B25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8268" y="6468534"/>
                <a:ext cx="22334008" cy="6148916"/>
              </a:xfrm>
              <a:blipFill>
                <a:blip r:embed="rId3"/>
                <a:stretch>
                  <a:fillRect t="-148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6">
            <a:extLst>
              <a:ext uri="{FF2B5EF4-FFF2-40B4-BE49-F238E27FC236}">
                <a16:creationId xmlns:a16="http://schemas.microsoft.com/office/drawing/2014/main" id="{3B623797-2629-E3CE-811B-EB156C53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9" y="4002001"/>
            <a:ext cx="22674020" cy="22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43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E971-223B-0E47-6530-64A84ACE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92E48-5F96-FAE9-1644-92DC8EBD5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035AD-2BF6-014A-BDBA-88BD40925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32" y="651473"/>
            <a:ext cx="15430500" cy="117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54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8E07A-6E8A-F8C6-756B-CA65A4B9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C4D47-46E1-DB4C-F872-858C057F8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BF3D2-259B-FCA6-2052-3323DFE2C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962025"/>
            <a:ext cx="15430500" cy="117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0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0E07DF-E8FE-3A23-4D66-31C2D7257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CE28AB-087D-0C69-667B-C7D1C66E6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0" y="495517"/>
            <a:ext cx="1714500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TRUTH LABELING IN SIMULATION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FE633-77A0-94E2-6FE6-B880EB5B4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1315" y="1959429"/>
            <a:ext cx="18413186" cy="10488556"/>
          </a:xfrm>
        </p:spPr>
        <p:txBody>
          <a:bodyPr>
            <a:normAutofit fontScale="70000" lnSpcReduction="20000"/>
          </a:bodyPr>
          <a:lstStyle/>
          <a:p>
            <a:r>
              <a:rPr lang="en-ZA" dirty="0"/>
              <a:t>Purpose of Truth </a:t>
            </a:r>
            <a:r>
              <a:rPr lang="en-ZA" dirty="0" err="1"/>
              <a:t>Labeling</a:t>
            </a:r>
            <a:endParaRPr lang="en-Z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Identify true particle origins in simulation.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Helps distinguish between real signal components and background/noise.</a:t>
            </a:r>
          </a:p>
          <a:p>
            <a:pPr marL="444500" lvl="1" indent="0">
              <a:buNone/>
            </a:pPr>
            <a:endParaRPr lang="en-ZA" dirty="0"/>
          </a:p>
          <a:p>
            <a:r>
              <a:rPr lang="en-ZA" dirty="0"/>
              <a:t>Examples in Our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Truth Photons: Prompt photons (status=1 or 23) not from hadron decays.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Truth b-jets: Jets matched to b-hadrons within </a:t>
            </a:r>
            <a:r>
              <a:rPr lang="el-GR" dirty="0"/>
              <a:t>Δ</a:t>
            </a:r>
            <a:r>
              <a:rPr lang="en-ZA" dirty="0"/>
              <a:t>R &lt; 0.4.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Truth </a:t>
            </a:r>
            <a:r>
              <a:rPr lang="en-ZA" dirty="0" err="1"/>
              <a:t>Taus</a:t>
            </a:r>
            <a:r>
              <a:rPr lang="en-ZA" dirty="0"/>
              <a:t>: From scalar decay, not from background W/Z.</a:t>
            </a:r>
          </a:p>
          <a:p>
            <a:pPr marL="444500" lvl="1" indent="0">
              <a:buNone/>
            </a:pPr>
            <a:endParaRPr lang="en-ZA" dirty="0"/>
          </a:p>
          <a:p>
            <a:r>
              <a:rPr lang="en-ZA" dirty="0"/>
              <a:t>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 err="1"/>
              <a:t>TruthParticles</a:t>
            </a:r>
            <a:r>
              <a:rPr lang="en-ZA" dirty="0"/>
              <a:t>, </a:t>
            </a:r>
            <a:r>
              <a:rPr lang="en-ZA" dirty="0" err="1"/>
              <a:t>TruthBosons</a:t>
            </a:r>
            <a:r>
              <a:rPr lang="en-ZA" dirty="0"/>
              <a:t>, </a:t>
            </a:r>
            <a:r>
              <a:rPr lang="en-ZA" dirty="0" err="1"/>
              <a:t>TruthBottom</a:t>
            </a:r>
            <a:r>
              <a:rPr lang="en-ZA" dirty="0"/>
              <a:t>, and AntiKt4TruthJets containers in the EVNT or Truth1 files.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Truth </a:t>
            </a:r>
            <a:r>
              <a:rPr lang="en-ZA" dirty="0" err="1"/>
              <a:t>labeling</a:t>
            </a:r>
            <a:r>
              <a:rPr lang="en-ZA" dirty="0"/>
              <a:t> enables performance studies, e.g., b-tagging efficiency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51FBB-68DA-1131-5884-B1CE2C3B5D5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33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530050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D7CB-C101-173C-C1E5-5617A453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2631" y="1090252"/>
            <a:ext cx="9109642" cy="4372192"/>
          </a:xfrm>
        </p:spPr>
        <p:txBody>
          <a:bodyPr anchor="t">
            <a:normAutofit fontScale="90000"/>
          </a:bodyPr>
          <a:lstStyle/>
          <a:p>
            <a:r>
              <a:rPr lang="en-ZA" sz="9400" dirty="0"/>
              <a:t>The preliminary signal and background </a:t>
            </a:r>
            <a:r>
              <a:rPr lang="en-ZA" sz="9400" dirty="0" err="1"/>
              <a:t>cutflow</a:t>
            </a:r>
            <a:endParaRPr lang="en-ZA" sz="9400" dirty="0"/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5F5992A8-5C1A-CDD1-5A00-EFE389E36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8127" y="5894242"/>
            <a:ext cx="9074146" cy="6723208"/>
          </a:xfrm>
        </p:spPr>
        <p:txBody>
          <a:bodyPr anchor="t">
            <a:normAutofit/>
          </a:bodyPr>
          <a:lstStyle/>
          <a:p>
            <a:r>
              <a:rPr lang="en-US" dirty="0"/>
              <a:t>Getting a significance of approximately 0.8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625D363-A906-CBD3-58DE-C0B8C474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79" y="3116009"/>
            <a:ext cx="9414402" cy="688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29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4C1799-E04C-A0C6-4E88-F3356F23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3E301-26E6-F7B1-AE0A-8200DC1B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545" y="453032"/>
            <a:ext cx="1714500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B-Jet tagging at truth 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6BB191D-3D5D-3CD4-B453-3DAC67CC122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320920" y="1972842"/>
                <a:ext cx="17145000" cy="859036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ZA" dirty="0"/>
                  <a:t>A jet is </a:t>
                </a:r>
                <a:r>
                  <a:rPr lang="en-ZA" dirty="0" err="1"/>
                  <a:t>labeled</a:t>
                </a:r>
                <a:r>
                  <a:rPr lang="en-ZA" dirty="0"/>
                  <a:t> as a b-jet if: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ZA" dirty="0"/>
                  <a:t>A b-hadron (from b-quark fragmentation)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ZA" dirty="0"/>
                  <a:t> &gt; 5 GeV is found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ZA" dirty="0"/>
                  <a:t>Within a cone </a:t>
                </a:r>
                <a:r>
                  <a:rPr lang="el-GR" dirty="0"/>
                  <a:t>Δ</a:t>
                </a:r>
                <a:r>
                  <a:rPr lang="en-ZA" dirty="0"/>
                  <a:t>R &lt; 0.4 around the jet axis</a:t>
                </a:r>
              </a:p>
              <a:p>
                <a:r>
                  <a:rPr lang="en-ZA" dirty="0"/>
                  <a:t>Method Used: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ZA" dirty="0"/>
                  <a:t>Loop over AntiKt4TruthJets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ZA" dirty="0"/>
                  <a:t>Match to </a:t>
                </a:r>
                <a:r>
                  <a:rPr lang="en-ZA" dirty="0" err="1"/>
                  <a:t>TruthBottom</a:t>
                </a:r>
                <a:r>
                  <a:rPr lang="en-ZA" dirty="0"/>
                  <a:t> particles or b-hadrons in </a:t>
                </a:r>
                <a:r>
                  <a:rPr lang="en-ZA" dirty="0" err="1"/>
                  <a:t>TruthParticles</a:t>
                </a:r>
                <a:endParaRPr lang="en-ZA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ZA" dirty="0"/>
                  <a:t>Use status = 23 for intermediate b-quarks or b-hadrons</a:t>
                </a:r>
              </a:p>
              <a:p>
                <a:r>
                  <a:rPr lang="en-ZA" dirty="0"/>
                  <a:t>Why It Matters: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ZA" dirty="0"/>
                  <a:t>Ensures our b-jet selection reflects actual physics origin, not just energy deposits.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ZA" dirty="0"/>
                  <a:t>Enables comparison to </a:t>
                </a:r>
                <a:r>
                  <a:rPr lang="en-ZA" dirty="0" err="1"/>
                  <a:t>reco</a:t>
                </a:r>
                <a:r>
                  <a:rPr lang="en-ZA" dirty="0"/>
                  <a:t>-level b-tagging using MV2/</a:t>
                </a:r>
                <a:r>
                  <a:rPr lang="en-ZA" dirty="0" err="1"/>
                  <a:t>DeepFlavor</a:t>
                </a:r>
                <a:r>
                  <a:rPr lang="en-ZA" dirty="0"/>
                  <a:t> algorithms.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6BB191D-3D5D-3CD4-B453-3DAC67CC12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20920" y="1972842"/>
                <a:ext cx="17145000" cy="8590360"/>
              </a:xfrm>
              <a:blipFill>
                <a:blip r:embed="rId2"/>
                <a:stretch>
                  <a:fillRect l="-1102" t="-2058" b="-113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884CB-739C-F466-8BBF-20D640CCEE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35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589761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FBF33B-E793-33F4-4522-1E1D2F17BD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C79321-3D1C-9196-FCFA-2D8821CE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0" y="267891"/>
            <a:ext cx="1714500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Pile-up and simulation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5D3C-00D8-7CF5-76C0-C603273A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9148" y="1809369"/>
            <a:ext cx="17145000" cy="4682871"/>
          </a:xfrm>
        </p:spPr>
        <p:txBody>
          <a:bodyPr/>
          <a:lstStyle/>
          <a:p>
            <a:r>
              <a:rPr lang="en-GB" dirty="0"/>
              <a:t>Pile-up refers to multiple proton-proton collisions occurring in the same or nearby bunch crossing.</a:t>
            </a:r>
          </a:p>
          <a:p>
            <a:r>
              <a:rPr lang="en-GB" dirty="0"/>
              <a:t>It can distort reconstructed physics objects and affect event selection.</a:t>
            </a:r>
          </a:p>
          <a:p>
            <a:r>
              <a:rPr lang="en-GB" dirty="0"/>
              <a:t>Our samples include pile-up to match real LHC conditions.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2C1A5-6622-7D86-C1D7-9C8E255610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36</a:t>
            </a:fld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773257-BFBF-AEC8-47C5-5491CBECC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506" y="6492240"/>
            <a:ext cx="14210238" cy="3684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6A030C-E0E9-00DF-A7A0-19A92C71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259" y="10707859"/>
            <a:ext cx="12144777" cy="25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3425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24A676-DCB9-CC71-89C2-00ECC0270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AEE72B-1562-1683-1982-118FABF1B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756" y="641175"/>
            <a:ext cx="1714500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Progress checklist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613C9-F76F-48B1-E285-46568B5A8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5B718-53B2-E2E0-3386-A194F09ED3E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37</a:t>
            </a:fld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A3579D-8F7D-18B1-9134-3A289E656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762" y="2852226"/>
            <a:ext cx="15662988" cy="87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6961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C9431-B4BE-4922-8BFC-B0522A8C0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7EDFD1-F4B2-C322-CF66-B74789307B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30E85F-A4C0-E109-910D-58CE2CB9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756" y="641175"/>
            <a:ext cx="1714500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EXTRA DISTRIBUTIONS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5D46E-B2C3-8114-5357-108D1F3B9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630E2-34E5-3388-1E88-5624AA6A1D0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38</a:t>
            </a:fld>
            <a:endParaRPr lang="en-ZA"/>
          </a:p>
        </p:txBody>
      </p:sp>
      <p:pic>
        <p:nvPicPr>
          <p:cNvPr id="7" name="Picture 6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30E91178-263D-725D-E4C1-980E7E2D4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93" y="2523508"/>
            <a:ext cx="9846332" cy="7292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D01AA3-8586-4FE8-9BB7-08713F1FD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9556" y="2619993"/>
            <a:ext cx="9578749" cy="69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2337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061203-EE6D-F4FF-AD45-8F837D74A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F1F1AA-CA17-C7FB-2FA0-3F8E1EB49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476856"/>
            <a:ext cx="1714500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Branching ratios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D3FB2-4C02-0587-EE48-EEAD97812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J. Phys. G 46 (2019) no.11, 115001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76FE6-60D6-FCA6-7BDD-F6A07EDED9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39</a:t>
            </a:fld>
            <a:endParaRPr lang="en-ZA"/>
          </a:p>
        </p:txBody>
      </p:sp>
      <p:pic>
        <p:nvPicPr>
          <p:cNvPr id="7" name="Picture 6" descr="A comparison of different colored lines&#10;&#10;AI-generated content may be incorrect.">
            <a:extLst>
              <a:ext uri="{FF2B5EF4-FFF2-40B4-BE49-F238E27FC236}">
                <a16:creationId xmlns:a16="http://schemas.microsoft.com/office/drawing/2014/main" id="{AABB695D-8BA1-18ED-0E0B-867E71E9A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29" y="5443440"/>
            <a:ext cx="11629699" cy="461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203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C68D-B7B0-9681-C23E-5DCBD446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8650"/>
            <a:ext cx="24384000" cy="18478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ea typeface="Times New Roman"/>
                <a:cs typeface="Times New Roman"/>
                <a:sym typeface="Times New Roman"/>
              </a:rPr>
              <a:t>SMEFT FRAMEWORK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D4344B6-B2B8-C1ED-0583-A2034D085A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069550" y="193350"/>
            <a:ext cx="379579" cy="444825"/>
          </a:xfrm>
        </p:spPr>
        <p:txBody>
          <a:bodyPr/>
          <a:lstStyle/>
          <a:p>
            <a:fld id="{86CB4B4D-7CA3-9044-876B-883B54F8677D}" type="slidenum">
              <a:rPr lang="en-ZA" smtClean="0"/>
              <a:t>4</a:t>
            </a:fld>
            <a:endParaRPr lang="en-ZA" dirty="0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93A238C-C141-F15E-F690-9837B3A5DB93}"/>
              </a:ext>
            </a:extLst>
          </p:cNvPr>
          <p:cNvSpPr txBox="1">
            <a:spLocks/>
          </p:cNvSpPr>
          <p:nvPr/>
        </p:nvSpPr>
        <p:spPr>
          <a:xfrm>
            <a:off x="1892948" y="13152285"/>
            <a:ext cx="15716250" cy="54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>
            <a:spAutoFit/>
          </a:bodyPr>
          <a:lstStyle>
            <a:lvl1pPr marL="0" marR="0" indent="0" algn="l" defTabSz="6429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160" baseline="0">
                <a:ln>
                  <a:noFill/>
                </a:ln>
                <a:solidFill>
                  <a:srgbClr val="838787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1045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90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4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379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823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268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712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157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hangingPunct="1"/>
            <a:endParaRPr lang="en-ZA" dirty="0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36BAFDC5-5EFF-7311-F6B3-32938F06DBE2}"/>
              </a:ext>
            </a:extLst>
          </p:cNvPr>
          <p:cNvSpPr txBox="1">
            <a:spLocks/>
          </p:cNvSpPr>
          <p:nvPr/>
        </p:nvSpPr>
        <p:spPr>
          <a:xfrm>
            <a:off x="932687" y="13039050"/>
            <a:ext cx="22786215" cy="54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>
            <a:spAutoFit/>
          </a:bodyPr>
          <a:lstStyle>
            <a:lvl1pPr marL="0" marR="0" indent="0" algn="l" defTabSz="6429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160" baseline="0">
                <a:ln>
                  <a:noFill/>
                </a:ln>
                <a:solidFill>
                  <a:srgbClr val="838787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1045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90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4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379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823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268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712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157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hangingPunct="1"/>
            <a:r>
              <a:rPr lang="en-ZA" dirty="0"/>
              <a:t>SAIP2025																													11 JULY 2025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6F4F64-3453-960F-A8C9-20DD96D7F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2187" y="1698170"/>
            <a:ext cx="21049861" cy="52145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en-ZA" dirty="0"/>
          </a:p>
          <a:p>
            <a:r>
              <a:rPr lang="en-GB" sz="4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The SM Effective Field Theory (SMEFT model from </a:t>
            </a:r>
            <a:r>
              <a:rPr lang="en-GB" sz="4800" dirty="0" err="1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FeynRules</a:t>
            </a:r>
            <a:r>
              <a:rPr lang="en-GB" sz="4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) is currently the framework with the most potential to explain deviations from the Standard Model (SM).</a:t>
            </a:r>
          </a:p>
          <a:p>
            <a:r>
              <a:rPr lang="en-GB" sz="4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SMEFT expands upon the SM by incorporating higher-dimensional operators suppressed by a new physics scale, denoted as Λ.</a:t>
            </a:r>
          </a:p>
          <a:p>
            <a:endParaRPr lang="en-ZA" dirty="0"/>
          </a:p>
        </p:txBody>
      </p:sp>
      <p:pic>
        <p:nvPicPr>
          <p:cNvPr id="7" name="Google Shape;99;p19">
            <a:extLst>
              <a:ext uri="{FF2B5EF4-FFF2-40B4-BE49-F238E27FC236}">
                <a16:creationId xmlns:a16="http://schemas.microsoft.com/office/drawing/2014/main" id="{94B6EE29-F75A-60C2-B5C7-571E5896A37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8401" y="7045925"/>
            <a:ext cx="11887198" cy="222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1;p19">
            <a:extLst>
              <a:ext uri="{FF2B5EF4-FFF2-40B4-BE49-F238E27FC236}">
                <a16:creationId xmlns:a16="http://schemas.microsoft.com/office/drawing/2014/main" id="{315BFD85-C9E6-03CF-F7AD-F3558F09DFA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7975" t="16347" r="58210" b="21494"/>
          <a:stretch/>
        </p:blipFill>
        <p:spPr>
          <a:xfrm>
            <a:off x="3085106" y="9575814"/>
            <a:ext cx="1369376" cy="103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2;p19">
            <a:extLst>
              <a:ext uri="{FF2B5EF4-FFF2-40B4-BE49-F238E27FC236}">
                <a16:creationId xmlns:a16="http://schemas.microsoft.com/office/drawing/2014/main" id="{5B392384-BCBF-E104-71F3-D1454C2C81E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8735" r="17713" b="60609"/>
          <a:stretch>
            <a:fillRect/>
          </a:stretch>
        </p:blipFill>
        <p:spPr>
          <a:xfrm>
            <a:off x="3288570" y="11192433"/>
            <a:ext cx="578498" cy="102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3;p19">
            <a:extLst>
              <a:ext uri="{FF2B5EF4-FFF2-40B4-BE49-F238E27FC236}">
                <a16:creationId xmlns:a16="http://schemas.microsoft.com/office/drawing/2014/main" id="{7282825B-126B-D01E-775B-1C8F1C92EE8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8706" r="15061" b="58900"/>
          <a:stretch>
            <a:fillRect/>
          </a:stretch>
        </p:blipFill>
        <p:spPr>
          <a:xfrm>
            <a:off x="15183573" y="9561744"/>
            <a:ext cx="1350715" cy="77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4;p19">
            <a:extLst>
              <a:ext uri="{FF2B5EF4-FFF2-40B4-BE49-F238E27FC236}">
                <a16:creationId xmlns:a16="http://schemas.microsoft.com/office/drawing/2014/main" id="{65F4191C-56FC-49DB-097E-187B743116C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4905" t="12987" b="15414"/>
          <a:stretch>
            <a:fillRect/>
          </a:stretch>
        </p:blipFill>
        <p:spPr>
          <a:xfrm>
            <a:off x="15432872" y="10941662"/>
            <a:ext cx="1156996" cy="13605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5;p19">
            <a:extLst>
              <a:ext uri="{FF2B5EF4-FFF2-40B4-BE49-F238E27FC236}">
                <a16:creationId xmlns:a16="http://schemas.microsoft.com/office/drawing/2014/main" id="{DD50DFD4-8596-A29B-47EB-DC76AED76243}"/>
              </a:ext>
            </a:extLst>
          </p:cNvPr>
          <p:cNvSpPr txBox="1"/>
          <p:nvPr/>
        </p:nvSpPr>
        <p:spPr>
          <a:xfrm>
            <a:off x="4454482" y="9779532"/>
            <a:ext cx="6228372" cy="822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bg2"/>
                </a:solidFill>
              </a:rPr>
              <a:t>is the Standard Model </a:t>
            </a:r>
            <a:r>
              <a:rPr lang="en-GB" sz="3200" dirty="0" err="1">
                <a:solidFill>
                  <a:schemeClr val="bg2"/>
                </a:solidFill>
              </a:rPr>
              <a:t>Lagrangian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18" name="Google Shape;106;p19">
            <a:extLst>
              <a:ext uri="{FF2B5EF4-FFF2-40B4-BE49-F238E27FC236}">
                <a16:creationId xmlns:a16="http://schemas.microsoft.com/office/drawing/2014/main" id="{F7086369-D7D1-BF34-742E-67D6B9D88B81}"/>
              </a:ext>
            </a:extLst>
          </p:cNvPr>
          <p:cNvSpPr txBox="1"/>
          <p:nvPr/>
        </p:nvSpPr>
        <p:spPr>
          <a:xfrm>
            <a:off x="4077976" y="11327214"/>
            <a:ext cx="6760701" cy="92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dk1"/>
                </a:solidFill>
              </a:rPr>
              <a:t>is the mass dimension of the operators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19" name="Google Shape;107;p19">
            <a:extLst>
              <a:ext uri="{FF2B5EF4-FFF2-40B4-BE49-F238E27FC236}">
                <a16:creationId xmlns:a16="http://schemas.microsoft.com/office/drawing/2014/main" id="{5A1A0E0E-93A7-E1E8-0711-551F18A0FE23}"/>
              </a:ext>
            </a:extLst>
          </p:cNvPr>
          <p:cNvSpPr txBox="1"/>
          <p:nvPr/>
        </p:nvSpPr>
        <p:spPr>
          <a:xfrm>
            <a:off x="16720612" y="9542721"/>
            <a:ext cx="4851556" cy="55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bg2"/>
                </a:solidFill>
              </a:rPr>
              <a:t>are the Wilson Coefficients</a:t>
            </a:r>
            <a:endParaRPr sz="3200" dirty="0">
              <a:solidFill>
                <a:schemeClr val="bg2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FBBB098-C2FA-87FB-448B-1A6204641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8807" y="10886610"/>
            <a:ext cx="4333011" cy="2125750"/>
          </a:xfrm>
          <a:prstGeom prst="rect">
            <a:avLst/>
          </a:prstGeom>
        </p:spPr>
      </p:pic>
      <p:sp>
        <p:nvSpPr>
          <p:cNvPr id="20" name="Google Shape;108;p19">
            <a:extLst>
              <a:ext uri="{FF2B5EF4-FFF2-40B4-BE49-F238E27FC236}">
                <a16:creationId xmlns:a16="http://schemas.microsoft.com/office/drawing/2014/main" id="{4DB64E13-2B2A-0D5B-4180-ABA2E4E29ABE}"/>
              </a:ext>
            </a:extLst>
          </p:cNvPr>
          <p:cNvSpPr txBox="1"/>
          <p:nvPr/>
        </p:nvSpPr>
        <p:spPr>
          <a:xfrm>
            <a:off x="16911117" y="11164735"/>
            <a:ext cx="6760701" cy="62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dk1"/>
                </a:solidFill>
              </a:rPr>
              <a:t>are the higher dimensional operators</a:t>
            </a:r>
            <a:endParaRPr sz="3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8546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A75E21-7E5A-F08C-0CEE-FE20668A7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1AF9EB99-D6DF-E0FC-03B3-7E9D54DCF2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501959"/>
                <a:ext cx="24193500" cy="1017985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GB" dirty="0">
                    <a:solidFill>
                      <a:srgbClr val="0070C0"/>
                    </a:solidFill>
                    <a:ea typeface="Times New Roman"/>
                    <a:cs typeface="Times New Roman"/>
                    <a:sym typeface="Times New Roman"/>
                  </a:rPr>
                  <a:t>Wilson Coefficients of the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𝑍</m:t>
                    </m:r>
                    <m:r>
                      <a:rPr lang="en-ZA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𝛾</m:t>
                    </m:r>
                  </m:oMath>
                </a14:m>
                <a:r>
                  <a:rPr lang="en-GB" dirty="0">
                    <a:solidFill>
                      <a:srgbClr val="0070C0"/>
                    </a:solidFill>
                    <a:ea typeface="Times New Roman"/>
                    <a:cs typeface="Times New Roman"/>
                    <a:sym typeface="Times New Roman"/>
                  </a:rPr>
                  <a:t> channel in SMEFT@NLO</a:t>
                </a:r>
                <a:endParaRPr lang="en-ZA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1AF9EB99-D6DF-E0FC-03B3-7E9D54DCF2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501959"/>
                <a:ext cx="24193500" cy="1017985"/>
              </a:xfrm>
              <a:blipFill>
                <a:blip r:embed="rId3"/>
                <a:stretch>
                  <a:fillRect l="-1663" t="-41916" r="-1612" b="-5808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3D877-38BE-DA33-9541-5F58D5FBD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6850" y="1794869"/>
            <a:ext cx="15178962" cy="10894764"/>
          </a:xfrm>
        </p:spPr>
        <p:txBody>
          <a:bodyPr>
            <a:normAutofit/>
          </a:bodyPr>
          <a:lstStyle/>
          <a:p>
            <a:endParaRPr lang="en-ZA" dirty="0">
              <a:solidFill>
                <a:schemeClr val="tx1"/>
              </a:solidFill>
            </a:endParaRPr>
          </a:p>
          <a:p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66C609-5FC8-1DDA-E0FC-24C3ECE1E73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858193" y="331786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40</a:t>
            </a:fld>
            <a:endParaRPr lang="en-ZA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9425F26-D90A-EA62-A1B5-53861BF6B7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687" y="13039050"/>
            <a:ext cx="22786215" cy="548098"/>
          </a:xfrm>
        </p:spPr>
        <p:txBody>
          <a:bodyPr/>
          <a:lstStyle/>
          <a:p>
            <a:r>
              <a:rPr lang="en-ZA" dirty="0"/>
              <a:t>SAIP2025																													09 JULY 2025</a:t>
            </a:r>
          </a:p>
        </p:txBody>
      </p:sp>
      <p:pic>
        <p:nvPicPr>
          <p:cNvPr id="2" name="Google Shape;114;p20">
            <a:extLst>
              <a:ext uri="{FF2B5EF4-FFF2-40B4-BE49-F238E27FC236}">
                <a16:creationId xmlns:a16="http://schemas.microsoft.com/office/drawing/2014/main" id="{A0726A81-AD5D-EF1A-8BF4-746355C2004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t="545" b="18077"/>
          <a:stretch>
            <a:fillRect/>
          </a:stretch>
        </p:blipFill>
        <p:spPr>
          <a:xfrm>
            <a:off x="5326668" y="2471735"/>
            <a:ext cx="12186484" cy="64160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18;p20">
            <a:extLst>
              <a:ext uri="{FF2B5EF4-FFF2-40B4-BE49-F238E27FC236}">
                <a16:creationId xmlns:a16="http://schemas.microsoft.com/office/drawing/2014/main" id="{1F49B039-5D3A-0FBD-75F2-94A5E1005B3B}"/>
              </a:ext>
            </a:extLst>
          </p:cNvPr>
          <p:cNvSpPr txBox="1"/>
          <p:nvPr/>
        </p:nvSpPr>
        <p:spPr>
          <a:xfrm>
            <a:off x="18380492" y="5288354"/>
            <a:ext cx="5094515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i="1" dirty="0">
                <a:solidFill>
                  <a:srgbClr val="0000FF"/>
                </a:solidFill>
              </a:rPr>
              <a:t>Dawson, Sally, and Pier Paolo Giardino. "Higgs decays to ZZ and Z γ in the standard model effective field theory: An NLO analysis." Physical Review D 97.9 (2018): 093003</a:t>
            </a:r>
            <a:endParaRPr sz="3200" i="1" dirty="0">
              <a:solidFill>
                <a:srgbClr val="0000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FEA369-1464-6D48-330A-DA0DFCC8E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43" y="10985063"/>
            <a:ext cx="6011114" cy="8002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9F56FA-C38C-E671-AA2F-B8FDE03D7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1308" y="11276928"/>
            <a:ext cx="5207594" cy="17621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ACBE2B-5A6F-8F3F-40BA-B8844C73EC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7815" y="10504514"/>
            <a:ext cx="6830378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070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79256-8E24-D51F-F6FD-99EED1138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B1996D-B1A9-13E8-5368-2158D6AE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8650"/>
            <a:ext cx="24384000" cy="18478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cs typeface="Times New Roman"/>
                <a:sym typeface="Times New Roman"/>
              </a:rPr>
              <a:t>WARSAW BASIS and Wilson coefficients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7FDB34B-8795-EF15-9E68-B64100EB052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069550" y="193350"/>
            <a:ext cx="379579" cy="444825"/>
          </a:xfrm>
        </p:spPr>
        <p:txBody>
          <a:bodyPr/>
          <a:lstStyle/>
          <a:p>
            <a:fld id="{86CB4B4D-7CA3-9044-876B-883B54F8677D}" type="slidenum">
              <a:rPr lang="en-ZA" smtClean="0"/>
              <a:t>5</a:t>
            </a:fld>
            <a:endParaRPr lang="en-ZA" dirty="0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CD0F7207-9CF0-1842-2DF8-F14C7E0686A4}"/>
              </a:ext>
            </a:extLst>
          </p:cNvPr>
          <p:cNvSpPr txBox="1">
            <a:spLocks/>
          </p:cNvSpPr>
          <p:nvPr/>
        </p:nvSpPr>
        <p:spPr>
          <a:xfrm>
            <a:off x="1892948" y="13152285"/>
            <a:ext cx="15716250" cy="54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>
            <a:spAutoFit/>
          </a:bodyPr>
          <a:lstStyle>
            <a:lvl1pPr marL="0" marR="0" indent="0" algn="l" defTabSz="6429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160" baseline="0">
                <a:ln>
                  <a:noFill/>
                </a:ln>
                <a:solidFill>
                  <a:srgbClr val="838787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1045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90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4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379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823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268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712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157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hangingPunct="1"/>
            <a:endParaRPr lang="en-ZA" dirty="0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40242BA-D800-5020-6100-D283153B8BEB}"/>
              </a:ext>
            </a:extLst>
          </p:cNvPr>
          <p:cNvSpPr txBox="1">
            <a:spLocks/>
          </p:cNvSpPr>
          <p:nvPr/>
        </p:nvSpPr>
        <p:spPr>
          <a:xfrm>
            <a:off x="932687" y="13039050"/>
            <a:ext cx="22786215" cy="54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>
            <a:spAutoFit/>
          </a:bodyPr>
          <a:lstStyle>
            <a:lvl1pPr marL="0" marR="0" indent="0" algn="l" defTabSz="6429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160" baseline="0">
                <a:ln>
                  <a:noFill/>
                </a:ln>
                <a:solidFill>
                  <a:srgbClr val="838787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1045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90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4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379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823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268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712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157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hangingPunct="1"/>
            <a:r>
              <a:rPr lang="en-ZA" dirty="0"/>
              <a:t>SAIP2025																													11 JULY 2025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300B9C4F-7857-025A-F098-796B27B38A4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32686" y="1698171"/>
                <a:ext cx="18086537" cy="6539534"/>
              </a:xfr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ZA" dirty="0"/>
              </a:p>
              <a:p>
                <a:r>
                  <a:rPr lang="en-GB" sz="4800" dirty="0">
                    <a:solidFill>
                      <a:schemeClr val="bg2"/>
                    </a:solidFill>
                    <a:ea typeface="Times New Roman"/>
                    <a:cs typeface="Times New Roman"/>
                    <a:sym typeface="Times New Roman"/>
                  </a:rPr>
                  <a:t>Complete and non-redundant set of dimension-6 operators</a:t>
                </a:r>
              </a:p>
              <a:p>
                <a:r>
                  <a:rPr lang="en-GB" sz="4800" dirty="0">
                    <a:solidFill>
                      <a:schemeClr val="bg2"/>
                    </a:solidFill>
                    <a:ea typeface="Times New Roman"/>
                    <a:cs typeface="Times New Roman"/>
                    <a:sym typeface="Times New Roman"/>
                  </a:rPr>
                  <a:t>Operators are gauge-invariant under </a:t>
                </a:r>
                <a14:m>
                  <m:oMath xmlns:m="http://schemas.openxmlformats.org/officeDocument/2006/math">
                    <m:r>
                      <a:rPr lang="en-ZA" sz="4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𝑆𝑈</m:t>
                    </m:r>
                    <m:sSub>
                      <m:sSubPr>
                        <m:ctrlPr>
                          <a:rPr lang="en-ZA" sz="4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ZA" sz="4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</m:ctrlPr>
                          </m:dPr>
                          <m:e>
                            <m:r>
                              <a:rPr lang="en-ZA" sz="4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  <m:t>3</m:t>
                            </m:r>
                          </m:e>
                        </m:d>
                      </m:e>
                      <m:sub>
                        <m:r>
                          <a:rPr lang="en-ZA" sz="4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𝐶</m:t>
                        </m:r>
                      </m:sub>
                    </m:sSub>
                    <m:r>
                      <a:rPr lang="en-ZA" sz="4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×</m:t>
                    </m:r>
                    <m:r>
                      <a:rPr lang="en-ZA" sz="4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𝑆𝑈</m:t>
                    </m:r>
                    <m:sSub>
                      <m:sSubPr>
                        <m:ctrlPr>
                          <a:rPr lang="en-ZA" sz="4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ZA" sz="4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</m:ctrlPr>
                          </m:dPr>
                          <m:e>
                            <m:r>
                              <a:rPr lang="en-ZA" sz="4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ZA" sz="4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𝐿</m:t>
                        </m:r>
                      </m:sub>
                    </m:sSub>
                    <m:r>
                      <a:rPr lang="en-ZA" sz="4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×</m:t>
                    </m:r>
                    <m:r>
                      <a:rPr lang="en-ZA" sz="4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𝑈</m:t>
                    </m:r>
                    <m:sSub>
                      <m:sSubPr>
                        <m:ctrlPr>
                          <a:rPr lang="en-ZA" sz="4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ZA" sz="4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</m:ctrlPr>
                          </m:dPr>
                          <m:e>
                            <m:r>
                              <a:rPr lang="en-ZA" sz="4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  <a:sym typeface="Times New Roman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ZA" sz="4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𝑌</m:t>
                        </m:r>
                      </m:sub>
                    </m:sSub>
                  </m:oMath>
                </a14:m>
                <a:endParaRPr lang="en-GB" sz="4800" dirty="0">
                  <a:solidFill>
                    <a:schemeClr val="bg2"/>
                  </a:solidFill>
                  <a:ea typeface="Times New Roman"/>
                  <a:cs typeface="Times New Roman"/>
                  <a:sym typeface="Times New Roman"/>
                </a:endParaRPr>
              </a:p>
              <a:p>
                <a:r>
                  <a:rPr lang="en-GB" sz="4800" dirty="0">
                    <a:solidFill>
                      <a:schemeClr val="bg2"/>
                    </a:solidFill>
                    <a:ea typeface="Times New Roman"/>
                    <a:cs typeface="Times New Roman"/>
                    <a:sym typeface="Times New Roman"/>
                  </a:rPr>
                  <a:t>Based on field redefinitions + equations of motion </a:t>
                </a:r>
                <a14:m>
                  <m:oMath xmlns:m="http://schemas.openxmlformats.org/officeDocument/2006/math">
                    <m:r>
                      <a:rPr lang="en-ZA" sz="4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Times New Roman"/>
                      </a:rPr>
                      <m:t>→</m:t>
                    </m:r>
                  </m:oMath>
                </a14:m>
                <a:r>
                  <a:rPr lang="en-GB" sz="4800" dirty="0">
                    <a:solidFill>
                      <a:schemeClr val="bg2"/>
                    </a:solidFill>
                    <a:ea typeface="Times New Roman"/>
                    <a:cs typeface="Times New Roman"/>
                    <a:sym typeface="Times New Roman"/>
                  </a:rPr>
                  <a:t>minimal operator set</a:t>
                </a:r>
              </a:p>
              <a:p>
                <a:r>
                  <a:rPr lang="en-GB" sz="4800" dirty="0">
                    <a:solidFill>
                      <a:schemeClr val="bg2"/>
                    </a:solidFill>
                    <a:ea typeface="Times New Roman"/>
                    <a:cs typeface="Times New Roman"/>
                    <a:sym typeface="Times New Roman"/>
                  </a:rPr>
                  <a:t>Standardized across theory and experiments</a:t>
                </a:r>
              </a:p>
              <a:p>
                <a:r>
                  <a:rPr lang="en-GB" sz="4800" dirty="0">
                    <a:solidFill>
                      <a:schemeClr val="bg2"/>
                    </a:solidFill>
                    <a:ea typeface="Times New Roman"/>
                    <a:cs typeface="Times New Roman"/>
                    <a:sym typeface="Times New Roman"/>
                  </a:rPr>
                  <a:t>Supports consistent loop-level renormalization and amplitude calculations</a:t>
                </a:r>
              </a:p>
              <a:p>
                <a:endParaRPr lang="en-GB" sz="4800" dirty="0">
                  <a:solidFill>
                    <a:schemeClr val="bg2"/>
                  </a:solidFill>
                  <a:ea typeface="Times New Roman"/>
                  <a:cs typeface="Times New Roman"/>
                  <a:sym typeface="Times New Roman"/>
                </a:endParaRPr>
              </a:p>
              <a:p>
                <a:endParaRPr lang="en-ZA" dirty="0"/>
              </a:p>
            </p:txBody>
          </p:sp>
        </mc:Choice>
        <mc:Fallback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300B9C4F-7857-025A-F098-796B27B38A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32686" y="1698171"/>
                <a:ext cx="18086537" cy="6539534"/>
              </a:xfrm>
              <a:blipFill>
                <a:blip r:embed="rId2"/>
                <a:stretch>
                  <a:fillRect l="-148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oogle Shape;114;p20">
            <a:extLst>
              <a:ext uri="{FF2B5EF4-FFF2-40B4-BE49-F238E27FC236}">
                <a16:creationId xmlns:a16="http://schemas.microsoft.com/office/drawing/2014/main" id="{D5FAD277-6D6D-02AB-36C2-D061C23D43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t="545" b="18077"/>
          <a:stretch>
            <a:fillRect/>
          </a:stretch>
        </p:blipFill>
        <p:spPr>
          <a:xfrm>
            <a:off x="5225143" y="8398520"/>
            <a:ext cx="10619172" cy="502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697CE-BA5E-9D62-8F3B-204AF8A99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8807" y="10886610"/>
            <a:ext cx="4333011" cy="2125750"/>
          </a:xfrm>
          <a:prstGeom prst="rect">
            <a:avLst/>
          </a:prstGeom>
        </p:spPr>
      </p:pic>
      <p:sp>
        <p:nvSpPr>
          <p:cNvPr id="4" name="Google Shape;118;p20">
            <a:extLst>
              <a:ext uri="{FF2B5EF4-FFF2-40B4-BE49-F238E27FC236}">
                <a16:creationId xmlns:a16="http://schemas.microsoft.com/office/drawing/2014/main" id="{4DF0D965-7576-CD05-AE01-91697C6AF259}"/>
              </a:ext>
            </a:extLst>
          </p:cNvPr>
          <p:cNvSpPr txBox="1"/>
          <p:nvPr/>
        </p:nvSpPr>
        <p:spPr>
          <a:xfrm>
            <a:off x="16934765" y="9527226"/>
            <a:ext cx="6134785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i="1" dirty="0">
                <a:solidFill>
                  <a:srgbClr val="0000FF"/>
                </a:solidFill>
              </a:rPr>
              <a:t>Dawson, Sally, and Pier Paolo Giardino. "Higgs decays to ZZ and Z γ in the standard model effective field theory: An NLO analysis." Physical Review D 97.9 (2018): 093003</a:t>
            </a:r>
            <a:endParaRPr sz="3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88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107B4-413B-EA25-5EC8-042F98DC7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C09DD7-1204-537E-6ED2-376CBFEE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150" y="306217"/>
            <a:ext cx="14210911" cy="1100458"/>
          </a:xfrm>
        </p:spPr>
        <p:txBody>
          <a:bodyPr>
            <a:normAutofit fontScale="90000"/>
          </a:bodyPr>
          <a:lstStyle/>
          <a:p>
            <a:r>
              <a:rPr lang="en-ZA" dirty="0"/>
              <a:t>CHANNELS BEING CONSIDERED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DAE13-D777-CD07-86BD-B6A3E20F943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43764" y="430139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6</a:t>
            </a:fld>
            <a:endParaRPr lang="en-ZA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2A5B70C-3630-7C4B-ABF4-5EE8D0B3D1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687" y="13039050"/>
            <a:ext cx="22786215" cy="548098"/>
          </a:xfrm>
        </p:spPr>
        <p:txBody>
          <a:bodyPr/>
          <a:lstStyle/>
          <a:p>
            <a:r>
              <a:rPr lang="en-ZA" dirty="0"/>
              <a:t>SAIP2025																													11 JULY 2025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9FCE182-A55F-188C-7547-6AF64173F1C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421905" y="6022326"/>
                <a:ext cx="2719096" cy="123688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6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ZA" sz="6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ZA" sz="6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ZA" sz="6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ZA" sz="60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9FCE182-A55F-188C-7547-6AF64173F1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421905" y="6022326"/>
                <a:ext cx="2719096" cy="12368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E5AFA4-D4E8-4D3D-4A08-273883F2FBD2}"/>
                  </a:ext>
                </a:extLst>
              </p:cNvPr>
              <p:cNvSpPr txBox="1"/>
              <p:nvPr/>
            </p:nvSpPr>
            <p:spPr>
              <a:xfrm>
                <a:off x="2855169" y="2870086"/>
                <a:ext cx="3396342" cy="976862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3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ZA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𝑔𝑔𝐹</m:t>
                      </m:r>
                    </m:oMath>
                  </m:oMathPara>
                </a14:m>
                <a:endParaRPr kumimoji="0" lang="en-ZA" sz="4800" b="0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E5AFA4-D4E8-4D3D-4A08-273883F2F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169" y="2870086"/>
                <a:ext cx="3396342" cy="97686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EB0217-AC7B-F769-4BE2-0D7431A5A0D5}"/>
                  </a:ext>
                </a:extLst>
              </p:cNvPr>
              <p:cNvSpPr txBox="1"/>
              <p:nvPr/>
            </p:nvSpPr>
            <p:spPr>
              <a:xfrm>
                <a:off x="2855169" y="5235467"/>
                <a:ext cx="3396341" cy="976862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3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ZA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𝑉𝐻</m:t>
                      </m:r>
                    </m:oMath>
                  </m:oMathPara>
                </a14:m>
                <a:endParaRPr kumimoji="0" lang="en-ZA" sz="4800" b="0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EB0217-AC7B-F769-4BE2-0D7431A5A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169" y="5235467"/>
                <a:ext cx="3396341" cy="97686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BBF873-B64E-7C81-079C-B626390A1523}"/>
                  </a:ext>
                </a:extLst>
              </p:cNvPr>
              <p:cNvSpPr txBox="1"/>
              <p:nvPr/>
            </p:nvSpPr>
            <p:spPr>
              <a:xfrm>
                <a:off x="2855169" y="7397742"/>
                <a:ext cx="3396341" cy="976862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3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ZA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𝑉𝐵𝐹</m:t>
                      </m:r>
                    </m:oMath>
                  </m:oMathPara>
                </a14:m>
                <a:endParaRPr kumimoji="0" lang="en-ZA" sz="4800" b="0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BBF873-B64E-7C81-079C-B626390A1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169" y="7397742"/>
                <a:ext cx="3396341" cy="97686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04B26-59DC-9404-6618-C71736F3DA9B}"/>
                  </a:ext>
                </a:extLst>
              </p:cNvPr>
              <p:cNvSpPr txBox="1"/>
              <p:nvPr/>
            </p:nvSpPr>
            <p:spPr>
              <a:xfrm>
                <a:off x="2797347" y="9432936"/>
                <a:ext cx="3454163" cy="976862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3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ZA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𝑡𝑡𝐻</m:t>
                      </m:r>
                    </m:oMath>
                  </m:oMathPara>
                </a14:m>
                <a:endParaRPr kumimoji="0" lang="en-ZA" sz="4800" b="0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04B26-59DC-9404-6618-C71736F3D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347" y="9432936"/>
                <a:ext cx="3454163" cy="97686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806B88F-4F9C-957D-190D-60E14CFD413B}"/>
                  </a:ext>
                </a:extLst>
              </p:cNvPr>
              <p:cNvSpPr txBox="1"/>
              <p:nvPr/>
            </p:nvSpPr>
            <p:spPr>
              <a:xfrm>
                <a:off x="16795102" y="3430967"/>
                <a:ext cx="3585202" cy="976862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3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ZA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𝑍</m:t>
                      </m:r>
                      <m:r>
                        <a:rPr kumimoji="0" lang="en-ZA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→</m:t>
                      </m:r>
                      <m:sSup>
                        <m:sSupPr>
                          <m:ctrlPr>
                            <a:rPr kumimoji="0" lang="en-ZA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</m:ctrlPr>
                        </m:sSupPr>
                        <m:e>
                          <m:r>
                            <a:rPr kumimoji="0" lang="en-ZA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ℓ</m:t>
                          </m:r>
                        </m:e>
                        <m:sup>
                          <m:r>
                            <a:rPr kumimoji="0" lang="en-ZA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0" lang="en-ZA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</m:ctrlPr>
                        </m:sSupPr>
                        <m:e>
                          <m:r>
                            <a:rPr kumimoji="0" lang="en-ZA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ℓ</m:t>
                          </m:r>
                        </m:e>
                        <m:sup>
                          <m:r>
                            <a:rPr kumimoji="0" lang="en-ZA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0" lang="en-ZA" sz="4800" b="0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806B88F-4F9C-957D-190D-60E14CFD4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102" y="3430967"/>
                <a:ext cx="3585202" cy="97686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62E7B924-E58E-18A7-5B16-B254653FEA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38807" y="10886610"/>
            <a:ext cx="4333011" cy="21257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9EC9CF-FAA9-8444-0A98-AB128A531E31}"/>
                  </a:ext>
                </a:extLst>
              </p:cNvPr>
              <p:cNvSpPr txBox="1"/>
              <p:nvPr/>
            </p:nvSpPr>
            <p:spPr>
              <a:xfrm>
                <a:off x="17000376" y="5669598"/>
                <a:ext cx="2338431" cy="976862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3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ZA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𝑍</m:t>
                      </m:r>
                      <m:r>
                        <a:rPr kumimoji="0" lang="en-ZA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→</m:t>
                      </m:r>
                      <m:r>
                        <a:rPr kumimoji="0" lang="en-ZA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𝑗𝑗</m:t>
                      </m:r>
                    </m:oMath>
                  </m:oMathPara>
                </a14:m>
                <a:endParaRPr kumimoji="0" lang="en-ZA" sz="4800" b="0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9EC9CF-FAA9-8444-0A98-AB128A531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376" y="5669598"/>
                <a:ext cx="2338431" cy="97686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6AB880-7409-E9E8-DFEF-67BF0B13B02C}"/>
                  </a:ext>
                </a:extLst>
              </p:cNvPr>
              <p:cNvSpPr txBox="1"/>
              <p:nvPr/>
            </p:nvSpPr>
            <p:spPr>
              <a:xfrm>
                <a:off x="17149666" y="7521547"/>
                <a:ext cx="2575248" cy="976862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3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ZA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𝑍</m:t>
                      </m:r>
                      <m:r>
                        <a:rPr kumimoji="0" lang="en-ZA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→</m:t>
                      </m:r>
                      <m:r>
                        <a:rPr kumimoji="0" lang="en-ZA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𝜈𝜈</m:t>
                      </m:r>
                    </m:oMath>
                  </m:oMathPara>
                </a14:m>
                <a:endParaRPr kumimoji="0" lang="en-ZA" sz="4800" b="0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6AB880-7409-E9E8-DFEF-67BF0B13B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9666" y="7521547"/>
                <a:ext cx="2575248" cy="97686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BAD52C2-4A98-E0A4-9D8E-4E17A93C2D89}"/>
                  </a:ext>
                </a:extLst>
              </p:cNvPr>
              <p:cNvSpPr txBox="1"/>
              <p:nvPr/>
            </p:nvSpPr>
            <p:spPr>
              <a:xfrm>
                <a:off x="17227982" y="9359334"/>
                <a:ext cx="2812618" cy="994953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3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ZA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𝑍</m:t>
                      </m:r>
                      <m:r>
                        <a:rPr kumimoji="0" lang="en-ZA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→</m:t>
                      </m:r>
                      <m:r>
                        <a:rPr kumimoji="0" lang="en-ZA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𝑏</m:t>
                      </m:r>
                      <m:acc>
                        <m:accPr>
                          <m:chr m:val="̅"/>
                          <m:ctrlPr>
                            <a:rPr kumimoji="0" lang="en-ZA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</m:ctrlPr>
                        </m:accPr>
                        <m:e>
                          <m:r>
                            <a:rPr kumimoji="0" lang="en-ZA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kumimoji="0" lang="en-ZA" sz="4800" b="0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BAD52C2-4A98-E0A4-9D8E-4E17A93C2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982" y="9359334"/>
                <a:ext cx="2812618" cy="99495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B9806C1-57FF-362B-E2A7-68C878CAC35C}"/>
              </a:ext>
            </a:extLst>
          </p:cNvPr>
          <p:cNvCxnSpPr/>
          <p:nvPr/>
        </p:nvCxnSpPr>
        <p:spPr>
          <a:xfrm>
            <a:off x="6624735" y="3918857"/>
            <a:ext cx="3396343" cy="2103469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ACDA36-C25A-B876-C695-2FB26378EB44}"/>
              </a:ext>
            </a:extLst>
          </p:cNvPr>
          <p:cNvCxnSpPr/>
          <p:nvPr/>
        </p:nvCxnSpPr>
        <p:spPr>
          <a:xfrm>
            <a:off x="6638536" y="5782702"/>
            <a:ext cx="3396343" cy="828000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939998D-F682-CB72-B9D4-D01D8D4F2F71}"/>
              </a:ext>
            </a:extLst>
          </p:cNvPr>
          <p:cNvCxnSpPr>
            <a:cxnSpLocks/>
          </p:cNvCxnSpPr>
          <p:nvPr/>
        </p:nvCxnSpPr>
        <p:spPr>
          <a:xfrm flipV="1">
            <a:off x="6562530" y="7134064"/>
            <a:ext cx="3400728" cy="983936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45E89D-A9CB-9E2E-5A6E-C072B34DDF47}"/>
              </a:ext>
            </a:extLst>
          </p:cNvPr>
          <p:cNvCxnSpPr>
            <a:cxnSpLocks/>
          </p:cNvCxnSpPr>
          <p:nvPr/>
        </p:nvCxnSpPr>
        <p:spPr>
          <a:xfrm flipV="1">
            <a:off x="6566915" y="7886172"/>
            <a:ext cx="3454163" cy="2056220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2BCCA27-FD5E-BFF0-DF3F-17AC0120060D}"/>
              </a:ext>
            </a:extLst>
          </p:cNvPr>
          <p:cNvCxnSpPr>
            <a:cxnSpLocks/>
          </p:cNvCxnSpPr>
          <p:nvPr/>
        </p:nvCxnSpPr>
        <p:spPr>
          <a:xfrm>
            <a:off x="13328479" y="6432120"/>
            <a:ext cx="3600276" cy="1402903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CC50C60-8C60-02DE-DCBE-42D8435DAE4B}"/>
              </a:ext>
            </a:extLst>
          </p:cNvPr>
          <p:cNvCxnSpPr>
            <a:cxnSpLocks/>
          </p:cNvCxnSpPr>
          <p:nvPr/>
        </p:nvCxnSpPr>
        <p:spPr>
          <a:xfrm flipV="1">
            <a:off x="13393014" y="4227311"/>
            <a:ext cx="3107007" cy="1699256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35A5F3-7876-2294-2F1B-CC9A8B62D04B}"/>
              </a:ext>
            </a:extLst>
          </p:cNvPr>
          <p:cNvCxnSpPr>
            <a:cxnSpLocks/>
          </p:cNvCxnSpPr>
          <p:nvPr/>
        </p:nvCxnSpPr>
        <p:spPr>
          <a:xfrm>
            <a:off x="13415174" y="6858000"/>
            <a:ext cx="3585202" cy="2814052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BD024A9-EBD1-0829-610A-C3EE6B578143}"/>
              </a:ext>
            </a:extLst>
          </p:cNvPr>
          <p:cNvCxnSpPr>
            <a:cxnSpLocks/>
          </p:cNvCxnSpPr>
          <p:nvPr/>
        </p:nvCxnSpPr>
        <p:spPr>
          <a:xfrm>
            <a:off x="13393014" y="6180653"/>
            <a:ext cx="3402088" cy="60728"/>
          </a:xfrm>
          <a:prstGeom prst="straightConnector1">
            <a:avLst/>
          </a:prstGeom>
          <a:noFill/>
          <a:ln w="1270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CA358AB-A10E-104D-46DB-1DEF08826994}"/>
              </a:ext>
            </a:extLst>
          </p:cNvPr>
          <p:cNvSpPr txBox="1"/>
          <p:nvPr/>
        </p:nvSpPr>
        <p:spPr>
          <a:xfrm>
            <a:off x="9656064" y="1829880"/>
            <a:ext cx="1024128" cy="9983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28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09975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10C32-B4F8-252C-A713-D22CE4766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62DFDA-E2BF-0C5F-E071-FE45E989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40" y="288895"/>
            <a:ext cx="1937385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Monte Carlo Generation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D4DB0-67C7-3CD8-CD4A-54B2AA0027A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43764" y="430139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7</a:t>
            </a:fld>
            <a:endParaRPr lang="en-ZA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2BF23CD-6F03-DC20-B8EA-1C7ACC70A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687" y="13039050"/>
            <a:ext cx="22786215" cy="548098"/>
          </a:xfrm>
        </p:spPr>
        <p:txBody>
          <a:bodyPr/>
          <a:lstStyle/>
          <a:p>
            <a:r>
              <a:rPr lang="en-ZA" dirty="0"/>
              <a:t>SAIP2025																													11 JULY 2025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5B301A9-389C-94CA-0428-A732074A8E5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29378" y="1902261"/>
                <a:ext cx="10712196" cy="5933740"/>
              </a:xfrm>
              <a:solidFill>
                <a:srgbClr val="FFFF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 fontScale="25000" lnSpcReduction="20000"/>
              </a:bodyPr>
              <a:lstStyle/>
              <a:p>
                <a:r>
                  <a:rPr lang="en-ZA" sz="17600" dirty="0"/>
                  <a:t>Simulated using MG5_aMC_v2_9_16</a:t>
                </a:r>
              </a:p>
              <a:p>
                <a:endParaRPr lang="en-ZA" sz="17600" dirty="0"/>
              </a:p>
              <a:p>
                <a:r>
                  <a:rPr lang="en-ZA" sz="17600" dirty="0"/>
                  <a:t>Parton showering using Pythia8</a:t>
                </a:r>
              </a:p>
              <a:p>
                <a:endParaRPr lang="en-ZA" sz="17600" dirty="0"/>
              </a:p>
              <a:p>
                <a:r>
                  <a:rPr lang="en-ZA" sz="17600" dirty="0"/>
                  <a:t>Detector simulation using </a:t>
                </a:r>
                <a:r>
                  <a:rPr lang="en-ZA" sz="17600" dirty="0" err="1"/>
                  <a:t>Delphes</a:t>
                </a:r>
                <a:r>
                  <a:rPr lang="en-ZA" sz="17600" dirty="0"/>
                  <a:t> 3.4.2</a:t>
                </a:r>
              </a:p>
              <a:p>
                <a:pPr marL="0" indent="0">
                  <a:buNone/>
                </a:pPr>
                <a:endParaRPr lang="en-ZA" sz="17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sz="17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17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ZA" sz="17600" b="0" i="1" smtClean="0">
                            <a:latin typeface="Cambria Math" panose="02040503050406030204" pitchFamily="18" charset="0"/>
                          </a:rPr>
                          <m:t>𝑆𝐼𝐺</m:t>
                        </m:r>
                      </m:sub>
                    </m:sSub>
                    <m:r>
                      <a:rPr lang="en-ZA" sz="17600" b="0" i="1" smtClean="0">
                        <a:latin typeface="Cambria Math" panose="02040503050406030204" pitchFamily="18" charset="0"/>
                      </a:rPr>
                      <m:t>=0.5 </m:t>
                    </m:r>
                    <m:r>
                      <a:rPr lang="en-ZA" sz="17600" b="0" i="1" smtClean="0">
                        <a:latin typeface="Cambria Math" panose="02040503050406030204" pitchFamily="18" charset="0"/>
                      </a:rPr>
                      <m:t>𝑝𝑏</m:t>
                    </m:r>
                  </m:oMath>
                </a14:m>
                <a:endParaRPr lang="en-ZA" sz="17600" b="0" dirty="0"/>
              </a:p>
              <a:p>
                <a:pPr marL="0" indent="0">
                  <a:buNone/>
                </a:pPr>
                <a:endParaRPr lang="en-ZA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5B301A9-389C-94CA-0428-A732074A8E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29378" y="1902261"/>
                <a:ext cx="10712196" cy="5933740"/>
              </a:xfrm>
              <a:blipFill>
                <a:blip r:embed="rId2"/>
                <a:stretch>
                  <a:fillRect l="-2561" t="-4317" b="-16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6ED7EFBB-80C7-2F75-3809-C9195D9E8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764947"/>
            <a:ext cx="9936549" cy="75071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Placeholder 3">
                <a:extLst>
                  <a:ext uri="{FF2B5EF4-FFF2-40B4-BE49-F238E27FC236}">
                    <a16:creationId xmlns:a16="http://schemas.microsoft.com/office/drawing/2014/main" id="{C95E2958-4A25-0424-5AFA-83497960B9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9378" y="8267868"/>
                <a:ext cx="8690835" cy="48345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71437" tIns="71437" rIns="71437" bIns="71437">
                <a:normAutofit fontScale="92500" lnSpcReduction="10000"/>
              </a:bodyPr>
              <a:lstStyle>
                <a:lvl1pPr marL="601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1pPr>
                <a:lvl2pPr marL="1045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2pPr>
                <a:lvl3pPr marL="1490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3pPr>
                <a:lvl4pPr marL="1934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4pPr>
                <a:lvl5pPr marL="2379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5pPr>
                <a:lvl6pPr marL="2823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6pPr>
                <a:lvl7pPr marL="3268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7pPr>
                <a:lvl8pPr marL="3712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8pPr>
                <a:lvl9pPr marL="4157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9pPr>
              </a:lstStyle>
              <a:p>
                <a:pPr marL="0" indent="0" hangingPunct="1">
                  <a:buNone/>
                </a:pPr>
                <a:endParaRPr lang="en-ZA" dirty="0"/>
              </a:p>
              <a:p>
                <a:pPr hangingPunct="1"/>
                <a:r>
                  <a:rPr lang="en-ZA" b="1" dirty="0">
                    <a:solidFill>
                      <a:schemeClr val="bg2"/>
                    </a:solidFill>
                  </a:rPr>
                  <a:t>Backround</a:t>
                </a:r>
                <a:r>
                  <a:rPr lang="en-ZA" dirty="0">
                    <a:solidFill>
                      <a:schemeClr val="bg2"/>
                    </a:solidFill>
                  </a:rPr>
                  <a:t>:</a:t>
                </a:r>
              </a:p>
              <a:p>
                <a:pPr marL="0" indent="0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ZA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ZA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ZA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ZA" dirty="0">
                  <a:solidFill>
                    <a:schemeClr val="bg2"/>
                  </a:solidFill>
                </a:endParaRPr>
              </a:p>
              <a:p>
                <a:pPr marL="0" indent="0" hangingPunct="1">
                  <a:buFont typeface="Avenir Next"/>
                  <a:buNone/>
                </a:pPr>
                <a:endParaRPr lang="en-ZA" dirty="0">
                  <a:solidFill>
                    <a:schemeClr val="bg2"/>
                  </a:solidFill>
                </a:endParaRPr>
              </a:p>
              <a:p>
                <a:pPr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ZA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𝐵𝑎𝑐𝑘𝑔𝑟𝑜𝑢𝑛𝑑</m:t>
                        </m:r>
                      </m:sub>
                    </m:sSub>
                    <m:r>
                      <a:rPr lang="en-ZA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ZA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17.63</m:t>
                    </m:r>
                    <m:r>
                      <a:rPr lang="en-ZA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ZA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𝑝𝑏</m:t>
                    </m:r>
                  </m:oMath>
                </a14:m>
                <a:endParaRPr lang="en-ZA" dirty="0">
                  <a:solidFill>
                    <a:schemeClr val="bg2"/>
                  </a:solidFill>
                </a:endParaRPr>
              </a:p>
              <a:p>
                <a:pPr marL="0" indent="0" hangingPunct="1">
                  <a:buFont typeface="Avenir Next"/>
                  <a:buNone/>
                </a:pPr>
                <a:endParaRPr lang="en-ZA" sz="4800" dirty="0"/>
              </a:p>
            </p:txBody>
          </p:sp>
        </mc:Choice>
        <mc:Fallback>
          <p:sp>
            <p:nvSpPr>
              <p:cNvPr id="16" name="Text Placeholder 3">
                <a:extLst>
                  <a:ext uri="{FF2B5EF4-FFF2-40B4-BE49-F238E27FC236}">
                    <a16:creationId xmlns:a16="http://schemas.microsoft.com/office/drawing/2014/main" id="{C95E2958-4A25-0424-5AFA-83497960B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378" y="8267868"/>
                <a:ext cx="8690835" cy="4834556"/>
              </a:xfrm>
              <a:prstGeom prst="rect">
                <a:avLst/>
              </a:prstGeom>
              <a:blipFill>
                <a:blip r:embed="rId4"/>
                <a:stretch>
                  <a:fillRect l="-308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90175667-2BDF-2BA8-F0A2-C3A96A90B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8807" y="10886610"/>
            <a:ext cx="4333011" cy="21257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452750-B2F4-56A6-9D73-57F9AA42530A}"/>
                  </a:ext>
                </a:extLst>
              </p:cNvPr>
              <p:cNvSpPr txBox="1"/>
              <p:nvPr/>
            </p:nvSpPr>
            <p:spPr>
              <a:xfrm>
                <a:off x="10203162" y="9429321"/>
                <a:ext cx="11925387" cy="137537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3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ZA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𝑔𝑔</m:t>
                      </m:r>
                      <m:r>
                        <a:rPr kumimoji="0" lang="en-ZA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→</m:t>
                      </m:r>
                      <m:r>
                        <a:rPr kumimoji="0" lang="en-ZA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h</m:t>
                      </m:r>
                      <m:r>
                        <a:rPr kumimoji="0" lang="en-ZA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→</m:t>
                      </m:r>
                      <m:r>
                        <a:rPr kumimoji="0" lang="en-ZA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𝑍</m:t>
                      </m:r>
                      <m:d>
                        <m:dPr>
                          <m:ctrlPr>
                            <a:rPr kumimoji="0" lang="en-ZA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</m:ctrlPr>
                        </m:dPr>
                        <m:e>
                          <m:r>
                            <a:rPr kumimoji="0" lang="en-ZA" sz="8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2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→</m:t>
                          </m:r>
                          <m:sSup>
                            <m:sSupPr>
                              <m:ctrlPr>
                                <a:rPr kumimoji="0" lang="en-ZA" sz="8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venir Next Medium"/>
                                  <a:cs typeface="Avenir Next Medium"/>
                                  <a:sym typeface="Avenir Next Medium"/>
                                </a:rPr>
                              </m:ctrlPr>
                            </m:sSupPr>
                            <m:e>
                              <m:r>
                                <a:rPr kumimoji="0" lang="en-ZA" sz="8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venir Next Medium"/>
                                  <a:cs typeface="Avenir Next Medium"/>
                                  <a:sym typeface="Avenir Next Medium"/>
                                </a:rPr>
                                <m:t>ℓ</m:t>
                              </m:r>
                            </m:e>
                            <m:sup>
                              <m:r>
                                <a:rPr kumimoji="0" lang="en-ZA" sz="8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venir Next Medium"/>
                                  <a:cs typeface="Avenir Next Medium"/>
                                  <a:sym typeface="Avenir Next Medium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ZA" sz="8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venir Next Medium"/>
                                  <a:cs typeface="Avenir Next Medium"/>
                                  <a:sym typeface="Avenir Next Medium"/>
                                </a:rPr>
                              </m:ctrlPr>
                            </m:sSupPr>
                            <m:e>
                              <m:r>
                                <a:rPr kumimoji="0" lang="en-ZA" sz="8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venir Next Medium"/>
                                  <a:cs typeface="Avenir Next Medium"/>
                                  <a:sym typeface="Avenir Next Medium"/>
                                </a:rPr>
                                <m:t>ℓ</m:t>
                              </m:r>
                            </m:e>
                            <m:sup>
                              <m:r>
                                <a:rPr kumimoji="0" lang="en-ZA" sz="8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2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venir Next Medium"/>
                                  <a:cs typeface="Avenir Next Medium"/>
                                  <a:sym typeface="Avenir Next Medium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0" lang="en-ZA" sz="8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𝛾</m:t>
                      </m:r>
                    </m:oMath>
                  </m:oMathPara>
                </a14:m>
                <a:endParaRPr kumimoji="0" lang="en-ZA" sz="8000" b="0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ea typeface="Avenir Next Medium"/>
                  <a:cs typeface="Avenir Next Medium"/>
                  <a:sym typeface="Avenir Next Medium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452750-B2F4-56A6-9D73-57F9AA425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3162" y="9429321"/>
                <a:ext cx="11925387" cy="1375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4000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BC70E5-4B91-9376-6AF3-F4AC875F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417" y="128852"/>
            <a:ext cx="11141895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OBJECT SELECTIONS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Placeholder 3">
                <a:extLst>
                  <a:ext uri="{FF2B5EF4-FFF2-40B4-BE49-F238E27FC236}">
                    <a16:creationId xmlns:a16="http://schemas.microsoft.com/office/drawing/2014/main" id="{95F0E673-6F42-C985-FC44-6A663305F1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5023" y="2382726"/>
                <a:ext cx="13436182" cy="9505975"/>
              </a:xfrm>
              <a:prstGeom prst="rect">
                <a:avLst/>
              </a:prstGeom>
              <a:ln/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1437" tIns="71437" rIns="71437" bIns="71437">
                <a:normAutofit fontScale="25000" lnSpcReduction="20000"/>
              </a:bodyPr>
              <a:lstStyle>
                <a:lvl1pPr marL="601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1pPr>
                <a:lvl2pPr marL="1045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2pPr>
                <a:lvl3pPr marL="1490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3pPr>
                <a:lvl4pPr marL="1934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4pPr>
                <a:lvl5pPr marL="2379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5pPr>
                <a:lvl6pPr marL="2823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6pPr>
                <a:lvl7pPr marL="3268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7pPr>
                <a:lvl8pPr marL="3712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8pPr>
                <a:lvl9pPr marL="4157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9pPr>
              </a:lstStyle>
              <a:p>
                <a:pPr marL="0" indent="0" hangingPunct="1">
                  <a:buFont typeface="Avenir Next"/>
                  <a:buNone/>
                </a:pPr>
                <a:endParaRPr lang="en-ZA" dirty="0"/>
              </a:p>
              <a:p>
                <a:pPr hangingPunct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𝜂</m:t>
                            </m:r>
                          </m:e>
                          <m:sub>
                            <m: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𝜇</m:t>
                            </m:r>
                          </m:sub>
                        </m:sSub>
                      </m:e>
                    </m:d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&lt;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.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7</m:t>
                    </m:r>
                  </m:oMath>
                </a14:m>
                <a:endParaRPr lang="en-ZA" sz="16000" b="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endParaRPr>
              </a:p>
              <a:p>
                <a:pPr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SupPr>
                      <m:e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𝑝</m:t>
                        </m:r>
                      </m:e>
                      <m:sub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𝑇</m:t>
                        </m:r>
                      </m:sub>
                      <m:sup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𝜇</m:t>
                        </m:r>
                      </m:sup>
                    </m:sSubSup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&gt;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10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𝐺𝑒𝑉</m:t>
                    </m:r>
                  </m:oMath>
                </a14:m>
                <a:endParaRPr lang="en-ZA" sz="16000" b="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endParaRPr>
              </a:p>
              <a:p>
                <a:pPr hangingPunct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𝜂</m:t>
                            </m:r>
                          </m:e>
                          <m:sub>
                            <m: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&lt;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.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47</m:t>
                    </m:r>
                  </m:oMath>
                </a14:m>
                <a:r>
                  <a:rPr lang="en-ZA" sz="16000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 excluding (</a:t>
                </a:r>
                <a14:m>
                  <m:oMath xmlns:m="http://schemas.openxmlformats.org/officeDocument/2006/math"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.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37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𝜂</m:t>
                            </m:r>
                          </m:e>
                          <m:sub>
                            <m: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&lt;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.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52</m:t>
                    </m:r>
                  </m:oMath>
                </a14:m>
                <a:r>
                  <a:rPr lang="en-ZA" sz="16000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)</a:t>
                </a:r>
              </a:p>
              <a:p>
                <a:pPr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SupPr>
                      <m:e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𝑝</m:t>
                        </m:r>
                      </m:e>
                      <m:sub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𝑇</m:t>
                        </m:r>
                      </m:sub>
                      <m:sup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𝑒</m:t>
                        </m:r>
                      </m:sup>
                    </m:sSubSup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&gt;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10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𝐺𝑒𝑉</m:t>
                    </m:r>
                  </m:oMath>
                </a14:m>
                <a:endParaRPr lang="en-ZA" sz="16000" b="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endParaRPr>
              </a:p>
              <a:p>
                <a:pPr hangingPunct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𝜂</m:t>
                            </m:r>
                          </m:e>
                          <m:sub>
                            <m: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&lt;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.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47</m:t>
                    </m:r>
                  </m:oMath>
                </a14:m>
                <a:r>
                  <a:rPr lang="en-ZA" sz="16000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 excluding (</a:t>
                </a:r>
                <a14:m>
                  <m:oMath xmlns:m="http://schemas.openxmlformats.org/officeDocument/2006/math">
                    <m:r>
                      <a:rPr lang="en-ZA" sz="1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</m:t>
                    </m:r>
                    <m:r>
                      <a:rPr lang="en-ZA" sz="1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.</m:t>
                    </m:r>
                    <m:r>
                      <a:rPr lang="en-ZA" sz="1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37</m:t>
                    </m:r>
                    <m:r>
                      <a:rPr lang="en-ZA" sz="1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ZA" sz="1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ZA" sz="1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ZA" sz="1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𝜂</m:t>
                            </m:r>
                          </m:e>
                          <m:sub>
                            <m: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en-ZA" sz="1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&lt;</m:t>
                    </m:r>
                    <m:r>
                      <a:rPr lang="en-ZA" sz="1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</m:t>
                    </m:r>
                    <m:r>
                      <a:rPr lang="en-ZA" sz="1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.</m:t>
                    </m:r>
                    <m:r>
                      <a:rPr lang="en-ZA" sz="1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52</m:t>
                    </m:r>
                  </m:oMath>
                </a14:m>
                <a:r>
                  <a:rPr lang="en-ZA" sz="16000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)</a:t>
                </a:r>
              </a:p>
              <a:p>
                <a:pPr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SupPr>
                      <m:e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𝑝</m:t>
                        </m:r>
                      </m:e>
                      <m:sub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𝑇</m:t>
                        </m:r>
                      </m:sub>
                      <m:sup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𝛾</m:t>
                        </m:r>
                      </m:sup>
                    </m:sSubSup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&lt;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10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𝐺𝑒𝑉</m:t>
                    </m:r>
                  </m:oMath>
                </a14:m>
                <a:endParaRPr lang="en-ZA" sz="160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endParaRPr>
              </a:p>
              <a:p>
                <a:pPr hangingPunct="1"/>
                <a:r>
                  <a:rPr lang="en-ZA" sz="16000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𝜂</m:t>
                            </m:r>
                          </m:e>
                          <m:sub>
                            <m: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&lt;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4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.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4</m:t>
                    </m:r>
                  </m:oMath>
                </a14:m>
                <a:endParaRPr lang="en-ZA" sz="16000" b="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endParaRPr>
              </a:p>
              <a:p>
                <a:pPr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SupPr>
                      <m:e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𝑝</m:t>
                        </m:r>
                      </m:e>
                      <m:sub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𝑇</m:t>
                        </m:r>
                      </m:sub>
                      <m:sup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𝑗</m:t>
                        </m:r>
                      </m:sup>
                    </m:sSubSup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&gt;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25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𝐺𝑒𝑉</m:t>
                    </m:r>
                  </m:oMath>
                </a14:m>
                <a:endParaRPr lang="en-ZA" sz="160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endParaRPr>
              </a:p>
              <a:p>
                <a:pPr hangingPunct="1"/>
                <a:r>
                  <a:rPr lang="en-ZA" dirty="0"/>
                  <a:t> </a:t>
                </a:r>
              </a:p>
            </p:txBody>
          </p:sp>
        </mc:Choice>
        <mc:Fallback>
          <p:sp>
            <p:nvSpPr>
              <p:cNvPr id="12" name="Text Placeholder 3">
                <a:extLst>
                  <a:ext uri="{FF2B5EF4-FFF2-40B4-BE49-F238E27FC236}">
                    <a16:creationId xmlns:a16="http://schemas.microsoft.com/office/drawing/2014/main" id="{95F0E673-6F42-C985-FC44-6A663305F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023" y="2382726"/>
                <a:ext cx="13436182" cy="9505975"/>
              </a:xfrm>
              <a:prstGeom prst="rect">
                <a:avLst/>
              </a:prstGeom>
              <a:blipFill>
                <a:blip r:embed="rId2"/>
                <a:stretch>
                  <a:fillRect l="-1768" b="-4356"/>
                </a:stretch>
              </a:blipFill>
              <a:ln/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E4680-5A87-D2EA-26E0-437BDE4A5C9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43764" y="430139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8</a:t>
            </a:fld>
            <a:endParaRPr lang="en-ZA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9D165F5-9436-CCDF-AD0D-D853FDDD21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687" y="13039050"/>
            <a:ext cx="22786215" cy="548098"/>
          </a:xfrm>
        </p:spPr>
        <p:txBody>
          <a:bodyPr/>
          <a:lstStyle/>
          <a:p>
            <a:r>
              <a:rPr lang="en-ZA" dirty="0"/>
              <a:t>SAIP2025																													11 JULY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C3586E3-F167-7F04-19B6-BC799016FB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206491"/>
                  </p:ext>
                </p:extLst>
              </p:nvPr>
            </p:nvGraphicFramePr>
            <p:xfrm>
              <a:off x="14932785" y="3621903"/>
              <a:ext cx="9032032" cy="2946908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823426">
                      <a:extLst>
                        <a:ext uri="{9D8B030D-6E8A-4147-A177-3AD203B41FA5}">
                          <a16:colId xmlns:a16="http://schemas.microsoft.com/office/drawing/2014/main" val="3394512232"/>
                        </a:ext>
                      </a:extLst>
                    </a:gridCol>
                    <a:gridCol w="7208606">
                      <a:extLst>
                        <a:ext uri="{9D8B030D-6E8A-4147-A177-3AD203B41FA5}">
                          <a16:colId xmlns:a16="http://schemas.microsoft.com/office/drawing/2014/main" val="18001095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bg1"/>
                              </a:solidFill>
                            </a:rPr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bg1"/>
                              </a:solidFill>
                            </a:rPr>
                            <a:t>Definition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1717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Transverse momentum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08649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Pseudo-rapidity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4380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ZA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Angular separation (in the </a:t>
                          </a:r>
                          <a14:m>
                            <m:oMath xmlns:m="http://schemas.openxmlformats.org/officeDocument/2006/math"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oMath>
                          </a14:m>
                          <a:r>
                            <a:rPr lang="en-ZA" dirty="0"/>
                            <a:t> space)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6419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Cross-section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97934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𝐵𝑟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Branching fraction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0347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C3586E3-F167-7F04-19B6-BC799016FB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206491"/>
                  </p:ext>
                </p:extLst>
              </p:nvPr>
            </p:nvGraphicFramePr>
            <p:xfrm>
              <a:off x="14932785" y="3621903"/>
              <a:ext cx="9032032" cy="2946908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823426">
                      <a:extLst>
                        <a:ext uri="{9D8B030D-6E8A-4147-A177-3AD203B41FA5}">
                          <a16:colId xmlns:a16="http://schemas.microsoft.com/office/drawing/2014/main" val="3394512232"/>
                        </a:ext>
                      </a:extLst>
                    </a:gridCol>
                    <a:gridCol w="7208606">
                      <a:extLst>
                        <a:ext uri="{9D8B030D-6E8A-4147-A177-3AD203B41FA5}">
                          <a16:colId xmlns:a16="http://schemas.microsoft.com/office/drawing/2014/main" val="1800109523"/>
                        </a:ext>
                      </a:extLst>
                    </a:gridCol>
                  </a:tblGrid>
                  <a:tr h="491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bg1"/>
                              </a:solidFill>
                            </a:rPr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bg1"/>
                              </a:solidFill>
                            </a:rPr>
                            <a:t>Definition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1717188"/>
                      </a:ext>
                    </a:extLst>
                  </a:tr>
                  <a:tr h="4913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34" t="-135000" r="-396990" b="-4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Transverse momentum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0864981"/>
                      </a:ext>
                    </a:extLst>
                  </a:tr>
                  <a:tr h="4913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34" t="-232099" r="-396990" b="-3395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Pseudo-rapidity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4380050"/>
                      </a:ext>
                    </a:extLst>
                  </a:tr>
                  <a:tr h="4900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34" t="-332099" r="-396990" b="-2395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5338" t="-332099" r="-253" b="-2395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6419562"/>
                      </a:ext>
                    </a:extLst>
                  </a:tr>
                  <a:tr h="4913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34" t="-437500" r="-396990" b="-14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Cross-section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9793478"/>
                      </a:ext>
                    </a:extLst>
                  </a:tr>
                  <a:tr h="4913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34" t="-530864" r="-396990" b="-4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Branching fraction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0347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A8D3A-9180-BD73-668B-EDE82BF5C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9EAF40-BB8D-C1BC-14DA-752904AAEE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38807" y="10886610"/>
            <a:ext cx="4333011" cy="21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55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71D9A-44EF-A357-DB36-AD0043DDC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69CBA4-B42E-A507-9E1C-28367869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645" y="421234"/>
            <a:ext cx="12365099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KINEMATIC DISTRIBUTIONS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C9FD3-72AA-4F13-D5F0-DD6E82DD86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43764" y="430139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9</a:t>
            </a:fld>
            <a:endParaRPr lang="en-ZA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4CD2B63-BFD8-ED0C-C888-478A8CC811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687" y="13039050"/>
            <a:ext cx="22786215" cy="548098"/>
          </a:xfrm>
        </p:spPr>
        <p:txBody>
          <a:bodyPr/>
          <a:lstStyle/>
          <a:p>
            <a:r>
              <a:rPr lang="en-ZA" dirty="0"/>
              <a:t>SAIP2025																													11 JULY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E88C3-7D5F-E6F3-DF43-9F5F0E03A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" name="Google Shape;163;p26">
            <a:extLst>
              <a:ext uri="{FF2B5EF4-FFF2-40B4-BE49-F238E27FC236}">
                <a16:creationId xmlns:a16="http://schemas.microsoft.com/office/drawing/2014/main" id="{14873916-7D37-A320-6359-2200DB49B74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689"/>
          <a:stretch/>
        </p:blipFill>
        <p:spPr>
          <a:xfrm>
            <a:off x="1220743" y="6079203"/>
            <a:ext cx="5555458" cy="45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DF730754-C74B-B3B0-739D-8ED8503C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358" y="5862441"/>
            <a:ext cx="7153275" cy="4991100"/>
          </a:xfrm>
          <a:prstGeom prst="rect">
            <a:avLst/>
          </a:prstGeom>
        </p:spPr>
      </p:pic>
      <p:pic>
        <p:nvPicPr>
          <p:cNvPr id="9" name="Picture 8" descr="A graph of a city&#10;&#10;AI-generated content may be incorrect.">
            <a:extLst>
              <a:ext uri="{FF2B5EF4-FFF2-40B4-BE49-F238E27FC236}">
                <a16:creationId xmlns:a16="http://schemas.microsoft.com/office/drawing/2014/main" id="{6FE89C9F-3A82-85EC-39B7-B52203598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42" y="5949075"/>
            <a:ext cx="7153275" cy="4991100"/>
          </a:xfrm>
          <a:prstGeom prst="rect">
            <a:avLst/>
          </a:prstGeom>
        </p:spPr>
      </p:pic>
      <p:pic>
        <p:nvPicPr>
          <p:cNvPr id="10" name="Google Shape;146;p24">
            <a:extLst>
              <a:ext uri="{FF2B5EF4-FFF2-40B4-BE49-F238E27FC236}">
                <a16:creationId xmlns:a16="http://schemas.microsoft.com/office/drawing/2014/main" id="{13B5754E-F33E-18C1-82E0-8E3A1E64879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0645" y="1639221"/>
            <a:ext cx="5403030" cy="39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5;p24">
            <a:extLst>
              <a:ext uri="{FF2B5EF4-FFF2-40B4-BE49-F238E27FC236}">
                <a16:creationId xmlns:a16="http://schemas.microsoft.com/office/drawing/2014/main" id="{7EFB7450-9732-C60C-FF0E-A996664A71D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20327" y="1639221"/>
            <a:ext cx="4976308" cy="368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5755E8-DBE6-F2E1-97D9-58C9A32C5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38807" y="10886610"/>
            <a:ext cx="4333011" cy="21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250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18778</TotalTime>
  <Words>1521</Words>
  <Application>Microsoft Office PowerPoint</Application>
  <PresentationFormat>Custom</PresentationFormat>
  <Paragraphs>210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Avenir Next</vt:lpstr>
      <vt:lpstr>Avenir Next Medium</vt:lpstr>
      <vt:lpstr>Calibri</vt:lpstr>
      <vt:lpstr>Cambria Math</vt:lpstr>
      <vt:lpstr>DIN Alternate</vt:lpstr>
      <vt:lpstr>DIN Condensed</vt:lpstr>
      <vt:lpstr>Helvetica</vt:lpstr>
      <vt:lpstr>Helvetica Neue</vt:lpstr>
      <vt:lpstr>Times New Roman</vt:lpstr>
      <vt:lpstr>New_Template7</vt:lpstr>
      <vt:lpstr>Analysing h to Zγ decay at the Large Hadron Collider using SMEFT</vt:lpstr>
      <vt:lpstr>OUTLINE</vt:lpstr>
      <vt:lpstr> Decay of the Higgs Boson into Photon and Z Boson</vt:lpstr>
      <vt:lpstr>SMEFT FRAMEWORK</vt:lpstr>
      <vt:lpstr>WARSAW BASIS and Wilson coefficients</vt:lpstr>
      <vt:lpstr>CHANNELS BEING CONSIDERED</vt:lpstr>
      <vt:lpstr>Monte Carlo Generation</vt:lpstr>
      <vt:lpstr>OBJECT SELECTIONS</vt:lpstr>
      <vt:lpstr>KINEMATIC DISTRIBUTIONS</vt:lpstr>
      <vt:lpstr>FURTHER SELECTION CRITERIA</vt:lpstr>
      <vt:lpstr>χ^2  Minimisation </vt:lpstr>
      <vt:lpstr>χ^2  Minimization </vt:lpstr>
      <vt:lpstr>χ^2  Minimisation </vt:lpstr>
      <vt:lpstr>CONCLUSION</vt:lpstr>
      <vt:lpstr>BACKUP SLIDES</vt:lpstr>
      <vt:lpstr>Cuts</vt:lpstr>
      <vt:lpstr>The Red line is the signal and the filled colors are the backgrounds</vt:lpstr>
      <vt:lpstr>PowerPoint Presentation</vt:lpstr>
      <vt:lpstr>The invariant mass of the dilepton system</vt:lpstr>
      <vt:lpstr>The invariant mass of the Zγ system</vt:lpstr>
      <vt:lpstr>Number of events that pass the cuts (100 000 was generated for each process)</vt:lpstr>
      <vt:lpstr>gg→h→Z(jj)γ</vt:lpstr>
      <vt:lpstr>gg→h→Z(jj)γ</vt:lpstr>
      <vt:lpstr>PowerPoint Presentation</vt:lpstr>
      <vt:lpstr>gg→h→Z(νν)γ</vt:lpstr>
      <vt:lpstr>PowerPoint Presentation</vt:lpstr>
      <vt:lpstr>PowerPoint Presentation</vt:lpstr>
      <vt:lpstr>The invariant mass of the Zγ system</vt:lpstr>
      <vt:lpstr>The minimal cuts followed for reconstruction</vt:lpstr>
      <vt:lpstr>Predicted signal cross-section</vt:lpstr>
      <vt:lpstr>PowerPoint Presentation</vt:lpstr>
      <vt:lpstr>PowerPoint Presentation</vt:lpstr>
      <vt:lpstr>TRUTH LABELING IN SIMULATION</vt:lpstr>
      <vt:lpstr>The preliminary signal and background cutflow</vt:lpstr>
      <vt:lpstr>B-Jet tagging at truth level</vt:lpstr>
      <vt:lpstr>Pile-up and simulation types</vt:lpstr>
      <vt:lpstr>Progress checklist</vt:lpstr>
      <vt:lpstr>EXTRA DISTRIBUTIONS</vt:lpstr>
      <vt:lpstr>Branching ratios</vt:lpstr>
      <vt:lpstr>Wilson Coefficients of the Zγ channel in SMEFT@NLO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Njokweni Mbuyiswa</dc:creator>
  <cp:lastModifiedBy>Njokweni Mbuyiswa</cp:lastModifiedBy>
  <cp:revision>15</cp:revision>
  <dcterms:modified xsi:type="dcterms:W3CDTF">2025-07-11T08:51:25Z</dcterms:modified>
</cp:coreProperties>
</file>