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3" r:id="rId3"/>
    <p:sldId id="257" r:id="rId4"/>
    <p:sldId id="258" r:id="rId5"/>
    <p:sldId id="265" r:id="rId6"/>
    <p:sldId id="292" r:id="rId7"/>
    <p:sldId id="309" r:id="rId8"/>
    <p:sldId id="259" r:id="rId9"/>
    <p:sldId id="261" r:id="rId10"/>
    <p:sldId id="260" r:id="rId11"/>
    <p:sldId id="262" r:id="rId12"/>
    <p:sldId id="299" r:id="rId13"/>
    <p:sldId id="300" r:id="rId14"/>
    <p:sldId id="263" r:id="rId15"/>
    <p:sldId id="304" r:id="rId16"/>
    <p:sldId id="267" r:id="rId17"/>
    <p:sldId id="303" r:id="rId18"/>
    <p:sldId id="305" r:id="rId19"/>
    <p:sldId id="306" r:id="rId20"/>
    <p:sldId id="268" r:id="rId21"/>
    <p:sldId id="308" r:id="rId22"/>
    <p:sldId id="269" r:id="rId23"/>
    <p:sldId id="295" r:id="rId24"/>
    <p:sldId id="270" r:id="rId25"/>
    <p:sldId id="289" r:id="rId26"/>
    <p:sldId id="290" r:id="rId27"/>
    <p:sldId id="310" r:id="rId28"/>
    <p:sldId id="311" r:id="rId29"/>
    <p:sldId id="312" r:id="rId30"/>
    <p:sldId id="313" r:id="rId31"/>
    <p:sldId id="291" r:id="rId32"/>
    <p:sldId id="296" r:id="rId33"/>
    <p:sldId id="301" r:id="rId34"/>
    <p:sldId id="314" r:id="rId35"/>
    <p:sldId id="315" r:id="rId36"/>
    <p:sldId id="297" r:id="rId37"/>
    <p:sldId id="316" r:id="rId38"/>
    <p:sldId id="317" r:id="rId39"/>
    <p:sldId id="318" r:id="rId40"/>
    <p:sldId id="31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BB5A"/>
    <a:srgbClr val="323017"/>
    <a:srgbClr val="C04F15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4"/>
  </p:normalViewPr>
  <p:slideViewPr>
    <p:cSldViewPr snapToGrid="0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2E88-2C6B-8BCF-8848-6860101BA4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5226-6FF4-C7CB-A379-34E19B7A99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5E88A-D540-074D-B689-63224C0A6D1E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D0C2B-86A7-C4E8-6F53-48294BF942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38E1F-1FA1-A237-C506-05A7FFE237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CFDE0-C37E-4148-AC23-775ADC02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19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5283E-9B35-3D4F-B8E9-518F05DB3CA2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A4BCA-DCFC-7040-A29F-EDCDC8358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3C7-3803-0978-5ABE-195496480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2B55C-156F-EB17-EF3D-0C4BF67B8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21EB6-068D-A89C-BF77-DA2361E0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415A0-03F7-8E3E-C4F7-604D0273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F0F-AEBE-B2CF-1654-1AEC4BEE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7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BDE7-C8CA-EADD-A724-88AB3EA1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3CD3E-9B8C-9215-CB23-2422C01AD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E8678-C44C-A6D8-7F86-678EAB7C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79EBC-E0F8-3F4D-3854-14A5F344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5D32-2BAB-6142-5C1C-8A43C4FB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0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D7DF3E-3D3D-DFB8-BA6B-EFFE7637B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ED6AB-5411-4B66-1AF9-F64CDBFFA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69F0B-3F75-2BE9-7176-5FADEC9B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1729D-BEA2-F7C8-19A2-AE46054E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4DE1A-0979-5542-7D71-116DA33F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A58D-F9E9-CADA-BBE9-6987C569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2" y="253999"/>
            <a:ext cx="10974227" cy="1325563"/>
          </a:xfrm>
          <a:solidFill>
            <a:srgbClr val="C2BB5A">
              <a:alpha val="23000"/>
            </a:srgbClr>
          </a:solidFill>
          <a:ln w="19050">
            <a:solidFill>
              <a:srgbClr val="C2BB5A"/>
            </a:solidFill>
          </a:ln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03F-D1C4-C8AB-D821-6930F8D6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102" y="1635846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41726-B596-5EA6-625C-B837FB15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6174" y="6604001"/>
            <a:ext cx="2609026" cy="148120"/>
          </a:xfrm>
        </p:spPr>
        <p:txBody>
          <a:bodyPr/>
          <a:lstStyle/>
          <a:p>
            <a:r>
              <a:rPr lang="en-US" dirty="0" err="1"/>
              <a:t>Doomnull</a:t>
            </a:r>
            <a:r>
              <a:rPr lang="en-US" dirty="0"/>
              <a:t> </a:t>
            </a:r>
            <a:r>
              <a:rPr lang="en-US" dirty="0" err="1"/>
              <a:t>Unwuchola</a:t>
            </a:r>
            <a:r>
              <a:rPr lang="en-US" dirty="0"/>
              <a:t>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4FE5-F728-7586-B4CA-31C48116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4287" y="6604000"/>
            <a:ext cx="1583431" cy="148120"/>
          </a:xfrm>
        </p:spPr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1" descr="DESIGN_UJHB_logo">
            <a:extLst>
              <a:ext uri="{FF2B5EF4-FFF2-40B4-BE49-F238E27FC236}">
                <a16:creationId xmlns:a16="http://schemas.microsoft.com/office/drawing/2014/main" id="{926384F5-6CE6-ABAC-260E-F7BC498CD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3509" y="-1870006"/>
            <a:ext cx="382202" cy="42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DB424-828E-12F8-0822-6A6A36FA5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0614" y="-2264108"/>
            <a:ext cx="764704" cy="90927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0CEABF-231B-4414-B9CE-16F3ECD495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323" y="-2347287"/>
            <a:ext cx="888372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5738C-F641-2BDD-232C-96948AFAEF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10833" y="6510600"/>
            <a:ext cx="1081166" cy="36621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32745D-ED13-0A73-00C7-558A9BDB99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9708" y="0"/>
            <a:ext cx="720694" cy="856945"/>
          </a:xfrm>
          <a:prstGeom prst="rect">
            <a:avLst/>
          </a:prstGeom>
        </p:spPr>
      </p:pic>
      <p:pic>
        <p:nvPicPr>
          <p:cNvPr id="4" name="Picture 3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739D63B0-DFF6-5A92-5537-6CF7AA5E43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9838" y="6384556"/>
            <a:ext cx="438888" cy="43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43D75-4B47-71D3-B1A1-73209DACF5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7323" y="6495954"/>
            <a:ext cx="273780" cy="340768"/>
          </a:xfrm>
          <a:prstGeom prst="rect">
            <a:avLst/>
          </a:prstGeom>
        </p:spPr>
      </p:pic>
      <p:pic>
        <p:nvPicPr>
          <p:cNvPr id="13" name="Picture 12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91E7E213-0C67-E7C8-B8DB-8E53F08A4C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88979" y="916780"/>
            <a:ext cx="682152" cy="6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8D09-DB7C-C623-CF7D-65EDF1E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73AD1-987E-7A35-E78E-5F1263E7F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CF352-4432-CAFE-7EF2-B08BA895A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BE4CC-1E58-E2DB-D93D-EBED8535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EF4F2-BB5B-72F2-F58B-2FF6FD60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60AB-EDB8-CE12-3EDB-ECE280F2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4AE9F-F1B2-7630-8933-222CBFEED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8651A-80E4-AB3F-BC39-38558860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B676E-7986-813B-8DBB-954E3213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3914B-82EF-6AB9-2446-9B75DBA2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5121-A481-FD98-4C6C-7C9772BC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7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7088-B294-94C1-EEE0-088B0EE0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CBD1F-A007-A427-631F-9122BBCC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BCEA1-1304-2E0C-FBD2-6EB8F745B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A465B-DF24-3E3D-AD46-E5890B673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F6F94-B513-EFBF-2289-553F769D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251D9-2B3D-EE6D-D59F-E7245283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E137-2883-4E86-F53E-489A4521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F1997-D053-F134-2E4D-C8386CA5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9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FE99-74F4-94AE-B78D-6A7DEAA8A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E4447-C16D-8CB2-45F1-1B69A655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54FA9-007C-E278-52F2-E192FFA6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32E8E-1D36-E9AA-F10D-6E028797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15186-6555-E892-9282-7142F7BF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835AD-1A92-F9A5-1321-324AC05D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4E7B2-5DD2-7A73-7460-FFD047F3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1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F1F0-4626-4DBF-87EC-B8A956FB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1704A-FAB5-D984-ADC6-71156661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AEF87-8783-6CF9-9A63-2A6B2EB4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254AB-2F75-CE4D-B4C9-BF5FDDB5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B064F-DBFB-DE32-FC1B-1EED65CAA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6E75F-8B58-8EE8-CD38-F00E30CA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BF47-D1F0-F2B7-076E-FCB52EBC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2F73D-0A27-70CE-EF64-BAD56A5E0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36295-084F-50E5-A09F-877229B5B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4EAAE-70E4-2D0B-3121-4A5D863D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8/7/25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8E074-75BB-DB76-20BE-A43AFB6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63CE8-73A2-E9FF-3476-EA9A5293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9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B9C27-0124-954C-3A8C-F1FFC546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DF872-6D20-E669-5EE9-24C8E355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41666-6C9D-A53D-BE96-53DD46A8A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ZA"/>
              <a:t>8/7/25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9D54-C9A3-01D5-0CF2-0F82E9587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Doomnull Unwuchola  SAIP2025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BDF4-287B-6EED-5A7C-CF2196FAB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14B184-6F85-E04D-94E2-A818029E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emf"/><Relationship Id="rId7" Type="http://schemas.openxmlformats.org/officeDocument/2006/relationships/image" Target="../media/image98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5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emf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77B3D0A-9C0E-8E65-3091-732A717D3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EABDE9-4EF8-F075-FF29-06038F80A95F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111270" y="1127912"/>
                <a:ext cx="7300107" cy="1228299"/>
              </a:xfrm>
            </p:spPr>
            <p:txBody>
              <a:bodyPr vert="horz" lIns="91440" tIns="45720" rIns="91440" bIns="45720" rtlCol="0" anchor="ctr">
                <a:normAutofit fontScale="90000"/>
              </a:bodyPr>
              <a:lstStyle/>
              <a:p>
                <a:pPr algn="l"/>
                <a:r>
                  <a:rPr lang="en-US" sz="5400" dirty="0"/>
                  <a:t>        </a:t>
                </a:r>
                <a:r>
                  <a:rPr lang="en-US" dirty="0"/>
                  <a:t>A/S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𝑍𝑑𝑍𝑑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dirty="0"/>
                  <a:t> 2l2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br>
                  <a:rPr lang="en-US" b="0" dirty="0"/>
                </a:br>
                <a:r>
                  <a:rPr lang="en-US" sz="5400" b="0" dirty="0"/>
                  <a:t>       </a:t>
                </a:r>
                <a:r>
                  <a:rPr lang="en-US" sz="4000" b="1" dirty="0">
                    <a:solidFill>
                      <a:srgbClr val="C2BB5A"/>
                    </a:solidFill>
                  </a:rPr>
                  <a:t>Orthogonality study(2l2J / 2l2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C2BB5A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4000" b="1" i="1">
                        <a:solidFill>
                          <a:srgbClr val="C2BB5A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EABDE9-4EF8-F075-FF29-06038F80A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111270" y="1127912"/>
                <a:ext cx="7300107" cy="1228299"/>
              </a:xfrm>
              <a:blipFill>
                <a:blip r:embed="rId2"/>
                <a:stretch>
                  <a:fillRect t="-29592" r="-521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6B1DCED-9C55-6FFF-FC44-66060280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609" y="2379886"/>
            <a:ext cx="5598900" cy="2807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2ED59-0495-8183-3ACF-DFDE1AA22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4942"/>
            <a:ext cx="1183341" cy="493058"/>
          </a:xfrm>
          <a:prstGeom prst="rect">
            <a:avLst/>
          </a:prstGeom>
        </p:spPr>
      </p:pic>
      <p:pic>
        <p:nvPicPr>
          <p:cNvPr id="9" name="Picture 8" descr="A white background with black dots&#10;&#10;AI-generated content may be incorrect.">
            <a:extLst>
              <a:ext uri="{FF2B5EF4-FFF2-40B4-BE49-F238E27FC236}">
                <a16:creationId xmlns:a16="http://schemas.microsoft.com/office/drawing/2014/main" id="{BE1F9177-AD34-73AD-5639-236136384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" y="38954"/>
            <a:ext cx="2475646" cy="2475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F862F1-2E32-C7A4-80FC-CF5531431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966" y="5136212"/>
            <a:ext cx="4174034" cy="1721788"/>
          </a:xfrm>
          <a:prstGeom prst="rect">
            <a:avLst/>
          </a:prstGeom>
          <a:noFill/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0E54F50-862B-179A-5D70-8E37F87AED04}"/>
              </a:ext>
            </a:extLst>
          </p:cNvPr>
          <p:cNvSpPr txBox="1">
            <a:spLocks/>
          </p:cNvSpPr>
          <p:nvPr/>
        </p:nvSpPr>
        <p:spPr>
          <a:xfrm>
            <a:off x="2780623" y="5173621"/>
            <a:ext cx="5883895" cy="111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        </a:t>
            </a:r>
            <a:r>
              <a:rPr lang="en-US" sz="4000" b="1" dirty="0" err="1"/>
              <a:t>Doomnull</a:t>
            </a:r>
            <a:r>
              <a:rPr lang="en-US" sz="4000" b="1" dirty="0"/>
              <a:t> Attah </a:t>
            </a:r>
            <a:r>
              <a:rPr lang="en-US" sz="4000" b="1" dirty="0" err="1"/>
              <a:t>Unwuchola</a:t>
            </a:r>
            <a:endParaRPr lang="en-US" sz="4000" b="1" dirty="0"/>
          </a:p>
          <a:p>
            <a:pPr algn="l"/>
            <a:r>
              <a:rPr lang="en-US" sz="2000" dirty="0"/>
              <a:t>                 </a:t>
            </a:r>
            <a:r>
              <a:rPr lang="en-US" sz="3100" b="1" dirty="0"/>
              <a:t>(</a:t>
            </a:r>
            <a:r>
              <a:rPr lang="en-US" sz="3100" b="1" dirty="0">
                <a:solidFill>
                  <a:srgbClr val="002060"/>
                </a:solidFill>
              </a:rPr>
              <a:t>University of the Western Cape</a:t>
            </a:r>
            <a:r>
              <a:rPr lang="en-US" sz="3100" b="1" dirty="0"/>
              <a:t>)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9644700-6B83-A5CD-E343-5F52B280E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688" y="426413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61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B814-0760-6DD1-300B-73E2E2F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879"/>
            <a:ext cx="11283509" cy="603250"/>
          </a:xfrm>
        </p:spPr>
        <p:txBody>
          <a:bodyPr>
            <a:normAutofit fontScale="90000"/>
          </a:bodyPr>
          <a:lstStyle/>
          <a:p>
            <a:r>
              <a:rPr lang="en-ZA" dirty="0"/>
              <a:t>Breakdown of Likelihood Function Terms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26D14-A17F-1A17-2242-E3D0DF2D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99AB1-5196-CC1F-6C6F-FF9277AD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35FAC-6351-5053-42C7-7A909CE4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7" y="734809"/>
            <a:ext cx="11283509" cy="1003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46213-618B-AA9C-04E6-40D63AEC4C48}"/>
              </a:ext>
            </a:extLst>
          </p:cNvPr>
          <p:cNvSpPr txBox="1"/>
          <p:nvPr/>
        </p:nvSpPr>
        <p:spPr>
          <a:xfrm>
            <a:off x="104392" y="1907120"/>
            <a:ext cx="63249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sz="2800" dirty="0"/>
              <a:t>Dijet-Dilepton Mass Matching Term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F0B9D0-BC61-859C-B868-9356E96AB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4" y="1828241"/>
            <a:ext cx="5267683" cy="632122"/>
          </a:xfrm>
          <a:prstGeom prst="rect">
            <a:avLst/>
          </a:prstGeom>
          <a:ln w="25400">
            <a:solidFill>
              <a:srgbClr val="C2BB5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0E8AF7-1F39-B996-EC80-148CE067D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0" y="2666324"/>
            <a:ext cx="11668920" cy="475743"/>
          </a:xfrm>
          <a:prstGeom prst="rect">
            <a:avLst/>
          </a:prstGeom>
          <a:ln w="25400">
            <a:solidFill>
              <a:srgbClr val="C2BB5A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E7D835-4CF3-AAFA-CAFB-AFEC5F5F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80" y="3262248"/>
            <a:ext cx="8711557" cy="445319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BC92D4-8B54-7AFE-B3E3-9FCD5163EF7E}"/>
              </a:ext>
            </a:extLst>
          </p:cNvPr>
          <p:cNvSpPr txBox="1"/>
          <p:nvPr/>
        </p:nvSpPr>
        <p:spPr>
          <a:xfrm>
            <a:off x="142478" y="4022247"/>
            <a:ext cx="5386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</a:t>
            </a:r>
            <a:r>
              <a:rPr lang="en-US" dirty="0"/>
              <a:t>  </a:t>
            </a:r>
            <a:r>
              <a:rPr lang="en-US" sz="2800" dirty="0"/>
              <a:t>Jet Energy Transfer Functions: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C342D3-BFB2-FB74-57D6-38C371F37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754" y="4009270"/>
            <a:ext cx="5681962" cy="59092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8EE8BE-4AC0-5CE4-B85F-EF5064BF7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87" y="4949904"/>
            <a:ext cx="10917066" cy="47574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0F920A-2E29-5F9D-F306-D48CC13E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87" y="5535411"/>
            <a:ext cx="11334750" cy="6499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8216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BD8A-9E94-9092-6AD7-F57C60B0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0" y="86896"/>
            <a:ext cx="10974227" cy="522782"/>
          </a:xfrm>
        </p:spPr>
        <p:txBody>
          <a:bodyPr>
            <a:normAutofit fontScale="90000"/>
          </a:bodyPr>
          <a:lstStyle/>
          <a:p>
            <a:r>
              <a:rPr lang="en-ZA" dirty="0"/>
              <a:t>Breakdown of Likelihood Function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8E73-F57C-61BC-99B4-D0D90715C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1" y="1075765"/>
            <a:ext cx="12057529" cy="517255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C2BB5A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6758-ED15-158B-865F-D778DA16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5567D-3242-F559-13BF-A9FA43AB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3D0D9-AF1C-AA4B-EACC-ECA6194F134C}"/>
              </a:ext>
            </a:extLst>
          </p:cNvPr>
          <p:cNvSpPr txBox="1"/>
          <p:nvPr/>
        </p:nvSpPr>
        <p:spPr>
          <a:xfrm>
            <a:off x="134471" y="1075764"/>
            <a:ext cx="3837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3.   Adjusted Dijet Mass: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94C519-7931-4A27-30C4-830C8803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676974"/>
            <a:ext cx="5473700" cy="1320800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661443-70DA-DC34-3448-FABBE519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7" y="2384577"/>
            <a:ext cx="9355831" cy="468459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D6EAD9-929D-796B-BF82-50EC7A29E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87" y="3130386"/>
            <a:ext cx="7772400" cy="508243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</p:spTree>
    <p:extLst>
      <p:ext uri="{BB962C8B-B14F-4D97-AF65-F5344CB8AC3E}">
        <p14:creationId xmlns:p14="http://schemas.microsoft.com/office/powerpoint/2010/main" val="428607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0F85-52A8-D6BF-5F3B-3ED224DE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50499"/>
            <a:ext cx="11283509" cy="503239"/>
          </a:xfrm>
        </p:spPr>
        <p:txBody>
          <a:bodyPr>
            <a:normAutofit fontScale="90000"/>
          </a:bodyPr>
          <a:lstStyle/>
          <a:p>
            <a:r>
              <a:rPr lang="en-ZA" dirty="0"/>
              <a:t>Key Components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33017-65F1-7BC4-7585-AB2D5A3C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0B9AD-27EB-2A63-2C53-80EE50B5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12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E8E358-DDA5-3C00-C8A9-6DE14A285301}"/>
              </a:ext>
            </a:extLst>
          </p:cNvPr>
          <p:cNvGrpSpPr/>
          <p:nvPr/>
        </p:nvGrpSpPr>
        <p:grpSpPr>
          <a:xfrm>
            <a:off x="320482" y="714546"/>
            <a:ext cx="11537674" cy="5776266"/>
            <a:chOff x="320482" y="714546"/>
            <a:chExt cx="11537674" cy="577626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BF0273-2EF2-3BBA-8291-7C3A16B0F3E5}"/>
                </a:ext>
              </a:extLst>
            </p:cNvPr>
            <p:cNvSpPr txBox="1"/>
            <p:nvPr/>
          </p:nvSpPr>
          <p:spPr>
            <a:xfrm>
              <a:off x="320482" y="714546"/>
              <a:ext cx="26370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ZA" sz="2800" b="1" dirty="0">
                  <a:solidFill>
                    <a:srgbClr val="C2BB5A"/>
                  </a:solidFill>
                  <a:effectLst/>
                  <a:latin typeface="Helvetica" pitchFamily="2" charset="0"/>
                </a:rPr>
                <a:t>Maximization: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5E21E3-8BCF-55F2-63EC-9465CC0D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587" y="1255626"/>
              <a:ext cx="9058292" cy="50323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BCE444-2678-2FB1-0B8D-78B2DE79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587" y="1755874"/>
              <a:ext cx="7378700" cy="6223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A312E2-B330-0086-BBBF-C82A74B19674}"/>
                </a:ext>
              </a:extLst>
            </p:cNvPr>
            <p:cNvSpPr txBox="1"/>
            <p:nvPr/>
          </p:nvSpPr>
          <p:spPr>
            <a:xfrm>
              <a:off x="320482" y="2343003"/>
              <a:ext cx="32337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ZA" sz="2800" b="1" dirty="0">
                  <a:solidFill>
                    <a:srgbClr val="C2BB5A"/>
                  </a:solidFill>
                  <a:effectLst/>
                  <a:latin typeface="Helvetica" pitchFamily="2" charset="0"/>
                </a:rPr>
                <a:t>Gaussian Terms: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281222-C62C-288C-19DE-5225F80AD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587" y="2863994"/>
              <a:ext cx="9666967" cy="5632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6A7751-1065-F676-DCB5-090E9F18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587" y="3482343"/>
              <a:ext cx="10842569" cy="56325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4F3068-94C5-BBDF-7C21-19A776152FCE}"/>
                </a:ext>
              </a:extLst>
            </p:cNvPr>
            <p:cNvSpPr txBox="1"/>
            <p:nvPr/>
          </p:nvSpPr>
          <p:spPr>
            <a:xfrm>
              <a:off x="320482" y="4076398"/>
              <a:ext cx="28656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ZA" sz="2800" b="1" dirty="0">
                  <a:solidFill>
                    <a:srgbClr val="C2BB5A"/>
                  </a:solidFill>
                  <a:effectLst/>
                  <a:latin typeface="Helvetica" pitchFamily="2" charset="0"/>
                </a:rPr>
                <a:t>Interpretation: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70FC9D8-C2D6-5D6A-CD83-0591FFB7B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5587" y="4488441"/>
              <a:ext cx="8809232" cy="49886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39D3EF7-AC63-E8A0-CE44-F9BB59D6D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5587" y="5019439"/>
              <a:ext cx="7289800" cy="4953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FB523C8-3EB6-EB65-9BDE-602727CE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5587" y="5477449"/>
              <a:ext cx="8745256" cy="5232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E5832B0-002D-5F44-151D-01A7F095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5587" y="5959724"/>
              <a:ext cx="8745256" cy="531088"/>
            </a:xfrm>
            <a:prstGeom prst="rect">
              <a:avLst/>
            </a:prstGeom>
          </p:spPr>
        </p:pic>
        <p:sp>
          <p:nvSpPr>
            <p:cNvPr id="39" name="5-point Star 38">
              <a:extLst>
                <a:ext uri="{FF2B5EF4-FFF2-40B4-BE49-F238E27FC236}">
                  <a16:creationId xmlns:a16="http://schemas.microsoft.com/office/drawing/2014/main" id="{12E70ED5-5A0C-5654-4B65-47B1BAD9050E}"/>
                </a:ext>
              </a:extLst>
            </p:cNvPr>
            <p:cNvSpPr/>
            <p:nvPr/>
          </p:nvSpPr>
          <p:spPr>
            <a:xfrm>
              <a:off x="603664" y="1334592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4BB094BD-53A9-6C00-9534-4883C47089FA}"/>
                </a:ext>
              </a:extLst>
            </p:cNvPr>
            <p:cNvSpPr/>
            <p:nvPr/>
          </p:nvSpPr>
          <p:spPr>
            <a:xfrm>
              <a:off x="603664" y="1842815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>
              <a:extLst>
                <a:ext uri="{FF2B5EF4-FFF2-40B4-BE49-F238E27FC236}">
                  <a16:creationId xmlns:a16="http://schemas.microsoft.com/office/drawing/2014/main" id="{6504A71D-A86D-BAAF-9BC6-E3A9E7C1F735}"/>
                </a:ext>
              </a:extLst>
            </p:cNvPr>
            <p:cNvSpPr/>
            <p:nvPr/>
          </p:nvSpPr>
          <p:spPr>
            <a:xfrm>
              <a:off x="657226" y="2855514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>
              <a:extLst>
                <a:ext uri="{FF2B5EF4-FFF2-40B4-BE49-F238E27FC236}">
                  <a16:creationId xmlns:a16="http://schemas.microsoft.com/office/drawing/2014/main" id="{D0FE8296-0F35-8ED8-7AC6-430ADAFD11B0}"/>
                </a:ext>
              </a:extLst>
            </p:cNvPr>
            <p:cNvSpPr/>
            <p:nvPr/>
          </p:nvSpPr>
          <p:spPr>
            <a:xfrm>
              <a:off x="657226" y="3491653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>
              <a:extLst>
                <a:ext uri="{FF2B5EF4-FFF2-40B4-BE49-F238E27FC236}">
                  <a16:creationId xmlns:a16="http://schemas.microsoft.com/office/drawing/2014/main" id="{FF63D02F-1E53-3695-02F1-D7AAEB679747}"/>
                </a:ext>
              </a:extLst>
            </p:cNvPr>
            <p:cNvSpPr/>
            <p:nvPr/>
          </p:nvSpPr>
          <p:spPr>
            <a:xfrm>
              <a:off x="657226" y="4562833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>
              <a:extLst>
                <a:ext uri="{FF2B5EF4-FFF2-40B4-BE49-F238E27FC236}">
                  <a16:creationId xmlns:a16="http://schemas.microsoft.com/office/drawing/2014/main" id="{13256D17-A306-EDA4-7BEB-743E1C856F56}"/>
                </a:ext>
              </a:extLst>
            </p:cNvPr>
            <p:cNvSpPr/>
            <p:nvPr/>
          </p:nvSpPr>
          <p:spPr>
            <a:xfrm>
              <a:off x="657226" y="5127213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45">
              <a:extLst>
                <a:ext uri="{FF2B5EF4-FFF2-40B4-BE49-F238E27FC236}">
                  <a16:creationId xmlns:a16="http://schemas.microsoft.com/office/drawing/2014/main" id="{A2291686-EAC3-6558-FD95-AC25D7FAF1F2}"/>
                </a:ext>
              </a:extLst>
            </p:cNvPr>
            <p:cNvSpPr/>
            <p:nvPr/>
          </p:nvSpPr>
          <p:spPr>
            <a:xfrm>
              <a:off x="657226" y="6067294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5-point Star 46">
              <a:extLst>
                <a:ext uri="{FF2B5EF4-FFF2-40B4-BE49-F238E27FC236}">
                  <a16:creationId xmlns:a16="http://schemas.microsoft.com/office/drawing/2014/main" id="{0E70801F-77E8-F89F-93FC-3ADB32E96D0F}"/>
                </a:ext>
              </a:extLst>
            </p:cNvPr>
            <p:cNvSpPr/>
            <p:nvPr/>
          </p:nvSpPr>
          <p:spPr>
            <a:xfrm>
              <a:off x="657226" y="5622668"/>
              <a:ext cx="358362" cy="299407"/>
            </a:xfrm>
            <a:prstGeom prst="star5">
              <a:avLst/>
            </a:prstGeom>
            <a:solidFill>
              <a:srgbClr val="C2BB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342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9E72-E3AC-1C50-1005-190AA412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879"/>
            <a:ext cx="10974227" cy="439461"/>
          </a:xfrm>
        </p:spPr>
        <p:txBody>
          <a:bodyPr>
            <a:normAutofit fontScale="90000"/>
          </a:bodyPr>
          <a:lstStyle/>
          <a:p>
            <a:r>
              <a:rPr lang="en-US" dirty="0"/>
              <a:t>How the terms are reflected in the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01D2B-FF17-047E-BE46-CEDCAA4C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20187-1327-7E45-491D-999B50E8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2A6B7-4579-67C7-9154-2FEF7E8D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7" y="665771"/>
            <a:ext cx="10706100" cy="816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BCF0A-318C-FFC5-F17D-0CA4865A2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7" y="1602657"/>
            <a:ext cx="51054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ED3F5-C266-9C51-C103-3E840E89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13" y="1613947"/>
            <a:ext cx="6551023" cy="496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0C50B1-6841-5E05-8C77-F4A36BD0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27" y="2166178"/>
            <a:ext cx="7005625" cy="433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0A15-E824-9EDB-6C9E-E1F48D001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89" y="2614089"/>
            <a:ext cx="6819900" cy="50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17678E-8E69-A13C-43BF-621B346C4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89" y="3120985"/>
            <a:ext cx="11562884" cy="1457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AE044-D4AF-8953-C95A-7D8BA0307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989" y="4588378"/>
            <a:ext cx="11789236" cy="1233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6DE146-E1F6-E076-D11F-C8EB4BC0F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989" y="5844336"/>
            <a:ext cx="11134366" cy="4818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9C17DA-1C9B-9231-8520-36318AE44A24}"/>
              </a:ext>
            </a:extLst>
          </p:cNvPr>
          <p:cNvSpPr/>
          <p:nvPr/>
        </p:nvSpPr>
        <p:spPr>
          <a:xfrm flipV="1">
            <a:off x="76609" y="789214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7AAEC7-D828-CD99-1785-F0EB6E8A17F6}"/>
              </a:ext>
            </a:extLst>
          </p:cNvPr>
          <p:cNvSpPr/>
          <p:nvPr/>
        </p:nvSpPr>
        <p:spPr>
          <a:xfrm flipV="1">
            <a:off x="76609" y="1672917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28AC48-589A-71FE-0E4A-8696BCDFCF4D}"/>
              </a:ext>
            </a:extLst>
          </p:cNvPr>
          <p:cNvSpPr/>
          <p:nvPr/>
        </p:nvSpPr>
        <p:spPr>
          <a:xfrm flipV="1">
            <a:off x="76609" y="2284079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3A6B5B-3CA0-7493-7D82-F7394CA3D915}"/>
              </a:ext>
            </a:extLst>
          </p:cNvPr>
          <p:cNvSpPr/>
          <p:nvPr/>
        </p:nvSpPr>
        <p:spPr>
          <a:xfrm flipV="1">
            <a:off x="89666" y="2777589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7FD44F-0316-AF06-C675-037941341C51}"/>
              </a:ext>
            </a:extLst>
          </p:cNvPr>
          <p:cNvSpPr/>
          <p:nvPr/>
        </p:nvSpPr>
        <p:spPr>
          <a:xfrm flipV="1">
            <a:off x="89666" y="3247999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2723D-1CF9-9223-CDCF-843DF48F6D9F}"/>
              </a:ext>
            </a:extLst>
          </p:cNvPr>
          <p:cNvSpPr/>
          <p:nvPr/>
        </p:nvSpPr>
        <p:spPr>
          <a:xfrm flipV="1">
            <a:off x="57418" y="6011226"/>
            <a:ext cx="143964" cy="1480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766913-5869-6AC6-1228-27CFEDC8341C}"/>
              </a:ext>
            </a:extLst>
          </p:cNvPr>
          <p:cNvSpPr/>
          <p:nvPr/>
        </p:nvSpPr>
        <p:spPr>
          <a:xfrm flipV="1">
            <a:off x="41774" y="4629613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5C38-65D3-8443-FFCA-42BF2B14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5" y="105879"/>
            <a:ext cx="10974227" cy="553027"/>
          </a:xfrm>
        </p:spPr>
        <p:txBody>
          <a:bodyPr>
            <a:normAutofit fontScale="90000"/>
          </a:bodyPr>
          <a:lstStyle/>
          <a:p>
            <a:r>
              <a:rPr lang="en-US" dirty="0"/>
              <a:t>Still on the code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36F00F-EE42-02FF-F9AE-9A7F0B114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41" y="876798"/>
            <a:ext cx="9858551" cy="85049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965CB-02B6-98F3-3D47-9F9F3849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B0380-29B8-B783-405D-627709E5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DD31FC-C21B-64FD-59BF-8C25DD44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5" y="1734352"/>
            <a:ext cx="8842579" cy="925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073677-429A-1709-EE20-5F6F072AE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5" y="2598966"/>
            <a:ext cx="9751719" cy="847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3941D-225E-5C30-277E-0D38E3E40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95" y="3552183"/>
            <a:ext cx="4347785" cy="5136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B7D36-7006-6237-8D7B-4100581D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21" y="3958161"/>
            <a:ext cx="9446393" cy="901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3CE9AD-19C0-6AB3-E0BA-ED4181BBE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295" y="4858581"/>
            <a:ext cx="2995278" cy="51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DB971E-A2DC-FFB5-7FCC-9EF20651A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95" y="5464896"/>
            <a:ext cx="10345268" cy="934029"/>
          </a:xfrm>
          <a:prstGeom prst="rect">
            <a:avLst/>
          </a:prstGeom>
          <a:ln w="31750">
            <a:solidFill>
              <a:srgbClr val="C2BB5A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6E0805-6A50-CD1B-CF0C-73452D9E5F65}"/>
              </a:ext>
            </a:extLst>
          </p:cNvPr>
          <p:cNvSpPr/>
          <p:nvPr/>
        </p:nvSpPr>
        <p:spPr>
          <a:xfrm flipV="1">
            <a:off x="371598" y="916720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25484E-8861-EB40-FCF0-CF89A47CB1E4}"/>
              </a:ext>
            </a:extLst>
          </p:cNvPr>
          <p:cNvSpPr/>
          <p:nvPr/>
        </p:nvSpPr>
        <p:spPr>
          <a:xfrm flipV="1">
            <a:off x="369918" y="2659855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681485-CAFE-3363-69B0-9B0A079B0364}"/>
              </a:ext>
            </a:extLst>
          </p:cNvPr>
          <p:cNvSpPr/>
          <p:nvPr/>
        </p:nvSpPr>
        <p:spPr>
          <a:xfrm flipV="1">
            <a:off x="327111" y="3718488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EB631-62D2-239C-8AE3-F17770F9429A}"/>
              </a:ext>
            </a:extLst>
          </p:cNvPr>
          <p:cNvSpPr/>
          <p:nvPr/>
        </p:nvSpPr>
        <p:spPr>
          <a:xfrm flipV="1">
            <a:off x="318962" y="5024330"/>
            <a:ext cx="159607" cy="181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0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079A-8E4E-CA6D-BB65-CD27C01A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1214438"/>
            <a:ext cx="12077700" cy="377190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ZA" sz="5300" dirty="0"/>
              <a:t>ANALYSIS</a:t>
            </a:r>
            <a:r>
              <a:rPr lang="en-ZA" dirty="0"/>
              <a:t>:   After excluding ”&lt; 2j” events, the likelihood function </a:t>
            </a:r>
            <a:r>
              <a:rPr lang="en-ZA" i="1" dirty="0"/>
              <a:t>L</a:t>
            </a:r>
            <a:r>
              <a:rPr lang="en-ZA" dirty="0"/>
              <a:t> is implemented to select 2l2j vs. 2l2</a:t>
            </a:r>
            <a:r>
              <a:rPr lang="el-GR" dirty="0"/>
              <a:t>ν </a:t>
            </a:r>
            <a:r>
              <a:rPr lang="en-ZA" dirty="0"/>
              <a:t>events for</a:t>
            </a:r>
            <a:br>
              <a:rPr lang="en-ZA" dirty="0"/>
            </a:br>
            <a:r>
              <a:rPr lang="en-ZA" dirty="0"/>
              <a:t> Scalar mass points [mS, </a:t>
            </a:r>
            <a:r>
              <a:rPr lang="en-ZA" dirty="0" err="1"/>
              <a:t>mzd</a:t>
            </a:r>
            <a:r>
              <a:rPr lang="en-ZA" dirty="0"/>
              <a:t>] : [70, 20], [70, 35], [84, 31], [110, 30],[110, 55],[183, 50] GeV.</a:t>
            </a:r>
            <a:br>
              <a:rPr lang="en-ZA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2543E-A39F-AD98-2699-5A61E1DC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3A478-555C-6171-5B0A-DE632A6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9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4CC56-895E-A944-5084-74C73196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48078-A66F-1383-DA35-74431241D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45" y="811199"/>
            <a:ext cx="12192000" cy="578435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2BB5A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F21D-E5F5-8D83-5156-7CE49642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0011F-2F7F-715E-97A7-4D0C6B27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C31170-7300-43FB-639E-C9445D7B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" y="534193"/>
            <a:ext cx="9649354" cy="5789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DA864-96C3-9107-CC35-50163221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75416" cy="1028700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</p:spTree>
    <p:extLst>
      <p:ext uri="{BB962C8B-B14F-4D97-AF65-F5344CB8AC3E}">
        <p14:creationId xmlns:p14="http://schemas.microsoft.com/office/powerpoint/2010/main" val="51890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FF17C-E84F-5FDA-C778-A409425E5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F4848-431C-3CB4-DCC7-571394CFF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45" y="811199"/>
            <a:ext cx="12192000" cy="578435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2BB5A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10F00-3B4D-82F4-B1ED-C366154A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44FA2-317E-4025-CB66-CC273033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9451E63F-0ACC-3FA7-00BB-7BD84994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502" y="1128712"/>
            <a:ext cx="9314089" cy="5286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7F2F15-C6D4-1DC5-2E12-BBB62B75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54"/>
            <a:ext cx="8958263" cy="1114977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</p:spTree>
    <p:extLst>
      <p:ext uri="{BB962C8B-B14F-4D97-AF65-F5344CB8AC3E}">
        <p14:creationId xmlns:p14="http://schemas.microsoft.com/office/powerpoint/2010/main" val="89210198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2372-3D2B-DBAA-72C8-DE779038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0A0B9-4C91-1D3E-96E0-563939D3A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45" y="811199"/>
            <a:ext cx="12192000" cy="578435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2BB5A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FA1AE-A430-2777-E663-43AA90DD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451F5-E5BB-E3CA-95C5-1D481F25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C3BC5464-00D6-7FAE-8B17-A594D202E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1174947"/>
            <a:ext cx="8690292" cy="493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D705A-9D81-7BD4-3762-81E1E0C70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83595" cy="1049626"/>
          </a:xfrm>
          <a:prstGeom prst="rect">
            <a:avLst/>
          </a:prstGeom>
          <a:ln w="31750">
            <a:solidFill>
              <a:srgbClr val="C2BB5A"/>
            </a:solidFill>
          </a:ln>
        </p:spPr>
      </p:pic>
    </p:spTree>
    <p:extLst>
      <p:ext uri="{BB962C8B-B14F-4D97-AF65-F5344CB8AC3E}">
        <p14:creationId xmlns:p14="http://schemas.microsoft.com/office/powerpoint/2010/main" val="251282148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B055B-9CA7-CD4A-EFA9-AEEFA179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D544F-EA3C-532C-E3EC-89B77064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7945" y="811199"/>
            <a:ext cx="12192000" cy="578435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2BB5A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569C1-94DF-41D4-E33A-7EDC8CFF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FFA42-FE27-F2DB-FB91-11C7BDF1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EDB84-AEE5-D608-514C-491B8839C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856965"/>
            <a:ext cx="8917190" cy="5061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9DF3C-E590-C424-466B-FDF948E94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" y="10828"/>
            <a:ext cx="11127333" cy="837691"/>
          </a:xfrm>
          <a:prstGeom prst="rect">
            <a:avLst/>
          </a:prstGeom>
          <a:ln w="41275">
            <a:solidFill>
              <a:srgbClr val="C2BB5A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D3577-6327-1D48-3A75-20381A56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12" y="5926520"/>
            <a:ext cx="7772400" cy="448733"/>
          </a:xfrm>
          <a:prstGeom prst="rect">
            <a:avLst/>
          </a:prstGeom>
          <a:ln w="28575">
            <a:solidFill>
              <a:srgbClr val="C2BB5A"/>
            </a:solidFill>
          </a:ln>
        </p:spPr>
      </p:pic>
    </p:spTree>
    <p:extLst>
      <p:ext uri="{BB962C8B-B14F-4D97-AF65-F5344CB8AC3E}">
        <p14:creationId xmlns:p14="http://schemas.microsoft.com/office/powerpoint/2010/main" val="8161172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309E-001E-406D-C258-975EDFD7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6AD7-C2F9-6FE6-2A2A-FB5CF041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2" y="1907673"/>
            <a:ext cx="11067420" cy="4407622"/>
          </a:xfrm>
          <a:ln w="50800"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ZA" sz="4000" b="1" dirty="0"/>
              <a:t>Motivation</a:t>
            </a:r>
            <a:endParaRPr lang="en-US" sz="4000" b="1" dirty="0"/>
          </a:p>
          <a:p>
            <a:pPr>
              <a:lnSpc>
                <a:spcPct val="170000"/>
              </a:lnSpc>
            </a:pPr>
            <a:r>
              <a:rPr lang="en-ZA" sz="4000" b="1" dirty="0"/>
              <a:t>Theory and Definition of the Likelihood Function</a:t>
            </a:r>
          </a:p>
          <a:p>
            <a:pPr>
              <a:lnSpc>
                <a:spcPct val="170000"/>
              </a:lnSpc>
            </a:pPr>
            <a:r>
              <a:rPr lang="en-ZA" sz="4000" b="1" dirty="0"/>
              <a:t>Analysis</a:t>
            </a:r>
            <a:endParaRPr lang="en-US" sz="4000" b="1" dirty="0"/>
          </a:p>
          <a:p>
            <a:pPr>
              <a:lnSpc>
                <a:spcPct val="170000"/>
              </a:lnSpc>
            </a:pPr>
            <a:r>
              <a:rPr lang="en-ZA" sz="4000" b="1" dirty="0"/>
              <a:t>Results and Conclusions</a:t>
            </a:r>
          </a:p>
          <a:p>
            <a:pPr>
              <a:lnSpc>
                <a:spcPct val="170000"/>
              </a:lnSpc>
            </a:pPr>
            <a:r>
              <a:rPr lang="en-ZA" sz="4000" b="1" dirty="0"/>
              <a:t> Backup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19448-3355-DFAE-2669-4375BCA6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44A28-542E-7E0F-816D-9EBBD8FD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A1F00-001E-B426-D605-135AAA1E0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13" y="1066610"/>
            <a:ext cx="10515600" cy="54751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C9F36-AE80-E509-B6A8-DB4BF436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175B7-20EF-7408-E647-679A0DA4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D9476-47AA-F290-C82C-A0103CEB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" y="64972"/>
            <a:ext cx="10068756" cy="680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27DF7E-1122-3242-552B-43C374E38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36" y="793863"/>
            <a:ext cx="9349581" cy="545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5F2049-B82A-E514-CABB-37F1E28F1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83" y="1352913"/>
            <a:ext cx="9773460" cy="872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7A7B6-9C88-4BEF-B35A-CF3EDEC15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17" y="2307454"/>
            <a:ext cx="10115896" cy="5714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04B0A5-F428-399B-E063-4C75B4659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934" y="3287715"/>
            <a:ext cx="6295399" cy="38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2EE8F8-9EC1-78EC-95BA-7698A971C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151" y="3773931"/>
            <a:ext cx="6481136" cy="4050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8AF460-33C1-B5E5-0EFB-06397FD7D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66" y="2856633"/>
            <a:ext cx="8773336" cy="501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751EF6-FB45-F788-342E-F042758537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66" y="4159110"/>
            <a:ext cx="10509090" cy="8895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C364DB-970D-CBE1-317A-E7C3EFBE6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550" y="5085594"/>
            <a:ext cx="9823126" cy="8895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C0903C-C467-1D22-D988-BA8F9DA58A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17" y="6009670"/>
            <a:ext cx="9270500" cy="5313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957A53-8C81-2064-00B0-A36FE1FF518B}"/>
              </a:ext>
            </a:extLst>
          </p:cNvPr>
          <p:cNvSpPr/>
          <p:nvPr/>
        </p:nvSpPr>
        <p:spPr>
          <a:xfrm>
            <a:off x="303489" y="987422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C4A46F-38AF-E6CA-4205-BF4550AEB07A}"/>
              </a:ext>
            </a:extLst>
          </p:cNvPr>
          <p:cNvSpPr/>
          <p:nvPr/>
        </p:nvSpPr>
        <p:spPr>
          <a:xfrm>
            <a:off x="303489" y="1571382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308DE0-2390-89AD-2EB5-1D3635E55966}"/>
              </a:ext>
            </a:extLst>
          </p:cNvPr>
          <p:cNvSpPr/>
          <p:nvPr/>
        </p:nvSpPr>
        <p:spPr>
          <a:xfrm>
            <a:off x="303489" y="2541969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1B3E51-E6C0-785B-2D5B-65BE8FB5B60C}"/>
              </a:ext>
            </a:extLst>
          </p:cNvPr>
          <p:cNvSpPr/>
          <p:nvPr/>
        </p:nvSpPr>
        <p:spPr>
          <a:xfrm>
            <a:off x="306940" y="3146590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1605-3104-D66F-E30D-6EB40E9A18E4}"/>
              </a:ext>
            </a:extLst>
          </p:cNvPr>
          <p:cNvSpPr/>
          <p:nvPr/>
        </p:nvSpPr>
        <p:spPr>
          <a:xfrm>
            <a:off x="277192" y="4305872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DD6FEB-A0CA-53D1-F148-E817988754A4}"/>
              </a:ext>
            </a:extLst>
          </p:cNvPr>
          <p:cNvSpPr/>
          <p:nvPr/>
        </p:nvSpPr>
        <p:spPr>
          <a:xfrm>
            <a:off x="303489" y="5264375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766EC5-B298-1C83-B5C9-FD638A1EA2C1}"/>
              </a:ext>
            </a:extLst>
          </p:cNvPr>
          <p:cNvSpPr/>
          <p:nvPr/>
        </p:nvSpPr>
        <p:spPr>
          <a:xfrm>
            <a:off x="277192" y="6222879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EEF85962-8884-BB50-4F22-4554B66BF6C4}"/>
              </a:ext>
            </a:extLst>
          </p:cNvPr>
          <p:cNvSpPr/>
          <p:nvPr/>
        </p:nvSpPr>
        <p:spPr>
          <a:xfrm>
            <a:off x="1623554" y="3392796"/>
            <a:ext cx="223380" cy="176924"/>
          </a:xfrm>
          <a:prstGeom prst="star5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>
            <a:extLst>
              <a:ext uri="{FF2B5EF4-FFF2-40B4-BE49-F238E27FC236}">
                <a16:creationId xmlns:a16="http://schemas.microsoft.com/office/drawing/2014/main" id="{451DC62E-524C-F91C-05D7-3D62645C9596}"/>
              </a:ext>
            </a:extLst>
          </p:cNvPr>
          <p:cNvSpPr/>
          <p:nvPr/>
        </p:nvSpPr>
        <p:spPr>
          <a:xfrm>
            <a:off x="1623554" y="3837981"/>
            <a:ext cx="223380" cy="169709"/>
          </a:xfrm>
          <a:prstGeom prst="star5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93B1-760F-84F5-F6F8-573402BC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CC8CD9-A46F-FBB6-3387-5EDB6AAC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8652" y="1838858"/>
            <a:ext cx="3658800" cy="54024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278C-F438-9B0D-4BA8-0F676EB25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13" y="751315"/>
            <a:ext cx="10515600" cy="56181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FB528-82B0-0B75-6A72-6415428A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5D29E-97E4-57E9-1415-4D4AF820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D39D7-277E-8B3C-AB4F-56A79F71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29207" cy="637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BAADC-5FE0-8DEE-7279-8E09C000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12" y="751315"/>
            <a:ext cx="9427108" cy="1123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A8805-095B-F3AE-68F8-F5F14E629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728" y="1921712"/>
            <a:ext cx="7874185" cy="390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FE98F3-F864-1EF0-4D09-04E0B1B95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728" y="2268190"/>
            <a:ext cx="7546286" cy="695296"/>
          </a:xfrm>
          <a:prstGeom prst="rect">
            <a:avLst/>
          </a:prstGeom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04D42D25-F153-B3F2-EB8D-28731BAA4E50}"/>
              </a:ext>
            </a:extLst>
          </p:cNvPr>
          <p:cNvSpPr/>
          <p:nvPr/>
        </p:nvSpPr>
        <p:spPr>
          <a:xfrm>
            <a:off x="1360554" y="2028740"/>
            <a:ext cx="223380" cy="176924"/>
          </a:xfrm>
          <a:prstGeom prst="star5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D626D52E-7CE3-FD17-095C-5CC36560C087}"/>
              </a:ext>
            </a:extLst>
          </p:cNvPr>
          <p:cNvSpPr/>
          <p:nvPr/>
        </p:nvSpPr>
        <p:spPr>
          <a:xfrm>
            <a:off x="1372090" y="2337160"/>
            <a:ext cx="223380" cy="176924"/>
          </a:xfrm>
          <a:prstGeom prst="star5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B054CC-6FF4-7EE8-728B-8A37D3AC36E4}"/>
              </a:ext>
            </a:extLst>
          </p:cNvPr>
          <p:cNvSpPr/>
          <p:nvPr/>
        </p:nvSpPr>
        <p:spPr>
          <a:xfrm>
            <a:off x="795495" y="833667"/>
            <a:ext cx="156450" cy="104937"/>
          </a:xfrm>
          <a:prstGeom prst="rect">
            <a:avLst/>
          </a:prstGeom>
          <a:solidFill>
            <a:srgbClr val="C2BB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340EA5-9233-DCCC-36C6-4E12225F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57238" y="1862395"/>
            <a:ext cx="3658800" cy="54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1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0704C-FA99-513D-078F-30E5223A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3915B-5A72-469C-72BC-CFCAD1D3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53FE-44ED-C0EB-108F-A7A3E8A22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7719" y="-1326772"/>
            <a:ext cx="6222213" cy="9639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89AD5-79DA-08A5-A44D-F3CA2C223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48413" cy="3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2D0B-E294-C6EA-67B4-AE4879609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42C6-0E00-D4DB-EB17-F910E467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97" y="2182811"/>
            <a:ext cx="11135006" cy="1660526"/>
          </a:xfrm>
        </p:spPr>
        <p:txBody>
          <a:bodyPr>
            <a:normAutofit/>
          </a:bodyPr>
          <a:lstStyle/>
          <a:p>
            <a:r>
              <a:rPr lang="en-US" sz="6000" dirty="0"/>
              <a:t>             RESULTS &amp; 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47E2B-BF30-32D7-FAB7-2A5B041A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96B47-C5BC-24D9-A134-F46C633F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8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15812-5B30-9BC2-F593-19967A5D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9C42B-3679-817D-D1CF-0139FC69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5E8CE6-A4ED-DEDF-3118-0E443FBB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1369561" cy="508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0E9CB-67DC-B596-B336-09A12CDB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78854" y="63767"/>
            <a:ext cx="2591252" cy="3826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01B3B0-6B13-E82A-D1DD-C91A7B21D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19159" y="-3469"/>
            <a:ext cx="2650675" cy="3913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45DA8D-822A-0F49-15D7-AB8539C3A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4732" y="224361"/>
            <a:ext cx="2411992" cy="3561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9CE535-F7D3-9F5E-417E-C32BD0056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7444" y="2850207"/>
            <a:ext cx="2591253" cy="38261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293620-FF23-98D6-8857-BDB24D623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469710" y="2802112"/>
            <a:ext cx="2700865" cy="3987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85D55A-493D-CE04-9E8B-81076815E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445747" y="2864262"/>
            <a:ext cx="2650675" cy="39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48DFB4-C9B9-D7BC-E93E-DBF1771D2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6155" y="869719"/>
            <a:ext cx="3924351" cy="5794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787707-EA8A-5BA7-D71B-985DBEC4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79746" y="681575"/>
            <a:ext cx="4128507" cy="6096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A17A4-C517-0251-FE06-703A532B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1262"/>
            <a:ext cx="12192000" cy="574818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F9135-1655-9B58-CC78-8C5FD306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6702-A3AD-7B11-570D-5AF60FD4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A6AC0C-189D-3C7C-B199-77C09FC1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53" y="681262"/>
            <a:ext cx="6863553" cy="371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4960A2-8E7B-3ECB-26AB-FC163A7E5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125"/>
            <a:ext cx="11213135" cy="529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7B6590-3666-C556-47B4-1424166E4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153" y="1162842"/>
            <a:ext cx="6834979" cy="36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625A4-EF4D-7A66-3F61-5DF0E2517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88" y="1568221"/>
            <a:ext cx="9100139" cy="456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5BD63C-52D6-282E-92BD-F656B1FD7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579" y="5671121"/>
            <a:ext cx="3680158" cy="560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29318C-ED88-9576-E899-5CD982F93C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4199" y="5711553"/>
            <a:ext cx="4193384" cy="7727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FBAC9F3-541B-6DEA-1646-19FDBA986EE2}"/>
              </a:ext>
            </a:extLst>
          </p:cNvPr>
          <p:cNvSpPr/>
          <p:nvPr/>
        </p:nvSpPr>
        <p:spPr>
          <a:xfrm>
            <a:off x="612167" y="791157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16787F-2858-00F3-5E37-C2A7F2F54AC8}"/>
              </a:ext>
            </a:extLst>
          </p:cNvPr>
          <p:cNvSpPr/>
          <p:nvPr/>
        </p:nvSpPr>
        <p:spPr>
          <a:xfrm>
            <a:off x="612167" y="1758136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FEED87-4589-745A-B9E2-FACC34749FB8}"/>
              </a:ext>
            </a:extLst>
          </p:cNvPr>
          <p:cNvSpPr/>
          <p:nvPr/>
        </p:nvSpPr>
        <p:spPr>
          <a:xfrm>
            <a:off x="612167" y="1318484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4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3EBA-24DA-92F2-DC80-6318D28D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4364"/>
            <a:ext cx="12192000" cy="5840426"/>
          </a:xfrm>
        </p:spPr>
        <p:txBody>
          <a:bodyPr/>
          <a:lstStyle/>
          <a:p>
            <a:endParaRPr lang="en-US" dirty="0">
              <a:solidFill>
                <a:srgbClr val="0EB08A"/>
              </a:solidFill>
            </a:endParaRPr>
          </a:p>
          <a:p>
            <a:endParaRPr lang="en-US" dirty="0">
              <a:solidFill>
                <a:srgbClr val="C2BB5A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81227-6211-5A69-0457-9D7371FA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DB1FD-759B-F714-CD26-A26958DA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95AAEA-9BF2-D7DB-ACEA-3FBA8890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416"/>
            <a:ext cx="11379161" cy="530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4EFC41-E614-0987-D5E2-B49D4895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4" y="707294"/>
            <a:ext cx="9383492" cy="721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568624-CB76-5580-8142-376E1E8F0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74" y="1463860"/>
            <a:ext cx="7772400" cy="491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424180-6CFF-E113-5132-4236194C6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07033" y="1225473"/>
            <a:ext cx="3640786" cy="5072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9FC75B-5E3C-BF2D-9B6D-2587A6757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46687" y="1117142"/>
            <a:ext cx="3731321" cy="5198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56DF04-B303-CF13-1E9E-D33D0E703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723" y="5723067"/>
            <a:ext cx="3723451" cy="731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572261-6D59-B289-79BF-F69DA2FAA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801" y="5567603"/>
            <a:ext cx="3723451" cy="9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4A2F3-0226-7B7B-0B73-5B882D90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E403D-70C5-5697-966E-B5F3B39D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A8AB5-EC31-B74B-B6FF-8544D555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22094" cy="557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9DF80-82A2-87EF-4E6E-C5E13FDF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032" y="399078"/>
            <a:ext cx="2604961" cy="3629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548F9-2EFC-AB81-1EE2-6640E1FBF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98205" y="399076"/>
            <a:ext cx="2604963" cy="3629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0DEA2-7D55-2EBF-E67C-D22835999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85780" y="228988"/>
            <a:ext cx="2747110" cy="3827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7EAC7-CC0C-AA38-B4B1-2DC9E68B3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2031" y="3316596"/>
            <a:ext cx="2604963" cy="3629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2C9A4B-02D2-ECB5-54A9-F61D2EB8C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287491" y="3217580"/>
            <a:ext cx="2747111" cy="3827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126864-4390-2C9E-4846-05F2EEF82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189049" y="3106701"/>
            <a:ext cx="2839776" cy="39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3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C0DEA2-3D54-C4C1-CC78-3177880D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9747" y="755900"/>
            <a:ext cx="4063534" cy="5968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FE07E-2DBA-E64D-38C6-0A52AC22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77" y="105879"/>
            <a:ext cx="11058525" cy="616817"/>
          </a:xfrm>
        </p:spPr>
        <p:txBody>
          <a:bodyPr>
            <a:normAutofit fontScale="90000"/>
          </a:bodyPr>
          <a:lstStyle/>
          <a:p>
            <a:br>
              <a:rPr lang="en-ZA" sz="3600" i="1" dirty="0"/>
            </a:br>
            <a:r>
              <a:rPr lang="en-ZA" sz="3600" dirty="0"/>
              <a:t>Validation Checks: Likelihood fit function within </a:t>
            </a:r>
            <a:r>
              <a:rPr lang="en-ZA" sz="3600" dirty="0" err="1"/>
              <a:t>minitrees</a:t>
            </a:r>
            <a:br>
              <a:rPr lang="en-ZA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92FCD-8D0D-7933-D8C3-79302377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392CF-582B-DCE0-875E-FF00EDA8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9198E-E9D1-6C06-21B5-EB0E6364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91" y="900113"/>
            <a:ext cx="10626277" cy="991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C9CDCE-445F-DD3C-E7FB-EBF8AE8C9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58262" y="726006"/>
            <a:ext cx="4104234" cy="6028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AA7D3-E8DF-49BC-8154-6AFCCC0A84F0}"/>
              </a:ext>
            </a:extLst>
          </p:cNvPr>
          <p:cNvSpPr txBox="1"/>
          <p:nvPr/>
        </p:nvSpPr>
        <p:spPr>
          <a:xfrm>
            <a:off x="950119" y="5892179"/>
            <a:ext cx="3121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effectLst/>
                <a:latin typeface="Helvetica" pitchFamily="2" charset="0"/>
              </a:rPr>
              <a:t>Validation check (I).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72DA7-9CC9-1160-A107-EF42966EB6B1}"/>
              </a:ext>
            </a:extLst>
          </p:cNvPr>
          <p:cNvSpPr txBox="1"/>
          <p:nvPr/>
        </p:nvSpPr>
        <p:spPr>
          <a:xfrm>
            <a:off x="6559154" y="5897908"/>
            <a:ext cx="3121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effectLst/>
                <a:latin typeface="Helvetica" pitchFamily="2" charset="0"/>
              </a:rPr>
              <a:t>Validation check (II).</a:t>
            </a:r>
          </a:p>
        </p:txBody>
      </p:sp>
    </p:spTree>
    <p:extLst>
      <p:ext uri="{BB962C8B-B14F-4D97-AF65-F5344CB8AC3E}">
        <p14:creationId xmlns:p14="http://schemas.microsoft.com/office/powerpoint/2010/main" val="4097807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B174-1BFB-53F5-2DF4-ED15A965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8" y="153453"/>
            <a:ext cx="10974227" cy="903289"/>
          </a:xfrm>
        </p:spPr>
        <p:txBody>
          <a:bodyPr/>
          <a:lstStyle/>
          <a:p>
            <a:r>
              <a:rPr lang="en-ZA" dirty="0"/>
              <a:t>Conclusions and future work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B1E2FD-DD16-30ED-66C8-ED28C51F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C2376-DBA5-733E-B3D6-D7B95833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75375-CA05-1111-324A-5E1E28166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55" y="1231243"/>
            <a:ext cx="11180157" cy="1016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B7DBE-27F1-BC5B-68C0-833C81D8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409312"/>
            <a:ext cx="10218082" cy="89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0E1B6-9F20-FDCB-9025-05053EBA6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3477130"/>
            <a:ext cx="10390980" cy="1256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97D95-19B6-83A7-6C92-1C275855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2" y="4907941"/>
            <a:ext cx="10284909" cy="893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9A84B7-9F4C-2E36-AB66-A408FA0EBA4A}"/>
              </a:ext>
            </a:extLst>
          </p:cNvPr>
          <p:cNvSpPr/>
          <p:nvPr/>
        </p:nvSpPr>
        <p:spPr>
          <a:xfrm>
            <a:off x="63197" y="3577905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763116-4F5E-5014-E2AB-A8691980E628}"/>
              </a:ext>
            </a:extLst>
          </p:cNvPr>
          <p:cNvSpPr/>
          <p:nvPr/>
        </p:nvSpPr>
        <p:spPr>
          <a:xfrm>
            <a:off x="63197" y="2534232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8C211-B431-1D99-E27F-8014DA3CD740}"/>
              </a:ext>
            </a:extLst>
          </p:cNvPr>
          <p:cNvSpPr/>
          <p:nvPr/>
        </p:nvSpPr>
        <p:spPr>
          <a:xfrm>
            <a:off x="35705" y="5105342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8822A-B73F-4ABC-C438-810E48B07200}"/>
              </a:ext>
            </a:extLst>
          </p:cNvPr>
          <p:cNvSpPr/>
          <p:nvPr/>
        </p:nvSpPr>
        <p:spPr>
          <a:xfrm>
            <a:off x="35705" y="1438090"/>
            <a:ext cx="156450" cy="1049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2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C330-2BC3-5AD6-D91C-9925667E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035"/>
            <a:ext cx="11376702" cy="854283"/>
          </a:xfrm>
          <a:ln w="22225">
            <a:solidFill>
              <a:srgbClr val="C2BB5A"/>
            </a:solidFill>
          </a:ln>
        </p:spPr>
        <p:txBody>
          <a:bodyPr>
            <a:normAutofit fontScale="90000"/>
          </a:bodyPr>
          <a:lstStyle/>
          <a:p>
            <a:br>
              <a:rPr lang="en-US" altLang="en-US" b="1" dirty="0">
                <a:latin typeface="Calibri" panose="020F0502020204030204" pitchFamily="34" charset="0"/>
                <a:sym typeface="Calibri" panose="020F0502020204030204" pitchFamily="34" charset="0"/>
              </a:rPr>
            </a:br>
            <a:r>
              <a:rPr lang="en-ZA" dirty="0">
                <a:solidFill>
                  <a:srgbClr val="002060"/>
                </a:solidFill>
              </a:rPr>
              <a:t>Motivation</a:t>
            </a:r>
            <a:br>
              <a:rPr lang="en-US" alt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463FE-0AA7-12E8-D017-365102EE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5" y="1568009"/>
            <a:ext cx="12116145" cy="4924866"/>
          </a:xfrm>
          <a:ln w="19050">
            <a:noFill/>
          </a:ln>
        </p:spPr>
        <p:txBody>
          <a:bodyPr>
            <a:normAutofit fontScale="92500"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In our search for A/S→ 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ZdZd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→ 2l2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ν,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we use the Hidden Abelian Higgs model [1] which could provide 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viable dark matter (DM) candidate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and offer a resolution to the 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 g-2 anomaly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 universality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which include the decay of 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Zd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to leptons, our search is a follow up to the study of the 4l final states [2], where in our 2l2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channel, 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events and higher sensitivity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expected because the Branching Ratio in the Standard Model is: 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BR(ZZ → 2l2</a:t>
            </a:r>
            <a:r>
              <a:rPr lang="el-GR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ν) = 6*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BR(ZZ → 4l).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The main background is </a:t>
            </a:r>
            <a:r>
              <a:rPr lang="en-ZA" dirty="0" err="1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Z+jets</a:t>
            </a:r>
            <a:r>
              <a:rPr lang="en-ZA" dirty="0">
                <a:solidFill>
                  <a:srgbClr val="C2B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with minor contribution from e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 (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ttbar,WW,Wt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dibosons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and fakes. To suppress the background our chosen mass range is mS ≤ 183 GeV and </a:t>
            </a:r>
            <a:r>
              <a:rPr lang="en-ZA" dirty="0" err="1">
                <a:latin typeface="Arial" panose="020B0604020202020204" pitchFamily="34" charset="0"/>
                <a:cs typeface="Arial" panose="020B0604020202020204" pitchFamily="34" charset="0"/>
              </a:rPr>
              <a:t>mZd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&lt; 70 GeV.</a:t>
            </a:r>
          </a:p>
          <a:p>
            <a:pPr marL="0" indent="0">
              <a:buNone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0EB08A"/>
              </a:solidFill>
              <a:latin typeface="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AppleSystemUIFont"/>
              <a:ea typeface="Times New Roman" panose="02020603050405020304" pitchFamily="18" charset="0"/>
              <a:cs typeface="AppleSystemUIFont"/>
            </a:endParaRPr>
          </a:p>
          <a:p>
            <a:pPr marL="0" indent="0">
              <a:buNone/>
            </a:pPr>
            <a:endParaRPr lang="en-US" dirty="0">
              <a:latin typeface="AppleSystemUIFont"/>
              <a:ea typeface="Times New Roman" panose="02020603050405020304" pitchFamily="18" charset="0"/>
              <a:cs typeface="AppleSystemUIFon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5E69D7-8184-5CD8-FCA8-8BC16494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6212" y="6492875"/>
            <a:ext cx="2743200" cy="365125"/>
          </a:xfrm>
        </p:spPr>
        <p:txBody>
          <a:bodyPr/>
          <a:lstStyle/>
          <a:p>
            <a:fld id="{9714B184-6F85-E04D-94E2-A818029E16B3}" type="slidenum">
              <a:rPr lang="en-US" smtClean="0"/>
              <a:t>3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BA7955B-C11D-3A6E-25A4-5C04D1B7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66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A12F-8E2A-25A0-B458-5FB19303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DDFA8-8A56-5E1E-237A-9FACEDA2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17304-1E07-3231-60BF-47E2F1B6F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B0F4E-67EA-F45A-6AB7-2EB722A8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52" y="1800795"/>
            <a:ext cx="10776557" cy="36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1E7E-235C-B67D-9ACE-37A43272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73" y="3091328"/>
            <a:ext cx="10974227" cy="1325563"/>
          </a:xfrm>
        </p:spPr>
        <p:txBody>
          <a:bodyPr/>
          <a:lstStyle/>
          <a:p>
            <a:r>
              <a:rPr lang="en-US" dirty="0"/>
              <a:t>                                  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8C4E4-B44E-86AE-3AEB-28D4309D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3E6AF-2AAD-C29B-C79B-2AD680B5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0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982C-145F-31EE-6F59-F3C217B4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2539999"/>
            <a:ext cx="10974227" cy="1325563"/>
          </a:xfrm>
        </p:spPr>
        <p:txBody>
          <a:bodyPr/>
          <a:lstStyle/>
          <a:p>
            <a:r>
              <a:rPr lang="en-US" dirty="0"/>
              <a:t>                                    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6F583-0863-B80A-2171-E977261B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14591-2BDF-6D01-554D-362ED172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20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677DF-F128-2921-2B1E-BD383B7B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272A0-7579-66D8-1197-4C73E0FC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101F4-0596-C901-1879-0334FBCD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96" y="5542443"/>
            <a:ext cx="4895566" cy="544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D090E-0A95-A76C-A1A2-48BE105C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9007"/>
            <a:ext cx="5890300" cy="3254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2BB9C-A599-F6AA-B4CD-763480E7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367" y="5575474"/>
            <a:ext cx="2170626" cy="559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98DC5-9F94-185B-1A38-C12DF9546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43" y="2123662"/>
            <a:ext cx="5553918" cy="316019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39EEC0-71CA-9011-818D-2FDDBE16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29" y="92093"/>
            <a:ext cx="10974227" cy="962933"/>
          </a:xfrm>
        </p:spPr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 fit function (max) vs. –ln </a:t>
            </a:r>
            <a:r>
              <a:rPr lang="en-US" i="1" dirty="0"/>
              <a:t>L</a:t>
            </a:r>
            <a:r>
              <a:rPr lang="en-US" dirty="0"/>
              <a:t> fit function (min)</a:t>
            </a:r>
          </a:p>
        </p:txBody>
      </p:sp>
    </p:spTree>
    <p:extLst>
      <p:ext uri="{BB962C8B-B14F-4D97-AF65-F5344CB8AC3E}">
        <p14:creationId xmlns:p14="http://schemas.microsoft.com/office/powerpoint/2010/main" val="1926655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842E1-0AA7-28B9-0847-9A67E285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3B806-424E-D36B-FF78-17472CA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B8CA-F4A2-E27C-53FA-5695A3593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24"/>
            <a:ext cx="9185823" cy="1052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72023-B3C7-A2BA-D9CD-ED746E5B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61" y="1094156"/>
            <a:ext cx="9185823" cy="496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0B291-6653-628F-C568-BBEBF28D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40731" y="726184"/>
            <a:ext cx="4643205" cy="68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2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C03ADB-16C8-1D97-2FF1-2508CBB04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8168" y="-1558644"/>
            <a:ext cx="6695726" cy="1013756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6F932-7CF7-252C-1DC0-08E2D691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E330E-0936-BD14-D1FE-47481AC4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7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42888-89B4-8F77-EE19-98FF0819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56F8F-E2CE-614F-CE26-CA857C3B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17F51C-3E1F-2E2F-C5DA-5247A515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72301" y="-1617661"/>
            <a:ext cx="6276773" cy="97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8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AB9D-589B-49AB-4C03-81E0D8AF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ECD-EB88-F6F6-C83B-4B3C54AA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B651C-4092-76F3-16D5-8091576D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126D0-CB66-553E-5CC1-6F6C3A12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93872" y="-1645830"/>
            <a:ext cx="6324324" cy="979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7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9546A-0804-912C-B84B-1DBC9C27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DD3E4-D2C1-595E-EFFC-4D6FFA46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2A55D-746B-FB2E-6B20-DFCAED6B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B588D-A2AD-1B9C-AC8C-80A5B0056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97294" y="-1630489"/>
            <a:ext cx="6323496" cy="97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22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2ED51-4712-0C07-6E65-1E5927C3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3D0E4-B11C-4E3F-FE10-7709C860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C685E-BB6E-6C10-FD33-A1662399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5EFD6-E573-EF43-8633-97040821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6420" y="-1614798"/>
            <a:ext cx="6266345" cy="97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82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AD33-EF13-49BC-14D1-FB1ED64E0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6" y="84762"/>
            <a:ext cx="10515600" cy="616817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  <a:r>
              <a:rPr lang="en-ZA" dirty="0">
                <a:solidFill>
                  <a:srgbClr val="002060"/>
                </a:solidFill>
              </a:rPr>
              <a:t> : Orthogonality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B2804-F9C0-943A-3162-39E9D661D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6" y="904825"/>
            <a:ext cx="12192000" cy="5401845"/>
          </a:xfrm>
        </p:spPr>
        <p:txBody>
          <a:bodyPr>
            <a:normAutofit fontScale="92500" lnSpcReduction="20000"/>
          </a:bodyPr>
          <a:lstStyle/>
          <a:p>
            <a:r>
              <a:rPr lang="en-ZA" sz="3000" dirty="0"/>
              <a:t>There are two channels with potential overlap: 2l2</a:t>
            </a:r>
            <a:r>
              <a:rPr lang="el-GR" sz="3000" dirty="0"/>
              <a:t>ν </a:t>
            </a:r>
            <a:r>
              <a:rPr lang="en-ZA" sz="3000" dirty="0"/>
              <a:t>and 2l2j</a:t>
            </a:r>
          </a:p>
          <a:p>
            <a:endParaRPr lang="en-FR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ZA" dirty="0"/>
          </a:p>
          <a:p>
            <a:pPr marL="0" indent="0">
              <a:buNone/>
            </a:pPr>
            <a:r>
              <a:rPr lang="en-ZA" b="1" dirty="0">
                <a:solidFill>
                  <a:srgbClr val="002060"/>
                </a:solidFill>
              </a:rPr>
              <a:t>     Figure a</a:t>
            </a:r>
            <a:r>
              <a:rPr lang="en-ZA" dirty="0"/>
              <a:t>: 2l2</a:t>
            </a:r>
            <a:r>
              <a:rPr lang="el-GR" dirty="0"/>
              <a:t>ν </a:t>
            </a:r>
            <a:r>
              <a:rPr lang="en-ZA" dirty="0"/>
              <a:t>channel</a:t>
            </a:r>
            <a:r>
              <a:rPr lang="en-ZA" i="1" dirty="0"/>
              <a:t>                                       </a:t>
            </a:r>
            <a:r>
              <a:rPr lang="en-ZA" b="1" dirty="0">
                <a:solidFill>
                  <a:srgbClr val="002060"/>
                </a:solidFill>
              </a:rPr>
              <a:t>Figure b</a:t>
            </a:r>
            <a:r>
              <a:rPr lang="en-ZA" dirty="0">
                <a:solidFill>
                  <a:srgbClr val="002060"/>
                </a:solidFill>
              </a:rPr>
              <a:t>:</a:t>
            </a:r>
            <a:r>
              <a:rPr lang="en-ZA" dirty="0"/>
              <a:t> 2l2j channel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sz="3000" dirty="0"/>
              <a:t>Need to make sure there is no overlap between the two analyses, </a:t>
            </a:r>
            <a:r>
              <a:rPr lang="en-ZA" sz="3000" b="1" dirty="0">
                <a:solidFill>
                  <a:srgbClr val="C2BB5A"/>
                </a:solidFill>
              </a:rPr>
              <a:t>so that data does not get used twice.</a:t>
            </a:r>
          </a:p>
          <a:p>
            <a:pPr marL="0" indent="0">
              <a:buNone/>
            </a:pPr>
            <a:endParaRPr lang="en-ZA" sz="3000" b="1" dirty="0">
              <a:solidFill>
                <a:srgbClr val="C2BB5A"/>
              </a:solidFill>
            </a:endParaRPr>
          </a:p>
          <a:p>
            <a:r>
              <a:rPr lang="en-ZA" sz="3000" dirty="0"/>
              <a:t>To do this, we propose to use a </a:t>
            </a:r>
            <a:r>
              <a:rPr lang="en-ZA" sz="3000" b="1" dirty="0">
                <a:solidFill>
                  <a:srgbClr val="C2BB5A"/>
                </a:solidFill>
              </a:rPr>
              <a:t>likelihood function </a:t>
            </a:r>
            <a:r>
              <a:rPr lang="en-ZA" sz="3000" dirty="0"/>
              <a:t>that will select  events for 2l2j where the </a:t>
            </a:r>
            <a:r>
              <a:rPr lang="en-ZA" sz="3000" b="1" dirty="0">
                <a:solidFill>
                  <a:srgbClr val="C2BB5A"/>
                </a:solidFill>
              </a:rPr>
              <a:t>di-lepton mass matches with the di-jet mass</a:t>
            </a:r>
            <a:r>
              <a:rPr lang="en-ZA" sz="3000" dirty="0"/>
              <a:t>.</a:t>
            </a:r>
          </a:p>
          <a:p>
            <a:pPr marL="0" indent="0">
              <a:buNone/>
            </a:pPr>
            <a:endParaRPr lang="en-ZA" sz="3000" b="1" dirty="0">
              <a:solidFill>
                <a:srgbClr val="C2BB5A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62BFE-DEF0-58C2-94BE-81ED0083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0223C-D2D1-0966-85BA-119DA18A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0EC3A-055E-1AF0-1C24-A694EE94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4" y="1080619"/>
            <a:ext cx="4962124" cy="2509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1CF83-78FD-2599-CC52-15C20B6B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687" y="1048400"/>
            <a:ext cx="5155780" cy="25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14D5-5D50-A00B-4D51-28473484F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D1FE7-D36D-DD7D-3C29-CD1DF624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24AE9-0229-7124-A4D2-89132BB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A431D-DEE4-78E6-2289-E7A8F485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52750" y="-1620332"/>
            <a:ext cx="6286499" cy="97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3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465A-A504-29BC-E097-DFD8CB49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2" y="105880"/>
            <a:ext cx="10974227" cy="620261"/>
          </a:xfrm>
        </p:spPr>
        <p:txBody>
          <a:bodyPr>
            <a:normAutofit fontScale="90000"/>
          </a:bodyPr>
          <a:lstStyle/>
          <a:p>
            <a:br>
              <a:rPr lang="en-ZA" dirty="0"/>
            </a:br>
            <a:r>
              <a:rPr lang="en-ZA" dirty="0"/>
              <a:t>Selected Diagrams for S → 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/>
              <a:t> → 2l2j Production</a:t>
            </a:r>
            <a:br>
              <a:rPr lang="en-ZA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A4E64-173C-0FC8-2E1C-CDA005C2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D979-4719-0A15-1557-49FFFFF2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A18E1E-1378-E0D1-6921-7A410A6F1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914400"/>
            <a:ext cx="12030635" cy="5072784"/>
          </a:xfrm>
        </p:spPr>
        <p:txBody>
          <a:bodyPr/>
          <a:lstStyle/>
          <a:p>
            <a:r>
              <a:rPr lang="en-ZA" dirty="0"/>
              <a:t>Figure </a:t>
            </a:r>
            <a:r>
              <a:rPr lang="en-ZA" b="1" dirty="0"/>
              <a:t>c</a:t>
            </a:r>
            <a:r>
              <a:rPr lang="en-ZA" dirty="0"/>
              <a:t> and </a:t>
            </a:r>
            <a:r>
              <a:rPr lang="en-ZA" b="1" dirty="0"/>
              <a:t>d</a:t>
            </a:r>
            <a:r>
              <a:rPr lang="en-ZA" dirty="0"/>
              <a:t> are examples of diagrams for S → 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/>
              <a:t> → 2l2j production </a:t>
            </a:r>
          </a:p>
          <a:p>
            <a:pPr marL="0" indent="0">
              <a:buNone/>
            </a:pPr>
            <a:r>
              <a:rPr lang="en-ZA" dirty="0"/>
              <a:t>    that we would like to select for the 2l2j channel.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3CE81-011A-59F8-CA16-9C43D085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54" y="1980197"/>
            <a:ext cx="5845530" cy="2914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EC20C-EC4A-9106-66E0-B8EB7322F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29" y="2267881"/>
            <a:ext cx="5627971" cy="2806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AE8719-A973-F06B-CA93-B7B9B506C44F}"/>
              </a:ext>
            </a:extLst>
          </p:cNvPr>
          <p:cNvSpPr txBox="1"/>
          <p:nvPr/>
        </p:nvSpPr>
        <p:spPr>
          <a:xfrm>
            <a:off x="309279" y="5530562"/>
            <a:ext cx="396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effectLst/>
                <a:latin typeface="Helvetica" pitchFamily="2" charset="0"/>
              </a:rPr>
              <a:t>Figure </a:t>
            </a:r>
            <a:r>
              <a:rPr lang="en-ZA" sz="2400" b="1" dirty="0">
                <a:effectLst/>
                <a:latin typeface="Helvetica" pitchFamily="2" charset="0"/>
              </a:rPr>
              <a:t>c</a:t>
            </a:r>
            <a:r>
              <a:rPr lang="en-ZA" sz="2400" dirty="0">
                <a:effectLst/>
                <a:latin typeface="Helvetica" pitchFamily="2" charset="0"/>
              </a:rPr>
              <a:t>: 2l2j with 2 jets.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B42B67-E449-455D-5EE9-D503CAA31798}"/>
              </a:ext>
            </a:extLst>
          </p:cNvPr>
          <p:cNvSpPr txBox="1"/>
          <p:nvPr/>
        </p:nvSpPr>
        <p:spPr>
          <a:xfrm>
            <a:off x="6874768" y="5506090"/>
            <a:ext cx="3963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effectLst/>
                <a:latin typeface="Helvetica" pitchFamily="2" charset="0"/>
              </a:rPr>
              <a:t>Figure </a:t>
            </a:r>
            <a:r>
              <a:rPr lang="en-ZA" sz="2400" b="1" dirty="0">
                <a:effectLst/>
                <a:latin typeface="Helvetica" pitchFamily="2" charset="0"/>
              </a:rPr>
              <a:t>d</a:t>
            </a:r>
            <a:r>
              <a:rPr lang="en-ZA" sz="2400" dirty="0">
                <a:effectLst/>
                <a:latin typeface="Helvetica" pitchFamily="2" charset="0"/>
              </a:rPr>
              <a:t>: 2l2j with 3 jets</a:t>
            </a:r>
          </a:p>
        </p:txBody>
      </p:sp>
    </p:spTree>
    <p:extLst>
      <p:ext uri="{BB962C8B-B14F-4D97-AF65-F5344CB8AC3E}">
        <p14:creationId xmlns:p14="http://schemas.microsoft.com/office/powerpoint/2010/main" val="377626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6308-5A43-C2E4-97FD-46F95A67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22988" cy="648247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ZA" dirty="0"/>
              <a:t>Invalid Diagrams for S → 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 err="1"/>
              <a:t>Z</a:t>
            </a:r>
            <a:r>
              <a:rPr lang="en-ZA" baseline="-25000" dirty="0" err="1"/>
              <a:t>d</a:t>
            </a:r>
            <a:r>
              <a:rPr lang="en-ZA" dirty="0"/>
              <a:t> → 2l2j</a:t>
            </a:r>
            <a:br>
              <a:rPr lang="en-ZA" dirty="0"/>
            </a:b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822B3-7343-1B43-201C-CF2C84A3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3E31F-9C47-6E66-D941-A9559120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C7EBB-E48B-36AA-D490-9D4D9312F319}"/>
              </a:ext>
            </a:extLst>
          </p:cNvPr>
          <p:cNvSpPr txBox="1"/>
          <p:nvPr/>
        </p:nvSpPr>
        <p:spPr>
          <a:xfrm>
            <a:off x="0" y="648248"/>
            <a:ext cx="121920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28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>
                <a:effectLst/>
              </a:rPr>
              <a:t>Figure </a:t>
            </a:r>
            <a:r>
              <a:rPr lang="en-ZA" sz="2800" b="1" dirty="0">
                <a:effectLst/>
              </a:rPr>
              <a:t>e </a:t>
            </a:r>
            <a:r>
              <a:rPr lang="en-ZA" sz="2800" dirty="0">
                <a:effectLst/>
              </a:rPr>
              <a:t>and </a:t>
            </a:r>
            <a:r>
              <a:rPr lang="en-ZA" sz="2800" b="1" dirty="0">
                <a:effectLst/>
              </a:rPr>
              <a:t>f </a:t>
            </a:r>
            <a:r>
              <a:rPr lang="en-ZA" sz="2800" dirty="0">
                <a:effectLst/>
              </a:rPr>
              <a:t>are examples of diagrams that we cannot use, since we </a:t>
            </a:r>
          </a:p>
          <a:p>
            <a:r>
              <a:rPr lang="en-ZA" sz="2800" dirty="0"/>
              <a:t>    </a:t>
            </a:r>
            <a:r>
              <a:rPr lang="en-ZA" sz="2800" dirty="0">
                <a:effectLst/>
              </a:rPr>
              <a:t>cannot reconstruct the Z-dark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800" dirty="0">
              <a:effectLst/>
            </a:endParaRPr>
          </a:p>
          <a:p>
            <a:endParaRPr lang="en-ZA" sz="2800" i="1" dirty="0"/>
          </a:p>
          <a:p>
            <a:endParaRPr lang="en-ZA" i="1" dirty="0">
              <a:effectLst/>
              <a:latin typeface="Helvetica" pitchFamily="2" charset="0"/>
            </a:endParaRPr>
          </a:p>
          <a:p>
            <a:endParaRPr lang="en-ZA" i="1" dirty="0">
              <a:latin typeface="Helvetica" pitchFamily="2" charset="0"/>
            </a:endParaRPr>
          </a:p>
          <a:p>
            <a:endParaRPr lang="en-ZA" i="1" dirty="0">
              <a:effectLst/>
              <a:latin typeface="Helvetica" pitchFamily="2" charset="0"/>
            </a:endParaRPr>
          </a:p>
          <a:p>
            <a:endParaRPr lang="en-ZA" i="1" dirty="0">
              <a:latin typeface="Helvetica" pitchFamily="2" charset="0"/>
            </a:endParaRPr>
          </a:p>
          <a:p>
            <a:endParaRPr lang="en-ZA" i="1" dirty="0">
              <a:effectLst/>
              <a:latin typeface="Helvetica" pitchFamily="2" charset="0"/>
            </a:endParaRPr>
          </a:p>
          <a:p>
            <a:endParaRPr lang="en-ZA" i="1" dirty="0">
              <a:latin typeface="Helvetica" pitchFamily="2" charset="0"/>
            </a:endParaRPr>
          </a:p>
          <a:p>
            <a:endParaRPr lang="en-ZA" i="1" dirty="0">
              <a:effectLst/>
              <a:latin typeface="Helvetica" pitchFamily="2" charset="0"/>
            </a:endParaRPr>
          </a:p>
          <a:p>
            <a:endParaRPr lang="en-ZA" i="1" dirty="0">
              <a:latin typeface="Helvetica" pitchFamily="2" charset="0"/>
            </a:endParaRPr>
          </a:p>
          <a:p>
            <a:r>
              <a:rPr lang="en-ZA" i="1" dirty="0">
                <a:effectLst/>
                <a:latin typeface="Helvetica" pitchFamily="2" charset="0"/>
              </a:rPr>
              <a:t> </a:t>
            </a:r>
          </a:p>
          <a:p>
            <a:r>
              <a:rPr lang="en-ZA" sz="2400" dirty="0"/>
              <a:t>Figure </a:t>
            </a:r>
            <a:r>
              <a:rPr lang="en-ZA" sz="2400" b="1" dirty="0"/>
              <a:t>e</a:t>
            </a:r>
            <a:r>
              <a:rPr lang="en-ZA" sz="2400" dirty="0"/>
              <a:t>: 2l2j with 1 reconstructed jet.</a:t>
            </a:r>
            <a:r>
              <a:rPr lang="en-ZA" i="1" dirty="0">
                <a:effectLst/>
                <a:latin typeface="Helvetica" pitchFamily="2" charset="0"/>
              </a:rPr>
              <a:t>                             </a:t>
            </a:r>
            <a:r>
              <a:rPr lang="en-ZA" sz="2400" dirty="0">
                <a:effectLst/>
              </a:rPr>
              <a:t>Figure </a:t>
            </a:r>
            <a:r>
              <a:rPr lang="en-ZA" sz="2400" b="1" dirty="0">
                <a:effectLst/>
              </a:rPr>
              <a:t>f</a:t>
            </a:r>
            <a:r>
              <a:rPr lang="en-ZA" sz="2400" dirty="0">
                <a:effectLst/>
              </a:rPr>
              <a:t>: 2l2j with 2 reconstructed </a:t>
            </a:r>
            <a:r>
              <a:rPr lang="en-ZA" sz="2400" dirty="0">
                <a:latin typeface="Helvetica" pitchFamily="2" charset="0"/>
              </a:rPr>
              <a:t>jets</a:t>
            </a:r>
            <a:r>
              <a:rPr lang="en-ZA" sz="2400" i="1" dirty="0">
                <a:latin typeface="Helvetica" pitchFamily="2" charset="0"/>
              </a:rPr>
              <a:t>.</a:t>
            </a:r>
            <a:endParaRPr lang="en-ZA" sz="2400" dirty="0">
              <a:latin typeface="Helvetica" pitchFamily="2" charset="0"/>
            </a:endParaRPr>
          </a:p>
          <a:p>
            <a:pPr>
              <a:buNone/>
            </a:pPr>
            <a:endParaRPr lang="en-ZA" sz="2400" dirty="0">
              <a:effectLst/>
            </a:endParaRPr>
          </a:p>
          <a:p>
            <a:endParaRPr lang="en-ZA" sz="2400" dirty="0"/>
          </a:p>
          <a:p>
            <a:endParaRPr lang="en-ZA" dirty="0"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099DC-F20E-7D6B-3BC2-42D1B507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753"/>
            <a:ext cx="6096000" cy="2690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D261E-C7CC-6880-B66E-F685D90E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22" y="2027496"/>
            <a:ext cx="6096000" cy="26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1F12-B75A-172A-03E7-9EC91034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4DAAB-3BE0-B6EE-441E-A5E148C7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766465"/>
            <a:ext cx="11930062" cy="183411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</a:t>
            </a:r>
            <a:br>
              <a:rPr lang="en-US" dirty="0"/>
            </a:br>
            <a:r>
              <a:rPr lang="en-US" dirty="0"/>
              <a:t>     </a:t>
            </a:r>
            <a:r>
              <a:rPr lang="en-ZA" sz="4900" dirty="0"/>
              <a:t>Theory and Definition of the Likelihood Function</a:t>
            </a:r>
            <a:br>
              <a:rPr lang="en-ZA" dirty="0"/>
            </a:br>
            <a:br>
              <a:rPr lang="en-ZA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D55A9-44FE-7BC2-D362-5D533395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63E37-17FD-850E-F6B8-C0AC10FC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AFB9-C548-4BDB-0913-9B0B415A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2" y="105879"/>
            <a:ext cx="10974227" cy="579921"/>
          </a:xfrm>
        </p:spPr>
        <p:txBody>
          <a:bodyPr>
            <a:normAutofit fontScale="90000"/>
          </a:bodyPr>
          <a:lstStyle/>
          <a:p>
            <a:r>
              <a:rPr lang="en-ZA" dirty="0"/>
              <a:t>Likelihood Function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1570-C66B-269A-8B2E-C472B407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887505"/>
            <a:ext cx="12129247" cy="5494545"/>
          </a:xfrm>
        </p:spPr>
        <p:txBody>
          <a:bodyPr>
            <a:normAutofit/>
          </a:bodyPr>
          <a:lstStyle/>
          <a:p>
            <a:r>
              <a:rPr lang="en-ZA" dirty="0"/>
              <a:t>Selection of events for the 2l2j production, </a:t>
            </a:r>
            <a:r>
              <a:rPr lang="en-ZA" b="1" dirty="0">
                <a:solidFill>
                  <a:srgbClr val="C2BB5A"/>
                </a:solidFill>
              </a:rPr>
              <a:t>only events with jets ≥ 2  are</a:t>
            </a:r>
          </a:p>
          <a:p>
            <a:pPr marL="0" indent="0">
              <a:buNone/>
            </a:pPr>
            <a:r>
              <a:rPr lang="en-ZA" b="1" dirty="0">
                <a:solidFill>
                  <a:srgbClr val="C2BB5A"/>
                </a:solidFill>
              </a:rPr>
              <a:t>    evaluated </a:t>
            </a:r>
            <a:r>
              <a:rPr lang="en-ZA" dirty="0"/>
              <a:t>by the likelihood function.</a:t>
            </a:r>
          </a:p>
          <a:p>
            <a:r>
              <a:rPr lang="en-ZA" dirty="0"/>
              <a:t>We used 5 GeV for the standard deviation of the modified </a:t>
            </a:r>
            <a:r>
              <a:rPr lang="en-ZA" dirty="0" err="1"/>
              <a:t>dijet</a:t>
            </a:r>
            <a:r>
              <a:rPr lang="en-ZA" dirty="0"/>
              <a:t> and dilepton invariant mass term</a:t>
            </a:r>
            <a:r>
              <a:rPr lang="en-ZA" i="1" dirty="0"/>
              <a:t>.</a:t>
            </a:r>
            <a:endParaRPr lang="en-ZA" dirty="0"/>
          </a:p>
          <a:p>
            <a:r>
              <a:rPr lang="en-ZA" dirty="0"/>
              <a:t>The likelihood function L is defined to evaluate the </a:t>
            </a:r>
            <a:r>
              <a:rPr lang="en-ZA" b="1" dirty="0">
                <a:solidFill>
                  <a:srgbClr val="C2BB5A"/>
                </a:solidFill>
              </a:rPr>
              <a:t>compatibility between the </a:t>
            </a:r>
            <a:r>
              <a:rPr lang="en-ZA" b="1" dirty="0" err="1">
                <a:solidFill>
                  <a:srgbClr val="C2BB5A"/>
                </a:solidFill>
              </a:rPr>
              <a:t>dijet</a:t>
            </a:r>
            <a:r>
              <a:rPr lang="en-ZA" b="1" dirty="0">
                <a:solidFill>
                  <a:srgbClr val="C2BB5A"/>
                </a:solidFill>
              </a:rPr>
              <a:t> and dilepton systems</a:t>
            </a:r>
            <a:r>
              <a:rPr lang="en-ZA" dirty="0"/>
              <a:t>:</a:t>
            </a:r>
          </a:p>
          <a:p>
            <a:pPr marL="0" indent="0">
              <a:buNone/>
            </a:pPr>
            <a:endParaRPr lang="en-ZA" dirty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7BA3D-2D6D-536E-075B-BFC82C28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3E506-4204-4B6B-CDB8-CBD91247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DAEC9-AFB5-7F88-2535-D8C6AC6C7CEF}"/>
              </a:ext>
            </a:extLst>
          </p:cNvPr>
          <p:cNvSpPr txBox="1"/>
          <p:nvPr/>
        </p:nvSpPr>
        <p:spPr>
          <a:xfrm>
            <a:off x="393701" y="4848147"/>
            <a:ext cx="34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428033-C241-958D-F361-6E956B3115EC}"/>
              </a:ext>
            </a:extLst>
          </p:cNvPr>
          <p:cNvGrpSpPr/>
          <p:nvPr/>
        </p:nvGrpSpPr>
        <p:grpSpPr>
          <a:xfrm>
            <a:off x="80294" y="3634777"/>
            <a:ext cx="11860785" cy="2829050"/>
            <a:chOff x="80294" y="3634777"/>
            <a:chExt cx="11860785" cy="2829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0839A8-7CAC-00C0-48E1-54C380A31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94" y="3634777"/>
              <a:ext cx="11860785" cy="671191"/>
            </a:xfrm>
            <a:prstGeom prst="rect">
              <a:avLst/>
            </a:prstGeom>
            <a:ln w="47625">
              <a:solidFill>
                <a:srgbClr val="C2BB5A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5B4350-ACB6-731E-791B-C73C606CE064}"/>
                </a:ext>
              </a:extLst>
            </p:cNvPr>
            <p:cNvGrpSpPr/>
            <p:nvPr/>
          </p:nvGrpSpPr>
          <p:grpSpPr>
            <a:xfrm>
              <a:off x="393701" y="4337135"/>
              <a:ext cx="8122024" cy="2126692"/>
              <a:chOff x="393701" y="4337135"/>
              <a:chExt cx="8122024" cy="21266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CE7A26-78EE-6670-EF09-AEE377E75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3324" y="4626196"/>
                <a:ext cx="4860307" cy="49020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0B3BD26-C4C8-4A2B-B346-38E02E1AC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324" y="5069255"/>
                <a:ext cx="4506432" cy="44957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86A4103-D055-8FBD-D206-7D3A31C72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324" y="5559458"/>
                <a:ext cx="7772401" cy="50257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42C649B-618C-965B-8D80-CB154B94B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324" y="6010828"/>
                <a:ext cx="5842000" cy="4445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B688C-2F8A-C176-53D0-D27EF0069D7A}"/>
                  </a:ext>
                </a:extLst>
              </p:cNvPr>
              <p:cNvSpPr txBox="1"/>
              <p:nvPr/>
            </p:nvSpPr>
            <p:spPr>
              <a:xfrm>
                <a:off x="403039" y="4337135"/>
                <a:ext cx="3496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7DFBDE-AB79-6DC2-D66E-AB73780C4AEA}"/>
                  </a:ext>
                </a:extLst>
              </p:cNvPr>
              <p:cNvSpPr txBox="1"/>
              <p:nvPr/>
            </p:nvSpPr>
            <p:spPr>
              <a:xfrm>
                <a:off x="403039" y="5287740"/>
                <a:ext cx="3496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648658-D06A-4AD6-7434-34B279B32FDC}"/>
                  </a:ext>
                </a:extLst>
              </p:cNvPr>
              <p:cNvSpPr txBox="1"/>
              <p:nvPr/>
            </p:nvSpPr>
            <p:spPr>
              <a:xfrm>
                <a:off x="393701" y="5755941"/>
                <a:ext cx="6245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31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5E80-E19F-642E-0B95-B69AE6E7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52"/>
            <a:ext cx="10974227" cy="564619"/>
          </a:xfrm>
        </p:spPr>
        <p:txBody>
          <a:bodyPr>
            <a:normAutofit fontScale="90000"/>
          </a:bodyPr>
          <a:lstStyle/>
          <a:p>
            <a:r>
              <a:rPr lang="en-ZA" dirty="0"/>
              <a:t>Likelihood Function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57FDB-AD8C-484E-F264-A9EB9A962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5845"/>
            <a:ext cx="12192000" cy="4738061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82C59-2E8E-B3B3-2216-16D7001F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Doomnull Unwuchola  SAIP2025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ECA85-19FE-3131-F5ED-56530B34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B184-6F85-E04D-94E2-A818029E16B3}" type="slidenum">
              <a:rPr lang="en-US" smtClean="0"/>
              <a:t>9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854C70-B6F9-8AA4-5B1D-CFF02778BCA6}"/>
              </a:ext>
            </a:extLst>
          </p:cNvPr>
          <p:cNvGrpSpPr/>
          <p:nvPr/>
        </p:nvGrpSpPr>
        <p:grpSpPr>
          <a:xfrm>
            <a:off x="303734" y="269559"/>
            <a:ext cx="10005852" cy="6318882"/>
            <a:chOff x="-10591" y="198887"/>
            <a:chExt cx="10005852" cy="63188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0E2BC6-42FA-72DE-9CC7-D6611EAC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2315" y="1479520"/>
              <a:ext cx="7082118" cy="4278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6FCD2E-F5CB-EADB-5FE7-B002AB10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265" y="2763976"/>
              <a:ext cx="8413996" cy="7466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40F7D7-E5E6-AB70-2395-B23AA116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3722" y="3596881"/>
              <a:ext cx="6800349" cy="68238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29C6FC-70AE-3CD3-7539-22770165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845" y="4352142"/>
              <a:ext cx="6064718" cy="696844"/>
            </a:xfrm>
            <a:prstGeom prst="rect">
              <a:avLst/>
            </a:prstGeom>
            <a:solidFill>
              <a:srgbClr val="002060"/>
            </a:solidFill>
            <a:ln w="31750">
              <a:solidFill>
                <a:srgbClr val="C2BB5A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BB46BA3-CA1D-EC4B-1B60-98D9A4A6C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586" y="726573"/>
              <a:ext cx="8778073" cy="70577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44C517-6778-7C2E-6857-8727C3B6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9858" y="1992279"/>
              <a:ext cx="5406669" cy="640877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73BA28-DB09-AFA6-B292-3D1CF055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306" y="5214006"/>
              <a:ext cx="9024314" cy="130376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1BF4F2-A52A-A312-D2BB-B7ECF5AE73DD}"/>
                </a:ext>
              </a:extLst>
            </p:cNvPr>
            <p:cNvSpPr txBox="1"/>
            <p:nvPr/>
          </p:nvSpPr>
          <p:spPr>
            <a:xfrm>
              <a:off x="-10591" y="198887"/>
              <a:ext cx="3361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033E2E-CB60-8F8B-7083-42AE1A781F02}"/>
                </a:ext>
              </a:extLst>
            </p:cNvPr>
            <p:cNvSpPr txBox="1"/>
            <p:nvPr/>
          </p:nvSpPr>
          <p:spPr>
            <a:xfrm>
              <a:off x="0" y="4714323"/>
              <a:ext cx="3361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DC990D-2BBB-B316-282B-840188EAECE2}"/>
                </a:ext>
              </a:extLst>
            </p:cNvPr>
            <p:cNvSpPr txBox="1"/>
            <p:nvPr/>
          </p:nvSpPr>
          <p:spPr>
            <a:xfrm>
              <a:off x="1192242" y="1301156"/>
              <a:ext cx="4476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212787-912D-ADF6-DCCD-6D680CCD1F12}"/>
                </a:ext>
              </a:extLst>
            </p:cNvPr>
            <p:cNvSpPr txBox="1"/>
            <p:nvPr/>
          </p:nvSpPr>
          <p:spPr>
            <a:xfrm>
              <a:off x="1192242" y="2583208"/>
              <a:ext cx="4476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E0E9A3-2AB9-E488-5AF8-4DE7999024ED}"/>
                </a:ext>
              </a:extLst>
            </p:cNvPr>
            <p:cNvSpPr txBox="1"/>
            <p:nvPr/>
          </p:nvSpPr>
          <p:spPr>
            <a:xfrm>
              <a:off x="1192242" y="3400714"/>
              <a:ext cx="295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631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5675</TotalTime>
  <Words>791</Words>
  <Application>Microsoft Macintosh PowerPoint</Application>
  <PresentationFormat>Widescreen</PresentationFormat>
  <Paragraphs>185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AppleSystemUIFont</vt:lpstr>
      <vt:lpstr>Aptos</vt:lpstr>
      <vt:lpstr>Aptos Display</vt:lpstr>
      <vt:lpstr>Arial</vt:lpstr>
      <vt:lpstr>Calibri</vt:lpstr>
      <vt:lpstr>Cambria Math</vt:lpstr>
      <vt:lpstr>Helvetica</vt:lpstr>
      <vt:lpstr>Office Theme</vt:lpstr>
      <vt:lpstr>        A/S →ZdZd → 2l2v        Orthogonality study(2l2J / 2l2v)</vt:lpstr>
      <vt:lpstr>OUTLINE</vt:lpstr>
      <vt:lpstr> Motivation </vt:lpstr>
      <vt:lpstr>Motivation : Orthogonality study</vt:lpstr>
      <vt:lpstr> Selected Diagrams for S → ZdZd → 2l2j Production </vt:lpstr>
      <vt:lpstr>  Invalid Diagrams for S → ZdZd → 2l2j </vt:lpstr>
      <vt:lpstr>             Theory and Definition of the Likelihood Function  </vt:lpstr>
      <vt:lpstr>Likelihood Function Overview</vt:lpstr>
      <vt:lpstr>Likelihood Function Overview</vt:lpstr>
      <vt:lpstr>Breakdown of Likelihood Function Terms</vt:lpstr>
      <vt:lpstr>Breakdown of Likelihood Function Terms</vt:lpstr>
      <vt:lpstr>Key Components</vt:lpstr>
      <vt:lpstr>How the terms are reflected in the code</vt:lpstr>
      <vt:lpstr>Still on the code</vt:lpstr>
      <vt:lpstr>ANALYSIS:   After excluding ”&lt; 2j” events, the likelihood function L is implemented to select 2l2j vs. 2l2ν events for  Scalar mass points [mS, mzd] : [70, 20], [70, 35], [84, 31], [110, 30],[110, 55],[183, 50] GeV.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RESULTS &amp; CONCLUSION</vt:lpstr>
      <vt:lpstr>PowerPoint Presentation</vt:lpstr>
      <vt:lpstr>PowerPoint Presentation</vt:lpstr>
      <vt:lpstr>PowerPoint Presentation</vt:lpstr>
      <vt:lpstr>PowerPoint Presentation</vt:lpstr>
      <vt:lpstr> Validation Checks: Likelihood fit function within minitrees </vt:lpstr>
      <vt:lpstr>Conclusions and future work</vt:lpstr>
      <vt:lpstr>References</vt:lpstr>
      <vt:lpstr>                                  THANK YOU</vt:lpstr>
      <vt:lpstr>                                    BACKUP</vt:lpstr>
      <vt:lpstr>L fit function (max) vs. –ln L fit function (min)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itumeleng bianca matulodi</dc:creator>
  <cp:lastModifiedBy>itumeleng bianca matulodi</cp:lastModifiedBy>
  <cp:revision>31</cp:revision>
  <dcterms:created xsi:type="dcterms:W3CDTF">2025-07-06T22:40:28Z</dcterms:created>
  <dcterms:modified xsi:type="dcterms:W3CDTF">2025-07-11T00:27:45Z</dcterms:modified>
</cp:coreProperties>
</file>