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1"/>
  </p:notesMasterIdLst>
  <p:sldIdLst>
    <p:sldId id="256" r:id="rId5"/>
    <p:sldId id="274" r:id="rId6"/>
    <p:sldId id="275" r:id="rId7"/>
    <p:sldId id="282" r:id="rId8"/>
    <p:sldId id="279" r:id="rId9"/>
    <p:sldId id="283" r:id="rId10"/>
    <p:sldId id="284" r:id="rId11"/>
    <p:sldId id="281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</p:sldIdLst>
  <p:sldSz cx="9144000" cy="5143500" type="screen16x9"/>
  <p:notesSz cx="9144000" cy="514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22" autoAdjust="0"/>
    <p:restoredTop sz="94681"/>
  </p:normalViewPr>
  <p:slideViewPr>
    <p:cSldViewPr>
      <p:cViewPr varScale="1">
        <p:scale>
          <a:sx n="198" d="100"/>
          <a:sy n="198" d="100"/>
        </p:scale>
        <p:origin x="280" y="1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E5E29B-444D-4941-9408-F6BD25FAF0F8}" type="datetimeFigureOut">
              <a:rPr lang="en-ZA" smtClean="0"/>
              <a:t>2025/07/09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57F712-4843-40ED-9C49-DA2E3780443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18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57F712-4843-40ED-9C49-DA2E3780443A}" type="slidenum">
              <a:rPr lang="en-ZA" smtClean="0"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84591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57F712-4843-40ED-9C49-DA2E3780443A}" type="slidenum">
              <a:rPr lang="en-ZA" smtClean="0"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82029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57F712-4843-40ED-9C49-DA2E3780443A}" type="slidenum">
              <a:rPr lang="en-ZA" smtClean="0"/>
              <a:t>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86787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-10058" y="81737"/>
            <a:ext cx="9164116" cy="391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pc="5" dirty="0"/>
              <a:t>5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7/9/25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pc="5" dirty="0"/>
              <a:t>‹#›</a:t>
            </a:fld>
            <a:endParaRPr spc="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FBE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pc="5" dirty="0"/>
              <a:t>5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7/9/25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pc="5" dirty="0"/>
              <a:t>‹#›</a:t>
            </a:fld>
            <a:endParaRPr spc="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FBE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pc="5" dirty="0"/>
              <a:t>5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7/9/25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pc="5" dirty="0"/>
              <a:t>‹#›</a:t>
            </a:fld>
            <a:endParaRPr spc="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FBE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pc="5" dirty="0"/>
              <a:t>5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7/9/25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pc="5" dirty="0"/>
              <a:t>‹#›</a:t>
            </a:fld>
            <a:endParaRPr spc="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pc="5" dirty="0"/>
              <a:t>5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7/9/25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pc="5" dirty="0"/>
              <a:t>‹#›</a:t>
            </a:fld>
            <a:endParaRPr spc="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583170" y="0"/>
            <a:ext cx="1560702" cy="61633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7583805" cy="616585"/>
          </a:xfrm>
          <a:custGeom>
            <a:avLst/>
            <a:gdLst/>
            <a:ahLst/>
            <a:cxnLst/>
            <a:rect l="l" t="t" r="r" b="b"/>
            <a:pathLst>
              <a:path w="7583805" h="616585">
                <a:moveTo>
                  <a:pt x="7583297" y="0"/>
                </a:moveTo>
                <a:lnTo>
                  <a:pt x="0" y="0"/>
                </a:lnTo>
                <a:lnTo>
                  <a:pt x="0" y="616381"/>
                </a:lnTo>
                <a:lnTo>
                  <a:pt x="7583297" y="616381"/>
                </a:lnTo>
                <a:lnTo>
                  <a:pt x="7583297" y="0"/>
                </a:lnTo>
                <a:close/>
              </a:path>
            </a:pathLst>
          </a:custGeom>
          <a:solidFill>
            <a:srgbClr val="0880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341" y="80213"/>
            <a:ext cx="9113316" cy="391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FFBE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183005"/>
            <a:ext cx="822960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9026397" y="4949131"/>
            <a:ext cx="102870" cy="2120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pc="5" dirty="0"/>
              <a:t>5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7/9/25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000997" y="4949131"/>
            <a:ext cx="153670" cy="2120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pc="5" dirty="0"/>
              <a:t>‹#›</a:t>
            </a:fld>
            <a:endParaRPr spc="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hyperlink" Target="https://arxiv.org/abs/2411.18618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hyperlink" Target="https://arxiv.org/pdf/2503.16245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39.png"/><Relationship Id="rId4" Type="http://schemas.openxmlformats.org/officeDocument/2006/relationships/image" Target="../media/image34.png"/><Relationship Id="rId9" Type="http://schemas.openxmlformats.org/officeDocument/2006/relationships/hyperlink" Target="https://arxiv.org/abs/2411.18618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2309" y="1186088"/>
            <a:ext cx="2279396" cy="74790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3400" y="1186088"/>
            <a:ext cx="1690647" cy="1178859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149" y="0"/>
            <a:ext cx="9093200" cy="11214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dirty="0">
                <a:solidFill>
                  <a:srgbClr val="222222"/>
                </a:solidFill>
                <a:effectLst/>
                <a:latin typeface="Calisto MT" panose="02040603050505030304" pitchFamily="18" charset="77"/>
                <a:cs typeface="ADLaM Display" panose="020F0502020204030204" pitchFamily="34" charset="0"/>
              </a:rPr>
              <a:t>Searches for a scalar resonance with Di-photon in association with leptons in the range 130 – 200 GeV in the ATLAS detector at the LHC</a:t>
            </a:r>
            <a:endParaRPr dirty="0">
              <a:latin typeface="Calisto MT" panose="02040603050505030304" pitchFamily="18" charset="77"/>
              <a:cs typeface="ADLaM Display" panose="020F0502020204030204" pitchFamily="34" charset="0"/>
            </a:endParaRPr>
          </a:p>
        </p:txBody>
      </p:sp>
      <p:pic>
        <p:nvPicPr>
          <p:cNvPr id="10" name="Picture 9" descr="A blue and white text on a dark background&#10;&#10;AI-generated content may be incorrect.">
            <a:extLst>
              <a:ext uri="{FF2B5EF4-FFF2-40B4-BE49-F238E27FC236}">
                <a16:creationId xmlns:a16="http://schemas.microsoft.com/office/drawing/2014/main" id="{21627A0D-8CC5-E809-6487-B5512FE05E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186088"/>
            <a:ext cx="3461679" cy="1442366"/>
          </a:xfrm>
          <a:prstGeom prst="rect">
            <a:avLst/>
          </a:prstGeom>
        </p:spPr>
      </p:pic>
      <p:pic>
        <p:nvPicPr>
          <p:cNvPr id="11" name="object 3">
            <a:extLst>
              <a:ext uri="{FF2B5EF4-FFF2-40B4-BE49-F238E27FC236}">
                <a16:creationId xmlns:a16="http://schemas.microsoft.com/office/drawing/2014/main" id="{373A38F3-4BB8-4C3F-1014-C315A2D184B1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429000" y="2693100"/>
            <a:ext cx="516582" cy="539966"/>
          </a:xfrm>
          <a:prstGeom prst="rect">
            <a:avLst/>
          </a:prstGeom>
        </p:spPr>
      </p:pic>
      <p:pic>
        <p:nvPicPr>
          <p:cNvPr id="14" name="object 4">
            <a:extLst>
              <a:ext uri="{FF2B5EF4-FFF2-40B4-BE49-F238E27FC236}">
                <a16:creationId xmlns:a16="http://schemas.microsoft.com/office/drawing/2014/main" id="{33D67FC0-8610-BEFB-AAEE-8028CBB787BD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343400" y="2693090"/>
            <a:ext cx="1299064" cy="53997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58698F5-2601-C398-C76F-9C58089D436A}"/>
              </a:ext>
            </a:extLst>
          </p:cNvPr>
          <p:cNvSpPr txBox="1"/>
          <p:nvPr/>
        </p:nvSpPr>
        <p:spPr>
          <a:xfrm>
            <a:off x="688821" y="3499387"/>
            <a:ext cx="8026026" cy="1497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65" marR="5080" algn="ctr">
              <a:lnSpc>
                <a:spcPct val="129800"/>
              </a:lnSpc>
              <a:spcBef>
                <a:spcPts val="225"/>
              </a:spcBef>
            </a:pPr>
            <a:r>
              <a:rPr lang="en-US" sz="1800" b="1" u="sng" spc="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Vuyolwethu</a:t>
            </a:r>
            <a:r>
              <a:rPr lang="en-US" sz="1800" b="1" u="sng" spc="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u="sng" spc="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Kakancu</a:t>
            </a:r>
            <a:r>
              <a:rPr lang="en-US" sz="1800" b="1" spc="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sz="1800" b="1" spc="5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Kutlwano</a:t>
            </a:r>
            <a:r>
              <a:rPr lang="en-US" sz="1800" b="1" spc="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spc="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Chongo</a:t>
            </a:r>
            <a:r>
              <a:rPr lang="en-US" sz="1800" b="1" spc="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spc="-1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Makgetha</a:t>
            </a:r>
            <a:r>
              <a:rPr lang="en-US" sz="1800"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sz="1800" b="1" spc="5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spc="5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Njokweni</a:t>
            </a:r>
            <a:r>
              <a:rPr lang="en-US" sz="1800" b="1" spc="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spc="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Mbuyiswa</a:t>
            </a:r>
            <a:r>
              <a:rPr lang="en-US" sz="1800" b="1" spc="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sz="1800" b="1" spc="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spc="2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Baballo</a:t>
            </a:r>
            <a:r>
              <a:rPr lang="en-US" sz="1800" b="1" spc="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-Victor</a:t>
            </a:r>
            <a:r>
              <a:rPr lang="en-US" sz="1800" b="1" spc="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Ndhlovu,</a:t>
            </a:r>
            <a:r>
              <a:rPr lang="en-US" sz="1800" b="1" spc="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spc="2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Kgothatso</a:t>
            </a:r>
            <a:r>
              <a:rPr lang="en-US" sz="1800" b="1" spc="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Tshepo</a:t>
            </a:r>
            <a:r>
              <a:rPr lang="en-US" sz="1800" b="1" spc="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spc="5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Ntumbe</a:t>
            </a:r>
            <a:r>
              <a:rPr lang="en-US" sz="1800" b="1" spc="5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sz="1800" b="1" spc="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Phuti</a:t>
            </a:r>
            <a:r>
              <a:rPr lang="en-US" sz="1800" b="1" spc="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spc="2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Rapheeha</a:t>
            </a:r>
            <a:r>
              <a:rPr lang="en-US" sz="1800" b="1" spc="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sz="1800" b="1" spc="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spc="50" dirty="0">
                <a:uFill>
                  <a:solidFill>
                    <a:srgbClr val="000000"/>
                  </a:solidFill>
                </a:u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Reda</a:t>
            </a:r>
            <a:r>
              <a:rPr lang="en-US" sz="1800" b="1" spc="45" dirty="0">
                <a:uFill>
                  <a:solidFill>
                    <a:srgbClr val="000000"/>
                  </a:solidFill>
                </a:u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spc="65" dirty="0" err="1">
                <a:uFill>
                  <a:solidFill>
                    <a:srgbClr val="000000"/>
                  </a:solidFill>
                </a:u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Mekouar</a:t>
            </a:r>
            <a:r>
              <a:rPr lang="en-US" sz="1800" b="1" spc="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sz="1800" b="1" spc="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spc="7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Mukesh</a:t>
            </a:r>
            <a:r>
              <a:rPr lang="en-US" sz="1800" b="1" spc="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Kumar</a:t>
            </a:r>
            <a:r>
              <a:rPr lang="en-US" sz="1800" b="1" spc="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sz="1800" b="1" spc="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spc="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Rachid</a:t>
            </a:r>
            <a:r>
              <a:rPr lang="en-US" sz="1800" b="1" spc="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spc="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Mazini and </a:t>
            </a:r>
            <a:r>
              <a:rPr lang="en-US" sz="1800" b="1" spc="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spc="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Bruce</a:t>
            </a:r>
            <a:r>
              <a:rPr lang="en-US" sz="1800" b="1" spc="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spc="7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Mellado</a:t>
            </a:r>
            <a:endParaRPr lang="en-US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C8EAFC-6772-7D8A-D7CA-E686DCC243AB}"/>
              </a:ext>
            </a:extLst>
          </p:cNvPr>
          <p:cNvSpPr/>
          <p:nvPr/>
        </p:nvSpPr>
        <p:spPr>
          <a:xfrm>
            <a:off x="1" y="5010150"/>
            <a:ext cx="9144000" cy="13335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01025C-C759-FAFC-9909-B7D4B9ABBF01}"/>
              </a:ext>
            </a:extLst>
          </p:cNvPr>
          <p:cNvSpPr/>
          <p:nvPr/>
        </p:nvSpPr>
        <p:spPr>
          <a:xfrm>
            <a:off x="8991600" y="5010150"/>
            <a:ext cx="152400" cy="13335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8D2C6F9-CBA1-1518-A5A2-544D04536BDD}"/>
              </a:ext>
            </a:extLst>
          </p:cNvPr>
          <p:cNvSpPr/>
          <p:nvPr/>
        </p:nvSpPr>
        <p:spPr>
          <a:xfrm>
            <a:off x="2590799" y="2959641"/>
            <a:ext cx="3962400" cy="1676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BACKUP SLIDES</a:t>
            </a:r>
          </a:p>
        </p:txBody>
      </p:sp>
      <p:sp>
        <p:nvSpPr>
          <p:cNvPr id="7" name="U-Turn Arrow 6">
            <a:extLst>
              <a:ext uri="{FF2B5EF4-FFF2-40B4-BE49-F238E27FC236}">
                <a16:creationId xmlns:a16="http://schemas.microsoft.com/office/drawing/2014/main" id="{6E06AB35-E6BC-4A04-C9AD-990D5781EDEC}"/>
              </a:ext>
            </a:extLst>
          </p:cNvPr>
          <p:cNvSpPr/>
          <p:nvPr/>
        </p:nvSpPr>
        <p:spPr>
          <a:xfrm rot="5400000">
            <a:off x="4114801" y="4421046"/>
            <a:ext cx="762000" cy="381000"/>
          </a:xfrm>
          <a:prstGeom prst="uturnArrow">
            <a:avLst>
              <a:gd name="adj1" fmla="val 25000"/>
              <a:gd name="adj2" fmla="val 25000"/>
              <a:gd name="adj3" fmla="val 12848"/>
              <a:gd name="adj4" fmla="val 43750"/>
              <a:gd name="adj5" fmla="val 7500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0511351-EC19-2A31-6D06-D913AA168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1" y="80213"/>
            <a:ext cx="9113316" cy="369332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Conclusion and Future Work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8A85165C-F55C-BE8B-5036-C03AB12FC1F3}"/>
                  </a:ext>
                </a:extLst>
              </p:cNvPr>
              <p:cNvSpPr/>
              <p:nvPr/>
            </p:nvSpPr>
            <p:spPr>
              <a:xfrm>
                <a:off x="533400" y="742950"/>
                <a:ext cx="6781800" cy="2133600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chemeClr val="tx1"/>
                    </a:solidFill>
                  </a:rPr>
                  <a:t>The EasyJet framework, focused on physics analysis combining Runs 2 and 3, will be used for the analysis.</a:t>
                </a:r>
                <a:endParaRPr lang="de-CH" sz="1800" b="0" dirty="0">
                  <a:solidFill>
                    <a:schemeClr val="tx1"/>
                  </a:solidFill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chemeClr val="tx1"/>
                    </a:solidFill>
                  </a:rPr>
                  <a:t>Currently working  on MC  simulation request for </a:t>
                </a:r>
                <a14:m>
                  <m:oMath xmlns:m="http://schemas.openxmlformats.org/officeDocument/2006/math">
                    <m:r>
                      <a:rPr lang="de-CH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m:rPr>
                        <m:sty m:val="p"/>
                      </m:rPr>
                      <a:rPr lang="de-CH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γ</m:t>
                    </m:r>
                    <m:r>
                      <a:rPr lang="de-CH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de-CH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𝑍𝑍</m:t>
                    </m:r>
                    <m:r>
                      <a:rPr lang="de-CH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de-CH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𝑊𝑊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 in 2HDM+S and awaiting signal samples for completed MC Request</a:t>
                </a:r>
                <a:r>
                  <a:rPr lang="en-US" sz="1400" dirty="0">
                    <a:solidFill>
                      <a:schemeClr val="tx1"/>
                    </a:solidFill>
                  </a:rPr>
                  <a:t>.   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chemeClr val="tx1"/>
                    </a:solidFill>
                  </a:rPr>
                  <a:t>For Future work the  Triplet model will be studied in ATLAS</a:t>
                </a:r>
                <a:r>
                  <a:rPr lang="en-US" sz="1600" dirty="0">
                    <a:solidFill>
                      <a:schemeClr val="tx1"/>
                    </a:solidFill>
                  </a:rPr>
                  <a:t>.</a:t>
                </a:r>
                <a:endParaRPr lang="de-CH" sz="16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8A85165C-F55C-BE8B-5036-C03AB12FC1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742950"/>
                <a:ext cx="6781800" cy="213360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0138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F44E18-42DB-EEB3-0AE1-7CCA6DCE69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204B1C4-96C3-EECF-ADCA-FEE522A974C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5341" y="80213"/>
                <a:ext cx="9113316" cy="369332"/>
              </a:xfrm>
            </p:spPr>
            <p:txBody>
              <a:bodyPr/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𝜸𝜸</m:t>
                    </m:r>
                    <m:r>
                      <a:rPr lang="de-CH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+ℓ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Final state  Kinematics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204B1C4-96C3-EECF-ADCA-FEE522A974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341" y="80213"/>
                <a:ext cx="9113316" cy="369332"/>
              </a:xfrm>
              <a:blipFill>
                <a:blip r:embed="rId2"/>
                <a:stretch>
                  <a:fillRect t="-20000" b="-4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FA8870C-B821-127E-803C-7D18EB95286E}"/>
              </a:ext>
            </a:extLst>
          </p:cNvPr>
          <p:cNvSpPr/>
          <p:nvPr/>
        </p:nvSpPr>
        <p:spPr>
          <a:xfrm>
            <a:off x="1" y="5010150"/>
            <a:ext cx="9144000" cy="13335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B46A6-1E57-3046-A168-5F6420A73F2F}"/>
              </a:ext>
            </a:extLst>
          </p:cNvPr>
          <p:cNvSpPr/>
          <p:nvPr/>
        </p:nvSpPr>
        <p:spPr>
          <a:xfrm>
            <a:off x="8763000" y="5010150"/>
            <a:ext cx="365657" cy="13335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864C03D4-6877-CB43-1ABB-0E721401641F}"/>
                  </a:ext>
                </a:extLst>
              </p:cNvPr>
              <p:cNvSpPr/>
              <p:nvPr/>
            </p:nvSpPr>
            <p:spPr>
              <a:xfrm>
                <a:off x="1981199" y="4269862"/>
                <a:ext cx="5334000" cy="609600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𝑔𝑔</m:t>
                      </m:r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250 </m:t>
                          </m:r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𝐺𝑒𝑉</m:t>
                          </m:r>
                        </m:e>
                      </m:d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150 </m:t>
                          </m:r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𝐺𝑒𝑉</m:t>
                          </m:r>
                        </m:e>
                      </m:d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(95 </m:t>
                      </m:r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𝐺𝑒𝑉</m:t>
                      </m:r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CH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864C03D4-6877-CB43-1ABB-0E72140164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199" y="4269862"/>
                <a:ext cx="5334000" cy="6096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56C0AF2F-547C-012D-5DC4-D5DEA7770245}"/>
              </a:ext>
            </a:extLst>
          </p:cNvPr>
          <p:cNvSpPr/>
          <p:nvPr/>
        </p:nvSpPr>
        <p:spPr>
          <a:xfrm>
            <a:off x="495300" y="747049"/>
            <a:ext cx="8153400" cy="339622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A graph of a graph&#10;&#10;AI-generated content may be incorrect.">
            <a:extLst>
              <a:ext uri="{FF2B5EF4-FFF2-40B4-BE49-F238E27FC236}">
                <a16:creationId xmlns:a16="http://schemas.microsoft.com/office/drawing/2014/main" id="{E31A8295-EAD3-6C0D-8400-5CA74F57C1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34" y="1034771"/>
            <a:ext cx="3799787" cy="2730500"/>
          </a:xfrm>
          <a:prstGeom prst="rect">
            <a:avLst/>
          </a:prstGeom>
        </p:spPr>
      </p:pic>
      <p:pic>
        <p:nvPicPr>
          <p:cNvPr id="18" name="Picture 17" descr="A graph of a graph&#10;&#10;AI-generated content may be incorrect.">
            <a:extLst>
              <a:ext uri="{FF2B5EF4-FFF2-40B4-BE49-F238E27FC236}">
                <a16:creationId xmlns:a16="http://schemas.microsoft.com/office/drawing/2014/main" id="{6F5CF801-288B-6C3D-659B-854DC0B6A4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921" y="1034771"/>
            <a:ext cx="3799787" cy="273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822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35039D-F142-1B59-341C-F32E85A96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E2FC7E6-9598-596A-AA9A-D0538D62ABD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5341" y="80213"/>
                <a:ext cx="9113316" cy="369332"/>
              </a:xfrm>
            </p:spPr>
            <p:txBody>
              <a:bodyPr/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𝜸𝜸</m:t>
                    </m:r>
                    <m:r>
                      <a:rPr lang="de-CH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+ℓ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Final state  Kinematics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E2FC7E6-9598-596A-AA9A-D0538D62AB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341" y="80213"/>
                <a:ext cx="9113316" cy="369332"/>
              </a:xfrm>
              <a:blipFill>
                <a:blip r:embed="rId2"/>
                <a:stretch>
                  <a:fillRect t="-20000" b="-4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5091ADDA-4982-C1D3-D4DF-DCCECEDB0CE8}"/>
              </a:ext>
            </a:extLst>
          </p:cNvPr>
          <p:cNvSpPr/>
          <p:nvPr/>
        </p:nvSpPr>
        <p:spPr>
          <a:xfrm>
            <a:off x="1" y="5010150"/>
            <a:ext cx="9144000" cy="13335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74F9CB-8B56-A0E5-CDB8-6E70AA173AFF}"/>
              </a:ext>
            </a:extLst>
          </p:cNvPr>
          <p:cNvSpPr/>
          <p:nvPr/>
        </p:nvSpPr>
        <p:spPr>
          <a:xfrm>
            <a:off x="8686800" y="5010150"/>
            <a:ext cx="381000" cy="13335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11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68F1256-496B-B7CF-CA21-394C833EF7B0}"/>
                  </a:ext>
                </a:extLst>
              </p:cNvPr>
              <p:cNvSpPr/>
              <p:nvPr/>
            </p:nvSpPr>
            <p:spPr>
              <a:xfrm>
                <a:off x="1904999" y="4296900"/>
                <a:ext cx="5334000" cy="609600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𝑔𝑔</m:t>
                      </m:r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250 </m:t>
                          </m:r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𝐺𝑒𝑉</m:t>
                          </m:r>
                        </m:e>
                      </m:d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150 </m:t>
                          </m:r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𝐺𝑒𝑉</m:t>
                          </m:r>
                        </m:e>
                      </m:d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(95 </m:t>
                      </m:r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𝐺𝑒𝑉</m:t>
                      </m:r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CH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68F1256-496B-B7CF-CA21-394C833EF7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4999" y="4296900"/>
                <a:ext cx="5334000" cy="6096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C3C458F-0341-6B8E-C826-F019B489789C}"/>
              </a:ext>
            </a:extLst>
          </p:cNvPr>
          <p:cNvSpPr/>
          <p:nvPr/>
        </p:nvSpPr>
        <p:spPr>
          <a:xfrm>
            <a:off x="495299" y="797027"/>
            <a:ext cx="8153400" cy="339622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graph of a graph&#10;&#10;AI-generated content may be incorrect.">
            <a:extLst>
              <a:ext uri="{FF2B5EF4-FFF2-40B4-BE49-F238E27FC236}">
                <a16:creationId xmlns:a16="http://schemas.microsoft.com/office/drawing/2014/main" id="{D8DF4D7A-F542-44DA-41E9-9A1F0991D0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20874"/>
            <a:ext cx="3688378" cy="2650442"/>
          </a:xfrm>
          <a:prstGeom prst="rect">
            <a:avLst/>
          </a:prstGeom>
        </p:spPr>
      </p:pic>
      <p:pic>
        <p:nvPicPr>
          <p:cNvPr id="15" name="Picture 14" descr="A graph of a graph&#10;&#10;AI-generated content may be incorrect.">
            <a:extLst>
              <a:ext uri="{FF2B5EF4-FFF2-40B4-BE49-F238E27FC236}">
                <a16:creationId xmlns:a16="http://schemas.microsoft.com/office/drawing/2014/main" id="{81FE782C-83C7-7176-0FB3-0714C84508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578" y="1120874"/>
            <a:ext cx="3688377" cy="265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438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0BF0C2-0636-E209-AB70-1D55C2E6B5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52599A0-DE6E-E15F-B687-27DE3B0A051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5341" y="80213"/>
                <a:ext cx="9113316" cy="369332"/>
              </a:xfrm>
            </p:spPr>
            <p:txBody>
              <a:bodyPr/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𝜸𝜸</m:t>
                    </m:r>
                    <m:r>
                      <a:rPr lang="de-CH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+ℓ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Final state  Kinematics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52599A0-DE6E-E15F-B687-27DE3B0A05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341" y="80213"/>
                <a:ext cx="9113316" cy="369332"/>
              </a:xfrm>
              <a:blipFill>
                <a:blip r:embed="rId2"/>
                <a:stretch>
                  <a:fillRect t="-20000" b="-4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41194262-824D-5644-8659-5CCF6AEEB22D}"/>
              </a:ext>
            </a:extLst>
          </p:cNvPr>
          <p:cNvSpPr/>
          <p:nvPr/>
        </p:nvSpPr>
        <p:spPr>
          <a:xfrm>
            <a:off x="1" y="5010150"/>
            <a:ext cx="9144000" cy="13335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E6F36C-E896-E0E5-4731-301FE3312F95}"/>
              </a:ext>
            </a:extLst>
          </p:cNvPr>
          <p:cNvSpPr/>
          <p:nvPr/>
        </p:nvSpPr>
        <p:spPr>
          <a:xfrm>
            <a:off x="8686800" y="5010149"/>
            <a:ext cx="457200" cy="133351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EE01BF7A-84EE-10DA-DA36-C9733DE70DEE}"/>
                  </a:ext>
                </a:extLst>
              </p:cNvPr>
              <p:cNvSpPr/>
              <p:nvPr/>
            </p:nvSpPr>
            <p:spPr>
              <a:xfrm>
                <a:off x="1904999" y="4296900"/>
                <a:ext cx="5334000" cy="609600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𝑔𝑔</m:t>
                      </m:r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250 </m:t>
                          </m:r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𝐺𝑒𝑉</m:t>
                          </m:r>
                        </m:e>
                      </m:d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150 </m:t>
                          </m:r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𝐺𝑒𝑉</m:t>
                          </m:r>
                        </m:e>
                      </m:d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(95 </m:t>
                      </m:r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𝐺𝑒𝑉</m:t>
                      </m:r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CH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EE01BF7A-84EE-10DA-DA36-C9733DE70D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4999" y="4296900"/>
                <a:ext cx="5334000" cy="6096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0898C67A-2087-AEE0-C3BA-C2E17F3D2A31}"/>
              </a:ext>
            </a:extLst>
          </p:cNvPr>
          <p:cNvSpPr/>
          <p:nvPr/>
        </p:nvSpPr>
        <p:spPr>
          <a:xfrm>
            <a:off x="495299" y="797026"/>
            <a:ext cx="8153400" cy="339622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graph of a graph showing a graph of a city&#10;&#10;AI-generated content may be incorrect.">
            <a:extLst>
              <a:ext uri="{FF2B5EF4-FFF2-40B4-BE49-F238E27FC236}">
                <a16:creationId xmlns:a16="http://schemas.microsoft.com/office/drawing/2014/main" id="{9DC8674B-5FD0-9CD5-19D8-42C97F2A53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55" y="1086452"/>
            <a:ext cx="3766620" cy="2706667"/>
          </a:xfrm>
          <a:prstGeom prst="rect">
            <a:avLst/>
          </a:prstGeom>
        </p:spPr>
      </p:pic>
      <p:pic>
        <p:nvPicPr>
          <p:cNvPr id="16" name="Picture 15" descr="A graph of a graph showing a number of numbers&#10;&#10;AI-generated content may be incorrect.">
            <a:extLst>
              <a:ext uri="{FF2B5EF4-FFF2-40B4-BE49-F238E27FC236}">
                <a16:creationId xmlns:a16="http://schemas.microsoft.com/office/drawing/2014/main" id="{9AA14FD9-19C3-B4BD-BB0E-527E988857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1094410"/>
            <a:ext cx="3755546" cy="269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613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6CF808-95C0-BB1B-6AFB-0113CC5E9E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BDB625C-3704-54A0-3248-3D13E17AEC7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5341" y="80213"/>
                <a:ext cx="9113316" cy="369332"/>
              </a:xfrm>
            </p:spPr>
            <p:txBody>
              <a:bodyPr/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𝜸𝜸</m:t>
                    </m:r>
                    <m:r>
                      <a:rPr lang="de-CH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+ℓ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Final state  Kinematics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BDB625C-3704-54A0-3248-3D13E17AEC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341" y="80213"/>
                <a:ext cx="9113316" cy="369332"/>
              </a:xfrm>
              <a:blipFill>
                <a:blip r:embed="rId2"/>
                <a:stretch>
                  <a:fillRect t="-20000" b="-4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9F8EA7AC-30D2-2761-22FD-D35A72D31EB4}"/>
              </a:ext>
            </a:extLst>
          </p:cNvPr>
          <p:cNvSpPr/>
          <p:nvPr/>
        </p:nvSpPr>
        <p:spPr>
          <a:xfrm>
            <a:off x="1" y="5010150"/>
            <a:ext cx="9144000" cy="13335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6751A9-4339-2BFC-CF59-A22D29393184}"/>
              </a:ext>
            </a:extLst>
          </p:cNvPr>
          <p:cNvSpPr/>
          <p:nvPr/>
        </p:nvSpPr>
        <p:spPr>
          <a:xfrm>
            <a:off x="8763000" y="5010150"/>
            <a:ext cx="381000" cy="13335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13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E0CFBB39-4F68-5709-0664-B5604FEBB8E1}"/>
                  </a:ext>
                </a:extLst>
              </p:cNvPr>
              <p:cNvSpPr/>
              <p:nvPr/>
            </p:nvSpPr>
            <p:spPr>
              <a:xfrm>
                <a:off x="2057400" y="4292077"/>
                <a:ext cx="5334000" cy="609600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𝑔𝑔</m:t>
                      </m:r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250 </m:t>
                          </m:r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𝐺𝑒𝑉</m:t>
                          </m:r>
                        </m:e>
                      </m:d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150 </m:t>
                          </m:r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𝐺𝑒𝑉</m:t>
                          </m:r>
                        </m:e>
                      </m:d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(95 </m:t>
                      </m:r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𝐺𝑒𝑉</m:t>
                      </m:r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CH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E0CFBB39-4F68-5709-0664-B5604FEBB8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4292077"/>
                <a:ext cx="5334000" cy="6096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5B2A1FF-AABA-1DBA-3A01-6EABEBE9DC27}"/>
              </a:ext>
            </a:extLst>
          </p:cNvPr>
          <p:cNvSpPr/>
          <p:nvPr/>
        </p:nvSpPr>
        <p:spPr>
          <a:xfrm>
            <a:off x="571500" y="787381"/>
            <a:ext cx="8153400" cy="339622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graph of a graph&#10;&#10;AI-generated content may be incorrect.">
            <a:extLst>
              <a:ext uri="{FF2B5EF4-FFF2-40B4-BE49-F238E27FC236}">
                <a16:creationId xmlns:a16="http://schemas.microsoft.com/office/drawing/2014/main" id="{023843AD-B425-0EC5-FEDB-09493762BA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34" y="1072103"/>
            <a:ext cx="3677530" cy="2642647"/>
          </a:xfrm>
          <a:prstGeom prst="rect">
            <a:avLst/>
          </a:prstGeom>
        </p:spPr>
      </p:pic>
      <p:pic>
        <p:nvPicPr>
          <p:cNvPr id="17" name="Picture 16" descr="A graph of a graph&#10;&#10;AI-generated content may be incorrect.">
            <a:extLst>
              <a:ext uri="{FF2B5EF4-FFF2-40B4-BE49-F238E27FC236}">
                <a16:creationId xmlns:a16="http://schemas.microsoft.com/office/drawing/2014/main" id="{604E30F9-0D27-49E2-E7CE-9FDC3468AF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036" y="1072102"/>
            <a:ext cx="3677530" cy="264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040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12C21A-9850-BE25-6A5B-6899FEC679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619B4C4-4255-3D61-80E3-41B67456E23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5341" y="80213"/>
                <a:ext cx="9113316" cy="369332"/>
              </a:xfrm>
            </p:spPr>
            <p:txBody>
              <a:bodyPr/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𝜸𝜸</m:t>
                    </m:r>
                    <m:r>
                      <a:rPr lang="de-CH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+ℓ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Final state  Kinematics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619B4C4-4255-3D61-80E3-41B67456E2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341" y="80213"/>
                <a:ext cx="9113316" cy="369332"/>
              </a:xfrm>
              <a:blipFill>
                <a:blip r:embed="rId2"/>
                <a:stretch>
                  <a:fillRect t="-20000" b="-4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F90FA946-8DAA-4AAA-A2F0-6F750F59D628}"/>
              </a:ext>
            </a:extLst>
          </p:cNvPr>
          <p:cNvSpPr/>
          <p:nvPr/>
        </p:nvSpPr>
        <p:spPr>
          <a:xfrm>
            <a:off x="1" y="5010150"/>
            <a:ext cx="9144000" cy="13335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B913D3-6EE4-3B74-43A2-08DDEF3E3887}"/>
              </a:ext>
            </a:extLst>
          </p:cNvPr>
          <p:cNvSpPr/>
          <p:nvPr/>
        </p:nvSpPr>
        <p:spPr>
          <a:xfrm>
            <a:off x="8763000" y="5010150"/>
            <a:ext cx="381000" cy="13335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13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06127023-4767-42D5-57F5-541A04F366CB}"/>
                  </a:ext>
                </a:extLst>
              </p:cNvPr>
              <p:cNvSpPr/>
              <p:nvPr/>
            </p:nvSpPr>
            <p:spPr>
              <a:xfrm>
                <a:off x="1904999" y="4290480"/>
                <a:ext cx="5334000" cy="609600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𝑔𝑔</m:t>
                      </m:r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250 </m:t>
                          </m:r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𝐺𝑒𝑉</m:t>
                          </m:r>
                        </m:e>
                      </m:d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150 </m:t>
                          </m:r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𝐺𝑒𝑉</m:t>
                          </m:r>
                        </m:e>
                      </m:d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(95 </m:t>
                      </m:r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𝐺𝑒𝑉</m:t>
                      </m:r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CH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06127023-4767-42D5-57F5-541A04F366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4999" y="4290480"/>
                <a:ext cx="5334000" cy="6096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4E43D4F-443C-96EF-0520-31380CDB096C}"/>
              </a:ext>
            </a:extLst>
          </p:cNvPr>
          <p:cNvSpPr/>
          <p:nvPr/>
        </p:nvSpPr>
        <p:spPr>
          <a:xfrm>
            <a:off x="381000" y="836339"/>
            <a:ext cx="8153400" cy="339622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graph of a graph&#10;&#10;AI-generated content may be incorrect.">
            <a:extLst>
              <a:ext uri="{FF2B5EF4-FFF2-40B4-BE49-F238E27FC236}">
                <a16:creationId xmlns:a16="http://schemas.microsoft.com/office/drawing/2014/main" id="{4750CAB9-544D-C093-5A66-1648C591AC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4" y="1183693"/>
            <a:ext cx="3802216" cy="2732246"/>
          </a:xfrm>
          <a:prstGeom prst="rect">
            <a:avLst/>
          </a:prstGeom>
        </p:spPr>
      </p:pic>
      <p:pic>
        <p:nvPicPr>
          <p:cNvPr id="15" name="Picture 14" descr="A graph of a graph&#10;&#10;AI-generated content may be incorrect.">
            <a:extLst>
              <a:ext uri="{FF2B5EF4-FFF2-40B4-BE49-F238E27FC236}">
                <a16:creationId xmlns:a16="http://schemas.microsoft.com/office/drawing/2014/main" id="{08F46A2F-6CAE-9C96-82A3-68D258F1F1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700" y="1183694"/>
            <a:ext cx="3802216" cy="273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79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5537EC-AB97-312A-C811-9A8942FD55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E5849C6-6870-63A9-AA81-C4CD582D2F3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5341" y="80213"/>
                <a:ext cx="9113316" cy="369332"/>
              </a:xfrm>
            </p:spPr>
            <p:txBody>
              <a:bodyPr/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𝜸𝜸</m:t>
                    </m:r>
                    <m:r>
                      <a:rPr lang="de-CH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+ℓ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Final state  Kinematics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E5849C6-6870-63A9-AA81-C4CD582D2F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341" y="80213"/>
                <a:ext cx="9113316" cy="369332"/>
              </a:xfrm>
              <a:blipFill>
                <a:blip r:embed="rId2"/>
                <a:stretch>
                  <a:fillRect t="-20000" b="-4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83522C0A-5C09-6F12-5391-EC6C5C3A2D28}"/>
              </a:ext>
            </a:extLst>
          </p:cNvPr>
          <p:cNvSpPr/>
          <p:nvPr/>
        </p:nvSpPr>
        <p:spPr>
          <a:xfrm>
            <a:off x="1" y="5010150"/>
            <a:ext cx="9144000" cy="13335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DE6E5B-CB69-E829-A884-AD719DFABDD3}"/>
              </a:ext>
            </a:extLst>
          </p:cNvPr>
          <p:cNvSpPr/>
          <p:nvPr/>
        </p:nvSpPr>
        <p:spPr>
          <a:xfrm>
            <a:off x="8763000" y="5010150"/>
            <a:ext cx="381000" cy="13335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13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A5FAB6ED-CF04-2F60-E161-616BEAF2012F}"/>
                  </a:ext>
                </a:extLst>
              </p:cNvPr>
              <p:cNvSpPr/>
              <p:nvPr/>
            </p:nvSpPr>
            <p:spPr>
              <a:xfrm>
                <a:off x="1981200" y="4343440"/>
                <a:ext cx="5334000" cy="609600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𝑔𝑔</m:t>
                      </m:r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250 </m:t>
                          </m:r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𝐺𝑒𝑉</m:t>
                          </m:r>
                        </m:e>
                      </m:d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150 </m:t>
                          </m:r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𝐺𝑒𝑉</m:t>
                          </m:r>
                        </m:e>
                      </m:d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(95 </m:t>
                      </m:r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𝐺𝑒𝑉</m:t>
                      </m:r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CH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A5FAB6ED-CF04-2F60-E161-616BEAF201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4343440"/>
                <a:ext cx="5334000" cy="6096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7E4999F-15ED-F821-F935-E4F60B3F087A}"/>
              </a:ext>
            </a:extLst>
          </p:cNvPr>
          <p:cNvSpPr/>
          <p:nvPr/>
        </p:nvSpPr>
        <p:spPr>
          <a:xfrm>
            <a:off x="495299" y="873638"/>
            <a:ext cx="8153400" cy="339622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graph of diphoton in an area&#10;&#10;AI-generated content may be incorrect.">
            <a:extLst>
              <a:ext uri="{FF2B5EF4-FFF2-40B4-BE49-F238E27FC236}">
                <a16:creationId xmlns:a16="http://schemas.microsoft.com/office/drawing/2014/main" id="{A8E7FD5E-37EF-A51C-DD21-846053C4E1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049" y="1033997"/>
            <a:ext cx="4279900" cy="307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525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CF3EE-19F6-83A3-E408-3F7268085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1" y="80213"/>
            <a:ext cx="7604659" cy="307777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               Overview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D5AFDFE-AD4C-C019-BDF8-7606C0E8ED4B}"/>
              </a:ext>
            </a:extLst>
          </p:cNvPr>
          <p:cNvSpPr/>
          <p:nvPr/>
        </p:nvSpPr>
        <p:spPr>
          <a:xfrm>
            <a:off x="1" y="5010150"/>
            <a:ext cx="9144000" cy="13335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48C4D2D-D3A9-96C4-5DB4-C659E58E76ED}"/>
                  </a:ext>
                </a:extLst>
              </p:cNvPr>
              <p:cNvSpPr txBox="1"/>
              <p:nvPr/>
            </p:nvSpPr>
            <p:spPr>
              <a:xfrm>
                <a:off x="152400" y="632757"/>
                <a:ext cx="4038600" cy="38779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Motivation for the search </a:t>
                </a:r>
              </a:p>
              <a:p>
                <a:pPr marL="742950" lvl="1" indent="-285750">
                  <a:buFont typeface="Courier New" panose="02070309020205020404" pitchFamily="49" charset="0"/>
                  <a:buChar char="o"/>
                </a:pPr>
                <a:r>
                  <a:rPr lang="en-US" sz="1400" dirty="0"/>
                  <a:t>Current searches for di-photon resonances at ATLAS.</a:t>
                </a:r>
              </a:p>
              <a:p>
                <a:pPr marL="742950" lvl="1" indent="-285750">
                  <a:buFont typeface="Courier New" panose="02070309020205020404" pitchFamily="49" charset="0"/>
                  <a:buChar char="o"/>
                </a:pPr>
                <a:r>
                  <a:rPr lang="en-US" sz="1400" dirty="0"/>
                  <a:t>Significant deviations from the SM </a:t>
                </a:r>
                <a:r>
                  <a:rPr lang="en-US" sz="1400" dirty="0">
                    <a:solidFill>
                      <a:srgbClr val="000000"/>
                    </a:solidFill>
                    <a:effectLst/>
                  </a:rPr>
                  <a:t>predictions in final states with multiple leptons, missing energy and possibly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400" dirty="0">
                    <a:solidFill>
                      <a:srgbClr val="000000"/>
                    </a:solidFill>
                    <a:effectLst/>
                  </a:rPr>
                  <a:t> jets.</a:t>
                </a:r>
                <a:endParaRPr lang="en-US" sz="1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Proposed extensions of the SM  to explicate the narrow diphoton resonances and the observed deviations from SM.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Phenomenology of the two models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Current status of the analysis and future work.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48C4D2D-D3A9-96C4-5DB4-C659E58E76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632757"/>
                <a:ext cx="4038600" cy="3877985"/>
              </a:xfrm>
              <a:prstGeom prst="rect">
                <a:avLst/>
              </a:prstGeom>
              <a:blipFill>
                <a:blip r:embed="rId2"/>
                <a:stretch>
                  <a:fillRect l="-940" t="-651" r="-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1C8ACFC0-AE02-4156-8BF0-9EFF2A6E5EA3}"/>
              </a:ext>
            </a:extLst>
          </p:cNvPr>
          <p:cNvSpPr/>
          <p:nvPr/>
        </p:nvSpPr>
        <p:spPr>
          <a:xfrm>
            <a:off x="8991600" y="5010150"/>
            <a:ext cx="152400" cy="13335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F68E668-67CA-4B0B-FBCA-8415A2777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954" y="887398"/>
            <a:ext cx="4891229" cy="3230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42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29FDF-EA19-CD03-6796-9FA222409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1" y="-12987"/>
            <a:ext cx="7604659" cy="923330"/>
          </a:xfrm>
        </p:spPr>
        <p:txBody>
          <a:bodyPr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       </a:t>
            </a:r>
            <a:r>
              <a:rPr lang="en-US" sz="1800" dirty="0">
                <a:solidFill>
                  <a:schemeClr val="bg1"/>
                </a:solidFill>
              </a:rPr>
              <a:t>Current searches for di-photon resonances at ATLAS and Excesses often                Characterized as Multi-Lepton Anomalies</a:t>
            </a:r>
            <a:br>
              <a:rPr lang="en-US" sz="2400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48C84-7B84-F447-4B6B-043322333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83005"/>
            <a:ext cx="8229600" cy="55399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861B92-BA16-54AC-0A53-CF28427F6361}"/>
              </a:ext>
            </a:extLst>
          </p:cNvPr>
          <p:cNvSpPr/>
          <p:nvPr/>
        </p:nvSpPr>
        <p:spPr>
          <a:xfrm>
            <a:off x="1" y="5010150"/>
            <a:ext cx="9144000" cy="13335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graph of a graph showing a number of numbers and a line&#10;&#10;AI-generated content may be incorrect.">
            <a:extLst>
              <a:ext uri="{FF2B5EF4-FFF2-40B4-BE49-F238E27FC236}">
                <a16:creationId xmlns:a16="http://schemas.microsoft.com/office/drawing/2014/main" id="{0A6C8B73-B888-ADB1-AA45-DF301B7F2C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18" y="1460004"/>
            <a:ext cx="2897467" cy="19822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D26B299-07C9-91D8-F5DE-C7C677204ECD}"/>
                  </a:ext>
                </a:extLst>
              </p:cNvPr>
              <p:cNvSpPr txBox="1"/>
              <p:nvPr/>
            </p:nvSpPr>
            <p:spPr>
              <a:xfrm>
                <a:off x="4696837" y="2758784"/>
                <a:ext cx="4168746" cy="4247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200" dirty="0"/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200" dirty="0"/>
                  <a:t>Excesses  can be explained  by the associated production of new scalars.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200" dirty="0"/>
                  <a:t>In particular, by the production of a new neutral Higgs,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1200" dirty="0"/>
                  <a:t>, that decays into two lighter one's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1200" dirty="0"/>
                  <a:t> and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200" dirty="0"/>
                  <a:t> which subsequently decay to W bosons and b quarks respectively.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200" dirty="0"/>
                  <a:t>From ATLAS Higgs searches, the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150</m:t>
                    </m:r>
                  </m:oMath>
                </a14:m>
                <a:r>
                  <a:rPr lang="en-US" sz="1200" dirty="0"/>
                  <a:t> GeV resonance was measured from the Higgs spectrum side bands, and data was extracted to form a prediction.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200" dirty="0"/>
                  <a:t>For this reason, a search has been initiated in ATLAS to investigate the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130–200</m:t>
                    </m:r>
                  </m:oMath>
                </a14:m>
                <a:r>
                  <a:rPr lang="en-US" sz="1200" dirty="0"/>
                  <a:t> GeV phase space and to examine the excesses observed in these final states.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800" dirty="0">
                  <a:solidFill>
                    <a:srgbClr val="000000"/>
                  </a:solidFill>
                  <a:effectLst/>
                  <a:latin typeface="Helvetica" pitchFamily="2" charset="0"/>
                </a:endParaRPr>
              </a:p>
              <a:p>
                <a:endParaRPr lang="en-US" sz="1800" dirty="0">
                  <a:solidFill>
                    <a:srgbClr val="000000"/>
                  </a:solidFill>
                  <a:effectLst/>
                  <a:latin typeface="Helvetica" pitchFamily="2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D26B299-07C9-91D8-F5DE-C7C677204E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6837" y="2758784"/>
                <a:ext cx="4168746" cy="42473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C6BD0FDC-586D-4680-6F1A-651089E816EA}"/>
              </a:ext>
            </a:extLst>
          </p:cNvPr>
          <p:cNvSpPr txBox="1"/>
          <p:nvPr/>
        </p:nvSpPr>
        <p:spPr>
          <a:xfrm>
            <a:off x="1592664" y="3426202"/>
            <a:ext cx="375605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00B0F0"/>
                </a:solidFill>
                <a:effectLst/>
                <a:latin typeface="Helvetica" pitchFamily="2" charset="0"/>
              </a:rPr>
              <a:t>https://</a:t>
            </a:r>
            <a:r>
              <a:rPr lang="en-US" sz="800" dirty="0" err="1">
                <a:solidFill>
                  <a:srgbClr val="00B0F0"/>
                </a:solidFill>
                <a:effectLst/>
                <a:latin typeface="Helvetica" pitchFamily="2" charset="0"/>
              </a:rPr>
              <a:t>arxiv.org</a:t>
            </a:r>
            <a:r>
              <a:rPr lang="en-US" sz="800" dirty="0">
                <a:solidFill>
                  <a:srgbClr val="00B0F0"/>
                </a:solidFill>
                <a:effectLst/>
                <a:latin typeface="Helvetica" pitchFamily="2" charset="0"/>
              </a:rPr>
              <a:t>/pdf/2102.13405</a:t>
            </a:r>
          </a:p>
        </p:txBody>
      </p:sp>
      <p:pic>
        <p:nvPicPr>
          <p:cNvPr id="5" name="Picture 4" descr="A table with text and symbols&#10;&#10;AI-generated content may be incorrect.">
            <a:extLst>
              <a:ext uri="{FF2B5EF4-FFF2-40B4-BE49-F238E27FC236}">
                <a16:creationId xmlns:a16="http://schemas.microsoft.com/office/drawing/2014/main" id="{9A46BF4D-FF31-1C60-8D1C-F8AF30DDDE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477862"/>
            <a:ext cx="2834524" cy="11638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5AE704-48BE-78F9-0B1A-CDDDD05D0586}"/>
              </a:ext>
            </a:extLst>
          </p:cNvPr>
          <p:cNvSpPr txBox="1"/>
          <p:nvPr/>
        </p:nvSpPr>
        <p:spPr>
          <a:xfrm>
            <a:off x="5946391" y="2631093"/>
            <a:ext cx="395255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00B0F0"/>
                </a:solidFill>
                <a:effectLst/>
              </a:rPr>
              <a:t>Nature Review. Phys. 6, 294–309 (2024)</a:t>
            </a:r>
            <a:endParaRPr lang="en-US" sz="800" dirty="0">
              <a:solidFill>
                <a:srgbClr val="00B0F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37D97AE-7C63-359D-B0F2-F584C97ECBEE}"/>
              </a:ext>
            </a:extLst>
          </p:cNvPr>
          <p:cNvSpPr/>
          <p:nvPr/>
        </p:nvSpPr>
        <p:spPr>
          <a:xfrm>
            <a:off x="8991600" y="5010150"/>
            <a:ext cx="152400" cy="13335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AB3BF4C4-AC02-16DD-717D-5C5BA5AC4779}"/>
              </a:ext>
            </a:extLst>
          </p:cNvPr>
          <p:cNvSpPr/>
          <p:nvPr/>
        </p:nvSpPr>
        <p:spPr>
          <a:xfrm>
            <a:off x="274371" y="651415"/>
            <a:ext cx="4343400" cy="78229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Current ATLAS searches for diphoton resonances have been primarily focused on the high-mass range of 200–3000 GeV, with additional studies recently conducted in the low-mass range 66–110 GeV in 2024 see(</a:t>
            </a:r>
            <a:r>
              <a:rPr lang="en-US" sz="1200" dirty="0">
                <a:solidFill>
                  <a:schemeClr val="tx1"/>
                </a:solidFill>
                <a:effectLst/>
              </a:rPr>
              <a:t>JHEP 01 (2025) 053</a:t>
            </a:r>
            <a:r>
              <a:rPr lang="en-US" sz="12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C03B53F5-E671-62E6-BA32-CE1F3CD7A0E3}"/>
              </a:ext>
            </a:extLst>
          </p:cNvPr>
          <p:cNvSpPr/>
          <p:nvPr/>
        </p:nvSpPr>
        <p:spPr>
          <a:xfrm>
            <a:off x="4876800" y="663026"/>
            <a:ext cx="3952558" cy="78229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Excesses observed in various literature papers  often termed as Multi-lepton anomalies using ATLAS and CMS data in final states with  </a:t>
            </a:r>
            <a:r>
              <a:rPr lang="en-US" sz="1200" dirty="0">
                <a:solidFill>
                  <a:schemeClr val="tx1"/>
                </a:solidFill>
                <a:effectLst/>
              </a:rPr>
              <a:t>leptons, missing energy and possibly (b-)jets have emerged.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624D11E-1C6D-2D03-A772-A572B6ED4AD6}"/>
                  </a:ext>
                </a:extLst>
              </p:cNvPr>
              <p:cNvSpPr txBox="1"/>
              <p:nvPr/>
            </p:nvSpPr>
            <p:spPr>
              <a:xfrm>
                <a:off x="164802" y="3632130"/>
                <a:ext cx="350520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200" dirty="0"/>
                  <a:t>As such the region between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130−200</m:t>
                    </m:r>
                  </m:oMath>
                </a14:m>
                <a:r>
                  <a:rPr lang="en-US" sz="1200" dirty="0"/>
                  <a:t> GeV  remains an interesting phase space to further explore in resonant searches.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624D11E-1C6D-2D03-A772-A572B6ED4A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02" y="3632130"/>
                <a:ext cx="3505200" cy="646331"/>
              </a:xfrm>
              <a:prstGeom prst="rect">
                <a:avLst/>
              </a:prstGeom>
              <a:blipFill>
                <a:blip r:embed="rId6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2429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A594-9E6F-3182-AE04-F4A983070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1" y="80213"/>
            <a:ext cx="9113316" cy="276999"/>
          </a:xfrm>
        </p:spPr>
        <p:txBody>
          <a:bodyPr/>
          <a:lstStyle/>
          <a:p>
            <a:pPr algn="l"/>
            <a:r>
              <a:rPr lang="en-US" sz="1600" dirty="0">
                <a:solidFill>
                  <a:schemeClr val="bg1"/>
                </a:solidFill>
              </a:rPr>
              <a:t>               </a:t>
            </a:r>
            <a:r>
              <a:rPr lang="en-US" sz="1800" dirty="0">
                <a:solidFill>
                  <a:schemeClr val="bg1"/>
                </a:solidFill>
              </a:rPr>
              <a:t>Proposed extensions of SM  to explicate the narrow diphoton resonance</a:t>
            </a:r>
            <a:endParaRPr lang="en-US" sz="1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C6C1ED-C889-D8FF-2D3F-7989A2221DE7}"/>
              </a:ext>
            </a:extLst>
          </p:cNvPr>
          <p:cNvSpPr/>
          <p:nvPr/>
        </p:nvSpPr>
        <p:spPr>
          <a:xfrm>
            <a:off x="399035" y="647025"/>
            <a:ext cx="4267200" cy="2132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Theoretical Framework of the model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DA2B909-2CA6-B737-7174-093EE9D12507}"/>
                  </a:ext>
                </a:extLst>
              </p:cNvPr>
              <p:cNvSpPr txBox="1"/>
              <p:nvPr/>
            </p:nvSpPr>
            <p:spPr>
              <a:xfrm>
                <a:off x="399035" y="971391"/>
                <a:ext cx="415543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200" dirty="0"/>
                  <a:t>A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𝐻𝐷𝑀</m:t>
                    </m:r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00" dirty="0"/>
                  <a:t>model is proposed, extending the conventional 2HDM by incorporating a singlet scalar field.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DA2B909-2CA6-B737-7174-093EE9D125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35" y="971391"/>
                <a:ext cx="4155430" cy="461665"/>
              </a:xfrm>
              <a:prstGeom prst="rect">
                <a:avLst/>
              </a:prstGeom>
              <a:blipFill>
                <a:blip r:embed="rId3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2490036-6C72-EF25-663E-B70DC67CD89A}"/>
                  </a:ext>
                </a:extLst>
              </p:cNvPr>
              <p:cNvSpPr txBox="1"/>
              <p:nvPr/>
            </p:nvSpPr>
            <p:spPr>
              <a:xfrm>
                <a:off x="5072395" y="4557591"/>
                <a:ext cx="4038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mixing angles associated with the doublets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de-CH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200" dirty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de-CH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200" dirty="0"/>
                  <a:t>and the singlet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de-CH" sz="1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endParaRPr lang="en-US" sz="12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2490036-6C72-EF25-663E-B70DC67CD8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2395" y="4557591"/>
                <a:ext cx="4038600" cy="461665"/>
              </a:xfrm>
              <a:prstGeom prst="rect">
                <a:avLst/>
              </a:prstGeom>
              <a:blipFill>
                <a:blip r:embed="rId4"/>
                <a:stretch>
                  <a:fillRect t="-2703"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583445D1-9606-EEE3-ADE6-6AD782B92EE1}"/>
              </a:ext>
            </a:extLst>
          </p:cNvPr>
          <p:cNvSpPr/>
          <p:nvPr/>
        </p:nvSpPr>
        <p:spPr>
          <a:xfrm>
            <a:off x="1" y="5010150"/>
            <a:ext cx="9144000" cy="13335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A math equations on a white background&#10;&#10;AI-generated content may be incorrect.">
            <a:extLst>
              <a:ext uri="{FF2B5EF4-FFF2-40B4-BE49-F238E27FC236}">
                <a16:creationId xmlns:a16="http://schemas.microsoft.com/office/drawing/2014/main" id="{B37DABAB-9E5C-BFEE-DC6D-57446AD29A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05" y="1711222"/>
            <a:ext cx="2556408" cy="1099993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6C1A8C65-282F-43FB-B918-34CE68625213}"/>
              </a:ext>
            </a:extLst>
          </p:cNvPr>
          <p:cNvSpPr txBox="1"/>
          <p:nvPr/>
        </p:nvSpPr>
        <p:spPr>
          <a:xfrm>
            <a:off x="1288877" y="4353476"/>
            <a:ext cx="190499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 err="1">
                <a:solidFill>
                  <a:srgbClr val="00B0F0"/>
                </a:solidFill>
              </a:rPr>
              <a:t>Eur.Phys.J.C</a:t>
            </a:r>
            <a:r>
              <a:rPr lang="en-US" sz="800" dirty="0">
                <a:solidFill>
                  <a:srgbClr val="00B0F0"/>
                </a:solidFill>
              </a:rPr>
              <a:t> 76 (2016) 10, 580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ounded Rectangle 47">
                <a:extLst>
                  <a:ext uri="{FF2B5EF4-FFF2-40B4-BE49-F238E27FC236}">
                    <a16:creationId xmlns:a16="http://schemas.microsoft.com/office/drawing/2014/main" id="{97644342-F6E2-6032-6025-981E77013697}"/>
                  </a:ext>
                </a:extLst>
              </p:cNvPr>
              <p:cNvSpPr/>
              <p:nvPr/>
            </p:nvSpPr>
            <p:spPr>
              <a:xfrm>
                <a:off x="5277705" y="647025"/>
                <a:ext cx="3532501" cy="1214464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200" dirty="0">
                    <a:solidFill>
                      <a:schemeClr val="tx1"/>
                    </a:solidFill>
                  </a:rPr>
                  <a:t>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de-CH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  symmetry is imposed in the model and is softly broken by the term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CH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CH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e>
                      <m:sup>
                        <m:r>
                          <a:rPr lang="de-CH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CH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de-CH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1200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200" dirty="0">
                    <a:solidFill>
                      <a:schemeClr val="tx1"/>
                    </a:solidFill>
                  </a:rPr>
                  <a:t>A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𝑣𝑒𝑣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 is acquired by the real singlet, with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ℤ</m:t>
                            </m:r>
                          </m:e>
                          <m:sub>
                            <m:r>
                              <a:rPr lang="de-CH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sup>
                        <m:r>
                          <a:rPr lang="de-CH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 symmetry imposed on it under the transformation </a:t>
                </a:r>
                <a14:m>
                  <m:oMath xmlns:m="http://schemas.openxmlformats.org/officeDocument/2006/math">
                    <m:r>
                      <a:rPr lang="de-CH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de-CH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→−</m:t>
                    </m:r>
                    <m:r>
                      <a:rPr lang="de-CH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1200" i="1" dirty="0">
                    <a:solidFill>
                      <a:schemeClr val="tx1"/>
                    </a:solidFill>
                    <a:effectLst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48" name="Rounded Rectangle 47">
                <a:extLst>
                  <a:ext uri="{FF2B5EF4-FFF2-40B4-BE49-F238E27FC236}">
                    <a16:creationId xmlns:a16="http://schemas.microsoft.com/office/drawing/2014/main" id="{97644342-F6E2-6032-6025-981E770136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7705" y="647025"/>
                <a:ext cx="3532501" cy="1214464"/>
              </a:xfrm>
              <a:prstGeom prst="roundRect">
                <a:avLst/>
              </a:prstGeom>
              <a:blipFill>
                <a:blip r:embed="rId6"/>
                <a:stretch>
                  <a:fillRect t="-2020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0" name="Picture 49" descr="A math equations on a white background&#10;&#10;AI-generated content may be incorrect.">
            <a:extLst>
              <a:ext uri="{FF2B5EF4-FFF2-40B4-BE49-F238E27FC236}">
                <a16:creationId xmlns:a16="http://schemas.microsoft.com/office/drawing/2014/main" id="{6CAD0596-93CC-7F7F-D1F7-CA40214424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" y="3190761"/>
            <a:ext cx="2928274" cy="1170426"/>
          </a:xfrm>
          <a:prstGeom prst="rect">
            <a:avLst/>
          </a:prstGeom>
        </p:spPr>
      </p:pic>
      <p:pic>
        <p:nvPicPr>
          <p:cNvPr id="54" name="Picture 53" descr="A diagram of a diagram&#10;&#10;AI-generated content may be incorrect.">
            <a:extLst>
              <a:ext uri="{FF2B5EF4-FFF2-40B4-BE49-F238E27FC236}">
                <a16:creationId xmlns:a16="http://schemas.microsoft.com/office/drawing/2014/main" id="{C11A8BAB-8A97-BE99-2305-F0B844B9C9C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00"/>
          <a:stretch/>
        </p:blipFill>
        <p:spPr>
          <a:xfrm>
            <a:off x="5373185" y="2226611"/>
            <a:ext cx="3437021" cy="1480630"/>
          </a:xfrm>
          <a:prstGeom prst="rect">
            <a:avLst/>
          </a:prstGeom>
        </p:spPr>
      </p:pic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2AA4D23E-EACB-C7B9-D07A-35B450C803EF}"/>
              </a:ext>
            </a:extLst>
          </p:cNvPr>
          <p:cNvSpPr/>
          <p:nvPr/>
        </p:nvSpPr>
        <p:spPr>
          <a:xfrm>
            <a:off x="5210593" y="1926560"/>
            <a:ext cx="3599613" cy="30777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The model spectrum, after EWSM breaking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ounded Rectangle 64">
                <a:extLst>
                  <a:ext uri="{FF2B5EF4-FFF2-40B4-BE49-F238E27FC236}">
                    <a16:creationId xmlns:a16="http://schemas.microsoft.com/office/drawing/2014/main" id="{4C5D7DBE-CFEC-9A87-A556-378284F10077}"/>
                  </a:ext>
                </a:extLst>
              </p:cNvPr>
              <p:cNvSpPr/>
              <p:nvPr/>
            </p:nvSpPr>
            <p:spPr>
              <a:xfrm>
                <a:off x="1219200" y="1441883"/>
                <a:ext cx="1799807" cy="245178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𝐻𝐷𝑀</m:t>
                    </m:r>
                  </m:oMath>
                </a14:m>
                <a:r>
                  <a:rPr lang="en-US" sz="1400" dirty="0">
                    <a:solidFill>
                      <a:schemeClr val="tx1"/>
                    </a:solidFill>
                  </a:rPr>
                  <a:t> Potential</a:t>
                </a:r>
              </a:p>
            </p:txBody>
          </p:sp>
        </mc:Choice>
        <mc:Fallback xmlns="">
          <p:sp>
            <p:nvSpPr>
              <p:cNvPr id="65" name="Rounded Rectangle 64">
                <a:extLst>
                  <a:ext uri="{FF2B5EF4-FFF2-40B4-BE49-F238E27FC236}">
                    <a16:creationId xmlns:a16="http://schemas.microsoft.com/office/drawing/2014/main" id="{4C5D7DBE-CFEC-9A87-A556-378284F100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1441883"/>
                <a:ext cx="1799807" cy="245178"/>
              </a:xfrm>
              <a:prstGeom prst="roundRect">
                <a:avLst/>
              </a:prstGeom>
              <a:blipFill>
                <a:blip r:embed="rId9"/>
                <a:stretch>
                  <a:fillRect t="-9091" b="-31818"/>
                </a:stretch>
              </a:blip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ounded Rectangle 65">
                <a:extLst>
                  <a:ext uri="{FF2B5EF4-FFF2-40B4-BE49-F238E27FC236}">
                    <a16:creationId xmlns:a16="http://schemas.microsoft.com/office/drawing/2014/main" id="{FBDFAD37-59E7-484F-DB04-3A26D166657A}"/>
                  </a:ext>
                </a:extLst>
              </p:cNvPr>
              <p:cNvSpPr/>
              <p:nvPr/>
            </p:nvSpPr>
            <p:spPr>
              <a:xfrm>
                <a:off x="1219200" y="2920852"/>
                <a:ext cx="1799807" cy="245178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𝐻𝐷𝑀</m:t>
                    </m:r>
                    <m:r>
                      <a:rPr lang="en-US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400" dirty="0">
                    <a:solidFill>
                      <a:schemeClr val="tx1"/>
                    </a:solidFill>
                  </a:rPr>
                  <a:t>Potential</a:t>
                </a:r>
              </a:p>
            </p:txBody>
          </p:sp>
        </mc:Choice>
        <mc:Fallback xmlns="">
          <p:sp>
            <p:nvSpPr>
              <p:cNvPr id="66" name="Rounded Rectangle 65">
                <a:extLst>
                  <a:ext uri="{FF2B5EF4-FFF2-40B4-BE49-F238E27FC236}">
                    <a16:creationId xmlns:a16="http://schemas.microsoft.com/office/drawing/2014/main" id="{FBDFAD37-59E7-484F-DB04-3A26D16665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2920852"/>
                <a:ext cx="1799807" cy="245178"/>
              </a:xfrm>
              <a:prstGeom prst="roundRect">
                <a:avLst/>
              </a:prstGeom>
              <a:blipFill>
                <a:blip r:embed="rId10"/>
                <a:stretch>
                  <a:fillRect t="-8696" b="-26087"/>
                </a:stretch>
              </a:blip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ounded Rectangle 66">
                <a:extLst>
                  <a:ext uri="{FF2B5EF4-FFF2-40B4-BE49-F238E27FC236}">
                    <a16:creationId xmlns:a16="http://schemas.microsoft.com/office/drawing/2014/main" id="{A36F2B67-029A-9F4C-06A6-8B0CF038A61A}"/>
                  </a:ext>
                </a:extLst>
              </p:cNvPr>
              <p:cNvSpPr/>
              <p:nvPr/>
            </p:nvSpPr>
            <p:spPr>
              <a:xfrm>
                <a:off x="5210904" y="3603905"/>
                <a:ext cx="3651865" cy="967355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𝐹𝑟𝑒𝑒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𝑝𝑎𝑟𝑎𝑚𝑒𝑡𝑒𝑟𝑠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de-CH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de-CH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CH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de-CH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de-CH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CH" sz="1800" dirty="0">
                    <a:solidFill>
                      <a:schemeClr val="tx1"/>
                    </a:solidFill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CH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de-CH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de-CH" sz="1800" dirty="0">
                    <a:solidFill>
                      <a:schemeClr val="tx1"/>
                    </a:solidFill>
                  </a:rPr>
                  <a:t>, </a:t>
                </a:r>
                <a:r>
                  <a:rPr lang="el-GR" sz="1800" dirty="0">
                    <a:solidFill>
                      <a:schemeClr val="tx1"/>
                    </a:solidFill>
                  </a:rPr>
                  <a:t>β</a:t>
                </a:r>
                <a:r>
                  <a:rPr lang="de-CH" sz="1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CH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de-CH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  <m:r>
                      <a:rPr lang="de-CH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de-CH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de-CH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CH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de-CH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1,2,3</m:t>
                        </m:r>
                      </m:sub>
                    </m:sSub>
                    <m:r>
                      <a:rPr lang="de-CH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de-CH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de-CH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de-CH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de-CH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de-CH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b>
                    </m:sSub>
                    <m:r>
                      <a:rPr lang="de-CH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sSup>
                      <m:sSupPr>
                        <m:ctrlPr>
                          <a:rPr lang="de-CH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de-CH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CH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e>
                      <m:sup>
                        <m:r>
                          <a:rPr lang="de-CH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7" name="Rounded Rectangle 66">
                <a:extLst>
                  <a:ext uri="{FF2B5EF4-FFF2-40B4-BE49-F238E27FC236}">
                    <a16:creationId xmlns:a16="http://schemas.microsoft.com/office/drawing/2014/main" id="{A36F2B67-029A-9F4C-06A6-8B0CF038A6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0904" y="3603905"/>
                <a:ext cx="3651865" cy="967355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Double Bracket 67">
            <a:extLst>
              <a:ext uri="{FF2B5EF4-FFF2-40B4-BE49-F238E27FC236}">
                <a16:creationId xmlns:a16="http://schemas.microsoft.com/office/drawing/2014/main" id="{4DF9B2A9-7C7A-8D1A-5169-E8623373A7C4}"/>
              </a:ext>
            </a:extLst>
          </p:cNvPr>
          <p:cNvSpPr/>
          <p:nvPr/>
        </p:nvSpPr>
        <p:spPr>
          <a:xfrm>
            <a:off x="5353591" y="3982698"/>
            <a:ext cx="1295400" cy="209771"/>
          </a:xfrm>
          <a:prstGeom prst="bracketPair">
            <a:avLst>
              <a:gd name="adj" fmla="val 37424"/>
            </a:avLst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C29090E7-50BD-1B69-40E3-DB86A5797BD5}"/>
              </a:ext>
            </a:extLst>
          </p:cNvPr>
          <p:cNvCxnSpPr>
            <a:cxnSpLocks/>
          </p:cNvCxnSpPr>
          <p:nvPr/>
        </p:nvCxnSpPr>
        <p:spPr>
          <a:xfrm>
            <a:off x="6001291" y="4192469"/>
            <a:ext cx="0" cy="384854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Rectangle 69">
            <a:extLst>
              <a:ext uri="{FF2B5EF4-FFF2-40B4-BE49-F238E27FC236}">
                <a16:creationId xmlns:a16="http://schemas.microsoft.com/office/drawing/2014/main" id="{439C9E1B-3C61-DD14-53CA-02184EA07759}"/>
              </a:ext>
            </a:extLst>
          </p:cNvPr>
          <p:cNvSpPr/>
          <p:nvPr/>
        </p:nvSpPr>
        <p:spPr>
          <a:xfrm>
            <a:off x="8991600" y="5010150"/>
            <a:ext cx="152400" cy="13335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5207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70983-F27D-CCF9-1596-9A7D831D5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002"/>
            <a:ext cx="7604659" cy="615553"/>
          </a:xfrm>
        </p:spPr>
        <p:txBody>
          <a:bodyPr/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             Proposed extensions of SM  to explicate the narrow diphoton resonance</a:t>
            </a:r>
            <a:endParaRPr lang="en-US" sz="1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7C2E70-0CD2-DCC9-6C52-891BEE7D877A}"/>
              </a:ext>
            </a:extLst>
          </p:cNvPr>
          <p:cNvSpPr/>
          <p:nvPr/>
        </p:nvSpPr>
        <p:spPr>
          <a:xfrm>
            <a:off x="1" y="5010150"/>
            <a:ext cx="9144000" cy="13335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7240968A-0B9D-9466-AE15-A58014D58B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05" y="3271978"/>
            <a:ext cx="3996541" cy="1578634"/>
          </a:xfrm>
          <a:prstGeom prst="rect">
            <a:avLst/>
          </a:prstGeom>
        </p:spPr>
      </p:pic>
      <p:pic>
        <p:nvPicPr>
          <p:cNvPr id="10" name="Picture 9" descr="A table with text and symbols&#10;&#10;AI-generated content may be incorrect.">
            <a:extLst>
              <a:ext uri="{FF2B5EF4-FFF2-40B4-BE49-F238E27FC236}">
                <a16:creationId xmlns:a16="http://schemas.microsoft.com/office/drawing/2014/main" id="{90EBF94F-FF22-6BDB-626D-2E359045F9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338" y="892018"/>
            <a:ext cx="3838008" cy="202148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EB27553-813F-8ADE-E0BE-FF3D7AAE0E3E}"/>
              </a:ext>
            </a:extLst>
          </p:cNvPr>
          <p:cNvSpPr txBox="1"/>
          <p:nvPr/>
        </p:nvSpPr>
        <p:spPr>
          <a:xfrm>
            <a:off x="3429000" y="4768409"/>
            <a:ext cx="46650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dirty="0">
                <a:solidFill>
                  <a:srgbClr val="00B0F0"/>
                </a:solidFill>
                <a:effectLst/>
              </a:rPr>
              <a:t>J. Phys. G 46 (2019) no.11, 115001</a:t>
            </a:r>
            <a:endParaRPr lang="en-US" sz="1200" dirty="0">
              <a:solidFill>
                <a:srgbClr val="00B0F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28551A5-CC92-1E03-074E-C31ED6D6CD52}"/>
              </a:ext>
            </a:extLst>
          </p:cNvPr>
          <p:cNvSpPr/>
          <p:nvPr/>
        </p:nvSpPr>
        <p:spPr>
          <a:xfrm>
            <a:off x="5280111" y="630555"/>
            <a:ext cx="3429000" cy="21321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Phenomenology of the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0A47951-7059-9B7F-3091-F6AD55CB6E2A}"/>
                  </a:ext>
                </a:extLst>
              </p:cNvPr>
              <p:cNvSpPr/>
              <p:nvPr/>
            </p:nvSpPr>
            <p:spPr>
              <a:xfrm>
                <a:off x="2409634" y="2960674"/>
                <a:ext cx="4255684" cy="2132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Branching ratios within the model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0A47951-7059-9B7F-3091-F6AD55CB6E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634" y="2960674"/>
                <a:ext cx="4255684" cy="213212"/>
              </a:xfrm>
              <a:prstGeom prst="rect">
                <a:avLst/>
              </a:prstGeom>
              <a:blipFill>
                <a:blip r:embed="rId4"/>
                <a:stretch>
                  <a:fillRect t="-35000" b="-6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CEDFE860-4E49-0C54-5DAB-2D9B5545A794}"/>
              </a:ext>
            </a:extLst>
          </p:cNvPr>
          <p:cNvSpPr txBox="1"/>
          <p:nvPr/>
        </p:nvSpPr>
        <p:spPr>
          <a:xfrm>
            <a:off x="6686801" y="2879212"/>
            <a:ext cx="57237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B0F0"/>
                </a:solidFill>
              </a:rPr>
              <a:t>arXiv:1606.01674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44B8EFE-823E-DE6D-E969-1761000BFE35}"/>
              </a:ext>
            </a:extLst>
          </p:cNvPr>
          <p:cNvSpPr/>
          <p:nvPr/>
        </p:nvSpPr>
        <p:spPr>
          <a:xfrm>
            <a:off x="8991600" y="5010150"/>
            <a:ext cx="152400" cy="13335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E3F0C3D9-DE0E-A6B2-B4AC-579B68274A84}"/>
                  </a:ext>
                </a:extLst>
              </p:cNvPr>
              <p:cNvSpPr/>
              <p:nvPr/>
            </p:nvSpPr>
            <p:spPr>
              <a:xfrm>
                <a:off x="401172" y="649001"/>
                <a:ext cx="4170828" cy="2250116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200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  <a:effectLst/>
                  </a:rPr>
                  <a:t>, is SM Higgs-like in the model, it is allowed to couple with all of the SM particles</a:t>
                </a:r>
                <a:r>
                  <a:rPr lang="de-CH" sz="1200" dirty="0">
                    <a:solidFill>
                      <a:schemeClr val="tx1"/>
                    </a:solidFill>
                    <a:effectLst/>
                  </a:rPr>
                  <a:t>.</a:t>
                </a:r>
                <a:endParaRPr lang="en-US" sz="1200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 may be observed as a resonance in</a:t>
                </a:r>
                <a14:m>
                  <m:oMath xmlns:m="http://schemas.openxmlformats.org/officeDocument/2006/math">
                    <m:r>
                      <a:rPr lang="de-CH" sz="1200" b="0" i="0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</a:rPr>
                      <m:t>𝑝𝑝</m:t>
                    </m:r>
                    <m:r>
                      <a:rPr lang="en-US" sz="1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</a:rPr>
                      <m:t> → </m:t>
                    </m:r>
                    <m:r>
                      <a:rPr lang="en-US" sz="1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</a:rPr>
                      <m:t> → </m:t>
                    </m:r>
                    <m:r>
                      <a:rPr lang="en-US" sz="1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  <a:effectLst/>
                  </a:rPr>
                  <a:t>modes where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2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12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12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, </m:t>
                    </m:r>
                    <m:sSup>
                      <m:sSupPr>
                        <m:ctrlPr>
                          <a:rPr lang="en-US" sz="12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CH" sz="12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sz="12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p>
                    </m:sSup>
                    <m:r>
                      <a:rPr lang="en-US" sz="12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l-GR" sz="12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de-CH" sz="120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200" dirty="0">
                    <a:solidFill>
                      <a:schemeClr val="tx1"/>
                    </a:solidFill>
                  </a:rPr>
                  <a:t>Direct production of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 is assumed to be small in this model, with the dominant contribution arising from the decay of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200" dirty="0">
                    <a:solidFill>
                      <a:schemeClr val="tx1"/>
                    </a:solidFill>
                  </a:rPr>
                  <a:t>Mixing between  S and h is assumed to be small.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200" dirty="0">
                    <a:solidFill>
                      <a:schemeClr val="tx1"/>
                    </a:solidFill>
                  </a:rPr>
                  <a:t>Mass hierarchy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sz="1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de-CH" sz="1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sz="1200" dirty="0">
                    <a:solidFill>
                      <a:schemeClr val="bg1"/>
                    </a:solidFill>
                  </a:rPr>
                  <a:t>&gt;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sz="12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de-CH" sz="12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de-CH" sz="12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12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sz="12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de-CH" sz="12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sz="1200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sz="1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de-CH" sz="1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sz="12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de-CH" sz="1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de-CH" sz="1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sz="1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de-CH" sz="1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de-CH" sz="1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de-CH" sz="1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sz="1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de-CH" sz="1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de-CH" sz="1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de-CH" sz="1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sz="1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de-CH" sz="1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de-CH" sz="1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1200" dirty="0">
                  <a:solidFill>
                    <a:schemeClr val="bg1"/>
                  </a:solidFill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en-US" sz="1200" dirty="0">
                  <a:solidFill>
                    <a:schemeClr val="tx1"/>
                  </a:solidFill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en-US" sz="1200" dirty="0"/>
              </a:p>
            </p:txBody>
          </p:sp>
        </mc:Choice>
        <mc:Fallback xmlns=""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E3F0C3D9-DE0E-A6B2-B4AC-579B68274A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172" y="649001"/>
                <a:ext cx="4170828" cy="2250116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B6BFA279-ECC3-6901-04C0-DC2A4D9664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095" y="3209855"/>
            <a:ext cx="3929958" cy="164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106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2866F5-FFB2-090C-414A-51D0D64C6C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A67F3-27F5-BBDA-2579-6646B3B3F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1" y="0"/>
            <a:ext cx="9113316" cy="276999"/>
          </a:xfrm>
        </p:spPr>
        <p:txBody>
          <a:bodyPr/>
          <a:lstStyle/>
          <a:p>
            <a:pPr algn="l"/>
            <a:r>
              <a:rPr lang="en-US" sz="1800" dirty="0">
                <a:solidFill>
                  <a:schemeClr val="bg1"/>
                </a:solidFill>
              </a:rPr>
              <a:t>            Proposed extensions of SM  to explicate the narrow diphoton resonance</a:t>
            </a:r>
            <a:endParaRPr lang="en-US" sz="1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D8BE6B-352B-4300-C6FE-C2633067095D}"/>
              </a:ext>
            </a:extLst>
          </p:cNvPr>
          <p:cNvSpPr/>
          <p:nvPr/>
        </p:nvSpPr>
        <p:spPr>
          <a:xfrm>
            <a:off x="386077" y="3058551"/>
            <a:ext cx="4267200" cy="2132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Theoretical Framework of the model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1B91903-B093-DA97-3182-EBFBB56D09C4}"/>
                  </a:ext>
                </a:extLst>
              </p:cNvPr>
              <p:cNvSpPr txBox="1"/>
              <p:nvPr/>
            </p:nvSpPr>
            <p:spPr>
              <a:xfrm>
                <a:off x="383900" y="3490207"/>
                <a:ext cx="4155430" cy="13849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200" dirty="0"/>
                  <a:t>Another model that is proposed is the Real Triplet Model with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200" dirty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200" dirty="0">
                    <a:solidFill>
                      <a:srgbClr val="222222"/>
                    </a:solidFill>
                  </a:rPr>
                  <a:t>S</a:t>
                </a:r>
                <a:r>
                  <a:rPr lang="en-US" sz="1200" b="0" i="0" dirty="0">
                    <a:solidFill>
                      <a:srgbClr val="222222"/>
                    </a:solidFill>
                    <a:effectLst/>
                  </a:rPr>
                  <a:t>ignal in </a:t>
                </a:r>
                <a14:m>
                  <m:oMath xmlns:m="http://schemas.openxmlformats.org/officeDocument/2006/math">
                    <m:r>
                      <a:rPr lang="en-US" sz="1200" b="0" i="1" dirty="0" smtClean="0">
                        <a:solidFill>
                          <a:srgbClr val="222222"/>
                        </a:solidFill>
                        <a:effectLst/>
                        <a:latin typeface="Cambria Math" panose="02040503050406030204" pitchFamily="18" charset="0"/>
                      </a:rPr>
                      <m:t>𝑊𝑊</m:t>
                    </m:r>
                  </m:oMath>
                </a14:m>
                <a:r>
                  <a:rPr lang="en-US" sz="1200" b="0" i="0" dirty="0">
                    <a:solidFill>
                      <a:srgbClr val="222222"/>
                    </a:solidFill>
                    <a:effectLst/>
                    <a:latin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200" b="0" i="1" dirty="0" smtClean="0">
                        <a:solidFill>
                          <a:srgbClr val="222222"/>
                        </a:solidFill>
                        <a:effectLst/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1200" b="0" i="1" dirty="0" smtClean="0">
                        <a:solidFill>
                          <a:srgbClr val="222222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1200" b="0" i="0" dirty="0">
                    <a:solidFill>
                      <a:srgbClr val="222222"/>
                    </a:solidFill>
                    <a:effectLst/>
                    <a:latin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222222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𝛾𝛾</m:t>
                    </m:r>
                  </m:oMath>
                </a14:m>
                <a:r>
                  <a:rPr lang="en-US" sz="1200" b="0" i="0" dirty="0">
                    <a:solidFill>
                      <a:srgbClr val="222222"/>
                    </a:solidFill>
                    <a:effectLst/>
                    <a:latin typeface="Arial" panose="020B0604020202020204" pitchFamily="34" charset="0"/>
                  </a:rPr>
                  <a:t>, </a:t>
                </a:r>
                <a:r>
                  <a:rPr lang="en-US" sz="1200" b="0" i="0" dirty="0">
                    <a:solidFill>
                      <a:srgbClr val="222222"/>
                    </a:solidFill>
                    <a:effectLst/>
                  </a:rPr>
                  <a:t>but not in </a:t>
                </a:r>
                <a14:m>
                  <m:oMath xmlns:m="http://schemas.openxmlformats.org/officeDocument/2006/math">
                    <m:r>
                      <a:rPr lang="en-US" sz="1200" b="0" i="1" dirty="0" smtClean="0">
                        <a:solidFill>
                          <a:srgbClr val="222222"/>
                        </a:solidFill>
                        <a:effectLst/>
                        <a:latin typeface="Cambria Math" panose="02040503050406030204" pitchFamily="18" charset="0"/>
                      </a:rPr>
                      <m:t>𝑍𝑍</m:t>
                    </m:r>
                  </m:oMath>
                </a14:m>
                <a:endParaRPr lang="en-US" sz="1200" b="0" i="0" dirty="0">
                  <a:solidFill>
                    <a:srgbClr val="222222"/>
                  </a:solidFill>
                  <a:effectLst/>
                  <a:latin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200" dirty="0"/>
                  <a:t>The model predicts a positive shift in the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1200" dirty="0"/>
                  <a:t> boson mass which has been observed recently by CDF.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200" dirty="0"/>
                  <a:t>Small  mixing with the SM Higgs and scalars nearly mass degenerate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1B91903-B093-DA97-3182-EBFBB56D09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900" y="3490207"/>
                <a:ext cx="4155430" cy="1384995"/>
              </a:xfrm>
              <a:prstGeom prst="rect">
                <a:avLst/>
              </a:prstGeom>
              <a:blipFill>
                <a:blip r:embed="rId2"/>
                <a:stretch>
                  <a:fillRect t="-917" b="-2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881E7E0-2652-549F-7E3A-1D810104DF39}"/>
              </a:ext>
            </a:extLst>
          </p:cNvPr>
          <p:cNvSpPr/>
          <p:nvPr/>
        </p:nvSpPr>
        <p:spPr>
          <a:xfrm>
            <a:off x="5289243" y="677742"/>
            <a:ext cx="2836398" cy="30777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Real Higgs Triplet Potential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5F0B6CA-B40B-0B66-64DD-38DF0148A19B}"/>
              </a:ext>
            </a:extLst>
          </p:cNvPr>
          <p:cNvSpPr/>
          <p:nvPr/>
        </p:nvSpPr>
        <p:spPr>
          <a:xfrm>
            <a:off x="1" y="5010150"/>
            <a:ext cx="9144000" cy="13335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diagram of a new method&#10;&#10;AI-generated content may be incorrect.">
            <a:extLst>
              <a:ext uri="{FF2B5EF4-FFF2-40B4-BE49-F238E27FC236}">
                <a16:creationId xmlns:a16="http://schemas.microsoft.com/office/drawing/2014/main" id="{F66861C9-F327-379E-BA2A-9FF6AF868E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4" t="14017" r="21085"/>
          <a:stretch/>
        </p:blipFill>
        <p:spPr>
          <a:xfrm>
            <a:off x="5316961" y="1907845"/>
            <a:ext cx="3512375" cy="22391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8CD39EF-527C-801C-322C-149E864BA0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373" y="1031210"/>
            <a:ext cx="4531168" cy="337372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B9D0032-5BFB-7ECA-2398-405533150261}"/>
              </a:ext>
            </a:extLst>
          </p:cNvPr>
          <p:cNvSpPr/>
          <p:nvPr/>
        </p:nvSpPr>
        <p:spPr>
          <a:xfrm>
            <a:off x="4768678" y="1540914"/>
            <a:ext cx="4281361" cy="337372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The model spectrum, after EWSM breaking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BDEA30E-D923-0E39-F7FE-8100FFC0C127}"/>
                  </a:ext>
                </a:extLst>
              </p:cNvPr>
              <p:cNvSpPr/>
              <p:nvPr/>
            </p:nvSpPr>
            <p:spPr>
              <a:xfrm>
                <a:off x="304799" y="717816"/>
                <a:ext cx="4267200" cy="21321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Interesting excesses in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𝛾𝛾</m:t>
                    </m:r>
                    <m:r>
                      <a:rPr lang="de-CH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de-CH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BDEA30E-D923-0E39-F7FE-8100FFC0C1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99" y="717816"/>
                <a:ext cx="4267200" cy="213212"/>
              </a:xfrm>
              <a:prstGeom prst="rect">
                <a:avLst/>
              </a:prstGeom>
              <a:blipFill>
                <a:blip r:embed="rId5"/>
                <a:stretch>
                  <a:fillRect t="-35000" b="-65000"/>
                </a:stretch>
              </a:blip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0E6DE815-E83D-F379-D007-E948CA8F9AE1}"/>
                  </a:ext>
                </a:extLst>
              </p:cNvPr>
              <p:cNvSpPr/>
              <p:nvPr/>
            </p:nvSpPr>
            <p:spPr>
              <a:xfrm>
                <a:off x="5486400" y="4206131"/>
                <a:ext cx="3342936" cy="669071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𝐹𝑟𝑒𝑒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𝑝𝑎𝑟𝑎𝑚𝑒𝑡𝑒𝑟𝑠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de-CH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de-CH" sz="1800" dirty="0">
                    <a:solidFill>
                      <a:schemeClr val="tx1"/>
                    </a:solidFill>
                  </a:rPr>
                  <a:t>,</a:t>
                </a:r>
                <a14:m>
                  <m:oMath xmlns:m="http://schemas.openxmlformats.org/officeDocument/2006/math">
                    <m:r>
                      <a:rPr lang="de-CH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de-CH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de-CH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CH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sSup>
                          <m:sSup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Δ</m:t>
                            </m:r>
                          </m:e>
                          <m:sup>
                            <m:r>
                              <a:rPr lang="de-CH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sub>
                    </m:sSub>
                    <m:r>
                      <a:rPr lang="de-CH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CH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sSup>
                          <m:sSup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Δ</m:t>
                            </m:r>
                          </m:e>
                          <m:sup>
                            <m:r>
                              <a:rPr lang="de-CH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±</m:t>
                            </m:r>
                          </m:sup>
                        </m:sSup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0E6DE815-E83D-F379-D007-E948CA8F9A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4206131"/>
                <a:ext cx="3342936" cy="669071"/>
              </a:xfrm>
              <a:prstGeom prst="roundRect">
                <a:avLst/>
              </a:prstGeom>
              <a:blipFill>
                <a:blip r:embed="rId6"/>
                <a:stretch>
                  <a:fillRect b="-10909"/>
                </a:stretch>
              </a:blip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C9BF2BB3-68FB-8F42-50A7-99784D22DE0B}"/>
              </a:ext>
            </a:extLst>
          </p:cNvPr>
          <p:cNvSpPr/>
          <p:nvPr/>
        </p:nvSpPr>
        <p:spPr>
          <a:xfrm>
            <a:off x="8991600" y="5010150"/>
            <a:ext cx="152400" cy="13335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205F160-548F-6826-3F8D-228B078D9509}"/>
              </a:ext>
            </a:extLst>
          </p:cNvPr>
          <p:cNvSpPr txBox="1"/>
          <p:nvPr/>
        </p:nvSpPr>
        <p:spPr>
          <a:xfrm>
            <a:off x="6400800" y="1317811"/>
            <a:ext cx="460981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u="none" strike="noStrike" dirty="0">
                <a:solidFill>
                  <a:srgbClr val="00B0F0"/>
                </a:solidFill>
                <a:effectLst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arXiv:2411.18618</a:t>
            </a:r>
            <a:r>
              <a:rPr lang="en-US" sz="1000" b="1" dirty="0">
                <a:solidFill>
                  <a:srgbClr val="00B0F0"/>
                </a:solidFill>
                <a:effectLst/>
              </a:rPr>
              <a:t> </a:t>
            </a:r>
            <a:endParaRPr lang="en-US" sz="1000" dirty="0">
              <a:solidFill>
                <a:srgbClr val="00B0F0"/>
              </a:solidFill>
            </a:endParaRPr>
          </a:p>
        </p:txBody>
      </p:sp>
      <p:pic>
        <p:nvPicPr>
          <p:cNvPr id="28" name="Picture 27" descr="A diagram of current status&#10;&#10;AI-generated content may be incorrect.">
            <a:extLst>
              <a:ext uri="{FF2B5EF4-FFF2-40B4-BE49-F238E27FC236}">
                <a16:creationId xmlns:a16="http://schemas.microsoft.com/office/drawing/2014/main" id="{12F5F782-869B-6C28-3012-C0C1F85BB3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2"/>
          <a:stretch/>
        </p:blipFill>
        <p:spPr>
          <a:xfrm>
            <a:off x="986275" y="985519"/>
            <a:ext cx="2802899" cy="2017706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4AFDF368-0095-5ABE-4FAA-BD13795B4D59}"/>
              </a:ext>
            </a:extLst>
          </p:cNvPr>
          <p:cNvSpPr txBox="1"/>
          <p:nvPr/>
        </p:nvSpPr>
        <p:spPr>
          <a:xfrm rot="5400000">
            <a:off x="3024738" y="1834138"/>
            <a:ext cx="180783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dirty="0">
                <a:solidFill>
                  <a:srgbClr val="00B0F0"/>
                </a:solidFill>
                <a:effectLst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arxiv.org/pdf/2503.16245</a:t>
            </a:r>
            <a:endParaRPr lang="en-US" sz="1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848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F311C-B601-EF1C-8B36-815A67BAA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1" y="80213"/>
            <a:ext cx="9113316" cy="307777"/>
          </a:xfrm>
        </p:spPr>
        <p:txBody>
          <a:bodyPr/>
          <a:lstStyle/>
          <a:p>
            <a:pPr algn="l"/>
            <a:r>
              <a:rPr lang="en-US" sz="2000" dirty="0">
                <a:solidFill>
                  <a:schemeClr val="bg1"/>
                </a:solidFill>
              </a:rPr>
              <a:t>           </a:t>
            </a:r>
            <a:r>
              <a:rPr lang="en-US" sz="1800" dirty="0">
                <a:solidFill>
                  <a:schemeClr val="bg1"/>
                </a:solidFill>
              </a:rPr>
              <a:t>Proposed extensions of SM  to explicate the narrow diphoton resonance</a:t>
            </a:r>
            <a:endParaRPr lang="en-US" sz="1800" dirty="0"/>
          </a:p>
        </p:txBody>
      </p:sp>
      <p:pic>
        <p:nvPicPr>
          <p:cNvPr id="109" name="Picture 108" descr="A graph of a function&#10;&#10;AI-generated content may be incorrect.">
            <a:extLst>
              <a:ext uri="{FF2B5EF4-FFF2-40B4-BE49-F238E27FC236}">
                <a16:creationId xmlns:a16="http://schemas.microsoft.com/office/drawing/2014/main" id="{2DE1285F-6073-5F9D-570C-5265E95A54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51" y="3180210"/>
            <a:ext cx="2228642" cy="1808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53DA7632-F5D5-94E7-6751-1F4ADAEDC623}"/>
                  </a:ext>
                </a:extLst>
              </p:cNvPr>
              <p:cNvSpPr/>
              <p:nvPr/>
            </p:nvSpPr>
            <p:spPr>
              <a:xfrm>
                <a:off x="5085806" y="667955"/>
                <a:ext cx="3886200" cy="2132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bg1"/>
                    </a:solidFill>
                    <a:effectLst/>
                  </a:rPr>
                  <a:t>Dominant branching ratios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1600" dirty="0">
                            <a:solidFill>
                              <a:schemeClr val="bg1"/>
                            </a:solidFill>
                            <a:latin typeface="Helvetica" pitchFamily="2" charset="0"/>
                          </a:rPr>
                          <m:t>±</m:t>
                        </m:r>
                      </m:sup>
                    </m:sSup>
                  </m:oMath>
                </a14:m>
                <a:r>
                  <a:rPr lang="en-US" sz="1600" dirty="0">
                    <a:solidFill>
                      <a:schemeClr val="bg1"/>
                    </a:solidFill>
                    <a:effectLst/>
                    <a:latin typeface="Helvetica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53DA7632-F5D5-94E7-6751-1F4ADAEDC6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5806" y="667955"/>
                <a:ext cx="3886200" cy="213212"/>
              </a:xfrm>
              <a:prstGeom prst="rect">
                <a:avLst/>
              </a:prstGeom>
              <a:blipFill>
                <a:blip r:embed="rId4"/>
                <a:stretch>
                  <a:fillRect t="-20000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3" name="Picture 112" descr="A diagram of a graph&#10;&#10;AI-generated content may be incorrect.">
            <a:extLst>
              <a:ext uri="{FF2B5EF4-FFF2-40B4-BE49-F238E27FC236}">
                <a16:creationId xmlns:a16="http://schemas.microsoft.com/office/drawing/2014/main" id="{3CD6C95E-149F-41D6-2B03-C254AD31B8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897939"/>
            <a:ext cx="2725677" cy="2052384"/>
          </a:xfrm>
          <a:prstGeom prst="rect">
            <a:avLst/>
          </a:prstGeom>
        </p:spPr>
      </p:pic>
      <p:sp>
        <p:nvSpPr>
          <p:cNvPr id="114" name="Rectangle 113">
            <a:extLst>
              <a:ext uri="{FF2B5EF4-FFF2-40B4-BE49-F238E27FC236}">
                <a16:creationId xmlns:a16="http://schemas.microsoft.com/office/drawing/2014/main" id="{958AB5FE-B92B-2883-CC60-63489F628183}"/>
              </a:ext>
            </a:extLst>
          </p:cNvPr>
          <p:cNvSpPr/>
          <p:nvPr/>
        </p:nvSpPr>
        <p:spPr>
          <a:xfrm>
            <a:off x="1" y="5010150"/>
            <a:ext cx="9144000" cy="13335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DB8CB624-0E95-5092-D682-FB0D7D535F4E}"/>
              </a:ext>
            </a:extLst>
          </p:cNvPr>
          <p:cNvSpPr/>
          <p:nvPr/>
        </p:nvSpPr>
        <p:spPr>
          <a:xfrm>
            <a:off x="5124157" y="3016234"/>
            <a:ext cx="3886200" cy="21321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Phenomenology of the model</a:t>
            </a:r>
          </a:p>
        </p:txBody>
      </p:sp>
      <p:pic>
        <p:nvPicPr>
          <p:cNvPr id="117" name="Picture 116" descr="A graph of a function&#10;&#10;AI-generated content may be incorrect.">
            <a:extLst>
              <a:ext uri="{FF2B5EF4-FFF2-40B4-BE49-F238E27FC236}">
                <a16:creationId xmlns:a16="http://schemas.microsoft.com/office/drawing/2014/main" id="{C629E66A-64DA-E489-6600-21A7B5E0D7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2" t="3339" r="6885" b="3145"/>
          <a:stretch/>
        </p:blipFill>
        <p:spPr>
          <a:xfrm>
            <a:off x="1053737" y="1121859"/>
            <a:ext cx="2295270" cy="19091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FC7EE936-70BE-6BCF-6830-F14546187253}"/>
                  </a:ext>
                </a:extLst>
              </p:cNvPr>
              <p:cNvSpPr/>
              <p:nvPr/>
            </p:nvSpPr>
            <p:spPr>
              <a:xfrm>
                <a:off x="457200" y="3022239"/>
                <a:ext cx="4343400" cy="2132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bg1"/>
                    </a:solidFill>
                    <a:effectLst/>
                  </a:rPr>
                  <a:t>Dominant branching ratios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p>
                        <m:r>
                          <a:rPr lang="de-CH" sz="16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1600" dirty="0">
                  <a:solidFill>
                    <a:schemeClr val="bg1"/>
                  </a:solidFill>
                  <a:effectLst/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FC7EE936-70BE-6BCF-6830-F145461872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022239"/>
                <a:ext cx="4343400" cy="213212"/>
              </a:xfrm>
              <a:prstGeom prst="rect">
                <a:avLst/>
              </a:prstGeom>
              <a:blipFill>
                <a:blip r:embed="rId7"/>
                <a:stretch>
                  <a:fillRect t="-31579" b="-5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" name="Rectangle 118">
            <a:extLst>
              <a:ext uri="{FF2B5EF4-FFF2-40B4-BE49-F238E27FC236}">
                <a16:creationId xmlns:a16="http://schemas.microsoft.com/office/drawing/2014/main" id="{0835D51E-E583-D6EF-F7FD-DF1F7485CDAC}"/>
              </a:ext>
            </a:extLst>
          </p:cNvPr>
          <p:cNvSpPr/>
          <p:nvPr/>
        </p:nvSpPr>
        <p:spPr>
          <a:xfrm>
            <a:off x="8991600" y="5010150"/>
            <a:ext cx="152400" cy="13335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CB0E12B7-7C01-DF60-3262-3D256AE27509}"/>
              </a:ext>
            </a:extLst>
          </p:cNvPr>
          <p:cNvSpPr/>
          <p:nvPr/>
        </p:nvSpPr>
        <p:spPr>
          <a:xfrm>
            <a:off x="381000" y="652613"/>
            <a:ext cx="4343401" cy="44509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effectLst/>
              </a:rPr>
              <a:t>Drell-Yan production cross-sections for the triplet-like Higgses</a:t>
            </a:r>
          </a:p>
        </p:txBody>
      </p:sp>
      <p:pic>
        <p:nvPicPr>
          <p:cNvPr id="124" name="Picture 123" descr="A diagram of a production mode&#10;&#10;AI-generated content may be incorrect.">
            <a:extLst>
              <a:ext uri="{FF2B5EF4-FFF2-40B4-BE49-F238E27FC236}">
                <a16:creationId xmlns:a16="http://schemas.microsoft.com/office/drawing/2014/main" id="{E6EDF0BB-CCB5-3369-01B3-08AB9CFFDC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900" y="3243679"/>
            <a:ext cx="3570011" cy="1732355"/>
          </a:xfrm>
          <a:prstGeom prst="rect">
            <a:avLst/>
          </a:prstGeom>
        </p:spPr>
      </p:pic>
      <p:sp>
        <p:nvSpPr>
          <p:cNvPr id="127" name="TextBox 126">
            <a:extLst>
              <a:ext uri="{FF2B5EF4-FFF2-40B4-BE49-F238E27FC236}">
                <a16:creationId xmlns:a16="http://schemas.microsoft.com/office/drawing/2014/main" id="{AC064C07-82D8-53A4-7BD0-8F72487FFAA4}"/>
              </a:ext>
            </a:extLst>
          </p:cNvPr>
          <p:cNvSpPr txBox="1"/>
          <p:nvPr/>
        </p:nvSpPr>
        <p:spPr>
          <a:xfrm>
            <a:off x="3733800" y="4771592"/>
            <a:ext cx="464602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u="none" strike="noStrike" dirty="0">
                <a:solidFill>
                  <a:srgbClr val="00B0F0"/>
                </a:solidFill>
                <a:effectLst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arXiv:2411.18618</a:t>
            </a:r>
            <a:r>
              <a:rPr lang="en-US" sz="1200" b="1" dirty="0">
                <a:solidFill>
                  <a:srgbClr val="00B0F0"/>
                </a:solidFill>
                <a:effectLst/>
              </a:rPr>
              <a:t> </a:t>
            </a:r>
            <a:endParaRPr lang="en-US" sz="1200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25F46E91-EF1F-B1C5-50D3-17FCC8C69CE1}"/>
                  </a:ext>
                </a:extLst>
              </p:cNvPr>
              <p:cNvSpPr txBox="1"/>
              <p:nvPr/>
            </p:nvSpPr>
            <p:spPr>
              <a:xfrm>
                <a:off x="3444241" y="1625535"/>
                <a:ext cx="464602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CH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de-CH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  <m:r>
                      <a:rPr lang="de-CH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de-CH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de-CH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sub>
                    </m:sSub>
                  </m:oMath>
                </a14:m>
                <a:r>
                  <a:rPr lang="en-US" dirty="0"/>
                  <a:t>= 3.4 ±1.0 GeV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25F46E91-EF1F-B1C5-50D3-17FCC8C69C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4241" y="1625535"/>
                <a:ext cx="4646022" cy="646331"/>
              </a:xfrm>
              <a:prstGeom prst="rect">
                <a:avLst/>
              </a:prstGeom>
              <a:blipFill>
                <a:blip r:embed="rId10"/>
                <a:stretch>
                  <a:fillRect t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5930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92E97-7114-7C96-C7D4-7357AE0D8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2" y="-6493"/>
            <a:ext cx="7528459" cy="861774"/>
          </a:xfrm>
        </p:spPr>
        <p:txBody>
          <a:bodyPr/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+mn-lt"/>
              </a:rPr>
              <a:t>Final states of interest from the BSM and Current status of the analysis and future work.</a:t>
            </a:r>
            <a:br>
              <a:rPr lang="en-US" sz="1600" dirty="0"/>
            </a:b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0B6C8C-2B96-C8CB-426D-7FB4984DA4A6}"/>
              </a:ext>
            </a:extLst>
          </p:cNvPr>
          <p:cNvSpPr/>
          <p:nvPr/>
        </p:nvSpPr>
        <p:spPr>
          <a:xfrm>
            <a:off x="1" y="5010150"/>
            <a:ext cx="9144000" cy="13335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F6384F9-B4F3-A058-E9D5-CA230CCE12CE}"/>
                  </a:ext>
                </a:extLst>
              </p:cNvPr>
              <p:cNvSpPr txBox="1"/>
              <p:nvPr/>
            </p:nvSpPr>
            <p:spPr>
              <a:xfrm>
                <a:off x="152400" y="819150"/>
                <a:ext cx="4191000" cy="4159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200" dirty="0"/>
                  <a:t>The production modes considered are ggF in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𝐻𝐷𝑀</m:t>
                    </m:r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1200" dirty="0"/>
                  <a:t> and Drell Yan Production for the Real Triplet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2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200" dirty="0"/>
                  <a:t>The analysis focuses on di-photon final states with associated production.</a:t>
                </a:r>
              </a:p>
              <a:p>
                <a:endParaRPr lang="en-US" sz="12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200" dirty="0"/>
                  <a:t>The following final states are of interest:</a:t>
                </a:r>
              </a:p>
              <a:p>
                <a:pPr marL="742950" lvl="1" indent="-285750">
                  <a:buFont typeface="Wingdings" pitchFamily="2" charset="2"/>
                  <a:buChar char="v"/>
                </a:pPr>
                <a14:m>
                  <m:oMath xmlns:m="http://schemas.openxmlformats.org/officeDocument/2006/math">
                    <m:r>
                      <a:rPr lang="de-CH" sz="1200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m:rPr>
                        <m:sty m:val="p"/>
                      </m:rPr>
                      <a:rPr lang="de-CH" sz="1200" b="0" i="1" smtClean="0">
                        <a:latin typeface="Cambria Math" panose="02040503050406030204" pitchFamily="18" charset="0"/>
                      </a:rPr>
                      <m:t>γ</m:t>
                    </m:r>
                    <m:r>
                      <a:rPr lang="de-CH" sz="1200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CH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sz="12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de-CH" sz="1200" b="0" i="1" smtClean="0">
                            <a:latin typeface="Cambria Math" panose="02040503050406030204" pitchFamily="18" charset="0"/>
                          </a:rPr>
                          <m:t>h𝑎𝑑</m:t>
                        </m:r>
                      </m:sub>
                    </m:sSub>
                  </m:oMath>
                </a14:m>
                <a:endParaRPr lang="de-CH" sz="1200" b="0" dirty="0"/>
              </a:p>
              <a:p>
                <a:pPr marL="742950" lvl="1" indent="-285750">
                  <a:buFont typeface="Wingdings" pitchFamily="2" charset="2"/>
                  <a:buChar char="v"/>
                </a:pPr>
                <a14:m>
                  <m:oMath xmlns:m="http://schemas.openxmlformats.org/officeDocument/2006/math">
                    <m:r>
                      <a:rPr lang="de-CH" sz="1200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m:rPr>
                        <m:sty m:val="p"/>
                      </m:rPr>
                      <a:rPr lang="de-CH" sz="1200" b="0" i="1" smtClean="0">
                        <a:latin typeface="Cambria Math" panose="02040503050406030204" pitchFamily="18" charset="0"/>
                      </a:rPr>
                      <m:t>γ</m:t>
                    </m:r>
                    <m:r>
                      <a:rPr lang="de-CH" sz="1200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CH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sz="12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de-CH" sz="1200" b="0" i="1" smtClean="0">
                            <a:latin typeface="Cambria Math" panose="02040503050406030204" pitchFamily="18" charset="0"/>
                          </a:rPr>
                          <m:t>h𝑎𝑑</m:t>
                        </m:r>
                      </m:sub>
                    </m:sSub>
                    <m:sSub>
                      <m:sSubPr>
                        <m:ctrlPr>
                          <a:rPr lang="de-CH" sz="1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sz="1200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de-CH" sz="1200" b="0" i="1" smtClean="0">
                            <a:latin typeface="Cambria Math" panose="02040503050406030204" pitchFamily="18" charset="0"/>
                          </a:rPr>
                          <m:t>h𝑎𝑑</m:t>
                        </m:r>
                      </m:sub>
                    </m:sSub>
                  </m:oMath>
                </a14:m>
                <a:endParaRPr lang="de-CH" sz="1200" b="0" dirty="0"/>
              </a:p>
              <a:p>
                <a:pPr marL="742950" lvl="1" indent="-285750">
                  <a:buFont typeface="Wingdings" pitchFamily="2" charset="2"/>
                  <a:buChar char="v"/>
                </a:pPr>
                <a14:m>
                  <m:oMath xmlns:m="http://schemas.openxmlformats.org/officeDocument/2006/math">
                    <m:r>
                      <a:rPr lang="de-CH" sz="1200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m:rPr>
                        <m:sty m:val="p"/>
                      </m:rPr>
                      <a:rPr lang="de-CH" sz="1200" b="0" i="1" smtClean="0">
                        <a:latin typeface="Cambria Math" panose="02040503050406030204" pitchFamily="18" charset="0"/>
                      </a:rPr>
                      <m:t>γ</m:t>
                    </m:r>
                    <m:r>
                      <a:rPr lang="de-CH" sz="1200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de-CH" sz="1200" b="0" i="1" dirty="0" smtClean="0">
                        <a:latin typeface="Cambria Math" panose="02040503050406030204" pitchFamily="18" charset="0"/>
                      </a:rPr>
                      <m:t>𝑏</m:t>
                    </m:r>
                    <m:acc>
                      <m:accPr>
                        <m:chr m:val="̅"/>
                        <m:ctrlPr>
                          <a:rPr lang="de-CH" sz="1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CH" sz="1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endParaRPr lang="de-CH" sz="1200" b="0" dirty="0"/>
              </a:p>
              <a:p>
                <a:pPr marL="742950" lvl="1" indent="-285750">
                  <a:buFont typeface="Wingdings" pitchFamily="2" charset="2"/>
                  <a:buChar char="v"/>
                </a:pPr>
                <a14:m>
                  <m:oMath xmlns:m="http://schemas.openxmlformats.org/officeDocument/2006/math">
                    <m:r>
                      <a:rPr lang="de-CH" sz="1200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m:rPr>
                        <m:sty m:val="p"/>
                      </m:rPr>
                      <a:rPr lang="de-CH" sz="1200" b="0" i="1" smtClean="0">
                        <a:latin typeface="Cambria Math" panose="02040503050406030204" pitchFamily="18" charset="0"/>
                      </a:rPr>
                      <m:t>γ</m:t>
                    </m:r>
                    <m:r>
                      <a:rPr lang="de-CH" sz="1200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de-CH" sz="1200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de-CH" sz="12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de-CH" sz="1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CH" sz="1200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p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m:rPr>
                        <m:nor/>
                      </m:rPr>
                      <a:rPr lang="de-CH" sz="1200" dirty="0"/>
                      <m:t> </m:t>
                    </m:r>
                    <m:sSup>
                      <m:sSupPr>
                        <m:ctrlPr>
                          <a:rPr lang="de-CH" sz="1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CH" sz="1200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p>
                        <m:r>
                          <a:rPr lang="de-CH" sz="12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de-CH" sz="12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de-CH" sz="1200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de-CH" sz="1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CH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𝑞𝑞</m:t>
                    </m:r>
                    <m:r>
                      <a:rPr lang="de-CH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de-CH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𝜈𝜈</m:t>
                    </m:r>
                    <m:r>
                      <a:rPr lang="de-CH" sz="1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CH" sz="12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CH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de-CH" sz="1200" dirty="0"/>
                  <a:t> </a:t>
                </a:r>
                <a14:m>
                  <m:oMath xmlns:m="http://schemas.openxmlformats.org/officeDocument/2006/math">
                    <m:r>
                      <a:rPr lang="de-CH" sz="1200" i="1">
                        <a:latin typeface="Cambria Math" panose="02040503050406030204" pitchFamily="18" charset="0"/>
                      </a:rPr>
                      <m:t>𝛾</m:t>
                    </m:r>
                    <m:r>
                      <m:rPr>
                        <m:sty m:val="p"/>
                      </m:rPr>
                      <a:rPr lang="de-CH" sz="1200" i="1">
                        <a:latin typeface="Cambria Math" panose="02040503050406030204" pitchFamily="18" charset="0"/>
                      </a:rPr>
                      <m:t>γ</m:t>
                    </m:r>
                    <m:r>
                      <a:rPr lang="de-CH" sz="120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de-CH" sz="1200" dirty="0"/>
                  <a:t> 2</a:t>
                </a:r>
                <a14:m>
                  <m:oMath xmlns:m="http://schemas.openxmlformats.org/officeDocument/2006/math">
                    <m:r>
                      <a:rPr lang="de-CH" sz="1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endParaRPr lang="de-CH" sz="1200" b="0" dirty="0"/>
              </a:p>
              <a:p>
                <a:pPr marL="742950" lvl="1" indent="-285750">
                  <a:buFont typeface="Wingdings" pitchFamily="2" charset="2"/>
                  <a:buChar char="v"/>
                </a:pPr>
                <a14:m>
                  <m:oMath xmlns:m="http://schemas.openxmlformats.org/officeDocument/2006/math">
                    <m:r>
                      <a:rPr lang="de-CH" sz="1200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m:rPr>
                        <m:sty m:val="p"/>
                      </m:rPr>
                      <a:rPr lang="de-CH" sz="1200" b="0" i="1" smtClean="0">
                        <a:latin typeface="Cambria Math" panose="02040503050406030204" pitchFamily="18" charset="0"/>
                      </a:rPr>
                      <m:t>γ</m:t>
                    </m:r>
                    <m:r>
                      <a:rPr lang="de-CH" sz="1200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de-CH" sz="1200" b="0" i="1" dirty="0" smtClean="0">
                        <a:latin typeface="Cambria Math" panose="02040503050406030204" pitchFamily="18" charset="0"/>
                      </a:rPr>
                      <m:t>𝑊</m:t>
                    </m:r>
                    <m:d>
                      <m:dPr>
                        <m:ctrlPr>
                          <a:rPr lang="de-CH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de-CH" sz="1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CH" sz="1200" i="1"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  <m:sup>
                            <m:r>
                              <a:rPr lang="en-US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de-CH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</m:d>
                    <m:r>
                      <a:rPr lang="de-CH" sz="1200" b="0" i="1" smtClean="0">
                        <a:latin typeface="Cambria Math" panose="02040503050406030204" pitchFamily="18" charset="0"/>
                      </a:rPr>
                      <m:t>𝑊</m:t>
                    </m:r>
                    <m:d>
                      <m:dPr>
                        <m:ctrlPr>
                          <a:rPr lang="de-CH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de-CH" sz="1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CH" sz="1200" i="1"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  <m:sup>
                            <m:r>
                              <a:rPr lang="de-CH" sz="12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de-CH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  <m:r>
                          <a:rPr lang="de-CH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de-CH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𝑞𝑞</m:t>
                        </m:r>
                      </m:e>
                    </m:d>
                    <m:r>
                      <a:rPr lang="de-CH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de-CH" sz="1200" dirty="0"/>
                  <a:t> </a:t>
                </a:r>
                <a14:m>
                  <m:oMath xmlns:m="http://schemas.openxmlformats.org/officeDocument/2006/math">
                    <m:r>
                      <a:rPr lang="de-CH" sz="120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m:rPr>
                        <m:sty m:val="p"/>
                      </m:rPr>
                      <a:rPr lang="de-CH" sz="1200" i="1" smtClean="0">
                        <a:latin typeface="Cambria Math" panose="02040503050406030204" pitchFamily="18" charset="0"/>
                      </a:rPr>
                      <m:t>γ</m:t>
                    </m:r>
                    <m:r>
                      <a:rPr lang="de-CH" sz="120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de-CH" sz="12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CH" sz="1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CH" sz="1200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p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de-CH" sz="1200" b="0" dirty="0"/>
                  <a:t>/ </a:t>
                </a:r>
                <a14:m>
                  <m:oMath xmlns:m="http://schemas.openxmlformats.org/officeDocument/2006/math">
                    <m:r>
                      <a:rPr lang="de-CH" sz="1200" i="1">
                        <a:latin typeface="Cambria Math" panose="02040503050406030204" pitchFamily="18" charset="0"/>
                      </a:rPr>
                      <m:t>𝛾</m:t>
                    </m:r>
                    <m:r>
                      <m:rPr>
                        <m:sty m:val="p"/>
                      </m:rPr>
                      <a:rPr lang="de-CH" sz="1200" i="1">
                        <a:latin typeface="Cambria Math" panose="02040503050406030204" pitchFamily="18" charset="0"/>
                      </a:rPr>
                      <m:t>γ</m:t>
                    </m:r>
                    <m:r>
                      <a:rPr lang="de-CH" sz="120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de-CH" sz="1200" dirty="0"/>
                  <a:t> 2</a:t>
                </a:r>
                <a14:m>
                  <m:oMath xmlns:m="http://schemas.openxmlformats.org/officeDocument/2006/math">
                    <m:r>
                      <a:rPr lang="de-CH" sz="1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endParaRPr lang="de-CH" sz="1200" b="0" dirty="0"/>
              </a:p>
              <a:p>
                <a:pPr marL="742950" lvl="1" indent="-285750">
                  <a:buFont typeface="Wingdings" pitchFamily="2" charset="2"/>
                  <a:buChar char="v"/>
                </a:pPr>
                <a14:m>
                  <m:oMath xmlns:m="http://schemas.openxmlformats.org/officeDocument/2006/math">
                    <m:r>
                      <a:rPr lang="de-CH" sz="1200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m:rPr>
                        <m:sty m:val="p"/>
                      </m:rPr>
                      <a:rPr lang="de-CH" sz="1200" b="0" i="1" smtClean="0">
                        <a:latin typeface="Cambria Math" panose="02040503050406030204" pitchFamily="18" charset="0"/>
                      </a:rPr>
                      <m:t>γ</m:t>
                    </m:r>
                    <m:r>
                      <a:rPr lang="de-CH" sz="120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de-CH" sz="1200" dirty="0" smtClean="0"/>
                      <m:t> </m:t>
                    </m:r>
                    <m:r>
                      <a:rPr lang="de-CH" sz="1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r>
                      <a:rPr lang="de-CH" sz="1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de-CH" sz="1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endParaRPr lang="de-CH" sz="1200" b="0" dirty="0"/>
              </a:p>
              <a:p>
                <a:pPr lvl="1"/>
                <a:endParaRPr lang="de-CH" sz="1200" b="0" dirty="0"/>
              </a:p>
              <a:p>
                <a:pPr marL="742950" lvl="1" indent="-285750">
                  <a:buFont typeface="Wingdings" pitchFamily="2" charset="2"/>
                  <a:buChar char="v"/>
                </a:pPr>
                <a:endParaRPr lang="de-CH" sz="1200" b="0" dirty="0"/>
              </a:p>
              <a:p>
                <a:pPr lvl="1"/>
                <a:endParaRPr lang="de-CH" sz="1200" dirty="0"/>
              </a:p>
              <a:p>
                <a:pPr marL="742950" lvl="1" indent="-285750">
                  <a:buFont typeface="Wingdings" pitchFamily="2" charset="2"/>
                  <a:buChar char="v"/>
                </a:pPr>
                <a:endParaRPr lang="de-CH" sz="1200" b="0" dirty="0"/>
              </a:p>
              <a:p>
                <a:pPr lvl="1"/>
                <a:endParaRPr lang="de-CH" sz="1200" b="0" dirty="0"/>
              </a:p>
              <a:p>
                <a:pPr marL="742950" lvl="1" indent="-285750">
                  <a:buFont typeface="Wingdings" pitchFamily="2" charset="2"/>
                  <a:buChar char="v"/>
                </a:pPr>
                <a:endParaRPr lang="en-US" sz="1200" dirty="0"/>
              </a:p>
              <a:p>
                <a:endParaRPr lang="en-US" sz="1200" dirty="0"/>
              </a:p>
              <a:p>
                <a:endParaRPr lang="en-US" sz="1200" dirty="0"/>
              </a:p>
              <a:p>
                <a:endParaRPr lang="en-US" sz="12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F6384F9-B4F3-A058-E9D5-CA230CCE12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819150"/>
                <a:ext cx="4191000" cy="41590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51">
            <a:extLst>
              <a:ext uri="{FF2B5EF4-FFF2-40B4-BE49-F238E27FC236}">
                <a16:creationId xmlns:a16="http://schemas.microsoft.com/office/drawing/2014/main" id="{4C3C236A-868C-D05C-F836-BB10A0FF14B9}"/>
              </a:ext>
            </a:extLst>
          </p:cNvPr>
          <p:cNvSpPr/>
          <p:nvPr/>
        </p:nvSpPr>
        <p:spPr>
          <a:xfrm>
            <a:off x="8991600" y="5010150"/>
            <a:ext cx="152400" cy="13335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53" name="Right Brace 52">
            <a:extLst>
              <a:ext uri="{FF2B5EF4-FFF2-40B4-BE49-F238E27FC236}">
                <a16:creationId xmlns:a16="http://schemas.microsoft.com/office/drawing/2014/main" id="{DDD8ADCE-E555-8910-36A9-FB01D303A668}"/>
              </a:ext>
            </a:extLst>
          </p:cNvPr>
          <p:cNvSpPr/>
          <p:nvPr/>
        </p:nvSpPr>
        <p:spPr>
          <a:xfrm>
            <a:off x="1905000" y="2173349"/>
            <a:ext cx="2156460" cy="513665"/>
          </a:xfrm>
          <a:prstGeom prst="rightBrace">
            <a:avLst>
              <a:gd name="adj1" fmla="val 8333"/>
              <a:gd name="adj2" fmla="val 47876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C3A159D-FA96-5798-05B4-D68F894DE3F4}"/>
              </a:ext>
            </a:extLst>
          </p:cNvPr>
          <p:cNvSpPr txBox="1"/>
          <p:nvPr/>
        </p:nvSpPr>
        <p:spPr>
          <a:xfrm>
            <a:off x="4084320" y="2040684"/>
            <a:ext cx="1752600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Samples for Simulated  final states already in production in the 2HDM+S model</a:t>
            </a:r>
          </a:p>
        </p:txBody>
      </p:sp>
      <p:pic>
        <p:nvPicPr>
          <p:cNvPr id="55" name="Picture 54" descr="A diagram of a molecule&#10;&#10;AI-generated content may be incorrect.">
            <a:extLst>
              <a:ext uri="{FF2B5EF4-FFF2-40B4-BE49-F238E27FC236}">
                <a16:creationId xmlns:a16="http://schemas.microsoft.com/office/drawing/2014/main" id="{30CEB41C-FEE3-A768-8032-C3BBA83F6E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0"/>
          <a:stretch/>
        </p:blipFill>
        <p:spPr>
          <a:xfrm>
            <a:off x="5849073" y="666893"/>
            <a:ext cx="3218727" cy="1742518"/>
          </a:xfrm>
          <a:prstGeom prst="rect">
            <a:avLst/>
          </a:prstGeom>
        </p:spPr>
      </p:pic>
      <p:pic>
        <p:nvPicPr>
          <p:cNvPr id="57" name="Picture 56" descr="A diagram of a voltage&#10;&#10;AI-generated content may be incorrect.">
            <a:extLst>
              <a:ext uri="{FF2B5EF4-FFF2-40B4-BE49-F238E27FC236}">
                <a16:creationId xmlns:a16="http://schemas.microsoft.com/office/drawing/2014/main" id="{E5748A06-480A-7384-4BCA-B887160AC5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073" y="2734090"/>
            <a:ext cx="2982787" cy="213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035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931C748-E97D-564A-4525-B63F83477B5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5341" y="80213"/>
                <a:ext cx="9113316" cy="369332"/>
              </a:xfrm>
            </p:spPr>
            <p:txBody>
              <a:bodyPr/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𝜸𝜸</m:t>
                    </m:r>
                    <m:r>
                      <a:rPr lang="de-CH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+ℓ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Final state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931C748-E97D-564A-4525-B63F83477B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341" y="80213"/>
                <a:ext cx="9113316" cy="369332"/>
              </a:xfrm>
              <a:blipFill>
                <a:blip r:embed="rId2"/>
                <a:stretch>
                  <a:fillRect t="-20000" b="-4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33A8BF07-49AB-905A-FFE2-290DA9AB23E5}"/>
              </a:ext>
            </a:extLst>
          </p:cNvPr>
          <p:cNvSpPr txBox="1"/>
          <p:nvPr/>
        </p:nvSpPr>
        <p:spPr>
          <a:xfrm>
            <a:off x="9823269" y="379693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 descr="A graph of a bar graph&#10;&#10;AI-generated content may be incorrect.">
            <a:extLst>
              <a:ext uri="{FF2B5EF4-FFF2-40B4-BE49-F238E27FC236}">
                <a16:creationId xmlns:a16="http://schemas.microsoft.com/office/drawing/2014/main" id="{DC768C82-A5DB-5916-3FF9-BD143CAFCB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061" y="1213519"/>
            <a:ext cx="4079912" cy="29527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FAD7E20-0CC0-5963-DE71-BE0D4FFD99E8}"/>
                  </a:ext>
                </a:extLst>
              </p:cNvPr>
              <p:cNvSpPr/>
              <p:nvPr/>
            </p:nvSpPr>
            <p:spPr>
              <a:xfrm>
                <a:off x="4800600" y="703775"/>
                <a:ext cx="4079912" cy="391795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Cutflow table for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𝛾𝛾</m:t>
                    </m:r>
                    <m:r>
                      <a:rPr lang="de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+ℓ</m:t>
                    </m:r>
                  </m:oMath>
                </a14:m>
                <a:r>
                  <a:rPr lang="en-US" dirty="0"/>
                  <a:t> Final state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FAD7E20-0CC0-5963-DE71-BE0D4FFD99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703775"/>
                <a:ext cx="4079912" cy="391795"/>
              </a:xfrm>
              <a:prstGeom prst="rect">
                <a:avLst/>
              </a:prstGeom>
              <a:blipFill>
                <a:blip r:embed="rId4"/>
                <a:stretch>
                  <a:fillRect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A9673E58-997E-EDED-C0F9-52EE37D45155}"/>
              </a:ext>
            </a:extLst>
          </p:cNvPr>
          <p:cNvSpPr/>
          <p:nvPr/>
        </p:nvSpPr>
        <p:spPr>
          <a:xfrm>
            <a:off x="1" y="5010150"/>
            <a:ext cx="9144000" cy="13335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660CE18-3928-4940-B5CC-FD97D2A43F48}"/>
              </a:ext>
            </a:extLst>
          </p:cNvPr>
          <p:cNvSpPr/>
          <p:nvPr/>
        </p:nvSpPr>
        <p:spPr>
          <a:xfrm>
            <a:off x="8991600" y="5010150"/>
            <a:ext cx="152400" cy="13335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55912EE-0AAD-2D82-65E6-35833503FB52}"/>
              </a:ext>
            </a:extLst>
          </p:cNvPr>
          <p:cNvSpPr/>
          <p:nvPr/>
        </p:nvSpPr>
        <p:spPr>
          <a:xfrm>
            <a:off x="5105400" y="4439725"/>
            <a:ext cx="3775112" cy="22698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Total Filter Efficiency : </a:t>
            </a:r>
            <a:r>
              <a:rPr lang="en-US" sz="1600" dirty="0">
                <a:solidFill>
                  <a:schemeClr val="bg1"/>
                </a:solidFill>
                <a:effectLst/>
                <a:latin typeface="Menlo" panose="020B0609030804020204" pitchFamily="49" charset="0"/>
              </a:rPr>
              <a:t>0.304062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7012F8B3-4BBC-6DDA-37C0-CEF1FCD43FA0}"/>
                  </a:ext>
                </a:extLst>
              </p:cNvPr>
              <p:cNvSpPr/>
              <p:nvPr/>
            </p:nvSpPr>
            <p:spPr>
              <a:xfrm>
                <a:off x="263488" y="2249593"/>
                <a:ext cx="4360763" cy="2414995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en-US" sz="1200" i="1" dirty="0">
                  <a:solidFill>
                    <a:schemeClr val="tx1"/>
                  </a:solidFill>
                  <a:effectLst/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en-US" sz="1200" i="1" dirty="0">
                  <a:solidFill>
                    <a:schemeClr val="tx1"/>
                  </a:solidFill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en-US" sz="1200" i="1" dirty="0">
                  <a:solidFill>
                    <a:schemeClr val="tx1"/>
                  </a:solidFill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en-US" sz="1200" i="1" dirty="0">
                  <a:solidFill>
                    <a:schemeClr val="tx1"/>
                  </a:solidFill>
                  <a:effectLst/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en-US" sz="1200" i="1" dirty="0">
                  <a:solidFill>
                    <a:schemeClr val="tx1"/>
                  </a:solidFill>
                </a:endParaRPr>
              </a:p>
              <a:p>
                <a:pPr marL="628650" lvl="1" indent="-171450">
                  <a:buFont typeface="Arial" panose="020B0604020202020204" pitchFamily="34" charset="0"/>
                  <a:buChar char="•"/>
                </a:pPr>
                <a:endParaRPr lang="en-US" sz="1200" i="1" dirty="0">
                  <a:solidFill>
                    <a:schemeClr val="tx1"/>
                  </a:solidFill>
                  <a:effectLst/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200" i="1" dirty="0">
                    <a:solidFill>
                      <a:schemeClr val="tx1"/>
                    </a:solidFill>
                    <a:effectLst/>
                  </a:rPr>
                  <a:t>min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sz="12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sz="120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1200" b="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20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sub>
                        </m:sSub>
                      </m:sub>
                    </m:sSub>
                    <m:r>
                      <a:rPr lang="de-CH" sz="1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=20 </m:t>
                    </m:r>
                    <m:r>
                      <a:rPr lang="de-CH" sz="1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𝐺𝑒𝑉</m:t>
                    </m:r>
                  </m:oMath>
                </a14:m>
                <a:endParaRPr lang="en-US" sz="1200" i="1" dirty="0">
                  <a:solidFill>
                    <a:schemeClr val="tx1"/>
                  </a:solidFill>
                  <a:effectLst/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200" i="1" dirty="0">
                    <a:solidFill>
                      <a:schemeClr val="tx1"/>
                    </a:solidFill>
                    <a:effectLst/>
                  </a:rPr>
                  <a:t>Max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2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20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sz="120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sub>
                        </m:sSub>
                      </m:e>
                    </m:d>
                    <m:r>
                      <a:rPr lang="de-CH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&lt;2.5</m:t>
                    </m:r>
                  </m:oMath>
                </a14:m>
                <a:endParaRPr lang="en-US" sz="1200" i="1" dirty="0">
                  <a:solidFill>
                    <a:schemeClr val="tx1"/>
                  </a:solidFill>
                  <a:effectLst/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sz="12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12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lang="de-CH" sz="1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1200" i="1" dirty="0">
                  <a:solidFill>
                    <a:schemeClr val="tx1"/>
                  </a:solidFill>
                  <a:effectLst/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en-US" sz="1200" i="1" dirty="0">
                  <a:solidFill>
                    <a:schemeClr val="tx1"/>
                  </a:solidFill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en-US" sz="1200" i="1" dirty="0">
                  <a:solidFill>
                    <a:schemeClr val="tx1"/>
                  </a:solidFill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200" i="1" dirty="0">
                    <a:solidFill>
                      <a:schemeClr val="tx1"/>
                    </a:solidFill>
                    <a:effectLst/>
                  </a:rPr>
                  <a:t>min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sz="12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sz="120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1200" b="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l-GR" sz="1200" b="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</m:sub>
                    </m:sSub>
                    <m:r>
                      <a:rPr lang="de-CH" sz="1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=7 </m:t>
                    </m:r>
                    <m:r>
                      <a:rPr lang="de-CH" sz="1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𝐺𝑒𝑉</m:t>
                    </m:r>
                  </m:oMath>
                </a14:m>
                <a:endParaRPr lang="en-US" sz="1200" i="1" dirty="0">
                  <a:solidFill>
                    <a:schemeClr val="tx1"/>
                  </a:solidFill>
                  <a:effectLst/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200" i="1" dirty="0">
                    <a:solidFill>
                      <a:schemeClr val="tx1"/>
                    </a:solidFill>
                    <a:effectLst/>
                  </a:rPr>
                  <a:t>Max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2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20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sz="120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sub>
                        </m:sSub>
                      </m:e>
                    </m:d>
                    <m:r>
                      <a:rPr lang="de-CH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de-CH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sz="1200" i="1" dirty="0">
                  <a:solidFill>
                    <a:schemeClr val="tx1"/>
                  </a:solidFill>
                  <a:effectLst/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sz="12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12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lang="de-CH" sz="1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1200" i="1" dirty="0">
                  <a:solidFill>
                    <a:schemeClr val="tx1"/>
                  </a:solidFill>
                  <a:effectLst/>
                </a:endParaRPr>
              </a:p>
              <a:p>
                <a:endParaRPr lang="en-US" sz="1200" i="1" dirty="0">
                  <a:solidFill>
                    <a:schemeClr val="tx1"/>
                  </a:solidFill>
                  <a:effectLst/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en-US" sz="1200" i="1" dirty="0">
                  <a:solidFill>
                    <a:schemeClr val="tx1"/>
                  </a:solidFill>
                  <a:effectLst/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en-US" sz="1200" i="1" dirty="0">
                  <a:solidFill>
                    <a:schemeClr val="tx1"/>
                  </a:solidFill>
                  <a:effectLst/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en-US" sz="1200" i="1" dirty="0">
                  <a:solidFill>
                    <a:schemeClr val="tx1"/>
                  </a:solidFill>
                  <a:effectLst/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en-US" sz="1200" i="1" dirty="0">
                  <a:solidFill>
                    <a:schemeClr val="tx1"/>
                  </a:solidFill>
                  <a:effectLst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7012F8B3-4BBC-6DDA-37C0-CEF1FCD43F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488" y="2249593"/>
                <a:ext cx="4360763" cy="2414995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DE57B4B9-D5F3-A4EE-579E-CE2AC856FEC7}"/>
              </a:ext>
            </a:extLst>
          </p:cNvPr>
          <p:cNvSpPr/>
          <p:nvPr/>
        </p:nvSpPr>
        <p:spPr>
          <a:xfrm>
            <a:off x="542109" y="2334689"/>
            <a:ext cx="1799807" cy="24517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Photon Filter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B4E524D0-0E61-08D3-4297-576B376F3533}"/>
              </a:ext>
            </a:extLst>
          </p:cNvPr>
          <p:cNvSpPr/>
          <p:nvPr/>
        </p:nvSpPr>
        <p:spPr>
          <a:xfrm>
            <a:off x="542109" y="3261588"/>
            <a:ext cx="1799807" cy="240426"/>
          </a:xfrm>
          <a:prstGeom prst="roundRect">
            <a:avLst>
              <a:gd name="adj" fmla="val 0"/>
            </a:avLst>
          </a:prstGeom>
          <a:solidFill>
            <a:schemeClr val="bg1">
              <a:lumMod val="6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Multi-lepton Filter</a:t>
            </a:r>
          </a:p>
        </p:txBody>
      </p:sp>
      <p:pic>
        <p:nvPicPr>
          <p:cNvPr id="22" name="Picture 21" descr="A diagram of a diagram&#10;&#10;AI-generated content may be incorrect.">
            <a:extLst>
              <a:ext uri="{FF2B5EF4-FFF2-40B4-BE49-F238E27FC236}">
                <a16:creationId xmlns:a16="http://schemas.microsoft.com/office/drawing/2014/main" id="{D75830E9-8E32-3BA9-C511-37DC9DC8DC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411" y="2476223"/>
            <a:ext cx="1874249" cy="13207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B7D04C9-6FF8-590A-4037-BB365332762F}"/>
                  </a:ext>
                </a:extLst>
              </p:cNvPr>
              <p:cNvSpPr txBox="1"/>
              <p:nvPr/>
            </p:nvSpPr>
            <p:spPr>
              <a:xfrm>
                <a:off x="370904" y="679035"/>
                <a:ext cx="4197500" cy="1570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200" dirty="0"/>
                  <a:t>The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𝜸𝜸</m:t>
                    </m:r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𝑙𝑒𝑝𝑡𝑜𝑛</m:t>
                    </m:r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00" dirty="0"/>
                  <a:t>channel is considered.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200" dirty="0"/>
                  <a:t>In particular this focuses on </a:t>
                </a:r>
                <a14:m>
                  <m:oMath xmlns:m="http://schemas.openxmlformats.org/officeDocument/2006/math">
                    <m:r>
                      <a:rPr lang="de-CH" sz="1200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de-CH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CH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𝛾𝛾</m:t>
                        </m:r>
                      </m:e>
                    </m:d>
                    <m:r>
                      <a:rPr lang="de-CH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de-CH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CH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de-CH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de-CH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CH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  <m:sSup>
                          <m:sSupPr>
                            <m:ctrlPr>
                              <a:rPr lang="de-CH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CH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de-CH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endParaRPr lang="de-CH" sz="1200" b="0" dirty="0"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200" dirty="0"/>
                  <a:t>Event generation: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200" dirty="0"/>
                  <a:t>MG5 for matrix element calculations.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200" dirty="0"/>
                  <a:t>Pythia8 for </a:t>
                </a:r>
                <a:r>
                  <a:rPr lang="en-US" sz="1200" dirty="0" err="1"/>
                  <a:t>parton</a:t>
                </a:r>
                <a:r>
                  <a:rPr lang="en-US" sz="1200" dirty="0"/>
                  <a:t> showering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200" dirty="0"/>
                  <a:t>Benchmarks considered for validation:</a:t>
                </a:r>
                <a:r>
                  <a:rPr lang="de-CH" sz="12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de-CH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de-CH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→250 </m:t>
                    </m:r>
                    <m:r>
                      <a:rPr lang="de-CH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𝐺𝑒𝑉</m:t>
                    </m:r>
                    <m:r>
                      <a:rPr lang="de-CH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CH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de-CH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de-CH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de-CH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de-CH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50 </m:t>
                    </m:r>
                    <m:r>
                      <a:rPr lang="de-CH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𝐺𝑒𝑉</m:t>
                    </m:r>
                    <m:r>
                      <a:rPr lang="de-CH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CH" sz="1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sSup>
                          <m:sSupPr>
                            <m:ctrlPr>
                              <a:rPr lang="de-CH" sz="1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CH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de-CH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de-CH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→250 </m:t>
                    </m:r>
                    <m:r>
                      <a:rPr lang="de-CH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𝐺𝑒𝑉</m:t>
                    </m:r>
                  </m:oMath>
                </a14:m>
                <a:endParaRPr lang="en-US" sz="12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sz="10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B7D04C9-6FF8-590A-4037-BB36533276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904" y="679035"/>
                <a:ext cx="4197500" cy="157055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78877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613419179F0140BD53970DD4042DE3" ma:contentTypeVersion="12" ma:contentTypeDescription="Create a new document." ma:contentTypeScope="" ma:versionID="e5d1ec288982bf998271e24dc9489642">
  <xsd:schema xmlns:xsd="http://www.w3.org/2001/XMLSchema" xmlns:xs="http://www.w3.org/2001/XMLSchema" xmlns:p="http://schemas.microsoft.com/office/2006/metadata/properties" xmlns:ns3="d0718864-4e6a-45e3-b019-b7c2debcc534" targetNamespace="http://schemas.microsoft.com/office/2006/metadata/properties" ma:root="true" ma:fieldsID="39ab7aaa9ad3f3c404cc74734c58704e" ns3:_="">
    <xsd:import namespace="d0718864-4e6a-45e3-b019-b7c2debcc53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ObjectDetectorVersion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718864-4e6a-45e3-b019-b7c2debcc5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3E7569B-6350-4345-8DB3-AE7DB76DEFDD}">
  <ds:schemaRefs>
    <ds:schemaRef ds:uri="http://purl.org/dc/elements/1.1/"/>
    <ds:schemaRef ds:uri="http://purl.org/dc/dcmitype/"/>
    <ds:schemaRef ds:uri="http://schemas.microsoft.com/office/2006/documentManagement/types"/>
    <ds:schemaRef ds:uri="d0718864-4e6a-45e3-b019-b7c2debcc534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DB23FCD-BDFC-448C-9F0B-EBFF27C88FB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1FF879-0CAC-4201-BFB5-B21B177232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718864-4e6a-45e3-b019-b7c2debcc5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20990</TotalTime>
  <Words>1204</Words>
  <Application>Microsoft Macintosh PowerPoint</Application>
  <PresentationFormat>On-screen Show (16:9)</PresentationFormat>
  <Paragraphs>152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Calibri</vt:lpstr>
      <vt:lpstr>Calisto MT</vt:lpstr>
      <vt:lpstr>Cambria Math</vt:lpstr>
      <vt:lpstr>Courier New</vt:lpstr>
      <vt:lpstr>Helvetica</vt:lpstr>
      <vt:lpstr>Menlo</vt:lpstr>
      <vt:lpstr>Tahoma</vt:lpstr>
      <vt:lpstr>Times New Roman</vt:lpstr>
      <vt:lpstr>Wingdings</vt:lpstr>
      <vt:lpstr>Office Theme</vt:lpstr>
      <vt:lpstr>Searches for a scalar resonance with Di-photon in association with leptons in the range 130 – 200 GeV in the ATLAS detector at the LHC</vt:lpstr>
      <vt:lpstr>               Overview</vt:lpstr>
      <vt:lpstr>       Current searches for di-photon resonances at ATLAS and Excesses often                Characterized as Multi-Lepton Anomalies </vt:lpstr>
      <vt:lpstr>               Proposed extensions of SM  to explicate the narrow diphoton resonance</vt:lpstr>
      <vt:lpstr>             Proposed extensions of SM  to explicate the narrow diphoton resonance</vt:lpstr>
      <vt:lpstr>            Proposed extensions of SM  to explicate the narrow diphoton resonance</vt:lpstr>
      <vt:lpstr>           Proposed extensions of SM  to explicate the narrow diphoton resonance</vt:lpstr>
      <vt:lpstr>Final states of interest from the BSM and Current status of the analysis and future work. </vt:lpstr>
      <vt:lpstr>γγ+ℓ Final state </vt:lpstr>
      <vt:lpstr>Conclusion and Future Work </vt:lpstr>
      <vt:lpstr>γγ+ℓ Final state  Kinematics</vt:lpstr>
      <vt:lpstr>γγ+ℓ Final state  Kinematics</vt:lpstr>
      <vt:lpstr>γγ+ℓ Final state  Kinematics</vt:lpstr>
      <vt:lpstr>γγ+ℓ Final state  Kinematics</vt:lpstr>
      <vt:lpstr>γγ+ℓ Final state  Kinematics</vt:lpstr>
      <vt:lpstr>γγ+ℓ Final state  Kinematics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Searches for a scalar resonance with di-photon in assosiciation with 2τ/2 b-jets at electroweak scale in the ATLAS detector at the LHC</dc:title>
  <dc:creator>Vuyolwethu Kakancu</dc:creator>
  <cp:lastModifiedBy>Vuyolwethu Kakancu</cp:lastModifiedBy>
  <cp:revision>10</cp:revision>
  <dcterms:created xsi:type="dcterms:W3CDTF">2024-11-25T13:47:36Z</dcterms:created>
  <dcterms:modified xsi:type="dcterms:W3CDTF">2025-07-09T04:45:57Z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2024-11-07T00:00:00Z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2024-11-25T00:00:00Z</vt:filetime>
  </property>
  <property fmtid="{D5CDD505-2E9C-101B-9397-08002B2CF9AE}" pid="5" name="ContentTypeId">
    <vt:lpwstr>0x010100AE613419179F0140BD53970DD4042DE3</vt:lpwstr>
  </property>
</Properties>
</file>