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60" r:id="rId3"/>
    <p:sldId id="261" r:id="rId4"/>
    <p:sldId id="264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83" r:id="rId16"/>
    <p:sldId id="274" r:id="rId17"/>
    <p:sldId id="276" r:id="rId18"/>
    <p:sldId id="277" r:id="rId19"/>
    <p:sldId id="284" r:id="rId20"/>
    <p:sldId id="278" r:id="rId21"/>
    <p:sldId id="279" r:id="rId22"/>
    <p:sldId id="281" r:id="rId23"/>
    <p:sldId id="28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9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pos="6131" userDrawn="1">
          <p15:clr>
            <a:srgbClr val="A4A3A4"/>
          </p15:clr>
        </p15:guide>
        <p15:guide id="5" pos="1527" userDrawn="1">
          <p15:clr>
            <a:srgbClr val="A4A3A4"/>
          </p15:clr>
        </p15:guide>
        <p15:guide id="7" orient="horz" pos="37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2D050"/>
    <a:srgbClr val="FFFF00"/>
    <a:srgbClr val="5FE0CF"/>
    <a:srgbClr val="EF5D69"/>
    <a:srgbClr val="FFFFFF"/>
    <a:srgbClr val="3366CC"/>
    <a:srgbClr val="333A3F"/>
    <a:srgbClr val="494D4D"/>
    <a:srgbClr val="2D3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62" autoAdjust="0"/>
    <p:restoredTop sz="94638"/>
  </p:normalViewPr>
  <p:slideViewPr>
    <p:cSldViewPr snapToGrid="0">
      <p:cViewPr>
        <p:scale>
          <a:sx n="134" d="100"/>
          <a:sy n="134" d="100"/>
        </p:scale>
        <p:origin x="336" y="144"/>
      </p:cViewPr>
      <p:guideLst>
        <p:guide pos="279"/>
        <p:guide pos="7401"/>
        <p:guide pos="6131"/>
        <p:guide pos="1527"/>
        <p:guide orient="horz" pos="37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38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3440E3-9C1B-45C3-0D86-59EF80D233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AB2E2-9A15-BAD1-DEA6-C3F4BA21E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AFA3B-AEA8-7740-A355-A88B8CC8C3C0}" type="datetimeFigureOut">
              <a:rPr lang="en-US" smtClean="0"/>
              <a:t>7/6/25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BFFE99-F143-7CB3-E7B7-C1A33B1222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B05FE9-B5BA-DCE4-B64B-04F5574004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640E8-9119-9141-981B-CC0B3F0EC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4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03T14:11:05.2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129 1 24575,'0'16'0,"0"-1"0,0-6 0,0 3 0,0-1 0,0 1 0,0-2 0,0-1 0,0 0 0,0 2 0,0-1 0,0-1 0,0-1 0,0-1 0,1 2 0,-1-1 0,1 2 0,0-1 0,0 0 0,-1 0 0,1 0 0,-1 0 0,0-1 0,1 1 0,0-1 0,0 0 0,0 1 0,0 0 0,1 1 0,-1 1 0,1-1 0,0 0 0,1 0 0,0 0 0,-1 0 0,0 1 0,1 0 0,0-1 0,0 0 0,-1-3 0,0 1 0,-1 0 0,2-1 0,-2 0 0,1 0 0,0 1 0,0-1 0,1 1 0,-2-1 0,1-1 0,-1 0 0,0-1 0,1 0 0,-1-1 0,0 2 0,0-1 0,0 2 0,0 0 0,0 3 0,0 2 0,1 1 0,-1 2 0,0-2 0,-1 0 0,1-1 0,0 1 0,0 1 0,-1 0 0,0 0 0,0-1 0,0 0 0,0 0 0,0-1 0,0 0 0,0 0 0,0-1 0,0 1 0,0-1 0,0 1 0,0-2 0,0 0 0,0-1 0,0 1 0,0-2 0,0 0 0,0 1 0,0 0 0,0-1 0,0 1 0,0 0 0,0 1 0,0-1 0,0-1 0,0-1 0,0-1 0,0 1 0,0-1 0,0 1 0,0-1 0,0 0 0,0 0 0,0 1 0,0 0 0,0 1 0,0 0 0,0 0 0,0-1 0,0-1 0,0 0 0,0-2 0,0 2 0,0-1 0,0 1 0,0 2 0,-1 1 0,1 1 0,-1 4 0,-1 1 0,1 2 0,0 2 0,0 0 0,0-2 0,0-1 0,0-2 0,1-2 0,-1-1 0,1-2 0,0-1 0,0-2 0,0-1 0,-1 0 0,-7-16 0,5 7 0,-6-13 0,6 10 0,1 0 0,0-1 0,-2-4 0,-2-3 0,0-5 0,-2-4 0,2 2 0,0-1 0,0 0 0,1 0 0,-1-3 0,0 1 0,0 0 0,1 1 0,0 0 0,0 1 0,1 1 0,0 2 0,0 2 0,1 1 0,0 1 0,2 2 0,-1 0 0,0 0 0,1-1 0,0-1 0,1 1 0,-1-1 0,0-1 0,0 0 0,0 1 0,0 0 0,0-2 0,-1-1 0,0 0 0,0-2 0,0 3 0,-1 1 0,0 3 0,0 1 0,-1 2 0,0 0 0,-1 2 0,1-1 0,0 2 0,0-1 0,0 1 0,1 2 0,0-1 0,2 2 0,5 23 0,0-6 0,5 19 0,-1-10 0,0 3 0,0 3 0,3 11 0,-1-2 0,-1 1 0,0-1 0,-1-2 0,0 5 0,-1-4 0,-1-1 0,-1-2 0,-1 0 0,1 2 0,-1 1 0,-1-5 0,-1 0 0,-1 0 0,1-2 0,-1-3 0,0-1 0,0-3 0,-1 1 0,0 5 0,0 3 0,0 1 0,0-2 0,0-2 0,0-1 0,0 1 0,0-1 0,0 0 0,-1-3 0,-1 1 0,-1 1 0,-1 1 0,0 3 0,-1 0 0,2-3 0,0 0 0,-1-2 0,1 0 0,-1 2 0,0-2 0,1-1 0,1-3 0,1-3 0,0-4 0,0-2 0,0-2 0,1-2 0,-1-1 0,1 0 0,-1-1 0,3 8 0,0 6 0,2 14 0,2 7 0,4 24 0,3 12 0,0 4 0,0 1 0,-4-16 0,-2-8 0,0-8 0,-2-9 0,0-7 0,-2-4 0,-1-7 0,-1-7 0,0-6 0,0-3 0,-1-2 0,1-19 0,-1 9 0,0-15 0,0 15 0,0-1 0,0 0 0,-1 0 0,0 0 0,1-1 0,-1-5 0,1-1 0,0-2 0,0-2 0,0 1 0,0-1 0,-1 1 0,1 0 0,-1 4 0,-1 1 0,1 4 0,1 2 0,-1 2 0,1 24 0,-1-3 0,1 20 0,2 5 0,0 10 0,2 9 0,2 5 0,-2-15 0,0 6 0,-2-8 0,0 0 0,-1-2 0,-1-13 0,0 2 0,0-10 0,0-3 0,0-6 0,0-6 0,0-3 0,0-2 0,2-23 0,-2 3 0,3-24 0,-2-1 0,1-8 0,-1-11 0,-1-16 0,0-7 0,0 0 0,0 9 0,0 18 0,0 14 0,0 6 0,0 9 0,0 8 0,0 7 0,0 5 0,-5 24 0,-1-5 0,-4 21 0,-1-10 0,-1 3 0,0 4 0,-3 2 0,0 2 0,1-5 0,3-3 0,2-3 0,1-2 0,-1 2 0,2-3 0,0-3 0,3-4 0,1-4 0,1-4 0,1-1 0,0-2 0,1-17 0,0 1 0,0-14 0,0 2 0,0-3 0,0 1 0,0-1 0,0 2 0,0 2 0,0-1 0,-1 5 0,1 5 0,-1 3 0,0 5 0,2 25 0,0-6 0,2 20 0,2-8 0,1 4 0,-1 3 0,2 5 0,-3-1 0,1 3 0,-1-1 0,1 1 0,-2 4 0,1 5 0,-1 6 0,-1-5 0,2-4 0,-2-5 0,1-8 0,0-4 0,-2-9 0,0-5 0,0-5 0,-1-4 0,-1-1 0,-8-9 0,5 2 0,-7-7 0,8 6 0,-1 1 0,0-1 0,0 1 0,0 0 0,0-2 0,1 21 0,2-9 0,-2 17 0,1-10 0,-1 3 0,-1 0 0,1 5 0,0-1 0,2-1 0,-1-1 0,1-7 0,0-1 0,0-2 0,1 0 0,0 0 0,0 0 0,0 0 0,0-2 0,0 1 0,0 0 0,0-1 0,0 0 0,0 0 0,0-1 0,0-1 0,0 0 0,0 1 0,0-30 0,1 7 0,1-26 0,1 13 0,2-6 0,0 1 0,1 2 0,-1 5 0,-2 10 0,0 2 0,-1 3 0,-1 2 0,0 2 0,0 3 0,0 1 0,1 0 0,-1 0 0,1-1 0,0 0 0,-1-1 0,1 2 0,-1-1 0,1-1 0,-1 0 0,1-1 0,-1 1 0,1 1 0,-1 0 0,0 2 0,1 21 0,-1-5 0,2 20 0,-3-14 0,0 1 0,0 2 0,0 0 0,0 1 0,0 0 0,0-3 0,0-1 0,0 2 0,0-1 0,0 0 0,0-1 0,0-2 0,0-1 0,-1-3 0,0 0 0,0 0 0,1-1 0,-1 2 0,0 3 0,0 3 0,-1 0 0,1 1 0,0-2 0,0 0 0,1 1 0,0-3 0,0-3 0,0-4 0,0-2 0,0-3 0,0 1 0,0-23 0,0 4 0,1-22 0,1 12 0,1-2 0,1 1 0,2-5 0,-1-1 0,-1 4 0,-1 4 0,-1 8 0,-1 1 0,1 3 0,-2 3 0,1 1 0,0 3 0,5 16 0,-4-6 0,5 14 0,-5-9 0,0 2 0,0-1 0,0-1 0,-1-3 0,0-4 0,1 1 0,-1-1 0,4-13 0,-2 1 0,2-15 0,-4 6 0,1-5 0,0 2 0,-1 1 0,0 4 0,0 6 0,0 2 0,0 1 0,-1 1 0,0 19 0,0-10 0,1 13 0,0-15 0,-1-2 0,0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9D30F-C017-4225-8309-DBCF02154F7F}" type="datetimeFigureOut">
              <a:rPr lang="en-ZA" smtClean="0"/>
              <a:t>2025/07/06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D2450-5BDF-4FAD-A19D-B7C57FAF4D9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773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2450-5BDF-4FAD-A19D-B7C57FAF4D94}" type="slidenum">
              <a:rPr lang="en-ZA" smtClean="0"/>
              <a:t>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0626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D2450-5BDF-4FAD-A19D-B7C57FAF4D94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918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2D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1192" y="932143"/>
            <a:ext cx="11029616" cy="607647"/>
          </a:xfrm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C4BE-B6D2-674A-A836-85EF5B6F089D}" type="datetime1">
              <a:rPr lang="en-GB" smtClean="0"/>
              <a:t>06/07/2025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8857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ist">
    <p:bg>
      <p:bgPr>
        <a:solidFill>
          <a:srgbClr val="2D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81192" y="932143"/>
            <a:ext cx="11029616" cy="607647"/>
          </a:xfrm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9C4BE-B6D2-674A-A836-85EF5B6F089D}" type="datetime1">
              <a:rPr lang="en-GB" smtClean="0"/>
              <a:t>06/07/2025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A608CD-9B57-802B-347B-900C18D5F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450" y="2290763"/>
            <a:ext cx="6418263" cy="2252662"/>
          </a:xfrm>
        </p:spPr>
        <p:txBody>
          <a:bodyPr/>
          <a:lstStyle>
            <a:lvl1pPr marL="342900" indent="-342900"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First</a:t>
            </a:r>
          </a:p>
          <a:p>
            <a:pPr lvl="0"/>
            <a:r>
              <a:rPr lang="en-US" dirty="0"/>
              <a:t>Second</a:t>
            </a:r>
          </a:p>
          <a:p>
            <a:pPr lvl="0"/>
            <a:r>
              <a:rPr lang="en-US" dirty="0"/>
              <a:t>Third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97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983B-995A-AC41-8E3B-0DFA947D6924}" type="datetime1">
              <a:rPr lang="en-GB" smtClean="0"/>
              <a:t>06/07/2025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583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983B-995A-AC41-8E3B-0DFA947D6924}" type="datetime1">
              <a:rPr lang="en-GB" smtClean="0"/>
              <a:t>06/07/2025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Palatino Linotype" panose="02040502050505030304" pitchFamily="18" charset="0"/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A00CEA-5F65-629D-614D-BC95DB930B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5359" y="2309565"/>
            <a:ext cx="9081282" cy="1885263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sz="42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Banner</a:t>
            </a:r>
          </a:p>
        </p:txBody>
      </p:sp>
    </p:spTree>
    <p:extLst>
      <p:ext uri="{BB962C8B-B14F-4D97-AF65-F5344CB8AC3E}">
        <p14:creationId xmlns:p14="http://schemas.microsoft.com/office/powerpoint/2010/main" val="34230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F81352A8-B22F-8449-A14B-7CAC6D09FFEF}" type="datetime1">
              <a:rPr lang="en-GB" smtClean="0"/>
              <a:t>06/07/2025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Ben Bert – SAIP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746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BC61A442-0E75-1E43-B6A2-D4A022CEC039}" type="datetime1">
              <a:rPr lang="en-GB" smtClean="0"/>
              <a:t>06/07/2025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cap="all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ZA" dirty="0"/>
              <a:t>Ben Bert – SAIP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62CCE738-C0D4-435A-9BFD-C0D4FBB95C40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5"/>
          </a:solidFill>
          <a:ln>
            <a:solidFill>
              <a:srgbClr val="333A3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ZA" dirty="0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162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7" r:id="rId3"/>
    <p:sldLayoutId id="2147483670" r:id="rId4"/>
    <p:sldLayoutId id="2147483661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Palatino Linotype" panose="020405020505050303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bg1"/>
          </a:solidFill>
          <a:latin typeface="Palatino Linotype" panose="02040502050505030304" pitchFamily="18" charset="0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bg1"/>
          </a:solidFill>
          <a:latin typeface="Palatino Linotype" panose="02040502050505030304" pitchFamily="18" charset="0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bg1"/>
          </a:solidFill>
          <a:latin typeface="Palatino Linotype" panose="02040502050505030304" pitchFamily="18" charset="0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bg1"/>
          </a:solidFill>
          <a:latin typeface="Palatino Linotype" panose="02040502050505030304" pitchFamily="18" charset="0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bg1"/>
          </a:solidFill>
          <a:latin typeface="Palatino Linotype" panose="02040502050505030304" pitchFamily="18" charset="0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emf"/><Relationship Id="rId7" Type="http://schemas.openxmlformats.org/officeDocument/2006/relationships/image" Target="../media/image4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5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8B133-36FE-E46E-ED3D-7126E82D7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3" y="578835"/>
            <a:ext cx="11306175" cy="1475013"/>
          </a:xfrm>
        </p:spPr>
        <p:txBody>
          <a:bodyPr>
            <a:normAutofit/>
          </a:bodyPr>
          <a:lstStyle/>
          <a:p>
            <a:pPr algn="ctr"/>
            <a:r>
              <a:rPr lang="en-ZA" b="1" i="1" dirty="0">
                <a:solidFill>
                  <a:schemeClr val="bg1"/>
                </a:solidFill>
              </a:rPr>
              <a:t>Parameterizing the Geometry of the QGP on an Event-by-Event Basis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AF53E7-10B4-0D8B-C2A2-02DF7A2E8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3722299"/>
            <a:ext cx="10993546" cy="59032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</a:rPr>
              <a:t>SAIP 2025</a:t>
            </a:r>
            <a:endParaRPr lang="en-ZA" sz="2800" dirty="0">
              <a:solidFill>
                <a:schemeClr val="accent2"/>
              </a:solidFill>
            </a:endParaRPr>
          </a:p>
          <a:p>
            <a:pPr algn="ctr"/>
            <a:endParaRPr lang="en-ZA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8DA9ED-D1F3-4D2C-7231-82783E2F7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2591" y="2404913"/>
            <a:ext cx="8786818" cy="365125"/>
          </a:xfrm>
        </p:spPr>
        <p:txBody>
          <a:bodyPr/>
          <a:lstStyle/>
          <a:p>
            <a:pPr algn="ctr"/>
            <a:r>
              <a:rPr lang="en-US" sz="2800" dirty="0"/>
              <a:t>Ben Bert</a:t>
            </a:r>
            <a:endParaRPr lang="en-ZA" sz="2800" dirty="0">
              <a:solidFill>
                <a:schemeClr val="accent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35CA7-966F-E924-6091-1C1BB8085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>
                <a:latin typeface="Palatino Linotype" panose="02040502050505030304" pitchFamily="18" charset="0"/>
              </a:rPr>
              <a:t>0</a:t>
            </a:fld>
            <a:endParaRPr lang="en-ZA" dirty="0">
              <a:latin typeface="Palatino Linotype" panose="0204050205050503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859782-7625-D7BF-01C5-616DCA252AF8}"/>
              </a:ext>
            </a:extLst>
          </p:cNvPr>
          <p:cNvSpPr/>
          <p:nvPr/>
        </p:nvSpPr>
        <p:spPr>
          <a:xfrm>
            <a:off x="442913" y="4663685"/>
            <a:ext cx="11306175" cy="16575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 descr="A logo with text and a star&#10;&#10;Description automatically generated">
            <a:extLst>
              <a:ext uri="{FF2B5EF4-FFF2-40B4-BE49-F238E27FC236}">
                <a16:creationId xmlns:a16="http://schemas.microsoft.com/office/drawing/2014/main" id="{71CD1DBC-D95D-59C5-40D8-748670BF7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64" y="4915331"/>
            <a:ext cx="1150981" cy="1150981"/>
          </a:xfrm>
          <a:prstGeom prst="rect">
            <a:avLst/>
          </a:prstGeom>
        </p:spPr>
      </p:pic>
      <p:pic>
        <p:nvPicPr>
          <p:cNvPr id="21" name="Picture 20" descr="A logo with black lines&#10;&#10;Description automatically generated">
            <a:extLst>
              <a:ext uri="{FF2B5EF4-FFF2-40B4-BE49-F238E27FC236}">
                <a16:creationId xmlns:a16="http://schemas.microsoft.com/office/drawing/2014/main" id="{49C6ACF1-177F-A627-6F9F-13254F9FB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491" y="4918698"/>
            <a:ext cx="1150981" cy="1150981"/>
          </a:xfrm>
          <a:prstGeom prst="rect">
            <a:avLst/>
          </a:prstGeom>
        </p:spPr>
      </p:pic>
      <p:pic>
        <p:nvPicPr>
          <p:cNvPr id="24" name="Picture 23" descr="A close-up of a logo&#10;&#10;Description automatically generated">
            <a:extLst>
              <a:ext uri="{FF2B5EF4-FFF2-40B4-BE49-F238E27FC236}">
                <a16:creationId xmlns:a16="http://schemas.microsoft.com/office/drawing/2014/main" id="{7507ADEE-B987-1D58-1A5A-A4430CC5D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37" y="4820480"/>
            <a:ext cx="2727548" cy="1280033"/>
          </a:xfrm>
          <a:prstGeom prst="rect">
            <a:avLst/>
          </a:prstGeom>
        </p:spPr>
      </p:pic>
      <p:pic>
        <p:nvPicPr>
          <p:cNvPr id="26" name="Picture 2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F392F0A-93B6-13FE-89AB-1A6F41359B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58" y="4749578"/>
            <a:ext cx="3101041" cy="1389121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A55E38A-3A6B-5064-EE0D-1850DE10A598}"/>
              </a:ext>
            </a:extLst>
          </p:cNvPr>
          <p:cNvSpPr txBox="1">
            <a:spLocks/>
          </p:cNvSpPr>
          <p:nvPr/>
        </p:nvSpPr>
        <p:spPr>
          <a:xfrm>
            <a:off x="1356758" y="3048872"/>
            <a:ext cx="282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W.A. Horowitz</a:t>
            </a:r>
            <a:endParaRPr lang="en-ZA" sz="2000" dirty="0">
              <a:solidFill>
                <a:schemeClr val="accent2"/>
              </a:solidFill>
            </a:endParaRP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5F40315-B13E-9C79-DBD6-FA1E734A872E}"/>
              </a:ext>
            </a:extLst>
          </p:cNvPr>
          <p:cNvSpPr txBox="1">
            <a:spLocks/>
          </p:cNvSpPr>
          <p:nvPr/>
        </p:nvSpPr>
        <p:spPr>
          <a:xfrm>
            <a:off x="8005592" y="3051226"/>
            <a:ext cx="3075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6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Coleridge Faraday</a:t>
            </a:r>
            <a:endParaRPr lang="en-ZA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05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75989B-A2F8-E947-576B-4B93D6D3EAD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Observable of interest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75989B-A2F8-E947-576B-4B93D6D3EA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233C4-84CF-4CD2-D45A-BFDC7BA1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34DFD-340F-9CE1-4347-641B1102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9</a:t>
            </a:fld>
            <a:endParaRPr lang="en-ZA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3419F6-72A5-9A3B-3434-425910B4D701}"/>
              </a:ext>
            </a:extLst>
          </p:cNvPr>
          <p:cNvGrpSpPr/>
          <p:nvPr/>
        </p:nvGrpSpPr>
        <p:grpSpPr>
          <a:xfrm>
            <a:off x="2527635" y="2119762"/>
            <a:ext cx="7136731" cy="2862322"/>
            <a:chOff x="2204746" y="2119762"/>
            <a:chExt cx="7136731" cy="28623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273E4E-8ED2-9A89-ECBC-228F08A30668}"/>
                </a:ext>
              </a:extLst>
            </p:cNvPr>
            <p:cNvGrpSpPr/>
            <p:nvPr/>
          </p:nvGrpSpPr>
          <p:grpSpPr>
            <a:xfrm>
              <a:off x="2204746" y="2119762"/>
              <a:ext cx="3256809" cy="2862322"/>
              <a:chOff x="418230" y="2512935"/>
              <a:chExt cx="3256809" cy="286232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1D3981-0C78-3056-86C8-EE609CB7F013}"/>
                  </a:ext>
                </a:extLst>
              </p:cNvPr>
              <p:cNvSpPr txBox="1"/>
              <p:nvPr/>
            </p:nvSpPr>
            <p:spPr>
              <a:xfrm>
                <a:off x="512190" y="2512935"/>
                <a:ext cx="3162849" cy="286232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Definition</a:t>
                </a: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91B30DD-62BA-932F-ADF3-C129329B3DD7}"/>
                      </a:ext>
                    </a:extLst>
                  </p:cNvPr>
                  <p:cNvSpPr txBox="1"/>
                  <p:nvPr/>
                </p:nvSpPr>
                <p:spPr>
                  <a:xfrm>
                    <a:off x="418230" y="3598325"/>
                    <a:ext cx="2918286" cy="6041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𝐴𝐴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𝑐𝑜𝑙𝑙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𝑝𝑝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  <a:latin typeface="Palatino Linotype" panose="02040502050505030304" pitchFamily="18" charset="0"/>
                    </a:endParaRPr>
                  </a:p>
                </p:txBody>
              </p:sp>
            </mc:Choice>
            <mc:Fallback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D91B30DD-62BA-932F-ADF3-C129329B3DD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8230" y="3598325"/>
                    <a:ext cx="2918286" cy="60414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875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2" name="Picture 11" descr="Diagram of a diagram of a collision&#10;&#10;Description automatically generated">
              <a:extLst>
                <a:ext uri="{FF2B5EF4-FFF2-40B4-BE49-F238E27FC236}">
                  <a16:creationId xmlns:a16="http://schemas.microsoft.com/office/drawing/2014/main" id="{9FD02F0C-0D58-8484-9D8B-9E6E36E11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031" y="2137590"/>
              <a:ext cx="3703446" cy="282666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E65C0-2084-4966-17D1-F3291347DB94}"/>
                  </a:ext>
                </a:extLst>
              </p:cNvPr>
              <p:cNvSpPr txBox="1"/>
              <p:nvPr/>
            </p:nvSpPr>
            <p:spPr>
              <a:xfrm>
                <a:off x="4362574" y="5407013"/>
                <a:ext cx="2615139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𝐴𝐴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≈1−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26E65C0-2084-4966-17D1-F3291347D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574" y="5407013"/>
                <a:ext cx="2615139" cy="430887"/>
              </a:xfrm>
              <a:prstGeom prst="rect">
                <a:avLst/>
              </a:prstGeom>
              <a:blipFill>
                <a:blip r:embed="rId5"/>
                <a:stretch>
                  <a:fillRect l="-4348" t="-2857" r="-483" b="-3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55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F9E478-2A50-4D34-493D-D9BFBA84CA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Observable of interest 2: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BF9E478-2A50-4D34-493D-D9BFBA84CA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B1B58-4F05-1BF8-3426-15F9BD4A9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6EA84-7ED9-5560-AEDF-D27FFCB0F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10</a:t>
            </a:fld>
            <a:endParaRPr lang="en-Z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0CCD51-84AD-95AC-98FE-E75EB0847DAD}"/>
              </a:ext>
            </a:extLst>
          </p:cNvPr>
          <p:cNvGrpSpPr/>
          <p:nvPr/>
        </p:nvGrpSpPr>
        <p:grpSpPr>
          <a:xfrm>
            <a:off x="3390572" y="2060386"/>
            <a:ext cx="4941930" cy="3285902"/>
            <a:chOff x="-422355" y="2102849"/>
            <a:chExt cx="4941930" cy="328590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27E214D-BA88-0139-AC43-C237177B3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0905"/>
            <a:stretch/>
          </p:blipFill>
          <p:spPr>
            <a:xfrm>
              <a:off x="542635" y="2770200"/>
              <a:ext cx="2919650" cy="261855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4BD185-0F73-384E-5584-C4DB10E6522A}"/>
                    </a:ext>
                  </a:extLst>
                </p:cNvPr>
                <p:cNvSpPr txBox="1"/>
                <p:nvPr/>
              </p:nvSpPr>
              <p:spPr>
                <a:xfrm>
                  <a:off x="-422355" y="2102849"/>
                  <a:ext cx="4941930" cy="52283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𝑁𝑜𝑟𝑚𝑎𝑙𝑖𝑧𝑎𝑡𝑖𝑜𝑛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𝑑𝑁</m:t>
                            </m:r>
                          </m:num>
                          <m:den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𝜙</m:t>
                            </m:r>
                          </m:den>
                        </m:f>
                        <m:r>
                          <a:rPr lang="en-US" sz="1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r>
                          <a:rPr lang="en-US" sz="1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1+2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])</m:t>
                            </m:r>
                          </m:e>
                        </m:nary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64BD185-0F73-384E-5584-C4DB10E65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22355" y="2102849"/>
                  <a:ext cx="4941930" cy="522835"/>
                </a:xfrm>
                <a:prstGeom prst="rect">
                  <a:avLst/>
                </a:prstGeom>
                <a:blipFill>
                  <a:blip r:embed="rId4"/>
                  <a:stretch>
                    <a:fillRect t="-147619" b="-20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454C05-174F-B740-BFFA-EA810661E31F}"/>
              </a:ext>
            </a:extLst>
          </p:cNvPr>
          <p:cNvGrpSpPr/>
          <p:nvPr/>
        </p:nvGrpSpPr>
        <p:grpSpPr>
          <a:xfrm>
            <a:off x="8219031" y="2664838"/>
            <a:ext cx="3449467" cy="2573995"/>
            <a:chOff x="652305" y="2271859"/>
            <a:chExt cx="3780148" cy="32993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FAC5E1-364A-0E6B-B4A6-BF0C877428E0}"/>
                </a:ext>
              </a:extLst>
            </p:cNvPr>
            <p:cNvGrpSpPr/>
            <p:nvPr/>
          </p:nvGrpSpPr>
          <p:grpSpPr>
            <a:xfrm>
              <a:off x="652305" y="2271859"/>
              <a:ext cx="3780148" cy="3299381"/>
              <a:chOff x="581192" y="2205872"/>
              <a:chExt cx="3780148" cy="329938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C4B607E-B932-7112-BD99-502B93CCBBF2}"/>
                  </a:ext>
                </a:extLst>
              </p:cNvPr>
              <p:cNvSpPr/>
              <p:nvPr/>
            </p:nvSpPr>
            <p:spPr>
              <a:xfrm>
                <a:off x="581192" y="2205872"/>
                <a:ext cx="3780148" cy="329938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 descr="A graph of a graph of a function&#10;&#10;Description automatically generated with medium confidence">
                <a:extLst>
                  <a:ext uri="{FF2B5EF4-FFF2-40B4-BE49-F238E27FC236}">
                    <a16:creationId xmlns:a16="http://schemas.microsoft.com/office/drawing/2014/main" id="{84527C66-3D40-9906-CC72-0E30619E9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568" y="2286846"/>
                <a:ext cx="3061219" cy="3137432"/>
              </a:xfrm>
              <a:prstGeom prst="rect">
                <a:avLst/>
              </a:prstGeom>
            </p:spPr>
          </p:pic>
          <p:pic>
            <p:nvPicPr>
              <p:cNvPr id="16" name="Picture 15" descr="A group of symbols with different colors&#10;&#10;Description automatically generated with medium confidence">
                <a:extLst>
                  <a:ext uri="{FF2B5EF4-FFF2-40B4-BE49-F238E27FC236}">
                    <a16:creationId xmlns:a16="http://schemas.microsoft.com/office/drawing/2014/main" id="{A50DD333-C7FF-A6D1-4689-F8DA5BDF8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7061" y="2545237"/>
                <a:ext cx="750087" cy="59153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EC8F8B-D44D-72D3-F369-96D1DB481ABC}"/>
                </a:ext>
              </a:extLst>
            </p:cNvPr>
            <p:cNvSpPr txBox="1"/>
            <p:nvPr/>
          </p:nvSpPr>
          <p:spPr>
            <a:xfrm rot="16200000">
              <a:off x="-93984" y="3772768"/>
              <a:ext cx="20393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Palatino Linotype" panose="02040502050505030304" pitchFamily="18" charset="0"/>
                </a:rPr>
                <a:t>ALICE:2024vzv</a:t>
              </a:r>
              <a:endParaRPr lang="en-US" sz="1400" dirty="0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3CBC1DE-C8B7-9A98-51D2-3FBD2230AFEE}"/>
              </a:ext>
            </a:extLst>
          </p:cNvPr>
          <p:cNvGrpSpPr>
            <a:grpSpLocks noChangeAspect="1"/>
          </p:cNvGrpSpPr>
          <p:nvPr/>
        </p:nvGrpSpPr>
        <p:grpSpPr>
          <a:xfrm>
            <a:off x="392968" y="3170144"/>
            <a:ext cx="3341257" cy="2124345"/>
            <a:chOff x="3852488" y="3195339"/>
            <a:chExt cx="2621409" cy="16666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DD80FC-7E80-4863-2629-47C5EC7E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538" t="2758" r="19299" b="23881"/>
            <a:stretch/>
          </p:blipFill>
          <p:spPr>
            <a:xfrm>
              <a:off x="3852488" y="3195339"/>
              <a:ext cx="2621409" cy="134158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41E27A-7456-6DA8-8D8C-B323B85AE141}"/>
                </a:ext>
              </a:extLst>
            </p:cNvPr>
            <p:cNvSpPr txBox="1"/>
            <p:nvPr/>
          </p:nvSpPr>
          <p:spPr>
            <a:xfrm>
              <a:off x="4090070" y="4585011"/>
              <a:ext cx="20146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Snellings:2011sz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3D9700-E8C8-B3D5-2968-1716678D8537}"/>
              </a:ext>
            </a:extLst>
          </p:cNvPr>
          <p:cNvSpPr txBox="1"/>
          <p:nvPr/>
        </p:nvSpPr>
        <p:spPr>
          <a:xfrm>
            <a:off x="392968" y="266483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Almond-shaped initial state</a:t>
            </a:r>
          </a:p>
        </p:txBody>
      </p:sp>
      <p:pic>
        <p:nvPicPr>
          <p:cNvPr id="8" name="Picture 7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89EFAE82-E954-6EB4-EDC6-A58D5AEDA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56" y="5587688"/>
            <a:ext cx="4393661" cy="9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89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B8BD767-5E67-D98F-9718-9D6551A3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F5805C-E262-6F8A-5FA5-DDC515D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7B5C2F-F838-7794-4976-711DC6C477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400" dirty="0"/>
              <a:t>Modelling of the QGP’s Geometry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2522337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D50D-26F6-1480-60BE-3420DE70F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and Evolution of the Initial State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7DE4F9-7371-91BB-5058-3C21B30B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962C-D682-C63E-600E-06918336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5" name="Picture 4" descr="A red and green blob&#10;&#10;Description automatically generated">
            <a:extLst>
              <a:ext uri="{FF2B5EF4-FFF2-40B4-BE49-F238E27FC236}">
                <a16:creationId xmlns:a16="http://schemas.microsoft.com/office/drawing/2014/main" id="{0EF83158-8A8B-C11B-EE6E-2B25D0B37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74" y="3120908"/>
            <a:ext cx="3132094" cy="20140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E549BC-7A2A-ACC8-3D6C-F5825C5EBAA2}"/>
              </a:ext>
            </a:extLst>
          </p:cNvPr>
          <p:cNvSpPr txBox="1"/>
          <p:nvPr/>
        </p:nvSpPr>
        <p:spPr>
          <a:xfrm>
            <a:off x="579708" y="2215805"/>
            <a:ext cx="303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The 	QGP is not static!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F1D188-F797-548D-567D-5A14D606D558}"/>
              </a:ext>
            </a:extLst>
          </p:cNvPr>
          <p:cNvGrpSpPr/>
          <p:nvPr/>
        </p:nvGrpSpPr>
        <p:grpSpPr>
          <a:xfrm>
            <a:off x="4246609" y="2215805"/>
            <a:ext cx="3520830" cy="3116773"/>
            <a:chOff x="4810134" y="2264735"/>
            <a:chExt cx="3520830" cy="31167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84C96C1-82FE-68F6-EE19-1214506DF99C}"/>
                </a:ext>
              </a:extLst>
            </p:cNvPr>
            <p:cNvGrpSpPr/>
            <p:nvPr/>
          </p:nvGrpSpPr>
          <p:grpSpPr>
            <a:xfrm>
              <a:off x="6447228" y="2972214"/>
              <a:ext cx="1883736" cy="2409294"/>
              <a:chOff x="5080590" y="2667752"/>
              <a:chExt cx="2300178" cy="285688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940DEEF1-3E8D-CD65-81F5-D4194F9C838A}"/>
                  </a:ext>
                </a:extLst>
              </p:cNvPr>
              <p:cNvGrpSpPr/>
              <p:nvPr/>
            </p:nvGrpSpPr>
            <p:grpSpPr>
              <a:xfrm>
                <a:off x="5080590" y="4156656"/>
                <a:ext cx="2300178" cy="1367978"/>
                <a:chOff x="5348177" y="2728215"/>
                <a:chExt cx="2300178" cy="1367978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7C72DE6-7124-8286-2138-495A2A271238}"/>
                    </a:ext>
                  </a:extLst>
                </p:cNvPr>
                <p:cNvSpPr/>
                <p:nvPr/>
              </p:nvSpPr>
              <p:spPr>
                <a:xfrm>
                  <a:off x="5348177" y="2761807"/>
                  <a:ext cx="1286540" cy="1334386"/>
                </a:xfrm>
                <a:prstGeom prst="ellipse">
                  <a:avLst/>
                </a:prstGeom>
                <a:solidFill>
                  <a:srgbClr val="EF5D69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6DB02D01-A9BE-C49B-1C0C-7F6B91914161}"/>
                    </a:ext>
                  </a:extLst>
                </p:cNvPr>
                <p:cNvSpPr/>
                <p:nvPr/>
              </p:nvSpPr>
              <p:spPr>
                <a:xfrm>
                  <a:off x="6361815" y="2728215"/>
                  <a:ext cx="1286540" cy="1334386"/>
                </a:xfrm>
                <a:prstGeom prst="ellipse">
                  <a:avLst/>
                </a:prstGeom>
                <a:solidFill>
                  <a:srgbClr val="5FE0C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0BC02D-777C-70A0-F630-34294E798F28}"/>
                  </a:ext>
                </a:extLst>
              </p:cNvPr>
              <p:cNvGrpSpPr/>
              <p:nvPr/>
            </p:nvGrpSpPr>
            <p:grpSpPr>
              <a:xfrm>
                <a:off x="5316278" y="2667752"/>
                <a:ext cx="1555899" cy="1339702"/>
                <a:chOff x="5348177" y="2761807"/>
                <a:chExt cx="1555899" cy="133970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847762DD-5A7C-046B-3210-990B534C7BEA}"/>
                    </a:ext>
                  </a:extLst>
                </p:cNvPr>
                <p:cNvSpPr/>
                <p:nvPr/>
              </p:nvSpPr>
              <p:spPr>
                <a:xfrm>
                  <a:off x="5348177" y="2761807"/>
                  <a:ext cx="1286540" cy="1334386"/>
                </a:xfrm>
                <a:prstGeom prst="ellipse">
                  <a:avLst/>
                </a:prstGeom>
                <a:solidFill>
                  <a:srgbClr val="EF5D69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F4B1AC5-05BE-1175-3B52-E8824E301F99}"/>
                    </a:ext>
                  </a:extLst>
                </p:cNvPr>
                <p:cNvSpPr/>
                <p:nvPr/>
              </p:nvSpPr>
              <p:spPr>
                <a:xfrm>
                  <a:off x="5617536" y="2767123"/>
                  <a:ext cx="1286540" cy="1334386"/>
                </a:xfrm>
                <a:prstGeom prst="ellipse">
                  <a:avLst/>
                </a:prstGeom>
                <a:solidFill>
                  <a:srgbClr val="5FE0CF">
                    <a:alpha val="50196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B02A6B-FB9E-A427-6DCE-1069E15E45C6}"/>
                </a:ext>
              </a:extLst>
            </p:cNvPr>
            <p:cNvSpPr txBox="1"/>
            <p:nvPr/>
          </p:nvSpPr>
          <p:spPr>
            <a:xfrm>
              <a:off x="5300683" y="2264735"/>
              <a:ext cx="3030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Centrality is Important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5742CB-7D75-0E2F-E0A2-0277905D96C5}"/>
                </a:ext>
              </a:extLst>
            </p:cNvPr>
            <p:cNvSpPr txBox="1"/>
            <p:nvPr/>
          </p:nvSpPr>
          <p:spPr>
            <a:xfrm>
              <a:off x="4810134" y="3299698"/>
              <a:ext cx="15151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Central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vs</a:t>
              </a: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Peripheral 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B4750EE-F8A9-A5E6-7A3E-DC97AC2C1A94}"/>
              </a:ext>
            </a:extLst>
          </p:cNvPr>
          <p:cNvSpPr txBox="1"/>
          <p:nvPr/>
        </p:nvSpPr>
        <p:spPr>
          <a:xfrm>
            <a:off x="8364678" y="2209405"/>
            <a:ext cx="3592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Event-by-event fluctuations are important  </a:t>
            </a:r>
          </a:p>
        </p:txBody>
      </p:sp>
      <p:pic>
        <p:nvPicPr>
          <p:cNvPr id="16" name="Picture 15" descr="A diagram of different types of dots&#10;&#10;Description automatically generated with medium confidence">
            <a:extLst>
              <a:ext uri="{FF2B5EF4-FFF2-40B4-BE49-F238E27FC236}">
                <a16:creationId xmlns:a16="http://schemas.microsoft.com/office/drawing/2014/main" id="{429AFEDF-D9F4-F12B-1E08-B222357C7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128" y="2923284"/>
            <a:ext cx="2969680" cy="25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7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5A76D-0D9D-02E8-DCD1-63C8E15D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Challenges in calculating energy loss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7B075-2758-630B-E075-11EC1889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E773F-C633-F677-766F-AA96D895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13</a:t>
            </a:fld>
            <a:endParaRPr lang="en-Z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C19566-5B63-32B6-C174-9F24351A435C}"/>
              </a:ext>
            </a:extLst>
          </p:cNvPr>
          <p:cNvGrpSpPr/>
          <p:nvPr/>
        </p:nvGrpSpPr>
        <p:grpSpPr>
          <a:xfrm>
            <a:off x="1803597" y="2155103"/>
            <a:ext cx="9280958" cy="3770754"/>
            <a:chOff x="1381093" y="2155972"/>
            <a:chExt cx="9280958" cy="3770754"/>
          </a:xfrm>
        </p:grpSpPr>
        <p:pic>
          <p:nvPicPr>
            <p:cNvPr id="6" name="Picture 5" descr="A math equations and formulas&#10;&#10;Description automatically generated with medium confidence">
              <a:extLst>
                <a:ext uri="{FF2B5EF4-FFF2-40B4-BE49-F238E27FC236}">
                  <a16:creationId xmlns:a16="http://schemas.microsoft.com/office/drawing/2014/main" id="{0E91CB3A-0350-C741-7B1F-C152D38AB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93" y="3240052"/>
              <a:ext cx="9280958" cy="160259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C095F9B-9D01-CA75-222C-C1CEA41A3489}"/>
                    </a:ext>
                  </a:extLst>
                </p:cNvPr>
                <p:cNvSpPr txBox="1"/>
                <p:nvPr/>
              </p:nvSpPr>
              <p:spPr>
                <a:xfrm>
                  <a:off x="6021572" y="2155972"/>
                  <a:ext cx="433808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  <a:latin typeface="Palatino Linotype" panose="02040502050505030304" pitchFamily="18" charset="0"/>
                    </a:rPr>
                    <a:t>geometry and evolution information are all contained in the scattering center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6C095F9B-9D01-CA75-222C-C1CEA41A34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572" y="2155972"/>
                  <a:ext cx="4338083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1166" t="-3846" r="-116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B37D2B-54E6-AC61-45A0-D3C2595C4F44}"/>
                </a:ext>
              </a:extLst>
            </p:cNvPr>
            <p:cNvSpPr txBox="1"/>
            <p:nvPr/>
          </p:nvSpPr>
          <p:spPr>
            <a:xfrm>
              <a:off x="1381093" y="2200940"/>
              <a:ext cx="3010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high-dimensional integral 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66431F9-03B8-B406-267C-0E2D3F06A4B3}"/>
                </a:ext>
              </a:extLst>
            </p:cNvPr>
            <p:cNvCxnSpPr>
              <a:cxnSpLocks/>
              <a:endCxn id="8" idx="2"/>
            </p:cNvCxnSpPr>
            <p:nvPr/>
          </p:nvCxnSpPr>
          <p:spPr>
            <a:xfrm flipH="1" flipV="1">
              <a:off x="2886170" y="2570272"/>
              <a:ext cx="962816" cy="7461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51DB53A-C668-367A-D39A-312A6E844691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5915246" y="2802303"/>
              <a:ext cx="2275368" cy="626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E8A1E6-1739-02F3-370B-163E440349B3}"/>
                </a:ext>
              </a:extLst>
            </p:cNvPr>
            <p:cNvSpPr txBox="1"/>
            <p:nvPr/>
          </p:nvSpPr>
          <p:spPr>
            <a:xfrm>
              <a:off x="3746204" y="5557394"/>
              <a:ext cx="43380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oscillatory integrand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AFE293C-5D51-6FC9-0A03-AEEBD66A34FA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4075924" y="4373172"/>
              <a:ext cx="1839322" cy="11842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7F94B5B-49A1-B365-4AAA-650B92E946D3}"/>
              </a:ext>
            </a:extLst>
          </p:cNvPr>
          <p:cNvSpPr/>
          <p:nvPr/>
        </p:nvSpPr>
        <p:spPr>
          <a:xfrm>
            <a:off x="5554133" y="3366347"/>
            <a:ext cx="1019387" cy="308186"/>
          </a:xfrm>
          <a:prstGeom prst="rect">
            <a:avLst/>
          </a:prstGeom>
          <a:solidFill>
            <a:srgbClr val="FFFF00">
              <a:alpha val="329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9CBF4-86B1-D04B-3FB3-C639BBE4EC43}"/>
              </a:ext>
            </a:extLst>
          </p:cNvPr>
          <p:cNvSpPr txBox="1"/>
          <p:nvPr/>
        </p:nvSpPr>
        <p:spPr>
          <a:xfrm>
            <a:off x="1371600" y="5188391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Energy loss from pQCD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9E9F71E-0114-9E0B-217D-9BDCDB26338B}"/>
              </a:ext>
            </a:extLst>
          </p:cNvPr>
          <p:cNvCxnSpPr>
            <a:endCxn id="12" idx="0"/>
          </p:cNvCxnSpPr>
          <p:nvPr/>
        </p:nvCxnSpPr>
        <p:spPr>
          <a:xfrm>
            <a:off x="2329387" y="4040480"/>
            <a:ext cx="99488" cy="114791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306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85CF2-0AFF-E05E-E85B-C22BEAF6F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9240-5F27-221C-6B55-DE2F2A2E2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clever speed 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291C5-995E-D3EC-D008-C58447AB2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62F0B-C2CA-365C-C5F1-54E417AD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14</a:t>
            </a:fld>
            <a:endParaRPr lang="en-ZA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CA8704A-F2E9-B9D5-683B-AD466DA1FE26}"/>
              </a:ext>
            </a:extLst>
          </p:cNvPr>
          <p:cNvGrpSpPr/>
          <p:nvPr/>
        </p:nvGrpSpPr>
        <p:grpSpPr>
          <a:xfrm>
            <a:off x="4266643" y="1994538"/>
            <a:ext cx="3968297" cy="4359183"/>
            <a:chOff x="4185861" y="1871548"/>
            <a:chExt cx="3968297" cy="43591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3346E5-1042-A51A-5BA2-D237044B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0348" y="2668824"/>
              <a:ext cx="2800626" cy="356190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4B3D46-0A0E-37BA-F848-2AEEFC8CFCBE}"/>
                </a:ext>
              </a:extLst>
            </p:cNvPr>
            <p:cNvSpPr txBox="1"/>
            <p:nvPr/>
          </p:nvSpPr>
          <p:spPr>
            <a:xfrm>
              <a:off x="4185861" y="1871548"/>
              <a:ext cx="3968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Probability distributions for fitted parameters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F11ADC-05FD-51F1-0A5C-0B0C573BC9F0}"/>
                  </a:ext>
                </a:extLst>
              </p:cNvPr>
              <p:cNvSpPr txBox="1"/>
              <p:nvPr/>
            </p:nvSpPr>
            <p:spPr>
              <a:xfrm>
                <a:off x="8811625" y="3095618"/>
                <a:ext cx="109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5F11ADC-05FD-51F1-0A5C-0B0C573BC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1625" y="3095618"/>
                <a:ext cx="109004" cy="276999"/>
              </a:xfrm>
              <a:prstGeom prst="rect">
                <a:avLst/>
              </a:prstGeom>
              <a:blipFill>
                <a:blip r:embed="rId4"/>
                <a:stretch>
                  <a:fillRect l="-90000" t="-8696" r="-50000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C60ED613-4716-F256-950C-1878CC2177E4}"/>
              </a:ext>
            </a:extLst>
          </p:cNvPr>
          <p:cNvGrpSpPr/>
          <p:nvPr/>
        </p:nvGrpSpPr>
        <p:grpSpPr>
          <a:xfrm>
            <a:off x="186754" y="2209770"/>
            <a:ext cx="4382978" cy="3632761"/>
            <a:chOff x="380803" y="2007803"/>
            <a:chExt cx="4382978" cy="363276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1A9E4FD-C220-A8B7-E9DD-E3C85D2125E4}"/>
                    </a:ext>
                  </a:extLst>
                </p:cNvPr>
                <p:cNvSpPr txBox="1"/>
                <p:nvPr/>
              </p:nvSpPr>
              <p:spPr>
                <a:xfrm>
                  <a:off x="411884" y="2503716"/>
                  <a:ext cx="4351897" cy="131927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𝑓𝑖𝑡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2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2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2200" b="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2200" b="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1.2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2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22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d>
                          <m:dPr>
                            <m:ctrlPr>
                              <a:rPr lang="en-US" sz="22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2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200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2200" b="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  <a:p>
                  <a:pPr algn="ctr"/>
                  <a:endParaRPr lang="en-US" sz="2200" b="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∴</m:t>
                        </m:r>
                        <m:r>
                          <a:rPr lang="en-US" sz="2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2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sz="2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20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1A9E4FD-C220-A8B7-E9DD-E3C85D2125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1884" y="2503716"/>
                  <a:ext cx="4351897" cy="1319272"/>
                </a:xfrm>
                <a:prstGeom prst="rect">
                  <a:avLst/>
                </a:prstGeom>
                <a:blipFill>
                  <a:blip r:embed="rId5"/>
                  <a:stretch>
                    <a:fillRect l="-1166" b="-96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4FBB2F-ADB9-8927-7327-AF095538A099}"/>
                </a:ext>
              </a:extLst>
            </p:cNvPr>
            <p:cNvSpPr txBox="1"/>
            <p:nvPr/>
          </p:nvSpPr>
          <p:spPr>
            <a:xfrm>
              <a:off x="1533729" y="2007803"/>
              <a:ext cx="210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Simple Power Law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2E694D-4D78-9D55-2486-654DA74B7FC0}"/>
                </a:ext>
              </a:extLst>
            </p:cNvPr>
            <p:cNvSpPr txBox="1"/>
            <p:nvPr/>
          </p:nvSpPr>
          <p:spPr>
            <a:xfrm>
              <a:off x="380803" y="4163236"/>
              <a:ext cx="4351896" cy="147732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Calculate energy loss as a function of fitted parameters once</a:t>
              </a:r>
            </a:p>
            <a:p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store that data and then average over different probability distributions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10155C-EB03-6D4F-6331-D97E7401C3C0}"/>
              </a:ext>
            </a:extLst>
          </p:cNvPr>
          <p:cNvSpPr txBox="1"/>
          <p:nvPr/>
        </p:nvSpPr>
        <p:spPr>
          <a:xfrm>
            <a:off x="8036949" y="4642202"/>
            <a:ext cx="3968297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This method is </a:t>
            </a:r>
            <a:r>
              <a:rPr lang="en-US" b="1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7 orders </a:t>
            </a:r>
            <a:r>
              <a:rPr lang="en-US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of magnitude faster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than calculating the energy loss directly. 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FB883-AD47-F9AE-89F4-6E9AE80D3C30}"/>
                  </a:ext>
                </a:extLst>
              </p:cNvPr>
              <p:cNvSpPr txBox="1"/>
              <p:nvPr/>
            </p:nvSpPr>
            <p:spPr>
              <a:xfrm>
                <a:off x="8234940" y="3325102"/>
                <a:ext cx="3228576" cy="316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𝑔𝑒𝑜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9FB883-AD47-F9AE-89F4-6E9AE80D3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4940" y="3325102"/>
                <a:ext cx="3228576" cy="316433"/>
              </a:xfrm>
              <a:prstGeom prst="rect">
                <a:avLst/>
              </a:prstGeom>
              <a:blipFill>
                <a:blip r:embed="rId6"/>
                <a:stretch>
                  <a:fillRect t="-11538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2383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54AE-F793-DEB3-9256-D0E83C09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D5DA7-353A-D3D0-DABF-EB3ADF8CF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71815-A0EA-AB11-DB5F-BFDAB3933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15</a:t>
            </a:fld>
            <a:endParaRPr lang="en-ZA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81F7EF-A159-C701-7050-9A44FEC43FFF}"/>
              </a:ext>
            </a:extLst>
          </p:cNvPr>
          <p:cNvGrpSpPr/>
          <p:nvPr/>
        </p:nvGrpSpPr>
        <p:grpSpPr>
          <a:xfrm>
            <a:off x="1426507" y="1963094"/>
            <a:ext cx="9338985" cy="3561088"/>
            <a:chOff x="1219315" y="2286819"/>
            <a:chExt cx="9338985" cy="35610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FDA2582-F820-B95E-409F-C6744C02D9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9315" y="2877943"/>
              <a:ext cx="9338985" cy="2969964"/>
              <a:chOff x="493076" y="2280870"/>
              <a:chExt cx="10911894" cy="334907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6AC39E4-5D25-6469-F9D3-03F46A9463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3076" y="2280871"/>
                <a:ext cx="2865757" cy="334906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C2707D5-2A7A-0A8B-2D79-55794717A0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90807" y="2280870"/>
                <a:ext cx="3014163" cy="334907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A3C7E4-1EA4-5F4F-97C8-C752D502A8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67739" y="2280870"/>
                <a:ext cx="3014162" cy="3349069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70C817E-C673-841F-E716-377DAA72C523}"/>
                    </a:ext>
                  </a:extLst>
                </p:cNvPr>
                <p:cNvSpPr txBox="1"/>
                <p:nvPr/>
              </p:nvSpPr>
              <p:spPr>
                <a:xfrm>
                  <a:off x="2129472" y="2286819"/>
                  <a:ext cx="63235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𝐴𝐴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70C817E-C673-841F-E716-377DAA72C5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9472" y="2286819"/>
                  <a:ext cx="632353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3725" t="-6667" r="-13725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48CD164-87B6-A4CF-EF66-3E8BB15F55D0}"/>
                    </a:ext>
                  </a:extLst>
                </p:cNvPr>
                <p:cNvSpPr txBox="1"/>
                <p:nvPr/>
              </p:nvSpPr>
              <p:spPr>
                <a:xfrm>
                  <a:off x="5371229" y="2292135"/>
                  <a:ext cx="1449542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48CD164-87B6-A4CF-EF66-3E8BB15F55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1229" y="2292135"/>
                  <a:ext cx="1449542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8F472A-3682-74DA-C1E0-16A62FA65998}"/>
                    </a:ext>
                  </a:extLst>
                </p:cNvPr>
                <p:cNvSpPr txBox="1"/>
                <p:nvPr/>
              </p:nvSpPr>
              <p:spPr>
                <a:xfrm>
                  <a:off x="8298811" y="2286819"/>
                  <a:ext cx="193929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8F472A-3682-74DA-C1E0-16A62FA659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8811" y="2286819"/>
                  <a:ext cx="193929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E214482-67E2-79AA-70CB-1B604364865A}"/>
                </a:ext>
              </a:extLst>
            </p:cNvPr>
            <p:cNvSpPr/>
            <p:nvPr/>
          </p:nvSpPr>
          <p:spPr>
            <a:xfrm>
              <a:off x="5151839" y="4853989"/>
              <a:ext cx="1888317" cy="557746"/>
            </a:xfrm>
            <a:prstGeom prst="ellipse">
              <a:avLst/>
            </a:prstGeom>
            <a:solidFill>
              <a:srgbClr val="FF0000">
                <a:alpha val="9804"/>
              </a:srgbClr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4745A1-07E2-1C23-88F2-9BA2ACECDA14}"/>
                </a:ext>
              </a:extLst>
            </p:cNvPr>
            <p:cNvSpPr/>
            <p:nvPr/>
          </p:nvSpPr>
          <p:spPr>
            <a:xfrm>
              <a:off x="5076994" y="3675895"/>
              <a:ext cx="1888317" cy="483758"/>
            </a:xfrm>
            <a:prstGeom prst="ellipse">
              <a:avLst/>
            </a:prstGeom>
            <a:solidFill>
              <a:srgbClr val="FF0000">
                <a:alpha val="9804"/>
              </a:srgbClr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75FA7A-4ADB-C046-2413-5BAB0284C7BA}"/>
                </a:ext>
              </a:extLst>
            </p:cNvPr>
            <p:cNvSpPr/>
            <p:nvPr/>
          </p:nvSpPr>
          <p:spPr>
            <a:xfrm>
              <a:off x="8486606" y="3681464"/>
              <a:ext cx="1888317" cy="561541"/>
            </a:xfrm>
            <a:prstGeom prst="ellipse">
              <a:avLst/>
            </a:prstGeom>
            <a:solidFill>
              <a:srgbClr val="FF0000">
                <a:alpha val="9804"/>
              </a:srgbClr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06835EB-D05C-1378-5677-7B4642A4A7BC}"/>
                </a:ext>
              </a:extLst>
            </p:cNvPr>
            <p:cNvSpPr/>
            <p:nvPr/>
          </p:nvSpPr>
          <p:spPr>
            <a:xfrm>
              <a:off x="8541615" y="5009551"/>
              <a:ext cx="1888317" cy="561540"/>
            </a:xfrm>
            <a:prstGeom prst="ellipse">
              <a:avLst/>
            </a:prstGeom>
            <a:solidFill>
              <a:srgbClr val="FF0000">
                <a:alpha val="9804"/>
              </a:srgbClr>
            </a:solidFill>
            <a:ln w="9525">
              <a:noFill/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987FB2-74CF-C74C-BFE0-DA5E76933A75}"/>
                  </a:ext>
                </a:extLst>
              </p:cNvPr>
              <p:cNvSpPr txBox="1"/>
              <p:nvPr/>
            </p:nvSpPr>
            <p:spPr>
              <a:xfrm>
                <a:off x="4039797" y="5840803"/>
                <a:ext cx="44468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Good agreement with high-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 data! 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987FB2-74CF-C74C-BFE0-DA5E76933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797" y="5840803"/>
                <a:ext cx="4446894" cy="830997"/>
              </a:xfrm>
              <a:prstGeom prst="rect">
                <a:avLst/>
              </a:prstGeom>
              <a:blipFill>
                <a:blip r:embed="rId8"/>
                <a:stretch>
                  <a:fillRect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22">
            <a:extLst>
              <a:ext uri="{FF2B5EF4-FFF2-40B4-BE49-F238E27FC236}">
                <a16:creationId xmlns:a16="http://schemas.microsoft.com/office/drawing/2014/main" id="{F812806A-BCCA-07A7-9B3C-6F611B40A3DD}"/>
              </a:ext>
            </a:extLst>
          </p:cNvPr>
          <p:cNvSpPr/>
          <p:nvPr/>
        </p:nvSpPr>
        <p:spPr>
          <a:xfrm rot="20172695">
            <a:off x="1902944" y="2873439"/>
            <a:ext cx="1888317" cy="687865"/>
          </a:xfrm>
          <a:prstGeom prst="ellipse">
            <a:avLst/>
          </a:prstGeom>
          <a:solidFill>
            <a:srgbClr val="FF0000">
              <a:alpha val="9804"/>
            </a:srgbClr>
          </a:solidFill>
          <a:ln w="952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5D69559-C3AB-8BF3-2737-90ADBD35BAB1}"/>
              </a:ext>
            </a:extLst>
          </p:cNvPr>
          <p:cNvSpPr/>
          <p:nvPr/>
        </p:nvSpPr>
        <p:spPr>
          <a:xfrm rot="20434004">
            <a:off x="1680281" y="4032367"/>
            <a:ext cx="1888317" cy="513933"/>
          </a:xfrm>
          <a:prstGeom prst="ellipse">
            <a:avLst/>
          </a:prstGeom>
          <a:solidFill>
            <a:srgbClr val="FF0000">
              <a:alpha val="9804"/>
            </a:srgbClr>
          </a:solidFill>
          <a:ln w="9525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00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83186-8024-14A5-F23E-3FBE70F08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F85B4-2E2C-1575-691D-E549DE79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71838-F463-8C4A-9CBE-A8EBAC3B4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B4CB3-985B-FCCF-0591-452D3406A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3100" y="2452688"/>
            <a:ext cx="7966075" cy="31289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QGP is a novel and interesting state of matter!</a:t>
            </a:r>
          </a:p>
          <a:p>
            <a:r>
              <a:rPr lang="en-US" dirty="0"/>
              <a:t>One can understand the properties of the QGP by considering energy loss.</a:t>
            </a:r>
          </a:p>
          <a:p>
            <a:r>
              <a:rPr lang="en-US" dirty="0"/>
              <a:t>We calculate the energy loss through pQCD methods, which makes things computationally expensive.</a:t>
            </a:r>
          </a:p>
          <a:p>
            <a:r>
              <a:rPr lang="en-US" dirty="0"/>
              <a:t>We also need to consider many types of collision systems and take event-by-event fluctuations into account, which further increase computational overheads</a:t>
            </a:r>
          </a:p>
          <a:p>
            <a:r>
              <a:rPr lang="en-US" dirty="0"/>
              <a:t>We have developed an extremely efficient method for calculating the energy loss</a:t>
            </a:r>
          </a:p>
          <a:p>
            <a:r>
              <a:rPr lang="en-US" dirty="0"/>
              <a:t>So far, we have good agreement with experimental data and comparisons to small systems will follow shortly!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43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DA37FE-88B5-32F1-3FC3-9A839781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19893A-E896-8DBD-D3AD-E46672107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975A1-5356-37E1-115C-B8D2688F1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137991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CB6EFF-6351-95F4-F63D-2F227DE4591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DCB6EFF-6351-95F4-F63D-2F227DE459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4B873-F527-74FA-DF4B-2EA57A23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3FD4C-EDA5-1981-398A-B3E07F6FC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6" name="Picture 5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EF66A9B1-4DBA-99FB-107F-5543AA345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206598"/>
            <a:ext cx="6096000" cy="1222402"/>
          </a:xfrm>
          <a:prstGeom prst="rect">
            <a:avLst/>
          </a:prstGeom>
        </p:spPr>
      </p:pic>
      <p:pic>
        <p:nvPicPr>
          <p:cNvPr id="8" name="Picture 7" descr="A black and white math equation&#10;&#10;Description automatically generated">
            <a:extLst>
              <a:ext uri="{FF2B5EF4-FFF2-40B4-BE49-F238E27FC236}">
                <a16:creationId xmlns:a16="http://schemas.microsoft.com/office/drawing/2014/main" id="{A2CCF678-0CDA-A022-0885-F49693E48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1" y="3891151"/>
            <a:ext cx="5571368" cy="1115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65D222-63BD-E876-F83A-37DBEB670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048" y="2311373"/>
            <a:ext cx="4659760" cy="261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6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6268-DCC9-DE3C-9DCD-C328F05E0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Presentation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5DA517-7965-87AC-0D28-B806A68DF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052CF-6729-2BF3-879B-E2255EA8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</a:t>
            </a:fld>
            <a:endParaRPr lang="en-Z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F1179D-C7BA-9213-6DBC-89A8444F45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8790" y="2529303"/>
            <a:ext cx="8682107" cy="3155880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2400" dirty="0"/>
              <a:t>Introduction to Heavy Ion Physics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Understanding the QGP through Energy Loss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Modelling of the QGP’s Geometry and Evolution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Results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/>
              <a:t>Conclusion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35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4DFA59-9385-2B31-022E-FF55D8FD8B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Scalar Product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4DFA59-9385-2B31-022E-FF55D8FD8B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E926B1-316B-B125-1914-0D12303C6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5B6E6-3533-6D92-77E8-4CBE77258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19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07E08-4F5C-D65D-3298-EA12FF94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0" y="2237874"/>
            <a:ext cx="3405225" cy="1428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1C3A1-8DC3-9FA4-2EF7-46D175835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361" y="2237874"/>
            <a:ext cx="2564798" cy="3820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65865-DCB1-2B9D-DC4D-406740991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00" y="4382976"/>
            <a:ext cx="5951562" cy="133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287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7B22-6C9C-F5B7-5495-7F4C57E95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Fitted parameters and Energy Loss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B9C00-EF8E-B60D-92B9-43784416D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93519-83F5-1CC5-FF4A-7C6A3439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20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C1F7EB-1E5B-1F7B-664C-75CE5C70D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3" y="2815388"/>
            <a:ext cx="3323302" cy="215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92FC5C-D00E-800B-5EF7-C13D053F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469" y="2815388"/>
            <a:ext cx="3273252" cy="21561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9F966E-D736-3C70-19DE-63F1BCA38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996" y="2815389"/>
            <a:ext cx="3253651" cy="215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61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43DB7-8ED1-D183-64BE-EF0A1114D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7C75D-DF51-26C3-34F9-21707669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 of the QGP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487B8-5069-1B65-1D56-C8763EE1A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21</a:t>
            </a:fld>
            <a:endParaRPr lang="en-ZA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4AE63-98BC-3558-59CD-AA79CD4C30D9}"/>
              </a:ext>
            </a:extLst>
          </p:cNvPr>
          <p:cNvGrpSpPr/>
          <p:nvPr/>
        </p:nvGrpSpPr>
        <p:grpSpPr>
          <a:xfrm>
            <a:off x="1631606" y="1935817"/>
            <a:ext cx="3763353" cy="4627453"/>
            <a:chOff x="1636966" y="1991226"/>
            <a:chExt cx="3763353" cy="4627453"/>
          </a:xfrm>
        </p:grpSpPr>
        <p:pic>
          <p:nvPicPr>
            <p:cNvPr id="21" name="Picture 20" descr="A black text with a white background&#10;&#10;Description automatically generated">
              <a:extLst>
                <a:ext uri="{FF2B5EF4-FFF2-40B4-BE49-F238E27FC236}">
                  <a16:creationId xmlns:a16="http://schemas.microsoft.com/office/drawing/2014/main" id="{BF196FB3-BDDD-FC02-AFED-B623BA2B4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4851" y="6269435"/>
              <a:ext cx="2045914" cy="34924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6CA1AE3-1E60-33CC-D1E9-85059469BD49}"/>
                </a:ext>
              </a:extLst>
            </p:cNvPr>
            <p:cNvSpPr txBox="1"/>
            <p:nvPr/>
          </p:nvSpPr>
          <p:spPr>
            <a:xfrm>
              <a:off x="1797925" y="5749545"/>
              <a:ext cx="3226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Chiral Symmetry Breaking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2D93D9B-1563-57AB-0278-8FAD3706B3E6}"/>
                </a:ext>
              </a:extLst>
            </p:cNvPr>
            <p:cNvGrpSpPr/>
            <p:nvPr/>
          </p:nvGrpSpPr>
          <p:grpSpPr>
            <a:xfrm>
              <a:off x="1636966" y="1991226"/>
              <a:ext cx="3763353" cy="3464192"/>
              <a:chOff x="1537250" y="2022927"/>
              <a:chExt cx="3763353" cy="346419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F3F0EC4-17F1-1FC9-120D-E15D4528B443}"/>
                  </a:ext>
                </a:extLst>
              </p:cNvPr>
              <p:cNvSpPr txBox="1"/>
              <p:nvPr/>
            </p:nvSpPr>
            <p:spPr>
              <a:xfrm>
                <a:off x="1766385" y="2022927"/>
                <a:ext cx="3243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Theoretical Evidence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576C04D-8B03-B3F0-7D77-0D0F116FFF08}"/>
                  </a:ext>
                </a:extLst>
              </p:cNvPr>
              <p:cNvGrpSpPr/>
              <p:nvPr/>
            </p:nvGrpSpPr>
            <p:grpSpPr>
              <a:xfrm>
                <a:off x="1537250" y="2419472"/>
                <a:ext cx="3763353" cy="3067647"/>
                <a:chOff x="1048309" y="2179718"/>
                <a:chExt cx="3763353" cy="3067647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312DDD7-A93A-B5EB-8B57-4F1B799B280F}"/>
                    </a:ext>
                  </a:extLst>
                </p:cNvPr>
                <p:cNvSpPr/>
                <p:nvPr/>
              </p:nvSpPr>
              <p:spPr>
                <a:xfrm>
                  <a:off x="1048309" y="2179718"/>
                  <a:ext cx="3763353" cy="306764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4" name="Picture 13" descr="A graph of different colored lines&#10;&#10;Description automatically generated">
                  <a:extLst>
                    <a:ext uri="{FF2B5EF4-FFF2-40B4-BE49-F238E27FC236}">
                      <a16:creationId xmlns:a16="http://schemas.microsoft.com/office/drawing/2014/main" id="{B03A8994-ACDA-5332-165F-B30C85AC9A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9268" y="2269087"/>
                  <a:ext cx="3540724" cy="2392776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030AA0C-C697-7152-6016-14D114070118}"/>
                    </a:ext>
                  </a:extLst>
                </p:cNvPr>
                <p:cNvSpPr txBox="1"/>
                <p:nvPr/>
              </p:nvSpPr>
              <p:spPr>
                <a:xfrm rot="16200000">
                  <a:off x="138767" y="3484927"/>
                  <a:ext cx="21681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Palatino Linotype" panose="02040502050505030304" pitchFamily="18" charset="0"/>
                    </a:rPr>
                    <a:t>ALICE:2022wpn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80B91A4F-26BF-9A34-CD78-49606F6BCD0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61939" y="4722898"/>
                      <a:ext cx="2470485" cy="3989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∝</m:t>
                          </m:r>
                        </m:oMath>
                      </a14:m>
                      <a:r>
                        <a:rPr lang="en-US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degrees of freedom</a:t>
                      </a:r>
                    </a:p>
                  </p:txBody>
                </p:sp>
              </mc:Choice>
              <mc:Fallback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80B91A4F-26BF-9A34-CD78-49606F6BCD0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1939" y="4722898"/>
                      <a:ext cx="2470485" cy="39895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051" t="-3125" r="-5641" b="-1875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719A431-ED6B-C20C-6F80-024E020C7E18}"/>
              </a:ext>
            </a:extLst>
          </p:cNvPr>
          <p:cNvGrpSpPr/>
          <p:nvPr/>
        </p:nvGrpSpPr>
        <p:grpSpPr>
          <a:xfrm>
            <a:off x="6490861" y="1935817"/>
            <a:ext cx="4641391" cy="4527491"/>
            <a:chOff x="6592956" y="1965861"/>
            <a:chExt cx="4641391" cy="452749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1B17A8-1F83-26E8-F8F5-48D237F523C0}"/>
                </a:ext>
              </a:extLst>
            </p:cNvPr>
            <p:cNvSpPr txBox="1"/>
            <p:nvPr/>
          </p:nvSpPr>
          <p:spPr>
            <a:xfrm>
              <a:off x="6592956" y="5847021"/>
              <a:ext cx="46413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Grouping by </a:t>
              </a:r>
              <a:r>
                <a:rPr lang="en-US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partonic</a:t>
              </a:r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 degrees of freedom and not hadronic degrees of freedom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3329D0-0A01-BA5D-0529-28A7AC636E8D}"/>
                </a:ext>
              </a:extLst>
            </p:cNvPr>
            <p:cNvGrpSpPr/>
            <p:nvPr/>
          </p:nvGrpSpPr>
          <p:grpSpPr>
            <a:xfrm>
              <a:off x="6986427" y="1965861"/>
              <a:ext cx="3668322" cy="3530367"/>
              <a:chOff x="1744059" y="2112077"/>
              <a:chExt cx="3668322" cy="353036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D35403-E027-975E-7E40-2DAB51EAA5BC}"/>
                  </a:ext>
                </a:extLst>
              </p:cNvPr>
              <p:cNvGrpSpPr/>
              <p:nvPr/>
            </p:nvGrpSpPr>
            <p:grpSpPr>
              <a:xfrm>
                <a:off x="1744059" y="2574797"/>
                <a:ext cx="3668322" cy="3067647"/>
                <a:chOff x="806183" y="2298357"/>
                <a:chExt cx="3269595" cy="3103835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D4F8D3FC-9764-CA1E-ED11-9501EFA98C64}"/>
                    </a:ext>
                  </a:extLst>
                </p:cNvPr>
                <p:cNvGrpSpPr/>
                <p:nvPr/>
              </p:nvGrpSpPr>
              <p:grpSpPr>
                <a:xfrm>
                  <a:off x="806183" y="2298357"/>
                  <a:ext cx="3269595" cy="3103835"/>
                  <a:chOff x="735070" y="2232370"/>
                  <a:chExt cx="3269595" cy="3103835"/>
                </a:xfrm>
              </p:grpSpPr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1CD0B982-0CD5-880E-BDD2-98FFC9F82BF5}"/>
                      </a:ext>
                    </a:extLst>
                  </p:cNvPr>
                  <p:cNvSpPr/>
                  <p:nvPr/>
                </p:nvSpPr>
                <p:spPr>
                  <a:xfrm>
                    <a:off x="735070" y="2232370"/>
                    <a:ext cx="3269595" cy="310383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7" name="Picture 6" descr="A graph of a graph of a function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B915169D-AF32-8411-5320-81C88567E2F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4047"/>
                  <a:stretch/>
                </p:blipFill>
                <p:spPr>
                  <a:xfrm>
                    <a:off x="854568" y="2286846"/>
                    <a:ext cx="3061219" cy="3010439"/>
                  </a:xfrm>
                  <a:prstGeom prst="rect">
                    <a:avLst/>
                  </a:prstGeom>
                </p:spPr>
              </p:pic>
              <p:pic>
                <p:nvPicPr>
                  <p:cNvPr id="9" name="Picture 8" descr="A group of symbols with different color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56030A6-DAD2-9EB1-9D86-951C946AB4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07061" y="2545237"/>
                    <a:ext cx="750087" cy="59153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DCEB450-7976-85AC-3079-5B76925F13FE}"/>
                    </a:ext>
                  </a:extLst>
                </p:cNvPr>
                <p:cNvSpPr txBox="1"/>
                <p:nvPr/>
              </p:nvSpPr>
              <p:spPr>
                <a:xfrm rot="16200000">
                  <a:off x="8359" y="3737275"/>
                  <a:ext cx="20393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400" dirty="0">
                      <a:latin typeface="Palatino Linotype" panose="02040502050505030304" pitchFamily="18" charset="0"/>
                    </a:rPr>
                    <a:t>ALICE:2024vzv</a:t>
                  </a:r>
                  <a:endParaRPr lang="en-US" sz="1400" dirty="0">
                    <a:latin typeface="Palatino Linotype" panose="02040502050505030304" pitchFamily="18" charset="0"/>
                  </a:endParaRP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F864F89-F0A6-D5EF-CE90-0D3080FA03E5}"/>
                  </a:ext>
                </a:extLst>
              </p:cNvPr>
              <p:cNvSpPr txBox="1"/>
              <p:nvPr/>
            </p:nvSpPr>
            <p:spPr>
              <a:xfrm>
                <a:off x="1895560" y="2112077"/>
                <a:ext cx="3243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Experimental Evidence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7A78E3A-07AE-672F-16C6-AD58719C0387}"/>
                </a:ext>
              </a:extLst>
            </p:cNvPr>
            <p:cNvSpPr/>
            <p:nvPr/>
          </p:nvSpPr>
          <p:spPr>
            <a:xfrm rot="2015325">
              <a:off x="8257567" y="3647314"/>
              <a:ext cx="1983877" cy="390871"/>
            </a:xfrm>
            <a:prstGeom prst="ellipse">
              <a:avLst/>
            </a:prstGeom>
            <a:solidFill>
              <a:srgbClr val="FF000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46FF66B-C0F9-73A5-C76B-FA4BF74C07C8}"/>
                </a:ext>
              </a:extLst>
            </p:cNvPr>
            <p:cNvSpPr/>
            <p:nvPr/>
          </p:nvSpPr>
          <p:spPr>
            <a:xfrm rot="2015325">
              <a:off x="8364198" y="3176007"/>
              <a:ext cx="2069318" cy="420397"/>
            </a:xfrm>
            <a:prstGeom prst="ellipse">
              <a:avLst/>
            </a:prstGeom>
            <a:solidFill>
              <a:srgbClr val="00B050">
                <a:alpha val="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819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662A1-2CF7-1C1C-698A-E096BEFD2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493854-2779-5407-E342-BAC13237F55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Observable of interest 1: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𝐴𝐴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493854-2779-5407-E342-BAC13237F5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A4D4CC-BB7A-D42A-051B-FB6DE69C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9D9B03-9B69-34D3-2347-416BC54ED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22</a:t>
            </a:fld>
            <a:endParaRPr lang="en-ZA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617F25-D323-0FA4-AB0A-9E4272DA42F4}"/>
              </a:ext>
            </a:extLst>
          </p:cNvPr>
          <p:cNvGrpSpPr/>
          <p:nvPr/>
        </p:nvGrpSpPr>
        <p:grpSpPr>
          <a:xfrm>
            <a:off x="271171" y="2453137"/>
            <a:ext cx="3256809" cy="2862322"/>
            <a:chOff x="418230" y="2512935"/>
            <a:chExt cx="3256809" cy="286232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427275-DED3-FD56-0B7C-FE6EC440A8C1}"/>
                </a:ext>
              </a:extLst>
            </p:cNvPr>
            <p:cNvSpPr txBox="1"/>
            <p:nvPr/>
          </p:nvSpPr>
          <p:spPr>
            <a:xfrm>
              <a:off x="512190" y="2512935"/>
              <a:ext cx="3162849" cy="286232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Definition</a:t>
              </a:r>
            </a:p>
            <a:p>
              <a:pPr algn="ctr"/>
              <a:endParaRPr lang="en-US" u="sng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u="sng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u="sng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  <a:p>
              <a:pPr algn="ctr"/>
              <a:endParaRPr lang="en-US" dirty="0">
                <a:solidFill>
                  <a:schemeClr val="bg1"/>
                </a:solidFill>
                <a:latin typeface="Palatino Linotype" panose="0204050205050503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28D6B9B-683D-22A7-06D4-81A5E0B6490D}"/>
                    </a:ext>
                  </a:extLst>
                </p:cNvPr>
                <p:cNvSpPr txBox="1"/>
                <p:nvPr/>
              </p:nvSpPr>
              <p:spPr>
                <a:xfrm>
                  <a:off x="418230" y="3598325"/>
                  <a:ext cx="2918286" cy="6041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𝐴𝐴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≡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𝐴𝐴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𝑐𝑜𝑙𝑙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𝑝𝑝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28D6B9B-683D-22A7-06D4-81A5E0B649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230" y="3598325"/>
                  <a:ext cx="2918286" cy="604140"/>
                </a:xfrm>
                <a:prstGeom prst="rect">
                  <a:avLst/>
                </a:prstGeom>
                <a:blipFill>
                  <a:blip r:embed="rId3"/>
                  <a:stretch>
                    <a:fillRect b="-183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 descr="Diagram of a diagram of a collision&#10;&#10;Description automatically generated">
            <a:extLst>
              <a:ext uri="{FF2B5EF4-FFF2-40B4-BE49-F238E27FC236}">
                <a16:creationId xmlns:a16="http://schemas.microsoft.com/office/drawing/2014/main" id="{E05D2A0F-46DD-C1DA-77D5-02FDD2A6D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56" y="2470965"/>
            <a:ext cx="3703446" cy="28266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5769509-B09D-2884-B69D-A09C9B0DEE9F}"/>
              </a:ext>
            </a:extLst>
          </p:cNvPr>
          <p:cNvGrpSpPr/>
          <p:nvPr/>
        </p:nvGrpSpPr>
        <p:grpSpPr>
          <a:xfrm>
            <a:off x="7584378" y="2470965"/>
            <a:ext cx="4386457" cy="2844494"/>
            <a:chOff x="7749608" y="2533670"/>
            <a:chExt cx="4015088" cy="2691855"/>
          </a:xfrm>
        </p:grpSpPr>
        <p:pic>
          <p:nvPicPr>
            <p:cNvPr id="6" name="Picture 5" descr="A graph of a graph showing the amount of a number of particles&#10;&#10;Description automatically generated with medium confidence">
              <a:extLst>
                <a:ext uri="{FF2B5EF4-FFF2-40B4-BE49-F238E27FC236}">
                  <a16:creationId xmlns:a16="http://schemas.microsoft.com/office/drawing/2014/main" id="{1EF84C33-8167-4FCC-D7E5-8F44E9F8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608" y="2533670"/>
              <a:ext cx="3695307" cy="26918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FA6528E-4335-E22E-C15D-66089307D60F}"/>
                </a:ext>
              </a:extLst>
            </p:cNvPr>
            <p:cNvSpPr txBox="1"/>
            <p:nvPr/>
          </p:nvSpPr>
          <p:spPr>
            <a:xfrm rot="16200000">
              <a:off x="10830335" y="3681199"/>
              <a:ext cx="1560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Isobe:2006ri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9271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70A7-B2E1-4CE6-9B74-EFDF01627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event-by-Event Fluctuations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CD0D8-1A02-0CD0-7CC1-ADB58B9E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5C994-F925-86B8-6F35-91A19C27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23</a:t>
            </a:fld>
            <a:endParaRPr lang="en-Z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632428-3ED9-5B8C-A923-85ED8C7EB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575" y="2368966"/>
            <a:ext cx="3838575" cy="339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17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569CF2-4383-2324-6AFF-77E13881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C6F86-3435-5438-C84C-34F3F680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A0609-9253-0EED-FE44-1738593DDB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400" dirty="0"/>
              <a:t>Introduction to Heavy Ion Physics</a:t>
            </a:r>
          </a:p>
        </p:txBody>
      </p:sp>
    </p:spTree>
    <p:extLst>
      <p:ext uri="{BB962C8B-B14F-4D97-AF65-F5344CB8AC3E}">
        <p14:creationId xmlns:p14="http://schemas.microsoft.com/office/powerpoint/2010/main" val="3398491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5E3F-9DF6-1BBC-297A-DA374DCBD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physics of smashing particles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41021A-D8B2-CD93-492E-2751A53E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E1DA2-882B-F3FA-1258-F65A8FD2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3</a:t>
            </a:fld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75A1E-297B-2880-BF79-70BD24F0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581991"/>
            <a:ext cx="5270186" cy="2964480"/>
          </a:xfrm>
          <a:prstGeom prst="rect">
            <a:avLst/>
          </a:prstGeom>
        </p:spPr>
      </p:pic>
      <p:pic>
        <p:nvPicPr>
          <p:cNvPr id="10" name="Picture 9" descr="A group of colorful spheres&#10;&#10;Description automatically generated with medium confidence">
            <a:extLst>
              <a:ext uri="{FF2B5EF4-FFF2-40B4-BE49-F238E27FC236}">
                <a16:creationId xmlns:a16="http://schemas.microsoft.com/office/drawing/2014/main" id="{3EABE4A1-7BB1-B313-020E-14FB2AAB4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72" y="3146149"/>
            <a:ext cx="4746486" cy="15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AA3C-1381-22D4-5607-61E20B8B9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Scales in heavy ion Physics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4089A4-07DC-75EE-5E94-2019DAD39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31914-D863-3624-CB06-CD21231D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4</a:t>
            </a:fld>
            <a:endParaRPr lang="en-Z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0A76C-E539-D36B-7281-43DFA6A9624F}"/>
              </a:ext>
            </a:extLst>
          </p:cNvPr>
          <p:cNvGrpSpPr/>
          <p:nvPr/>
        </p:nvGrpSpPr>
        <p:grpSpPr>
          <a:xfrm>
            <a:off x="901021" y="2129952"/>
            <a:ext cx="3581368" cy="3231696"/>
            <a:chOff x="359487" y="2077012"/>
            <a:chExt cx="3581368" cy="323169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0DDA638-B833-A424-21BE-1F95C5D04A71}"/>
                </a:ext>
              </a:extLst>
            </p:cNvPr>
            <p:cNvGrpSpPr/>
            <p:nvPr/>
          </p:nvGrpSpPr>
          <p:grpSpPr>
            <a:xfrm>
              <a:off x="359487" y="2077012"/>
              <a:ext cx="3581368" cy="3231696"/>
              <a:chOff x="3839849" y="2205599"/>
              <a:chExt cx="3581368" cy="3231696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2177C5-0ED6-A197-586C-4679C8590A86}"/>
                  </a:ext>
                </a:extLst>
              </p:cNvPr>
              <p:cNvGrpSpPr/>
              <p:nvPr/>
            </p:nvGrpSpPr>
            <p:grpSpPr>
              <a:xfrm>
                <a:off x="3887397" y="2205599"/>
                <a:ext cx="3533820" cy="3231696"/>
                <a:chOff x="4039797" y="2213219"/>
                <a:chExt cx="3533820" cy="3231696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8E464EB4-0B63-4687-1DA3-5CB5D1BBEBCC}"/>
                    </a:ext>
                  </a:extLst>
                </p:cNvPr>
                <p:cNvGrpSpPr/>
                <p:nvPr/>
              </p:nvGrpSpPr>
              <p:grpSpPr>
                <a:xfrm>
                  <a:off x="4039797" y="2213219"/>
                  <a:ext cx="3533820" cy="3231696"/>
                  <a:chOff x="750635" y="2412002"/>
                  <a:chExt cx="3533820" cy="3231696"/>
                </a:xfrm>
              </p:grpSpPr>
              <p:pic>
                <p:nvPicPr>
                  <p:cNvPr id="10" name="Picture 9" descr="A graph showing the number of first physics&#10;&#10;Description automatically generated">
                    <a:extLst>
                      <a:ext uri="{FF2B5EF4-FFF2-40B4-BE49-F238E27FC236}">
                        <a16:creationId xmlns:a16="http://schemas.microsoft.com/office/drawing/2014/main" id="{3CC19EF9-F3B7-F1FD-D2D8-D775D77B0F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6381"/>
                  <a:stretch/>
                </p:blipFill>
                <p:spPr>
                  <a:xfrm>
                    <a:off x="750635" y="2412002"/>
                    <a:ext cx="3533820" cy="323169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75364176-32ED-1836-664E-CCD7625FC41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772944" y="4099347"/>
                    <a:ext cx="2595593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GB" sz="1200" dirty="0">
                        <a:latin typeface="Palatino Linotype" panose="02040502050505030304" pitchFamily="18" charset="0"/>
                      </a:rPr>
                      <a:t>DPHEPStudyGroup:2012dsv</a:t>
                    </a:r>
                    <a:endParaRPr lang="en-US" sz="1200" dirty="0">
                      <a:latin typeface="Palatino Linotype" panose="02040502050505030304" pitchFamily="18" charset="0"/>
                    </a:endParaRPr>
                  </a:p>
                </p:txBody>
              </p:sp>
            </p:grpSp>
            <mc:AlternateContent xmlns:mc="http://schemas.openxmlformats.org/markup-compatibility/2006" xmlns:p14="http://schemas.microsoft.com/office/powerpoint/2010/main">
              <mc:Choice Requires="p14">
                <p:contentPart p14:bwMode="auto" r:id="rId3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D25DAE41-DAE8-BADA-A68A-635680D1F8A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119720" y="3098850"/>
                    <a:ext cx="78840" cy="130932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D25DAE41-DAE8-BADA-A68A-635680D1F8AB}"/>
                        </a:ext>
                      </a:extLst>
                    </p:cNvPr>
                    <p:cNvPicPr/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4084080" y="3063210"/>
                      <a:ext cx="150480" cy="138096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401611D-C629-BDF8-2F79-9F35311B7B71}"/>
                  </a:ext>
                </a:extLst>
              </p:cNvPr>
              <p:cNvSpPr txBox="1"/>
              <p:nvPr/>
            </p:nvSpPr>
            <p:spPr>
              <a:xfrm rot="16200000">
                <a:off x="2795493" y="3592001"/>
                <a:ext cx="23964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  <a:latin typeface="Palatino Linotype" panose="02040502050505030304" pitchFamily="18" charset="0"/>
                  </a:rPr>
                  <a:t>Centre of Mass Energy</a:t>
                </a: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B609C03-CFE9-33A4-2431-47766A22B079}"/>
                </a:ext>
              </a:extLst>
            </p:cNvPr>
            <p:cNvSpPr/>
            <p:nvPr/>
          </p:nvSpPr>
          <p:spPr>
            <a:xfrm>
              <a:off x="2754718" y="2233575"/>
              <a:ext cx="972422" cy="900113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9230417-DE84-2D8E-8843-73FD4AE8B601}"/>
              </a:ext>
            </a:extLst>
          </p:cNvPr>
          <p:cNvSpPr txBox="1"/>
          <p:nvPr/>
        </p:nvSpPr>
        <p:spPr>
          <a:xfrm>
            <a:off x="4562312" y="2279554"/>
            <a:ext cx="7304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energy scales at the LHC are now at ~10TeV</a:t>
            </a:r>
          </a:p>
          <a:p>
            <a:endParaRPr lang="en-US" sz="2400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alatino Linotype" panose="02040502050505030304" pitchFamily="18" charset="0"/>
              </a:rPr>
              <a:t>The physics that describes the processes that occur at this energy scale is Quantum Chromodynamics (QCD) </a:t>
            </a:r>
          </a:p>
        </p:txBody>
      </p:sp>
      <p:pic>
        <p:nvPicPr>
          <p:cNvPr id="21" name="Picture 20" descr="A diagram of a nuclear physics&#10;&#10;Description automatically generated">
            <a:extLst>
              <a:ext uri="{FF2B5EF4-FFF2-40B4-BE49-F238E27FC236}">
                <a16:creationId xmlns:a16="http://schemas.microsoft.com/office/drawing/2014/main" id="{399231E7-216A-7164-1DB4-5C6EA2B5F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60" y="4632818"/>
            <a:ext cx="4459284" cy="15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4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D56B37-90DF-9DAD-96EB-9F3BA7881C55}"/>
                  </a:ext>
                </a:extLst>
              </p:cNvPr>
              <p:cNvSpPr txBox="1"/>
              <p:nvPr/>
            </p:nvSpPr>
            <p:spPr>
              <a:xfrm>
                <a:off x="3931302" y="2107861"/>
                <a:ext cx="7679506" cy="369331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Q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u="sng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uantum</m:t>
                    </m:r>
                  </m:oMath>
                </a14:m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QCD teaches about deconfinement. Chromodynamic interactions get </a:t>
                </a:r>
                <a:r>
                  <a:rPr lang="en-US" dirty="0">
                    <a:solidFill>
                      <a:srgbClr val="FF0000"/>
                    </a:solidFill>
                    <a:latin typeface="Palatino Linotype" panose="02040502050505030304" pitchFamily="18" charset="0"/>
                  </a:rPr>
                  <a:t>weaker </a:t>
                </a:r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as the distance scales get shorter!</a:t>
                </a: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u="sng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5D56B37-90DF-9DAD-96EB-9F3BA7881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302" y="2107861"/>
                <a:ext cx="7679506" cy="3693319"/>
              </a:xfrm>
              <a:prstGeom prst="rect">
                <a:avLst/>
              </a:prstGeom>
              <a:blipFill>
                <a:blip r:embed="rId2"/>
                <a:stretch>
                  <a:fillRect t="-68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E5551BC3-2DE8-5B32-4119-786B2F689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from QCD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3073D3-3071-9901-ABA1-A5F0D1B1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Ben Bert – SAIP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A7949-0C64-C1A3-9766-77FF33AA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5</a:t>
            </a:fld>
            <a:endParaRPr lang="en-ZA" dirty="0"/>
          </a:p>
        </p:txBody>
      </p:sp>
      <p:pic>
        <p:nvPicPr>
          <p:cNvPr id="13" name="Picture 12" descr="A diagram of energy and weakness&#10;&#10;Description automatically generated">
            <a:extLst>
              <a:ext uri="{FF2B5EF4-FFF2-40B4-BE49-F238E27FC236}">
                <a16:creationId xmlns:a16="http://schemas.microsoft.com/office/drawing/2014/main" id="{9C04CB21-296A-339D-96A7-2D00C69E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684" y="3334364"/>
            <a:ext cx="3839043" cy="17665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0EE7E3-02F9-A306-B206-6A9292A95DF9}"/>
                  </a:ext>
                </a:extLst>
              </p:cNvPr>
              <p:cNvSpPr txBox="1"/>
              <p:nvPr/>
            </p:nvSpPr>
            <p:spPr>
              <a:xfrm>
                <a:off x="404406" y="2107862"/>
                <a:ext cx="3451978" cy="3693318"/>
              </a:xfrm>
              <a:prstGeom prst="rect">
                <a:avLst/>
              </a:prstGeom>
              <a:noFill/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u="sng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Classically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𝐶𝑜𝑙𝑜𝑢𝑚𝑏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𝐺𝑟𝑎𝑣𝑖𝑡𝑦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b="0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As distance scales increase, interactions get weaker.</a:t>
                </a:r>
              </a:p>
              <a:p>
                <a:pPr algn="ctr"/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0EE7E3-02F9-A306-B206-6A9292A95D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06" y="2107862"/>
                <a:ext cx="3451978" cy="3693318"/>
              </a:xfrm>
              <a:prstGeom prst="rect">
                <a:avLst/>
              </a:prstGeom>
              <a:blipFill>
                <a:blip r:embed="rId4"/>
                <a:stretch>
                  <a:fillRect t="-683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205BCD89-5BE5-4105-0D81-3EC155A52337}"/>
              </a:ext>
            </a:extLst>
          </p:cNvPr>
          <p:cNvGrpSpPr/>
          <p:nvPr/>
        </p:nvGrpSpPr>
        <p:grpSpPr>
          <a:xfrm>
            <a:off x="4112359" y="3334364"/>
            <a:ext cx="3120961" cy="2242045"/>
            <a:chOff x="4562191" y="3418175"/>
            <a:chExt cx="3777809" cy="2533636"/>
          </a:xfrm>
        </p:grpSpPr>
        <p:pic>
          <p:nvPicPr>
            <p:cNvPr id="10" name="Picture 9" descr="A chart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A40E6A5E-15B5-324D-F995-C36DB2F7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752" y="3418175"/>
              <a:ext cx="3775248" cy="253363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D843DD-94C0-2612-3F73-9A5FE7688D3B}"/>
                </a:ext>
              </a:extLst>
            </p:cNvPr>
            <p:cNvSpPr txBox="1"/>
            <p:nvPr/>
          </p:nvSpPr>
          <p:spPr>
            <a:xfrm rot="16200000">
              <a:off x="3726867" y="4535970"/>
              <a:ext cx="1968689" cy="298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dirty="0">
                  <a:latin typeface="Palatino Linotype" panose="02040502050505030304" pitchFamily="18" charset="0"/>
                </a:rPr>
                <a:t>CMS:2016lna</a:t>
              </a:r>
              <a:endParaRPr lang="en-ZA" sz="1000" dirty="0">
                <a:latin typeface="Palatino Linotype" panose="0204050205050503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5F95C2-DB51-D4F0-1016-08102ED1A17D}"/>
                  </a:ext>
                </a:extLst>
              </p:cNvPr>
              <p:cNvSpPr txBox="1"/>
              <p:nvPr/>
            </p:nvSpPr>
            <p:spPr>
              <a:xfrm>
                <a:off x="7997936" y="5298251"/>
                <a:ext cx="3080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Running of the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  <a:latin typeface="Palatino Linotype" panose="0204050205050503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C5F95C2-DB51-D4F0-1016-08102ED1A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7936" y="5298251"/>
                <a:ext cx="3080202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919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AC51E-B0EC-D4D9-0ABE-8A7E6446D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Signatures of the QGP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6B841-6F13-5E4E-C894-63AA6948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6</a:t>
            </a:fld>
            <a:endParaRPr lang="en-ZA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911A28-B83C-5F69-6E93-2D20CEB8EB88}"/>
              </a:ext>
            </a:extLst>
          </p:cNvPr>
          <p:cNvGrpSpPr/>
          <p:nvPr/>
        </p:nvGrpSpPr>
        <p:grpSpPr>
          <a:xfrm>
            <a:off x="2204549" y="2094991"/>
            <a:ext cx="7336956" cy="3861146"/>
            <a:chOff x="661499" y="2094991"/>
            <a:chExt cx="7336956" cy="386114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6D8EB77-C66F-A7C2-E616-935FA0CF08AD}"/>
                </a:ext>
              </a:extLst>
            </p:cNvPr>
            <p:cNvGrpSpPr/>
            <p:nvPr/>
          </p:nvGrpSpPr>
          <p:grpSpPr>
            <a:xfrm>
              <a:off x="661499" y="2094991"/>
              <a:ext cx="4320076" cy="3861146"/>
              <a:chOff x="1537250" y="2022927"/>
              <a:chExt cx="3763353" cy="346419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14B200A-55B5-2974-8085-C73C50760E19}"/>
                  </a:ext>
                </a:extLst>
              </p:cNvPr>
              <p:cNvSpPr txBox="1"/>
              <p:nvPr/>
            </p:nvSpPr>
            <p:spPr>
              <a:xfrm>
                <a:off x="1766385" y="2022927"/>
                <a:ext cx="32434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Theoretical Evidence</a:t>
                </a: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2E5D5D4-A95F-CBA4-9B3D-51CB7EB30305}"/>
                  </a:ext>
                </a:extLst>
              </p:cNvPr>
              <p:cNvGrpSpPr/>
              <p:nvPr/>
            </p:nvGrpSpPr>
            <p:grpSpPr>
              <a:xfrm>
                <a:off x="1537250" y="2419472"/>
                <a:ext cx="3763353" cy="3067647"/>
                <a:chOff x="1048309" y="2179718"/>
                <a:chExt cx="3763353" cy="3067647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C8BD99F-6DDA-F850-0AE0-2E994867C470}"/>
                    </a:ext>
                  </a:extLst>
                </p:cNvPr>
                <p:cNvSpPr/>
                <p:nvPr/>
              </p:nvSpPr>
              <p:spPr>
                <a:xfrm>
                  <a:off x="1048309" y="2179718"/>
                  <a:ext cx="3763353" cy="306764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4" name="Picture 13" descr="A graph of different colored lines&#10;&#10;Description automatically generated">
                  <a:extLst>
                    <a:ext uri="{FF2B5EF4-FFF2-40B4-BE49-F238E27FC236}">
                      <a16:creationId xmlns:a16="http://schemas.microsoft.com/office/drawing/2014/main" id="{B4242724-6145-77FF-1BB8-1D1A77AA96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9268" y="2269087"/>
                  <a:ext cx="3540724" cy="2392776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6543EE9-C021-E464-47A5-C83DB7A94002}"/>
                    </a:ext>
                  </a:extLst>
                </p:cNvPr>
                <p:cNvSpPr txBox="1"/>
                <p:nvPr/>
              </p:nvSpPr>
              <p:spPr>
                <a:xfrm rot="16200000">
                  <a:off x="138767" y="3484927"/>
                  <a:ext cx="216816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Palatino Linotype" panose="02040502050505030304" pitchFamily="18" charset="0"/>
                    </a:rPr>
                    <a:t>ALICE:2022wpn</a:t>
                  </a: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08F933F-F541-57DF-DF21-C732E5185B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61939" y="4722898"/>
                      <a:ext cx="2470485" cy="39895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 xmlns:m="http://schemas.openxmlformats.org/officeDocument/2006/math"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∝</m:t>
                          </m:r>
                        </m:oMath>
                      </a14:m>
                      <a:r>
                        <a:rPr lang="en-US" dirty="0">
                          <a:solidFill>
                            <a:schemeClr val="tx1"/>
                          </a:solidFill>
                          <a:latin typeface="Palatino Linotype" panose="02040502050505030304" pitchFamily="18" charset="0"/>
                        </a:rPr>
                        <a:t> degrees of freedom</a:t>
                      </a:r>
                    </a:p>
                  </p:txBody>
                </p:sp>
              </mc:Choice>
              <mc:Fallback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08F933F-F541-57DF-DF21-C732E5185B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61939" y="4722898"/>
                      <a:ext cx="2470485" cy="398955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111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F45AA75-4B00-4C88-266E-F16EBF5D1F75}"/>
                </a:ext>
              </a:extLst>
            </p:cNvPr>
            <p:cNvSpPr txBox="1"/>
            <p:nvPr/>
          </p:nvSpPr>
          <p:spPr>
            <a:xfrm>
              <a:off x="5321930" y="2856991"/>
              <a:ext cx="2676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Partonic degrees of freedom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55E7284-8630-9214-FB11-488434A07A25}"/>
                </a:ext>
              </a:extLst>
            </p:cNvPr>
            <p:cNvSpPr txBox="1"/>
            <p:nvPr/>
          </p:nvSpPr>
          <p:spPr>
            <a:xfrm>
              <a:off x="5321930" y="4497357"/>
              <a:ext cx="26765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Palatino Linotype" panose="02040502050505030304" pitchFamily="18" charset="0"/>
                </a:rPr>
                <a:t>Hadronic degrees of freedom 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E032CD-25E5-25A9-983B-B5A60599AE6F}"/>
              </a:ext>
            </a:extLst>
          </p:cNvPr>
          <p:cNvCxnSpPr>
            <a:cxnSpLocks/>
          </p:cNvCxnSpPr>
          <p:nvPr/>
        </p:nvCxnSpPr>
        <p:spPr>
          <a:xfrm>
            <a:off x="3138541" y="4277825"/>
            <a:ext cx="3767084" cy="2941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181D0FD-4EBB-2066-7EAA-F0CE4CE564D8}"/>
              </a:ext>
            </a:extLst>
          </p:cNvPr>
          <p:cNvCxnSpPr>
            <a:cxnSpLocks/>
          </p:cNvCxnSpPr>
          <p:nvPr/>
        </p:nvCxnSpPr>
        <p:spPr>
          <a:xfrm flipV="1">
            <a:off x="4828852" y="3061845"/>
            <a:ext cx="2238698" cy="3212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5407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BD061C-9DA7-1B21-0007-AC1A6F61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6187E8-0B36-8780-0E2E-2BBB3C2F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D1DD4-16BC-A517-16A1-CBA1460849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400" dirty="0"/>
              <a:t>Understanding the QGP through Energy Loss</a:t>
            </a:r>
          </a:p>
        </p:txBody>
      </p:sp>
    </p:spTree>
    <p:extLst>
      <p:ext uri="{BB962C8B-B14F-4D97-AF65-F5344CB8AC3E}">
        <p14:creationId xmlns:p14="http://schemas.microsoft.com/office/powerpoint/2010/main" val="293944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A733-6FED-B3D9-0521-76A52CDEB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my role in this story?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C7FE9-5724-8092-0ED2-FEE7B190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Ben Bert – SAIP 2025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45DDF-9DDC-2083-D70C-2AF8CC380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CE738-C0D4-435A-9BFD-C0D4FBB95C40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26B1A-4B94-6263-E2C4-225934F40646}"/>
              </a:ext>
            </a:extLst>
          </p:cNvPr>
          <p:cNvSpPr txBox="1"/>
          <p:nvPr/>
        </p:nvSpPr>
        <p:spPr>
          <a:xfrm>
            <a:off x="395925" y="2139885"/>
            <a:ext cx="6004875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Energy Loss from Cape Town</a:t>
            </a: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0D526-C6A8-68DD-3243-10E4344C3AE5}"/>
              </a:ext>
            </a:extLst>
          </p:cNvPr>
          <p:cNvSpPr txBox="1"/>
          <p:nvPr/>
        </p:nvSpPr>
        <p:spPr>
          <a:xfrm>
            <a:off x="7022969" y="2450976"/>
            <a:ext cx="3733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Our Approach:</a:t>
            </a:r>
          </a:p>
          <a:p>
            <a:pPr algn="ctr"/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One can understand the physics of the QGP by considering the energy loss of a quark moving through the medium. </a:t>
            </a:r>
          </a:p>
          <a:p>
            <a:endParaRPr lang="en-US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In particular, we claim that this can be done for small systems (such as </a:t>
            </a:r>
            <a:r>
              <a:rPr lang="en-US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pA</a:t>
            </a:r>
            <a:r>
              <a:rPr lang="en-US" dirty="0">
                <a:solidFill>
                  <a:schemeClr val="bg1"/>
                </a:solidFill>
                <a:latin typeface="Palatino Linotype" panose="02040502050505030304" pitchFamily="18" charset="0"/>
              </a:rPr>
              <a:t> and pp collisions)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F13990C-6F39-E690-075A-304D79128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" y="2290535"/>
            <a:ext cx="1342064" cy="1789418"/>
          </a:xfrm>
          <a:prstGeom prst="rect">
            <a:avLst/>
          </a:prstGeom>
        </p:spPr>
      </p:pic>
      <p:pic>
        <p:nvPicPr>
          <p:cNvPr id="10" name="Picture 9" descr="A person taking a selfie in a mountain&#10;&#10;Description automatically generated">
            <a:extLst>
              <a:ext uri="{FF2B5EF4-FFF2-40B4-BE49-F238E27FC236}">
                <a16:creationId xmlns:a16="http://schemas.microsoft.com/office/drawing/2014/main" id="{F24290B8-921A-445D-85D8-EA6EAE3CF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102" y="2589899"/>
            <a:ext cx="2097052" cy="1572789"/>
          </a:xfrm>
          <a:prstGeom prst="rect">
            <a:avLst/>
          </a:prstGeom>
        </p:spPr>
      </p:pic>
      <p:pic>
        <p:nvPicPr>
          <p:cNvPr id="12" name="Picture 11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2C2A9564-D848-06A1-B1FF-2BB470AB6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00" y="2302915"/>
            <a:ext cx="1159006" cy="1624325"/>
          </a:xfrm>
          <a:prstGeom prst="rect">
            <a:avLst/>
          </a:prstGeom>
        </p:spPr>
      </p:pic>
      <p:pic>
        <p:nvPicPr>
          <p:cNvPr id="14" name="Picture 13" descr="A person wearing a hat and sunglasses&#10;&#10;Description automatically generated">
            <a:extLst>
              <a:ext uri="{FF2B5EF4-FFF2-40B4-BE49-F238E27FC236}">
                <a16:creationId xmlns:a16="http://schemas.microsoft.com/office/drawing/2014/main" id="{1A4596A8-F4DA-3EB8-7E28-D67C77729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574" y="4030589"/>
            <a:ext cx="1082207" cy="1624325"/>
          </a:xfrm>
          <a:prstGeom prst="rect">
            <a:avLst/>
          </a:prstGeom>
        </p:spPr>
      </p:pic>
      <p:pic>
        <p:nvPicPr>
          <p:cNvPr id="16" name="Picture 15" descr="A person taking a selfie on a bridge over water with buildings and boats&#10;&#10;Description automatically generated">
            <a:extLst>
              <a:ext uri="{FF2B5EF4-FFF2-40B4-BE49-F238E27FC236}">
                <a16:creationId xmlns:a16="http://schemas.microsoft.com/office/drawing/2014/main" id="{2F3F4154-4396-697B-E2AB-F94E2FF6B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95" y="4289877"/>
            <a:ext cx="1832465" cy="1374349"/>
          </a:xfrm>
          <a:prstGeom prst="rect">
            <a:avLst/>
          </a:prstGeom>
        </p:spPr>
      </p:pic>
      <p:pic>
        <p:nvPicPr>
          <p:cNvPr id="9" name="Picture 8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C3BF7426-2A00-19E0-A4E3-87060AEF7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0" y="4230603"/>
            <a:ext cx="1438469" cy="149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7785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Custom 5">
      <a:dk1>
        <a:sysClr val="windowText" lastClr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solidFill>
              <a:schemeClr val="bg1"/>
            </a:solidFill>
            <a:latin typeface="Palatino Linotype" panose="0204050205050503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20289</TotalTime>
  <Words>706</Words>
  <Application>Microsoft Macintosh PowerPoint</Application>
  <PresentationFormat>Widescreen</PresentationFormat>
  <Paragraphs>192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Cambria Math</vt:lpstr>
      <vt:lpstr>Gill Sans MT</vt:lpstr>
      <vt:lpstr>Palatino Linotype</vt:lpstr>
      <vt:lpstr>Wingdings 2</vt:lpstr>
      <vt:lpstr>Dividend</vt:lpstr>
      <vt:lpstr>Parameterizing the Geometry of the QGP on an Event-by-Event Basis</vt:lpstr>
      <vt:lpstr>Overview of Presentation</vt:lpstr>
      <vt:lpstr>PowerPoint Presentation</vt:lpstr>
      <vt:lpstr>The physics of smashing particles</vt:lpstr>
      <vt:lpstr>Energy Scales in heavy ion Physics</vt:lpstr>
      <vt:lpstr>Lessons from QCD</vt:lpstr>
      <vt:lpstr>Signatures of the QGP</vt:lpstr>
      <vt:lpstr>PowerPoint Presentation</vt:lpstr>
      <vt:lpstr>What is my role in this story?</vt:lpstr>
      <vt:lpstr>Observable of interest 1: R_AA</vt:lpstr>
      <vt:lpstr>Observable of interest 2: high 〖p_T  v〗_n</vt:lpstr>
      <vt:lpstr>PowerPoint Presentation</vt:lpstr>
      <vt:lpstr>Geometry and Evolution of the Initial State</vt:lpstr>
      <vt:lpstr>Numerical Challenges in calculating energy loss</vt:lpstr>
      <vt:lpstr>A clever speed up</vt:lpstr>
      <vt:lpstr>results</vt:lpstr>
      <vt:lpstr>Conclusion</vt:lpstr>
      <vt:lpstr>PowerPoint Presentation</vt:lpstr>
      <vt:lpstr>ρ distributions</vt:lpstr>
      <vt:lpstr>Scalar Product v_n</vt:lpstr>
      <vt:lpstr>Fitted parameters and Energy Loss</vt:lpstr>
      <vt:lpstr>Signatures of the QGP</vt:lpstr>
      <vt:lpstr>Observable of interest 1: R_AA</vt:lpstr>
      <vt:lpstr>Importance of event-by-Event Fluctuations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 bert</dc:creator>
  <cp:lastModifiedBy>Ben Bert</cp:lastModifiedBy>
  <cp:revision>34</cp:revision>
  <dcterms:created xsi:type="dcterms:W3CDTF">2024-10-26T06:59:40Z</dcterms:created>
  <dcterms:modified xsi:type="dcterms:W3CDTF">2025-07-09T05:40:25Z</dcterms:modified>
</cp:coreProperties>
</file>