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8" r:id="rId6"/>
    <p:sldId id="261" r:id="rId7"/>
    <p:sldId id="259" r:id="rId8"/>
    <p:sldId id="260" r:id="rId9"/>
    <p:sldId id="264" r:id="rId10"/>
    <p:sldId id="263" r:id="rId11"/>
    <p:sldId id="269" r:id="rId12"/>
    <p:sldId id="265" r:id="rId13"/>
    <p:sldId id="266" r:id="rId14"/>
    <p:sldId id="272" r:id="rId15"/>
    <p:sldId id="273" r:id="rId16"/>
    <p:sldId id="274" r:id="rId17"/>
    <p:sldId id="270" r:id="rId18"/>
    <p:sldId id="262" r:id="rId19"/>
    <p:sldId id="271" r:id="rId20"/>
  </p:sldIdLst>
  <p:sldSz cx="9144000" cy="5143500" type="screen16x9"/>
  <p:notesSz cx="6858000" cy="9144000"/>
  <p:embeddedFontLst>
    <p:embeddedFont>
      <p:font typeface="Calisto MT" panose="02040603050505030304" pitchFamily="18" charset="77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7tT8DtLi7jsLTzJRa3cQXY45H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/>
    <p:restoredTop sz="94625"/>
  </p:normalViewPr>
  <p:slideViewPr>
    <p:cSldViewPr snapToGrid="0">
      <p:cViewPr varScale="1">
        <p:scale>
          <a:sx n="150" d="100"/>
          <a:sy n="150" d="100"/>
        </p:scale>
        <p:origin x="160" y="9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ED469A5E-5950-15EC-4EE3-4316C703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>
            <a:extLst>
              <a:ext uri="{FF2B5EF4-FFF2-40B4-BE49-F238E27FC236}">
                <a16:creationId xmlns:a16="http://schemas.microsoft.com/office/drawing/2014/main" id="{AB346A81-9B7E-89C3-9440-BFD930E5A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1:notes">
            <a:extLst>
              <a:ext uri="{FF2B5EF4-FFF2-40B4-BE49-F238E27FC236}">
                <a16:creationId xmlns:a16="http://schemas.microsoft.com/office/drawing/2014/main" id="{37A57584-33EF-915A-F6AE-179E3A4CB3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81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13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2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2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9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19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9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9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2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1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2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31797/" TargetMode="External"/><Relationship Id="rId2" Type="http://schemas.openxmlformats.org/officeDocument/2006/relationships/hyperlink" Target="https://indico.cern.ch/event/118793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114856/contributions/542368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1813400" y="-41700"/>
            <a:ext cx="72840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00" b="1">
                <a:solidFill>
                  <a:srgbClr val="FF9900"/>
                </a:solidFill>
              </a:rPr>
              <a:t>Probing Charged Current B-anomalies via a U (1)μ−τ Extension of the Standard Model</a:t>
            </a:r>
            <a:endParaRPr sz="260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00">
              <a:solidFill>
                <a:srgbClr val="FF9900"/>
              </a:solidFill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3103575" y="1213775"/>
            <a:ext cx="54714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410"/>
              <a:t>Vuyolwethu Kakancu</a:t>
            </a:r>
            <a:endParaRPr sz="141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410"/>
              <a:t>School of Physics and Institute for Collider Particle Physics</a:t>
            </a:r>
            <a:endParaRPr sz="141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410"/>
              <a:t>University of the Witwatersrand, Johannesburg, South Africa</a:t>
            </a:r>
            <a:endParaRPr sz="1410"/>
          </a:p>
        </p:txBody>
      </p:sp>
      <p:sp>
        <p:nvSpPr>
          <p:cNvPr id="136" name="Google Shape;136;p1"/>
          <p:cNvSpPr txBox="1"/>
          <p:nvPr/>
        </p:nvSpPr>
        <p:spPr>
          <a:xfrm>
            <a:off x="2697175" y="3234125"/>
            <a:ext cx="626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 Ongoing Work in collaboration with</a:t>
            </a:r>
            <a:endParaRPr sz="10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Srimoy Bhattacharya, Sneha Jaiswal, Mukesh Kumar, Bruce Mellado, Ammar </a:t>
            </a:r>
            <a:r>
              <a:rPr lang="en-GB" sz="10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Abdalgabar</a:t>
            </a:r>
            <a:r>
              <a:rPr lang="en-GB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and Ashok Goyal</a:t>
            </a:r>
            <a:endParaRPr sz="10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275" y="2050200"/>
            <a:ext cx="1820725" cy="115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 title="SAIZP2025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7323" y="3695725"/>
            <a:ext cx="5001950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782284" y="0"/>
            <a:ext cx="70389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Model</a:t>
            </a:r>
            <a:endParaRPr dirty="0"/>
          </a:p>
        </p:txBody>
      </p:sp>
      <p:sp>
        <p:nvSpPr>
          <p:cNvPr id="186" name="Google Shape;186;p8"/>
          <p:cNvSpPr txBox="1"/>
          <p:nvPr/>
        </p:nvSpPr>
        <p:spPr>
          <a:xfrm>
            <a:off x="885825" y="360493"/>
            <a:ext cx="8553449" cy="507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ato"/>
              <a:buChar char="●"/>
            </a:pPr>
            <a:r>
              <a:rPr lang="en-GB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 (1)′</a:t>
            </a:r>
            <a:r>
              <a:rPr lang="en-GB" b="0" i="0" u="none" strike="noStrike" cap="none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μ−τ</a:t>
            </a: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symmetry is: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Anomaly-free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without needing extra fermions</a:t>
            </a:r>
            <a:b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Safe from strong experimental bounds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from electrons or quark couplings</a:t>
            </a:r>
            <a:b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Naturally introduces </a:t>
            </a: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LFUV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between muon and tau sectors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 of Vector-Like Quarks (VLQs)</a:t>
            </a:r>
            <a:endParaRPr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VLQs do not violate gauge invariance when added to the SM. When VLQs are charged under both SM and the new U(1)</a:t>
            </a:r>
            <a:r>
              <a:rPr lang="en-GB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μ−τ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′​, and mix with SM quarks, they induce </a:t>
            </a: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couplings between SM quarks and the new Z′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Introduce VLQs Q′∼(3,2,1/6), D′∼(3,1,−1/3), charged under U(1)</a:t>
            </a:r>
            <a:r>
              <a:rPr lang="en-GB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μ−τ</a:t>
            </a: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′ 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VLQs mix with SM bottom or charm quarks via scalar singlets that break the U(1)′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●"/>
            </a:pPr>
            <a:r>
              <a:rPr lang="en-GB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mixing allows Z′ to couple to b-&gt; c currents effectively</a:t>
            </a:r>
            <a:endParaRPr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diagram of a triangle with arrows and lines&#10;&#10;AI-generated content may be incorrect.">
            <a:extLst>
              <a:ext uri="{FF2B5EF4-FFF2-40B4-BE49-F238E27FC236}">
                <a16:creationId xmlns:a16="http://schemas.microsoft.com/office/drawing/2014/main" id="{DB3E88FF-F9C8-594D-EE63-E00C7527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65301"/>
            <a:ext cx="1592690" cy="1494678"/>
          </a:xfrm>
          <a:prstGeom prst="rect">
            <a:avLst/>
          </a:prstGeom>
        </p:spPr>
      </p:pic>
      <p:sp>
        <p:nvSpPr>
          <p:cNvPr id="3" name="Google Shape;145;p2">
            <a:extLst>
              <a:ext uri="{FF2B5EF4-FFF2-40B4-BE49-F238E27FC236}">
                <a16:creationId xmlns:a16="http://schemas.microsoft.com/office/drawing/2014/main" id="{1909962C-5559-DEA6-8DD3-03D5CEE45C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2A37-79F5-BE3B-2077-E74B061CB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73F0-E003-905A-7A3E-098614EB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83" y="97401"/>
            <a:ext cx="7038900" cy="914100"/>
          </a:xfrm>
        </p:spPr>
        <p:txBody>
          <a:bodyPr/>
          <a:lstStyle/>
          <a:p>
            <a:pPr algn="ctr"/>
            <a:r>
              <a:rPr lang="en-US" dirty="0"/>
              <a:t>Form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5079EC3-1A36-C92F-AC95-54C130D0126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707833" y="2031681"/>
                <a:ext cx="7038975" cy="1760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b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CH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CH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f>
                      <m:fPr>
                        <m:ctrlPr>
                          <a:rPr lang="de-CH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de-CH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CH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𝔦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𝜇𝜈𝜌𝜎</m:t>
                        </m:r>
                      </m:sub>
                    </m:sSub>
                    <m:sSup>
                      <m:sSup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p>
                    <m:sSup>
                      <m:sSup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p>
                    </m:sSup>
                    <m:f>
                      <m:f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de-CH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CH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CH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CH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de-CH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de-CH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</m:d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de-CH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b="0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CH" b="0" i="0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CH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5079EC3-1A36-C92F-AC95-54C130D0126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07833" y="2031681"/>
                <a:ext cx="7038975" cy="1760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D6E47EC-EDB7-8F48-193D-88D4876A9831}"/>
                  </a:ext>
                </a:extLst>
              </p:cNvPr>
              <p:cNvSpPr/>
              <p:nvPr/>
            </p:nvSpPr>
            <p:spPr>
              <a:xfrm>
                <a:off x="1389063" y="1042047"/>
                <a:ext cx="2809875" cy="5524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D6E47EC-EDB7-8F48-193D-88D4876A9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63" y="1042047"/>
                <a:ext cx="2809875" cy="55245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9A1E04-799B-B934-030B-AC6CFA85041B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794001" y="1594497"/>
            <a:ext cx="4762" cy="59338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686348D-CEDF-6B4F-8946-7378A043E69C}"/>
                  </a:ext>
                </a:extLst>
              </p:cNvPr>
              <p:cNvSpPr/>
              <p:nvPr/>
            </p:nvSpPr>
            <p:spPr>
              <a:xfrm>
                <a:off x="1562099" y="4386992"/>
                <a:ext cx="2809875" cy="5524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686348D-CEDF-6B4F-8946-7378A043E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99" y="4386992"/>
                <a:ext cx="2809875" cy="5524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99E252-9D90-C93B-1E28-A4CE97E6871C}"/>
              </a:ext>
            </a:extLst>
          </p:cNvPr>
          <p:cNvCxnSpPr>
            <a:cxnSpLocks/>
          </p:cNvCxnSpPr>
          <p:nvPr/>
        </p:nvCxnSpPr>
        <p:spPr>
          <a:xfrm>
            <a:off x="2862261" y="3682711"/>
            <a:ext cx="0" cy="69022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A0809B-5B5A-DF41-F199-036FD300BD9D}"/>
              </a:ext>
            </a:extLst>
          </p:cNvPr>
          <p:cNvSpPr txBox="1"/>
          <p:nvPr/>
        </p:nvSpPr>
        <p:spPr>
          <a:xfrm>
            <a:off x="3852862" y="211455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BDC0EB7-4D3B-632A-20E7-0FA65AE9C38B}"/>
                  </a:ext>
                </a:extLst>
              </p:cNvPr>
              <p:cNvSpPr/>
              <p:nvPr/>
            </p:nvSpPr>
            <p:spPr>
              <a:xfrm>
                <a:off x="5093972" y="3439481"/>
                <a:ext cx="3652836" cy="704850"/>
              </a:xfrm>
              <a:prstGeom prst="round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e-CH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CH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de-CH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de-CH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CH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de-CH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CH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de-CH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CH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00B0F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CH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CH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BDC0EB7-4D3B-632A-20E7-0FA65AE9C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72" y="3439481"/>
                <a:ext cx="3652836" cy="7048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Google Shape;145;p2">
            <a:extLst>
              <a:ext uri="{FF2B5EF4-FFF2-40B4-BE49-F238E27FC236}">
                <a16:creationId xmlns:a16="http://schemas.microsoft.com/office/drawing/2014/main" id="{456A4C7E-927C-F68B-774F-4F45F5C6D4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2654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BGL Parametrization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E23FD-30B5-5B16-2D54-79B664E395AF}"/>
                  </a:ext>
                </a:extLst>
              </p:cNvPr>
              <p:cNvSpPr txBox="1"/>
              <p:nvPr/>
            </p:nvSpPr>
            <p:spPr>
              <a:xfrm>
                <a:off x="1297500" y="960150"/>
                <a:ext cx="416032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BGL parameterization of the form factors rely on a  series expansion about z = 0.</a:t>
                </a: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Transformation that maps the complex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plane onto the unit disc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CH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de-CH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the fits we will 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2,3,4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E23FD-30B5-5B16-2D54-79B664E3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00" y="960150"/>
                <a:ext cx="4160325" cy="1169551"/>
              </a:xfrm>
              <a:prstGeom prst="rect">
                <a:avLst/>
              </a:prstGeom>
              <a:blipFill>
                <a:blip r:embed="rId3"/>
                <a:stretch>
                  <a:fillRect l="-305" t="-107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DEF60-A94D-609B-E15F-F058A8F60219}"/>
                  </a:ext>
                </a:extLst>
              </p:cNvPr>
              <p:cNvSpPr txBox="1"/>
              <p:nvPr/>
            </p:nvSpPr>
            <p:spPr>
              <a:xfrm>
                <a:off x="2214747" y="4063032"/>
                <a:ext cx="2325829" cy="6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CH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DEF60-A94D-609B-E15F-F058A8F60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7" y="4063032"/>
                <a:ext cx="2325829" cy="606000"/>
              </a:xfrm>
              <a:prstGeom prst="rect">
                <a:avLst/>
              </a:prstGeom>
              <a:blipFill>
                <a:blip r:embed="rId4"/>
                <a:stretch>
                  <a:fillRect l="-1087" t="-116667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9166-586F-5547-763A-E4876A33C012}"/>
                  </a:ext>
                </a:extLst>
              </p:cNvPr>
              <p:cNvSpPr txBox="1"/>
              <p:nvPr/>
            </p:nvSpPr>
            <p:spPr>
              <a:xfrm>
                <a:off x="5457825" y="1037456"/>
                <a:ext cx="3287031" cy="9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𝐵𝑙𝑎𝑠𝑐h𝑘𝑒𝑓𝑎𝑐𝑡𝑜𝑟</m:t>
                    </m:r>
                  </m:oMath>
                </a14:m>
                <a:endParaRPr lang="de-CH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CH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𝑜𝑢𝑡𝑒𝑟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𝑓𝑢𝑛𝑐𝑡𝑖𝑜𝑛𝑠</m:t>
                    </m:r>
                  </m:oMath>
                </a14:m>
                <a:endParaRPr lang="de-CH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CH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Coefficients obeying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CH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de-CH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9166-586F-5547-763A-E4876A33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1037456"/>
                <a:ext cx="3287031" cy="954877"/>
              </a:xfrm>
              <a:prstGeom prst="rect">
                <a:avLst/>
              </a:prstGeom>
              <a:blipFill>
                <a:blip r:embed="rId5"/>
                <a:stretch>
                  <a:fillRect l="-385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39FB87D-02B5-EBA9-751F-BD0BE42174D6}"/>
                  </a:ext>
                </a:extLst>
              </p:cNvPr>
              <p:cNvSpPr/>
              <p:nvPr/>
            </p:nvSpPr>
            <p:spPr>
              <a:xfrm>
                <a:off x="312057" y="2150836"/>
                <a:ext cx="1857829" cy="4209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39FB87D-02B5-EBA9-751F-BD0BE4217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2150836"/>
                <a:ext cx="1857829" cy="4209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5CD5485-3346-4877-8DEA-8DD9B4DF5DF0}"/>
                  </a:ext>
                </a:extLst>
              </p:cNvPr>
              <p:cNvSpPr/>
              <p:nvPr/>
            </p:nvSpPr>
            <p:spPr>
              <a:xfrm>
                <a:off x="2307771" y="2150836"/>
                <a:ext cx="1857829" cy="4209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5CD5485-3346-4877-8DEA-8DD9B4DF5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771" y="2150836"/>
                <a:ext cx="1857829" cy="42091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49A306-E565-CFD8-0B7C-5066B284AD38}"/>
                  </a:ext>
                </a:extLst>
              </p:cNvPr>
              <p:cNvSpPr/>
              <p:nvPr/>
            </p:nvSpPr>
            <p:spPr>
              <a:xfrm>
                <a:off x="4245429" y="2150836"/>
                <a:ext cx="1857829" cy="4209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de-CH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CH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549A306-E565-CFD8-0B7C-5066B284A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9" y="2150836"/>
                <a:ext cx="1857829" cy="42091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168C5DD-BF17-780A-EED6-9EF50DB9F790}"/>
                  </a:ext>
                </a:extLst>
              </p:cNvPr>
              <p:cNvSpPr/>
              <p:nvPr/>
            </p:nvSpPr>
            <p:spPr>
              <a:xfrm>
                <a:off x="515257" y="2823029"/>
                <a:ext cx="1966686" cy="78377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𝒲</m:t>
                      </m:r>
                      <m:r>
                        <a:rPr lang="de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168C5DD-BF17-780A-EED6-9EF50DB9F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7" y="2823029"/>
                <a:ext cx="1966686" cy="78377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B2138D-1E89-39F9-FAF1-65C01DFEA676}"/>
              </a:ext>
            </a:extLst>
          </p:cNvPr>
          <p:cNvCxnSpPr>
            <a:stCxn id="14" idx="3"/>
          </p:cNvCxnSpPr>
          <p:nvPr/>
        </p:nvCxnSpPr>
        <p:spPr>
          <a:xfrm flipV="1">
            <a:off x="2481943" y="3214914"/>
            <a:ext cx="1480457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109A15D-B895-D291-D0BD-27F6B1E614D0}"/>
                  </a:ext>
                </a:extLst>
              </p:cNvPr>
              <p:cNvSpPr/>
              <p:nvPr/>
            </p:nvSpPr>
            <p:spPr>
              <a:xfrm>
                <a:off x="3962400" y="2758682"/>
                <a:ext cx="2953657" cy="8481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𝒲</m:t>
                              </m:r>
                            </m:e>
                          </m:rad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ad>
                            <m:radPr>
                              <m:degHide m:val="on"/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𝒲</m:t>
                              </m:r>
                            </m:e>
                          </m:rad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109A15D-B895-D291-D0BD-27F6B1E61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58682"/>
                <a:ext cx="2953657" cy="84811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145;p2">
            <a:extLst>
              <a:ext uri="{FF2B5EF4-FFF2-40B4-BE49-F238E27FC236}">
                <a16:creationId xmlns:a16="http://schemas.microsoft.com/office/drawing/2014/main" id="{58ED8980-F88F-F374-BBD8-D809CEF73F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10">
            <a:extLst>
              <a:ext uri="{FF2B5EF4-FFF2-40B4-BE49-F238E27FC236}">
                <a16:creationId xmlns:a16="http://schemas.microsoft.com/office/drawing/2014/main" id="{503E0CC0-89FF-9D03-F7B7-864F54AAA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8725" y="223838"/>
            <a:ext cx="6983850" cy="41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BGL Parametrization</a:t>
            </a:r>
            <a:endParaRPr dirty="0"/>
          </a:p>
        </p:txBody>
      </p:sp>
      <p:pic>
        <p:nvPicPr>
          <p:cNvPr id="9" name="Picture 8" descr="A math equation with numbers&#10;&#10;AI-generated content may be incorrect.">
            <a:extLst>
              <a:ext uri="{FF2B5EF4-FFF2-40B4-BE49-F238E27FC236}">
                <a16:creationId xmlns:a16="http://schemas.microsoft.com/office/drawing/2014/main" id="{17ADC259-4234-F52D-DD0F-96CD7BAB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63" y="2834349"/>
            <a:ext cx="2693545" cy="483254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363A7AB-DFD7-BAB1-6B32-C84615F6A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037" y="2834349"/>
            <a:ext cx="2463800" cy="48325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CF783F-8177-196C-E100-41F99754B655}"/>
              </a:ext>
            </a:extLst>
          </p:cNvPr>
          <p:cNvCxnSpPr>
            <a:cxnSpLocks/>
            <a:stCxn id="23" idx="2"/>
            <a:endCxn id="9" idx="0"/>
          </p:cNvCxnSpPr>
          <p:nvPr/>
        </p:nvCxnSpPr>
        <p:spPr>
          <a:xfrm flipH="1">
            <a:off x="3560336" y="1548160"/>
            <a:ext cx="1231900" cy="1286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14F9C2-1493-D384-58C2-6AC6A7A642DD}"/>
              </a:ext>
            </a:extLst>
          </p:cNvPr>
          <p:cNvCxnSpPr>
            <a:cxnSpLocks/>
            <a:stCxn id="23" idx="2"/>
            <a:endCxn id="11" idx="0"/>
          </p:cNvCxnSpPr>
          <p:nvPr/>
        </p:nvCxnSpPr>
        <p:spPr>
          <a:xfrm>
            <a:off x="4792236" y="1548160"/>
            <a:ext cx="1681701" cy="1286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CFEFA73-264C-B9EF-686D-88A4C4595607}"/>
                  </a:ext>
                </a:extLst>
              </p:cNvPr>
              <p:cNvSpPr/>
              <p:nvPr/>
            </p:nvSpPr>
            <p:spPr>
              <a:xfrm>
                <a:off x="3386759" y="707457"/>
                <a:ext cx="2810953" cy="8407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Form factors after BGL Parametrization for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de-CH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CFEFA73-264C-B9EF-686D-88A4C459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59" y="707457"/>
                <a:ext cx="2810953" cy="8407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 descr="A black and white text&#10;&#10;AI-generated content may be incorrect.">
            <a:extLst>
              <a:ext uri="{FF2B5EF4-FFF2-40B4-BE49-F238E27FC236}">
                <a16:creationId xmlns:a16="http://schemas.microsoft.com/office/drawing/2014/main" id="{A13441F1-2B2F-12D1-D989-088C42776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5" y="3962098"/>
            <a:ext cx="3648075" cy="724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10E0D63D-919E-D561-A769-0AD02BAAB0D6}"/>
                  </a:ext>
                </a:extLst>
              </p:cNvPr>
              <p:cNvSpPr/>
              <p:nvPr/>
            </p:nvSpPr>
            <p:spPr>
              <a:xfrm>
                <a:off x="1228725" y="3454264"/>
                <a:ext cx="1952625" cy="3711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𝐵𝑙𝑎𝑠𝑐h𝑘𝑒𝑓𝑎𝑐𝑡𝑜𝑟</m:t>
                      </m:r>
                      <m:r>
                        <m:rPr>
                          <m:sty m:val="p"/>
                        </m:rPr>
                        <a:rPr lang="de-CH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10E0D63D-919E-D561-A769-0AD02BAAB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3454264"/>
                <a:ext cx="1952625" cy="3711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5" name="Picture 19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97ACF44-C4A0-1564-A0D7-2E6C875FE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650" y="3904462"/>
            <a:ext cx="4011185" cy="844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7CF26A81-7E09-EE90-A32B-2E88727520F3}"/>
                  </a:ext>
                </a:extLst>
              </p:cNvPr>
              <p:cNvSpPr/>
              <p:nvPr/>
            </p:nvSpPr>
            <p:spPr>
              <a:xfrm>
                <a:off x="5753212" y="3454264"/>
                <a:ext cx="1952625" cy="3711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𝑜𝑢𝑡𝑒𝑟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𝑓𝑢𝑛𝑐𝑡𝑖𝑜𝑛𝑠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7CF26A81-7E09-EE90-A32B-2E8872752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212" y="3454264"/>
                <a:ext cx="1952625" cy="37117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Google Shape;145;p2">
            <a:extLst>
              <a:ext uri="{FF2B5EF4-FFF2-40B4-BE49-F238E27FC236}">
                <a16:creationId xmlns:a16="http://schemas.microsoft.com/office/drawing/2014/main" id="{5B5536C0-4E96-57C6-646A-9B94A3BDCE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419AF7-FAE6-F94F-167C-8EC6BDD67E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73650" y="0"/>
                <a:ext cx="7038900" cy="914100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419AF7-FAE6-F94F-167C-8EC6BDD67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3650" y="0"/>
                <a:ext cx="7038900" cy="9141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D8BB6694-50AC-395F-8F02-024BE166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100824"/>
            <a:ext cx="5538678" cy="3629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52C74-289F-A5B8-B3BF-0C3CC1A06DDA}"/>
              </a:ext>
            </a:extLst>
          </p:cNvPr>
          <p:cNvSpPr txBox="1"/>
          <p:nvPr/>
        </p:nvSpPr>
        <p:spPr>
          <a:xfrm>
            <a:off x="3200400" y="476317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Lucida Grande" panose="020B0600040502020204" pitchFamily="34" charset="0"/>
              </a:rPr>
              <a:t>Phys. Rev. D 94, 094008 (2016)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45;p2">
            <a:extLst>
              <a:ext uri="{FF2B5EF4-FFF2-40B4-BE49-F238E27FC236}">
                <a16:creationId xmlns:a16="http://schemas.microsoft.com/office/drawing/2014/main" id="{49FE68EE-2113-31FA-D5F7-6C7B438851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7139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3464B-7EA8-5770-F8EC-B61DBAFAC5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61037" y="0"/>
                <a:ext cx="6821925" cy="93345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form factors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3464B-7EA8-5770-F8EC-B61DBAFAC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1037" y="0"/>
                <a:ext cx="6821925" cy="933450"/>
              </a:xfrm>
              <a:blipFill>
                <a:blip r:embed="rId2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5530224F-B967-9C57-37B9-DC264E0ED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48" y="1568591"/>
            <a:ext cx="4234804" cy="2641459"/>
          </a:xfrm>
          <a:prstGeom prst="rect">
            <a:avLst/>
          </a:prstGeom>
        </p:spPr>
      </p:pic>
      <p:pic>
        <p:nvPicPr>
          <p:cNvPr id="7" name="Picture 6" descr="A graph of a graph of data&#10;&#10;AI-generated content may be incorrect.">
            <a:extLst>
              <a:ext uri="{FF2B5EF4-FFF2-40B4-BE49-F238E27FC236}">
                <a16:creationId xmlns:a16="http://schemas.microsoft.com/office/drawing/2014/main" id="{D7B288FD-5224-E233-6FCF-51007CA1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96" y="1568591"/>
            <a:ext cx="3987108" cy="2641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70F3A8-C411-4F82-1BE9-72F48A35EC4A}"/>
              </a:ext>
            </a:extLst>
          </p:cNvPr>
          <p:cNvSpPr txBox="1"/>
          <p:nvPr/>
        </p:nvSpPr>
        <p:spPr>
          <a:xfrm>
            <a:off x="3764400" y="4595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JHEP 06 (2020) 165</a:t>
            </a:r>
          </a:p>
        </p:txBody>
      </p:sp>
      <p:sp>
        <p:nvSpPr>
          <p:cNvPr id="10" name="Google Shape;145;p2">
            <a:extLst>
              <a:ext uri="{FF2B5EF4-FFF2-40B4-BE49-F238E27FC236}">
                <a16:creationId xmlns:a16="http://schemas.microsoft.com/office/drawing/2014/main" id="{D2A55A0B-55DA-7460-937F-E0971B4B93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15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9384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3183F2-38C2-E09A-1CE9-4500E6E82A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2550" y="0"/>
                <a:ext cx="7038900" cy="9141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form factors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3183F2-38C2-E09A-1CE9-4500E6E82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2550" y="0"/>
                <a:ext cx="7038900" cy="914100"/>
              </a:xfrm>
              <a:blipFill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graph showing the same number of data&#10;&#10;AI-generated content may be incorrect.">
            <a:extLst>
              <a:ext uri="{FF2B5EF4-FFF2-40B4-BE49-F238E27FC236}">
                <a16:creationId xmlns:a16="http://schemas.microsoft.com/office/drawing/2014/main" id="{BCDCFE21-EEE2-130B-E3CE-88E8961E5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50" y="655338"/>
            <a:ext cx="4533465" cy="2895750"/>
          </a:xfrm>
          <a:prstGeom prst="rect">
            <a:avLst/>
          </a:prstGeom>
        </p:spPr>
      </p:pic>
      <p:pic>
        <p:nvPicPr>
          <p:cNvPr id="9" name="Picture 8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4446A2F-3160-A185-DF70-56CE713D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415" y="655338"/>
            <a:ext cx="3240260" cy="1126226"/>
          </a:xfrm>
          <a:prstGeom prst="rect">
            <a:avLst/>
          </a:prstGeom>
        </p:spPr>
      </p:pic>
      <p:pic>
        <p:nvPicPr>
          <p:cNvPr id="11" name="Picture 10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8C03F26-828B-2252-76B2-D69DB3367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50" y="3705075"/>
            <a:ext cx="57531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4080E-29E9-5498-2AC8-81757101A34A}"/>
              </a:ext>
            </a:extLst>
          </p:cNvPr>
          <p:cNvSpPr txBox="1"/>
          <p:nvPr/>
        </p:nvSpPr>
        <p:spPr>
          <a:xfrm rot="5400000">
            <a:off x="-1471739" y="370373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JHEP 06 (2020) 165</a:t>
            </a:r>
          </a:p>
        </p:txBody>
      </p:sp>
      <p:sp>
        <p:nvSpPr>
          <p:cNvPr id="14" name="Google Shape;145;p2">
            <a:extLst>
              <a:ext uri="{FF2B5EF4-FFF2-40B4-BE49-F238E27FC236}">
                <a16:creationId xmlns:a16="http://schemas.microsoft.com/office/drawing/2014/main" id="{F4F14212-E9BC-C9E7-3EF7-B9EEF8BC9B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5139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D3A15050-250C-8811-4FFE-E5FB6876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1" title="Screenshot from 2025-07-09 15-32-19.png">
            <a:extLst>
              <a:ext uri="{FF2B5EF4-FFF2-40B4-BE49-F238E27FC236}">
                <a16:creationId xmlns:a16="http://schemas.microsoft.com/office/drawing/2014/main" id="{045B7E08-8E2B-4D67-5EB8-EC470BDF3A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025" y="636300"/>
            <a:ext cx="5945649" cy="40609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0;p10">
            <a:extLst>
              <a:ext uri="{FF2B5EF4-FFF2-40B4-BE49-F238E27FC236}">
                <a16:creationId xmlns:a16="http://schemas.microsoft.com/office/drawing/2014/main" id="{EDB0C448-903F-D8D9-706D-F81313E3E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8725" y="223838"/>
            <a:ext cx="6983850" cy="41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Result of the Decay width of the  model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301514-1B5F-D9DA-94F3-E5A0795AFE33}"/>
                  </a:ext>
                </a:extLst>
              </p:cNvPr>
              <p:cNvSpPr txBox="1"/>
              <p:nvPr/>
            </p:nvSpPr>
            <p:spPr>
              <a:xfrm>
                <a:off x="2595550" y="4767741"/>
                <a:ext cx="3574596" cy="324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Contributions coming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301514-1B5F-D9DA-94F3-E5A0795A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550" y="4767741"/>
                <a:ext cx="3574596" cy="324384"/>
              </a:xfrm>
              <a:prstGeom prst="rect">
                <a:avLst/>
              </a:prstGeom>
              <a:blipFill>
                <a:blip r:embed="rId4"/>
                <a:stretch>
                  <a:fillRect l="-355" t="-7692" r="-212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45;p2">
            <a:extLst>
              <a:ext uri="{FF2B5EF4-FFF2-40B4-BE49-F238E27FC236}">
                <a16:creationId xmlns:a16="http://schemas.microsoft.com/office/drawing/2014/main" id="{2D5D903E-21C9-2B15-8A9E-58F3FB783F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7547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90DDD-28EE-B1A0-3A75-70E04B5C17F4}"/>
              </a:ext>
            </a:extLst>
          </p:cNvPr>
          <p:cNvSpPr txBox="1"/>
          <p:nvPr/>
        </p:nvSpPr>
        <p:spPr>
          <a:xfrm>
            <a:off x="2105025" y="14138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Montserrat" pitchFamily="2" charset="77"/>
              </a:rPr>
              <a:t>Conclusion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24A4A0-2175-D661-2573-5CBBCCED45B2}"/>
                  </a:ext>
                </a:extLst>
              </p:cNvPr>
              <p:cNvSpPr txBox="1"/>
              <p:nvPr/>
            </p:nvSpPr>
            <p:spPr>
              <a:xfrm>
                <a:off x="1419225" y="990600"/>
                <a:ext cx="5095875" cy="337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With the motivation from the experimental data, vector like quarks (VLQ) and U (1)′</a:t>
                </a:r>
                <a:r>
                  <a:rPr lang="el-GR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μ−τ </a:t>
                </a:r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gauge symmetry will be implemented to try explain the anomalies </a:t>
                </a: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in a </a:t>
                </a:r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charged current process .</a:t>
                </a: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After preforming  fits on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further work will be done to compute </a:t>
                </a:r>
                <a14:m>
                  <m:oMath xmlns:m="http://schemas.openxmlformats.org/officeDocument/2006/math"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CH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decay width expression and the form factors. </a:t>
                </a:r>
                <a:endParaRPr lang="en-GB" sz="14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C</a:t>
                </a:r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onstraints will be implemented on the model parameters in particular </a:t>
                </a: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on the couplings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CH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𝑎𝑗</m:t>
                            </m:r>
                          </m:sub>
                        </m:sSub>
                      </m:e>
                      <m:sup>
                        <m:r>
                          <a:rPr lang="de-CH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CH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𝑎𝑗</m:t>
                            </m:r>
                          </m:sub>
                        </m:sSub>
                      </m:e>
                      <m:sup>
                        <m:r>
                          <a:rPr lang="de-CH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, Vectorlike lepton 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de-CH" sz="14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𝑚</m:t>
                        </m:r>
                      </m:e>
                      <m:sub>
                        <m:r>
                          <a:rPr lang="de-CH" sz="14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𝑁</m:t>
                        </m:r>
                      </m:sub>
                    </m:sSub>
                    <m:r>
                      <a:rPr lang="de-CH" sz="1400" b="0" i="1" u="none" strike="noStrike" cap="none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Lato"/>
                        <a:cs typeface="Lato"/>
                        <a:sym typeface="Lato"/>
                      </a:rPr>
                      <m:t>,</m:t>
                    </m:r>
                  </m:oMath>
                </a14:m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bPr>
                      <m:e>
                        <m:r>
                          <a:rPr lang="de-CH" i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𝑚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and mass of the scalar </a:t>
                </a:r>
                <a14:m>
                  <m:oMath xmlns:m="http://schemas.openxmlformats.org/officeDocument/2006/math">
                    <m:r>
                      <a:rPr lang="en-GB" sz="1400" b="0" i="1" u="none" strike="noStrike" cap="none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𝜙</m:t>
                    </m:r>
                  </m:oMath>
                </a14:m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.</a:t>
                </a:r>
                <a:endParaRPr lang="en-GB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Lastly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</m:ctrlPr>
                      </m:sSupPr>
                      <m:e>
                        <m:r>
                          <a:rPr lang="en-GB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/>
                            <a:sym typeface="Lato"/>
                          </a:rPr>
                          <m:t>𝜒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Lato"/>
                            <a:cs typeface="Lato"/>
                            <a:sym typeface="Lato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fit will </a:t>
                </a: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performed to</a:t>
                </a:r>
                <a:r>
                  <a:rPr lang="en-GB" sz="1400" b="0" i="0" u="none" strike="noStrike" cap="none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 put constrains on th</a:t>
                </a:r>
                <a:r>
                  <a:rPr lang="en-GB" dirty="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e Wilson coefficients.</a:t>
                </a: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GB" sz="14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GB" sz="14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24A4A0-2175-D661-2573-5CBBCCED4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5" y="990600"/>
                <a:ext cx="5095875" cy="3373680"/>
              </a:xfrm>
              <a:prstGeom prst="rect">
                <a:avLst/>
              </a:prstGeom>
              <a:blipFill>
                <a:blip r:embed="rId3"/>
                <a:stretch>
                  <a:fillRect l="-248" t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45;p2">
            <a:extLst>
              <a:ext uri="{FF2B5EF4-FFF2-40B4-BE49-F238E27FC236}">
                <a16:creationId xmlns:a16="http://schemas.microsoft.com/office/drawing/2014/main" id="{63B6F8D3-E2B1-F8F0-7235-960B82FF70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18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3F3D-5F53-32E9-1920-D684855A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75" y="0"/>
            <a:ext cx="7038900" cy="914100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72B37-8A52-4A76-FB0F-8A19F5860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6025" y="457050"/>
            <a:ext cx="8551350" cy="501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1.Phys. Rev. Lett. 109 (2012) 101802,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Phys. Rev. D 88 (2013) 072012,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Phys. Rev. Lett. 115 (2015) 111803,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Phys. Rev. Lett. 120 (2018) 171802,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Phys. Rev. D 97 (2018) 072013,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Phys. Rev. Lett. 131 (2023) 111802, 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Phys. Rev. D 92 (2015) 072014,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Phys. Rev. Lett. 118 (2017) 211801,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Phys. Rev. D 97 (2018) 012004,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arXiv:1904.08794,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Phys. Rev. Lett. 124 (2020) 161803,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arXiv:2401.02840,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https://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hflav-eos.web.cern.ch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hflav-eos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/semi/moriond24/html/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RDsDsstar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RDRDs.html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https://indico.cern.ch/event/1187939/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https://indico.cern.ch/event/1231797/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Phys. Rev. D 108 (2023) 012018,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https://indico.in2p3.fr/event/32664/timetable/?view=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standard_numbered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38-b-to-c-l-nu-decays-at-lhcb, 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https://indico.cern.ch/event/1114856/contributions/5423684/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Phys. Rev. D 106 (2022) 096015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JHEP 08 (2020) 006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Eur. Phys. J. C 80 (2020) 74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Eur. Phys. J. C 80 (2020) 347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Phys. Rev. Lett. 125 (2020) 222003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 Phys. Rev. Lett. 121 (2018) 202001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JHEP 06 (2017) 019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oogle Shape;145;p2">
            <a:extLst>
              <a:ext uri="{FF2B5EF4-FFF2-40B4-BE49-F238E27FC236}">
                <a16:creationId xmlns:a16="http://schemas.microsoft.com/office/drawing/2014/main" id="{4F4BB732-DA48-7769-46F6-A10065DBC7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19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719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3259650" y="0"/>
            <a:ext cx="22797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00" b="1" dirty="0"/>
              <a:t>Outline</a:t>
            </a:r>
            <a:endParaRPr sz="2800" b="1" dirty="0"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535500" y="1567550"/>
            <a:ext cx="34830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Introduction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Motivation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Model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Analysis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Conclusion</a:t>
            </a:r>
            <a:endParaRPr sz="3100"/>
          </a:p>
        </p:txBody>
      </p:sp>
      <p:sp>
        <p:nvSpPr>
          <p:cNvPr id="145" name="Google Shape;14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868875" y="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 b="1" dirty="0"/>
              <a:t>Introduction</a:t>
            </a:r>
            <a:endParaRPr sz="2200" b="1"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59558" y="1262700"/>
            <a:ext cx="86616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8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900" dirty="0"/>
              <a:t>The Standard model of particle physics is currently an accepted theory describing the fundamental constituents of matter and their interactions.</a:t>
            </a:r>
          </a:p>
          <a:p>
            <a:pPr marL="450850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900" dirty="0"/>
              <a:t>New physics search can follow one of two tracks :</a:t>
            </a:r>
          </a:p>
          <a:p>
            <a:pPr marL="908050" lvl="1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8761D"/>
                </a:solidFill>
              </a:rPr>
              <a:t>Direct detection</a:t>
            </a:r>
            <a:r>
              <a:rPr lang="en-GB" sz="1800" dirty="0"/>
              <a:t> of new particles at the collider</a:t>
            </a:r>
          </a:p>
          <a:p>
            <a:pPr marL="908050" lvl="1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8761D"/>
                </a:solidFill>
              </a:rPr>
              <a:t>Indirect probes</a:t>
            </a:r>
            <a:r>
              <a:rPr lang="en-GB" sz="1800" dirty="0"/>
              <a:t> for new physics from precision measurements</a:t>
            </a:r>
          </a:p>
          <a:p>
            <a:pPr marL="450850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2000" dirty="0"/>
              <a:t>No direct evidence for physics beyond Standard Model (SM) by LHC.</a:t>
            </a:r>
          </a:p>
          <a:p>
            <a:pPr marL="450850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2000" dirty="0"/>
              <a:t>Indirect hints for new physics (NP) in the flavour sector</a:t>
            </a:r>
          </a:p>
          <a:p>
            <a:pPr marL="450850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r>
              <a:rPr lang="en-GB" sz="2000" dirty="0"/>
              <a:t>NP can show up as a deviation of the experimental data from SM prediction.</a:t>
            </a:r>
          </a:p>
          <a:p>
            <a:pPr marL="450850" indent="-342900">
              <a:buClr>
                <a:schemeClr val="bg1"/>
              </a:buClr>
              <a:buSzPts val="19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sp>
        <p:nvSpPr>
          <p:cNvPr id="3" name="Google Shape;145;p2">
            <a:extLst>
              <a:ext uri="{FF2B5EF4-FFF2-40B4-BE49-F238E27FC236}">
                <a16:creationId xmlns:a16="http://schemas.microsoft.com/office/drawing/2014/main" id="{CC06CC52-23E2-60E9-C94A-6E68B04570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E9DA-68EC-ADB8-8EC7-21A8DA84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83" y="97401"/>
            <a:ext cx="7038900" cy="9141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B Anomalies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E51A8D-4839-DAB8-3DB9-AD102BAFBCD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75083" y="1056529"/>
                <a:ext cx="7038900" cy="2911200"/>
              </a:xfrm>
            </p:spPr>
            <p:txBody>
              <a:bodyPr/>
              <a:lstStyle/>
              <a:p>
                <a:r>
                  <a:rPr lang="en-US" dirty="0"/>
                  <a:t>B anomalies are deviations seen in B meson decays </a:t>
                </a:r>
              </a:p>
              <a:p>
                <a:r>
                  <a:rPr lang="en-US" dirty="0"/>
                  <a:t>In particular  these anomalies  have been observed in:</a:t>
                </a:r>
              </a:p>
              <a:p>
                <a:pPr lvl="1"/>
                <a:r>
                  <a:rPr lang="en-US" dirty="0"/>
                  <a:t>Charge current process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quark transitions. </a:t>
                </a:r>
              </a:p>
              <a:p>
                <a:pPr lvl="1"/>
                <a:r>
                  <a:rPr lang="en-US" dirty="0"/>
                  <a:t>Neutral current process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 quark transitions.</a:t>
                </a:r>
              </a:p>
              <a:p>
                <a:r>
                  <a:rPr lang="en-US" dirty="0"/>
                  <a:t>The focus within this study is given to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3E51A8D-4839-DAB8-3DB9-AD102BAFB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75083" y="1056529"/>
                <a:ext cx="7038900" cy="2911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3F83F76-61A6-73FE-9215-EC3372F54218}"/>
                  </a:ext>
                </a:extLst>
              </p:cNvPr>
              <p:cNvSpPr/>
              <p:nvPr/>
            </p:nvSpPr>
            <p:spPr>
              <a:xfrm>
                <a:off x="3403158" y="2385964"/>
                <a:ext cx="1653871" cy="4532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3F83F76-61A6-73FE-9215-EC3372F54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58" y="2385964"/>
                <a:ext cx="1653871" cy="45322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DF2764-53C2-4660-4585-4E22103D9C4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230094" y="2839188"/>
            <a:ext cx="1057523" cy="51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60382A-F480-68E0-5768-F86B55C92704}"/>
              </a:ext>
            </a:extLst>
          </p:cNvPr>
          <p:cNvCxnSpPr>
            <a:stCxn id="4" idx="2"/>
          </p:cNvCxnSpPr>
          <p:nvPr/>
        </p:nvCxnSpPr>
        <p:spPr>
          <a:xfrm flipH="1">
            <a:off x="3101009" y="2839188"/>
            <a:ext cx="1129085" cy="51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39689C7-26E2-B589-906D-6040CB0E639E}"/>
                  </a:ext>
                </a:extLst>
              </p:cNvPr>
              <p:cNvSpPr/>
              <p:nvPr/>
            </p:nvSpPr>
            <p:spPr>
              <a:xfrm>
                <a:off x="1908313" y="3358344"/>
                <a:ext cx="2250219" cy="3180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𝐼𝑛𝑐𝑙𝑢𝑠𝑖𝑣𝑒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de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de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39689C7-26E2-B589-906D-6040CB0E6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13" y="3358344"/>
                <a:ext cx="2250219" cy="318053"/>
              </a:xfrm>
              <a:prstGeom prst="round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AAFC2B5-5FE8-55BE-0655-34205D408000}"/>
                  </a:ext>
                </a:extLst>
              </p:cNvPr>
              <p:cNvSpPr/>
              <p:nvPr/>
            </p:nvSpPr>
            <p:spPr>
              <a:xfrm>
                <a:off x="4301656" y="3358344"/>
                <a:ext cx="2115046" cy="3419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𝐸𝑥𝑐𝑙𝑢𝑠𝑖𝑣𝑒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AAFC2B5-5FE8-55BE-0655-34205D408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56" y="3358344"/>
                <a:ext cx="2115046" cy="34190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7F73BA-0164-B385-5945-985D24C4008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552700" y="3700251"/>
            <a:ext cx="2806479" cy="66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EC177C-F19F-C563-2263-FB7DDEA0AAB3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381500" y="3700251"/>
            <a:ext cx="977679" cy="625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A6F7E4-F102-CC4A-2201-815721B87FD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359179" y="3700251"/>
            <a:ext cx="1129085" cy="64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9D1996-4914-B38F-432A-DC3B65ED5897}"/>
              </a:ext>
            </a:extLst>
          </p:cNvPr>
          <p:cNvCxnSpPr>
            <a:cxnSpLocks/>
            <a:stCxn id="12" idx="2"/>
            <a:endCxn id="32" idx="0"/>
          </p:cNvCxnSpPr>
          <p:nvPr/>
        </p:nvCxnSpPr>
        <p:spPr>
          <a:xfrm>
            <a:off x="5359179" y="3700251"/>
            <a:ext cx="2655736" cy="66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7B19668-7EAA-784A-CB87-E811BFC6949D}"/>
                  </a:ext>
                </a:extLst>
              </p:cNvPr>
              <p:cNvSpPr/>
              <p:nvPr/>
            </p:nvSpPr>
            <p:spPr>
              <a:xfrm>
                <a:off x="1729118" y="4368214"/>
                <a:ext cx="1544127" cy="4631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7B19668-7EAA-784A-CB87-E811BFC69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18" y="4368214"/>
                <a:ext cx="1544127" cy="46318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67A1B24-CB6F-A0D2-91B4-03486EECA7C2}"/>
                  </a:ext>
                </a:extLst>
              </p:cNvPr>
              <p:cNvSpPr/>
              <p:nvPr/>
            </p:nvSpPr>
            <p:spPr>
              <a:xfrm>
                <a:off x="3571750" y="4349364"/>
                <a:ext cx="1544127" cy="4631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67A1B24-CB6F-A0D2-91B4-03486EECA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50" y="4349364"/>
                <a:ext cx="1544127" cy="46318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08902B6D-9E3B-648E-2A2B-921415EDB852}"/>
                  </a:ext>
                </a:extLst>
              </p:cNvPr>
              <p:cNvSpPr/>
              <p:nvPr/>
            </p:nvSpPr>
            <p:spPr>
              <a:xfrm>
                <a:off x="5657684" y="4362273"/>
                <a:ext cx="1471281" cy="4631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08902B6D-9E3B-648E-2A2B-921415EDB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84" y="4362273"/>
                <a:ext cx="1471281" cy="46318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0C4BA81-86A2-7951-E496-527910C98163}"/>
                  </a:ext>
                </a:extLst>
              </p:cNvPr>
              <p:cNvSpPr/>
              <p:nvPr/>
            </p:nvSpPr>
            <p:spPr>
              <a:xfrm>
                <a:off x="7279274" y="4362273"/>
                <a:ext cx="1471281" cy="4631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0C4BA81-86A2-7951-E496-527910C98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4362273"/>
                <a:ext cx="1471281" cy="46318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916CE0-3D02-2DA3-ADB0-589B10A731CA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1480952" y="3071427"/>
            <a:ext cx="841674" cy="129084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FBB4CEB-C044-05EE-CAE5-E61BE73BA80C}"/>
              </a:ext>
            </a:extLst>
          </p:cNvPr>
          <p:cNvSpPr/>
          <p:nvPr/>
        </p:nvSpPr>
        <p:spPr>
          <a:xfrm>
            <a:off x="338138" y="2527764"/>
            <a:ext cx="2285627" cy="54366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currently!!</a:t>
            </a:r>
          </a:p>
        </p:txBody>
      </p:sp>
      <p:sp>
        <p:nvSpPr>
          <p:cNvPr id="44" name="Google Shape;145;p2">
            <a:extLst>
              <a:ext uri="{FF2B5EF4-FFF2-40B4-BE49-F238E27FC236}">
                <a16:creationId xmlns:a16="http://schemas.microsoft.com/office/drawing/2014/main" id="{2A2B9D85-75E2-BC67-7433-EBBE0F48C9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6205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2674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3D98-395E-47C9-20D9-98459567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600" y="4461"/>
            <a:ext cx="7038900" cy="9141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B Anomalies Observables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B5DEB51-CB5C-E8D0-5DCB-9BBE839DDD04}"/>
                  </a:ext>
                </a:extLst>
              </p:cNvPr>
              <p:cNvSpPr/>
              <p:nvPr/>
            </p:nvSpPr>
            <p:spPr>
              <a:xfrm>
                <a:off x="723899" y="1438275"/>
                <a:ext cx="2476501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B5DEB51-CB5C-E8D0-5DCB-9BBE839DD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" y="1438275"/>
                <a:ext cx="2476501" cy="914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A71003C-5659-13E6-5512-7D6776B94E01}"/>
                  </a:ext>
                </a:extLst>
              </p:cNvPr>
              <p:cNvSpPr/>
              <p:nvPr/>
            </p:nvSpPr>
            <p:spPr>
              <a:xfrm>
                <a:off x="3839633" y="2123016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(∗)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A71003C-5659-13E6-5512-7D6776B94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123016"/>
                <a:ext cx="1464734" cy="459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EA27BE8-1E12-A272-1FA8-BA81BA8174AD}"/>
                  </a:ext>
                </a:extLst>
              </p:cNvPr>
              <p:cNvSpPr/>
              <p:nvPr/>
            </p:nvSpPr>
            <p:spPr>
              <a:xfrm>
                <a:off x="3839633" y="2772833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EA27BE8-1E12-A272-1FA8-BA81BA817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772833"/>
                <a:ext cx="1464734" cy="4593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790D00B-BA85-D5BE-A77B-35E415E50730}"/>
                  </a:ext>
                </a:extLst>
              </p:cNvPr>
              <p:cNvSpPr/>
              <p:nvPr/>
            </p:nvSpPr>
            <p:spPr>
              <a:xfrm>
                <a:off x="3839633" y="3605992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790D00B-BA85-D5BE-A77B-35E415E50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3605992"/>
                <a:ext cx="1464734" cy="4593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A202FC0-6F7C-570A-DA12-9B8FCF902C51}"/>
                  </a:ext>
                </a:extLst>
              </p:cNvPr>
              <p:cNvSpPr/>
              <p:nvPr/>
            </p:nvSpPr>
            <p:spPr>
              <a:xfrm>
                <a:off x="3839633" y="4276974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A202FC0-6F7C-570A-DA12-9B8FCF902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4276974"/>
                <a:ext cx="1464734" cy="4593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296DB995-DCD6-B105-C8EC-9E0FE3AB52CA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3200400" y="1895475"/>
            <a:ext cx="639233" cy="26111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16D0CE-244E-142C-6E1C-E8269FD64ED0}"/>
              </a:ext>
            </a:extLst>
          </p:cNvPr>
          <p:cNvCxnSpPr>
            <a:endCxn id="9" idx="1"/>
          </p:cNvCxnSpPr>
          <p:nvPr/>
        </p:nvCxnSpPr>
        <p:spPr>
          <a:xfrm>
            <a:off x="3530600" y="2352674"/>
            <a:ext cx="3090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297BC-197E-7486-4B80-FCE9C0BFDA1D}"/>
              </a:ext>
            </a:extLst>
          </p:cNvPr>
          <p:cNvCxnSpPr>
            <a:endCxn id="10" idx="1"/>
          </p:cNvCxnSpPr>
          <p:nvPr/>
        </p:nvCxnSpPr>
        <p:spPr>
          <a:xfrm>
            <a:off x="3520016" y="3002491"/>
            <a:ext cx="3196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F786CA-4AB2-391B-358B-EC74EA1EF6C0}"/>
              </a:ext>
            </a:extLst>
          </p:cNvPr>
          <p:cNvCxnSpPr>
            <a:endCxn id="11" idx="1"/>
          </p:cNvCxnSpPr>
          <p:nvPr/>
        </p:nvCxnSpPr>
        <p:spPr>
          <a:xfrm>
            <a:off x="3520016" y="3835650"/>
            <a:ext cx="3196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0D03D2-5C95-DE4E-6FA0-11490E0B3E86}"/>
              </a:ext>
            </a:extLst>
          </p:cNvPr>
          <p:cNvCxnSpPr>
            <a:stCxn id="9" idx="3"/>
          </p:cNvCxnSpPr>
          <p:nvPr/>
        </p:nvCxnSpPr>
        <p:spPr>
          <a:xfrm flipV="1">
            <a:off x="5304367" y="2352674"/>
            <a:ext cx="808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1AC7ED-21B1-D04E-EB0D-4FD9CB63B067}"/>
              </a:ext>
            </a:extLst>
          </p:cNvPr>
          <p:cNvCxnSpPr/>
          <p:nvPr/>
        </p:nvCxnSpPr>
        <p:spPr>
          <a:xfrm flipV="1">
            <a:off x="5304367" y="3002491"/>
            <a:ext cx="808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0FCF2-1D2C-5DCC-753D-C024DDCAD422}"/>
              </a:ext>
            </a:extLst>
          </p:cNvPr>
          <p:cNvCxnSpPr/>
          <p:nvPr/>
        </p:nvCxnSpPr>
        <p:spPr>
          <a:xfrm flipV="1">
            <a:off x="5304367" y="3835649"/>
            <a:ext cx="808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EA01A6-DD42-3D48-8AE0-FB549963DC44}"/>
              </a:ext>
            </a:extLst>
          </p:cNvPr>
          <p:cNvCxnSpPr/>
          <p:nvPr/>
        </p:nvCxnSpPr>
        <p:spPr>
          <a:xfrm flipV="1">
            <a:off x="5304367" y="4516407"/>
            <a:ext cx="808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03B7F2-BB25-2791-BD25-3ADE0CA565AC}"/>
                  </a:ext>
                </a:extLst>
              </p:cNvPr>
              <p:cNvSpPr txBox="1"/>
              <p:nvPr/>
            </p:nvSpPr>
            <p:spPr>
              <a:xfrm>
                <a:off x="6112933" y="3681760"/>
                <a:ext cx="269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 longitudinal polarization</a:t>
                </a:r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03B7F2-BB25-2791-BD25-3ADE0CA56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33" y="3681760"/>
                <a:ext cx="2692400" cy="307777"/>
              </a:xfrm>
              <a:prstGeom prst="rect">
                <a:avLst/>
              </a:prstGeom>
              <a:blipFill>
                <a:blip r:embed="rId7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8D7ADC-87D8-A2E4-B8D0-07B13AE55CBC}"/>
                  </a:ext>
                </a:extLst>
              </p:cNvPr>
              <p:cNvSpPr txBox="1"/>
              <p:nvPr/>
            </p:nvSpPr>
            <p:spPr>
              <a:xfrm>
                <a:off x="5651500" y="4331426"/>
                <a:ext cx="29040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CH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Forward-backward            asymmetry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8D7ADC-87D8-A2E4-B8D0-07B13AE55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0" y="4331426"/>
                <a:ext cx="2904068" cy="523220"/>
              </a:xfrm>
              <a:prstGeom prst="rect">
                <a:avLst/>
              </a:prstGeom>
              <a:blipFill>
                <a:blip r:embed="rId8"/>
                <a:stretch>
                  <a:fillRect t="-2381" r="-434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D4465-F459-B29C-14F1-B348746FDF1A}"/>
                  </a:ext>
                </a:extLst>
              </p:cNvPr>
              <p:cNvSpPr txBox="1"/>
              <p:nvPr/>
            </p:nvSpPr>
            <p:spPr>
              <a:xfrm>
                <a:off x="6112933" y="2847114"/>
                <a:ext cx="2692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-polarisationasymmetry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D4465-F459-B29C-14F1-B348746F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33" y="2847114"/>
                <a:ext cx="2692400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oogle Shape;159;p4" title="Screenshot from 2025-07-08 10-11-42.png">
            <a:extLst>
              <a:ext uri="{FF2B5EF4-FFF2-40B4-BE49-F238E27FC236}">
                <a16:creationId xmlns:a16="http://schemas.microsoft.com/office/drawing/2014/main" id="{61801CBF-92F7-7403-CB00-48F80E2857A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8998"/>
          <a:stretch/>
        </p:blipFill>
        <p:spPr>
          <a:xfrm>
            <a:off x="6188293" y="1687381"/>
            <a:ext cx="2028608" cy="11539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45;p2">
            <a:extLst>
              <a:ext uri="{FF2B5EF4-FFF2-40B4-BE49-F238E27FC236}">
                <a16:creationId xmlns:a16="http://schemas.microsoft.com/office/drawing/2014/main" id="{FC993711-FD1B-69F1-3703-025FE79B39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" name="Google Shape;175;p6" title="Screenshot from 2025-07-08 10-30-01.png">
            <a:extLst>
              <a:ext uri="{FF2B5EF4-FFF2-40B4-BE49-F238E27FC236}">
                <a16:creationId xmlns:a16="http://schemas.microsoft.com/office/drawing/2014/main" id="{20B8D597-ED42-8E5D-8E28-11C78CE1E5F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3749" y="2541829"/>
            <a:ext cx="3116389" cy="91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A math equations with numbers&#10;&#10;AI-generated content may be incorrect.">
            <a:extLst>
              <a:ext uri="{FF2B5EF4-FFF2-40B4-BE49-F238E27FC236}">
                <a16:creationId xmlns:a16="http://schemas.microsoft.com/office/drawing/2014/main" id="{718E638B-2754-F217-C249-1BFDF29E7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749" y="3526633"/>
            <a:ext cx="3116390" cy="628048"/>
          </a:xfrm>
          <a:prstGeom prst="rect">
            <a:avLst/>
          </a:prstGeom>
        </p:spPr>
      </p:pic>
      <p:pic>
        <p:nvPicPr>
          <p:cNvPr id="53" name="Picture 52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854723E0-E5EF-5B45-F308-847FD4CBB2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748" y="4305146"/>
            <a:ext cx="3116389" cy="402972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7D9B8D-5820-D74B-3F03-B1DF6C098818}"/>
              </a:ext>
            </a:extLst>
          </p:cNvPr>
          <p:cNvCxnSpPr>
            <a:stCxn id="49" idx="3"/>
          </p:cNvCxnSpPr>
          <p:nvPr/>
        </p:nvCxnSpPr>
        <p:spPr>
          <a:xfrm>
            <a:off x="3310138" y="2999025"/>
            <a:ext cx="220462" cy="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83C9327-92C1-5874-32E4-D6B33605C703}"/>
              </a:ext>
            </a:extLst>
          </p:cNvPr>
          <p:cNvCxnSpPr>
            <a:stCxn id="51" idx="3"/>
          </p:cNvCxnSpPr>
          <p:nvPr/>
        </p:nvCxnSpPr>
        <p:spPr>
          <a:xfrm flipV="1">
            <a:off x="3310139" y="3835649"/>
            <a:ext cx="296661" cy="5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B707166-94EC-537C-1518-DC574179833F}"/>
              </a:ext>
            </a:extLst>
          </p:cNvPr>
          <p:cNvCxnSpPr>
            <a:stCxn id="53" idx="3"/>
          </p:cNvCxnSpPr>
          <p:nvPr/>
        </p:nvCxnSpPr>
        <p:spPr>
          <a:xfrm>
            <a:off x="3310137" y="4506632"/>
            <a:ext cx="29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6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84840" y="15871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 b="1" dirty="0"/>
              <a:t>Other Observables</a:t>
            </a:r>
            <a:endParaRPr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B060BF9-AB21-0E41-67A9-19B181200EC4}"/>
                  </a:ext>
                </a:extLst>
              </p:cNvPr>
              <p:cNvSpPr/>
              <p:nvPr/>
            </p:nvSpPr>
            <p:spPr>
              <a:xfrm>
                <a:off x="1419224" y="1307850"/>
                <a:ext cx="2476501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B060BF9-AB21-0E41-67A9-19B181200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1307850"/>
                <a:ext cx="2476501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9435456-8708-AE86-4DAB-6CCD373B6D2D}"/>
                  </a:ext>
                </a:extLst>
              </p:cNvPr>
              <p:cNvSpPr/>
              <p:nvPr/>
            </p:nvSpPr>
            <p:spPr>
              <a:xfrm>
                <a:off x="1419224" y="2485852"/>
                <a:ext cx="2476501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de-CH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9435456-8708-AE86-4DAB-6CCD373B6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4" y="2485852"/>
                <a:ext cx="2476501" cy="914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865D1E-7A21-3C3C-1DB5-3B2C772605E3}"/>
                  </a:ext>
                </a:extLst>
              </p:cNvPr>
              <p:cNvSpPr/>
              <p:nvPr/>
            </p:nvSpPr>
            <p:spPr>
              <a:xfrm>
                <a:off x="1419223" y="3663854"/>
                <a:ext cx="2476501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A865D1E-7A21-3C3C-1DB5-3B2C77260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3" y="3663854"/>
                <a:ext cx="2476501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F70EA9-0383-272F-380D-391871038717}"/>
              </a:ext>
            </a:extLst>
          </p:cNvPr>
          <p:cNvCxnSpPr/>
          <p:nvPr/>
        </p:nvCxnSpPr>
        <p:spPr>
          <a:xfrm flipV="1">
            <a:off x="3895724" y="1765049"/>
            <a:ext cx="8085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26BBA91-57E8-CF8F-942C-3A50925E5A61}"/>
                  </a:ext>
                </a:extLst>
              </p:cNvPr>
              <p:cNvSpPr/>
              <p:nvPr/>
            </p:nvSpPr>
            <p:spPr>
              <a:xfrm>
                <a:off x="4704290" y="1544464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26BBA91-57E8-CF8F-942C-3A50925E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90" y="1544464"/>
                <a:ext cx="1464734" cy="4593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AF8B10A-EE72-2E48-B245-515C7EE0404B}"/>
              </a:ext>
            </a:extLst>
          </p:cNvPr>
          <p:cNvCxnSpPr>
            <a:stCxn id="4" idx="3"/>
          </p:cNvCxnSpPr>
          <p:nvPr/>
        </p:nvCxnSpPr>
        <p:spPr>
          <a:xfrm>
            <a:off x="3895725" y="2943052"/>
            <a:ext cx="808565" cy="3430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7069563-404D-00C2-A643-2BB589ADF455}"/>
                  </a:ext>
                </a:extLst>
              </p:cNvPr>
              <p:cNvSpPr/>
              <p:nvPr/>
            </p:nvSpPr>
            <p:spPr>
              <a:xfrm>
                <a:off x="4704290" y="3056466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7069563-404D-00C2-A643-2BB589ADF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90" y="3056466"/>
                <a:ext cx="1464734" cy="4593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A8BFE72-237F-8F84-F89D-2253728FC193}"/>
              </a:ext>
            </a:extLst>
          </p:cNvPr>
          <p:cNvCxnSpPr>
            <a:stCxn id="4" idx="3"/>
          </p:cNvCxnSpPr>
          <p:nvPr/>
        </p:nvCxnSpPr>
        <p:spPr>
          <a:xfrm flipV="1">
            <a:off x="3895725" y="2571750"/>
            <a:ext cx="808565" cy="3713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EBDC9CA-F58B-D539-A12A-644E286A7664}"/>
                  </a:ext>
                </a:extLst>
              </p:cNvPr>
              <p:cNvSpPr/>
              <p:nvPr/>
            </p:nvSpPr>
            <p:spPr>
              <a:xfrm>
                <a:off x="4704290" y="2351164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EBDC9CA-F58B-D539-A12A-644E286A7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90" y="2351164"/>
                <a:ext cx="1464734" cy="4593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98EE73-D433-258E-C250-DEB37038D7FA}"/>
              </a:ext>
            </a:extLst>
          </p:cNvPr>
          <p:cNvCxnSpPr>
            <a:stCxn id="5" idx="3"/>
          </p:cNvCxnSpPr>
          <p:nvPr/>
        </p:nvCxnSpPr>
        <p:spPr>
          <a:xfrm>
            <a:off x="3895724" y="4121054"/>
            <a:ext cx="808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B72E137-26E5-93C2-3680-31A291A2CD73}"/>
                  </a:ext>
                </a:extLst>
              </p:cNvPr>
              <p:cNvSpPr/>
              <p:nvPr/>
            </p:nvSpPr>
            <p:spPr>
              <a:xfrm>
                <a:off x="4704290" y="3862367"/>
                <a:ext cx="1464734" cy="459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B72E137-26E5-93C2-3680-31A291A2C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90" y="3862367"/>
                <a:ext cx="1464734" cy="4593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45;p2">
            <a:extLst>
              <a:ext uri="{FF2B5EF4-FFF2-40B4-BE49-F238E27FC236}">
                <a16:creationId xmlns:a16="http://schemas.microsoft.com/office/drawing/2014/main" id="{8CB15D00-555C-6305-4FC1-BB99C59E66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297500" y="12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 b="1" dirty="0"/>
              <a:t>Experimental Status of the LFU Observables</a:t>
            </a:r>
            <a:endParaRPr sz="2200" b="1" dirty="0"/>
          </a:p>
        </p:txBody>
      </p:sp>
      <p:pic>
        <p:nvPicPr>
          <p:cNvPr id="158" name="Google Shape;158;p4" title="Screenshot from 2025-07-08 10-02-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050" y="571061"/>
            <a:ext cx="4291825" cy="308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CEE9B-9300-A8EC-8D26-7972FFAB36AF}"/>
              </a:ext>
            </a:extLst>
          </p:cNvPr>
          <p:cNvSpPr txBox="1"/>
          <p:nvPr/>
        </p:nvSpPr>
        <p:spPr>
          <a:xfrm>
            <a:off x="2565400" y="16933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A423C16B-AD4A-CD06-1DF8-4CA2A7B5B1A5}"/>
              </a:ext>
            </a:extLst>
          </p:cNvPr>
          <p:cNvSpPr/>
          <p:nvPr/>
        </p:nvSpPr>
        <p:spPr>
          <a:xfrm>
            <a:off x="5743576" y="2724150"/>
            <a:ext cx="3183038" cy="2066925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Violation within the LFU Observables </a:t>
            </a:r>
          </a:p>
        </p:txBody>
      </p:sp>
      <p:sp>
        <p:nvSpPr>
          <p:cNvPr id="12" name="Google Shape;160;p4">
            <a:extLst>
              <a:ext uri="{FF2B5EF4-FFF2-40B4-BE49-F238E27FC236}">
                <a16:creationId xmlns:a16="http://schemas.microsoft.com/office/drawing/2014/main" id="{3B39C2B8-9B86-9D45-FC23-9F8966266D3D}"/>
              </a:ext>
            </a:extLst>
          </p:cNvPr>
          <p:cNvSpPr txBox="1"/>
          <p:nvPr/>
        </p:nvSpPr>
        <p:spPr>
          <a:xfrm>
            <a:off x="1992975" y="3257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tension with SM: 3.17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A2D1EF78-A734-EC83-B5BE-1057E879A86E}"/>
              </a:ext>
            </a:extLst>
          </p:cNvPr>
          <p:cNvCxnSpPr>
            <a:cxnSpLocks/>
          </p:cNvCxnSpPr>
          <p:nvPr/>
        </p:nvCxnSpPr>
        <p:spPr>
          <a:xfrm>
            <a:off x="5376676" y="3657600"/>
            <a:ext cx="1297649" cy="3810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45;p2">
            <a:extLst>
              <a:ext uri="{FF2B5EF4-FFF2-40B4-BE49-F238E27FC236}">
                <a16:creationId xmlns:a16="http://schemas.microsoft.com/office/drawing/2014/main" id="{D00F6B1D-DF95-D0B0-25CE-C78482B6A1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52122" y="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Experimental Status of the LFU Observables</a:t>
            </a:r>
            <a:endParaRPr dirty="0"/>
          </a:p>
        </p:txBody>
      </p:sp>
      <p:pic>
        <p:nvPicPr>
          <p:cNvPr id="166" name="Google Shape;166;p5" title="Screenshot from 2025-07-08 10-25-07.png"/>
          <p:cNvPicPr preferRelativeResize="0"/>
          <p:nvPr/>
        </p:nvPicPr>
        <p:blipFill rotWithShape="1">
          <a:blip r:embed="rId3">
            <a:alphaModFix/>
          </a:blip>
          <a:srcRect b="13069"/>
          <a:stretch/>
        </p:blipFill>
        <p:spPr>
          <a:xfrm>
            <a:off x="1073428" y="1443159"/>
            <a:ext cx="3959750" cy="225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3;p6" title="Screenshot from 2025-07-08 10-27-32.png">
            <a:extLst>
              <a:ext uri="{FF2B5EF4-FFF2-40B4-BE49-F238E27FC236}">
                <a16:creationId xmlns:a16="http://schemas.microsoft.com/office/drawing/2014/main" id="{F920D267-0500-462A-AE77-AA8207DA8E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8208"/>
          <a:stretch/>
        </p:blipFill>
        <p:spPr>
          <a:xfrm>
            <a:off x="5099934" y="2262479"/>
            <a:ext cx="3959749" cy="180219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0595E7-6CFB-4DC3-6A30-9B1F3861FD89}"/>
                  </a:ext>
                </a:extLst>
              </p:cNvPr>
              <p:cNvSpPr/>
              <p:nvPr/>
            </p:nvSpPr>
            <p:spPr>
              <a:xfrm>
                <a:off x="1073428" y="904408"/>
                <a:ext cx="3959751" cy="46912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>
                    <a:latin typeface="Calisto MT" panose="02040603050505030304" pitchFamily="18" charset="77"/>
                  </a:rPr>
                  <a:t>Current status of the independent experimental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CH" sz="1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300" dirty="0">
                    <a:latin typeface="Calisto MT" panose="02040603050505030304" pitchFamily="18" charset="77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3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de-CH" sz="13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13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de-CH" sz="13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300" dirty="0">
                    <a:latin typeface="Calisto MT" panose="02040603050505030304" pitchFamily="18" charset="77"/>
                  </a:rPr>
                  <a:t> measurements 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00595E7-6CFB-4DC3-6A30-9B1F3861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28" y="904408"/>
                <a:ext cx="3959751" cy="469127"/>
              </a:xfrm>
              <a:prstGeom prst="roundRect">
                <a:avLst/>
              </a:prstGeom>
              <a:blipFill>
                <a:blip r:embed="rId5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ED6609-6A4A-0238-25B8-7FDB59302C2A}"/>
                  </a:ext>
                </a:extLst>
              </p:cNvPr>
              <p:cNvSpPr/>
              <p:nvPr/>
            </p:nvSpPr>
            <p:spPr>
              <a:xfrm>
                <a:off x="5267325" y="1363843"/>
                <a:ext cx="3360005" cy="7606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SM predictions for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acc>
                      <m:accPr>
                        <m:chr m:val="̅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dirty="0"/>
                  <a:t> Observables and other related observables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ED6609-6A4A-0238-25B8-7FDB59302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1363843"/>
                <a:ext cx="3360005" cy="760653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45;p2">
            <a:extLst>
              <a:ext uri="{FF2B5EF4-FFF2-40B4-BE49-F238E27FC236}">
                <a16:creationId xmlns:a16="http://schemas.microsoft.com/office/drawing/2014/main" id="{1C666647-BB3F-EA4B-7E0D-BDDA77EB03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22CCD-2E02-076E-6907-C4D4F0F50D0C}"/>
              </a:ext>
            </a:extLst>
          </p:cNvPr>
          <p:cNvSpPr txBox="1"/>
          <p:nvPr/>
        </p:nvSpPr>
        <p:spPr>
          <a:xfrm>
            <a:off x="3053303" y="450932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Lucida Grande" panose="020B0600040502020204" pitchFamily="34" charset="0"/>
              </a:rPr>
              <a:t>Phys.Rev.D</a:t>
            </a:r>
            <a:r>
              <a:rPr lang="en-US" b="0" i="0" dirty="0">
                <a:solidFill>
                  <a:schemeClr val="bg1"/>
                </a:solidFill>
                <a:effectLst/>
                <a:latin typeface="Lucida Grande" panose="020B0600040502020204" pitchFamily="34" charset="0"/>
              </a:rPr>
              <a:t> 110 (2024) 7, 075005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Model</a:t>
            </a:r>
            <a:endParaRPr dirty="0"/>
          </a:p>
        </p:txBody>
      </p:sp>
      <p:pic>
        <p:nvPicPr>
          <p:cNvPr id="17" name="Picture 16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7E17C217-ED23-226F-B0FB-DCB2978B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6" y="1833562"/>
            <a:ext cx="3889537" cy="1476375"/>
          </a:xfrm>
          <a:prstGeom prst="rect">
            <a:avLst/>
          </a:prstGeom>
        </p:spPr>
      </p:pic>
      <p:pic>
        <p:nvPicPr>
          <p:cNvPr id="18" name="Google Shape;187;p8" title="Screenshot from 2025-07-09 14-58-54.png">
            <a:extLst>
              <a:ext uri="{FF2B5EF4-FFF2-40B4-BE49-F238E27FC236}">
                <a16:creationId xmlns:a16="http://schemas.microsoft.com/office/drawing/2014/main" id="{327FB127-DE85-18C8-4A2D-907FCFB050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771650"/>
            <a:ext cx="4028694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45;p2">
            <a:extLst>
              <a:ext uri="{FF2B5EF4-FFF2-40B4-BE49-F238E27FC236}">
                <a16:creationId xmlns:a16="http://schemas.microsoft.com/office/drawing/2014/main" id="{3BF60C0D-D5C3-7F7B-E58F-DF2A4225FD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fld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1561B76-02F5-C65E-DE54-66D050221379}"/>
              </a:ext>
            </a:extLst>
          </p:cNvPr>
          <p:cNvSpPr/>
          <p:nvPr/>
        </p:nvSpPr>
        <p:spPr>
          <a:xfrm>
            <a:off x="5347931" y="1336425"/>
            <a:ext cx="2305050" cy="4066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spectrum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2915EC4-8C55-1C4C-0B90-99B9E4E65592}"/>
              </a:ext>
            </a:extLst>
          </p:cNvPr>
          <p:cNvSpPr/>
          <p:nvPr/>
        </p:nvSpPr>
        <p:spPr>
          <a:xfrm>
            <a:off x="1128089" y="1395037"/>
            <a:ext cx="2305050" cy="4066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</a:t>
            </a:r>
            <a:r>
              <a:rPr lang="en-US" dirty="0" err="1"/>
              <a:t>lagrangian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1213</Words>
  <Application>Microsoft Macintosh PowerPoint</Application>
  <PresentationFormat>On-screen Show (16:9)</PresentationFormat>
  <Paragraphs>155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Lucida Grande</vt:lpstr>
      <vt:lpstr>Cambria Math</vt:lpstr>
      <vt:lpstr>Lato</vt:lpstr>
      <vt:lpstr>Arial</vt:lpstr>
      <vt:lpstr>Calisto MT</vt:lpstr>
      <vt:lpstr>Montserrat</vt:lpstr>
      <vt:lpstr>Focus</vt:lpstr>
      <vt:lpstr>Probing Charged Current B-anomalies via a U (1)μ−τ Extension of the Standard Model </vt:lpstr>
      <vt:lpstr>Outline</vt:lpstr>
      <vt:lpstr>Introduction</vt:lpstr>
      <vt:lpstr>B Anomalies</vt:lpstr>
      <vt:lpstr>B Anomalies Observables</vt:lpstr>
      <vt:lpstr>Other Observables</vt:lpstr>
      <vt:lpstr>Experimental Status of the LFU Observables</vt:lpstr>
      <vt:lpstr>Experimental Status of the LFU Observables</vt:lpstr>
      <vt:lpstr>Model</vt:lpstr>
      <vt:lpstr>Model</vt:lpstr>
      <vt:lpstr>Form Factors</vt:lpstr>
      <vt:lpstr>BGL Parametrization</vt:lpstr>
      <vt:lpstr>BGL Parametrization</vt:lpstr>
      <vt:lpstr>B→Dτν_τ form factors f_+and f_0 </vt:lpstr>
      <vt:lpstr>B→D^∗ τν_τ form factors</vt:lpstr>
      <vt:lpstr>B→D^∗ τν_τ form factors</vt:lpstr>
      <vt:lpstr>Result of the Decay width of the  model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Vuyolwethu Kakancu</cp:lastModifiedBy>
  <cp:revision>4</cp:revision>
  <dcterms:modified xsi:type="dcterms:W3CDTF">2025-07-11T08:38:30Z</dcterms:modified>
</cp:coreProperties>
</file>