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autoCompressPictures="0">
  <p:sldMasterIdLst>
    <p:sldMasterId id="2147483656" r:id="rId4"/>
  </p:sldMasterIdLst>
  <p:notesMasterIdLst>
    <p:notesMasterId r:id="rId50"/>
  </p:notesMasterIdLst>
  <p:sldIdLst>
    <p:sldId id="265" r:id="rId5"/>
    <p:sldId id="298" r:id="rId6"/>
    <p:sldId id="315" r:id="rId7"/>
    <p:sldId id="256" r:id="rId8"/>
    <p:sldId id="316" r:id="rId9"/>
    <p:sldId id="306" r:id="rId10"/>
    <p:sldId id="299" r:id="rId11"/>
    <p:sldId id="300" r:id="rId12"/>
    <p:sldId id="301" r:id="rId13"/>
    <p:sldId id="325" r:id="rId14"/>
    <p:sldId id="303" r:id="rId15"/>
    <p:sldId id="280" r:id="rId16"/>
    <p:sldId id="340" r:id="rId17"/>
    <p:sldId id="343" r:id="rId18"/>
    <p:sldId id="363" r:id="rId19"/>
    <p:sldId id="318" r:id="rId20"/>
    <p:sldId id="281" r:id="rId21"/>
    <p:sldId id="290" r:id="rId22"/>
    <p:sldId id="278" r:id="rId23"/>
    <p:sldId id="320" r:id="rId24"/>
    <p:sldId id="321" r:id="rId25"/>
    <p:sldId id="322" r:id="rId26"/>
    <p:sldId id="330" r:id="rId27"/>
    <p:sldId id="331" r:id="rId28"/>
    <p:sldId id="352" r:id="rId29"/>
    <p:sldId id="353" r:id="rId30"/>
    <p:sldId id="354" r:id="rId31"/>
    <p:sldId id="285" r:id="rId32"/>
    <p:sldId id="346" r:id="rId33"/>
    <p:sldId id="323" r:id="rId34"/>
    <p:sldId id="329" r:id="rId35"/>
    <p:sldId id="355" r:id="rId36"/>
    <p:sldId id="360" r:id="rId37"/>
    <p:sldId id="359" r:id="rId38"/>
    <p:sldId id="361" r:id="rId39"/>
    <p:sldId id="356" r:id="rId40"/>
    <p:sldId id="342" r:id="rId41"/>
    <p:sldId id="358" r:id="rId42"/>
    <p:sldId id="259" r:id="rId43"/>
    <p:sldId id="348" r:id="rId44"/>
    <p:sldId id="347" r:id="rId45"/>
    <p:sldId id="269" r:id="rId46"/>
    <p:sldId id="310" r:id="rId47"/>
    <p:sldId id="362" r:id="rId48"/>
    <p:sldId id="314" r:id="rId49"/>
  </p:sldIdLst>
  <p:sldSz cx="13004800" cy="9753600"/>
  <p:notesSz cx="6858000" cy="9144000"/>
  <p:embeddedFontLst>
    <p:embeddedFont>
      <p:font typeface="Cambria Math" panose="02040503050406030204" pitchFamily="18" charset="0"/>
      <p:regular r:id="rId51"/>
    </p:embeddedFont>
    <p:embeddedFont>
      <p:font typeface="Consolas" panose="020B0609020204030204" pitchFamily="49" charset="0"/>
      <p:regular r:id="rId52"/>
      <p:bold r:id="rId53"/>
      <p:italic r:id="rId54"/>
      <p:boldItalic r:id="rId55"/>
    </p:embeddedFont>
    <p:embeddedFont>
      <p:font typeface="Georgia Pro Light" panose="02040302050405020303" pitchFamily="18" charset="0"/>
      <p:regular r:id="rId56"/>
      <p:italic r:id="rId57"/>
    </p:embeddedFont>
    <p:embeddedFont>
      <p:font typeface="Helvetica Neue" panose="02000503000000020004" pitchFamily="50"/>
      <p:regular r:id="rId58"/>
      <p:bold r:id="rId59"/>
      <p:italic r:id="rId60"/>
      <p:boldItalic r:id="rId61"/>
    </p:embeddedFont>
    <p:embeddedFont>
      <p:font typeface="Helvetica Neue Light" panose="020B0604020202020204" charset="0"/>
      <p:regular r:id="rId62"/>
      <p:bold r:id="rId63"/>
      <p:italic r:id="rId64"/>
      <p:boldItalic r:id="rId65"/>
    </p:embeddedFont>
    <p:embeddedFont>
      <p:font typeface="HelveticaNeue" panose="02000503000000020004" pitchFamily="50"/>
      <p:regular r:id="rId66"/>
    </p:embeddedFont>
    <p:embeddedFont>
      <p:font typeface="MV Boli" panose="02000500030200090000" pitchFamily="2" charset="0"/>
      <p:regular r:id="rId6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05286A"/>
    <a:srgbClr val="FFD966"/>
    <a:srgbClr val="4242FF"/>
    <a:srgbClr val="254CAA"/>
    <a:srgbClr val="3A52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0" d="100"/>
          <a:sy n="70" d="100"/>
        </p:scale>
        <p:origin x="403" y="-322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font" Target="fonts/font13.fntdata"/><Relationship Id="rId68" Type="http://schemas.openxmlformats.org/officeDocument/2006/relationships/presProps" Target="presProps.xml"/><Relationship Id="rId7" Type="http://schemas.openxmlformats.org/officeDocument/2006/relationships/slide" Target="slides/slide3.xml"/><Relationship Id="rId71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font" Target="fonts/font3.fntdata"/><Relationship Id="rId58" Type="http://schemas.openxmlformats.org/officeDocument/2006/relationships/font" Target="fonts/font8.fntdata"/><Relationship Id="rId66" Type="http://schemas.openxmlformats.org/officeDocument/2006/relationships/font" Target="fonts/font16.fntdata"/><Relationship Id="rId5" Type="http://schemas.openxmlformats.org/officeDocument/2006/relationships/slide" Target="slides/slide1.xml"/><Relationship Id="rId61" Type="http://schemas.openxmlformats.org/officeDocument/2006/relationships/font" Target="fonts/font11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font" Target="fonts/font6.fntdata"/><Relationship Id="rId64" Type="http://schemas.openxmlformats.org/officeDocument/2006/relationships/font" Target="fonts/font14.fntdata"/><Relationship Id="rId69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font" Target="fonts/font1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font" Target="fonts/font9.fntdata"/><Relationship Id="rId67" Type="http://schemas.openxmlformats.org/officeDocument/2006/relationships/font" Target="fonts/font17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4.fntdata"/><Relationship Id="rId62" Type="http://schemas.openxmlformats.org/officeDocument/2006/relationships/font" Target="fonts/font12.fntdata"/><Relationship Id="rId7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font" Target="fonts/font7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font" Target="fonts/font2.fntdata"/><Relationship Id="rId60" Type="http://schemas.openxmlformats.org/officeDocument/2006/relationships/font" Target="fonts/font10.fntdata"/><Relationship Id="rId65" Type="http://schemas.openxmlformats.org/officeDocument/2006/relationships/font" Target="fonts/font15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notesMaster" Target="notesMasters/notesMaster1.xml"/><Relationship Id="rId55" Type="http://schemas.openxmlformats.org/officeDocument/2006/relationships/font" Target="fonts/font5.fntdata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2" Type="http://schemas.openxmlformats.org/officeDocument/2006/relationships/image" Target="../media/image30.png"/><Relationship Id="rId1" Type="http://schemas.openxmlformats.org/officeDocument/2006/relationships/image" Target="../media/image29.png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7" Type="http://schemas.openxmlformats.org/officeDocument/2006/relationships/image" Target="../media/image170.svg"/><Relationship Id="rId2" Type="http://schemas.openxmlformats.org/officeDocument/2006/relationships/image" Target="../media/image165.svg"/><Relationship Id="rId1" Type="http://schemas.openxmlformats.org/officeDocument/2006/relationships/image" Target="../media/image164.png"/><Relationship Id="rId6" Type="http://schemas.openxmlformats.org/officeDocument/2006/relationships/image" Target="../media/image169.png"/><Relationship Id="rId5" Type="http://schemas.openxmlformats.org/officeDocument/2006/relationships/image" Target="../media/image168.png"/><Relationship Id="rId4" Type="http://schemas.openxmlformats.org/officeDocument/2006/relationships/image" Target="../media/image167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2" Type="http://schemas.openxmlformats.org/officeDocument/2006/relationships/image" Target="../media/image30.png"/><Relationship Id="rId1" Type="http://schemas.openxmlformats.org/officeDocument/2006/relationships/image" Target="../media/image29.png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7" Type="http://schemas.openxmlformats.org/officeDocument/2006/relationships/image" Target="../media/image170.svg"/><Relationship Id="rId2" Type="http://schemas.openxmlformats.org/officeDocument/2006/relationships/image" Target="../media/image165.svg"/><Relationship Id="rId1" Type="http://schemas.openxmlformats.org/officeDocument/2006/relationships/image" Target="../media/image164.png"/><Relationship Id="rId6" Type="http://schemas.openxmlformats.org/officeDocument/2006/relationships/image" Target="../media/image169.png"/><Relationship Id="rId5" Type="http://schemas.openxmlformats.org/officeDocument/2006/relationships/image" Target="../media/image168.png"/><Relationship Id="rId4" Type="http://schemas.openxmlformats.org/officeDocument/2006/relationships/image" Target="../media/image16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D68FD2-8182-488F-BDA5-636FC69D1EAD}" type="doc">
      <dgm:prSet loTypeId="urn:microsoft.com/office/officeart/2018/2/layout/IconLabelList" loCatId="icon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A32BC5DF-7351-42AB-8E21-3A890A330017}">
      <dgm:prSet/>
      <dgm:spPr/>
      <dgm:t>
        <a:bodyPr/>
        <a:lstStyle/>
        <a:p>
          <a:pPr>
            <a:lnSpc>
              <a:spcPct val="100000"/>
            </a:lnSpc>
          </a:pPr>
          <a:r>
            <a:rPr lang="en-ZA" b="0" i="0" dirty="0"/>
            <a:t>Wavefront Shaping</a:t>
          </a:r>
          <a:endParaRPr lang="en-US" dirty="0"/>
        </a:p>
      </dgm:t>
    </dgm:pt>
    <dgm:pt modelId="{2087B239-9A88-4559-B77C-0438D14BC818}" type="parTrans" cxnId="{2D2D25B0-D9C2-46C4-B909-3F1E4D23F8ED}">
      <dgm:prSet/>
      <dgm:spPr/>
      <dgm:t>
        <a:bodyPr/>
        <a:lstStyle/>
        <a:p>
          <a:endParaRPr lang="en-US"/>
        </a:p>
      </dgm:t>
    </dgm:pt>
    <dgm:pt modelId="{A04D6740-7CC3-4FA1-8203-EDD063078AC8}" type="sibTrans" cxnId="{2D2D25B0-D9C2-46C4-B909-3F1E4D23F8ED}">
      <dgm:prSet/>
      <dgm:spPr/>
      <dgm:t>
        <a:bodyPr/>
        <a:lstStyle/>
        <a:p>
          <a:endParaRPr lang="en-US"/>
        </a:p>
      </dgm:t>
    </dgm:pt>
    <dgm:pt modelId="{9F2FCC16-7DA8-47D6-8D4C-35616656D16B}">
      <dgm:prSet/>
      <dgm:spPr/>
      <dgm:t>
        <a:bodyPr/>
        <a:lstStyle/>
        <a:p>
          <a:pPr>
            <a:lnSpc>
              <a:spcPct val="100000"/>
            </a:lnSpc>
          </a:pPr>
          <a:r>
            <a:rPr lang="en-ZA" b="0" i="0" dirty="0"/>
            <a:t>Optical Communications </a:t>
          </a:r>
          <a:endParaRPr lang="en-US" dirty="0"/>
        </a:p>
      </dgm:t>
    </dgm:pt>
    <dgm:pt modelId="{B17ACA6C-99F2-489F-AFAE-C66695B6DEE7}" type="parTrans" cxnId="{B30A5CEC-EB9C-4E77-BFA9-82D9646CFE6B}">
      <dgm:prSet/>
      <dgm:spPr/>
      <dgm:t>
        <a:bodyPr/>
        <a:lstStyle/>
        <a:p>
          <a:endParaRPr lang="en-US"/>
        </a:p>
      </dgm:t>
    </dgm:pt>
    <dgm:pt modelId="{9083D4A2-597A-43D6-8977-E1DCE1C75BD4}" type="sibTrans" cxnId="{B30A5CEC-EB9C-4E77-BFA9-82D9646CFE6B}">
      <dgm:prSet/>
      <dgm:spPr/>
      <dgm:t>
        <a:bodyPr/>
        <a:lstStyle/>
        <a:p>
          <a:endParaRPr lang="en-US"/>
        </a:p>
      </dgm:t>
    </dgm:pt>
    <dgm:pt modelId="{4FE83B60-34E0-4E1C-B3EA-FDB5E448FFCE}">
      <dgm:prSet/>
      <dgm:spPr/>
      <dgm:t>
        <a:bodyPr/>
        <a:lstStyle/>
        <a:p>
          <a:pPr>
            <a:lnSpc>
              <a:spcPct val="100000"/>
            </a:lnSpc>
          </a:pPr>
          <a:r>
            <a:rPr lang="en-ZA" b="0" i="0" dirty="0"/>
            <a:t>Optical Quantum Circuits</a:t>
          </a:r>
          <a:endParaRPr lang="en-US" dirty="0"/>
        </a:p>
      </dgm:t>
    </dgm:pt>
    <dgm:pt modelId="{CB22FC2D-D1EE-4C20-BE1B-158C7CC9399B}" type="parTrans" cxnId="{0FBDBCA1-C2DF-4091-B41B-60EC7380621B}">
      <dgm:prSet/>
      <dgm:spPr/>
      <dgm:t>
        <a:bodyPr/>
        <a:lstStyle/>
        <a:p>
          <a:endParaRPr lang="en-US"/>
        </a:p>
      </dgm:t>
    </dgm:pt>
    <dgm:pt modelId="{1FB6A812-7DC9-4F50-94F8-66442D5F8D75}" type="sibTrans" cxnId="{0FBDBCA1-C2DF-4091-B41B-60EC7380621B}">
      <dgm:prSet/>
      <dgm:spPr/>
      <dgm:t>
        <a:bodyPr/>
        <a:lstStyle/>
        <a:p>
          <a:endParaRPr lang="en-US"/>
        </a:p>
      </dgm:t>
    </dgm:pt>
    <dgm:pt modelId="{0E7F7B4B-1EFB-4519-A9F0-776FFFEE8B41}">
      <dgm:prSet/>
      <dgm:spPr/>
      <dgm:t>
        <a:bodyPr/>
        <a:lstStyle/>
        <a:p>
          <a:pPr>
            <a:lnSpc>
              <a:spcPct val="100000"/>
            </a:lnSpc>
          </a:pPr>
          <a:r>
            <a:rPr lang="en-ZA" b="0" i="0" dirty="0"/>
            <a:t>Reservoir Computing</a:t>
          </a:r>
          <a:endParaRPr lang="en-US" dirty="0"/>
        </a:p>
      </dgm:t>
    </dgm:pt>
    <dgm:pt modelId="{EF611FF8-7329-4488-BAC7-A44EDFD23000}" type="parTrans" cxnId="{AA22A9E4-BF3C-4E29-8FE3-5394B48A8EFB}">
      <dgm:prSet/>
      <dgm:spPr/>
      <dgm:t>
        <a:bodyPr/>
        <a:lstStyle/>
        <a:p>
          <a:endParaRPr lang="en-US"/>
        </a:p>
      </dgm:t>
    </dgm:pt>
    <dgm:pt modelId="{0AD7EB5A-0656-4B3D-9B79-3023B8649EDC}" type="sibTrans" cxnId="{AA22A9E4-BF3C-4E29-8FE3-5394B48A8EFB}">
      <dgm:prSet/>
      <dgm:spPr/>
      <dgm:t>
        <a:bodyPr/>
        <a:lstStyle/>
        <a:p>
          <a:endParaRPr lang="en-US"/>
        </a:p>
      </dgm:t>
    </dgm:pt>
    <dgm:pt modelId="{2DFBB9F2-60A1-4182-BE0F-84CA75329FA7}" type="pres">
      <dgm:prSet presAssocID="{56D68FD2-8182-488F-BDA5-636FC69D1EAD}" presName="root" presStyleCnt="0">
        <dgm:presLayoutVars>
          <dgm:dir/>
          <dgm:resizeHandles val="exact"/>
        </dgm:presLayoutVars>
      </dgm:prSet>
      <dgm:spPr/>
    </dgm:pt>
    <dgm:pt modelId="{7BF3A746-3B26-4B85-8DC5-86DDA5BA92E4}" type="pres">
      <dgm:prSet presAssocID="{A32BC5DF-7351-42AB-8E21-3A890A330017}" presName="compNode" presStyleCnt="0"/>
      <dgm:spPr/>
    </dgm:pt>
    <dgm:pt modelId="{F741390A-47F4-4179-B008-C927A1ED3445}" type="pres">
      <dgm:prSet presAssocID="{A32BC5DF-7351-42AB-8E21-3A890A330017}" presName="iconRect" presStyleLbl="node1" presStyleIdx="0" presStyleCnt="4"/>
      <dgm:spPr>
        <a:blipFill>
          <a:blip xmlns:r="http://schemas.openxmlformats.org/officeDocument/2006/relationships" r:embed="rId1"/>
          <a:srcRect/>
          <a:stretch>
            <a:fillRect/>
          </a:stretch>
        </a:blipFill>
      </dgm:spPr>
    </dgm:pt>
    <dgm:pt modelId="{9799442A-5882-4FCE-902D-2D0D407DC1E2}" type="pres">
      <dgm:prSet presAssocID="{A32BC5DF-7351-42AB-8E21-3A890A330017}" presName="spaceRect" presStyleCnt="0"/>
      <dgm:spPr/>
    </dgm:pt>
    <dgm:pt modelId="{34F73820-CAF7-462E-912D-81C1A9E5B9D4}" type="pres">
      <dgm:prSet presAssocID="{A32BC5DF-7351-42AB-8E21-3A890A330017}" presName="textRect" presStyleLbl="revTx" presStyleIdx="0" presStyleCnt="4">
        <dgm:presLayoutVars>
          <dgm:chMax val="1"/>
          <dgm:chPref val="1"/>
        </dgm:presLayoutVars>
      </dgm:prSet>
      <dgm:spPr/>
    </dgm:pt>
    <dgm:pt modelId="{9E2C8753-73AF-4FB9-A79D-00FA9B87BF42}" type="pres">
      <dgm:prSet presAssocID="{A04D6740-7CC3-4FA1-8203-EDD063078AC8}" presName="sibTrans" presStyleCnt="0"/>
      <dgm:spPr/>
    </dgm:pt>
    <dgm:pt modelId="{50E80879-E751-4DB1-B051-27B17955F330}" type="pres">
      <dgm:prSet presAssocID="{9F2FCC16-7DA8-47D6-8D4C-35616656D16B}" presName="compNode" presStyleCnt="0"/>
      <dgm:spPr/>
    </dgm:pt>
    <dgm:pt modelId="{7BAE417D-B1F2-4986-B86E-F39CDE9A11D7}" type="pres">
      <dgm:prSet presAssocID="{9F2FCC16-7DA8-47D6-8D4C-35616656D16B}" presName="iconRect" presStyleLbl="node1" presStyleIdx="1" presStyleCnt="4"/>
      <dgm:spPr>
        <a:blipFill>
          <a:blip xmlns:r="http://schemas.openxmlformats.org/officeDocument/2006/relationships"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ell Tower with solid fill"/>
        </a:ext>
      </dgm:extLst>
    </dgm:pt>
    <dgm:pt modelId="{4412C795-D306-4582-8F33-2D3CB4297CDB}" type="pres">
      <dgm:prSet presAssocID="{9F2FCC16-7DA8-47D6-8D4C-35616656D16B}" presName="spaceRect" presStyleCnt="0"/>
      <dgm:spPr/>
    </dgm:pt>
    <dgm:pt modelId="{60D4D163-050D-4F46-A9DD-E6191EB3C00F}" type="pres">
      <dgm:prSet presAssocID="{9F2FCC16-7DA8-47D6-8D4C-35616656D16B}" presName="textRect" presStyleLbl="revTx" presStyleIdx="1" presStyleCnt="4">
        <dgm:presLayoutVars>
          <dgm:chMax val="1"/>
          <dgm:chPref val="1"/>
        </dgm:presLayoutVars>
      </dgm:prSet>
      <dgm:spPr/>
    </dgm:pt>
    <dgm:pt modelId="{9825D737-8661-4CEC-BF0A-6721533C8C7A}" type="pres">
      <dgm:prSet presAssocID="{9083D4A2-597A-43D6-8977-E1DCE1C75BD4}" presName="sibTrans" presStyleCnt="0"/>
      <dgm:spPr/>
    </dgm:pt>
    <dgm:pt modelId="{DEA1BD67-E007-42D5-B600-8F8DC51620C1}" type="pres">
      <dgm:prSet presAssocID="{4FE83B60-34E0-4E1C-B3EA-FDB5E448FFCE}" presName="compNode" presStyleCnt="0"/>
      <dgm:spPr/>
    </dgm:pt>
    <dgm:pt modelId="{851ED52D-4E38-4D8D-97F3-69378B1FA817}" type="pres">
      <dgm:prSet presAssocID="{4FE83B60-34E0-4E1C-B3EA-FDB5E448FFCE}" presName="iconRect" presStyleLbl="node1" presStyleIdx="2" presStyleCnt="4"/>
      <dgm:spPr>
        <a:blipFill>
          <a:blip xmlns:r="http://schemas.openxmlformats.org/officeDocument/2006/relationships"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tom with solid fill"/>
        </a:ext>
      </dgm:extLst>
    </dgm:pt>
    <dgm:pt modelId="{6F3933CF-3AE9-4352-9785-175DC3B2BFA6}" type="pres">
      <dgm:prSet presAssocID="{4FE83B60-34E0-4E1C-B3EA-FDB5E448FFCE}" presName="spaceRect" presStyleCnt="0"/>
      <dgm:spPr/>
    </dgm:pt>
    <dgm:pt modelId="{359D9837-83B7-4BC6-9104-AAC6B21774C4}" type="pres">
      <dgm:prSet presAssocID="{4FE83B60-34E0-4E1C-B3EA-FDB5E448FFCE}" presName="textRect" presStyleLbl="revTx" presStyleIdx="2" presStyleCnt="4">
        <dgm:presLayoutVars>
          <dgm:chMax val="1"/>
          <dgm:chPref val="1"/>
        </dgm:presLayoutVars>
      </dgm:prSet>
      <dgm:spPr/>
    </dgm:pt>
    <dgm:pt modelId="{39D989E2-7DE7-4410-8343-DF5391FD4447}" type="pres">
      <dgm:prSet presAssocID="{1FB6A812-7DC9-4F50-94F8-66442D5F8D75}" presName="sibTrans" presStyleCnt="0"/>
      <dgm:spPr/>
    </dgm:pt>
    <dgm:pt modelId="{65853AA8-6FA4-42EA-8582-A21DE4BD42E4}" type="pres">
      <dgm:prSet presAssocID="{0E7F7B4B-1EFB-4519-A9F0-776FFFEE8B41}" presName="compNode" presStyleCnt="0"/>
      <dgm:spPr/>
    </dgm:pt>
    <dgm:pt modelId="{30BACE71-2CC2-400D-B235-F296417568FA}" type="pres">
      <dgm:prSet presAssocID="{0E7F7B4B-1EFB-4519-A9F0-776FFFEE8B41}" presName="iconRect" presStyleLbl="node1" presStyleIdx="3" presStyleCnt="4" custLinFactNeighborX="-3177" custLinFactNeighborY="2118"/>
      <dgm:spPr>
        <a:blipFill>
          <a:blip xmlns:r="http://schemas.openxmlformats.org/officeDocument/2006/relationships"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rocessor with solid fill"/>
        </a:ext>
      </dgm:extLst>
    </dgm:pt>
    <dgm:pt modelId="{27C77041-0CC2-43D7-92D1-3903CA8DA4F5}" type="pres">
      <dgm:prSet presAssocID="{0E7F7B4B-1EFB-4519-A9F0-776FFFEE8B41}" presName="spaceRect" presStyleCnt="0"/>
      <dgm:spPr/>
    </dgm:pt>
    <dgm:pt modelId="{CCD81B7C-7B8E-43A8-911B-B9AAC52B8C34}" type="pres">
      <dgm:prSet presAssocID="{0E7F7B4B-1EFB-4519-A9F0-776FFFEE8B41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EF13D140-EEDE-47F4-B19C-E966981B39D2}" type="presOf" srcId="{9F2FCC16-7DA8-47D6-8D4C-35616656D16B}" destId="{60D4D163-050D-4F46-A9DD-E6191EB3C00F}" srcOrd="0" destOrd="0" presId="urn:microsoft.com/office/officeart/2018/2/layout/IconLabelList"/>
    <dgm:cxn modelId="{0FBDBCA1-C2DF-4091-B41B-60EC7380621B}" srcId="{56D68FD2-8182-488F-BDA5-636FC69D1EAD}" destId="{4FE83B60-34E0-4E1C-B3EA-FDB5E448FFCE}" srcOrd="2" destOrd="0" parTransId="{CB22FC2D-D1EE-4C20-BE1B-158C7CC9399B}" sibTransId="{1FB6A812-7DC9-4F50-94F8-66442D5F8D75}"/>
    <dgm:cxn modelId="{2D2D25B0-D9C2-46C4-B909-3F1E4D23F8ED}" srcId="{56D68FD2-8182-488F-BDA5-636FC69D1EAD}" destId="{A32BC5DF-7351-42AB-8E21-3A890A330017}" srcOrd="0" destOrd="0" parTransId="{2087B239-9A88-4559-B77C-0438D14BC818}" sibTransId="{A04D6740-7CC3-4FA1-8203-EDD063078AC8}"/>
    <dgm:cxn modelId="{C29ADCDD-E7C9-4657-9CE3-517478ECDF70}" type="presOf" srcId="{4FE83B60-34E0-4E1C-B3EA-FDB5E448FFCE}" destId="{359D9837-83B7-4BC6-9104-AAC6B21774C4}" srcOrd="0" destOrd="0" presId="urn:microsoft.com/office/officeart/2018/2/layout/IconLabelList"/>
    <dgm:cxn modelId="{07BA27DF-9E42-4922-971C-3B3598DCB1B9}" type="presOf" srcId="{56D68FD2-8182-488F-BDA5-636FC69D1EAD}" destId="{2DFBB9F2-60A1-4182-BE0F-84CA75329FA7}" srcOrd="0" destOrd="0" presId="urn:microsoft.com/office/officeart/2018/2/layout/IconLabelList"/>
    <dgm:cxn modelId="{30F16EE3-EE61-4784-9BF4-2AA97A77EF90}" type="presOf" srcId="{0E7F7B4B-1EFB-4519-A9F0-776FFFEE8B41}" destId="{CCD81B7C-7B8E-43A8-911B-B9AAC52B8C34}" srcOrd="0" destOrd="0" presId="urn:microsoft.com/office/officeart/2018/2/layout/IconLabelList"/>
    <dgm:cxn modelId="{AA22A9E4-BF3C-4E29-8FE3-5394B48A8EFB}" srcId="{56D68FD2-8182-488F-BDA5-636FC69D1EAD}" destId="{0E7F7B4B-1EFB-4519-A9F0-776FFFEE8B41}" srcOrd="3" destOrd="0" parTransId="{EF611FF8-7329-4488-BAC7-A44EDFD23000}" sibTransId="{0AD7EB5A-0656-4B3D-9B79-3023B8649EDC}"/>
    <dgm:cxn modelId="{A85CD7E9-5FF9-4C17-97BB-679A3FEAC5F2}" type="presOf" srcId="{A32BC5DF-7351-42AB-8E21-3A890A330017}" destId="{34F73820-CAF7-462E-912D-81C1A9E5B9D4}" srcOrd="0" destOrd="0" presId="urn:microsoft.com/office/officeart/2018/2/layout/IconLabelList"/>
    <dgm:cxn modelId="{B30A5CEC-EB9C-4E77-BFA9-82D9646CFE6B}" srcId="{56D68FD2-8182-488F-BDA5-636FC69D1EAD}" destId="{9F2FCC16-7DA8-47D6-8D4C-35616656D16B}" srcOrd="1" destOrd="0" parTransId="{B17ACA6C-99F2-489F-AFAE-C66695B6DEE7}" sibTransId="{9083D4A2-597A-43D6-8977-E1DCE1C75BD4}"/>
    <dgm:cxn modelId="{7322ADB6-EABD-4B2D-B648-3BF1DA849EC5}" type="presParOf" srcId="{2DFBB9F2-60A1-4182-BE0F-84CA75329FA7}" destId="{7BF3A746-3B26-4B85-8DC5-86DDA5BA92E4}" srcOrd="0" destOrd="0" presId="urn:microsoft.com/office/officeart/2018/2/layout/IconLabelList"/>
    <dgm:cxn modelId="{66E927B4-B284-4296-98BF-3EF1F6BCCDB1}" type="presParOf" srcId="{7BF3A746-3B26-4B85-8DC5-86DDA5BA92E4}" destId="{F741390A-47F4-4179-B008-C927A1ED3445}" srcOrd="0" destOrd="0" presId="urn:microsoft.com/office/officeart/2018/2/layout/IconLabelList"/>
    <dgm:cxn modelId="{210DACE8-DE76-473A-B4A4-188755F95F1D}" type="presParOf" srcId="{7BF3A746-3B26-4B85-8DC5-86DDA5BA92E4}" destId="{9799442A-5882-4FCE-902D-2D0D407DC1E2}" srcOrd="1" destOrd="0" presId="urn:microsoft.com/office/officeart/2018/2/layout/IconLabelList"/>
    <dgm:cxn modelId="{E585A926-ACCA-4E67-9CA7-A3FB2E9DBF4B}" type="presParOf" srcId="{7BF3A746-3B26-4B85-8DC5-86DDA5BA92E4}" destId="{34F73820-CAF7-462E-912D-81C1A9E5B9D4}" srcOrd="2" destOrd="0" presId="urn:microsoft.com/office/officeart/2018/2/layout/IconLabelList"/>
    <dgm:cxn modelId="{FCA49269-48E9-4AFB-8163-F1E39F957222}" type="presParOf" srcId="{2DFBB9F2-60A1-4182-BE0F-84CA75329FA7}" destId="{9E2C8753-73AF-4FB9-A79D-00FA9B87BF42}" srcOrd="1" destOrd="0" presId="urn:microsoft.com/office/officeart/2018/2/layout/IconLabelList"/>
    <dgm:cxn modelId="{C1653345-5A9B-4584-9EBF-0E1B8A325A58}" type="presParOf" srcId="{2DFBB9F2-60A1-4182-BE0F-84CA75329FA7}" destId="{50E80879-E751-4DB1-B051-27B17955F330}" srcOrd="2" destOrd="0" presId="urn:microsoft.com/office/officeart/2018/2/layout/IconLabelList"/>
    <dgm:cxn modelId="{D32C9D63-E789-43D2-A701-F47F7D2660E9}" type="presParOf" srcId="{50E80879-E751-4DB1-B051-27B17955F330}" destId="{7BAE417D-B1F2-4986-B86E-F39CDE9A11D7}" srcOrd="0" destOrd="0" presId="urn:microsoft.com/office/officeart/2018/2/layout/IconLabelList"/>
    <dgm:cxn modelId="{B2D06B13-8F2D-4359-9678-3674E456B022}" type="presParOf" srcId="{50E80879-E751-4DB1-B051-27B17955F330}" destId="{4412C795-D306-4582-8F33-2D3CB4297CDB}" srcOrd="1" destOrd="0" presId="urn:microsoft.com/office/officeart/2018/2/layout/IconLabelList"/>
    <dgm:cxn modelId="{0EF5799D-8C0B-4B14-96CE-BEEC7C8741D7}" type="presParOf" srcId="{50E80879-E751-4DB1-B051-27B17955F330}" destId="{60D4D163-050D-4F46-A9DD-E6191EB3C00F}" srcOrd="2" destOrd="0" presId="urn:microsoft.com/office/officeart/2018/2/layout/IconLabelList"/>
    <dgm:cxn modelId="{BC1B6953-F426-404B-9F69-EE0E23C231B4}" type="presParOf" srcId="{2DFBB9F2-60A1-4182-BE0F-84CA75329FA7}" destId="{9825D737-8661-4CEC-BF0A-6721533C8C7A}" srcOrd="3" destOrd="0" presId="urn:microsoft.com/office/officeart/2018/2/layout/IconLabelList"/>
    <dgm:cxn modelId="{329E2A13-EB7F-47A5-AEE0-2F40D29CEA95}" type="presParOf" srcId="{2DFBB9F2-60A1-4182-BE0F-84CA75329FA7}" destId="{DEA1BD67-E007-42D5-B600-8F8DC51620C1}" srcOrd="4" destOrd="0" presId="urn:microsoft.com/office/officeart/2018/2/layout/IconLabelList"/>
    <dgm:cxn modelId="{D8A61E66-FAD1-4396-A0A9-38F98202F395}" type="presParOf" srcId="{DEA1BD67-E007-42D5-B600-8F8DC51620C1}" destId="{851ED52D-4E38-4D8D-97F3-69378B1FA817}" srcOrd="0" destOrd="0" presId="urn:microsoft.com/office/officeart/2018/2/layout/IconLabelList"/>
    <dgm:cxn modelId="{025CCED7-B352-4CDD-BEB9-E36C8AA75755}" type="presParOf" srcId="{DEA1BD67-E007-42D5-B600-8F8DC51620C1}" destId="{6F3933CF-3AE9-4352-9785-175DC3B2BFA6}" srcOrd="1" destOrd="0" presId="urn:microsoft.com/office/officeart/2018/2/layout/IconLabelList"/>
    <dgm:cxn modelId="{0CAF3370-0C19-427B-8973-9643D96FB381}" type="presParOf" srcId="{DEA1BD67-E007-42D5-B600-8F8DC51620C1}" destId="{359D9837-83B7-4BC6-9104-AAC6B21774C4}" srcOrd="2" destOrd="0" presId="urn:microsoft.com/office/officeart/2018/2/layout/IconLabelList"/>
    <dgm:cxn modelId="{56CAAD0B-E7AF-4F1F-A89A-A4F410113795}" type="presParOf" srcId="{2DFBB9F2-60A1-4182-BE0F-84CA75329FA7}" destId="{39D989E2-7DE7-4410-8343-DF5391FD4447}" srcOrd="5" destOrd="0" presId="urn:microsoft.com/office/officeart/2018/2/layout/IconLabelList"/>
    <dgm:cxn modelId="{2F5B38C1-C287-4D10-B9AE-00FC6981B90E}" type="presParOf" srcId="{2DFBB9F2-60A1-4182-BE0F-84CA75329FA7}" destId="{65853AA8-6FA4-42EA-8582-A21DE4BD42E4}" srcOrd="6" destOrd="0" presId="urn:microsoft.com/office/officeart/2018/2/layout/IconLabelList"/>
    <dgm:cxn modelId="{D06AAF76-ED5C-44DE-B149-1E914E244764}" type="presParOf" srcId="{65853AA8-6FA4-42EA-8582-A21DE4BD42E4}" destId="{30BACE71-2CC2-400D-B235-F296417568FA}" srcOrd="0" destOrd="0" presId="urn:microsoft.com/office/officeart/2018/2/layout/IconLabelList"/>
    <dgm:cxn modelId="{4B0897B0-9DFE-4026-B871-6A33B84C54F0}" type="presParOf" srcId="{65853AA8-6FA4-42EA-8582-A21DE4BD42E4}" destId="{27C77041-0CC2-43D7-92D1-3903CA8DA4F5}" srcOrd="1" destOrd="0" presId="urn:microsoft.com/office/officeart/2018/2/layout/IconLabelList"/>
    <dgm:cxn modelId="{F63E073F-1376-43FC-B34B-5BF92B9BB7DF}" type="presParOf" srcId="{65853AA8-6FA4-42EA-8582-A21DE4BD42E4}" destId="{CCD81B7C-7B8E-43A8-911B-B9AAC52B8C34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6D68FD2-8182-488F-BDA5-636FC69D1EAD}" type="doc">
      <dgm:prSet loTypeId="urn:microsoft.com/office/officeart/2018/2/layout/IconLabelList" loCatId="icon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A32BC5DF-7351-42AB-8E21-3A890A33001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Helvetica Neue" panose="02000503000000020004" pitchFamily="50"/>
            </a:rPr>
            <a:t>Improve and Optimize </a:t>
          </a:r>
        </a:p>
      </dgm:t>
    </dgm:pt>
    <dgm:pt modelId="{2087B239-9A88-4559-B77C-0438D14BC818}" type="parTrans" cxnId="{2D2D25B0-D9C2-46C4-B909-3F1E4D23F8ED}">
      <dgm:prSet/>
      <dgm:spPr/>
      <dgm:t>
        <a:bodyPr/>
        <a:lstStyle/>
        <a:p>
          <a:endParaRPr lang="en-US">
            <a:latin typeface="Helvetica Neue" panose="02000503000000020004" pitchFamily="50"/>
          </a:endParaRPr>
        </a:p>
      </dgm:t>
    </dgm:pt>
    <dgm:pt modelId="{A04D6740-7CC3-4FA1-8203-EDD063078AC8}" type="sibTrans" cxnId="{2D2D25B0-D9C2-46C4-B909-3F1E4D23F8ED}">
      <dgm:prSet/>
      <dgm:spPr/>
      <dgm:t>
        <a:bodyPr/>
        <a:lstStyle/>
        <a:p>
          <a:endParaRPr lang="en-US">
            <a:latin typeface="Helvetica Neue" panose="02000503000000020004" pitchFamily="50"/>
          </a:endParaRPr>
        </a:p>
      </dgm:t>
    </dgm:pt>
    <dgm:pt modelId="{9F2FCC16-7DA8-47D6-8D4C-35616656D16B}">
      <dgm:prSet/>
      <dgm:spPr/>
      <dgm:t>
        <a:bodyPr/>
        <a:lstStyle/>
        <a:p>
          <a:pPr>
            <a:lnSpc>
              <a:spcPct val="100000"/>
            </a:lnSpc>
          </a:pPr>
          <a:r>
            <a:rPr lang="en-ZA" b="0" i="0" dirty="0">
              <a:latin typeface="Helvetica Neue" panose="02000503000000020004" pitchFamily="50"/>
            </a:rPr>
            <a:t>Rigorously Test Performance </a:t>
          </a:r>
          <a:endParaRPr lang="en-US" dirty="0">
            <a:latin typeface="Helvetica Neue" panose="02000503000000020004" pitchFamily="50"/>
          </a:endParaRPr>
        </a:p>
      </dgm:t>
    </dgm:pt>
    <dgm:pt modelId="{B17ACA6C-99F2-489F-AFAE-C66695B6DEE7}" type="parTrans" cxnId="{B30A5CEC-EB9C-4E77-BFA9-82D9646CFE6B}">
      <dgm:prSet/>
      <dgm:spPr/>
      <dgm:t>
        <a:bodyPr/>
        <a:lstStyle/>
        <a:p>
          <a:endParaRPr lang="en-US">
            <a:latin typeface="Helvetica Neue" panose="02000503000000020004" pitchFamily="50"/>
          </a:endParaRPr>
        </a:p>
      </dgm:t>
    </dgm:pt>
    <dgm:pt modelId="{9083D4A2-597A-43D6-8977-E1DCE1C75BD4}" type="sibTrans" cxnId="{B30A5CEC-EB9C-4E77-BFA9-82D9646CFE6B}">
      <dgm:prSet/>
      <dgm:spPr/>
      <dgm:t>
        <a:bodyPr/>
        <a:lstStyle/>
        <a:p>
          <a:endParaRPr lang="en-US">
            <a:latin typeface="Helvetica Neue" panose="02000503000000020004" pitchFamily="50"/>
          </a:endParaRPr>
        </a:p>
      </dgm:t>
    </dgm:pt>
    <dgm:pt modelId="{4FE83B60-34E0-4E1C-B3EA-FDB5E448FFCE}">
      <dgm:prSet/>
      <dgm:spPr/>
      <dgm:t>
        <a:bodyPr/>
        <a:lstStyle/>
        <a:p>
          <a:pPr>
            <a:lnSpc>
              <a:spcPct val="100000"/>
            </a:lnSpc>
          </a:pPr>
          <a:r>
            <a:rPr lang="en-ZA" b="0" i="0" dirty="0">
              <a:latin typeface="Helvetica Neue" panose="02000503000000020004" pitchFamily="50"/>
            </a:rPr>
            <a:t>Measure and Train on Bend</a:t>
          </a:r>
          <a:endParaRPr lang="en-US" dirty="0">
            <a:latin typeface="Helvetica Neue" panose="02000503000000020004" pitchFamily="50"/>
          </a:endParaRPr>
        </a:p>
      </dgm:t>
    </dgm:pt>
    <dgm:pt modelId="{CB22FC2D-D1EE-4C20-BE1B-158C7CC9399B}" type="parTrans" cxnId="{0FBDBCA1-C2DF-4091-B41B-60EC7380621B}">
      <dgm:prSet/>
      <dgm:spPr/>
      <dgm:t>
        <a:bodyPr/>
        <a:lstStyle/>
        <a:p>
          <a:endParaRPr lang="en-US">
            <a:latin typeface="Helvetica Neue" panose="02000503000000020004" pitchFamily="50"/>
          </a:endParaRPr>
        </a:p>
      </dgm:t>
    </dgm:pt>
    <dgm:pt modelId="{1FB6A812-7DC9-4F50-94F8-66442D5F8D75}" type="sibTrans" cxnId="{0FBDBCA1-C2DF-4091-B41B-60EC7380621B}">
      <dgm:prSet/>
      <dgm:spPr/>
      <dgm:t>
        <a:bodyPr/>
        <a:lstStyle/>
        <a:p>
          <a:endParaRPr lang="en-US">
            <a:latin typeface="Helvetica Neue" panose="02000503000000020004" pitchFamily="50"/>
          </a:endParaRPr>
        </a:p>
      </dgm:t>
    </dgm:pt>
    <dgm:pt modelId="{0E7F7B4B-1EFB-4519-A9F0-776FFFEE8B41}">
      <dgm:prSet/>
      <dgm:spPr/>
      <dgm:t>
        <a:bodyPr/>
        <a:lstStyle/>
        <a:p>
          <a:pPr>
            <a:lnSpc>
              <a:spcPct val="100000"/>
            </a:lnSpc>
          </a:pPr>
          <a:r>
            <a:rPr lang="en-ZA" b="0" i="0" dirty="0">
              <a:latin typeface="Helvetica Neue" panose="02000503000000020004" pitchFamily="50"/>
            </a:rPr>
            <a:t>Compare to Real System</a:t>
          </a:r>
          <a:endParaRPr lang="en-US" dirty="0">
            <a:latin typeface="Helvetica Neue" panose="02000503000000020004" pitchFamily="50"/>
          </a:endParaRPr>
        </a:p>
      </dgm:t>
    </dgm:pt>
    <dgm:pt modelId="{EF611FF8-7329-4488-BAC7-A44EDFD23000}" type="parTrans" cxnId="{AA22A9E4-BF3C-4E29-8FE3-5394B48A8EFB}">
      <dgm:prSet/>
      <dgm:spPr/>
      <dgm:t>
        <a:bodyPr/>
        <a:lstStyle/>
        <a:p>
          <a:endParaRPr lang="en-US">
            <a:latin typeface="Helvetica Neue" panose="02000503000000020004" pitchFamily="50"/>
          </a:endParaRPr>
        </a:p>
      </dgm:t>
    </dgm:pt>
    <dgm:pt modelId="{0AD7EB5A-0656-4B3D-9B79-3023B8649EDC}" type="sibTrans" cxnId="{AA22A9E4-BF3C-4E29-8FE3-5394B48A8EFB}">
      <dgm:prSet/>
      <dgm:spPr/>
      <dgm:t>
        <a:bodyPr/>
        <a:lstStyle/>
        <a:p>
          <a:endParaRPr lang="en-US">
            <a:latin typeface="Helvetica Neue" panose="02000503000000020004" pitchFamily="50"/>
          </a:endParaRPr>
        </a:p>
      </dgm:t>
    </dgm:pt>
    <dgm:pt modelId="{2DFBB9F2-60A1-4182-BE0F-84CA75329FA7}" type="pres">
      <dgm:prSet presAssocID="{56D68FD2-8182-488F-BDA5-636FC69D1EAD}" presName="root" presStyleCnt="0">
        <dgm:presLayoutVars>
          <dgm:dir/>
          <dgm:resizeHandles val="exact"/>
        </dgm:presLayoutVars>
      </dgm:prSet>
      <dgm:spPr/>
    </dgm:pt>
    <dgm:pt modelId="{7BF3A746-3B26-4B85-8DC5-86DDA5BA92E4}" type="pres">
      <dgm:prSet presAssocID="{A32BC5DF-7351-42AB-8E21-3A890A330017}" presName="compNode" presStyleCnt="0"/>
      <dgm:spPr/>
    </dgm:pt>
    <dgm:pt modelId="{F741390A-47F4-4179-B008-C927A1ED3445}" type="pres">
      <dgm:prSet presAssocID="{A32BC5DF-7351-42AB-8E21-3A890A330017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r graph with upward trend with solid fill"/>
        </a:ext>
      </dgm:extLst>
    </dgm:pt>
    <dgm:pt modelId="{9799442A-5882-4FCE-902D-2D0D407DC1E2}" type="pres">
      <dgm:prSet presAssocID="{A32BC5DF-7351-42AB-8E21-3A890A330017}" presName="spaceRect" presStyleCnt="0"/>
      <dgm:spPr/>
    </dgm:pt>
    <dgm:pt modelId="{34F73820-CAF7-462E-912D-81C1A9E5B9D4}" type="pres">
      <dgm:prSet presAssocID="{A32BC5DF-7351-42AB-8E21-3A890A330017}" presName="textRect" presStyleLbl="revTx" presStyleIdx="0" presStyleCnt="4">
        <dgm:presLayoutVars>
          <dgm:chMax val="1"/>
          <dgm:chPref val="1"/>
        </dgm:presLayoutVars>
      </dgm:prSet>
      <dgm:spPr/>
    </dgm:pt>
    <dgm:pt modelId="{9E2C8753-73AF-4FB9-A79D-00FA9B87BF42}" type="pres">
      <dgm:prSet presAssocID="{A04D6740-7CC3-4FA1-8203-EDD063078AC8}" presName="sibTrans" presStyleCnt="0"/>
      <dgm:spPr/>
    </dgm:pt>
    <dgm:pt modelId="{50E80879-E751-4DB1-B051-27B17955F330}" type="pres">
      <dgm:prSet presAssocID="{9F2FCC16-7DA8-47D6-8D4C-35616656D16B}" presName="compNode" presStyleCnt="0"/>
      <dgm:spPr/>
    </dgm:pt>
    <dgm:pt modelId="{7BAE417D-B1F2-4986-B86E-F39CDE9A11D7}" type="pres">
      <dgm:prSet presAssocID="{9F2FCC16-7DA8-47D6-8D4C-35616656D16B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est tubes with solid fill"/>
        </a:ext>
      </dgm:extLst>
    </dgm:pt>
    <dgm:pt modelId="{4412C795-D306-4582-8F33-2D3CB4297CDB}" type="pres">
      <dgm:prSet presAssocID="{9F2FCC16-7DA8-47D6-8D4C-35616656D16B}" presName="spaceRect" presStyleCnt="0"/>
      <dgm:spPr/>
    </dgm:pt>
    <dgm:pt modelId="{60D4D163-050D-4F46-A9DD-E6191EB3C00F}" type="pres">
      <dgm:prSet presAssocID="{9F2FCC16-7DA8-47D6-8D4C-35616656D16B}" presName="textRect" presStyleLbl="revTx" presStyleIdx="1" presStyleCnt="4">
        <dgm:presLayoutVars>
          <dgm:chMax val="1"/>
          <dgm:chPref val="1"/>
        </dgm:presLayoutVars>
      </dgm:prSet>
      <dgm:spPr/>
    </dgm:pt>
    <dgm:pt modelId="{9825D737-8661-4CEC-BF0A-6721533C8C7A}" type="pres">
      <dgm:prSet presAssocID="{9083D4A2-597A-43D6-8977-E1DCE1C75BD4}" presName="sibTrans" presStyleCnt="0"/>
      <dgm:spPr/>
    </dgm:pt>
    <dgm:pt modelId="{DEA1BD67-E007-42D5-B600-8F8DC51620C1}" type="pres">
      <dgm:prSet presAssocID="{4FE83B60-34E0-4E1C-B3EA-FDB5E448FFCE}" presName="compNode" presStyleCnt="0"/>
      <dgm:spPr/>
    </dgm:pt>
    <dgm:pt modelId="{851ED52D-4E38-4D8D-97F3-69378B1FA817}" type="pres">
      <dgm:prSet presAssocID="{4FE83B60-34E0-4E1C-B3EA-FDB5E448FFCE}" presName="iconRect" presStyleLbl="node1" presStyleIdx="2" presStyleCnt="4" custScaleX="143267" custScaleY="106993" custLinFactNeighborX="1162" custLinFactNeighborY="-6349"/>
      <dgm:spPr>
        <a:blipFill dpi="0" rotWithShape="1">
          <a:blip xmlns:r="http://schemas.openxmlformats.org/officeDocument/2006/relationships" r:embed="rId5"/>
          <a:srcRect/>
          <a:stretch>
            <a:fillRect l="4277" t="25070" r="-494" b="21476"/>
          </a:stretch>
        </a:blipFill>
      </dgm:spPr>
    </dgm:pt>
    <dgm:pt modelId="{6F3933CF-3AE9-4352-9785-175DC3B2BFA6}" type="pres">
      <dgm:prSet presAssocID="{4FE83B60-34E0-4E1C-B3EA-FDB5E448FFCE}" presName="spaceRect" presStyleCnt="0"/>
      <dgm:spPr/>
    </dgm:pt>
    <dgm:pt modelId="{359D9837-83B7-4BC6-9104-AAC6B21774C4}" type="pres">
      <dgm:prSet presAssocID="{4FE83B60-34E0-4E1C-B3EA-FDB5E448FFCE}" presName="textRect" presStyleLbl="revTx" presStyleIdx="2" presStyleCnt="4">
        <dgm:presLayoutVars>
          <dgm:chMax val="1"/>
          <dgm:chPref val="1"/>
        </dgm:presLayoutVars>
      </dgm:prSet>
      <dgm:spPr/>
    </dgm:pt>
    <dgm:pt modelId="{39D989E2-7DE7-4410-8343-DF5391FD4447}" type="pres">
      <dgm:prSet presAssocID="{1FB6A812-7DC9-4F50-94F8-66442D5F8D75}" presName="sibTrans" presStyleCnt="0"/>
      <dgm:spPr/>
    </dgm:pt>
    <dgm:pt modelId="{65853AA8-6FA4-42EA-8582-A21DE4BD42E4}" type="pres">
      <dgm:prSet presAssocID="{0E7F7B4B-1EFB-4519-A9F0-776FFFEE8B41}" presName="compNode" presStyleCnt="0"/>
      <dgm:spPr/>
    </dgm:pt>
    <dgm:pt modelId="{30BACE71-2CC2-400D-B235-F296417568FA}" type="pres">
      <dgm:prSet presAssocID="{0E7F7B4B-1EFB-4519-A9F0-776FFFEE8B41}" presName="iconRect" presStyleLbl="node1" presStyleIdx="3" presStyleCnt="4" custLinFactNeighborX="-3177" custLinFactNeighborY="2118"/>
      <dgm:spPr>
        <a:blipFill>
          <a:blip xmlns:r="http://schemas.openxmlformats.org/officeDocument/2006/relationships"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gnifying glass with solid fill"/>
        </a:ext>
      </dgm:extLst>
    </dgm:pt>
    <dgm:pt modelId="{27C77041-0CC2-43D7-92D1-3903CA8DA4F5}" type="pres">
      <dgm:prSet presAssocID="{0E7F7B4B-1EFB-4519-A9F0-776FFFEE8B41}" presName="spaceRect" presStyleCnt="0"/>
      <dgm:spPr/>
    </dgm:pt>
    <dgm:pt modelId="{CCD81B7C-7B8E-43A8-911B-B9AAC52B8C34}" type="pres">
      <dgm:prSet presAssocID="{0E7F7B4B-1EFB-4519-A9F0-776FFFEE8B41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EF13D140-EEDE-47F4-B19C-E966981B39D2}" type="presOf" srcId="{9F2FCC16-7DA8-47D6-8D4C-35616656D16B}" destId="{60D4D163-050D-4F46-A9DD-E6191EB3C00F}" srcOrd="0" destOrd="0" presId="urn:microsoft.com/office/officeart/2018/2/layout/IconLabelList"/>
    <dgm:cxn modelId="{0FBDBCA1-C2DF-4091-B41B-60EC7380621B}" srcId="{56D68FD2-8182-488F-BDA5-636FC69D1EAD}" destId="{4FE83B60-34E0-4E1C-B3EA-FDB5E448FFCE}" srcOrd="2" destOrd="0" parTransId="{CB22FC2D-D1EE-4C20-BE1B-158C7CC9399B}" sibTransId="{1FB6A812-7DC9-4F50-94F8-66442D5F8D75}"/>
    <dgm:cxn modelId="{2D2D25B0-D9C2-46C4-B909-3F1E4D23F8ED}" srcId="{56D68FD2-8182-488F-BDA5-636FC69D1EAD}" destId="{A32BC5DF-7351-42AB-8E21-3A890A330017}" srcOrd="0" destOrd="0" parTransId="{2087B239-9A88-4559-B77C-0438D14BC818}" sibTransId="{A04D6740-7CC3-4FA1-8203-EDD063078AC8}"/>
    <dgm:cxn modelId="{C29ADCDD-E7C9-4657-9CE3-517478ECDF70}" type="presOf" srcId="{4FE83B60-34E0-4E1C-B3EA-FDB5E448FFCE}" destId="{359D9837-83B7-4BC6-9104-AAC6B21774C4}" srcOrd="0" destOrd="0" presId="urn:microsoft.com/office/officeart/2018/2/layout/IconLabelList"/>
    <dgm:cxn modelId="{07BA27DF-9E42-4922-971C-3B3598DCB1B9}" type="presOf" srcId="{56D68FD2-8182-488F-BDA5-636FC69D1EAD}" destId="{2DFBB9F2-60A1-4182-BE0F-84CA75329FA7}" srcOrd="0" destOrd="0" presId="urn:microsoft.com/office/officeart/2018/2/layout/IconLabelList"/>
    <dgm:cxn modelId="{30F16EE3-EE61-4784-9BF4-2AA97A77EF90}" type="presOf" srcId="{0E7F7B4B-1EFB-4519-A9F0-776FFFEE8B41}" destId="{CCD81B7C-7B8E-43A8-911B-B9AAC52B8C34}" srcOrd="0" destOrd="0" presId="urn:microsoft.com/office/officeart/2018/2/layout/IconLabelList"/>
    <dgm:cxn modelId="{AA22A9E4-BF3C-4E29-8FE3-5394B48A8EFB}" srcId="{56D68FD2-8182-488F-BDA5-636FC69D1EAD}" destId="{0E7F7B4B-1EFB-4519-A9F0-776FFFEE8B41}" srcOrd="3" destOrd="0" parTransId="{EF611FF8-7329-4488-BAC7-A44EDFD23000}" sibTransId="{0AD7EB5A-0656-4B3D-9B79-3023B8649EDC}"/>
    <dgm:cxn modelId="{A85CD7E9-5FF9-4C17-97BB-679A3FEAC5F2}" type="presOf" srcId="{A32BC5DF-7351-42AB-8E21-3A890A330017}" destId="{34F73820-CAF7-462E-912D-81C1A9E5B9D4}" srcOrd="0" destOrd="0" presId="urn:microsoft.com/office/officeart/2018/2/layout/IconLabelList"/>
    <dgm:cxn modelId="{B30A5CEC-EB9C-4E77-BFA9-82D9646CFE6B}" srcId="{56D68FD2-8182-488F-BDA5-636FC69D1EAD}" destId="{9F2FCC16-7DA8-47D6-8D4C-35616656D16B}" srcOrd="1" destOrd="0" parTransId="{B17ACA6C-99F2-489F-AFAE-C66695B6DEE7}" sibTransId="{9083D4A2-597A-43D6-8977-E1DCE1C75BD4}"/>
    <dgm:cxn modelId="{7322ADB6-EABD-4B2D-B648-3BF1DA849EC5}" type="presParOf" srcId="{2DFBB9F2-60A1-4182-BE0F-84CA75329FA7}" destId="{7BF3A746-3B26-4B85-8DC5-86DDA5BA92E4}" srcOrd="0" destOrd="0" presId="urn:microsoft.com/office/officeart/2018/2/layout/IconLabelList"/>
    <dgm:cxn modelId="{66E927B4-B284-4296-98BF-3EF1F6BCCDB1}" type="presParOf" srcId="{7BF3A746-3B26-4B85-8DC5-86DDA5BA92E4}" destId="{F741390A-47F4-4179-B008-C927A1ED3445}" srcOrd="0" destOrd="0" presId="urn:microsoft.com/office/officeart/2018/2/layout/IconLabelList"/>
    <dgm:cxn modelId="{210DACE8-DE76-473A-B4A4-188755F95F1D}" type="presParOf" srcId="{7BF3A746-3B26-4B85-8DC5-86DDA5BA92E4}" destId="{9799442A-5882-4FCE-902D-2D0D407DC1E2}" srcOrd="1" destOrd="0" presId="urn:microsoft.com/office/officeart/2018/2/layout/IconLabelList"/>
    <dgm:cxn modelId="{E585A926-ACCA-4E67-9CA7-A3FB2E9DBF4B}" type="presParOf" srcId="{7BF3A746-3B26-4B85-8DC5-86DDA5BA92E4}" destId="{34F73820-CAF7-462E-912D-81C1A9E5B9D4}" srcOrd="2" destOrd="0" presId="urn:microsoft.com/office/officeart/2018/2/layout/IconLabelList"/>
    <dgm:cxn modelId="{FCA49269-48E9-4AFB-8163-F1E39F957222}" type="presParOf" srcId="{2DFBB9F2-60A1-4182-BE0F-84CA75329FA7}" destId="{9E2C8753-73AF-4FB9-A79D-00FA9B87BF42}" srcOrd="1" destOrd="0" presId="urn:microsoft.com/office/officeart/2018/2/layout/IconLabelList"/>
    <dgm:cxn modelId="{C1653345-5A9B-4584-9EBF-0E1B8A325A58}" type="presParOf" srcId="{2DFBB9F2-60A1-4182-BE0F-84CA75329FA7}" destId="{50E80879-E751-4DB1-B051-27B17955F330}" srcOrd="2" destOrd="0" presId="urn:microsoft.com/office/officeart/2018/2/layout/IconLabelList"/>
    <dgm:cxn modelId="{D32C9D63-E789-43D2-A701-F47F7D2660E9}" type="presParOf" srcId="{50E80879-E751-4DB1-B051-27B17955F330}" destId="{7BAE417D-B1F2-4986-B86E-F39CDE9A11D7}" srcOrd="0" destOrd="0" presId="urn:microsoft.com/office/officeart/2018/2/layout/IconLabelList"/>
    <dgm:cxn modelId="{B2D06B13-8F2D-4359-9678-3674E456B022}" type="presParOf" srcId="{50E80879-E751-4DB1-B051-27B17955F330}" destId="{4412C795-D306-4582-8F33-2D3CB4297CDB}" srcOrd="1" destOrd="0" presId="urn:microsoft.com/office/officeart/2018/2/layout/IconLabelList"/>
    <dgm:cxn modelId="{0EF5799D-8C0B-4B14-96CE-BEEC7C8741D7}" type="presParOf" srcId="{50E80879-E751-4DB1-B051-27B17955F330}" destId="{60D4D163-050D-4F46-A9DD-E6191EB3C00F}" srcOrd="2" destOrd="0" presId="urn:microsoft.com/office/officeart/2018/2/layout/IconLabelList"/>
    <dgm:cxn modelId="{BC1B6953-F426-404B-9F69-EE0E23C231B4}" type="presParOf" srcId="{2DFBB9F2-60A1-4182-BE0F-84CA75329FA7}" destId="{9825D737-8661-4CEC-BF0A-6721533C8C7A}" srcOrd="3" destOrd="0" presId="urn:microsoft.com/office/officeart/2018/2/layout/IconLabelList"/>
    <dgm:cxn modelId="{329E2A13-EB7F-47A5-AEE0-2F40D29CEA95}" type="presParOf" srcId="{2DFBB9F2-60A1-4182-BE0F-84CA75329FA7}" destId="{DEA1BD67-E007-42D5-B600-8F8DC51620C1}" srcOrd="4" destOrd="0" presId="urn:microsoft.com/office/officeart/2018/2/layout/IconLabelList"/>
    <dgm:cxn modelId="{D8A61E66-FAD1-4396-A0A9-38F98202F395}" type="presParOf" srcId="{DEA1BD67-E007-42D5-B600-8F8DC51620C1}" destId="{851ED52D-4E38-4D8D-97F3-69378B1FA817}" srcOrd="0" destOrd="0" presId="urn:microsoft.com/office/officeart/2018/2/layout/IconLabelList"/>
    <dgm:cxn modelId="{025CCED7-B352-4CDD-BEB9-E36C8AA75755}" type="presParOf" srcId="{DEA1BD67-E007-42D5-B600-8F8DC51620C1}" destId="{6F3933CF-3AE9-4352-9785-175DC3B2BFA6}" srcOrd="1" destOrd="0" presId="urn:microsoft.com/office/officeart/2018/2/layout/IconLabelList"/>
    <dgm:cxn modelId="{0CAF3370-0C19-427B-8973-9643D96FB381}" type="presParOf" srcId="{DEA1BD67-E007-42D5-B600-8F8DC51620C1}" destId="{359D9837-83B7-4BC6-9104-AAC6B21774C4}" srcOrd="2" destOrd="0" presId="urn:microsoft.com/office/officeart/2018/2/layout/IconLabelList"/>
    <dgm:cxn modelId="{56CAAD0B-E7AF-4F1F-A89A-A4F410113795}" type="presParOf" srcId="{2DFBB9F2-60A1-4182-BE0F-84CA75329FA7}" destId="{39D989E2-7DE7-4410-8343-DF5391FD4447}" srcOrd="5" destOrd="0" presId="urn:microsoft.com/office/officeart/2018/2/layout/IconLabelList"/>
    <dgm:cxn modelId="{2F5B38C1-C287-4D10-B9AE-00FC6981B90E}" type="presParOf" srcId="{2DFBB9F2-60A1-4182-BE0F-84CA75329FA7}" destId="{65853AA8-6FA4-42EA-8582-A21DE4BD42E4}" srcOrd="6" destOrd="0" presId="urn:microsoft.com/office/officeart/2018/2/layout/IconLabelList"/>
    <dgm:cxn modelId="{D06AAF76-ED5C-44DE-B149-1E914E244764}" type="presParOf" srcId="{65853AA8-6FA4-42EA-8582-A21DE4BD42E4}" destId="{30BACE71-2CC2-400D-B235-F296417568FA}" srcOrd="0" destOrd="0" presId="urn:microsoft.com/office/officeart/2018/2/layout/IconLabelList"/>
    <dgm:cxn modelId="{4B0897B0-9DFE-4026-B871-6A33B84C54F0}" type="presParOf" srcId="{65853AA8-6FA4-42EA-8582-A21DE4BD42E4}" destId="{27C77041-0CC2-43D7-92D1-3903CA8DA4F5}" srcOrd="1" destOrd="0" presId="urn:microsoft.com/office/officeart/2018/2/layout/IconLabelList"/>
    <dgm:cxn modelId="{F63E073F-1376-43FC-B34B-5BF92B9BB7DF}" type="presParOf" srcId="{65853AA8-6FA4-42EA-8582-A21DE4BD42E4}" destId="{CCD81B7C-7B8E-43A8-911B-B9AAC52B8C34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41390A-47F4-4179-B008-C927A1ED3445}">
      <dsp:nvSpPr>
        <dsp:cNvPr id="0" name=""/>
        <dsp:cNvSpPr/>
      </dsp:nvSpPr>
      <dsp:spPr>
        <a:xfrm>
          <a:off x="1103535" y="950939"/>
          <a:ext cx="1092988" cy="1092988"/>
        </a:xfrm>
        <a:prstGeom prst="rect">
          <a:avLst/>
        </a:prstGeom>
        <a:blipFill>
          <a:blip xmlns:r="http://schemas.openxmlformats.org/officeDocument/2006/relationships" r:embed="rId1"/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F73820-CAF7-462E-912D-81C1A9E5B9D4}">
      <dsp:nvSpPr>
        <dsp:cNvPr id="0" name=""/>
        <dsp:cNvSpPr/>
      </dsp:nvSpPr>
      <dsp:spPr>
        <a:xfrm>
          <a:off x="435598" y="2364047"/>
          <a:ext cx="24288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2400" b="0" i="0" kern="1200" dirty="0"/>
            <a:t>Wavefront Shaping</a:t>
          </a:r>
          <a:endParaRPr lang="en-US" sz="2400" kern="1200" dirty="0"/>
        </a:p>
      </dsp:txBody>
      <dsp:txXfrm>
        <a:off x="435598" y="2364047"/>
        <a:ext cx="2428862" cy="720000"/>
      </dsp:txXfrm>
    </dsp:sp>
    <dsp:sp modelId="{7BAE417D-B1F2-4986-B86E-F39CDE9A11D7}">
      <dsp:nvSpPr>
        <dsp:cNvPr id="0" name=""/>
        <dsp:cNvSpPr/>
      </dsp:nvSpPr>
      <dsp:spPr>
        <a:xfrm>
          <a:off x="3957449" y="950939"/>
          <a:ext cx="1092988" cy="1092988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D4D163-050D-4F46-A9DD-E6191EB3C00F}">
      <dsp:nvSpPr>
        <dsp:cNvPr id="0" name=""/>
        <dsp:cNvSpPr/>
      </dsp:nvSpPr>
      <dsp:spPr>
        <a:xfrm>
          <a:off x="3289512" y="2364047"/>
          <a:ext cx="24288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2400" b="0" i="0" kern="1200" dirty="0"/>
            <a:t>Optical Communications </a:t>
          </a:r>
          <a:endParaRPr lang="en-US" sz="2400" kern="1200" dirty="0"/>
        </a:p>
      </dsp:txBody>
      <dsp:txXfrm>
        <a:off x="3289512" y="2364047"/>
        <a:ext cx="2428862" cy="720000"/>
      </dsp:txXfrm>
    </dsp:sp>
    <dsp:sp modelId="{851ED52D-4E38-4D8D-97F3-69378B1FA817}">
      <dsp:nvSpPr>
        <dsp:cNvPr id="0" name=""/>
        <dsp:cNvSpPr/>
      </dsp:nvSpPr>
      <dsp:spPr>
        <a:xfrm>
          <a:off x="6811362" y="950939"/>
          <a:ext cx="1092988" cy="1092988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9D9837-83B7-4BC6-9104-AAC6B21774C4}">
      <dsp:nvSpPr>
        <dsp:cNvPr id="0" name=""/>
        <dsp:cNvSpPr/>
      </dsp:nvSpPr>
      <dsp:spPr>
        <a:xfrm>
          <a:off x="6143425" y="2364047"/>
          <a:ext cx="24288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2400" b="0" i="0" kern="1200" dirty="0"/>
            <a:t>Optical Quantum Circuits</a:t>
          </a:r>
          <a:endParaRPr lang="en-US" sz="2400" kern="1200" dirty="0"/>
        </a:p>
      </dsp:txBody>
      <dsp:txXfrm>
        <a:off x="6143425" y="2364047"/>
        <a:ext cx="2428862" cy="720000"/>
      </dsp:txXfrm>
    </dsp:sp>
    <dsp:sp modelId="{30BACE71-2CC2-400D-B235-F296417568FA}">
      <dsp:nvSpPr>
        <dsp:cNvPr id="0" name=""/>
        <dsp:cNvSpPr/>
      </dsp:nvSpPr>
      <dsp:spPr>
        <a:xfrm>
          <a:off x="9630551" y="974089"/>
          <a:ext cx="1092988" cy="1092988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D81B7C-7B8E-43A8-911B-B9AAC52B8C34}">
      <dsp:nvSpPr>
        <dsp:cNvPr id="0" name=""/>
        <dsp:cNvSpPr/>
      </dsp:nvSpPr>
      <dsp:spPr>
        <a:xfrm>
          <a:off x="8997338" y="2364047"/>
          <a:ext cx="24288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2400" b="0" i="0" kern="1200" dirty="0"/>
            <a:t>Reservoir Computing</a:t>
          </a:r>
          <a:endParaRPr lang="en-US" sz="2400" kern="1200" dirty="0"/>
        </a:p>
      </dsp:txBody>
      <dsp:txXfrm>
        <a:off x="8997338" y="2364047"/>
        <a:ext cx="2428862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41390A-47F4-4179-B008-C927A1ED3445}">
      <dsp:nvSpPr>
        <dsp:cNvPr id="0" name=""/>
        <dsp:cNvSpPr/>
      </dsp:nvSpPr>
      <dsp:spPr>
        <a:xfrm>
          <a:off x="1103535" y="950939"/>
          <a:ext cx="1092988" cy="109298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F73820-CAF7-462E-912D-81C1A9E5B9D4}">
      <dsp:nvSpPr>
        <dsp:cNvPr id="0" name=""/>
        <dsp:cNvSpPr/>
      </dsp:nvSpPr>
      <dsp:spPr>
        <a:xfrm>
          <a:off x="435598" y="2364047"/>
          <a:ext cx="24288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Helvetica Neue" panose="02000503000000020004" pitchFamily="50"/>
            </a:rPr>
            <a:t>Improve and Optimize </a:t>
          </a:r>
        </a:p>
      </dsp:txBody>
      <dsp:txXfrm>
        <a:off x="435598" y="2364047"/>
        <a:ext cx="2428862" cy="720000"/>
      </dsp:txXfrm>
    </dsp:sp>
    <dsp:sp modelId="{7BAE417D-B1F2-4986-B86E-F39CDE9A11D7}">
      <dsp:nvSpPr>
        <dsp:cNvPr id="0" name=""/>
        <dsp:cNvSpPr/>
      </dsp:nvSpPr>
      <dsp:spPr>
        <a:xfrm>
          <a:off x="3957449" y="950939"/>
          <a:ext cx="1092988" cy="109298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D4D163-050D-4F46-A9DD-E6191EB3C00F}">
      <dsp:nvSpPr>
        <dsp:cNvPr id="0" name=""/>
        <dsp:cNvSpPr/>
      </dsp:nvSpPr>
      <dsp:spPr>
        <a:xfrm>
          <a:off x="3289512" y="2364047"/>
          <a:ext cx="24288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2400" b="0" i="0" kern="1200" dirty="0">
              <a:latin typeface="Helvetica Neue" panose="02000503000000020004" pitchFamily="50"/>
            </a:rPr>
            <a:t>Rigorously Test Performance </a:t>
          </a:r>
          <a:endParaRPr lang="en-US" sz="2400" kern="1200" dirty="0">
            <a:latin typeface="Helvetica Neue" panose="02000503000000020004" pitchFamily="50"/>
          </a:endParaRPr>
        </a:p>
      </dsp:txBody>
      <dsp:txXfrm>
        <a:off x="3289512" y="2364047"/>
        <a:ext cx="2428862" cy="720000"/>
      </dsp:txXfrm>
    </dsp:sp>
    <dsp:sp modelId="{851ED52D-4E38-4D8D-97F3-69378B1FA817}">
      <dsp:nvSpPr>
        <dsp:cNvPr id="0" name=""/>
        <dsp:cNvSpPr/>
      </dsp:nvSpPr>
      <dsp:spPr>
        <a:xfrm>
          <a:off x="6587611" y="862437"/>
          <a:ext cx="1565891" cy="1169420"/>
        </a:xfrm>
        <a:prstGeom prst="rect">
          <a:avLst/>
        </a:prstGeom>
        <a:blipFill dpi="0" rotWithShape="1">
          <a:blip xmlns:r="http://schemas.openxmlformats.org/officeDocument/2006/relationships" r:embed="rId5"/>
          <a:srcRect/>
          <a:stretch>
            <a:fillRect l="4277" t="25070" r="-494" b="21476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9D9837-83B7-4BC6-9104-AAC6B21774C4}">
      <dsp:nvSpPr>
        <dsp:cNvPr id="0" name=""/>
        <dsp:cNvSpPr/>
      </dsp:nvSpPr>
      <dsp:spPr>
        <a:xfrm>
          <a:off x="6143425" y="2383155"/>
          <a:ext cx="24288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2400" b="0" i="0" kern="1200" dirty="0">
              <a:latin typeface="Helvetica Neue" panose="02000503000000020004" pitchFamily="50"/>
            </a:rPr>
            <a:t>Measure and Train on Bend</a:t>
          </a:r>
          <a:endParaRPr lang="en-US" sz="2400" kern="1200" dirty="0">
            <a:latin typeface="Helvetica Neue" panose="02000503000000020004" pitchFamily="50"/>
          </a:endParaRPr>
        </a:p>
      </dsp:txBody>
      <dsp:txXfrm>
        <a:off x="6143425" y="2383155"/>
        <a:ext cx="2428862" cy="720000"/>
      </dsp:txXfrm>
    </dsp:sp>
    <dsp:sp modelId="{30BACE71-2CC2-400D-B235-F296417568FA}">
      <dsp:nvSpPr>
        <dsp:cNvPr id="0" name=""/>
        <dsp:cNvSpPr/>
      </dsp:nvSpPr>
      <dsp:spPr>
        <a:xfrm>
          <a:off x="9630551" y="974089"/>
          <a:ext cx="1092988" cy="1092988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D81B7C-7B8E-43A8-911B-B9AAC52B8C34}">
      <dsp:nvSpPr>
        <dsp:cNvPr id="0" name=""/>
        <dsp:cNvSpPr/>
      </dsp:nvSpPr>
      <dsp:spPr>
        <a:xfrm>
          <a:off x="8997338" y="2364047"/>
          <a:ext cx="24288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2400" b="0" i="0" kern="1200" dirty="0">
              <a:latin typeface="Helvetica Neue" panose="02000503000000020004" pitchFamily="50"/>
            </a:rPr>
            <a:t>Compare to Real System</a:t>
          </a:r>
          <a:endParaRPr lang="en-US" sz="2400" kern="1200" dirty="0">
            <a:latin typeface="Helvetica Neue" panose="02000503000000020004" pitchFamily="50"/>
          </a:endParaRPr>
        </a:p>
      </dsp:txBody>
      <dsp:txXfrm>
        <a:off x="8997338" y="2364047"/>
        <a:ext cx="2428862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145850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A86007-3D61-B3C4-CC72-91DA2638DB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938C1BF-98DB-3406-65A3-A098B70983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40F556-8BFB-7026-5C6F-465E8E9F1B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1377594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8BC222-A212-8EBF-A024-CE80CBC58D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7552FA-94BD-AF84-63B5-2B9CFBE802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6DDA8C-543B-6124-DFC9-C49C300370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882892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DBBD06-7460-2D86-6A5C-A136D09009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2E9696-AB99-90B5-29BB-D4197A0557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CA823C-4A2F-35B9-9A6B-23CB7B2751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8503911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31E77F-2A74-A0CC-2CB7-613136ED45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35F872-AE01-F33E-0DE7-49A08C61F3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29A2718-25B9-6E73-3BD0-A7AF017D33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2669680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3a1ce9e25a_5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3a1ce9e25a_5_1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>
          <a:extLst>
            <a:ext uri="{FF2B5EF4-FFF2-40B4-BE49-F238E27FC236}">
              <a16:creationId xmlns:a16="http://schemas.microsoft.com/office/drawing/2014/main" id="{4A0E619F-71A3-4BB1-2E4B-B261380FF0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3a1ce9e25a_5_12:notes">
            <a:extLst>
              <a:ext uri="{FF2B5EF4-FFF2-40B4-BE49-F238E27FC236}">
                <a16:creationId xmlns:a16="http://schemas.microsoft.com/office/drawing/2014/main" id="{6FBD084D-0C45-195E-E74A-962F4A10A14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3a1ce9e25a_5_12:notes">
            <a:extLst>
              <a:ext uri="{FF2B5EF4-FFF2-40B4-BE49-F238E27FC236}">
                <a16:creationId xmlns:a16="http://schemas.microsoft.com/office/drawing/2014/main" id="{98D72E4A-0CBA-A22C-2652-E73E980F49B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4777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wits.ac.za/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hyperlink" Target="http://www.wits.ac.za/eie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&amp; Subtitle Wits OCL" type="tx">
  <p:cSld name="TITLE_AND_BODY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body" idx="1"/>
          </p:nvPr>
        </p:nvSpPr>
        <p:spPr>
          <a:xfrm>
            <a:off x="571500" y="5016500"/>
            <a:ext cx="11861800" cy="1029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Helvetica Neue Light"/>
              <a:buNone/>
              <a:defRPr sz="2400" i="0" u="none" strike="noStrike" cap="none">
                <a:solidFill>
                  <a:schemeClr val="lt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Helvetica Neue Light"/>
              <a:buNone/>
              <a:defRPr sz="2400" i="0" u="none" strike="noStrike" cap="none">
                <a:solidFill>
                  <a:schemeClr val="lt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Helvetica Neue Light"/>
              <a:buNone/>
              <a:defRPr sz="2400" i="0" u="none" strike="noStrike" cap="none">
                <a:solidFill>
                  <a:schemeClr val="lt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Helvetica Neue Light"/>
              <a:buNone/>
              <a:defRPr sz="2400" i="0" u="none" strike="noStrike" cap="none">
                <a:solidFill>
                  <a:schemeClr val="lt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Helvetica Neue Light"/>
              <a:buNone/>
              <a:defRPr sz="2400" i="0" u="none" strike="noStrike" cap="none">
                <a:solidFill>
                  <a:schemeClr val="lt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81000" algn="l" rtl="0">
              <a:spcBef>
                <a:spcPts val="42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Helvetica Neue Light"/>
              <a:buChar char="•"/>
              <a:defRPr sz="2400" i="0" u="none" strike="noStrike" cap="none">
                <a:solidFill>
                  <a:schemeClr val="lt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spcBef>
                <a:spcPts val="42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Helvetica Neue Light"/>
              <a:buChar char="•"/>
              <a:defRPr sz="2400" i="0" u="none" strike="noStrike" cap="none">
                <a:solidFill>
                  <a:schemeClr val="lt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spcBef>
                <a:spcPts val="42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Helvetica Neue Light"/>
              <a:buChar char="•"/>
              <a:defRPr sz="2400" i="0" u="none" strike="noStrike" cap="none">
                <a:solidFill>
                  <a:schemeClr val="lt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spcBef>
                <a:spcPts val="42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Helvetica Neue Light"/>
              <a:buChar char="•"/>
              <a:defRPr sz="2400" i="0" u="none" strike="noStrike" cap="none">
                <a:solidFill>
                  <a:schemeClr val="lt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11" name="Google Shape;11;p2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48950" y="7315200"/>
            <a:ext cx="2222500" cy="2222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 txBox="1">
            <a:spLocks noGrp="1"/>
          </p:cNvSpPr>
          <p:nvPr>
            <p:ph type="title"/>
          </p:nvPr>
        </p:nvSpPr>
        <p:spPr>
          <a:xfrm>
            <a:off x="571500" y="1320800"/>
            <a:ext cx="11861700" cy="317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Helvetica Neue"/>
              <a:buNone/>
              <a:defRPr b="1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Helvetica Neue"/>
              <a:buNone/>
              <a:defRPr b="1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Helvetica Neue"/>
              <a:buNone/>
              <a:defRPr b="1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Helvetica Neue"/>
              <a:buNone/>
              <a:defRPr b="1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Helvetica Neue"/>
              <a:buNone/>
              <a:defRPr b="1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Helvetica Neue"/>
              <a:buNone/>
              <a:defRPr b="1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Helvetica Neue"/>
              <a:buNone/>
              <a:defRPr b="1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Helvetica Neue"/>
              <a:buNone/>
              <a:defRPr b="1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Helvetica Neue"/>
              <a:buNone/>
              <a:defRPr b="1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cxnSp>
        <p:nvCxnSpPr>
          <p:cNvPr id="13" name="Google Shape;13;p2"/>
          <p:cNvCxnSpPr/>
          <p:nvPr/>
        </p:nvCxnSpPr>
        <p:spPr>
          <a:xfrm>
            <a:off x="-7900" y="4749875"/>
            <a:ext cx="13020600" cy="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4" name="Google Shape;14;p2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1500" y="8421223"/>
            <a:ext cx="3161368" cy="102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ullets + Page Number">
  <p:cSld name="Title &amp; Bullet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/>
          <p:nvPr/>
        </p:nvSpPr>
        <p:spPr>
          <a:xfrm>
            <a:off x="-10411" y="9493311"/>
            <a:ext cx="13032000" cy="271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571500" y="330200"/>
            <a:ext cx="11861800" cy="13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i="0" u="none" strike="noStrike" cap="none">
                <a:solidFill>
                  <a:srgbClr val="17306B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i="0" u="none" strike="noStrike" cap="none"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571500" y="1981325"/>
            <a:ext cx="11861700" cy="66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419100" algn="l" rtl="0">
              <a:spcBef>
                <a:spcPts val="1800"/>
              </a:spcBef>
              <a:spcAft>
                <a:spcPts val="0"/>
              </a:spcAft>
              <a:buSzPts val="3000"/>
              <a:buChar char="•"/>
              <a:defRPr i="0" u="none" strike="noStrike" cap="none"/>
            </a:lvl1pPr>
            <a:lvl2pPr marL="914400" marR="0" lvl="1" indent="-419100" algn="l" rtl="0">
              <a:spcBef>
                <a:spcPts val="1800"/>
              </a:spcBef>
              <a:spcAft>
                <a:spcPts val="0"/>
              </a:spcAft>
              <a:buSzPts val="3000"/>
              <a:buChar char="•"/>
              <a:defRPr i="0" u="none" strike="noStrike" cap="none"/>
            </a:lvl2pPr>
            <a:lvl3pPr marL="1371600" marR="0" lvl="2" indent="-419100" algn="l" rtl="0">
              <a:spcBef>
                <a:spcPts val="1800"/>
              </a:spcBef>
              <a:spcAft>
                <a:spcPts val="0"/>
              </a:spcAft>
              <a:buSzPts val="3000"/>
              <a:buChar char="•"/>
              <a:defRPr i="0" u="none" strike="noStrike" cap="none"/>
            </a:lvl3pPr>
            <a:lvl4pPr marL="1828800" marR="0" lvl="3" indent="-419100" algn="l" rtl="0">
              <a:spcBef>
                <a:spcPts val="1800"/>
              </a:spcBef>
              <a:spcAft>
                <a:spcPts val="0"/>
              </a:spcAft>
              <a:buSzPts val="3000"/>
              <a:buChar char="•"/>
              <a:defRPr i="0" u="none" strike="noStrike" cap="none"/>
            </a:lvl4pPr>
            <a:lvl5pPr marL="2286000" marR="0" lvl="4" indent="-419100" algn="l" rtl="0">
              <a:spcBef>
                <a:spcPts val="1800"/>
              </a:spcBef>
              <a:spcAft>
                <a:spcPts val="0"/>
              </a:spcAft>
              <a:buSzPts val="3000"/>
              <a:buChar char="•"/>
              <a:defRPr i="0" u="none" strike="noStrike" cap="none"/>
            </a:lvl5pPr>
            <a:lvl6pPr marL="2743200" marR="0" lvl="5" indent="-419100" algn="l" rtl="0">
              <a:spcBef>
                <a:spcPts val="4200"/>
              </a:spcBef>
              <a:spcAft>
                <a:spcPts val="0"/>
              </a:spcAft>
              <a:buSzPts val="3000"/>
              <a:buChar char="•"/>
              <a:defRPr i="0" u="none" strike="noStrike" cap="none"/>
            </a:lvl6pPr>
            <a:lvl7pPr marL="3200400" marR="0" lvl="6" indent="-419100" algn="l" rtl="0">
              <a:spcBef>
                <a:spcPts val="4200"/>
              </a:spcBef>
              <a:spcAft>
                <a:spcPts val="0"/>
              </a:spcAft>
              <a:buSzPts val="3000"/>
              <a:buChar char="•"/>
              <a:defRPr i="0" u="none" strike="noStrike" cap="none"/>
            </a:lvl7pPr>
            <a:lvl8pPr marL="3657600" marR="0" lvl="7" indent="-419100" algn="l" rtl="0">
              <a:spcBef>
                <a:spcPts val="4200"/>
              </a:spcBef>
              <a:spcAft>
                <a:spcPts val="0"/>
              </a:spcAft>
              <a:buSzPts val="3000"/>
              <a:buChar char="•"/>
              <a:defRPr i="0" u="none" strike="noStrike" cap="none"/>
            </a:lvl8pPr>
            <a:lvl9pPr marL="4114800" marR="0" lvl="8" indent="-419100" algn="l" rtl="0">
              <a:spcBef>
                <a:spcPts val="4200"/>
              </a:spcBef>
              <a:spcAft>
                <a:spcPts val="0"/>
              </a:spcAft>
              <a:buSzPts val="3000"/>
              <a:buChar char="•"/>
              <a:defRPr i="0" u="none" strike="noStrike" cap="none"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12175850" y="9496425"/>
            <a:ext cx="835200" cy="2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>
                <a:solidFill>
                  <a:schemeClr val="lt1"/>
                </a:solidFill>
              </a:defRPr>
            </a:lvl1pPr>
            <a:lvl2pPr lvl="1" algn="r">
              <a:buNone/>
              <a:defRPr>
                <a:solidFill>
                  <a:schemeClr val="lt1"/>
                </a:solidFill>
              </a:defRPr>
            </a:lvl2pPr>
            <a:lvl3pPr lvl="2" algn="r">
              <a:buNone/>
              <a:defRPr>
                <a:solidFill>
                  <a:schemeClr val="lt1"/>
                </a:solidFill>
              </a:defRPr>
            </a:lvl3pPr>
            <a:lvl4pPr lvl="3" algn="r">
              <a:buNone/>
              <a:defRPr>
                <a:solidFill>
                  <a:schemeClr val="lt1"/>
                </a:solidFill>
              </a:defRPr>
            </a:lvl4pPr>
            <a:lvl5pPr lvl="4" algn="r">
              <a:buNone/>
              <a:defRPr>
                <a:solidFill>
                  <a:schemeClr val="lt1"/>
                </a:solidFill>
              </a:defRPr>
            </a:lvl5pPr>
            <a:lvl6pPr lvl="5" algn="r">
              <a:buNone/>
              <a:defRPr>
                <a:solidFill>
                  <a:schemeClr val="lt1"/>
                </a:solidFill>
              </a:defRPr>
            </a:lvl6pPr>
            <a:lvl7pPr lvl="6" algn="r">
              <a:buNone/>
              <a:defRPr>
                <a:solidFill>
                  <a:schemeClr val="lt1"/>
                </a:solidFill>
              </a:defRPr>
            </a:lvl7pPr>
            <a:lvl8pPr lvl="7" algn="r">
              <a:buNone/>
              <a:defRPr>
                <a:solidFill>
                  <a:schemeClr val="lt1"/>
                </a:solidFill>
              </a:defRPr>
            </a:lvl8pPr>
            <a:lvl9pPr lvl="8" algn="r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072">
          <p15:clr>
            <a:srgbClr val="FA7B17"/>
          </p15:clr>
        </p15:guide>
        <p15:guide id="2" pos="4096">
          <p15:clr>
            <a:srgbClr val="FA7B17"/>
          </p15:clr>
        </p15:guide>
        <p15:guide id="3" pos="361">
          <p15:clr>
            <a:srgbClr val="FA7B17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Page Number">
  <p:cSld name="Title &amp; Bullets_1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>
            <a:spLocks noGrp="1"/>
          </p:cNvSpPr>
          <p:nvPr>
            <p:ph type="title"/>
          </p:nvPr>
        </p:nvSpPr>
        <p:spPr>
          <a:xfrm>
            <a:off x="571500" y="330200"/>
            <a:ext cx="11861700" cy="13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i="0" u="none" strike="noStrike" cap="none">
                <a:solidFill>
                  <a:srgbClr val="17306B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i="0" u="none" strike="noStrike" cap="none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ldNum" idx="12"/>
          </p:nvPr>
        </p:nvSpPr>
        <p:spPr>
          <a:xfrm>
            <a:off x="12175850" y="9496425"/>
            <a:ext cx="835200" cy="2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>
                <a:solidFill>
                  <a:schemeClr val="lt1"/>
                </a:solidFill>
              </a:defRPr>
            </a:lvl1pPr>
            <a:lvl2pPr lvl="1" algn="r" rtl="0">
              <a:buNone/>
              <a:defRPr>
                <a:solidFill>
                  <a:schemeClr val="lt1"/>
                </a:solidFill>
              </a:defRPr>
            </a:lvl2pPr>
            <a:lvl3pPr lvl="2" algn="r" rtl="0">
              <a:buNone/>
              <a:defRPr>
                <a:solidFill>
                  <a:schemeClr val="lt1"/>
                </a:solidFill>
              </a:defRPr>
            </a:lvl3pPr>
            <a:lvl4pPr lvl="3" algn="r" rtl="0">
              <a:buNone/>
              <a:defRPr>
                <a:solidFill>
                  <a:schemeClr val="lt1"/>
                </a:solidFill>
              </a:defRPr>
            </a:lvl4pPr>
            <a:lvl5pPr lvl="4" algn="r" rtl="0">
              <a:buNone/>
              <a:defRPr>
                <a:solidFill>
                  <a:schemeClr val="lt1"/>
                </a:solidFill>
              </a:defRPr>
            </a:lvl5pPr>
            <a:lvl6pPr lvl="5" algn="r" rtl="0">
              <a:buNone/>
              <a:defRPr>
                <a:solidFill>
                  <a:schemeClr val="lt1"/>
                </a:solidFill>
              </a:defRPr>
            </a:lvl6pPr>
            <a:lvl7pPr lvl="6" algn="r" rtl="0">
              <a:buNone/>
              <a:defRPr>
                <a:solidFill>
                  <a:schemeClr val="lt1"/>
                </a:solidFill>
              </a:defRPr>
            </a:lvl7pPr>
            <a:lvl8pPr lvl="7" algn="r" rtl="0">
              <a:buNone/>
              <a:defRPr>
                <a:solidFill>
                  <a:schemeClr val="lt1"/>
                </a:solidFill>
              </a:defRPr>
            </a:lvl8pPr>
            <a:lvl9pPr lvl="8" algn="r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  <p:sp>
        <p:nvSpPr>
          <p:cNvPr id="28" name="Google Shape;28;p5"/>
          <p:cNvSpPr/>
          <p:nvPr/>
        </p:nvSpPr>
        <p:spPr>
          <a:xfrm>
            <a:off x="-10411" y="9493311"/>
            <a:ext cx="13032000" cy="271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ldNum" idx="2"/>
          </p:nvPr>
        </p:nvSpPr>
        <p:spPr>
          <a:xfrm>
            <a:off x="12175850" y="9486900"/>
            <a:ext cx="835200" cy="2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lvl="1" algn="r" rtl="0">
              <a:buNone/>
              <a:defRPr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algn="r" rtl="0">
              <a:buNone/>
              <a:defRPr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algn="r" rtl="0">
              <a:buNone/>
              <a:defRPr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algn="r" rtl="0">
              <a:buNone/>
              <a:defRPr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algn="r" rtl="0">
              <a:buNone/>
              <a:defRPr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algn="r" rtl="0">
              <a:buNone/>
              <a:defRPr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algn="r" rtl="0">
              <a:buNone/>
              <a:defRPr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algn="r" rtl="0">
              <a:buNone/>
              <a:defRPr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>
  <p:cSld name="Title &amp; Bullets_1_1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571500" y="330200"/>
            <a:ext cx="11861700" cy="13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i="0" u="none" strike="noStrike" cap="none">
                <a:solidFill>
                  <a:srgbClr val="17306B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i="0" u="none" strike="noStrike" cap="none"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12175850" y="9496425"/>
            <a:ext cx="835200" cy="2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>
                <a:solidFill>
                  <a:schemeClr val="lt1"/>
                </a:solidFill>
              </a:defRPr>
            </a:lvl1pPr>
            <a:lvl2pPr lvl="1" algn="r" rtl="0">
              <a:buNone/>
              <a:defRPr>
                <a:solidFill>
                  <a:schemeClr val="lt1"/>
                </a:solidFill>
              </a:defRPr>
            </a:lvl2pPr>
            <a:lvl3pPr lvl="2" algn="r" rtl="0">
              <a:buNone/>
              <a:defRPr>
                <a:solidFill>
                  <a:schemeClr val="lt1"/>
                </a:solidFill>
              </a:defRPr>
            </a:lvl3pPr>
            <a:lvl4pPr lvl="3" algn="r" rtl="0">
              <a:buNone/>
              <a:defRPr>
                <a:solidFill>
                  <a:schemeClr val="lt1"/>
                </a:solidFill>
              </a:defRPr>
            </a:lvl4pPr>
            <a:lvl5pPr lvl="4" algn="r" rtl="0">
              <a:buNone/>
              <a:defRPr>
                <a:solidFill>
                  <a:schemeClr val="lt1"/>
                </a:solidFill>
              </a:defRPr>
            </a:lvl5pPr>
            <a:lvl6pPr lvl="5" algn="r" rtl="0">
              <a:buNone/>
              <a:defRPr>
                <a:solidFill>
                  <a:schemeClr val="lt1"/>
                </a:solidFill>
              </a:defRPr>
            </a:lvl6pPr>
            <a:lvl7pPr lvl="6" algn="r" rtl="0">
              <a:buNone/>
              <a:defRPr>
                <a:solidFill>
                  <a:schemeClr val="lt1"/>
                </a:solidFill>
              </a:defRPr>
            </a:lvl7pPr>
            <a:lvl8pPr lvl="7" algn="r" rtl="0">
              <a:buNone/>
              <a:defRPr>
                <a:solidFill>
                  <a:schemeClr val="lt1"/>
                </a:solidFill>
              </a:defRPr>
            </a:lvl8pPr>
            <a:lvl9pPr lvl="8" algn="r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 + Page Number">
  <p:cSld name="Blank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/>
          <p:nvPr/>
        </p:nvSpPr>
        <p:spPr>
          <a:xfrm>
            <a:off x="-10411" y="9493311"/>
            <a:ext cx="13032000" cy="271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12175850" y="9486900"/>
            <a:ext cx="835200" cy="2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lvl="1" algn="r" rtl="0">
              <a:buNone/>
              <a:defRPr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algn="r" rtl="0">
              <a:buNone/>
              <a:defRPr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algn="r" rtl="0">
              <a:buNone/>
              <a:defRPr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algn="r" rtl="0">
              <a:buNone/>
              <a:defRPr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algn="r" rtl="0">
              <a:buNone/>
              <a:defRPr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algn="r" rtl="0">
              <a:buNone/>
              <a:defRPr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algn="r" rtl="0">
              <a:buNone/>
              <a:defRPr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algn="r" rtl="0">
              <a:buNone/>
              <a:defRPr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_1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sldNum" idx="12"/>
          </p:nvPr>
        </p:nvSpPr>
        <p:spPr>
          <a:xfrm>
            <a:off x="12175850" y="9496425"/>
            <a:ext cx="835200" cy="2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>
                <a:solidFill>
                  <a:schemeClr val="lt1"/>
                </a:solidFill>
              </a:defRPr>
            </a:lvl1pPr>
            <a:lvl2pPr lvl="1" algn="r" rtl="0">
              <a:buNone/>
              <a:defRPr>
                <a:solidFill>
                  <a:schemeClr val="lt1"/>
                </a:solidFill>
              </a:defRPr>
            </a:lvl2pPr>
            <a:lvl3pPr lvl="2" algn="r" rtl="0">
              <a:buNone/>
              <a:defRPr>
                <a:solidFill>
                  <a:schemeClr val="lt1"/>
                </a:solidFill>
              </a:defRPr>
            </a:lvl3pPr>
            <a:lvl4pPr lvl="3" algn="r" rtl="0">
              <a:buNone/>
              <a:defRPr>
                <a:solidFill>
                  <a:schemeClr val="lt1"/>
                </a:solidFill>
              </a:defRPr>
            </a:lvl4pPr>
            <a:lvl5pPr lvl="4" algn="r" rtl="0">
              <a:buNone/>
              <a:defRPr>
                <a:solidFill>
                  <a:schemeClr val="lt1"/>
                </a:solidFill>
              </a:defRPr>
            </a:lvl5pPr>
            <a:lvl6pPr lvl="5" algn="r" rtl="0">
              <a:buNone/>
              <a:defRPr>
                <a:solidFill>
                  <a:schemeClr val="lt1"/>
                </a:solidFill>
              </a:defRPr>
            </a:lvl6pPr>
            <a:lvl7pPr lvl="6" algn="r" rtl="0">
              <a:buNone/>
              <a:defRPr>
                <a:solidFill>
                  <a:schemeClr val="lt1"/>
                </a:solidFill>
              </a:defRPr>
            </a:lvl7pPr>
            <a:lvl8pPr lvl="7" algn="r" rtl="0">
              <a:buNone/>
              <a:defRPr>
                <a:solidFill>
                  <a:schemeClr val="lt1"/>
                </a:solidFill>
              </a:defRPr>
            </a:lvl8pPr>
            <a:lvl9pPr lvl="8" algn="r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ottom Heading">
  <p:cSld name="Blank_1_1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 txBox="1">
            <a:spLocks noGrp="1"/>
          </p:cNvSpPr>
          <p:nvPr>
            <p:ph type="sldNum" idx="12"/>
          </p:nvPr>
        </p:nvSpPr>
        <p:spPr>
          <a:xfrm>
            <a:off x="12175850" y="9496425"/>
            <a:ext cx="835200" cy="2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>
                <a:solidFill>
                  <a:schemeClr val="lt1"/>
                </a:solidFill>
              </a:defRPr>
            </a:lvl1pPr>
            <a:lvl2pPr lvl="1" algn="r" rtl="0">
              <a:buNone/>
              <a:defRPr>
                <a:solidFill>
                  <a:schemeClr val="lt1"/>
                </a:solidFill>
              </a:defRPr>
            </a:lvl2pPr>
            <a:lvl3pPr lvl="2" algn="r" rtl="0">
              <a:buNone/>
              <a:defRPr>
                <a:solidFill>
                  <a:schemeClr val="lt1"/>
                </a:solidFill>
              </a:defRPr>
            </a:lvl3pPr>
            <a:lvl4pPr lvl="3" algn="r" rtl="0">
              <a:buNone/>
              <a:defRPr>
                <a:solidFill>
                  <a:schemeClr val="lt1"/>
                </a:solidFill>
              </a:defRPr>
            </a:lvl4pPr>
            <a:lvl5pPr lvl="4" algn="r" rtl="0">
              <a:buNone/>
              <a:defRPr>
                <a:solidFill>
                  <a:schemeClr val="lt1"/>
                </a:solidFill>
              </a:defRPr>
            </a:lvl5pPr>
            <a:lvl6pPr lvl="5" algn="r" rtl="0">
              <a:buNone/>
              <a:defRPr>
                <a:solidFill>
                  <a:schemeClr val="lt1"/>
                </a:solidFill>
              </a:defRPr>
            </a:lvl6pPr>
            <a:lvl7pPr lvl="6" algn="r" rtl="0">
              <a:buNone/>
              <a:defRPr>
                <a:solidFill>
                  <a:schemeClr val="lt1"/>
                </a:solidFill>
              </a:defRPr>
            </a:lvl7pPr>
            <a:lvl8pPr lvl="7" algn="r" rtl="0">
              <a:buNone/>
              <a:defRPr>
                <a:solidFill>
                  <a:schemeClr val="lt1"/>
                </a:solidFill>
              </a:defRPr>
            </a:lvl8pPr>
            <a:lvl9pPr lvl="8" algn="r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title"/>
          </p:nvPr>
        </p:nvSpPr>
        <p:spPr>
          <a:xfrm>
            <a:off x="571550" y="8229725"/>
            <a:ext cx="118617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i="0" u="none" strike="noStrike" cap="none">
                <a:solidFill>
                  <a:srgbClr val="17306B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i="0" u="none" strike="noStrike" cap="none"/>
            </a:lvl9pPr>
          </a:lstStyle>
          <a:p>
            <a:endParaRPr/>
          </a:p>
        </p:txBody>
      </p:sp>
      <p:cxnSp>
        <p:nvCxnSpPr>
          <p:cNvPr id="41" name="Google Shape;41;p9"/>
          <p:cNvCxnSpPr/>
          <p:nvPr/>
        </p:nvCxnSpPr>
        <p:spPr>
          <a:xfrm>
            <a:off x="-15961" y="8229725"/>
            <a:ext cx="13065600" cy="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71500" y="330200"/>
            <a:ext cx="11861800" cy="13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Helvetica Neue Light"/>
              <a:buNone/>
              <a:defRPr sz="3000" i="0" u="none" strike="noStrike" cap="none"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Helvetica Neue Light"/>
              <a:buNone/>
              <a:defRPr sz="3000" i="0" u="none" strike="noStrike" cap="none"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Helvetica Neue Light"/>
              <a:buNone/>
              <a:defRPr sz="3000" i="0" u="none" strike="noStrike" cap="none"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Helvetica Neue Light"/>
              <a:buNone/>
              <a:defRPr sz="3000" i="0" u="none" strike="noStrike" cap="none"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Helvetica Neue Light"/>
              <a:buNone/>
              <a:defRPr sz="3000" i="0" u="none" strike="noStrike" cap="none"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Helvetica Neue Light"/>
              <a:buNone/>
              <a:defRPr sz="3000" i="0" u="none" strike="noStrike" cap="none"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Helvetica Neue Light"/>
              <a:buNone/>
              <a:defRPr sz="3000" i="0" u="none" strike="noStrike" cap="none"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Helvetica Neue Light"/>
              <a:buNone/>
              <a:defRPr sz="3000" i="0" u="none" strike="noStrike" cap="none"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Helvetica Neue Light"/>
              <a:buNone/>
              <a:defRPr sz="3000" i="0" u="none" strike="noStrike" cap="none"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71500" y="1981325"/>
            <a:ext cx="11861700" cy="66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419100" algn="l" rtl="0">
              <a:spcBef>
                <a:spcPts val="42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Helvetica Neue"/>
              <a:buChar char="•"/>
              <a:defRPr sz="300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419100" algn="l" rtl="0">
              <a:spcBef>
                <a:spcPts val="42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Helvetica Neue"/>
              <a:buChar char="•"/>
              <a:defRPr sz="300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419100" algn="l" rtl="0">
              <a:spcBef>
                <a:spcPts val="42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Helvetica Neue"/>
              <a:buChar char="•"/>
              <a:defRPr sz="300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419100" algn="l" rtl="0">
              <a:spcBef>
                <a:spcPts val="42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Helvetica Neue"/>
              <a:buChar char="•"/>
              <a:defRPr sz="300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419100" algn="l" rtl="0">
              <a:spcBef>
                <a:spcPts val="42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Helvetica Neue"/>
              <a:buChar char="•"/>
              <a:defRPr sz="300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419100" algn="l" rtl="0">
              <a:spcBef>
                <a:spcPts val="42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Helvetica Neue"/>
              <a:buChar char="•"/>
              <a:defRPr sz="300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419100" algn="l" rtl="0">
              <a:spcBef>
                <a:spcPts val="42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Helvetica Neue"/>
              <a:buChar char="•"/>
              <a:defRPr sz="300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419100" algn="l" rtl="0">
              <a:spcBef>
                <a:spcPts val="42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Helvetica Neue"/>
              <a:buChar char="•"/>
              <a:defRPr sz="300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419100" algn="l" rtl="0">
              <a:spcBef>
                <a:spcPts val="42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Helvetica Neue"/>
              <a:buChar char="•"/>
              <a:defRPr sz="300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cxnSp>
        <p:nvCxnSpPr>
          <p:cNvPr id="8" name="Google Shape;8;p1"/>
          <p:cNvCxnSpPr/>
          <p:nvPr/>
        </p:nvCxnSpPr>
        <p:spPr>
          <a:xfrm>
            <a:off x="-15961" y="1981325"/>
            <a:ext cx="13020600" cy="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png"/><Relationship Id="rId10" Type="http://schemas.openxmlformats.org/officeDocument/2006/relationships/image" Target="../media/image11.jpe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image" Target="../media/image40.gif"/><Relationship Id="rId4" Type="http://schemas.openxmlformats.org/officeDocument/2006/relationships/image" Target="../media/image39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image" Target="../media/image42.gif"/><Relationship Id="rId4" Type="http://schemas.openxmlformats.org/officeDocument/2006/relationships/image" Target="../media/image39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49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0.png"/><Relationship Id="rId3" Type="http://schemas.openxmlformats.org/officeDocument/2006/relationships/image" Target="../media/image810.png"/><Relationship Id="rId7" Type="http://schemas.openxmlformats.org/officeDocument/2006/relationships/image" Target="../media/image121.png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0.png"/><Relationship Id="rId5" Type="http://schemas.openxmlformats.org/officeDocument/2006/relationships/image" Target="../media/image1010.png"/><Relationship Id="rId4" Type="http://schemas.openxmlformats.org/officeDocument/2006/relationships/image" Target="../media/image91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openxmlformats.org/officeDocument/2006/relationships/image" Target="../media/image5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4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8.png"/><Relationship Id="rId3" Type="http://schemas.openxmlformats.org/officeDocument/2006/relationships/image" Target="../media/image72.png"/><Relationship Id="rId7" Type="http://schemas.openxmlformats.org/officeDocument/2006/relationships/image" Target="../media/image75.png"/><Relationship Id="rId12" Type="http://schemas.openxmlformats.org/officeDocument/2006/relationships/image" Target="../media/image7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11" Type="http://schemas.openxmlformats.org/officeDocument/2006/relationships/image" Target="../media/image76.png"/><Relationship Id="rId5" Type="http://schemas.openxmlformats.org/officeDocument/2006/relationships/image" Target="../media/image74.png"/><Relationship Id="rId10" Type="http://schemas.openxmlformats.org/officeDocument/2006/relationships/image" Target="../media/image71.png"/><Relationship Id="rId4" Type="http://schemas.openxmlformats.org/officeDocument/2006/relationships/image" Target="../media/image73.png"/><Relationship Id="rId9" Type="http://schemas.openxmlformats.org/officeDocument/2006/relationships/image" Target="../media/image70.png"/><Relationship Id="rId14" Type="http://schemas.openxmlformats.org/officeDocument/2006/relationships/image" Target="../media/image7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5.png"/><Relationship Id="rId3" Type="http://schemas.openxmlformats.org/officeDocument/2006/relationships/image" Target="../media/image86.png"/><Relationship Id="rId7" Type="http://schemas.openxmlformats.org/officeDocument/2006/relationships/image" Target="../media/image89.png"/><Relationship Id="rId12" Type="http://schemas.openxmlformats.org/officeDocument/2006/relationships/image" Target="../media/image9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1" Type="http://schemas.openxmlformats.org/officeDocument/2006/relationships/image" Target="../media/image93.png"/><Relationship Id="rId5" Type="http://schemas.openxmlformats.org/officeDocument/2006/relationships/image" Target="../media/image88.png"/><Relationship Id="rId10" Type="http://schemas.openxmlformats.org/officeDocument/2006/relationships/image" Target="../media/image92.png"/><Relationship Id="rId4" Type="http://schemas.openxmlformats.org/officeDocument/2006/relationships/image" Target="../media/image87.png"/><Relationship Id="rId9" Type="http://schemas.openxmlformats.org/officeDocument/2006/relationships/image" Target="../media/image91.png"/><Relationship Id="rId14" Type="http://schemas.openxmlformats.org/officeDocument/2006/relationships/image" Target="../media/image9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7" Type="http://schemas.openxmlformats.org/officeDocument/2006/relationships/image" Target="../media/image49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9.png"/><Relationship Id="rId4" Type="http://schemas.openxmlformats.org/officeDocument/2006/relationships/image" Target="../media/image10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115.png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12" Type="http://schemas.openxmlformats.org/officeDocument/2006/relationships/image" Target="../media/image114.png"/><Relationship Id="rId2" Type="http://schemas.openxmlformats.org/officeDocument/2006/relationships/image" Target="../media/image97.png"/><Relationship Id="rId16" Type="http://schemas.openxmlformats.org/officeDocument/2006/relationships/image" Target="../media/image1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9.png"/><Relationship Id="rId11" Type="http://schemas.openxmlformats.org/officeDocument/2006/relationships/image" Target="../media/image113.png"/><Relationship Id="rId5" Type="http://schemas.openxmlformats.org/officeDocument/2006/relationships/image" Target="../media/image107.png"/><Relationship Id="rId15" Type="http://schemas.openxmlformats.org/officeDocument/2006/relationships/image" Target="../media/image117.png"/><Relationship Id="rId10" Type="http://schemas.openxmlformats.org/officeDocument/2006/relationships/image" Target="../media/image112.png"/><Relationship Id="rId4" Type="http://schemas.openxmlformats.org/officeDocument/2006/relationships/image" Target="../media/image108.png"/><Relationship Id="rId9" Type="http://schemas.openxmlformats.org/officeDocument/2006/relationships/image" Target="../media/image111.png"/><Relationship Id="rId14" Type="http://schemas.openxmlformats.org/officeDocument/2006/relationships/image" Target="../media/image11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7" Type="http://schemas.openxmlformats.org/officeDocument/2006/relationships/image" Target="../media/image125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13" Type="http://schemas.openxmlformats.org/officeDocument/2006/relationships/image" Target="../media/image137.png"/><Relationship Id="rId3" Type="http://schemas.openxmlformats.org/officeDocument/2006/relationships/image" Target="../media/image127.png"/><Relationship Id="rId7" Type="http://schemas.openxmlformats.org/officeDocument/2006/relationships/image" Target="../media/image131.png"/><Relationship Id="rId12" Type="http://schemas.openxmlformats.org/officeDocument/2006/relationships/image" Target="../media/image136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0.png"/><Relationship Id="rId11" Type="http://schemas.openxmlformats.org/officeDocument/2006/relationships/image" Target="../media/image135.png"/><Relationship Id="rId5" Type="http://schemas.openxmlformats.org/officeDocument/2006/relationships/image" Target="../media/image129.png"/><Relationship Id="rId10" Type="http://schemas.openxmlformats.org/officeDocument/2006/relationships/image" Target="../media/image134.png"/><Relationship Id="rId4" Type="http://schemas.openxmlformats.org/officeDocument/2006/relationships/image" Target="../media/image128.png"/><Relationship Id="rId9" Type="http://schemas.openxmlformats.org/officeDocument/2006/relationships/image" Target="../media/image13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1.png"/><Relationship Id="rId7" Type="http://schemas.microsoft.com/office/2007/relationships/hdphoto" Target="../media/hdphoto1.wdp"/><Relationship Id="rId12" Type="http://schemas.microsoft.com/office/2007/relationships/hdphoto" Target="../media/hdphoto2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5.png"/><Relationship Id="rId11" Type="http://schemas.openxmlformats.org/officeDocument/2006/relationships/image" Target="../media/image16.png"/><Relationship Id="rId5" Type="http://schemas.openxmlformats.org/officeDocument/2006/relationships/image" Target="../media/image14.png"/><Relationship Id="rId10" Type="http://schemas.openxmlformats.org/officeDocument/2006/relationships/image" Target="../media/image25.png"/><Relationship Id="rId4" Type="http://schemas.openxmlformats.org/officeDocument/2006/relationships/image" Target="../media/image13.png"/><Relationship Id="rId9" Type="http://schemas.openxmlformats.org/officeDocument/2006/relationships/image" Target="../media/image2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image" Target="../media/image138.png"/><Relationship Id="rId7" Type="http://schemas.openxmlformats.org/officeDocument/2006/relationships/image" Target="../media/image141.png"/><Relationship Id="rId12" Type="http://schemas.openxmlformats.org/officeDocument/2006/relationships/image" Target="../media/image1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png"/><Relationship Id="rId11" Type="http://schemas.openxmlformats.org/officeDocument/2006/relationships/image" Target="../media/image145.png"/><Relationship Id="rId5" Type="http://schemas.openxmlformats.org/officeDocument/2006/relationships/image" Target="../media/image66.png"/><Relationship Id="rId10" Type="http://schemas.openxmlformats.org/officeDocument/2006/relationships/image" Target="../media/image144.png"/><Relationship Id="rId4" Type="http://schemas.openxmlformats.org/officeDocument/2006/relationships/image" Target="../media/image139.png"/><Relationship Id="rId9" Type="http://schemas.openxmlformats.org/officeDocument/2006/relationships/image" Target="../media/image14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7" Type="http://schemas.openxmlformats.org/officeDocument/2006/relationships/image" Target="../media/image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2.png"/><Relationship Id="rId5" Type="http://schemas.openxmlformats.org/officeDocument/2006/relationships/image" Target="../media/image97.png"/><Relationship Id="rId4" Type="http://schemas.openxmlformats.org/officeDocument/2006/relationships/image" Target="../media/image15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9.png"/><Relationship Id="rId4" Type="http://schemas.openxmlformats.org/officeDocument/2006/relationships/image" Target="../media/image15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7.png"/><Relationship Id="rId5" Type="http://schemas.openxmlformats.org/officeDocument/2006/relationships/image" Target="../media/image153.png"/><Relationship Id="rId4" Type="http://schemas.openxmlformats.org/officeDocument/2006/relationships/image" Target="../media/image15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image" Target="../media/image155.png"/><Relationship Id="rId7" Type="http://schemas.openxmlformats.org/officeDocument/2006/relationships/image" Target="../media/image108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7.png"/><Relationship Id="rId5" Type="http://schemas.openxmlformats.org/officeDocument/2006/relationships/image" Target="../media/image107.png"/><Relationship Id="rId4" Type="http://schemas.openxmlformats.org/officeDocument/2006/relationships/image" Target="../media/image15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3" Type="http://schemas.openxmlformats.org/officeDocument/2006/relationships/image" Target="../media/image159.png"/><Relationship Id="rId7" Type="http://schemas.openxmlformats.org/officeDocument/2006/relationships/image" Target="../media/image162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1.png"/><Relationship Id="rId5" Type="http://schemas.openxmlformats.org/officeDocument/2006/relationships/image" Target="../media/image17.png"/><Relationship Id="rId4" Type="http://schemas.openxmlformats.org/officeDocument/2006/relationships/image" Target="../media/image160.png"/><Relationship Id="rId9" Type="http://schemas.openxmlformats.org/officeDocument/2006/relationships/image" Target="../media/image16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png"/><Relationship Id="rId13" Type="http://schemas.openxmlformats.org/officeDocument/2006/relationships/image" Target="../media/image182.png"/><Relationship Id="rId3" Type="http://schemas.openxmlformats.org/officeDocument/2006/relationships/image" Target="../media/image173.png"/><Relationship Id="rId7" Type="http://schemas.openxmlformats.org/officeDocument/2006/relationships/image" Target="../media/image175.png"/><Relationship Id="rId12" Type="http://schemas.openxmlformats.org/officeDocument/2006/relationships/image" Target="../media/image181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4.png"/><Relationship Id="rId11" Type="http://schemas.openxmlformats.org/officeDocument/2006/relationships/image" Target="../media/image179.png"/><Relationship Id="rId5" Type="http://schemas.openxmlformats.org/officeDocument/2006/relationships/image" Target="../media/image180.png"/><Relationship Id="rId10" Type="http://schemas.openxmlformats.org/officeDocument/2006/relationships/image" Target="../media/image178.png"/><Relationship Id="rId4" Type="http://schemas.openxmlformats.org/officeDocument/2006/relationships/image" Target="../media/image38.png"/><Relationship Id="rId9" Type="http://schemas.openxmlformats.org/officeDocument/2006/relationships/image" Target="../media/image177.png"/><Relationship Id="rId14" Type="http://schemas.openxmlformats.org/officeDocument/2006/relationships/image" Target="../media/image18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5.png"/><Relationship Id="rId18" Type="http://schemas.openxmlformats.org/officeDocument/2006/relationships/image" Target="../media/image200.png"/><Relationship Id="rId26" Type="http://schemas.openxmlformats.org/officeDocument/2006/relationships/image" Target="../media/image890.png"/><Relationship Id="rId39" Type="http://schemas.openxmlformats.org/officeDocument/2006/relationships/image" Target="../media/image1020.png"/><Relationship Id="rId21" Type="http://schemas.openxmlformats.org/officeDocument/2006/relationships/image" Target="../media/image840.png"/><Relationship Id="rId34" Type="http://schemas.openxmlformats.org/officeDocument/2006/relationships/image" Target="../media/image970.png"/><Relationship Id="rId42" Type="http://schemas.openxmlformats.org/officeDocument/2006/relationships/image" Target="../media/image1050.png"/><Relationship Id="rId47" Type="http://schemas.openxmlformats.org/officeDocument/2006/relationships/image" Target="../media/image1100.png"/><Relationship Id="rId7" Type="http://schemas.openxmlformats.org/officeDocument/2006/relationships/image" Target="../media/image189.png"/><Relationship Id="rId2" Type="http://schemas.openxmlformats.org/officeDocument/2006/relationships/image" Target="../media/image184.png"/><Relationship Id="rId16" Type="http://schemas.openxmlformats.org/officeDocument/2006/relationships/image" Target="../media/image198.png"/><Relationship Id="rId29" Type="http://schemas.openxmlformats.org/officeDocument/2006/relationships/image" Target="../media/image9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8.png"/><Relationship Id="rId11" Type="http://schemas.openxmlformats.org/officeDocument/2006/relationships/image" Target="../media/image193.png"/><Relationship Id="rId24" Type="http://schemas.openxmlformats.org/officeDocument/2006/relationships/image" Target="../media/image870.png"/><Relationship Id="rId32" Type="http://schemas.openxmlformats.org/officeDocument/2006/relationships/image" Target="../media/image950.png"/><Relationship Id="rId37" Type="http://schemas.openxmlformats.org/officeDocument/2006/relationships/image" Target="../media/image1000.png"/><Relationship Id="rId40" Type="http://schemas.openxmlformats.org/officeDocument/2006/relationships/image" Target="../media/image1030.png"/><Relationship Id="rId45" Type="http://schemas.openxmlformats.org/officeDocument/2006/relationships/image" Target="../media/image1080.png"/><Relationship Id="rId5" Type="http://schemas.openxmlformats.org/officeDocument/2006/relationships/image" Target="../media/image187.png"/><Relationship Id="rId15" Type="http://schemas.openxmlformats.org/officeDocument/2006/relationships/image" Target="../media/image197.png"/><Relationship Id="rId23" Type="http://schemas.openxmlformats.org/officeDocument/2006/relationships/image" Target="../media/image860.png"/><Relationship Id="rId28" Type="http://schemas.openxmlformats.org/officeDocument/2006/relationships/image" Target="../media/image911.png"/><Relationship Id="rId36" Type="http://schemas.openxmlformats.org/officeDocument/2006/relationships/image" Target="../media/image990.png"/><Relationship Id="rId10" Type="http://schemas.openxmlformats.org/officeDocument/2006/relationships/image" Target="../media/image192.png"/><Relationship Id="rId19" Type="http://schemas.openxmlformats.org/officeDocument/2006/relationships/image" Target="../media/image201.png"/><Relationship Id="rId31" Type="http://schemas.openxmlformats.org/officeDocument/2006/relationships/image" Target="../media/image940.png"/><Relationship Id="rId44" Type="http://schemas.openxmlformats.org/officeDocument/2006/relationships/image" Target="../media/image1070.png"/><Relationship Id="rId4" Type="http://schemas.openxmlformats.org/officeDocument/2006/relationships/image" Target="../media/image186.png"/><Relationship Id="rId9" Type="http://schemas.openxmlformats.org/officeDocument/2006/relationships/image" Target="../media/image191.png"/><Relationship Id="rId14" Type="http://schemas.openxmlformats.org/officeDocument/2006/relationships/image" Target="../media/image196.png"/><Relationship Id="rId22" Type="http://schemas.openxmlformats.org/officeDocument/2006/relationships/image" Target="../media/image850.png"/><Relationship Id="rId27" Type="http://schemas.openxmlformats.org/officeDocument/2006/relationships/image" Target="../media/image900.png"/><Relationship Id="rId30" Type="http://schemas.openxmlformats.org/officeDocument/2006/relationships/image" Target="../media/image930.png"/><Relationship Id="rId35" Type="http://schemas.openxmlformats.org/officeDocument/2006/relationships/image" Target="../media/image980.png"/><Relationship Id="rId43" Type="http://schemas.openxmlformats.org/officeDocument/2006/relationships/image" Target="../media/image1060.png"/><Relationship Id="rId48" Type="http://schemas.openxmlformats.org/officeDocument/2006/relationships/image" Target="../media/image1110.png"/><Relationship Id="rId8" Type="http://schemas.openxmlformats.org/officeDocument/2006/relationships/image" Target="../media/image190.png"/><Relationship Id="rId3" Type="http://schemas.openxmlformats.org/officeDocument/2006/relationships/image" Target="../media/image185.png"/><Relationship Id="rId12" Type="http://schemas.openxmlformats.org/officeDocument/2006/relationships/image" Target="../media/image194.png"/><Relationship Id="rId17" Type="http://schemas.openxmlformats.org/officeDocument/2006/relationships/image" Target="../media/image199.png"/><Relationship Id="rId25" Type="http://schemas.openxmlformats.org/officeDocument/2006/relationships/image" Target="../media/image880.png"/><Relationship Id="rId33" Type="http://schemas.openxmlformats.org/officeDocument/2006/relationships/image" Target="../media/image960.png"/><Relationship Id="rId38" Type="http://schemas.openxmlformats.org/officeDocument/2006/relationships/image" Target="../media/image1011.png"/><Relationship Id="rId46" Type="http://schemas.openxmlformats.org/officeDocument/2006/relationships/image" Target="../media/image1090.png"/><Relationship Id="rId20" Type="http://schemas.openxmlformats.org/officeDocument/2006/relationships/image" Target="../media/image830.png"/><Relationship Id="rId41" Type="http://schemas.openxmlformats.org/officeDocument/2006/relationships/image" Target="../media/image1040.png"/></Relationships>
</file>

<file path=ppt/slides/_rels/slide4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5.png"/><Relationship Id="rId18" Type="http://schemas.openxmlformats.org/officeDocument/2006/relationships/image" Target="../media/image200.png"/><Relationship Id="rId26" Type="http://schemas.openxmlformats.org/officeDocument/2006/relationships/image" Target="../media/image208.png"/><Relationship Id="rId39" Type="http://schemas.openxmlformats.org/officeDocument/2006/relationships/image" Target="../media/image221.png"/><Relationship Id="rId21" Type="http://schemas.openxmlformats.org/officeDocument/2006/relationships/image" Target="../media/image203.png"/><Relationship Id="rId34" Type="http://schemas.openxmlformats.org/officeDocument/2006/relationships/image" Target="../media/image216.png"/><Relationship Id="rId42" Type="http://schemas.openxmlformats.org/officeDocument/2006/relationships/image" Target="../media/image224.png"/><Relationship Id="rId7" Type="http://schemas.openxmlformats.org/officeDocument/2006/relationships/image" Target="../media/image189.png"/><Relationship Id="rId2" Type="http://schemas.openxmlformats.org/officeDocument/2006/relationships/image" Target="../media/image184.png"/><Relationship Id="rId16" Type="http://schemas.openxmlformats.org/officeDocument/2006/relationships/image" Target="../media/image198.png"/><Relationship Id="rId29" Type="http://schemas.openxmlformats.org/officeDocument/2006/relationships/image" Target="../media/image2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8.png"/><Relationship Id="rId11" Type="http://schemas.openxmlformats.org/officeDocument/2006/relationships/image" Target="../media/image193.png"/><Relationship Id="rId24" Type="http://schemas.openxmlformats.org/officeDocument/2006/relationships/image" Target="../media/image206.png"/><Relationship Id="rId32" Type="http://schemas.openxmlformats.org/officeDocument/2006/relationships/image" Target="../media/image214.png"/><Relationship Id="rId37" Type="http://schemas.openxmlformats.org/officeDocument/2006/relationships/image" Target="../media/image219.png"/><Relationship Id="rId40" Type="http://schemas.openxmlformats.org/officeDocument/2006/relationships/image" Target="../media/image222.png"/><Relationship Id="rId45" Type="http://schemas.openxmlformats.org/officeDocument/2006/relationships/image" Target="../media/image227.png"/><Relationship Id="rId5" Type="http://schemas.openxmlformats.org/officeDocument/2006/relationships/image" Target="../media/image187.png"/><Relationship Id="rId15" Type="http://schemas.openxmlformats.org/officeDocument/2006/relationships/image" Target="../media/image197.png"/><Relationship Id="rId23" Type="http://schemas.openxmlformats.org/officeDocument/2006/relationships/image" Target="../media/image205.png"/><Relationship Id="rId28" Type="http://schemas.openxmlformats.org/officeDocument/2006/relationships/image" Target="../media/image210.png"/><Relationship Id="rId36" Type="http://schemas.openxmlformats.org/officeDocument/2006/relationships/image" Target="../media/image218.png"/><Relationship Id="rId10" Type="http://schemas.openxmlformats.org/officeDocument/2006/relationships/image" Target="../media/image192.png"/><Relationship Id="rId19" Type="http://schemas.openxmlformats.org/officeDocument/2006/relationships/image" Target="../media/image201.png"/><Relationship Id="rId31" Type="http://schemas.openxmlformats.org/officeDocument/2006/relationships/image" Target="../media/image213.png"/><Relationship Id="rId44" Type="http://schemas.openxmlformats.org/officeDocument/2006/relationships/image" Target="../media/image226.png"/><Relationship Id="rId4" Type="http://schemas.openxmlformats.org/officeDocument/2006/relationships/image" Target="../media/image186.png"/><Relationship Id="rId9" Type="http://schemas.openxmlformats.org/officeDocument/2006/relationships/image" Target="../media/image191.png"/><Relationship Id="rId14" Type="http://schemas.openxmlformats.org/officeDocument/2006/relationships/image" Target="../media/image196.png"/><Relationship Id="rId22" Type="http://schemas.openxmlformats.org/officeDocument/2006/relationships/image" Target="../media/image204.png"/><Relationship Id="rId27" Type="http://schemas.openxmlformats.org/officeDocument/2006/relationships/image" Target="../media/image209.png"/><Relationship Id="rId30" Type="http://schemas.openxmlformats.org/officeDocument/2006/relationships/image" Target="../media/image212.png"/><Relationship Id="rId35" Type="http://schemas.openxmlformats.org/officeDocument/2006/relationships/image" Target="../media/image217.png"/><Relationship Id="rId43" Type="http://schemas.openxmlformats.org/officeDocument/2006/relationships/image" Target="../media/image225.png"/><Relationship Id="rId8" Type="http://schemas.openxmlformats.org/officeDocument/2006/relationships/image" Target="../media/image190.png"/><Relationship Id="rId3" Type="http://schemas.openxmlformats.org/officeDocument/2006/relationships/image" Target="../media/image185.png"/><Relationship Id="rId12" Type="http://schemas.openxmlformats.org/officeDocument/2006/relationships/image" Target="../media/image194.png"/><Relationship Id="rId17" Type="http://schemas.openxmlformats.org/officeDocument/2006/relationships/image" Target="../media/image199.png"/><Relationship Id="rId25" Type="http://schemas.openxmlformats.org/officeDocument/2006/relationships/image" Target="../media/image207.png"/><Relationship Id="rId33" Type="http://schemas.openxmlformats.org/officeDocument/2006/relationships/image" Target="../media/image215.png"/><Relationship Id="rId38" Type="http://schemas.openxmlformats.org/officeDocument/2006/relationships/image" Target="../media/image220.png"/><Relationship Id="rId20" Type="http://schemas.openxmlformats.org/officeDocument/2006/relationships/image" Target="../media/image202.png"/><Relationship Id="rId41" Type="http://schemas.openxmlformats.org/officeDocument/2006/relationships/image" Target="../media/image223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3" Type="http://schemas.openxmlformats.org/officeDocument/2006/relationships/image" Target="../media/image229.png"/><Relationship Id="rId7" Type="http://schemas.openxmlformats.org/officeDocument/2006/relationships/image" Target="../media/image1270.png"/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0.png"/><Relationship Id="rId5" Type="http://schemas.openxmlformats.org/officeDocument/2006/relationships/image" Target="../media/image1250.png"/><Relationship Id="rId4" Type="http://schemas.openxmlformats.org/officeDocument/2006/relationships/image" Target="../media/image124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3.png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1.png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20.gif"/><Relationship Id="rId4" Type="http://schemas.openxmlformats.org/officeDocument/2006/relationships/image" Target="../media/image19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7.gif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37.png"/><Relationship Id="rId4" Type="http://schemas.openxmlformats.org/officeDocument/2006/relationships/diagramData" Target="../diagrams/data1.xml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6B0EAE-9D00-EE3C-03FF-145482AB551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 smtClean="0"/>
              <a:t>1</a:t>
            </a:fld>
            <a:endParaRPr lang="en-ZA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AC15881-4855-449E-19B0-9B6FE9632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30200"/>
            <a:ext cx="11861800" cy="1397000"/>
          </a:xfrm>
        </p:spPr>
        <p:txBody>
          <a:bodyPr/>
          <a:lstStyle/>
          <a:p>
            <a:r>
              <a:rPr lang="en-ZA" dirty="0"/>
              <a:t>Bends are Bad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11D33B3-EA8B-71DA-05D0-D8001D4D0818}"/>
              </a:ext>
            </a:extLst>
          </p:cNvPr>
          <p:cNvGrpSpPr/>
          <p:nvPr/>
        </p:nvGrpSpPr>
        <p:grpSpPr>
          <a:xfrm>
            <a:off x="0" y="2024796"/>
            <a:ext cx="4733044" cy="3524250"/>
            <a:chOff x="8305800" y="2024062"/>
            <a:chExt cx="4733044" cy="3524250"/>
          </a:xfrm>
        </p:grpSpPr>
        <p:pic>
          <p:nvPicPr>
            <p:cNvPr id="3" name="Picture 2" descr="Joburg criminals cause over R28 million worth of damage to traffic ...">
              <a:extLst>
                <a:ext uri="{FF2B5EF4-FFF2-40B4-BE49-F238E27FC236}">
                  <a16:creationId xmlns:a16="http://schemas.microsoft.com/office/drawing/2014/main" id="{7774161E-A5E7-1F43-4B67-3805E8975F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05800" y="2024062"/>
              <a:ext cx="4699000" cy="3524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2A570E9-88CA-BE1B-E065-486340353811}"/>
                </a:ext>
              </a:extLst>
            </p:cNvPr>
            <p:cNvSpPr txBox="1"/>
            <p:nvPr/>
          </p:nvSpPr>
          <p:spPr>
            <a:xfrm>
              <a:off x="11873894" y="2806958"/>
              <a:ext cx="116495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2800" dirty="0">
                  <a:solidFill>
                    <a:schemeClr val="bg1"/>
                  </a:solidFill>
                  <a:latin typeface="Helvetica Neue" panose="02000503000000020004" pitchFamily="50"/>
                  <a:cs typeface="MV Boli" panose="02000500030200090000" pitchFamily="2" charset="0"/>
                </a:rPr>
                <a:t>Lazy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4DB64E69-2670-BCDB-7F73-CC4A06D77FE7}"/>
                </a:ext>
              </a:extLst>
            </p:cNvPr>
            <p:cNvSpPr/>
            <p:nvPr/>
          </p:nvSpPr>
          <p:spPr>
            <a:xfrm>
              <a:off x="9296400" y="4299783"/>
              <a:ext cx="825500" cy="8255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D06ED2F-D927-0F2F-7CD8-75437FFD27CE}"/>
                </a:ext>
              </a:extLst>
            </p:cNvPr>
            <p:cNvSpPr/>
            <p:nvPr/>
          </p:nvSpPr>
          <p:spPr>
            <a:xfrm>
              <a:off x="12233722" y="3478609"/>
              <a:ext cx="445294" cy="44529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EB14DB5-466C-2FBC-FCAD-57CD3ADE83CA}"/>
                </a:ext>
              </a:extLst>
            </p:cNvPr>
            <p:cNvSpPr txBox="1"/>
            <p:nvPr/>
          </p:nvSpPr>
          <p:spPr>
            <a:xfrm>
              <a:off x="9947550" y="4038173"/>
              <a:ext cx="116495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2800" dirty="0">
                  <a:solidFill>
                    <a:schemeClr val="bg1"/>
                  </a:solidFill>
                  <a:latin typeface="Helvetica Neue" panose="02000503000000020004" pitchFamily="50"/>
                  <a:cs typeface="MV Boli" panose="02000500030200090000" pitchFamily="2" charset="0"/>
                </a:rPr>
                <a:t>Weak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D8EFAE48-7406-F249-24B6-6FC882FA9A59}"/>
              </a:ext>
            </a:extLst>
          </p:cNvPr>
          <p:cNvSpPr txBox="1"/>
          <p:nvPr/>
        </p:nvSpPr>
        <p:spPr>
          <a:xfrm>
            <a:off x="8305800" y="5261153"/>
            <a:ext cx="3467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>
                <a:solidFill>
                  <a:schemeClr val="bg1"/>
                </a:solidFill>
                <a:latin typeface="Helvetica Neue" panose="02000503000000020004" pitchFamily="50"/>
              </a:rPr>
              <a:t>https://news365.co.za/traffic-lights-4/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51CD6A6-D68E-7BCA-CF46-8DC759E6A13A}"/>
              </a:ext>
            </a:extLst>
          </p:cNvPr>
          <p:cNvGrpSpPr/>
          <p:nvPr/>
        </p:nvGrpSpPr>
        <p:grpSpPr>
          <a:xfrm>
            <a:off x="8484115" y="2019299"/>
            <a:ext cx="4536765" cy="2542828"/>
            <a:chOff x="8484115" y="2641599"/>
            <a:chExt cx="4536765" cy="2542828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C554907F-A22B-2157-BE3B-F3124C1C200C}"/>
                </a:ext>
              </a:extLst>
            </p:cNvPr>
            <p:cNvGrpSpPr/>
            <p:nvPr/>
          </p:nvGrpSpPr>
          <p:grpSpPr>
            <a:xfrm>
              <a:off x="8521072" y="2641599"/>
              <a:ext cx="4499808" cy="2542828"/>
              <a:chOff x="7772401" y="6269341"/>
              <a:chExt cx="5266444" cy="2976052"/>
            </a:xfrm>
          </p:grpSpPr>
          <p:pic>
            <p:nvPicPr>
              <p:cNvPr id="2056" name="Picture 8" descr="We maybe should not worry too much about the iphone 6 plus bending? : r ...">
                <a:extLst>
                  <a:ext uri="{FF2B5EF4-FFF2-40B4-BE49-F238E27FC236}">
                    <a16:creationId xmlns:a16="http://schemas.microsoft.com/office/drawing/2014/main" id="{E8C336DB-E087-BB3C-535B-7DE2FDD75F0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277" b="6378"/>
              <a:stretch>
                <a:fillRect/>
              </a:stretch>
            </p:blipFill>
            <p:spPr bwMode="auto">
              <a:xfrm>
                <a:off x="7772401" y="6269341"/>
                <a:ext cx="5266444" cy="29760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9F04A42-09F2-9948-5D80-91350A4C2D5E}"/>
                  </a:ext>
                </a:extLst>
              </p:cNvPr>
              <p:cNvSpPr txBox="1"/>
              <p:nvPr/>
            </p:nvSpPr>
            <p:spPr>
              <a:xfrm>
                <a:off x="9974601" y="7265359"/>
                <a:ext cx="2476588" cy="61236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ZA" sz="2800" dirty="0">
                    <a:solidFill>
                      <a:schemeClr val="bg1"/>
                    </a:solidFill>
                    <a:latin typeface="Helvetica Neue" panose="02000503000000020004" pitchFamily="50"/>
                    <a:cs typeface="MV Boli" panose="02000500030200090000" pitchFamily="2" charset="0"/>
                  </a:rPr>
                  <a:t>Irreversible</a:t>
                </a: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8E81D9AF-A7E8-0D06-A671-8CB4B8216AC1}"/>
                  </a:ext>
                </a:extLst>
              </p:cNvPr>
              <p:cNvSpPr/>
              <p:nvPr/>
            </p:nvSpPr>
            <p:spPr>
              <a:xfrm>
                <a:off x="9009369" y="7393480"/>
                <a:ext cx="1258504" cy="1258503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 dirty="0"/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1A57D20-1C1D-8A46-D4A1-A5548FE4B871}"/>
                </a:ext>
              </a:extLst>
            </p:cNvPr>
            <p:cNvSpPr txBox="1"/>
            <p:nvPr/>
          </p:nvSpPr>
          <p:spPr>
            <a:xfrm>
              <a:off x="8484115" y="4683828"/>
              <a:ext cx="39113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sz="1100" dirty="0">
                  <a:solidFill>
                    <a:schemeClr val="bg1"/>
                  </a:solidFill>
                  <a:latin typeface="Helvetica Neue" panose="02000503000000020004" pitchFamily="50"/>
                </a:rPr>
                <a:t>https://www.reddit.com/r/iphone/comments/2ha36l/we_maybe_should_not_worry_too_much_about_the/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CBD1271-DC43-E314-BCF2-7977B0599CDD}"/>
              </a:ext>
            </a:extLst>
          </p:cNvPr>
          <p:cNvGrpSpPr/>
          <p:nvPr/>
        </p:nvGrpSpPr>
        <p:grpSpPr>
          <a:xfrm>
            <a:off x="4487533" y="2084489"/>
            <a:ext cx="3984345" cy="3315163"/>
            <a:chOff x="3788055" y="6099565"/>
            <a:chExt cx="3984345" cy="3315163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DBEDE16-83B5-3870-A20A-6E9E6977C7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85711" y="6099565"/>
              <a:ext cx="3686689" cy="331516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5287EF1-2439-4722-34F7-09A139F3FC22}"/>
                </a:ext>
              </a:extLst>
            </p:cNvPr>
            <p:cNvSpPr txBox="1"/>
            <p:nvPr/>
          </p:nvSpPr>
          <p:spPr>
            <a:xfrm>
              <a:off x="5809056" y="7941412"/>
              <a:ext cx="167256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2800" dirty="0">
                  <a:solidFill>
                    <a:srgbClr val="4242FF"/>
                  </a:solidFill>
                  <a:latin typeface="+mj-lt"/>
                  <a:cs typeface="MV Boli" panose="02000500030200090000" pitchFamily="2" charset="0"/>
                </a:rPr>
                <a:t>f(x)=e</a:t>
              </a:r>
              <a:r>
                <a:rPr lang="en-ZA" sz="2800" baseline="30000" dirty="0">
                  <a:solidFill>
                    <a:srgbClr val="4242FF"/>
                  </a:solidFill>
                  <a:latin typeface="+mj-lt"/>
                  <a:cs typeface="MV Boli" panose="02000500030200090000" pitchFamily="2" charset="0"/>
                </a:rPr>
                <a:t>x</a:t>
              </a:r>
              <a:endParaRPr lang="en-ZA" sz="2800" dirty="0">
                <a:solidFill>
                  <a:srgbClr val="4242FF"/>
                </a:solidFill>
                <a:latin typeface="+mj-lt"/>
                <a:cs typeface="MV Boli" panose="02000500030200090000" pitchFamily="2" charset="0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2BD5FC4A-0440-C036-1BC2-5E00CC1B1EAD}"/>
                    </a:ext>
                  </a:extLst>
                </p:cNvPr>
                <p:cNvSpPr txBox="1"/>
                <p:nvPr/>
              </p:nvSpPr>
              <p:spPr>
                <a:xfrm>
                  <a:off x="3788055" y="6913441"/>
                  <a:ext cx="2857282" cy="52322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ZA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MV Boli" panose="02000500030200090000" pitchFamily="2" charset="0"/>
                        </a:rPr>
                        <m:t>𝑒</m:t>
                      </m:r>
                    </m:oMath>
                  </a14:m>
                  <a:r>
                    <a:rPr lang="en-ZA" sz="2800" dirty="0">
                      <a:solidFill>
                        <a:srgbClr val="FF0000"/>
                      </a:solidFill>
                      <a:latin typeface="Helvetica Neue" panose="02000503000000020004" pitchFamily="50"/>
                      <a:cs typeface="MV Boli" panose="02000500030200090000" pitchFamily="2" charset="0"/>
                    </a:rPr>
                    <a:t>-</a:t>
                  </a:r>
                  <a:r>
                    <a:rPr lang="en-ZA" sz="2800" dirty="0" err="1">
                      <a:solidFill>
                        <a:srgbClr val="FF0000"/>
                      </a:solidFill>
                      <a:latin typeface="Helvetica Neue" panose="02000503000000020004" pitchFamily="50"/>
                      <a:cs typeface="MV Boli" panose="02000500030200090000" pitchFamily="2" charset="0"/>
                    </a:rPr>
                    <a:t>rrational</a:t>
                  </a:r>
                  <a:r>
                    <a:rPr lang="en-ZA" sz="2800" dirty="0">
                      <a:solidFill>
                        <a:srgbClr val="FF0000"/>
                      </a:solidFill>
                      <a:latin typeface="Helvetica Neue" panose="02000503000000020004" pitchFamily="50"/>
                      <a:cs typeface="MV Boli" panose="02000500030200090000" pitchFamily="2" charset="0"/>
                    </a:rPr>
                    <a:t> </a:t>
                  </a:r>
                </a:p>
              </p:txBody>
            </p:sp>
          </mc:Choice>
          <mc:Fallback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2BD5FC4A-0440-C036-1BC2-5E00CC1B1EA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88055" y="6913441"/>
                  <a:ext cx="2857282" cy="523220"/>
                </a:xfrm>
                <a:prstGeom prst="rect">
                  <a:avLst/>
                </a:prstGeom>
                <a:blipFill>
                  <a:blip r:embed="rId5"/>
                  <a:stretch>
                    <a:fillRect t="-11628" b="-31395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ZA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A8369889-861B-72E8-C700-0D25358CAF27}"/>
                </a:ext>
              </a:extLst>
            </p:cNvPr>
            <p:cNvSpPr/>
            <p:nvPr/>
          </p:nvSpPr>
          <p:spPr>
            <a:xfrm>
              <a:off x="5703858" y="7341054"/>
              <a:ext cx="1543537" cy="154353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3C00ACD-BDDD-6EE7-DF2E-9584A2FD67C7}"/>
              </a:ext>
            </a:extLst>
          </p:cNvPr>
          <p:cNvGrpSpPr/>
          <p:nvPr/>
        </p:nvGrpSpPr>
        <p:grpSpPr>
          <a:xfrm>
            <a:off x="58036" y="7321281"/>
            <a:ext cx="2601105" cy="2027356"/>
            <a:chOff x="508247" y="6073824"/>
            <a:chExt cx="4202904" cy="2431989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DCF75EAA-896D-334A-A086-8E113E48598C}"/>
                </a:ext>
              </a:extLst>
            </p:cNvPr>
            <p:cNvGrpSpPr/>
            <p:nvPr/>
          </p:nvGrpSpPr>
          <p:grpSpPr>
            <a:xfrm>
              <a:off x="508247" y="6073824"/>
              <a:ext cx="4202904" cy="2431989"/>
              <a:chOff x="223472" y="5930968"/>
              <a:chExt cx="4202904" cy="2431989"/>
            </a:xfrm>
          </p:grpSpPr>
          <p:pic>
            <p:nvPicPr>
              <p:cNvPr id="2050" name="Picture 2" descr="Best Wire Coat Hanger Stock Photos, Pictures &amp; Royalty-Free Images - iStock">
                <a:extLst>
                  <a:ext uri="{FF2B5EF4-FFF2-40B4-BE49-F238E27FC236}">
                    <a16:creationId xmlns:a16="http://schemas.microsoft.com/office/drawing/2014/main" id="{CC8E9A8B-62F6-B449-3505-D283377F02D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5612"/>
              <a:stretch>
                <a:fillRect/>
              </a:stretch>
            </p:blipFill>
            <p:spPr bwMode="auto">
              <a:xfrm rot="21344292">
                <a:off x="223472" y="5930968"/>
                <a:ext cx="4202904" cy="236451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E2C3A6C-9653-AA89-6E00-D3D0B1AC9C7C}"/>
                  </a:ext>
                </a:extLst>
              </p:cNvPr>
              <p:cNvSpPr txBox="1"/>
              <p:nvPr/>
            </p:nvSpPr>
            <p:spPr>
              <a:xfrm>
                <a:off x="357095" y="8049133"/>
                <a:ext cx="2761053" cy="3138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ZA" sz="1100" dirty="0">
                    <a:latin typeface="Helvetica Neue" panose="02000503000000020004" pitchFamily="50"/>
                  </a:rPr>
                  <a:t>istockphoto.com</a:t>
                </a: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D8AF64D-3509-3C80-B829-6218715D5D3F}"/>
                </a:ext>
              </a:extLst>
            </p:cNvPr>
            <p:cNvSpPr txBox="1"/>
            <p:nvPr/>
          </p:nvSpPr>
          <p:spPr>
            <a:xfrm>
              <a:off x="1190198" y="7449579"/>
              <a:ext cx="2857283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2800" dirty="0">
                  <a:solidFill>
                    <a:srgbClr val="FF0000"/>
                  </a:solidFill>
                  <a:latin typeface="Helvetica Neue" panose="02000503000000020004" pitchFamily="50"/>
                  <a:cs typeface="MV Boli" panose="02000500030200090000" pitchFamily="2" charset="0"/>
                </a:rPr>
                <a:t>Unusable 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0BBDE504-96FE-A4D5-0FDC-C0804EA094F4}"/>
              </a:ext>
            </a:extLst>
          </p:cNvPr>
          <p:cNvSpPr txBox="1"/>
          <p:nvPr/>
        </p:nvSpPr>
        <p:spPr>
          <a:xfrm rot="16200000">
            <a:off x="7212962" y="6625014"/>
            <a:ext cx="4546600" cy="69274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prstTxWarp prst="textButtonPour">
              <a:avLst>
                <a:gd name="adj1" fmla="val 6279369"/>
                <a:gd name="adj2" fmla="val 0"/>
              </a:avLst>
            </a:prstTxWarp>
            <a:spAutoFit/>
          </a:bodyPr>
          <a:lstStyle/>
          <a:p>
            <a:pPr algn="ctr"/>
            <a:r>
              <a:rPr lang="en-ZA" sz="2800" dirty="0">
                <a:solidFill>
                  <a:srgbClr val="FF0000"/>
                </a:solidFill>
                <a:latin typeface="Helvetica Neue" panose="02000503000000020004" pitchFamily="50"/>
                <a:cs typeface="MV Boli" panose="02000500030200090000" pitchFamily="2" charset="0"/>
              </a:rPr>
              <a:t>Illegible  </a:t>
            </a:r>
          </a:p>
        </p:txBody>
      </p:sp>
      <p:pic>
        <p:nvPicPr>
          <p:cNvPr id="2068" name="Picture 20" descr="52 people who fell asleep in the weirdest places">
            <a:extLst>
              <a:ext uri="{FF2B5EF4-FFF2-40B4-BE49-F238E27FC236}">
                <a16:creationId xmlns:a16="http://schemas.microsoft.com/office/drawing/2014/main" id="{BFB4D7A2-F787-BE22-05DB-4C7FF6EA2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979" y="4963299"/>
            <a:ext cx="2900511" cy="4553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DB01A8B6-7E88-3DFE-EB7C-6DF1D15EEA35}"/>
              </a:ext>
            </a:extLst>
          </p:cNvPr>
          <p:cNvSpPr txBox="1"/>
          <p:nvPr/>
        </p:nvSpPr>
        <p:spPr>
          <a:xfrm>
            <a:off x="6000979" y="7715493"/>
            <a:ext cx="267785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ZA" sz="2800" dirty="0">
                <a:solidFill>
                  <a:schemeClr val="bg1"/>
                </a:solidFill>
                <a:latin typeface="Helvetica Neue" panose="02000503000000020004" pitchFamily="50"/>
                <a:cs typeface="MV Boli" panose="02000500030200090000" pitchFamily="2" charset="0"/>
              </a:rPr>
              <a:t>Uncomfortable  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ADD094E-D1D1-268A-A449-D52F2B62954A}"/>
              </a:ext>
            </a:extLst>
          </p:cNvPr>
          <p:cNvSpPr/>
          <p:nvPr/>
        </p:nvSpPr>
        <p:spPr>
          <a:xfrm>
            <a:off x="7105792" y="6264514"/>
            <a:ext cx="1075304" cy="10753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0D22613-C082-AE87-68DA-3541A05BC4CC}"/>
              </a:ext>
            </a:extLst>
          </p:cNvPr>
          <p:cNvGrpSpPr/>
          <p:nvPr/>
        </p:nvGrpSpPr>
        <p:grpSpPr>
          <a:xfrm>
            <a:off x="2737888" y="6238729"/>
            <a:ext cx="3446400" cy="3265672"/>
            <a:chOff x="2668501" y="5261153"/>
            <a:chExt cx="3446398" cy="3265672"/>
          </a:xfrm>
        </p:grpSpPr>
        <p:pic>
          <p:nvPicPr>
            <p:cNvPr id="2070" name="Picture 22" descr="Gimbling in the Wabe - The Great Dog Ear Debate">
              <a:extLst>
                <a:ext uri="{FF2B5EF4-FFF2-40B4-BE49-F238E27FC236}">
                  <a16:creationId xmlns:a16="http://schemas.microsoft.com/office/drawing/2014/main" id="{EA05CECC-B530-3800-0B93-61C81EC53C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9449" y="5261673"/>
              <a:ext cx="3261945" cy="3261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E688B473-AB3E-6784-10C2-51BE87CCD2BB}"/>
                </a:ext>
              </a:extLst>
            </p:cNvPr>
            <p:cNvSpPr/>
            <p:nvPr/>
          </p:nvSpPr>
          <p:spPr>
            <a:xfrm>
              <a:off x="3503491" y="5832408"/>
              <a:ext cx="1696624" cy="169662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70689CF4-0DA9-0B12-C0B2-C30959FDE99E}"/>
                </a:ext>
              </a:extLst>
            </p:cNvPr>
            <p:cNvSpPr txBox="1"/>
            <p:nvPr/>
          </p:nvSpPr>
          <p:spPr>
            <a:xfrm>
              <a:off x="3257618" y="5261153"/>
              <a:ext cx="2857281" cy="127333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2800" dirty="0">
                  <a:solidFill>
                    <a:schemeClr val="bg1"/>
                  </a:solidFill>
                  <a:latin typeface="Helvetica Neue" panose="02000503000000020004" pitchFamily="50"/>
                  <a:cs typeface="MV Boli" panose="02000500030200090000" pitchFamily="2" charset="0"/>
                </a:rPr>
                <a:t>Unprofessional 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06560CCA-0A18-1B6E-1557-B76498CA7893}"/>
                </a:ext>
              </a:extLst>
            </p:cNvPr>
            <p:cNvSpPr txBox="1"/>
            <p:nvPr/>
          </p:nvSpPr>
          <p:spPr>
            <a:xfrm>
              <a:off x="2668501" y="8095938"/>
              <a:ext cx="2767493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ZA" sz="1100" dirty="0">
                  <a:solidFill>
                    <a:schemeClr val="tx2">
                      <a:lumMod val="20000"/>
                      <a:lumOff val="80000"/>
                    </a:schemeClr>
                  </a:solidFill>
                  <a:latin typeface="Helvetica Neue" panose="02000503000000020004" pitchFamily="50"/>
                </a:rPr>
                <a:t>https://www.litstack.com/gimbling-in-the-wabe-the-great-dog-ear-debate/</a:t>
              </a:r>
            </a:p>
          </p:txBody>
        </p:sp>
      </p:grpSp>
      <p:pic>
        <p:nvPicPr>
          <p:cNvPr id="54" name="Picture 53">
            <a:extLst>
              <a:ext uri="{FF2B5EF4-FFF2-40B4-BE49-F238E27FC236}">
                <a16:creationId xmlns:a16="http://schemas.microsoft.com/office/drawing/2014/main" id="{47ED86C9-FFEA-BB8C-66DF-F8CBE8A5CB2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23742" y="4015310"/>
            <a:ext cx="2360912" cy="2284479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E6186A44-50F0-0FEB-FA06-3D9694688CB9}"/>
              </a:ext>
            </a:extLst>
          </p:cNvPr>
          <p:cNvSpPr txBox="1"/>
          <p:nvPr/>
        </p:nvSpPr>
        <p:spPr>
          <a:xfrm>
            <a:off x="1158542" y="5572039"/>
            <a:ext cx="243850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ZA" sz="2800" dirty="0">
                <a:solidFill>
                  <a:srgbClr val="FF0000"/>
                </a:solidFill>
                <a:latin typeface="Helvetica Neue" panose="02000503000000020004" pitchFamily="50"/>
                <a:cs typeface="MV Boli" panose="02000500030200090000" pitchFamily="2" charset="0"/>
              </a:rPr>
              <a:t>Irredeemable 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B556B06D-DEE6-27A6-98C0-D4549CB49167}"/>
              </a:ext>
            </a:extLst>
          </p:cNvPr>
          <p:cNvSpPr/>
          <p:nvPr/>
        </p:nvSpPr>
        <p:spPr>
          <a:xfrm>
            <a:off x="3639793" y="5126017"/>
            <a:ext cx="1075304" cy="10753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62" name="Smiley Face 61">
            <a:extLst>
              <a:ext uri="{FF2B5EF4-FFF2-40B4-BE49-F238E27FC236}">
                <a16:creationId xmlns:a16="http://schemas.microsoft.com/office/drawing/2014/main" id="{CA831F7B-ECA0-764A-9793-D2DFFE315E92}"/>
              </a:ext>
            </a:extLst>
          </p:cNvPr>
          <p:cNvSpPr/>
          <p:nvPr/>
        </p:nvSpPr>
        <p:spPr>
          <a:xfrm>
            <a:off x="61045" y="6020837"/>
            <a:ext cx="1168326" cy="1168326"/>
          </a:xfrm>
          <a:prstGeom prst="smileyFace">
            <a:avLst>
              <a:gd name="adj" fmla="val -465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B819B3CF-3A68-6995-9F87-9030E00A35C2}"/>
              </a:ext>
            </a:extLst>
          </p:cNvPr>
          <p:cNvSpPr/>
          <p:nvPr/>
        </p:nvSpPr>
        <p:spPr>
          <a:xfrm>
            <a:off x="205736" y="6630207"/>
            <a:ext cx="869322" cy="66620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2048" name="TextBox 2047">
            <a:extLst>
              <a:ext uri="{FF2B5EF4-FFF2-40B4-BE49-F238E27FC236}">
                <a16:creationId xmlns:a16="http://schemas.microsoft.com/office/drawing/2014/main" id="{BCB38F5E-48E2-D5E0-1F56-F414BC98308E}"/>
              </a:ext>
            </a:extLst>
          </p:cNvPr>
          <p:cNvSpPr txBox="1"/>
          <p:nvPr/>
        </p:nvSpPr>
        <p:spPr>
          <a:xfrm>
            <a:off x="814747" y="6365390"/>
            <a:ext cx="200270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ZA" sz="2800" dirty="0">
                <a:solidFill>
                  <a:srgbClr val="FF0000"/>
                </a:solidFill>
                <a:latin typeface="Helvetica Neue" panose="02000503000000020004" pitchFamily="50"/>
                <a:cs typeface="MV Boli" panose="02000500030200090000" pitchFamily="2" charset="0"/>
              </a:rPr>
              <a:t>Emotional </a:t>
            </a:r>
          </a:p>
        </p:txBody>
      </p:sp>
      <p:sp>
        <p:nvSpPr>
          <p:cNvPr id="2051" name="TextBox 2050">
            <a:extLst>
              <a:ext uri="{FF2B5EF4-FFF2-40B4-BE49-F238E27FC236}">
                <a16:creationId xmlns:a16="http://schemas.microsoft.com/office/drawing/2014/main" id="{F809B105-307A-BC2E-7565-5DA760E9D54F}"/>
              </a:ext>
            </a:extLst>
          </p:cNvPr>
          <p:cNvSpPr txBox="1"/>
          <p:nvPr/>
        </p:nvSpPr>
        <p:spPr>
          <a:xfrm>
            <a:off x="-34044" y="5233738"/>
            <a:ext cx="38278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>
                <a:solidFill>
                  <a:schemeClr val="bg1"/>
                </a:solidFill>
                <a:latin typeface="Helvetica Neue" panose="02000503000000020004" pitchFamily="50"/>
              </a:rPr>
              <a:t>https://news365.co.za/traffic-lights-4/</a:t>
            </a:r>
          </a:p>
        </p:txBody>
      </p:sp>
      <p:pic>
        <p:nvPicPr>
          <p:cNvPr id="2072" name="Picture 24" descr="South Africa: Pedestrian Run Over: R102 Verulam - KZN">
            <a:extLst>
              <a:ext uri="{FF2B5EF4-FFF2-40B4-BE49-F238E27FC236}">
                <a16:creationId xmlns:a16="http://schemas.microsoft.com/office/drawing/2014/main" id="{3B4BCE33-E504-9061-1E93-F0FB868B0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4874" y="4464809"/>
            <a:ext cx="3332168" cy="2932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90AD6D14-3DA2-C794-A94A-B443BA66ACFC}"/>
              </a:ext>
            </a:extLst>
          </p:cNvPr>
          <p:cNvGrpSpPr/>
          <p:nvPr/>
        </p:nvGrpSpPr>
        <p:grpSpPr>
          <a:xfrm>
            <a:off x="10300370" y="7339818"/>
            <a:ext cx="2649815" cy="1956410"/>
            <a:chOff x="8225559" y="6086592"/>
            <a:chExt cx="3780520" cy="2791233"/>
          </a:xfrm>
        </p:grpSpPr>
        <p:pic>
          <p:nvPicPr>
            <p:cNvPr id="2060" name="Picture 12" descr="Bendy pencils : r/nostalgia">
              <a:extLst>
                <a:ext uri="{FF2B5EF4-FFF2-40B4-BE49-F238E27FC236}">
                  <a16:creationId xmlns:a16="http://schemas.microsoft.com/office/drawing/2014/main" id="{7EA0B8F8-4291-BD61-CF1E-9993F6581F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16977" y="6714568"/>
              <a:ext cx="3389102" cy="21632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576044F-8C18-55A0-6CAC-BF9D6D847B46}"/>
                </a:ext>
              </a:extLst>
            </p:cNvPr>
            <p:cNvSpPr txBox="1"/>
            <p:nvPr/>
          </p:nvSpPr>
          <p:spPr>
            <a:xfrm>
              <a:off x="8225559" y="8331859"/>
              <a:ext cx="290051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sz="1100" dirty="0"/>
                <a:t>https://www.reddit.com/r/nostalgia/comments/7c4x5u/bendy_pencils/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8ABC881-041A-918E-6B49-3EE9B94FA524}"/>
                </a:ext>
              </a:extLst>
            </p:cNvPr>
            <p:cNvSpPr txBox="1"/>
            <p:nvPr/>
          </p:nvSpPr>
          <p:spPr>
            <a:xfrm>
              <a:off x="9148796" y="6086592"/>
              <a:ext cx="2857283" cy="52321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2800" dirty="0">
                  <a:solidFill>
                    <a:srgbClr val="FF0000"/>
                  </a:solidFill>
                  <a:latin typeface="Helvetica Neue" panose="02000503000000020004" pitchFamily="50"/>
                  <a:cs typeface="MV Boli" panose="02000500030200090000" pitchFamily="2" charset="0"/>
                </a:rPr>
                <a:t>Unnatural </a:t>
              </a: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8E81D9AF-A7E8-0D06-A671-8CB4B8216AC1}"/>
                </a:ext>
              </a:extLst>
            </p:cNvPr>
            <p:cNvSpPr/>
            <p:nvPr/>
          </p:nvSpPr>
          <p:spPr>
            <a:xfrm>
              <a:off x="8403184" y="6505056"/>
              <a:ext cx="1075304" cy="107530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</p:grpSp>
      <p:sp>
        <p:nvSpPr>
          <p:cNvPr id="2053" name="Oval 2052">
            <a:extLst>
              <a:ext uri="{FF2B5EF4-FFF2-40B4-BE49-F238E27FC236}">
                <a16:creationId xmlns:a16="http://schemas.microsoft.com/office/drawing/2014/main" id="{75D397B4-7F66-3895-F459-628AEDC69364}"/>
              </a:ext>
            </a:extLst>
          </p:cNvPr>
          <p:cNvSpPr/>
          <p:nvPr/>
        </p:nvSpPr>
        <p:spPr>
          <a:xfrm>
            <a:off x="882019" y="7658296"/>
            <a:ext cx="627699" cy="5232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2057" name="Oval 2056">
            <a:extLst>
              <a:ext uri="{FF2B5EF4-FFF2-40B4-BE49-F238E27FC236}">
                <a16:creationId xmlns:a16="http://schemas.microsoft.com/office/drawing/2014/main" id="{AC9369C7-4B8B-0829-A52C-4B9F403779DC}"/>
              </a:ext>
            </a:extLst>
          </p:cNvPr>
          <p:cNvSpPr/>
          <p:nvPr/>
        </p:nvSpPr>
        <p:spPr>
          <a:xfrm>
            <a:off x="11740554" y="5956132"/>
            <a:ext cx="692746" cy="7192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2059" name="TextBox 2058">
            <a:extLst>
              <a:ext uri="{FF2B5EF4-FFF2-40B4-BE49-F238E27FC236}">
                <a16:creationId xmlns:a16="http://schemas.microsoft.com/office/drawing/2014/main" id="{15D84F20-C22A-0FB2-84E5-D50085BD93E0}"/>
              </a:ext>
            </a:extLst>
          </p:cNvPr>
          <p:cNvSpPr txBox="1"/>
          <p:nvPr/>
        </p:nvSpPr>
        <p:spPr>
          <a:xfrm>
            <a:off x="11413488" y="5362979"/>
            <a:ext cx="183977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ZA" sz="2800" dirty="0">
                <a:solidFill>
                  <a:schemeClr val="bg1"/>
                </a:solidFill>
                <a:latin typeface="Helvetica Neue" panose="02000503000000020004" pitchFamily="50"/>
                <a:cs typeface="MV Boli" panose="02000500030200090000" pitchFamily="2" charset="0"/>
              </a:rPr>
              <a:t>Messy</a:t>
            </a:r>
          </a:p>
        </p:txBody>
      </p:sp>
      <p:sp>
        <p:nvSpPr>
          <p:cNvPr id="2061" name="TextBox 2060">
            <a:extLst>
              <a:ext uri="{FF2B5EF4-FFF2-40B4-BE49-F238E27FC236}">
                <a16:creationId xmlns:a16="http://schemas.microsoft.com/office/drawing/2014/main" id="{00269846-0EE4-BF2F-1277-49926C57FDDE}"/>
              </a:ext>
            </a:extLst>
          </p:cNvPr>
          <p:cNvSpPr txBox="1"/>
          <p:nvPr/>
        </p:nvSpPr>
        <p:spPr>
          <a:xfrm>
            <a:off x="9745535" y="6933862"/>
            <a:ext cx="34671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100" dirty="0">
                <a:solidFill>
                  <a:schemeClr val="bg1"/>
                </a:solidFill>
                <a:latin typeface="Helvetica Neue" panose="02000503000000020004" pitchFamily="50"/>
              </a:rPr>
              <a:t>https://newsinvasion24.com/south-africa-pedestrian-run-over-r102-verulam-kzn/</a:t>
            </a:r>
          </a:p>
        </p:txBody>
      </p:sp>
    </p:spTree>
    <p:extLst>
      <p:ext uri="{BB962C8B-B14F-4D97-AF65-F5344CB8AC3E}">
        <p14:creationId xmlns:p14="http://schemas.microsoft.com/office/powerpoint/2010/main" val="1214973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840">
        <p:fade/>
      </p:transition>
    </mc:Choice>
    <mc:Fallback>
      <p:transition advTm="84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E80F2B-ED3E-68A2-415B-3D4D3D82EA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08B4B0E-3D21-8B4B-0DFE-738386F0CA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117" t="15550" r="8216" b="9307"/>
          <a:stretch>
            <a:fillRect/>
          </a:stretch>
        </p:blipFill>
        <p:spPr>
          <a:xfrm>
            <a:off x="4345183" y="4220983"/>
            <a:ext cx="8356600" cy="3581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3AB856-E970-F518-0298-6D8E23B64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The Fibre Piano: Tuning Trouble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8B901F-BAC9-6896-6FD2-DF47D527E9C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 smtClean="0"/>
              <a:t>10</a:t>
            </a:fld>
            <a:endParaRPr lang="en-ZA"/>
          </a:p>
        </p:txBody>
      </p:sp>
      <p:pic>
        <p:nvPicPr>
          <p:cNvPr id="4106" name="Picture 10">
            <a:extLst>
              <a:ext uri="{FF2B5EF4-FFF2-40B4-BE49-F238E27FC236}">
                <a16:creationId xmlns:a16="http://schemas.microsoft.com/office/drawing/2014/main" id="{89E03D14-B02C-3082-B3CF-46287EE73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21" y="2940752"/>
            <a:ext cx="3737364" cy="2402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>
            <a:extLst>
              <a:ext uri="{FF2B5EF4-FFF2-40B4-BE49-F238E27FC236}">
                <a16:creationId xmlns:a16="http://schemas.microsoft.com/office/drawing/2014/main" id="{198C7D7E-30D0-58DF-A1D8-477AEF912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23" y="5592290"/>
            <a:ext cx="3736861" cy="373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1D3583F-C426-F83F-ADD0-DBD5F99DD850}"/>
              </a:ext>
            </a:extLst>
          </p:cNvPr>
          <p:cNvSpPr txBox="1"/>
          <p:nvPr/>
        </p:nvSpPr>
        <p:spPr>
          <a:xfrm>
            <a:off x="1007018" y="2339117"/>
            <a:ext cx="2939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2400" dirty="0">
                <a:latin typeface="Helvetica Neue" panose="02000503000000020004" pitchFamily="50"/>
              </a:rPr>
              <a:t>Do the Maths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F643822A-7E02-AA31-BC05-E2632947C76C}"/>
              </a:ext>
            </a:extLst>
          </p:cNvPr>
          <p:cNvSpPr/>
          <p:nvPr/>
        </p:nvSpPr>
        <p:spPr>
          <a:xfrm>
            <a:off x="5116831" y="2800782"/>
            <a:ext cx="7084571" cy="941136"/>
          </a:xfrm>
          <a:custGeom>
            <a:avLst/>
            <a:gdLst>
              <a:gd name="connsiteX0" fmla="*/ 0 w 3348741"/>
              <a:gd name="connsiteY0" fmla="*/ 529390 h 565484"/>
              <a:gd name="connsiteX1" fmla="*/ 445169 w 3348741"/>
              <a:gd name="connsiteY1" fmla="*/ 505327 h 565484"/>
              <a:gd name="connsiteX2" fmla="*/ 529390 w 3348741"/>
              <a:gd name="connsiteY2" fmla="*/ 493295 h 565484"/>
              <a:gd name="connsiteX3" fmla="*/ 613611 w 3348741"/>
              <a:gd name="connsiteY3" fmla="*/ 457200 h 565484"/>
              <a:gd name="connsiteX4" fmla="*/ 794084 w 3348741"/>
              <a:gd name="connsiteY4" fmla="*/ 348916 h 565484"/>
              <a:gd name="connsiteX5" fmla="*/ 938463 w 3348741"/>
              <a:gd name="connsiteY5" fmla="*/ 240632 h 565484"/>
              <a:gd name="connsiteX6" fmla="*/ 998621 w 3348741"/>
              <a:gd name="connsiteY6" fmla="*/ 216569 h 565484"/>
              <a:gd name="connsiteX7" fmla="*/ 1046747 w 3348741"/>
              <a:gd name="connsiteY7" fmla="*/ 192505 h 565484"/>
              <a:gd name="connsiteX8" fmla="*/ 1130969 w 3348741"/>
              <a:gd name="connsiteY8" fmla="*/ 156411 h 565484"/>
              <a:gd name="connsiteX9" fmla="*/ 1239253 w 3348741"/>
              <a:gd name="connsiteY9" fmla="*/ 84221 h 565484"/>
              <a:gd name="connsiteX10" fmla="*/ 1359569 w 3348741"/>
              <a:gd name="connsiteY10" fmla="*/ 60158 h 565484"/>
              <a:gd name="connsiteX11" fmla="*/ 1528011 w 3348741"/>
              <a:gd name="connsiteY11" fmla="*/ 0 h 565484"/>
              <a:gd name="connsiteX12" fmla="*/ 1997242 w 3348741"/>
              <a:gd name="connsiteY12" fmla="*/ 24063 h 565484"/>
              <a:gd name="connsiteX13" fmla="*/ 2057400 w 3348741"/>
              <a:gd name="connsiteY13" fmla="*/ 36095 h 565484"/>
              <a:gd name="connsiteX14" fmla="*/ 2273969 w 3348741"/>
              <a:gd name="connsiteY14" fmla="*/ 204537 h 565484"/>
              <a:gd name="connsiteX15" fmla="*/ 2466474 w 3348741"/>
              <a:gd name="connsiteY15" fmla="*/ 409074 h 565484"/>
              <a:gd name="connsiteX16" fmla="*/ 2658979 w 3348741"/>
              <a:gd name="connsiteY16" fmla="*/ 505327 h 565484"/>
              <a:gd name="connsiteX17" fmla="*/ 2779295 w 3348741"/>
              <a:gd name="connsiteY17" fmla="*/ 553453 h 565484"/>
              <a:gd name="connsiteX18" fmla="*/ 3007895 w 3348741"/>
              <a:gd name="connsiteY18" fmla="*/ 565484 h 565484"/>
              <a:gd name="connsiteX19" fmla="*/ 3272590 w 3348741"/>
              <a:gd name="connsiteY19" fmla="*/ 553453 h 565484"/>
              <a:gd name="connsiteX20" fmla="*/ 3320716 w 3348741"/>
              <a:gd name="connsiteY20" fmla="*/ 529390 h 565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348741" h="565484">
                <a:moveTo>
                  <a:pt x="0" y="529390"/>
                </a:moveTo>
                <a:lnTo>
                  <a:pt x="445169" y="505327"/>
                </a:lnTo>
                <a:cubicBezTo>
                  <a:pt x="473462" y="503398"/>
                  <a:pt x="502122" y="501086"/>
                  <a:pt x="529390" y="493295"/>
                </a:cubicBezTo>
                <a:cubicBezTo>
                  <a:pt x="558758" y="484904"/>
                  <a:pt x="585879" y="470000"/>
                  <a:pt x="613611" y="457200"/>
                </a:cubicBezTo>
                <a:cubicBezTo>
                  <a:pt x="692441" y="420816"/>
                  <a:pt x="715270" y="405211"/>
                  <a:pt x="794084" y="348916"/>
                </a:cubicBezTo>
                <a:cubicBezTo>
                  <a:pt x="859944" y="301873"/>
                  <a:pt x="861878" y="285307"/>
                  <a:pt x="938463" y="240632"/>
                </a:cubicBezTo>
                <a:cubicBezTo>
                  <a:pt x="957118" y="229750"/>
                  <a:pt x="978885" y="225341"/>
                  <a:pt x="998621" y="216569"/>
                </a:cubicBezTo>
                <a:cubicBezTo>
                  <a:pt x="1015011" y="209285"/>
                  <a:pt x="1030419" y="199927"/>
                  <a:pt x="1046747" y="192505"/>
                </a:cubicBezTo>
                <a:cubicBezTo>
                  <a:pt x="1074553" y="179866"/>
                  <a:pt x="1104155" y="171037"/>
                  <a:pt x="1130969" y="156411"/>
                </a:cubicBezTo>
                <a:cubicBezTo>
                  <a:pt x="1231004" y="101847"/>
                  <a:pt x="1123181" y="135808"/>
                  <a:pt x="1239253" y="84221"/>
                </a:cubicBezTo>
                <a:cubicBezTo>
                  <a:pt x="1263706" y="73353"/>
                  <a:pt x="1340909" y="64464"/>
                  <a:pt x="1359569" y="60158"/>
                </a:cubicBezTo>
                <a:cubicBezTo>
                  <a:pt x="1441607" y="41226"/>
                  <a:pt x="1449959" y="33451"/>
                  <a:pt x="1528011" y="0"/>
                </a:cubicBezTo>
                <a:lnTo>
                  <a:pt x="1997242" y="24063"/>
                </a:lnTo>
                <a:cubicBezTo>
                  <a:pt x="2017644" y="25454"/>
                  <a:pt x="2039524" y="26164"/>
                  <a:pt x="2057400" y="36095"/>
                </a:cubicBezTo>
                <a:cubicBezTo>
                  <a:pt x="2145931" y="85279"/>
                  <a:pt x="2209756" y="133189"/>
                  <a:pt x="2273969" y="204537"/>
                </a:cubicBezTo>
                <a:cubicBezTo>
                  <a:pt x="2335038" y="272392"/>
                  <a:pt x="2382319" y="366996"/>
                  <a:pt x="2466474" y="409074"/>
                </a:cubicBezTo>
                <a:lnTo>
                  <a:pt x="2658979" y="505327"/>
                </a:lnTo>
                <a:cubicBezTo>
                  <a:pt x="2694381" y="523028"/>
                  <a:pt x="2740169" y="548758"/>
                  <a:pt x="2779295" y="553453"/>
                </a:cubicBezTo>
                <a:cubicBezTo>
                  <a:pt x="2855057" y="562544"/>
                  <a:pt x="2931695" y="561474"/>
                  <a:pt x="3007895" y="565484"/>
                </a:cubicBezTo>
                <a:cubicBezTo>
                  <a:pt x="3096127" y="561474"/>
                  <a:pt x="3184492" y="559746"/>
                  <a:pt x="3272590" y="553453"/>
                </a:cubicBezTo>
                <a:cubicBezTo>
                  <a:pt x="3367132" y="546700"/>
                  <a:pt x="3361633" y="549848"/>
                  <a:pt x="3320716" y="529390"/>
                </a:cubicBezTo>
              </a:path>
            </a:pathLst>
          </a:custGeom>
          <a:noFill/>
          <a:ln w="7620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A649347-B50C-B7A8-7BBD-8016B015F70F}"/>
              </a:ext>
            </a:extLst>
          </p:cNvPr>
          <p:cNvSpPr txBox="1"/>
          <p:nvPr/>
        </p:nvSpPr>
        <p:spPr>
          <a:xfrm>
            <a:off x="1007018" y="5742717"/>
            <a:ext cx="2939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2400" dirty="0">
                <a:solidFill>
                  <a:schemeClr val="bg1"/>
                </a:solidFill>
                <a:latin typeface="Helvetica Neue" panose="02000503000000020004" pitchFamily="50"/>
              </a:rPr>
              <a:t>Numerical Methods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76070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2201">
        <p15:prstTrans prst="fracture"/>
      </p:transition>
    </mc:Choice>
    <mc:Fallback>
      <p:transition spd="slow" advTm="22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 animBg="1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55F99-C679-9F51-2FCD-068E7FAE3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The Fibre Piano: Tuning Trouble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70F2E0-73EE-6961-DDBB-01235448F1D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 smtClean="0"/>
              <a:t>11</a:t>
            </a:fld>
            <a:endParaRPr lang="en-ZA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B4500B00-85D7-6F3D-C5EB-92521AFFB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207" y="2892212"/>
            <a:ext cx="3187465" cy="2430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4CFAB1-F6FF-12C0-B448-F9660D4B333A}"/>
              </a:ext>
            </a:extLst>
          </p:cNvPr>
          <p:cNvSpPr txBox="1"/>
          <p:nvPr/>
        </p:nvSpPr>
        <p:spPr>
          <a:xfrm>
            <a:off x="4777954" y="2318428"/>
            <a:ext cx="2939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2400" dirty="0">
                <a:latin typeface="Helvetica Neue" panose="02000503000000020004" pitchFamily="50"/>
              </a:rPr>
              <a:t>Swarm Algorithms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8A8529-A28F-0509-5DA5-3D829B0CF782}"/>
              </a:ext>
            </a:extLst>
          </p:cNvPr>
          <p:cNvSpPr txBox="1"/>
          <p:nvPr/>
        </p:nvSpPr>
        <p:spPr>
          <a:xfrm>
            <a:off x="4538460" y="5434772"/>
            <a:ext cx="29399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400" dirty="0">
                <a:latin typeface="Helvetica Neue" panose="02000503000000020004" pitchFamily="50"/>
              </a:rPr>
              <a:t>Tedious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400" dirty="0">
                <a:latin typeface="Helvetica Neue" panose="02000503000000020004" pitchFamily="50"/>
              </a:rPr>
              <a:t>Clumsy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400" dirty="0">
                <a:latin typeface="Helvetica Neue" panose="02000503000000020004" pitchFamily="50"/>
              </a:rPr>
              <a:t>Need a physical system</a:t>
            </a:r>
          </a:p>
          <a:p>
            <a:r>
              <a:rPr lang="en-ZA" sz="2400" dirty="0">
                <a:latin typeface="Helvetica Neue" panose="02000503000000020004" pitchFamily="50"/>
              </a:rPr>
              <a:t> </a:t>
            </a:r>
          </a:p>
        </p:txBody>
      </p:sp>
      <p:pic>
        <p:nvPicPr>
          <p:cNvPr id="4106" name="Picture 10">
            <a:extLst>
              <a:ext uri="{FF2B5EF4-FFF2-40B4-BE49-F238E27FC236}">
                <a16:creationId xmlns:a16="http://schemas.microsoft.com/office/drawing/2014/main" id="{191132C6-3D8D-5C93-4496-6FB859F42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21" y="2940752"/>
            <a:ext cx="3737364" cy="2402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CD1BC8B-C801-5E7E-EE52-411AEF3B99FD}"/>
              </a:ext>
            </a:extLst>
          </p:cNvPr>
          <p:cNvSpPr txBox="1"/>
          <p:nvPr/>
        </p:nvSpPr>
        <p:spPr>
          <a:xfrm>
            <a:off x="456369" y="5455461"/>
            <a:ext cx="38893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400" dirty="0">
                <a:latin typeface="Helvetica Neue" panose="02000503000000020004" pitchFamily="50"/>
              </a:rPr>
              <a:t>Complicated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400" dirty="0">
                <a:latin typeface="Helvetica Neue" panose="02000503000000020004" pitchFamily="50"/>
              </a:rPr>
              <a:t>Misses nuance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400" dirty="0">
                <a:latin typeface="Helvetica Neue" panose="02000503000000020004" pitchFamily="50"/>
              </a:rPr>
              <a:t>Computer go </a:t>
            </a:r>
            <a:r>
              <a:rPr lang="en-ZA" sz="2400" dirty="0" err="1">
                <a:latin typeface="Helvetica Neue" panose="02000503000000020004" pitchFamily="50"/>
              </a:rPr>
              <a:t>brrrr</a:t>
            </a:r>
            <a:endParaRPr lang="en-ZA" sz="2400" dirty="0">
              <a:latin typeface="Helvetica Neue" panose="02000503000000020004" pitchFamily="5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7BBB64-621D-95CD-B326-0BF790168782}"/>
              </a:ext>
            </a:extLst>
          </p:cNvPr>
          <p:cNvSpPr txBox="1"/>
          <p:nvPr/>
        </p:nvSpPr>
        <p:spPr>
          <a:xfrm>
            <a:off x="1007018" y="2339117"/>
            <a:ext cx="2939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2400" dirty="0">
                <a:latin typeface="Helvetica Neue" panose="02000503000000020004" pitchFamily="50"/>
              </a:rPr>
              <a:t>Do the Maths</a:t>
            </a:r>
          </a:p>
        </p:txBody>
      </p:sp>
      <p:pic>
        <p:nvPicPr>
          <p:cNvPr id="4102" name="Picture 6">
            <a:extLst>
              <a:ext uri="{FF2B5EF4-FFF2-40B4-BE49-F238E27FC236}">
                <a16:creationId xmlns:a16="http://schemas.microsoft.com/office/drawing/2014/main" id="{038F8D49-662C-1533-123A-DE6F5BE4FC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0194" y="2937509"/>
            <a:ext cx="4199123" cy="2402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539ABFF-4C07-61C3-F01A-34F419678AAD}"/>
              </a:ext>
            </a:extLst>
          </p:cNvPr>
          <p:cNvSpPr txBox="1"/>
          <p:nvPr/>
        </p:nvSpPr>
        <p:spPr>
          <a:xfrm>
            <a:off x="8273943" y="2419784"/>
            <a:ext cx="4080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2400" dirty="0">
                <a:latin typeface="Helvetica Neue" panose="02000503000000020004" pitchFamily="50"/>
              </a:rPr>
              <a:t>Make a Dictionary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79ED1E-A46C-2B4D-5083-DBFD70B7691B}"/>
              </a:ext>
            </a:extLst>
          </p:cNvPr>
          <p:cNvSpPr txBox="1"/>
          <p:nvPr/>
        </p:nvSpPr>
        <p:spPr>
          <a:xfrm>
            <a:off x="8046022" y="5452219"/>
            <a:ext cx="38893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400" dirty="0">
                <a:latin typeface="Helvetica Neue" panose="02000503000000020004" pitchFamily="50"/>
              </a:rPr>
              <a:t>That’s a lot of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400" dirty="0">
                <a:latin typeface="Helvetica Neue" panose="02000503000000020004" pitchFamily="50"/>
              </a:rPr>
              <a:t>Experimentally intensive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400" dirty="0">
                <a:latin typeface="Helvetica Neue" panose="02000503000000020004" pitchFamily="50"/>
              </a:rPr>
              <a:t>Not transferable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03445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4968">
        <p:fade/>
      </p:transition>
    </mc:Choice>
    <mc:Fallback>
      <p:transition advTm="49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allAtOnce"/>
      <p:bldP spid="7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DAF1D-6451-C13E-50EE-71AF373A5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Why Neural Nets?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029D82-B0FE-1817-F4EF-5B14BBEA77A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 smtClean="0"/>
              <a:t>12</a:t>
            </a:fld>
            <a:endParaRPr lang="en-ZA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C916002-8983-AD0B-5BC0-AB3674E27BAE}"/>
              </a:ext>
            </a:extLst>
          </p:cNvPr>
          <p:cNvCxnSpPr>
            <a:cxnSpLocks/>
          </p:cNvCxnSpPr>
          <p:nvPr/>
        </p:nvCxnSpPr>
        <p:spPr>
          <a:xfrm flipV="1">
            <a:off x="2541286" y="4405034"/>
            <a:ext cx="0" cy="276802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E024C1B-9BF8-1A0A-65EF-B949870DBB8B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3925298" y="5789044"/>
            <a:ext cx="0" cy="276802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8F9283E-8F98-CCC7-EAC8-4EA2400984E4}"/>
              </a:ext>
            </a:extLst>
          </p:cNvPr>
          <p:cNvSpPr txBox="1"/>
          <p:nvPr/>
        </p:nvSpPr>
        <p:spPr>
          <a:xfrm>
            <a:off x="2713488" y="6502593"/>
            <a:ext cx="4387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3200" dirty="0">
                <a:solidFill>
                  <a:schemeClr val="accent1"/>
                </a:solidFill>
              </a:rPr>
              <a:t>+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50FE0E2-7704-2D3B-4F6A-46C563AB97F0}"/>
              </a:ext>
            </a:extLst>
          </p:cNvPr>
          <p:cNvSpPr txBox="1"/>
          <p:nvPr/>
        </p:nvSpPr>
        <p:spPr>
          <a:xfrm>
            <a:off x="3670389" y="6253049"/>
            <a:ext cx="4387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3200" dirty="0">
                <a:solidFill>
                  <a:schemeClr val="accent1"/>
                </a:solidFill>
              </a:rPr>
              <a:t>+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409B1A9-946F-CABE-B1B8-044B4D991FD5}"/>
              </a:ext>
            </a:extLst>
          </p:cNvPr>
          <p:cNvSpPr txBox="1"/>
          <p:nvPr/>
        </p:nvSpPr>
        <p:spPr>
          <a:xfrm>
            <a:off x="3705915" y="5232960"/>
            <a:ext cx="4387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3200" dirty="0">
                <a:solidFill>
                  <a:schemeClr val="accent1"/>
                </a:solidFill>
              </a:rPr>
              <a:t>+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DA08CB-102A-5967-E6C0-EEC56A964031}"/>
              </a:ext>
            </a:extLst>
          </p:cNvPr>
          <p:cNvSpPr txBox="1"/>
          <p:nvPr/>
        </p:nvSpPr>
        <p:spPr>
          <a:xfrm>
            <a:off x="4201989" y="4890190"/>
            <a:ext cx="4387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3200" dirty="0">
                <a:solidFill>
                  <a:schemeClr val="accent1"/>
                </a:solidFill>
              </a:rPr>
              <a:t>+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1A7711-2302-AB56-AD2F-5894F7D49C46}"/>
              </a:ext>
            </a:extLst>
          </p:cNvPr>
          <p:cNvSpPr txBox="1"/>
          <p:nvPr/>
        </p:nvSpPr>
        <p:spPr>
          <a:xfrm>
            <a:off x="4870542" y="4734116"/>
            <a:ext cx="4387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3200" dirty="0">
                <a:solidFill>
                  <a:schemeClr val="accent1"/>
                </a:solidFill>
              </a:rPr>
              <a:t>+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CB4A238-92DE-40F1-79DF-28B3EC8690F4}"/>
              </a:ext>
            </a:extLst>
          </p:cNvPr>
          <p:cNvSpPr txBox="1"/>
          <p:nvPr/>
        </p:nvSpPr>
        <p:spPr>
          <a:xfrm>
            <a:off x="4651158" y="4560952"/>
            <a:ext cx="4387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3200" dirty="0">
                <a:solidFill>
                  <a:schemeClr val="accent1"/>
                </a:solidFill>
              </a:rPr>
              <a:t>+</a:t>
            </a:r>
          </a:p>
        </p:txBody>
      </p:sp>
      <p:cxnSp>
        <p:nvCxnSpPr>
          <p:cNvPr id="14" name="Connector: Curved 13">
            <a:extLst>
              <a:ext uri="{FF2B5EF4-FFF2-40B4-BE49-F238E27FC236}">
                <a16:creationId xmlns:a16="http://schemas.microsoft.com/office/drawing/2014/main" id="{0D572F90-5203-4458-C404-BBDE13B2BED0}"/>
              </a:ext>
            </a:extLst>
          </p:cNvPr>
          <p:cNvCxnSpPr>
            <a:cxnSpLocks/>
          </p:cNvCxnSpPr>
          <p:nvPr/>
        </p:nvCxnSpPr>
        <p:spPr>
          <a:xfrm flipV="1">
            <a:off x="2541286" y="4890190"/>
            <a:ext cx="2595546" cy="2111247"/>
          </a:xfrm>
          <a:prstGeom prst="curvedConnector3">
            <a:avLst>
              <a:gd name="adj1" fmla="val 50000"/>
            </a:avLst>
          </a:prstGeom>
          <a:ln w="38100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8D8354C2-048B-2608-B401-7FE1DC596C21}"/>
              </a:ext>
            </a:extLst>
          </p:cNvPr>
          <p:cNvSpPr txBox="1"/>
          <p:nvPr/>
        </p:nvSpPr>
        <p:spPr>
          <a:xfrm>
            <a:off x="2713488" y="3487377"/>
            <a:ext cx="24207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100" marR="0" lvl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2040A"/>
              </a:buClr>
              <a:buSzPts val="3000"/>
              <a:tabLst/>
              <a:defRPr/>
            </a:pPr>
            <a:r>
              <a:rPr kumimoji="0" lang="en-ZA" sz="3000" b="0" i="0" u="none" strike="noStrike" kern="0" cap="none" spc="0" normalizeH="0" baseline="0" noProof="0" dirty="0">
                <a:ln>
                  <a:noFill/>
                </a:ln>
                <a:solidFill>
                  <a:srgbClr val="02040A"/>
                </a:solidFill>
                <a:effectLst/>
                <a:uLnTx/>
                <a:uFillTx/>
                <a:latin typeface="Helvetica Neue"/>
                <a:sym typeface="Helvetica Neue"/>
              </a:rPr>
              <a:t>Interpolation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0E228B9-3A9B-CFCD-B91C-088E4186FA94}"/>
              </a:ext>
            </a:extLst>
          </p:cNvPr>
          <p:cNvSpPr txBox="1"/>
          <p:nvPr/>
        </p:nvSpPr>
        <p:spPr>
          <a:xfrm>
            <a:off x="7695493" y="3487377"/>
            <a:ext cx="28594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100">
              <a:spcBef>
                <a:spcPts val="1800"/>
              </a:spcBef>
              <a:buClr>
                <a:srgbClr val="02040A"/>
              </a:buClr>
              <a:buSzPts val="3000"/>
              <a:defRPr/>
            </a:pPr>
            <a:r>
              <a:rPr lang="en-ZA" sz="3200" dirty="0"/>
              <a:t>Compression</a:t>
            </a:r>
            <a:endParaRPr kumimoji="0" lang="en-ZA" sz="3000" b="0" i="0" u="none" strike="noStrike" kern="0" cap="none" spc="0" normalizeH="0" baseline="0" noProof="0" dirty="0">
              <a:ln>
                <a:noFill/>
              </a:ln>
              <a:solidFill>
                <a:srgbClr val="02040A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5789E9DE-6814-CD1C-59AC-85AAB720D1B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409563" y="4301385"/>
            <a:ext cx="1502942" cy="1510075"/>
          </a:xfrm>
          <a:prstGeom prst="rect">
            <a:avLst/>
          </a:prstGeom>
        </p:spPr>
      </p:pic>
      <p:sp>
        <p:nvSpPr>
          <p:cNvPr id="34" name="Oval 33">
            <a:extLst>
              <a:ext uri="{FF2B5EF4-FFF2-40B4-BE49-F238E27FC236}">
                <a16:creationId xmlns:a16="http://schemas.microsoft.com/office/drawing/2014/main" id="{1DAF57C0-C83E-F55A-2FB2-613A1F338BE3}"/>
              </a:ext>
            </a:extLst>
          </p:cNvPr>
          <p:cNvSpPr/>
          <p:nvPr/>
        </p:nvSpPr>
        <p:spPr>
          <a:xfrm>
            <a:off x="9808338" y="5708969"/>
            <a:ext cx="393539" cy="393539"/>
          </a:xfrm>
          <a:prstGeom prst="ellipse">
            <a:avLst/>
          </a:prstGeom>
          <a:solidFill>
            <a:schemeClr val="accent4"/>
          </a:solidFill>
          <a:ln w="190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F28B64E3-61DB-BDD3-CB25-7495869BA426}"/>
              </a:ext>
            </a:extLst>
          </p:cNvPr>
          <p:cNvSpPr/>
          <p:nvPr/>
        </p:nvSpPr>
        <p:spPr>
          <a:xfrm>
            <a:off x="9808338" y="6372457"/>
            <a:ext cx="393539" cy="393539"/>
          </a:xfrm>
          <a:prstGeom prst="ellipse">
            <a:avLst/>
          </a:prstGeom>
          <a:solidFill>
            <a:schemeClr val="accent4"/>
          </a:solidFill>
          <a:ln w="190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47029F88-56BE-857F-0DD5-3D1D534D26F4}"/>
              </a:ext>
            </a:extLst>
          </p:cNvPr>
          <p:cNvSpPr/>
          <p:nvPr/>
        </p:nvSpPr>
        <p:spPr>
          <a:xfrm>
            <a:off x="8977431" y="6044924"/>
            <a:ext cx="393539" cy="393539"/>
          </a:xfrm>
          <a:prstGeom prst="ellipse">
            <a:avLst/>
          </a:prstGeom>
          <a:solidFill>
            <a:schemeClr val="accent4"/>
          </a:solidFill>
          <a:ln w="190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FBECC96-C0EE-AC04-6FBB-EB5BD4ACA14E}"/>
              </a:ext>
            </a:extLst>
          </p:cNvPr>
          <p:cNvCxnSpPr>
            <a:stCxn id="36" idx="6"/>
            <a:endCxn id="34" idx="2"/>
          </p:cNvCxnSpPr>
          <p:nvPr/>
        </p:nvCxnSpPr>
        <p:spPr>
          <a:xfrm flipV="1">
            <a:off x="9370970" y="5905739"/>
            <a:ext cx="437368" cy="335955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78AF232-68E9-8367-10F7-0B3F9CA885E2}"/>
              </a:ext>
            </a:extLst>
          </p:cNvPr>
          <p:cNvCxnSpPr>
            <a:cxnSpLocks/>
            <a:stCxn id="36" idx="6"/>
            <a:endCxn id="35" idx="2"/>
          </p:cNvCxnSpPr>
          <p:nvPr/>
        </p:nvCxnSpPr>
        <p:spPr>
          <a:xfrm>
            <a:off x="9370970" y="6241694"/>
            <a:ext cx="437368" cy="327533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1BF57BF-2641-6FE6-6E33-DA848D25D26B}"/>
              </a:ext>
            </a:extLst>
          </p:cNvPr>
          <p:cNvCxnSpPr>
            <a:cxnSpLocks/>
            <a:stCxn id="34" idx="6"/>
            <a:endCxn id="47" idx="2"/>
          </p:cNvCxnSpPr>
          <p:nvPr/>
        </p:nvCxnSpPr>
        <p:spPr>
          <a:xfrm flipV="1">
            <a:off x="10201877" y="5578206"/>
            <a:ext cx="501147" cy="327533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Oval 46">
            <a:extLst>
              <a:ext uri="{FF2B5EF4-FFF2-40B4-BE49-F238E27FC236}">
                <a16:creationId xmlns:a16="http://schemas.microsoft.com/office/drawing/2014/main" id="{9087554D-DC57-0450-C4B3-D2192D9CB3F6}"/>
              </a:ext>
            </a:extLst>
          </p:cNvPr>
          <p:cNvSpPr/>
          <p:nvPr/>
        </p:nvSpPr>
        <p:spPr>
          <a:xfrm>
            <a:off x="10703024" y="5381436"/>
            <a:ext cx="393539" cy="393539"/>
          </a:xfrm>
          <a:prstGeom prst="ellipse">
            <a:avLst/>
          </a:prstGeom>
          <a:solidFill>
            <a:schemeClr val="accent4"/>
          </a:solidFill>
          <a:ln w="190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C2025829-22E2-8E9E-47FE-382FE7B53816}"/>
              </a:ext>
            </a:extLst>
          </p:cNvPr>
          <p:cNvSpPr/>
          <p:nvPr/>
        </p:nvSpPr>
        <p:spPr>
          <a:xfrm>
            <a:off x="10703024" y="6044924"/>
            <a:ext cx="393539" cy="393539"/>
          </a:xfrm>
          <a:prstGeom prst="ellipse">
            <a:avLst/>
          </a:prstGeom>
          <a:solidFill>
            <a:schemeClr val="accent4"/>
          </a:solidFill>
          <a:ln w="190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A1327FFE-8B95-5AF0-1621-039FBA329D46}"/>
              </a:ext>
            </a:extLst>
          </p:cNvPr>
          <p:cNvSpPr/>
          <p:nvPr/>
        </p:nvSpPr>
        <p:spPr>
          <a:xfrm>
            <a:off x="10703023" y="6705557"/>
            <a:ext cx="393539" cy="393539"/>
          </a:xfrm>
          <a:prstGeom prst="ellipse">
            <a:avLst/>
          </a:prstGeom>
          <a:solidFill>
            <a:schemeClr val="accent4"/>
          </a:solidFill>
          <a:ln w="190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93906DB7-C729-3CB7-F342-1FDC40D02BB3}"/>
              </a:ext>
            </a:extLst>
          </p:cNvPr>
          <p:cNvCxnSpPr>
            <a:cxnSpLocks/>
            <a:stCxn id="34" idx="6"/>
            <a:endCxn id="48" idx="2"/>
          </p:cNvCxnSpPr>
          <p:nvPr/>
        </p:nvCxnSpPr>
        <p:spPr>
          <a:xfrm>
            <a:off x="10201877" y="5905739"/>
            <a:ext cx="501147" cy="335955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F5952AA9-1FB5-6322-57EF-650C8FF36AF3}"/>
              </a:ext>
            </a:extLst>
          </p:cNvPr>
          <p:cNvCxnSpPr>
            <a:cxnSpLocks/>
            <a:stCxn id="34" idx="6"/>
            <a:endCxn id="49" idx="2"/>
          </p:cNvCxnSpPr>
          <p:nvPr/>
        </p:nvCxnSpPr>
        <p:spPr>
          <a:xfrm>
            <a:off x="10201877" y="5905739"/>
            <a:ext cx="501146" cy="996588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DE79F2E5-9FB4-E855-BFDD-663952EB51E3}"/>
              </a:ext>
            </a:extLst>
          </p:cNvPr>
          <p:cNvCxnSpPr>
            <a:cxnSpLocks/>
            <a:stCxn id="35" idx="6"/>
            <a:endCxn id="47" idx="2"/>
          </p:cNvCxnSpPr>
          <p:nvPr/>
        </p:nvCxnSpPr>
        <p:spPr>
          <a:xfrm flipV="1">
            <a:off x="10201877" y="5578206"/>
            <a:ext cx="501147" cy="991021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DCE8A29B-5EEB-25A3-B7F9-4585854B51E8}"/>
              </a:ext>
            </a:extLst>
          </p:cNvPr>
          <p:cNvCxnSpPr>
            <a:cxnSpLocks/>
            <a:stCxn id="35" idx="6"/>
            <a:endCxn id="48" idx="2"/>
          </p:cNvCxnSpPr>
          <p:nvPr/>
        </p:nvCxnSpPr>
        <p:spPr>
          <a:xfrm flipV="1">
            <a:off x="10201877" y="6241694"/>
            <a:ext cx="501147" cy="327533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A16425C5-81B7-877E-5499-00559248CD3D}"/>
              </a:ext>
            </a:extLst>
          </p:cNvPr>
          <p:cNvCxnSpPr>
            <a:cxnSpLocks/>
            <a:stCxn id="35" idx="6"/>
            <a:endCxn id="49" idx="2"/>
          </p:cNvCxnSpPr>
          <p:nvPr/>
        </p:nvCxnSpPr>
        <p:spPr>
          <a:xfrm>
            <a:off x="10201877" y="6569227"/>
            <a:ext cx="501146" cy="33310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Arrow: Bent 65">
            <a:extLst>
              <a:ext uri="{FF2B5EF4-FFF2-40B4-BE49-F238E27FC236}">
                <a16:creationId xmlns:a16="http://schemas.microsoft.com/office/drawing/2014/main" id="{9CF48DB9-DEA7-7142-F963-01B1318B3223}"/>
              </a:ext>
            </a:extLst>
          </p:cNvPr>
          <p:cNvSpPr/>
          <p:nvPr/>
        </p:nvSpPr>
        <p:spPr>
          <a:xfrm rot="5400000">
            <a:off x="9233540" y="4521398"/>
            <a:ext cx="898448" cy="823517"/>
          </a:xfrm>
          <a:prstGeom prst="ben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39655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926">
        <p:fade/>
      </p:transition>
    </mc:Choice>
    <mc:Fallback>
      <p:transition advTm="192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9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1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13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  <p:bldP spid="19" grpId="0"/>
      <p:bldP spid="20" grpId="0"/>
      <p:bldP spid="21" grpId="0"/>
      <p:bldP spid="22" grpId="0"/>
      <p:bldP spid="24" grpId="0"/>
      <p:bldP spid="25" grpId="0"/>
      <p:bldP spid="34" grpId="0" animBg="1"/>
      <p:bldP spid="35" grpId="0" animBg="1"/>
      <p:bldP spid="36" grpId="0" animBg="1"/>
      <p:bldP spid="47" grpId="0" animBg="1"/>
      <p:bldP spid="48" grpId="0" animBg="1"/>
      <p:bldP spid="49" grpId="0" animBg="1"/>
      <p:bldP spid="6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5C663-E926-3267-F59D-BB22978D5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We has some data…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2884AB-4DD8-9263-DC17-D4356410D2C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 smtClean="0"/>
              <a:t>13</a:t>
            </a:fld>
            <a:endParaRPr lang="en-ZA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80E7C9-30CB-E446-71F9-EB1F323A54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7804" y="2938009"/>
            <a:ext cx="10188603" cy="387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52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9694BA-9ED8-8B7B-B116-8E790A93AB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6F928-D8E7-CC3B-097E-856603D29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We has some data…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650BC3-0351-6269-5F41-E31E72ECBD3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 smtClean="0"/>
              <a:t>14</a:t>
            </a:fld>
            <a:endParaRPr lang="en-ZA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C92FC3-6426-CA03-B809-E8B89648266B}"/>
              </a:ext>
            </a:extLst>
          </p:cNvPr>
          <p:cNvSpPr txBox="1"/>
          <p:nvPr/>
        </p:nvSpPr>
        <p:spPr>
          <a:xfrm>
            <a:off x="4081185" y="1028700"/>
            <a:ext cx="20801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ZA" sz="3000" b="0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MV Boli" panose="02000500030200090000" pitchFamily="2" charset="0"/>
                <a:cs typeface="MV Boli" panose="02000500030200090000" pitchFamily="2" charset="0"/>
                <a:sym typeface="Helvetica Neue Light"/>
              </a:rPr>
              <a:t>(Kinda…)</a:t>
            </a:r>
            <a:endParaRPr lang="en-ZA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" name="Picture 6" descr="A close-up of a black square&#10;&#10;AI-generated content may be incorrect.">
            <a:extLst>
              <a:ext uri="{FF2B5EF4-FFF2-40B4-BE49-F238E27FC236}">
                <a16:creationId xmlns:a16="http://schemas.microsoft.com/office/drawing/2014/main" id="{5BAA1CE6-47F7-55C9-0C85-EC0B7A1310D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134" t="19239" r="48688" b="22377"/>
          <a:stretch>
            <a:fillRect/>
          </a:stretch>
        </p:blipFill>
        <p:spPr>
          <a:xfrm>
            <a:off x="5029112" y="5475514"/>
            <a:ext cx="2946576" cy="32493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1921A87-4ACC-DDF5-B427-983482F11E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1771" y="6063342"/>
            <a:ext cx="796991" cy="2378272"/>
          </a:xfrm>
          <a:prstGeom prst="rect">
            <a:avLst/>
          </a:prstGeom>
        </p:spPr>
      </p:pic>
      <p:pic>
        <p:nvPicPr>
          <p:cNvPr id="18" name="Picture 17" descr="A grey ball on a blue rectangular object&#10;&#10;AI-generated content may be incorrect.">
            <a:extLst>
              <a:ext uri="{FF2B5EF4-FFF2-40B4-BE49-F238E27FC236}">
                <a16:creationId xmlns:a16="http://schemas.microsoft.com/office/drawing/2014/main" id="{71A4C773-B7E3-1253-4E14-DDDA3D00BAA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9207" t="12667" r="26127" b="23600"/>
          <a:stretch>
            <a:fillRect/>
          </a:stretch>
        </p:blipFill>
        <p:spPr>
          <a:xfrm>
            <a:off x="3949699" y="2425700"/>
            <a:ext cx="5105401" cy="30353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5BA4B9D-02C0-9915-D47B-36EE357DD622}"/>
              </a:ext>
            </a:extLst>
          </p:cNvPr>
          <p:cNvSpPr/>
          <p:nvPr/>
        </p:nvSpPr>
        <p:spPr>
          <a:xfrm>
            <a:off x="3302000" y="2628900"/>
            <a:ext cx="1727112" cy="1600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4669156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B31FCF-20C4-EEB3-543A-3C603B8A30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 descr="A black squares with red circles&#10;&#10;AI-generated content may be incorrect.">
            <a:extLst>
              <a:ext uri="{FF2B5EF4-FFF2-40B4-BE49-F238E27FC236}">
                <a16:creationId xmlns:a16="http://schemas.microsoft.com/office/drawing/2014/main" id="{38B95643-B477-A0CF-2A50-1825524700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5057"/>
          <a:stretch>
            <a:fillRect/>
          </a:stretch>
        </p:blipFill>
        <p:spPr>
          <a:xfrm>
            <a:off x="766743" y="2070223"/>
            <a:ext cx="11427770" cy="64231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855810-4D63-8B5A-7587-93C4D0A18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But what is modal decompaction?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64E9EF-A891-B631-A7B0-6A7FA56EC88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 smtClean="0"/>
              <a:t>15</a:t>
            </a:fld>
            <a:endParaRPr lang="en-ZA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9DC63EC-914D-2F45-D266-F6FA58E98A18}"/>
              </a:ext>
            </a:extLst>
          </p:cNvPr>
          <p:cNvSpPr/>
          <p:nvPr/>
        </p:nvSpPr>
        <p:spPr>
          <a:xfrm>
            <a:off x="4089400" y="3340100"/>
            <a:ext cx="528152" cy="581571"/>
          </a:xfrm>
          <a:custGeom>
            <a:avLst/>
            <a:gdLst>
              <a:gd name="connsiteX0" fmla="*/ 0 w 528152"/>
              <a:gd name="connsiteY0" fmla="*/ 290786 h 581571"/>
              <a:gd name="connsiteX1" fmla="*/ 264076 w 528152"/>
              <a:gd name="connsiteY1" fmla="*/ 0 h 581571"/>
              <a:gd name="connsiteX2" fmla="*/ 528152 w 528152"/>
              <a:gd name="connsiteY2" fmla="*/ 290786 h 581571"/>
              <a:gd name="connsiteX3" fmla="*/ 264076 w 528152"/>
              <a:gd name="connsiteY3" fmla="*/ 581572 h 581571"/>
              <a:gd name="connsiteX4" fmla="*/ 0 w 528152"/>
              <a:gd name="connsiteY4" fmla="*/ 290786 h 581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8152" h="581571" extrusionOk="0">
                <a:moveTo>
                  <a:pt x="0" y="290786"/>
                </a:moveTo>
                <a:cubicBezTo>
                  <a:pt x="-3943" y="119166"/>
                  <a:pt x="115795" y="-29565"/>
                  <a:pt x="264076" y="0"/>
                </a:cubicBezTo>
                <a:cubicBezTo>
                  <a:pt x="389770" y="-4881"/>
                  <a:pt x="492457" y="136912"/>
                  <a:pt x="528152" y="290786"/>
                </a:cubicBezTo>
                <a:cubicBezTo>
                  <a:pt x="536703" y="469473"/>
                  <a:pt x="425806" y="574973"/>
                  <a:pt x="264076" y="581572"/>
                </a:cubicBezTo>
                <a:cubicBezTo>
                  <a:pt x="152120" y="583175"/>
                  <a:pt x="1931" y="473445"/>
                  <a:pt x="0" y="290786"/>
                </a:cubicBezTo>
                <a:close/>
              </a:path>
            </a:pathLst>
          </a:custGeom>
          <a:noFill/>
          <a:ln w="38100">
            <a:solidFill>
              <a:schemeClr val="accent2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264327539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6162AC-8F00-077A-2DC3-2AC686466CCB}"/>
              </a:ext>
            </a:extLst>
          </p:cNvPr>
          <p:cNvSpPr txBox="1"/>
          <p:nvPr/>
        </p:nvSpPr>
        <p:spPr>
          <a:xfrm>
            <a:off x="5185049" y="2599609"/>
            <a:ext cx="33673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ZA" sz="3000" b="0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MV Boli" panose="02000500030200090000" pitchFamily="2" charset="0"/>
                <a:cs typeface="MV Boli" panose="02000500030200090000" pitchFamily="2" charset="0"/>
                <a:sym typeface="Helvetica Neue Light"/>
              </a:rPr>
              <a:t>Mode profiles</a:t>
            </a:r>
            <a:endParaRPr lang="en-ZA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22001E4-1677-4121-F006-8B9944A71455}"/>
              </a:ext>
            </a:extLst>
          </p:cNvPr>
          <p:cNvSpPr/>
          <p:nvPr/>
        </p:nvSpPr>
        <p:spPr>
          <a:xfrm>
            <a:off x="3750125" y="3452009"/>
            <a:ext cx="528152" cy="581571"/>
          </a:xfrm>
          <a:custGeom>
            <a:avLst/>
            <a:gdLst>
              <a:gd name="connsiteX0" fmla="*/ 0 w 528152"/>
              <a:gd name="connsiteY0" fmla="*/ 290786 h 581571"/>
              <a:gd name="connsiteX1" fmla="*/ 264076 w 528152"/>
              <a:gd name="connsiteY1" fmla="*/ 0 h 581571"/>
              <a:gd name="connsiteX2" fmla="*/ 528152 w 528152"/>
              <a:gd name="connsiteY2" fmla="*/ 290786 h 581571"/>
              <a:gd name="connsiteX3" fmla="*/ 264076 w 528152"/>
              <a:gd name="connsiteY3" fmla="*/ 581572 h 581571"/>
              <a:gd name="connsiteX4" fmla="*/ 0 w 528152"/>
              <a:gd name="connsiteY4" fmla="*/ 290786 h 581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8152" h="581571" extrusionOk="0">
                <a:moveTo>
                  <a:pt x="0" y="290786"/>
                </a:moveTo>
                <a:cubicBezTo>
                  <a:pt x="-3943" y="119166"/>
                  <a:pt x="115795" y="-29565"/>
                  <a:pt x="264076" y="0"/>
                </a:cubicBezTo>
                <a:cubicBezTo>
                  <a:pt x="389770" y="-4881"/>
                  <a:pt x="492457" y="136912"/>
                  <a:pt x="528152" y="290786"/>
                </a:cubicBezTo>
                <a:cubicBezTo>
                  <a:pt x="536703" y="469473"/>
                  <a:pt x="425806" y="574973"/>
                  <a:pt x="264076" y="581572"/>
                </a:cubicBezTo>
                <a:cubicBezTo>
                  <a:pt x="152120" y="583175"/>
                  <a:pt x="1931" y="473445"/>
                  <a:pt x="0" y="290786"/>
                </a:cubicBezTo>
                <a:close/>
              </a:path>
            </a:pathLst>
          </a:custGeom>
          <a:noFill/>
          <a:ln w="38100">
            <a:solidFill>
              <a:schemeClr val="accent2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264327539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AD94E26-3B55-E587-99E0-1547E301FB5D}"/>
              </a:ext>
            </a:extLst>
          </p:cNvPr>
          <p:cNvSpPr txBox="1"/>
          <p:nvPr/>
        </p:nvSpPr>
        <p:spPr>
          <a:xfrm>
            <a:off x="5626511" y="4088318"/>
            <a:ext cx="21835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ZA" sz="3000" b="0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MV Boli" panose="02000500030200090000" pitchFamily="2" charset="0"/>
                <a:cs typeface="MV Boli" panose="02000500030200090000" pitchFamily="2" charset="0"/>
                <a:sym typeface="Helvetica Neue Light"/>
              </a:rPr>
              <a:t>Complex weights</a:t>
            </a:r>
            <a:endParaRPr lang="en-ZA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5" name="Connector: Curved 14">
            <a:extLst>
              <a:ext uri="{FF2B5EF4-FFF2-40B4-BE49-F238E27FC236}">
                <a16:creationId xmlns:a16="http://schemas.microsoft.com/office/drawing/2014/main" id="{65248EB4-7FAA-4E95-1EA6-63489E44C93C}"/>
              </a:ext>
            </a:extLst>
          </p:cNvPr>
          <p:cNvCxnSpPr>
            <a:cxnSpLocks/>
            <a:stCxn id="12" idx="1"/>
            <a:endCxn id="11" idx="6"/>
          </p:cNvCxnSpPr>
          <p:nvPr/>
        </p:nvCxnSpPr>
        <p:spPr>
          <a:xfrm rot="10800000" flipV="1">
            <a:off x="4617553" y="2876608"/>
            <a:ext cx="567497" cy="754278"/>
          </a:xfrm>
          <a:prstGeom prst="curvedConnector3">
            <a:avLst>
              <a:gd name="adj1" fmla="val 50000"/>
            </a:avLst>
          </a:prstGeom>
          <a:ln w="381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or: Curved 17">
            <a:extLst>
              <a:ext uri="{FF2B5EF4-FFF2-40B4-BE49-F238E27FC236}">
                <a16:creationId xmlns:a16="http://schemas.microsoft.com/office/drawing/2014/main" id="{2767638E-61F5-EF16-5C9E-FA2CB7933542}"/>
              </a:ext>
            </a:extLst>
          </p:cNvPr>
          <p:cNvCxnSpPr>
            <a:cxnSpLocks/>
            <a:stCxn id="14" idx="2"/>
            <a:endCxn id="13" idx="2"/>
          </p:cNvCxnSpPr>
          <p:nvPr/>
        </p:nvCxnSpPr>
        <p:spPr>
          <a:xfrm rot="5400000" flipH="1">
            <a:off x="4553619" y="2939301"/>
            <a:ext cx="1361186" cy="2968174"/>
          </a:xfrm>
          <a:prstGeom prst="curvedConnector4">
            <a:avLst>
              <a:gd name="adj1" fmla="val -16794"/>
              <a:gd name="adj2" fmla="val 107702"/>
            </a:avLst>
          </a:prstGeom>
          <a:ln w="381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or: Curved 35">
            <a:extLst>
              <a:ext uri="{FF2B5EF4-FFF2-40B4-BE49-F238E27FC236}">
                <a16:creationId xmlns:a16="http://schemas.microsoft.com/office/drawing/2014/main" id="{53064C57-5253-F9F4-B672-E1D69712AF81}"/>
              </a:ext>
            </a:extLst>
          </p:cNvPr>
          <p:cNvCxnSpPr>
            <a:cxnSpLocks/>
            <a:stCxn id="14" idx="0"/>
          </p:cNvCxnSpPr>
          <p:nvPr/>
        </p:nvCxnSpPr>
        <p:spPr>
          <a:xfrm rot="5400000" flipH="1" flipV="1">
            <a:off x="6986887" y="3175806"/>
            <a:ext cx="643925" cy="1181101"/>
          </a:xfrm>
          <a:prstGeom prst="curvedConnector2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>
            <a:extLst>
              <a:ext uri="{FF2B5EF4-FFF2-40B4-BE49-F238E27FC236}">
                <a16:creationId xmlns:a16="http://schemas.microsoft.com/office/drawing/2014/main" id="{9E5EF0B1-C379-72D4-88AD-BBCE42A6A554}"/>
              </a:ext>
            </a:extLst>
          </p:cNvPr>
          <p:cNvSpPr/>
          <p:nvPr/>
        </p:nvSpPr>
        <p:spPr>
          <a:xfrm>
            <a:off x="7899400" y="3245677"/>
            <a:ext cx="3746702" cy="517527"/>
          </a:xfrm>
          <a:custGeom>
            <a:avLst/>
            <a:gdLst>
              <a:gd name="connsiteX0" fmla="*/ 0 w 3746702"/>
              <a:gd name="connsiteY0" fmla="*/ 258764 h 517527"/>
              <a:gd name="connsiteX1" fmla="*/ 1873351 w 3746702"/>
              <a:gd name="connsiteY1" fmla="*/ 0 h 517527"/>
              <a:gd name="connsiteX2" fmla="*/ 3746702 w 3746702"/>
              <a:gd name="connsiteY2" fmla="*/ 258764 h 517527"/>
              <a:gd name="connsiteX3" fmla="*/ 1873351 w 3746702"/>
              <a:gd name="connsiteY3" fmla="*/ 517528 h 517527"/>
              <a:gd name="connsiteX4" fmla="*/ 0 w 3746702"/>
              <a:gd name="connsiteY4" fmla="*/ 258764 h 517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46702" h="517527" extrusionOk="0">
                <a:moveTo>
                  <a:pt x="0" y="258764"/>
                </a:moveTo>
                <a:cubicBezTo>
                  <a:pt x="-45990" y="-12716"/>
                  <a:pt x="828884" y="-119456"/>
                  <a:pt x="1873351" y="0"/>
                </a:cubicBezTo>
                <a:cubicBezTo>
                  <a:pt x="2897788" y="-2467"/>
                  <a:pt x="3739116" y="117282"/>
                  <a:pt x="3746702" y="258764"/>
                </a:cubicBezTo>
                <a:cubicBezTo>
                  <a:pt x="3818622" y="553821"/>
                  <a:pt x="2929618" y="508537"/>
                  <a:pt x="1873351" y="517528"/>
                </a:cubicBezTo>
                <a:cubicBezTo>
                  <a:pt x="870466" y="519030"/>
                  <a:pt x="1972" y="424208"/>
                  <a:pt x="0" y="258764"/>
                </a:cubicBezTo>
                <a:close/>
              </a:path>
            </a:pathLst>
          </a:custGeom>
          <a:noFill/>
          <a:ln w="38100">
            <a:solidFill>
              <a:schemeClr val="accent2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264327539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cxnSp>
        <p:nvCxnSpPr>
          <p:cNvPr id="40" name="Connector: Curved 39">
            <a:extLst>
              <a:ext uri="{FF2B5EF4-FFF2-40B4-BE49-F238E27FC236}">
                <a16:creationId xmlns:a16="http://schemas.microsoft.com/office/drawing/2014/main" id="{8C9A6E85-AEC7-959E-88F1-A69FB370983E}"/>
              </a:ext>
            </a:extLst>
          </p:cNvPr>
          <p:cNvCxnSpPr>
            <a:cxnSpLocks/>
            <a:stCxn id="12" idx="2"/>
            <a:endCxn id="43" idx="2"/>
          </p:cNvCxnSpPr>
          <p:nvPr/>
        </p:nvCxnSpPr>
        <p:spPr>
          <a:xfrm rot="16200000" flipH="1">
            <a:off x="6079345" y="3942962"/>
            <a:ext cx="2980542" cy="1401832"/>
          </a:xfrm>
          <a:prstGeom prst="curvedConnector2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al 42">
            <a:extLst>
              <a:ext uri="{FF2B5EF4-FFF2-40B4-BE49-F238E27FC236}">
                <a16:creationId xmlns:a16="http://schemas.microsoft.com/office/drawing/2014/main" id="{8F187862-9871-7C3B-10F6-FAFF499A5E65}"/>
              </a:ext>
            </a:extLst>
          </p:cNvPr>
          <p:cNvSpPr/>
          <p:nvPr/>
        </p:nvSpPr>
        <p:spPr>
          <a:xfrm>
            <a:off x="8270532" y="4796435"/>
            <a:ext cx="3004438" cy="2675428"/>
          </a:xfrm>
          <a:custGeom>
            <a:avLst/>
            <a:gdLst>
              <a:gd name="connsiteX0" fmla="*/ 0 w 3004438"/>
              <a:gd name="connsiteY0" fmla="*/ 1337714 h 2675428"/>
              <a:gd name="connsiteX1" fmla="*/ 1502219 w 3004438"/>
              <a:gd name="connsiteY1" fmla="*/ 0 h 2675428"/>
              <a:gd name="connsiteX2" fmla="*/ 3004438 w 3004438"/>
              <a:gd name="connsiteY2" fmla="*/ 1337714 h 2675428"/>
              <a:gd name="connsiteX3" fmla="*/ 1502219 w 3004438"/>
              <a:gd name="connsiteY3" fmla="*/ 2675428 h 2675428"/>
              <a:gd name="connsiteX4" fmla="*/ 0 w 3004438"/>
              <a:gd name="connsiteY4" fmla="*/ 1337714 h 2675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4438" h="2675428" extrusionOk="0">
                <a:moveTo>
                  <a:pt x="0" y="1337714"/>
                </a:moveTo>
                <a:cubicBezTo>
                  <a:pt x="-60722" y="429163"/>
                  <a:pt x="661548" y="-133711"/>
                  <a:pt x="1502219" y="0"/>
                </a:cubicBezTo>
                <a:cubicBezTo>
                  <a:pt x="2210928" y="-29293"/>
                  <a:pt x="2938141" y="611402"/>
                  <a:pt x="3004438" y="1337714"/>
                </a:cubicBezTo>
                <a:cubicBezTo>
                  <a:pt x="3012951" y="2094521"/>
                  <a:pt x="2418964" y="2639250"/>
                  <a:pt x="1502219" y="2675428"/>
                </a:cubicBezTo>
                <a:cubicBezTo>
                  <a:pt x="738709" y="2678558"/>
                  <a:pt x="15673" y="2255579"/>
                  <a:pt x="0" y="1337714"/>
                </a:cubicBezTo>
                <a:close/>
              </a:path>
            </a:pathLst>
          </a:custGeom>
          <a:noFill/>
          <a:ln w="38100">
            <a:solidFill>
              <a:schemeClr val="accent2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264327539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4CC125E-8F81-4FA3-54A7-0F6955B47024}"/>
              </a:ext>
            </a:extLst>
          </p:cNvPr>
          <p:cNvGrpSpPr/>
          <p:nvPr/>
        </p:nvGrpSpPr>
        <p:grpSpPr>
          <a:xfrm>
            <a:off x="7117221" y="8286299"/>
            <a:ext cx="4906345" cy="1048704"/>
            <a:chOff x="6611093" y="6485226"/>
            <a:chExt cx="2735811" cy="1048704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92567305-9194-E340-1603-0CF8B4A191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3284" t="2285" r="3159" b="2562"/>
            <a:stretch>
              <a:fillRect/>
            </a:stretch>
          </p:blipFill>
          <p:spPr>
            <a:xfrm rot="16200000">
              <a:off x="7792719" y="5821047"/>
              <a:ext cx="517526" cy="224599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0C368442-4555-C8E6-13AA-14BF5C0A8F65}"/>
                </a:ext>
              </a:extLst>
            </p:cNvPr>
            <p:cNvSpPr txBox="1"/>
            <p:nvPr/>
          </p:nvSpPr>
          <p:spPr>
            <a:xfrm>
              <a:off x="9115410" y="7133820"/>
              <a:ext cx="23149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sz="2000" dirty="0"/>
                <a:t>1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185D5D95-969A-C9FE-00A2-F59798AEE19F}"/>
                </a:ext>
              </a:extLst>
            </p:cNvPr>
            <p:cNvSpPr txBox="1"/>
            <p:nvPr/>
          </p:nvSpPr>
          <p:spPr>
            <a:xfrm>
              <a:off x="6756060" y="7064831"/>
              <a:ext cx="23149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2000" dirty="0"/>
                <a:t>0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42B12D5C-86E2-B756-005C-96BEFB8D49D3}"/>
                </a:ext>
              </a:extLst>
            </p:cNvPr>
            <p:cNvSpPr txBox="1"/>
            <p:nvPr/>
          </p:nvSpPr>
          <p:spPr>
            <a:xfrm>
              <a:off x="6611093" y="6485226"/>
              <a:ext cx="3240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ZA" sz="2000" dirty="0"/>
                <a:t>2π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78314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/>
      <p:bldP spid="12" grpId="1"/>
      <p:bldP spid="13" grpId="0" animBg="1"/>
      <p:bldP spid="13" grpId="1" animBg="1"/>
      <p:bldP spid="14" grpId="0"/>
      <p:bldP spid="14" grpId="1"/>
      <p:bldP spid="39" grpId="0" animBg="1"/>
      <p:bldP spid="39" grpId="1" animBg="1"/>
      <p:bldP spid="43" grpId="0" animBg="1"/>
      <p:bldP spid="43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B4F2BA-C8AC-69B0-DDEB-BC4CF2AD54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close-up of a black square&#10;&#10;AI-generated content may be incorrect.">
            <a:extLst>
              <a:ext uri="{FF2B5EF4-FFF2-40B4-BE49-F238E27FC236}">
                <a16:creationId xmlns:a16="http://schemas.microsoft.com/office/drawing/2014/main" id="{EDDE5A69-2CFC-064C-7965-CF4FF688F32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l="9081" t="16977" r="7647" b="19962"/>
          <a:stretch>
            <a:fillRect/>
          </a:stretch>
        </p:blipFill>
        <p:spPr>
          <a:xfrm>
            <a:off x="660435" y="3297952"/>
            <a:ext cx="11558171" cy="3501142"/>
          </a:xfrm>
          <a:prstGeom prst="rect">
            <a:avLst/>
          </a:prstGeom>
        </p:spPr>
      </p:pic>
      <p:pic>
        <p:nvPicPr>
          <p:cNvPr id="18" name="Picture 17" descr="A close-up of a black square&#10;&#10;AI-generated content may be incorrect.">
            <a:extLst>
              <a:ext uri="{FF2B5EF4-FFF2-40B4-BE49-F238E27FC236}">
                <a16:creationId xmlns:a16="http://schemas.microsoft.com/office/drawing/2014/main" id="{A48C3E6D-BA83-B92B-B1A2-73BB9892EE6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 l="9324" t="14846" r="7404" b="19960"/>
          <a:stretch>
            <a:fillRect/>
          </a:stretch>
        </p:blipFill>
        <p:spPr>
          <a:xfrm>
            <a:off x="696844" y="3179489"/>
            <a:ext cx="11558172" cy="3619564"/>
          </a:xfrm>
          <a:prstGeom prst="rect">
            <a:avLst/>
          </a:prstGeom>
        </p:spPr>
      </p:pic>
      <p:pic>
        <p:nvPicPr>
          <p:cNvPr id="7" name="Picture 6" descr="A close-up of a black square&#10;&#10;AI-generated content may be incorrect.">
            <a:extLst>
              <a:ext uri="{FF2B5EF4-FFF2-40B4-BE49-F238E27FC236}">
                <a16:creationId xmlns:a16="http://schemas.microsoft.com/office/drawing/2014/main" id="{8B9D828F-A14D-A4C0-C843-444F5ED30C5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rcRect l="11734" t="16182" r="7875" b="19242"/>
          <a:stretch>
            <a:fillRect/>
          </a:stretch>
        </p:blipFill>
        <p:spPr>
          <a:xfrm>
            <a:off x="1025619" y="3255600"/>
            <a:ext cx="11140071" cy="35794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7C7903-0A7A-EB4A-483E-1E98547E7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A Practical Example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3F7F6C-C50F-E7E4-B429-C88A44BA5A2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 smtClean="0"/>
              <a:t>16</a:t>
            </a:fld>
            <a:endParaRPr lang="en-ZA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C868E51-DCC2-394D-96D4-268BFCEA184A}"/>
              </a:ext>
            </a:extLst>
          </p:cNvPr>
          <p:cNvGrpSpPr/>
          <p:nvPr/>
        </p:nvGrpSpPr>
        <p:grpSpPr>
          <a:xfrm>
            <a:off x="6620868" y="3526014"/>
            <a:ext cx="5854199" cy="3236495"/>
            <a:chOff x="6713621" y="3717757"/>
            <a:chExt cx="5854199" cy="323649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FDB61BE-118F-0BAC-B578-1BA4E9A405CE}"/>
                </a:ext>
              </a:extLst>
            </p:cNvPr>
            <p:cNvSpPr/>
            <p:nvPr/>
          </p:nvSpPr>
          <p:spPr>
            <a:xfrm>
              <a:off x="6713621" y="3970421"/>
              <a:ext cx="2658979" cy="2165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669314F-49FB-9F6A-D416-A580A506A381}"/>
                </a:ext>
              </a:extLst>
            </p:cNvPr>
            <p:cNvSpPr/>
            <p:nvPr/>
          </p:nvSpPr>
          <p:spPr>
            <a:xfrm>
              <a:off x="9516871" y="3717757"/>
              <a:ext cx="3050949" cy="32364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EA82A0E0-7E5B-B390-4DDD-3EE5920EC2C3}"/>
              </a:ext>
            </a:extLst>
          </p:cNvPr>
          <p:cNvSpPr/>
          <p:nvPr/>
        </p:nvSpPr>
        <p:spPr>
          <a:xfrm>
            <a:off x="3936894" y="3984418"/>
            <a:ext cx="1165478" cy="1165478"/>
          </a:xfrm>
          <a:prstGeom prst="rect">
            <a:avLst/>
          </a:prstGeom>
          <a:solidFill>
            <a:schemeClr val="accent3">
              <a:lumMod val="60000"/>
              <a:lumOff val="40000"/>
              <a:alpha val="38824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8EA190A-5CE2-A304-5084-4088D1EF8427}"/>
              </a:ext>
            </a:extLst>
          </p:cNvPr>
          <p:cNvGrpSpPr/>
          <p:nvPr/>
        </p:nvGrpSpPr>
        <p:grpSpPr>
          <a:xfrm>
            <a:off x="3882390" y="3947160"/>
            <a:ext cx="2385789" cy="2453640"/>
            <a:chOff x="3882390" y="5836920"/>
            <a:chExt cx="2385789" cy="2453640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E2A0D96-C595-0255-3DCC-D9BDE75909D6}"/>
                </a:ext>
              </a:extLst>
            </p:cNvPr>
            <p:cNvCxnSpPr>
              <a:cxnSpLocks/>
            </p:cNvCxnSpPr>
            <p:nvPr/>
          </p:nvCxnSpPr>
          <p:spPr>
            <a:xfrm>
              <a:off x="3882390" y="7034022"/>
              <a:ext cx="2385789" cy="254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36AF93B-662F-96F8-D2F6-D94BB8DB30AC}"/>
                </a:ext>
              </a:extLst>
            </p:cNvPr>
            <p:cNvCxnSpPr>
              <a:cxnSpLocks/>
            </p:cNvCxnSpPr>
            <p:nvPr/>
          </p:nvCxnSpPr>
          <p:spPr>
            <a:xfrm>
              <a:off x="5097399" y="5836920"/>
              <a:ext cx="0" cy="245364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FD66ED64-A0DE-D7F2-D62D-545123547312}"/>
              </a:ext>
            </a:extLst>
          </p:cNvPr>
          <p:cNvSpPr/>
          <p:nvPr/>
        </p:nvSpPr>
        <p:spPr>
          <a:xfrm>
            <a:off x="5102701" y="5146802"/>
            <a:ext cx="1165478" cy="1178213"/>
          </a:xfrm>
          <a:prstGeom prst="rect">
            <a:avLst/>
          </a:prstGeom>
          <a:solidFill>
            <a:schemeClr val="accent1">
              <a:lumMod val="60000"/>
              <a:lumOff val="40000"/>
              <a:alpha val="38824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BBB17E5-890A-8D6D-1394-CE4E80E9B7D5}"/>
              </a:ext>
            </a:extLst>
          </p:cNvPr>
          <p:cNvSpPr/>
          <p:nvPr/>
        </p:nvSpPr>
        <p:spPr>
          <a:xfrm>
            <a:off x="3936895" y="3984257"/>
            <a:ext cx="100494" cy="2338218"/>
          </a:xfrm>
          <a:custGeom>
            <a:avLst/>
            <a:gdLst>
              <a:gd name="connsiteX0" fmla="*/ 0 w 100494"/>
              <a:gd name="connsiteY0" fmla="*/ 16749 h 2338218"/>
              <a:gd name="connsiteX1" fmla="*/ 16749 w 100494"/>
              <a:gd name="connsiteY1" fmla="*/ 0 h 2338218"/>
              <a:gd name="connsiteX2" fmla="*/ 83745 w 100494"/>
              <a:gd name="connsiteY2" fmla="*/ 0 h 2338218"/>
              <a:gd name="connsiteX3" fmla="*/ 100494 w 100494"/>
              <a:gd name="connsiteY3" fmla="*/ 16749 h 2338218"/>
              <a:gd name="connsiteX4" fmla="*/ 100494 w 100494"/>
              <a:gd name="connsiteY4" fmla="*/ 569882 h 2338218"/>
              <a:gd name="connsiteX5" fmla="*/ 100494 w 100494"/>
              <a:gd name="connsiteY5" fmla="*/ 1099967 h 2338218"/>
              <a:gd name="connsiteX6" fmla="*/ 100494 w 100494"/>
              <a:gd name="connsiteY6" fmla="*/ 1607006 h 2338218"/>
              <a:gd name="connsiteX7" fmla="*/ 100494 w 100494"/>
              <a:gd name="connsiteY7" fmla="*/ 2321469 h 2338218"/>
              <a:gd name="connsiteX8" fmla="*/ 83745 w 100494"/>
              <a:gd name="connsiteY8" fmla="*/ 2338218 h 2338218"/>
              <a:gd name="connsiteX9" fmla="*/ 16749 w 100494"/>
              <a:gd name="connsiteY9" fmla="*/ 2338218 h 2338218"/>
              <a:gd name="connsiteX10" fmla="*/ 0 w 100494"/>
              <a:gd name="connsiteY10" fmla="*/ 2321469 h 2338218"/>
              <a:gd name="connsiteX11" fmla="*/ 0 w 100494"/>
              <a:gd name="connsiteY11" fmla="*/ 1768336 h 2338218"/>
              <a:gd name="connsiteX12" fmla="*/ 0 w 100494"/>
              <a:gd name="connsiteY12" fmla="*/ 1169109 h 2338218"/>
              <a:gd name="connsiteX13" fmla="*/ 0 w 100494"/>
              <a:gd name="connsiteY13" fmla="*/ 639023 h 2338218"/>
              <a:gd name="connsiteX14" fmla="*/ 0 w 100494"/>
              <a:gd name="connsiteY14" fmla="*/ 16749 h 2338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0494" h="2338218" extrusionOk="0">
                <a:moveTo>
                  <a:pt x="0" y="16749"/>
                </a:moveTo>
                <a:cubicBezTo>
                  <a:pt x="-580" y="5877"/>
                  <a:pt x="7412" y="-1050"/>
                  <a:pt x="16749" y="0"/>
                </a:cubicBezTo>
                <a:cubicBezTo>
                  <a:pt x="38448" y="1062"/>
                  <a:pt x="64639" y="1859"/>
                  <a:pt x="83745" y="0"/>
                </a:cubicBezTo>
                <a:cubicBezTo>
                  <a:pt x="92905" y="-2122"/>
                  <a:pt x="100868" y="9216"/>
                  <a:pt x="100494" y="16749"/>
                </a:cubicBezTo>
                <a:cubicBezTo>
                  <a:pt x="79283" y="151891"/>
                  <a:pt x="123948" y="389433"/>
                  <a:pt x="100494" y="569882"/>
                </a:cubicBezTo>
                <a:cubicBezTo>
                  <a:pt x="77040" y="750331"/>
                  <a:pt x="109308" y="938547"/>
                  <a:pt x="100494" y="1099967"/>
                </a:cubicBezTo>
                <a:cubicBezTo>
                  <a:pt x="91680" y="1261387"/>
                  <a:pt x="103357" y="1427475"/>
                  <a:pt x="100494" y="1607006"/>
                </a:cubicBezTo>
                <a:cubicBezTo>
                  <a:pt x="97631" y="1786537"/>
                  <a:pt x="93465" y="1982937"/>
                  <a:pt x="100494" y="2321469"/>
                </a:cubicBezTo>
                <a:cubicBezTo>
                  <a:pt x="100111" y="2330929"/>
                  <a:pt x="93188" y="2338362"/>
                  <a:pt x="83745" y="2338218"/>
                </a:cubicBezTo>
                <a:cubicBezTo>
                  <a:pt x="57864" y="2340073"/>
                  <a:pt x="32963" y="2336730"/>
                  <a:pt x="16749" y="2338218"/>
                </a:cubicBezTo>
                <a:cubicBezTo>
                  <a:pt x="5603" y="2339290"/>
                  <a:pt x="-446" y="2332192"/>
                  <a:pt x="0" y="2321469"/>
                </a:cubicBezTo>
                <a:cubicBezTo>
                  <a:pt x="17450" y="2186215"/>
                  <a:pt x="-23174" y="1918899"/>
                  <a:pt x="0" y="1768336"/>
                </a:cubicBezTo>
                <a:cubicBezTo>
                  <a:pt x="23174" y="1617773"/>
                  <a:pt x="14081" y="1299596"/>
                  <a:pt x="0" y="1169109"/>
                </a:cubicBezTo>
                <a:cubicBezTo>
                  <a:pt x="-14081" y="1038622"/>
                  <a:pt x="22532" y="797225"/>
                  <a:pt x="0" y="639023"/>
                </a:cubicBezTo>
                <a:cubicBezTo>
                  <a:pt x="-22532" y="480821"/>
                  <a:pt x="-1745" y="317521"/>
                  <a:pt x="0" y="16749"/>
                </a:cubicBezTo>
                <a:close/>
              </a:path>
            </a:pathLst>
          </a:custGeom>
          <a:noFill/>
          <a:ln w="38100">
            <a:solidFill>
              <a:schemeClr val="accent2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26432753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224B0CA-02B1-0C35-CA5B-020F649AD819}"/>
              </a:ext>
            </a:extLst>
          </p:cNvPr>
          <p:cNvGrpSpPr/>
          <p:nvPr/>
        </p:nvGrpSpPr>
        <p:grpSpPr>
          <a:xfrm>
            <a:off x="3494313" y="6715972"/>
            <a:ext cx="2812234" cy="681310"/>
            <a:chOff x="6477993" y="6483695"/>
            <a:chExt cx="2812234" cy="120391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2DF46B7-EB8C-0AF3-5006-5C93275500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3284" t="2285" r="3159" b="2562"/>
            <a:stretch>
              <a:fillRect/>
            </a:stretch>
          </p:blipFill>
          <p:spPr>
            <a:xfrm rot="16200000">
              <a:off x="7792719" y="5821047"/>
              <a:ext cx="517526" cy="224599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DBB6B97-A63F-4FB6-7825-367BB0BB9F89}"/>
                </a:ext>
              </a:extLst>
            </p:cNvPr>
            <p:cNvSpPr txBox="1"/>
            <p:nvPr/>
          </p:nvSpPr>
          <p:spPr>
            <a:xfrm>
              <a:off x="9058733" y="7143748"/>
              <a:ext cx="231494" cy="5438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dirty="0"/>
                <a:t>1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326A48D-F1B9-A54F-7528-0A0B8C0D49D1}"/>
                </a:ext>
              </a:extLst>
            </p:cNvPr>
            <p:cNvSpPr txBox="1"/>
            <p:nvPr/>
          </p:nvSpPr>
          <p:spPr>
            <a:xfrm>
              <a:off x="6696990" y="7082329"/>
              <a:ext cx="231494" cy="5438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dirty="0"/>
                <a:t>0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4315805-1317-697D-EC47-3B565FF1704D}"/>
                </a:ext>
              </a:extLst>
            </p:cNvPr>
            <p:cNvSpPr txBox="1"/>
            <p:nvPr/>
          </p:nvSpPr>
          <p:spPr>
            <a:xfrm>
              <a:off x="6477993" y="6483695"/>
              <a:ext cx="543075" cy="5438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dirty="0"/>
                <a:t>2π 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30C5CD89-92A3-8D03-DFA2-4C16B26415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3718" y="3819488"/>
            <a:ext cx="108670" cy="147157"/>
          </a:xfrm>
          <a:prstGeom prst="ellipse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09C50E04-D381-FC5B-1A9B-F0F081C40BB5}"/>
              </a:ext>
            </a:extLst>
          </p:cNvPr>
          <p:cNvSpPr/>
          <p:nvPr/>
        </p:nvSpPr>
        <p:spPr>
          <a:xfrm>
            <a:off x="811902" y="3138841"/>
            <a:ext cx="2717799" cy="38849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8B76CDE-5EE0-73AE-DB95-A784BBA1EAA3}"/>
              </a:ext>
            </a:extLst>
          </p:cNvPr>
          <p:cNvSpPr/>
          <p:nvPr/>
        </p:nvSpPr>
        <p:spPr>
          <a:xfrm>
            <a:off x="6567952" y="3201807"/>
            <a:ext cx="4016361" cy="38849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5C7DDC8-9EBA-47E8-78AF-44786FA3B1E1}"/>
              </a:ext>
            </a:extLst>
          </p:cNvPr>
          <p:cNvSpPr txBox="1"/>
          <p:nvPr/>
        </p:nvSpPr>
        <p:spPr>
          <a:xfrm>
            <a:off x="4173313" y="4339364"/>
            <a:ext cx="621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2800" b="1" dirty="0">
                <a:solidFill>
                  <a:schemeClr val="bg1"/>
                </a:solidFill>
              </a:rPr>
              <a:t>↻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0ACE9B0-EA3B-926A-37D5-899B318F9537}"/>
              </a:ext>
            </a:extLst>
          </p:cNvPr>
          <p:cNvSpPr txBox="1"/>
          <p:nvPr/>
        </p:nvSpPr>
        <p:spPr>
          <a:xfrm>
            <a:off x="5363092" y="5474298"/>
            <a:ext cx="621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2800" b="1" dirty="0">
                <a:solidFill>
                  <a:schemeClr val="bg1"/>
                </a:solidFill>
              </a:rPr>
              <a:t>↺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795A706-CD7D-CD81-AAE0-B3A217A71C65}"/>
              </a:ext>
            </a:extLst>
          </p:cNvPr>
          <p:cNvSpPr txBox="1"/>
          <p:nvPr/>
        </p:nvSpPr>
        <p:spPr>
          <a:xfrm>
            <a:off x="1086890" y="3970871"/>
            <a:ext cx="621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28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↻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7715582-F089-E94B-7EEE-014166D50C49}"/>
              </a:ext>
            </a:extLst>
          </p:cNvPr>
          <p:cNvSpPr txBox="1"/>
          <p:nvPr/>
        </p:nvSpPr>
        <p:spPr>
          <a:xfrm>
            <a:off x="6683082" y="3984257"/>
            <a:ext cx="621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28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↻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5104C11-67C7-EEB0-BC6F-B9510311E59D}"/>
              </a:ext>
            </a:extLst>
          </p:cNvPr>
          <p:cNvSpPr txBox="1"/>
          <p:nvPr/>
        </p:nvSpPr>
        <p:spPr>
          <a:xfrm>
            <a:off x="9535514" y="3993434"/>
            <a:ext cx="621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2800" b="1" dirty="0">
                <a:solidFill>
                  <a:schemeClr val="accent5"/>
                </a:solidFill>
              </a:rPr>
              <a:t>↺</a:t>
            </a:r>
          </a:p>
        </p:txBody>
      </p:sp>
    </p:spTree>
    <p:extLst>
      <p:ext uri="{BB962C8B-B14F-4D97-AF65-F5344CB8AC3E}">
        <p14:creationId xmlns:p14="http://schemas.microsoft.com/office/powerpoint/2010/main" val="3217996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5" grpId="0" animBg="1"/>
      <p:bldP spid="3" grpId="0" animBg="1"/>
      <p:bldP spid="3" grpId="1" animBg="1"/>
      <p:bldP spid="25" grpId="0" animBg="1"/>
      <p:bldP spid="26" grpId="0" animBg="1"/>
      <p:bldP spid="28" grpId="0"/>
      <p:bldP spid="31" grpId="0"/>
      <p:bldP spid="32" grpId="0"/>
      <p:bldP spid="34" grpId="0"/>
      <p:bldP spid="3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Introduction to Neural Networks and Their Key Elements… – Towards AI">
            <a:extLst>
              <a:ext uri="{FF2B5EF4-FFF2-40B4-BE49-F238E27FC236}">
                <a16:creationId xmlns:a16="http://schemas.microsoft.com/office/drawing/2014/main" id="{58FBE8BE-AB7B-024B-2B67-16DA84D5B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366" y="2478839"/>
            <a:ext cx="9615906" cy="5885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7749A7D9-97B6-69C0-4EC2-C89A4F025A0C}"/>
              </a:ext>
            </a:extLst>
          </p:cNvPr>
          <p:cNvGrpSpPr/>
          <p:nvPr/>
        </p:nvGrpSpPr>
        <p:grpSpPr>
          <a:xfrm>
            <a:off x="6581597" y="3789624"/>
            <a:ext cx="5998427" cy="3968803"/>
            <a:chOff x="6441440" y="3224477"/>
            <a:chExt cx="5998427" cy="3968803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2268378-7671-B3ED-40FF-06B837C8D1D7}"/>
                </a:ext>
              </a:extLst>
            </p:cNvPr>
            <p:cNvSpPr/>
            <p:nvPr/>
          </p:nvSpPr>
          <p:spPr>
            <a:xfrm>
              <a:off x="6441440" y="4418918"/>
              <a:ext cx="5293360" cy="27743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A6F3246-430B-7C29-3776-03D8EDECD35C}"/>
                </a:ext>
              </a:extLst>
            </p:cNvPr>
            <p:cNvSpPr/>
            <p:nvPr/>
          </p:nvSpPr>
          <p:spPr>
            <a:xfrm>
              <a:off x="7146507" y="3224477"/>
              <a:ext cx="5293360" cy="27743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2493FC1-D001-A408-BE52-3EB636703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How do Neural Nets Work?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37D8BF-E0B0-467F-EF22-7042087427D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 smtClean="0"/>
              <a:t>17</a:t>
            </a:fld>
            <a:endParaRPr lang="en-ZA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44C255-7B4B-1FB7-F09D-A21C885C72DD}"/>
              </a:ext>
            </a:extLst>
          </p:cNvPr>
          <p:cNvSpPr txBox="1"/>
          <p:nvPr/>
        </p:nvSpPr>
        <p:spPr>
          <a:xfrm>
            <a:off x="0" y="9115623"/>
            <a:ext cx="45057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>
                <a:latin typeface="Helvetica Neue" panose="02000503000000020004" pitchFamily="50"/>
              </a:rPr>
              <a:t>Animation from twardsai.net [https://towardsai.net]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0025E0D-CDA2-68D9-8A92-30C5968769B7}"/>
                  </a:ext>
                </a:extLst>
              </p:cNvPr>
              <p:cNvSpPr txBox="1"/>
              <p:nvPr/>
            </p:nvSpPr>
            <p:spPr>
              <a:xfrm>
                <a:off x="1083561" y="3766654"/>
                <a:ext cx="134112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ZA" sz="24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ZA" sz="24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ZA" sz="24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ZA" sz="1600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0025E0D-CDA2-68D9-8A92-30C5968769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3561" y="3766654"/>
                <a:ext cx="1341120" cy="461665"/>
              </a:xfrm>
              <a:prstGeom prst="rect">
                <a:avLst/>
              </a:prstGeom>
              <a:blipFill>
                <a:blip r:embed="rId3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0792441-ABAC-038E-5DBF-F025DE30BCBF}"/>
                  </a:ext>
                </a:extLst>
              </p:cNvPr>
              <p:cNvSpPr txBox="1"/>
              <p:nvPr/>
            </p:nvSpPr>
            <p:spPr>
              <a:xfrm>
                <a:off x="1083561" y="4645967"/>
                <a:ext cx="134112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ZA" sz="24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ZA" sz="24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ZA" sz="24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ZA" sz="1600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0792441-ABAC-038E-5DBF-F025DE30BC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3561" y="4645967"/>
                <a:ext cx="1341120" cy="461665"/>
              </a:xfrm>
              <a:prstGeom prst="rect">
                <a:avLst/>
              </a:prstGeom>
              <a:blipFill>
                <a:blip r:embed="rId4"/>
                <a:stretch>
                  <a:fillRect b="-3947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8F7428B-67BE-28CF-8B5A-A41DB2B636A7}"/>
                  </a:ext>
                </a:extLst>
              </p:cNvPr>
              <p:cNvSpPr txBox="1"/>
              <p:nvPr/>
            </p:nvSpPr>
            <p:spPr>
              <a:xfrm>
                <a:off x="1106810" y="5543194"/>
                <a:ext cx="134112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ZA" sz="24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ZA" sz="24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ZA" sz="24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ZA" sz="1600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8F7428B-67BE-28CF-8B5A-A41DB2B636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6810" y="5543194"/>
                <a:ext cx="1341120" cy="461665"/>
              </a:xfrm>
              <a:prstGeom prst="rect">
                <a:avLst/>
              </a:prstGeom>
              <a:blipFill>
                <a:blip r:embed="rId5"/>
                <a:stretch>
                  <a:fillRect b="-3947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2DE1C8E-5202-7841-1002-2F30F3A57A51}"/>
                  </a:ext>
                </a:extLst>
              </p:cNvPr>
              <p:cNvSpPr txBox="1"/>
              <p:nvPr/>
            </p:nvSpPr>
            <p:spPr>
              <a:xfrm>
                <a:off x="1070729" y="6440421"/>
                <a:ext cx="134112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ZA" sz="24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ZA" sz="24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ZA" sz="24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ZA" sz="1600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2DE1C8E-5202-7841-1002-2F30F3A57A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0729" y="6440421"/>
                <a:ext cx="1341120" cy="461665"/>
              </a:xfrm>
              <a:prstGeom prst="rect">
                <a:avLst/>
              </a:prstGeom>
              <a:blipFill>
                <a:blip r:embed="rId6"/>
                <a:stretch>
                  <a:fillRect b="-3947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386D16D-890C-5A42-4BB2-C3EFFAE7DFF4}"/>
                  </a:ext>
                </a:extLst>
              </p:cNvPr>
              <p:cNvSpPr txBox="1"/>
              <p:nvPr/>
            </p:nvSpPr>
            <p:spPr>
              <a:xfrm>
                <a:off x="6675354" y="4926981"/>
                <a:ext cx="2549926" cy="9888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ZA" sz="24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ZA" sz="24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ZA" sz="24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ZA" sz="24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ZA" sz="2400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ZA" sz="2400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ZA" sz="2400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ZA" sz="2400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ZA" sz="2400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ZA" sz="2400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ZA" sz="24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ZA" sz="24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𝑏𝑖𝑎𝑠</m:t>
                          </m:r>
                        </m:e>
                      </m:nary>
                    </m:oMath>
                  </m:oMathPara>
                </a14:m>
                <a:endParaRPr lang="en-ZA" sz="2400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386D16D-890C-5A42-4BB2-C3EFFAE7DF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5354" y="4926981"/>
                <a:ext cx="2549926" cy="98886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97299459-73B3-E458-4A86-4C217C77685B}"/>
              </a:ext>
            </a:extLst>
          </p:cNvPr>
          <p:cNvSpPr/>
          <p:nvPr/>
        </p:nvSpPr>
        <p:spPr>
          <a:xfrm>
            <a:off x="7376323" y="3464343"/>
            <a:ext cx="1878111" cy="2674704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8835221-6795-9C47-BFE6-FF57C5C65086}"/>
                  </a:ext>
                </a:extLst>
              </p:cNvPr>
              <p:cNvSpPr txBox="1"/>
              <p:nvPr/>
            </p:nvSpPr>
            <p:spPr>
              <a:xfrm>
                <a:off x="6675354" y="4926981"/>
                <a:ext cx="2549926" cy="9888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ZA" sz="24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ZA" sz="24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ZA" sz="24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ZA" sz="24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ZA" sz="2400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ZA" sz="2400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ZA" sz="2400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ZA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ZA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ZA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ZA" sz="24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ZA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𝑏𝑖𝑎𝑠</m:t>
                          </m:r>
                        </m:e>
                      </m:nary>
                    </m:oMath>
                  </m:oMathPara>
                </a14:m>
                <a:endParaRPr lang="en-ZA" sz="2400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8835221-6795-9C47-BFE6-FF57C5C650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5354" y="4926981"/>
                <a:ext cx="2549926" cy="98886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6845BC58-9733-6094-94BC-C82BFA834B8E}"/>
              </a:ext>
            </a:extLst>
          </p:cNvPr>
          <p:cNvGrpSpPr/>
          <p:nvPr/>
        </p:nvGrpSpPr>
        <p:grpSpPr>
          <a:xfrm>
            <a:off x="7286482" y="4069483"/>
            <a:ext cx="1967953" cy="1168062"/>
            <a:chOff x="7286482" y="4069483"/>
            <a:chExt cx="1967953" cy="1168062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0BB693E-6C74-B0AE-8F90-EEA2DC00E00C}"/>
                </a:ext>
              </a:extLst>
            </p:cNvPr>
            <p:cNvSpPr txBox="1"/>
            <p:nvPr/>
          </p:nvSpPr>
          <p:spPr>
            <a:xfrm>
              <a:off x="7286482" y="4069483"/>
              <a:ext cx="196795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2000" dirty="0">
                  <a:solidFill>
                    <a:schemeClr val="accent1"/>
                  </a:solidFill>
                  <a:latin typeface="Helvetica Neue" panose="02000503000000020004" pitchFamily="50"/>
                </a:rPr>
                <a:t>Trainable Parameters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853B44DF-C657-18EB-2A54-6418905DCBE0}"/>
                </a:ext>
              </a:extLst>
            </p:cNvPr>
            <p:cNvCxnSpPr>
              <a:stCxn id="20" idx="2"/>
            </p:cNvCxnSpPr>
            <p:nvPr/>
          </p:nvCxnSpPr>
          <p:spPr>
            <a:xfrm flipH="1">
              <a:off x="7847635" y="4777369"/>
              <a:ext cx="422824" cy="460176"/>
            </a:xfrm>
            <a:prstGeom prst="straightConnector1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7B0B116A-6F87-5FBC-440F-FFF9FB26D6BB}"/>
                </a:ext>
              </a:extLst>
            </p:cNvPr>
            <p:cNvCxnSpPr>
              <a:cxnSpLocks/>
              <a:stCxn id="20" idx="2"/>
            </p:cNvCxnSpPr>
            <p:nvPr/>
          </p:nvCxnSpPr>
          <p:spPr>
            <a:xfrm>
              <a:off x="8270459" y="4777369"/>
              <a:ext cx="306304" cy="460176"/>
            </a:xfrm>
            <a:prstGeom prst="straightConnector1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50289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283">
        <p:fade/>
      </p:transition>
    </mc:Choice>
    <mc:Fallback>
      <p:transition advTm="128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9" grpId="0"/>
      <p:bldP spid="19" grpId="1"/>
      <p:bldP spid="8" grpId="0" animBg="1"/>
      <p:bldP spid="15" grpId="0" animBg="1"/>
      <p:bldP spid="15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B8757-39DA-0299-964B-FEE855C1D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Multi-Layer Perceptron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CF1C82-35A6-2D25-4ED1-BB5E6578FC0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 smtClean="0"/>
              <a:t>18</a:t>
            </a:fld>
            <a:endParaRPr lang="en-ZA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CE1D92B-9077-5870-5A37-C1D32589DE32}"/>
              </a:ext>
            </a:extLst>
          </p:cNvPr>
          <p:cNvSpPr/>
          <p:nvPr/>
        </p:nvSpPr>
        <p:spPr>
          <a:xfrm>
            <a:off x="1259875" y="2906264"/>
            <a:ext cx="711200" cy="711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endParaRPr lang="en-ZA" sz="2400" b="0" dirty="0">
              <a:solidFill>
                <a:sysClr val="windowText" lastClr="000000"/>
              </a:solidFill>
              <a:latin typeface="Consolas" panose="020B0609020204030204" pitchFamily="49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6B7CCAC-2A3D-2EDC-6F0E-F82F3D2FDF90}"/>
              </a:ext>
            </a:extLst>
          </p:cNvPr>
          <p:cNvSpPr/>
          <p:nvPr/>
        </p:nvSpPr>
        <p:spPr>
          <a:xfrm>
            <a:off x="1259875" y="3923008"/>
            <a:ext cx="711200" cy="711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endParaRPr lang="en-ZA" dirty="0">
              <a:solidFill>
                <a:sysClr val="windowText" lastClr="000000"/>
              </a:solidFill>
              <a:latin typeface="Consolas" panose="020B0609020204030204" pitchFamily="49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059A16F-7300-8B4E-0797-5EED9697A4A0}"/>
              </a:ext>
            </a:extLst>
          </p:cNvPr>
          <p:cNvSpPr/>
          <p:nvPr/>
        </p:nvSpPr>
        <p:spPr>
          <a:xfrm>
            <a:off x="1259875" y="4939752"/>
            <a:ext cx="711200" cy="711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endParaRPr lang="en-ZA" dirty="0">
              <a:solidFill>
                <a:sysClr val="windowText" lastClr="000000"/>
              </a:solidFill>
              <a:latin typeface="Consolas" panose="020B0609020204030204" pitchFamily="49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A4D1747-7CD5-0E24-211B-C346199A3E75}"/>
              </a:ext>
            </a:extLst>
          </p:cNvPr>
          <p:cNvSpPr/>
          <p:nvPr/>
        </p:nvSpPr>
        <p:spPr>
          <a:xfrm>
            <a:off x="1259875" y="5956496"/>
            <a:ext cx="711200" cy="711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endParaRPr lang="en-ZA" dirty="0">
              <a:solidFill>
                <a:sysClr val="windowText" lastClr="000000"/>
              </a:solidFill>
              <a:latin typeface="Consolas" panose="020B0609020204030204" pitchFamily="49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E4B5C89-498E-57A9-94D6-F2C0421C5EC8}"/>
              </a:ext>
            </a:extLst>
          </p:cNvPr>
          <p:cNvSpPr/>
          <p:nvPr/>
        </p:nvSpPr>
        <p:spPr>
          <a:xfrm>
            <a:off x="4257075" y="2397892"/>
            <a:ext cx="711200" cy="711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endParaRPr lang="en-ZA" dirty="0">
              <a:solidFill>
                <a:sysClr val="windowText" lastClr="000000"/>
              </a:solidFill>
              <a:latin typeface="Consolas" panose="020B0609020204030204" pitchFamily="49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54E6B9E-3EDC-E460-8E23-6BB56EC12929}"/>
              </a:ext>
            </a:extLst>
          </p:cNvPr>
          <p:cNvSpPr/>
          <p:nvPr/>
        </p:nvSpPr>
        <p:spPr>
          <a:xfrm>
            <a:off x="4257075" y="3414636"/>
            <a:ext cx="711200" cy="711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endParaRPr lang="en-ZA" dirty="0">
              <a:solidFill>
                <a:sysClr val="windowText" lastClr="000000"/>
              </a:solidFill>
              <a:latin typeface="Consolas" panose="020B0609020204030204" pitchFamily="49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F66875C-5F5E-794B-4ACC-4E7685FA8709}"/>
              </a:ext>
            </a:extLst>
          </p:cNvPr>
          <p:cNvSpPr/>
          <p:nvPr/>
        </p:nvSpPr>
        <p:spPr>
          <a:xfrm>
            <a:off x="4257075" y="4431380"/>
            <a:ext cx="711200" cy="711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endParaRPr lang="en-ZA" dirty="0">
              <a:solidFill>
                <a:sysClr val="windowText" lastClr="000000"/>
              </a:solidFill>
              <a:latin typeface="Consolas" panose="020B0609020204030204" pitchFamily="49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111EC7D-4A5E-7065-DC4A-9E79E257EA21}"/>
              </a:ext>
            </a:extLst>
          </p:cNvPr>
          <p:cNvSpPr/>
          <p:nvPr/>
        </p:nvSpPr>
        <p:spPr>
          <a:xfrm>
            <a:off x="4257075" y="5448124"/>
            <a:ext cx="711200" cy="711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endParaRPr lang="en-ZA" dirty="0">
              <a:solidFill>
                <a:sysClr val="windowText" lastClr="000000"/>
              </a:solidFill>
              <a:latin typeface="Consolas" panose="020B0609020204030204" pitchFamily="49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F2E2F96-244C-71B3-0058-A2951AB54730}"/>
              </a:ext>
            </a:extLst>
          </p:cNvPr>
          <p:cNvCxnSpPr>
            <a:stCxn id="5" idx="6"/>
            <a:endCxn id="9" idx="2"/>
          </p:cNvCxnSpPr>
          <p:nvPr/>
        </p:nvCxnSpPr>
        <p:spPr>
          <a:xfrm flipV="1">
            <a:off x="1971075" y="2753492"/>
            <a:ext cx="2286000" cy="5083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3E4CBA8A-F3E3-14AF-F01E-8CC01430F8FA}"/>
              </a:ext>
            </a:extLst>
          </p:cNvPr>
          <p:cNvSpPr/>
          <p:nvPr/>
        </p:nvSpPr>
        <p:spPr>
          <a:xfrm>
            <a:off x="4257075" y="6464868"/>
            <a:ext cx="711200" cy="711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endParaRPr lang="en-ZA" dirty="0">
              <a:solidFill>
                <a:sysClr val="windowText" lastClr="000000"/>
              </a:solidFill>
              <a:latin typeface="Consolas" panose="020B0609020204030204" pitchFamily="49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2D25A2C-46D4-097F-8E26-C2F2B123CF2B}"/>
              </a:ext>
            </a:extLst>
          </p:cNvPr>
          <p:cNvCxnSpPr>
            <a:cxnSpLocks/>
            <a:stCxn id="5" idx="6"/>
            <a:endCxn id="10" idx="2"/>
          </p:cNvCxnSpPr>
          <p:nvPr/>
        </p:nvCxnSpPr>
        <p:spPr>
          <a:xfrm>
            <a:off x="1971075" y="3261864"/>
            <a:ext cx="2286000" cy="5083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9164D83-8AAB-D54F-2AA8-38E352E360AA}"/>
              </a:ext>
            </a:extLst>
          </p:cNvPr>
          <p:cNvCxnSpPr>
            <a:cxnSpLocks/>
            <a:stCxn id="5" idx="6"/>
            <a:endCxn id="11" idx="2"/>
          </p:cNvCxnSpPr>
          <p:nvPr/>
        </p:nvCxnSpPr>
        <p:spPr>
          <a:xfrm>
            <a:off x="1971075" y="3261864"/>
            <a:ext cx="2286000" cy="15251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50D6786-5467-5618-E0A7-07CECEEA673C}"/>
              </a:ext>
            </a:extLst>
          </p:cNvPr>
          <p:cNvCxnSpPr>
            <a:cxnSpLocks/>
            <a:stCxn id="5" idx="6"/>
            <a:endCxn id="12" idx="2"/>
          </p:cNvCxnSpPr>
          <p:nvPr/>
        </p:nvCxnSpPr>
        <p:spPr>
          <a:xfrm>
            <a:off x="1971075" y="3261864"/>
            <a:ext cx="2286000" cy="25418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5031DA9-B969-457A-0EFB-B136D23DE608}"/>
              </a:ext>
            </a:extLst>
          </p:cNvPr>
          <p:cNvCxnSpPr>
            <a:cxnSpLocks/>
            <a:stCxn id="5" idx="6"/>
            <a:endCxn id="18" idx="2"/>
          </p:cNvCxnSpPr>
          <p:nvPr/>
        </p:nvCxnSpPr>
        <p:spPr>
          <a:xfrm>
            <a:off x="1971075" y="3261864"/>
            <a:ext cx="2286000" cy="35586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8AF2466-9915-C2D8-A8AB-9D3390FCBC3C}"/>
              </a:ext>
            </a:extLst>
          </p:cNvPr>
          <p:cNvCxnSpPr>
            <a:cxnSpLocks/>
            <a:stCxn id="6" idx="6"/>
            <a:endCxn id="9" idx="2"/>
          </p:cNvCxnSpPr>
          <p:nvPr/>
        </p:nvCxnSpPr>
        <p:spPr>
          <a:xfrm flipV="1">
            <a:off x="1971075" y="2753492"/>
            <a:ext cx="2286000" cy="15251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88DE35C1-5FA3-87AA-292B-CFC9E5D1CDD6}"/>
              </a:ext>
            </a:extLst>
          </p:cNvPr>
          <p:cNvCxnSpPr>
            <a:cxnSpLocks/>
            <a:stCxn id="6" idx="6"/>
            <a:endCxn id="10" idx="2"/>
          </p:cNvCxnSpPr>
          <p:nvPr/>
        </p:nvCxnSpPr>
        <p:spPr>
          <a:xfrm flipV="1">
            <a:off x="1971075" y="3770236"/>
            <a:ext cx="2286000" cy="5083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50E7C04-DD4E-DA42-0811-8DE73A636E8B}"/>
              </a:ext>
            </a:extLst>
          </p:cNvPr>
          <p:cNvCxnSpPr>
            <a:cxnSpLocks/>
            <a:stCxn id="6" idx="6"/>
            <a:endCxn id="11" idx="2"/>
          </p:cNvCxnSpPr>
          <p:nvPr/>
        </p:nvCxnSpPr>
        <p:spPr>
          <a:xfrm>
            <a:off x="1971075" y="4278608"/>
            <a:ext cx="2286000" cy="5083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15B4063E-175B-6CC7-5DF9-621ADE9E5A54}"/>
              </a:ext>
            </a:extLst>
          </p:cNvPr>
          <p:cNvCxnSpPr>
            <a:cxnSpLocks/>
            <a:stCxn id="6" idx="6"/>
            <a:endCxn id="12" idx="2"/>
          </p:cNvCxnSpPr>
          <p:nvPr/>
        </p:nvCxnSpPr>
        <p:spPr>
          <a:xfrm>
            <a:off x="1971075" y="4278608"/>
            <a:ext cx="2286000" cy="15251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5E95E961-894D-B7BE-943D-1CF766040450}"/>
              </a:ext>
            </a:extLst>
          </p:cNvPr>
          <p:cNvCxnSpPr>
            <a:cxnSpLocks/>
            <a:stCxn id="6" idx="6"/>
            <a:endCxn id="18" idx="2"/>
          </p:cNvCxnSpPr>
          <p:nvPr/>
        </p:nvCxnSpPr>
        <p:spPr>
          <a:xfrm>
            <a:off x="1971075" y="4278608"/>
            <a:ext cx="2286000" cy="25418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8CEBF04A-5840-CD7A-F36A-367F46CB5B9D}"/>
              </a:ext>
            </a:extLst>
          </p:cNvPr>
          <p:cNvCxnSpPr>
            <a:cxnSpLocks/>
            <a:stCxn id="7" idx="6"/>
            <a:endCxn id="9" idx="2"/>
          </p:cNvCxnSpPr>
          <p:nvPr/>
        </p:nvCxnSpPr>
        <p:spPr>
          <a:xfrm flipV="1">
            <a:off x="1971075" y="2753492"/>
            <a:ext cx="2286000" cy="25418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72B9D560-C686-488E-CF33-D34AB18F7DBF}"/>
              </a:ext>
            </a:extLst>
          </p:cNvPr>
          <p:cNvCxnSpPr>
            <a:cxnSpLocks/>
            <a:stCxn id="7" idx="6"/>
            <a:endCxn id="10" idx="2"/>
          </p:cNvCxnSpPr>
          <p:nvPr/>
        </p:nvCxnSpPr>
        <p:spPr>
          <a:xfrm flipV="1">
            <a:off x="1971075" y="3770236"/>
            <a:ext cx="2286000" cy="15251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C80AE5F6-71ED-CF4C-44C7-7396A7C14017}"/>
              </a:ext>
            </a:extLst>
          </p:cNvPr>
          <p:cNvCxnSpPr>
            <a:cxnSpLocks/>
            <a:stCxn id="7" idx="6"/>
            <a:endCxn id="11" idx="2"/>
          </p:cNvCxnSpPr>
          <p:nvPr/>
        </p:nvCxnSpPr>
        <p:spPr>
          <a:xfrm flipV="1">
            <a:off x="1971075" y="4786980"/>
            <a:ext cx="2286000" cy="5083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52010BD7-90AF-865A-25FE-C633FA54D4F5}"/>
              </a:ext>
            </a:extLst>
          </p:cNvPr>
          <p:cNvCxnSpPr>
            <a:cxnSpLocks/>
            <a:stCxn id="7" idx="6"/>
            <a:endCxn id="12" idx="2"/>
          </p:cNvCxnSpPr>
          <p:nvPr/>
        </p:nvCxnSpPr>
        <p:spPr>
          <a:xfrm>
            <a:off x="1971075" y="5295352"/>
            <a:ext cx="2286000" cy="5083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56FD05DA-F292-2DAE-2ADE-B734DA533A5D}"/>
              </a:ext>
            </a:extLst>
          </p:cNvPr>
          <p:cNvCxnSpPr>
            <a:cxnSpLocks/>
            <a:stCxn id="7" idx="6"/>
            <a:endCxn id="18" idx="2"/>
          </p:cNvCxnSpPr>
          <p:nvPr/>
        </p:nvCxnSpPr>
        <p:spPr>
          <a:xfrm>
            <a:off x="1971075" y="5295352"/>
            <a:ext cx="2286000" cy="15251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18E53BA3-C2D5-B5E5-9D02-D91A7E8AD0BB}"/>
              </a:ext>
            </a:extLst>
          </p:cNvPr>
          <p:cNvCxnSpPr>
            <a:cxnSpLocks/>
            <a:stCxn id="8" idx="6"/>
            <a:endCxn id="9" idx="2"/>
          </p:cNvCxnSpPr>
          <p:nvPr/>
        </p:nvCxnSpPr>
        <p:spPr>
          <a:xfrm flipV="1">
            <a:off x="1971075" y="2753492"/>
            <a:ext cx="2286000" cy="35586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8707F321-933B-ED68-12F4-9D801C02A103}"/>
              </a:ext>
            </a:extLst>
          </p:cNvPr>
          <p:cNvCxnSpPr>
            <a:cxnSpLocks/>
            <a:stCxn id="8" idx="6"/>
            <a:endCxn id="10" idx="2"/>
          </p:cNvCxnSpPr>
          <p:nvPr/>
        </p:nvCxnSpPr>
        <p:spPr>
          <a:xfrm flipV="1">
            <a:off x="1971075" y="3770236"/>
            <a:ext cx="2286000" cy="25418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5C916E1D-790A-AB2A-EA05-2E320DE531C4}"/>
              </a:ext>
            </a:extLst>
          </p:cNvPr>
          <p:cNvCxnSpPr>
            <a:cxnSpLocks/>
            <a:stCxn id="8" idx="6"/>
            <a:endCxn id="11" idx="2"/>
          </p:cNvCxnSpPr>
          <p:nvPr/>
        </p:nvCxnSpPr>
        <p:spPr>
          <a:xfrm flipV="1">
            <a:off x="1971075" y="4786980"/>
            <a:ext cx="2286000" cy="15251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311E0DF2-4CD1-94B5-1066-AA937E941A01}"/>
              </a:ext>
            </a:extLst>
          </p:cNvPr>
          <p:cNvCxnSpPr>
            <a:cxnSpLocks/>
            <a:stCxn id="8" idx="6"/>
            <a:endCxn id="12" idx="2"/>
          </p:cNvCxnSpPr>
          <p:nvPr/>
        </p:nvCxnSpPr>
        <p:spPr>
          <a:xfrm flipV="1">
            <a:off x="1971075" y="5803724"/>
            <a:ext cx="2286000" cy="5083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5D3778FA-ECD2-7E80-620F-CF0C1B8EED32}"/>
              </a:ext>
            </a:extLst>
          </p:cNvPr>
          <p:cNvCxnSpPr>
            <a:cxnSpLocks/>
            <a:stCxn id="8" idx="6"/>
            <a:endCxn id="18" idx="2"/>
          </p:cNvCxnSpPr>
          <p:nvPr/>
        </p:nvCxnSpPr>
        <p:spPr>
          <a:xfrm>
            <a:off x="1971075" y="6312096"/>
            <a:ext cx="2286000" cy="5083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Oval 96">
            <a:extLst>
              <a:ext uri="{FF2B5EF4-FFF2-40B4-BE49-F238E27FC236}">
                <a16:creationId xmlns:a16="http://schemas.microsoft.com/office/drawing/2014/main" id="{A931F79D-1693-BECE-D407-1596FBFFFBAF}"/>
              </a:ext>
            </a:extLst>
          </p:cNvPr>
          <p:cNvSpPr/>
          <p:nvPr/>
        </p:nvSpPr>
        <p:spPr>
          <a:xfrm>
            <a:off x="7254275" y="2397892"/>
            <a:ext cx="711200" cy="711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endParaRPr lang="en-ZA" dirty="0">
              <a:solidFill>
                <a:sysClr val="windowText" lastClr="000000"/>
              </a:solidFill>
              <a:latin typeface="Consolas" panose="020B0609020204030204" pitchFamily="49" charset="0"/>
            </a:endParaRPr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650D95C6-AADA-2427-5677-56A30BF6D69C}"/>
              </a:ext>
            </a:extLst>
          </p:cNvPr>
          <p:cNvSpPr/>
          <p:nvPr/>
        </p:nvSpPr>
        <p:spPr>
          <a:xfrm>
            <a:off x="7254275" y="3414636"/>
            <a:ext cx="711200" cy="711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endParaRPr lang="en-ZA" dirty="0">
              <a:solidFill>
                <a:sysClr val="windowText" lastClr="000000"/>
              </a:solidFill>
              <a:latin typeface="Consolas" panose="020B0609020204030204" pitchFamily="49" charset="0"/>
            </a:endParaRPr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070F5C1A-0AE4-9E2E-2970-8F3403237DBC}"/>
              </a:ext>
            </a:extLst>
          </p:cNvPr>
          <p:cNvSpPr/>
          <p:nvPr/>
        </p:nvSpPr>
        <p:spPr>
          <a:xfrm>
            <a:off x="7254275" y="4431380"/>
            <a:ext cx="711200" cy="711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endParaRPr lang="en-ZA" dirty="0">
              <a:solidFill>
                <a:sysClr val="windowText" lastClr="000000"/>
              </a:solidFill>
              <a:latin typeface="Consolas" panose="020B0609020204030204" pitchFamily="49" charset="0"/>
            </a:endParaRPr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9E6CEF1F-C1B3-439D-7E06-F595986D2B2A}"/>
              </a:ext>
            </a:extLst>
          </p:cNvPr>
          <p:cNvSpPr/>
          <p:nvPr/>
        </p:nvSpPr>
        <p:spPr>
          <a:xfrm>
            <a:off x="7254275" y="5448124"/>
            <a:ext cx="711200" cy="711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endParaRPr lang="en-ZA" dirty="0">
              <a:solidFill>
                <a:sysClr val="windowText" lastClr="000000"/>
              </a:solidFill>
              <a:latin typeface="Consolas" panose="020B0609020204030204" pitchFamily="49" charset="0"/>
            </a:endParaRP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AA90C72C-BBC0-BB97-B4FF-1E334BC306A7}"/>
              </a:ext>
            </a:extLst>
          </p:cNvPr>
          <p:cNvSpPr/>
          <p:nvPr/>
        </p:nvSpPr>
        <p:spPr>
          <a:xfrm>
            <a:off x="7254275" y="6464868"/>
            <a:ext cx="711200" cy="711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endParaRPr lang="en-ZA" dirty="0">
              <a:solidFill>
                <a:sysClr val="windowText" lastClr="000000"/>
              </a:solidFill>
              <a:latin typeface="Consolas" panose="020B0609020204030204" pitchFamily="49" charset="0"/>
            </a:endParaRPr>
          </a:p>
        </p:txBody>
      </p: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E8313E5B-FDA7-DE68-BCF0-EC461F4E01AF}"/>
              </a:ext>
            </a:extLst>
          </p:cNvPr>
          <p:cNvCxnSpPr>
            <a:cxnSpLocks/>
            <a:stCxn id="9" idx="6"/>
            <a:endCxn id="97" idx="2"/>
          </p:cNvCxnSpPr>
          <p:nvPr/>
        </p:nvCxnSpPr>
        <p:spPr>
          <a:xfrm>
            <a:off x="4968275" y="2753492"/>
            <a:ext cx="2286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06FDE9A0-64CE-B28A-9048-13C461D4B40D}"/>
              </a:ext>
            </a:extLst>
          </p:cNvPr>
          <p:cNvCxnSpPr>
            <a:cxnSpLocks/>
            <a:stCxn id="9" idx="6"/>
            <a:endCxn id="98" idx="2"/>
          </p:cNvCxnSpPr>
          <p:nvPr/>
        </p:nvCxnSpPr>
        <p:spPr>
          <a:xfrm>
            <a:off x="4968275" y="2753492"/>
            <a:ext cx="2286000" cy="10167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B519EBE2-7519-89F0-04D5-08CF94A2E6B1}"/>
              </a:ext>
            </a:extLst>
          </p:cNvPr>
          <p:cNvCxnSpPr>
            <a:cxnSpLocks/>
            <a:stCxn id="9" idx="6"/>
            <a:endCxn id="99" idx="2"/>
          </p:cNvCxnSpPr>
          <p:nvPr/>
        </p:nvCxnSpPr>
        <p:spPr>
          <a:xfrm>
            <a:off x="4968275" y="2753492"/>
            <a:ext cx="2286000" cy="20334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223D5ADB-65BA-9B5B-3C6E-0C026D82E9E0}"/>
              </a:ext>
            </a:extLst>
          </p:cNvPr>
          <p:cNvCxnSpPr>
            <a:cxnSpLocks/>
            <a:stCxn id="9" idx="6"/>
            <a:endCxn id="100" idx="2"/>
          </p:cNvCxnSpPr>
          <p:nvPr/>
        </p:nvCxnSpPr>
        <p:spPr>
          <a:xfrm>
            <a:off x="4968275" y="2753492"/>
            <a:ext cx="2286000" cy="30502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E91A1A28-32A7-6866-EF4B-49BB4F87D5F6}"/>
              </a:ext>
            </a:extLst>
          </p:cNvPr>
          <p:cNvCxnSpPr>
            <a:cxnSpLocks/>
            <a:stCxn id="9" idx="6"/>
            <a:endCxn id="101" idx="2"/>
          </p:cNvCxnSpPr>
          <p:nvPr/>
        </p:nvCxnSpPr>
        <p:spPr>
          <a:xfrm>
            <a:off x="4968275" y="2753492"/>
            <a:ext cx="2286000" cy="40669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A9076A60-4BEB-E06F-7F75-05AF281F205C}"/>
              </a:ext>
            </a:extLst>
          </p:cNvPr>
          <p:cNvCxnSpPr>
            <a:cxnSpLocks/>
            <a:stCxn id="10" idx="6"/>
            <a:endCxn id="97" idx="2"/>
          </p:cNvCxnSpPr>
          <p:nvPr/>
        </p:nvCxnSpPr>
        <p:spPr>
          <a:xfrm flipV="1">
            <a:off x="4968275" y="2753492"/>
            <a:ext cx="2286000" cy="10167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47E5C86B-130C-2374-55A9-E7DC565BA546}"/>
              </a:ext>
            </a:extLst>
          </p:cNvPr>
          <p:cNvCxnSpPr>
            <a:cxnSpLocks/>
            <a:stCxn id="10" idx="6"/>
            <a:endCxn id="98" idx="2"/>
          </p:cNvCxnSpPr>
          <p:nvPr/>
        </p:nvCxnSpPr>
        <p:spPr>
          <a:xfrm>
            <a:off x="4968275" y="3770236"/>
            <a:ext cx="2286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D604B820-181A-F01D-3A02-0EE30CEA2A9B}"/>
              </a:ext>
            </a:extLst>
          </p:cNvPr>
          <p:cNvCxnSpPr>
            <a:cxnSpLocks/>
            <a:stCxn id="10" idx="6"/>
            <a:endCxn id="99" idx="2"/>
          </p:cNvCxnSpPr>
          <p:nvPr/>
        </p:nvCxnSpPr>
        <p:spPr>
          <a:xfrm>
            <a:off x="4968275" y="3770236"/>
            <a:ext cx="2286000" cy="10167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F08B7E21-CFA0-A8FB-AAB3-447F2C4C4022}"/>
              </a:ext>
            </a:extLst>
          </p:cNvPr>
          <p:cNvCxnSpPr>
            <a:cxnSpLocks/>
            <a:stCxn id="10" idx="6"/>
            <a:endCxn id="100" idx="2"/>
          </p:cNvCxnSpPr>
          <p:nvPr/>
        </p:nvCxnSpPr>
        <p:spPr>
          <a:xfrm>
            <a:off x="4968275" y="3770236"/>
            <a:ext cx="2286000" cy="20334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DCB25743-8EBA-8FE9-5C2C-7B346A102DFD}"/>
              </a:ext>
            </a:extLst>
          </p:cNvPr>
          <p:cNvCxnSpPr>
            <a:cxnSpLocks/>
            <a:stCxn id="10" idx="6"/>
            <a:endCxn id="101" idx="2"/>
          </p:cNvCxnSpPr>
          <p:nvPr/>
        </p:nvCxnSpPr>
        <p:spPr>
          <a:xfrm>
            <a:off x="4968275" y="3770236"/>
            <a:ext cx="2286000" cy="30502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CAE63650-201D-3F7B-7536-66D9AA9009FB}"/>
              </a:ext>
            </a:extLst>
          </p:cNvPr>
          <p:cNvCxnSpPr>
            <a:cxnSpLocks/>
            <a:stCxn id="11" idx="6"/>
            <a:endCxn id="97" idx="2"/>
          </p:cNvCxnSpPr>
          <p:nvPr/>
        </p:nvCxnSpPr>
        <p:spPr>
          <a:xfrm flipV="1">
            <a:off x="4968275" y="2753492"/>
            <a:ext cx="2286000" cy="20334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449C69C0-3F85-377E-B564-92B717777418}"/>
              </a:ext>
            </a:extLst>
          </p:cNvPr>
          <p:cNvCxnSpPr>
            <a:cxnSpLocks/>
            <a:stCxn id="11" idx="6"/>
            <a:endCxn id="98" idx="2"/>
          </p:cNvCxnSpPr>
          <p:nvPr/>
        </p:nvCxnSpPr>
        <p:spPr>
          <a:xfrm flipV="1">
            <a:off x="4968275" y="3770236"/>
            <a:ext cx="2286000" cy="10167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5921872E-FAB1-1B4A-B9BB-28629F8D06CC}"/>
              </a:ext>
            </a:extLst>
          </p:cNvPr>
          <p:cNvCxnSpPr>
            <a:cxnSpLocks/>
            <a:stCxn id="11" idx="6"/>
            <a:endCxn id="99" idx="2"/>
          </p:cNvCxnSpPr>
          <p:nvPr/>
        </p:nvCxnSpPr>
        <p:spPr>
          <a:xfrm>
            <a:off x="4968275" y="4786980"/>
            <a:ext cx="2286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6089ABE6-6084-8F91-7180-51CC63BED2C3}"/>
              </a:ext>
            </a:extLst>
          </p:cNvPr>
          <p:cNvCxnSpPr>
            <a:cxnSpLocks/>
            <a:stCxn id="11" idx="6"/>
            <a:endCxn id="100" idx="2"/>
          </p:cNvCxnSpPr>
          <p:nvPr/>
        </p:nvCxnSpPr>
        <p:spPr>
          <a:xfrm>
            <a:off x="4968275" y="4786980"/>
            <a:ext cx="2286000" cy="10167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FE42AD90-79A3-B1AB-D49A-4506173295AA}"/>
              </a:ext>
            </a:extLst>
          </p:cNvPr>
          <p:cNvCxnSpPr>
            <a:cxnSpLocks/>
            <a:stCxn id="11" idx="6"/>
            <a:endCxn id="101" idx="2"/>
          </p:cNvCxnSpPr>
          <p:nvPr/>
        </p:nvCxnSpPr>
        <p:spPr>
          <a:xfrm>
            <a:off x="4968275" y="4786980"/>
            <a:ext cx="2286000" cy="20334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3D682F31-E318-B4E8-3766-7ECE0CC5C6DD}"/>
              </a:ext>
            </a:extLst>
          </p:cNvPr>
          <p:cNvCxnSpPr>
            <a:cxnSpLocks/>
            <a:stCxn id="12" idx="6"/>
            <a:endCxn id="97" idx="2"/>
          </p:cNvCxnSpPr>
          <p:nvPr/>
        </p:nvCxnSpPr>
        <p:spPr>
          <a:xfrm flipV="1">
            <a:off x="4968275" y="2753492"/>
            <a:ext cx="2286000" cy="30502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>
            <a:extLst>
              <a:ext uri="{FF2B5EF4-FFF2-40B4-BE49-F238E27FC236}">
                <a16:creationId xmlns:a16="http://schemas.microsoft.com/office/drawing/2014/main" id="{DF986DF7-D8F5-0FF6-9A95-888B18331DED}"/>
              </a:ext>
            </a:extLst>
          </p:cNvPr>
          <p:cNvCxnSpPr>
            <a:cxnSpLocks/>
            <a:stCxn id="12" idx="6"/>
            <a:endCxn id="98" idx="2"/>
          </p:cNvCxnSpPr>
          <p:nvPr/>
        </p:nvCxnSpPr>
        <p:spPr>
          <a:xfrm flipV="1">
            <a:off x="4968275" y="3770236"/>
            <a:ext cx="2286000" cy="20334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A507D94D-1879-A35E-711D-708F5254E468}"/>
              </a:ext>
            </a:extLst>
          </p:cNvPr>
          <p:cNvCxnSpPr>
            <a:cxnSpLocks/>
            <a:stCxn id="12" idx="6"/>
            <a:endCxn id="99" idx="2"/>
          </p:cNvCxnSpPr>
          <p:nvPr/>
        </p:nvCxnSpPr>
        <p:spPr>
          <a:xfrm flipV="1">
            <a:off x="4968275" y="4786980"/>
            <a:ext cx="2286000" cy="10167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50D6BA3F-294C-CC2E-4338-28BEF4E3DDFA}"/>
              </a:ext>
            </a:extLst>
          </p:cNvPr>
          <p:cNvCxnSpPr>
            <a:cxnSpLocks/>
            <a:stCxn id="12" idx="6"/>
            <a:endCxn id="100" idx="2"/>
          </p:cNvCxnSpPr>
          <p:nvPr/>
        </p:nvCxnSpPr>
        <p:spPr>
          <a:xfrm>
            <a:off x="4968275" y="5803724"/>
            <a:ext cx="2286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6F10BB05-3C89-2CC0-69EF-601279D33D68}"/>
              </a:ext>
            </a:extLst>
          </p:cNvPr>
          <p:cNvCxnSpPr>
            <a:cxnSpLocks/>
            <a:stCxn id="12" idx="6"/>
            <a:endCxn id="101" idx="2"/>
          </p:cNvCxnSpPr>
          <p:nvPr/>
        </p:nvCxnSpPr>
        <p:spPr>
          <a:xfrm>
            <a:off x="4968275" y="5803724"/>
            <a:ext cx="2286000" cy="10167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>
            <a:extLst>
              <a:ext uri="{FF2B5EF4-FFF2-40B4-BE49-F238E27FC236}">
                <a16:creationId xmlns:a16="http://schemas.microsoft.com/office/drawing/2014/main" id="{D8D69CA3-E6DC-592E-C5FF-AAFF01AB347E}"/>
              </a:ext>
            </a:extLst>
          </p:cNvPr>
          <p:cNvCxnSpPr>
            <a:cxnSpLocks/>
            <a:stCxn id="18" idx="6"/>
            <a:endCxn id="97" idx="2"/>
          </p:cNvCxnSpPr>
          <p:nvPr/>
        </p:nvCxnSpPr>
        <p:spPr>
          <a:xfrm flipV="1">
            <a:off x="4968275" y="2753492"/>
            <a:ext cx="2286000" cy="40669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>
            <a:extLst>
              <a:ext uri="{FF2B5EF4-FFF2-40B4-BE49-F238E27FC236}">
                <a16:creationId xmlns:a16="http://schemas.microsoft.com/office/drawing/2014/main" id="{4E7A3E12-B38A-DCC6-BF3E-6FE3B50ADA96}"/>
              </a:ext>
            </a:extLst>
          </p:cNvPr>
          <p:cNvCxnSpPr>
            <a:cxnSpLocks/>
            <a:stCxn id="18" idx="6"/>
            <a:endCxn id="98" idx="2"/>
          </p:cNvCxnSpPr>
          <p:nvPr/>
        </p:nvCxnSpPr>
        <p:spPr>
          <a:xfrm flipV="1">
            <a:off x="4968275" y="3770236"/>
            <a:ext cx="2286000" cy="30502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Connector 167">
            <a:extLst>
              <a:ext uri="{FF2B5EF4-FFF2-40B4-BE49-F238E27FC236}">
                <a16:creationId xmlns:a16="http://schemas.microsoft.com/office/drawing/2014/main" id="{1AD21D77-FDBE-E2F0-2674-7A08798B2789}"/>
              </a:ext>
            </a:extLst>
          </p:cNvPr>
          <p:cNvCxnSpPr>
            <a:cxnSpLocks/>
            <a:stCxn id="18" idx="6"/>
            <a:endCxn id="99" idx="2"/>
          </p:cNvCxnSpPr>
          <p:nvPr/>
        </p:nvCxnSpPr>
        <p:spPr>
          <a:xfrm flipV="1">
            <a:off x="4968275" y="4786980"/>
            <a:ext cx="2286000" cy="20334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170">
            <a:extLst>
              <a:ext uri="{FF2B5EF4-FFF2-40B4-BE49-F238E27FC236}">
                <a16:creationId xmlns:a16="http://schemas.microsoft.com/office/drawing/2014/main" id="{503DBF30-44CC-D728-64B5-4FA2FD59CB62}"/>
              </a:ext>
            </a:extLst>
          </p:cNvPr>
          <p:cNvCxnSpPr>
            <a:cxnSpLocks/>
            <a:stCxn id="18" idx="6"/>
            <a:endCxn id="100" idx="2"/>
          </p:cNvCxnSpPr>
          <p:nvPr/>
        </p:nvCxnSpPr>
        <p:spPr>
          <a:xfrm flipV="1">
            <a:off x="4968275" y="5803724"/>
            <a:ext cx="2286000" cy="10167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Connector 173">
            <a:extLst>
              <a:ext uri="{FF2B5EF4-FFF2-40B4-BE49-F238E27FC236}">
                <a16:creationId xmlns:a16="http://schemas.microsoft.com/office/drawing/2014/main" id="{8E79AF95-AE09-D115-DE47-D8A632B0C88D}"/>
              </a:ext>
            </a:extLst>
          </p:cNvPr>
          <p:cNvCxnSpPr>
            <a:cxnSpLocks/>
            <a:stCxn id="18" idx="6"/>
            <a:endCxn id="101" idx="2"/>
          </p:cNvCxnSpPr>
          <p:nvPr/>
        </p:nvCxnSpPr>
        <p:spPr>
          <a:xfrm>
            <a:off x="4968275" y="6820468"/>
            <a:ext cx="2286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3" name="TextBox 262">
                <a:extLst>
                  <a:ext uri="{FF2B5EF4-FFF2-40B4-BE49-F238E27FC236}">
                    <a16:creationId xmlns:a16="http://schemas.microsoft.com/office/drawing/2014/main" id="{96D50EAE-6B0D-9C8F-AE6C-662C2B0EE893}"/>
                  </a:ext>
                </a:extLst>
              </p:cNvPr>
              <p:cNvSpPr txBox="1"/>
              <p:nvPr/>
            </p:nvSpPr>
            <p:spPr>
              <a:xfrm>
                <a:off x="1330995" y="2954975"/>
                <a:ext cx="64008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ZA" sz="24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ZA" sz="24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ZA" sz="24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ZA" sz="2400" dirty="0"/>
              </a:p>
            </p:txBody>
          </p:sp>
        </mc:Choice>
        <mc:Fallback xmlns="">
          <p:sp>
            <p:nvSpPr>
              <p:cNvPr id="263" name="TextBox 262">
                <a:extLst>
                  <a:ext uri="{FF2B5EF4-FFF2-40B4-BE49-F238E27FC236}">
                    <a16:creationId xmlns:a16="http://schemas.microsoft.com/office/drawing/2014/main" id="{96D50EAE-6B0D-9C8F-AE6C-662C2B0EE8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0995" y="2954975"/>
                <a:ext cx="640080" cy="461665"/>
              </a:xfrm>
              <a:prstGeom prst="rect">
                <a:avLst/>
              </a:prstGeom>
              <a:blipFill>
                <a:blip r:embed="rId2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4" name="TextBox 263">
                <a:extLst>
                  <a:ext uri="{FF2B5EF4-FFF2-40B4-BE49-F238E27FC236}">
                    <a16:creationId xmlns:a16="http://schemas.microsoft.com/office/drawing/2014/main" id="{4321031C-182C-0D22-7A04-4CB25A35A831}"/>
                  </a:ext>
                </a:extLst>
              </p:cNvPr>
              <p:cNvSpPr txBox="1"/>
              <p:nvPr/>
            </p:nvSpPr>
            <p:spPr>
              <a:xfrm>
                <a:off x="1333418" y="3992039"/>
                <a:ext cx="64008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ZA" sz="240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ZA" sz="24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ZA" sz="24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ZA" sz="2400" dirty="0"/>
              </a:p>
            </p:txBody>
          </p:sp>
        </mc:Choice>
        <mc:Fallback xmlns="">
          <p:sp>
            <p:nvSpPr>
              <p:cNvPr id="264" name="TextBox 263">
                <a:extLst>
                  <a:ext uri="{FF2B5EF4-FFF2-40B4-BE49-F238E27FC236}">
                    <a16:creationId xmlns:a16="http://schemas.microsoft.com/office/drawing/2014/main" id="{4321031C-182C-0D22-7A04-4CB25A35A8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3418" y="3992039"/>
                <a:ext cx="640080" cy="461665"/>
              </a:xfrm>
              <a:prstGeom prst="rect">
                <a:avLst/>
              </a:prstGeom>
              <a:blipFill>
                <a:blip r:embed="rId3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5" name="TextBox 264">
                <a:extLst>
                  <a:ext uri="{FF2B5EF4-FFF2-40B4-BE49-F238E27FC236}">
                    <a16:creationId xmlns:a16="http://schemas.microsoft.com/office/drawing/2014/main" id="{772EDE10-3985-C810-A60C-0D1F28B9EB6A}"/>
                  </a:ext>
                </a:extLst>
              </p:cNvPr>
              <p:cNvSpPr txBox="1"/>
              <p:nvPr/>
            </p:nvSpPr>
            <p:spPr>
              <a:xfrm>
                <a:off x="1321069" y="5008783"/>
                <a:ext cx="64008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ZA" sz="240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ZA" sz="24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ZA" sz="24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ZA" sz="2400" dirty="0"/>
              </a:p>
            </p:txBody>
          </p:sp>
        </mc:Choice>
        <mc:Fallback xmlns="">
          <p:sp>
            <p:nvSpPr>
              <p:cNvPr id="265" name="TextBox 264">
                <a:extLst>
                  <a:ext uri="{FF2B5EF4-FFF2-40B4-BE49-F238E27FC236}">
                    <a16:creationId xmlns:a16="http://schemas.microsoft.com/office/drawing/2014/main" id="{772EDE10-3985-C810-A60C-0D1F28B9EB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1069" y="5008783"/>
                <a:ext cx="640080" cy="461665"/>
              </a:xfrm>
              <a:prstGeom prst="rect">
                <a:avLst/>
              </a:prstGeom>
              <a:blipFill>
                <a:blip r:embed="rId4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6" name="TextBox 265">
                <a:extLst>
                  <a:ext uri="{FF2B5EF4-FFF2-40B4-BE49-F238E27FC236}">
                    <a16:creationId xmlns:a16="http://schemas.microsoft.com/office/drawing/2014/main" id="{9198C1FC-41E7-C6ED-59A8-B5E3059AAF5D}"/>
                  </a:ext>
                </a:extLst>
              </p:cNvPr>
              <p:cNvSpPr txBox="1"/>
              <p:nvPr/>
            </p:nvSpPr>
            <p:spPr>
              <a:xfrm>
                <a:off x="1330995" y="6051585"/>
                <a:ext cx="64008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ZA" sz="240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ZA" sz="24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ZA" sz="24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ZA" sz="2400" dirty="0"/>
              </a:p>
            </p:txBody>
          </p:sp>
        </mc:Choice>
        <mc:Fallback xmlns="">
          <p:sp>
            <p:nvSpPr>
              <p:cNvPr id="266" name="TextBox 265">
                <a:extLst>
                  <a:ext uri="{FF2B5EF4-FFF2-40B4-BE49-F238E27FC236}">
                    <a16:creationId xmlns:a16="http://schemas.microsoft.com/office/drawing/2014/main" id="{9198C1FC-41E7-C6ED-59A8-B5E3059AAF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0995" y="6051585"/>
                <a:ext cx="640080" cy="461665"/>
              </a:xfrm>
              <a:prstGeom prst="rect">
                <a:avLst/>
              </a:prstGeom>
              <a:blipFill>
                <a:blip r:embed="rId5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8" name="TextBox 267">
                <a:extLst>
                  <a:ext uri="{FF2B5EF4-FFF2-40B4-BE49-F238E27FC236}">
                    <a16:creationId xmlns:a16="http://schemas.microsoft.com/office/drawing/2014/main" id="{9FEBC8EE-0C6D-C975-AF95-4CA6B7773428}"/>
                  </a:ext>
                </a:extLst>
              </p:cNvPr>
              <p:cNvSpPr txBox="1"/>
              <p:nvPr/>
            </p:nvSpPr>
            <p:spPr>
              <a:xfrm>
                <a:off x="8707200" y="7556183"/>
                <a:ext cx="388625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ZA" sz="2400" b="0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Loss Function:</a:t>
                </a:r>
                <a14:m>
                  <m:oMath xmlns:m="http://schemas.openxmlformats.org/officeDocument/2006/math">
                    <m:r>
                      <a:rPr lang="en-ZA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ZA" sz="2400" b="0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ℓ</m:t>
                    </m:r>
                    <m:d>
                      <m:dPr>
                        <m:ctrlPr>
                          <a:rPr lang="en-ZA" sz="2400" b="0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ZA" sz="2400" b="0" i="1" smtClean="0">
                                <a:solidFill>
                                  <a:schemeClr val="accent2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ZA" sz="2400" b="0" i="1" smtClean="0">
                                <a:solidFill>
                                  <a:schemeClr val="accent2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  <m:r>
                          <a:rPr lang="en-ZA" sz="2400" b="0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ZA" sz="2400" b="0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endParaRPr lang="en-ZA" sz="2400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68" name="TextBox 267">
                <a:extLst>
                  <a:ext uri="{FF2B5EF4-FFF2-40B4-BE49-F238E27FC236}">
                    <a16:creationId xmlns:a16="http://schemas.microsoft.com/office/drawing/2014/main" id="{9FEBC8EE-0C6D-C975-AF95-4CA6B77734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7200" y="7556183"/>
                <a:ext cx="3886250" cy="461665"/>
              </a:xfrm>
              <a:prstGeom prst="rect">
                <a:avLst/>
              </a:prstGeom>
              <a:blipFill>
                <a:blip r:embed="rId6"/>
                <a:stretch>
                  <a:fillRect t="-9333" b="-32000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Oval 2">
            <a:extLst>
              <a:ext uri="{FF2B5EF4-FFF2-40B4-BE49-F238E27FC236}">
                <a16:creationId xmlns:a16="http://schemas.microsoft.com/office/drawing/2014/main" id="{00E1DE9D-734B-5F8B-D2BD-4D9B220C2BF1}"/>
              </a:ext>
            </a:extLst>
          </p:cNvPr>
          <p:cNvSpPr/>
          <p:nvPr/>
        </p:nvSpPr>
        <p:spPr>
          <a:xfrm>
            <a:off x="10251475" y="2904260"/>
            <a:ext cx="711200" cy="711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endParaRPr lang="en-ZA" sz="2400" b="0" dirty="0">
              <a:solidFill>
                <a:sysClr val="windowText" lastClr="000000"/>
              </a:solidFill>
              <a:latin typeface="Consolas" panose="020B0609020204030204" pitchFamily="49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9D432E1-42E3-451C-6E78-DDCAE72DE045}"/>
              </a:ext>
            </a:extLst>
          </p:cNvPr>
          <p:cNvSpPr/>
          <p:nvPr/>
        </p:nvSpPr>
        <p:spPr>
          <a:xfrm>
            <a:off x="10251475" y="3921004"/>
            <a:ext cx="711200" cy="711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endParaRPr lang="en-ZA" dirty="0">
              <a:solidFill>
                <a:sysClr val="windowText" lastClr="000000"/>
              </a:solidFill>
              <a:latin typeface="Consolas" panose="020B0609020204030204" pitchFamily="49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9A1B7AD-61BF-7B72-4BF6-A2C5793A2FBE}"/>
              </a:ext>
            </a:extLst>
          </p:cNvPr>
          <p:cNvSpPr/>
          <p:nvPr/>
        </p:nvSpPr>
        <p:spPr>
          <a:xfrm>
            <a:off x="10251475" y="4937748"/>
            <a:ext cx="711200" cy="711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endParaRPr lang="en-ZA" dirty="0">
              <a:solidFill>
                <a:sysClr val="windowText" lastClr="000000"/>
              </a:solidFill>
              <a:latin typeface="Consolas" panose="020B0609020204030204" pitchFamily="49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B7F089D-8E75-EC0E-ED23-163E94B91D98}"/>
              </a:ext>
            </a:extLst>
          </p:cNvPr>
          <p:cNvSpPr/>
          <p:nvPr/>
        </p:nvSpPr>
        <p:spPr>
          <a:xfrm>
            <a:off x="10251475" y="5954492"/>
            <a:ext cx="711200" cy="711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endParaRPr lang="en-ZA" dirty="0">
              <a:solidFill>
                <a:sysClr val="windowText" lastClr="000000"/>
              </a:solidFill>
              <a:latin typeface="Consolas" panose="020B0609020204030204" pitchFamily="49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5E8F35C-2CAF-1149-688F-7399458B5373}"/>
                  </a:ext>
                </a:extLst>
              </p:cNvPr>
              <p:cNvSpPr txBox="1"/>
              <p:nvPr/>
            </p:nvSpPr>
            <p:spPr>
              <a:xfrm>
                <a:off x="10322595" y="2952971"/>
                <a:ext cx="64008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ZA" sz="240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ZA" sz="24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ZA" sz="24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ZA" sz="24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ZA" sz="24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5E8F35C-2CAF-1149-688F-7399458B53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22595" y="2952971"/>
                <a:ext cx="640080" cy="461665"/>
              </a:xfrm>
              <a:prstGeom prst="rect">
                <a:avLst/>
              </a:prstGeom>
              <a:blipFill>
                <a:blip r:embed="rId7"/>
                <a:stretch>
                  <a:fillRect t="-1316" r="-22857" b="-13158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B11DDE7-174B-73A8-E41A-00873C9DA9B0}"/>
                  </a:ext>
                </a:extLst>
              </p:cNvPr>
              <p:cNvSpPr txBox="1"/>
              <p:nvPr/>
            </p:nvSpPr>
            <p:spPr>
              <a:xfrm>
                <a:off x="10325018" y="3990035"/>
                <a:ext cx="64008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ZA" sz="240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ZA" sz="24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ZA" sz="24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ZA" sz="24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ZA" sz="24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B11DDE7-174B-73A8-E41A-00873C9DA9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25018" y="3990035"/>
                <a:ext cx="640080" cy="461665"/>
              </a:xfrm>
              <a:prstGeom prst="rect">
                <a:avLst/>
              </a:prstGeom>
              <a:blipFill>
                <a:blip r:embed="rId8"/>
                <a:stretch>
                  <a:fillRect t="-1333" r="-21905" b="-13333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95B9EAF-79C5-2E31-4596-C7513C93790B}"/>
                  </a:ext>
                </a:extLst>
              </p:cNvPr>
              <p:cNvSpPr txBox="1"/>
              <p:nvPr/>
            </p:nvSpPr>
            <p:spPr>
              <a:xfrm>
                <a:off x="10312669" y="5006779"/>
                <a:ext cx="64008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ZA" sz="240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ZA" sz="24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ZA" sz="24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y</m:t>
                              </m:r>
                            </m:e>
                          </m:acc>
                        </m:e>
                        <m:sub>
                          <m:r>
                            <a:rPr lang="en-ZA" sz="24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ZA" sz="24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95B9EAF-79C5-2E31-4596-C7513C9379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12669" y="5006779"/>
                <a:ext cx="640080" cy="461665"/>
              </a:xfrm>
              <a:prstGeom prst="rect">
                <a:avLst/>
              </a:prstGeom>
              <a:blipFill>
                <a:blip r:embed="rId9"/>
                <a:stretch>
                  <a:fillRect t="-1316" r="-17143" b="-13158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04380F2-9CC0-C9A3-6E37-97A82BDD5803}"/>
                  </a:ext>
                </a:extLst>
              </p:cNvPr>
              <p:cNvSpPr txBox="1"/>
              <p:nvPr/>
            </p:nvSpPr>
            <p:spPr>
              <a:xfrm>
                <a:off x="10322595" y="6049581"/>
                <a:ext cx="64008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ZA" sz="240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ZA" sz="24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ZA" sz="24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y</m:t>
                              </m:r>
                            </m:e>
                          </m:acc>
                        </m:e>
                        <m:sub>
                          <m:r>
                            <a:rPr lang="en-ZA" sz="24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ZA" sz="24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04380F2-9CC0-C9A3-6E37-97A82BDD58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22595" y="6049581"/>
                <a:ext cx="640080" cy="461665"/>
              </a:xfrm>
              <a:prstGeom prst="rect">
                <a:avLst/>
              </a:prstGeom>
              <a:blipFill>
                <a:blip r:embed="rId10"/>
                <a:stretch>
                  <a:fillRect t="-1316" r="-18095" b="-13158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5A726A3-F6EE-317A-7705-B0CFF36C3B8A}"/>
              </a:ext>
            </a:extLst>
          </p:cNvPr>
          <p:cNvCxnSpPr>
            <a:cxnSpLocks/>
            <a:stCxn id="3" idx="2"/>
            <a:endCxn id="97" idx="6"/>
          </p:cNvCxnSpPr>
          <p:nvPr/>
        </p:nvCxnSpPr>
        <p:spPr>
          <a:xfrm flipH="1" flipV="1">
            <a:off x="7965475" y="2753492"/>
            <a:ext cx="2286000" cy="5063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73E75ED-A39C-0CF5-69F2-1917F1825BEE}"/>
              </a:ext>
            </a:extLst>
          </p:cNvPr>
          <p:cNvCxnSpPr>
            <a:cxnSpLocks/>
            <a:stCxn id="13" idx="2"/>
            <a:endCxn id="97" idx="6"/>
          </p:cNvCxnSpPr>
          <p:nvPr/>
        </p:nvCxnSpPr>
        <p:spPr>
          <a:xfrm flipH="1" flipV="1">
            <a:off x="7965475" y="2753492"/>
            <a:ext cx="2286000" cy="15231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6B12680-AB7A-13E5-D1C8-D3D9B5A9E8EA}"/>
              </a:ext>
            </a:extLst>
          </p:cNvPr>
          <p:cNvCxnSpPr>
            <a:cxnSpLocks/>
            <a:stCxn id="15" idx="2"/>
            <a:endCxn id="98" idx="6"/>
          </p:cNvCxnSpPr>
          <p:nvPr/>
        </p:nvCxnSpPr>
        <p:spPr>
          <a:xfrm flipH="1" flipV="1">
            <a:off x="7965475" y="3770236"/>
            <a:ext cx="2286000" cy="15231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CEB5B7D-8417-BD41-0F8E-A9E9B0E07BAD}"/>
              </a:ext>
            </a:extLst>
          </p:cNvPr>
          <p:cNvCxnSpPr>
            <a:cxnSpLocks/>
            <a:stCxn id="15" idx="2"/>
            <a:endCxn id="97" idx="6"/>
          </p:cNvCxnSpPr>
          <p:nvPr/>
        </p:nvCxnSpPr>
        <p:spPr>
          <a:xfrm flipH="1" flipV="1">
            <a:off x="7965475" y="2753492"/>
            <a:ext cx="2286000" cy="25398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E058BE1-55B5-47A5-3182-5EFF754491A1}"/>
              </a:ext>
            </a:extLst>
          </p:cNvPr>
          <p:cNvCxnSpPr>
            <a:cxnSpLocks/>
            <a:stCxn id="16" idx="2"/>
            <a:endCxn id="97" idx="6"/>
          </p:cNvCxnSpPr>
          <p:nvPr/>
        </p:nvCxnSpPr>
        <p:spPr>
          <a:xfrm flipH="1" flipV="1">
            <a:off x="7965475" y="2753492"/>
            <a:ext cx="2286000" cy="3556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725117D5-99BC-1AB5-CBC9-ED64222322D8}"/>
              </a:ext>
            </a:extLst>
          </p:cNvPr>
          <p:cNvCxnSpPr>
            <a:cxnSpLocks/>
            <a:stCxn id="3" idx="2"/>
            <a:endCxn id="98" idx="6"/>
          </p:cNvCxnSpPr>
          <p:nvPr/>
        </p:nvCxnSpPr>
        <p:spPr>
          <a:xfrm flipH="1">
            <a:off x="7965475" y="3259860"/>
            <a:ext cx="2286000" cy="5103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77DEBB24-8E5E-59D0-4157-30D42B597EF5}"/>
              </a:ext>
            </a:extLst>
          </p:cNvPr>
          <p:cNvCxnSpPr>
            <a:cxnSpLocks/>
            <a:stCxn id="13" idx="2"/>
            <a:endCxn id="98" idx="6"/>
          </p:cNvCxnSpPr>
          <p:nvPr/>
        </p:nvCxnSpPr>
        <p:spPr>
          <a:xfrm flipH="1" flipV="1">
            <a:off x="7965475" y="3770236"/>
            <a:ext cx="2286000" cy="5063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229EA13-0531-98C7-A176-35113F46961A}"/>
              </a:ext>
            </a:extLst>
          </p:cNvPr>
          <p:cNvCxnSpPr>
            <a:cxnSpLocks/>
            <a:stCxn id="16" idx="2"/>
            <a:endCxn id="98" idx="6"/>
          </p:cNvCxnSpPr>
          <p:nvPr/>
        </p:nvCxnSpPr>
        <p:spPr>
          <a:xfrm flipH="1" flipV="1">
            <a:off x="7965475" y="3770236"/>
            <a:ext cx="2286000" cy="25398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71F21904-2789-4E52-43E8-9A0A6F96E8B5}"/>
              </a:ext>
            </a:extLst>
          </p:cNvPr>
          <p:cNvCxnSpPr>
            <a:cxnSpLocks/>
            <a:stCxn id="3" idx="2"/>
            <a:endCxn id="99" idx="6"/>
          </p:cNvCxnSpPr>
          <p:nvPr/>
        </p:nvCxnSpPr>
        <p:spPr>
          <a:xfrm flipH="1">
            <a:off x="7965475" y="3259860"/>
            <a:ext cx="2286000" cy="15271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82503FE2-CC0C-B1CD-BF5C-6B1A0DC9D0CC}"/>
              </a:ext>
            </a:extLst>
          </p:cNvPr>
          <p:cNvCxnSpPr>
            <a:cxnSpLocks/>
            <a:stCxn id="13" idx="2"/>
            <a:endCxn id="99" idx="6"/>
          </p:cNvCxnSpPr>
          <p:nvPr/>
        </p:nvCxnSpPr>
        <p:spPr>
          <a:xfrm flipH="1">
            <a:off x="7965475" y="4276604"/>
            <a:ext cx="2286000" cy="5103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2FACC29B-F8A2-0370-1874-946216F9D13D}"/>
              </a:ext>
            </a:extLst>
          </p:cNvPr>
          <p:cNvCxnSpPr>
            <a:cxnSpLocks/>
            <a:stCxn id="15" idx="2"/>
            <a:endCxn id="99" idx="6"/>
          </p:cNvCxnSpPr>
          <p:nvPr/>
        </p:nvCxnSpPr>
        <p:spPr>
          <a:xfrm flipH="1" flipV="1">
            <a:off x="7965475" y="4786980"/>
            <a:ext cx="2286000" cy="5063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C2702A33-D84C-9BFF-898C-B212176447B2}"/>
              </a:ext>
            </a:extLst>
          </p:cNvPr>
          <p:cNvCxnSpPr>
            <a:cxnSpLocks/>
            <a:stCxn id="16" idx="2"/>
            <a:endCxn id="99" idx="6"/>
          </p:cNvCxnSpPr>
          <p:nvPr/>
        </p:nvCxnSpPr>
        <p:spPr>
          <a:xfrm flipH="1" flipV="1">
            <a:off x="7965475" y="4786980"/>
            <a:ext cx="2286000" cy="15231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A1BA82D2-095F-F3F9-BE51-CE1E91ECB900}"/>
              </a:ext>
            </a:extLst>
          </p:cNvPr>
          <p:cNvCxnSpPr>
            <a:cxnSpLocks/>
            <a:stCxn id="3" idx="2"/>
            <a:endCxn id="100" idx="6"/>
          </p:cNvCxnSpPr>
          <p:nvPr/>
        </p:nvCxnSpPr>
        <p:spPr>
          <a:xfrm flipH="1">
            <a:off x="7965475" y="3259860"/>
            <a:ext cx="2286000" cy="25438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0D4B4901-7A70-EA91-7C7D-48D5641264B8}"/>
              </a:ext>
            </a:extLst>
          </p:cNvPr>
          <p:cNvCxnSpPr>
            <a:cxnSpLocks/>
            <a:stCxn id="13" idx="2"/>
            <a:endCxn id="100" idx="6"/>
          </p:cNvCxnSpPr>
          <p:nvPr/>
        </p:nvCxnSpPr>
        <p:spPr>
          <a:xfrm flipH="1">
            <a:off x="7965475" y="4276604"/>
            <a:ext cx="2286000" cy="15271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297B04AF-BDEB-D48B-23EB-D62F4EE7CF17}"/>
              </a:ext>
            </a:extLst>
          </p:cNvPr>
          <p:cNvCxnSpPr>
            <a:cxnSpLocks/>
            <a:stCxn id="15" idx="2"/>
            <a:endCxn id="100" idx="6"/>
          </p:cNvCxnSpPr>
          <p:nvPr/>
        </p:nvCxnSpPr>
        <p:spPr>
          <a:xfrm flipH="1">
            <a:off x="7965475" y="5293348"/>
            <a:ext cx="2286000" cy="5103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D5461511-C033-058D-4535-21FD84CDD5B0}"/>
              </a:ext>
            </a:extLst>
          </p:cNvPr>
          <p:cNvCxnSpPr>
            <a:cxnSpLocks/>
            <a:stCxn id="16" idx="2"/>
            <a:endCxn id="100" idx="6"/>
          </p:cNvCxnSpPr>
          <p:nvPr/>
        </p:nvCxnSpPr>
        <p:spPr>
          <a:xfrm flipH="1" flipV="1">
            <a:off x="7965475" y="5803724"/>
            <a:ext cx="2286000" cy="5063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509AB035-BDF4-D522-A6EB-1C63D8F4CD1B}"/>
              </a:ext>
            </a:extLst>
          </p:cNvPr>
          <p:cNvCxnSpPr>
            <a:cxnSpLocks/>
            <a:stCxn id="3" idx="2"/>
            <a:endCxn id="101" idx="6"/>
          </p:cNvCxnSpPr>
          <p:nvPr/>
        </p:nvCxnSpPr>
        <p:spPr>
          <a:xfrm flipH="1">
            <a:off x="7965475" y="3259860"/>
            <a:ext cx="2286000" cy="35606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C7CD53B2-0984-9DBA-28E5-4D8FFAB41477}"/>
              </a:ext>
            </a:extLst>
          </p:cNvPr>
          <p:cNvCxnSpPr>
            <a:cxnSpLocks/>
            <a:stCxn id="13" idx="2"/>
            <a:endCxn id="101" idx="6"/>
          </p:cNvCxnSpPr>
          <p:nvPr/>
        </p:nvCxnSpPr>
        <p:spPr>
          <a:xfrm flipH="1">
            <a:off x="7965475" y="4276604"/>
            <a:ext cx="2286000" cy="25438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5B05440C-F980-9543-A06C-B1952CF31FEC}"/>
              </a:ext>
            </a:extLst>
          </p:cNvPr>
          <p:cNvCxnSpPr>
            <a:cxnSpLocks/>
            <a:stCxn id="15" idx="2"/>
            <a:endCxn id="101" idx="6"/>
          </p:cNvCxnSpPr>
          <p:nvPr/>
        </p:nvCxnSpPr>
        <p:spPr>
          <a:xfrm flipH="1">
            <a:off x="7965475" y="5293348"/>
            <a:ext cx="2286000" cy="15271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77F74E41-67A1-47DB-1B1D-2889E836DCC2}"/>
              </a:ext>
            </a:extLst>
          </p:cNvPr>
          <p:cNvCxnSpPr>
            <a:cxnSpLocks/>
            <a:stCxn id="16" idx="2"/>
            <a:endCxn id="101" idx="6"/>
          </p:cNvCxnSpPr>
          <p:nvPr/>
        </p:nvCxnSpPr>
        <p:spPr>
          <a:xfrm flipH="1">
            <a:off x="7965475" y="6310092"/>
            <a:ext cx="2286000" cy="5103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TextBox 108">
            <a:extLst>
              <a:ext uri="{FF2B5EF4-FFF2-40B4-BE49-F238E27FC236}">
                <a16:creationId xmlns:a16="http://schemas.microsoft.com/office/drawing/2014/main" id="{0DB5CD19-D660-A45D-76F4-A34B04525506}"/>
              </a:ext>
            </a:extLst>
          </p:cNvPr>
          <p:cNvSpPr txBox="1"/>
          <p:nvPr/>
        </p:nvSpPr>
        <p:spPr>
          <a:xfrm>
            <a:off x="5128599" y="7556183"/>
            <a:ext cx="2481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400" dirty="0">
                <a:latin typeface="Helvetica Neue" panose="02000503000000020004" pitchFamily="50"/>
              </a:rPr>
              <a:t>Hidden layers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C0DB8DE7-EE5D-4E5A-5ACE-C8F9461CAC95}"/>
                  </a:ext>
                </a:extLst>
              </p:cNvPr>
              <p:cNvSpPr txBox="1"/>
              <p:nvPr/>
            </p:nvSpPr>
            <p:spPr>
              <a:xfrm>
                <a:off x="9935329" y="6740403"/>
                <a:ext cx="163118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ZA" sz="2400" dirty="0">
                    <a:latin typeface="Helvetica Neue" panose="02000503000000020004" pitchFamily="50"/>
                  </a:rPr>
                  <a:t>Output: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ZA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ZA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r>
                  <a:rPr lang="en-ZA" sz="2400" dirty="0">
                    <a:latin typeface="Helvetica Neue" panose="02000503000000020004" pitchFamily="50"/>
                  </a:rPr>
                  <a:t> </a:t>
                </a:r>
              </a:p>
            </p:txBody>
          </p:sp>
        </mc:Choice>
        <mc:Fallback xmlns="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C0DB8DE7-EE5D-4E5A-5ACE-C8F9461CAC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35329" y="6740403"/>
                <a:ext cx="1631180" cy="461665"/>
              </a:xfrm>
              <a:prstGeom prst="rect">
                <a:avLst/>
              </a:prstGeom>
              <a:blipFill>
                <a:blip r:embed="rId11"/>
                <a:stretch>
                  <a:fillRect l="-5993" t="-10667" r="-14607" b="-30667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629864B5-3137-8BD9-F279-53B41A023E9E}"/>
                  </a:ext>
                </a:extLst>
              </p:cNvPr>
              <p:cNvSpPr txBox="1"/>
              <p:nvPr/>
            </p:nvSpPr>
            <p:spPr>
              <a:xfrm>
                <a:off x="9950868" y="7112604"/>
                <a:ext cx="163118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ZA" sz="2400" dirty="0">
                    <a:latin typeface="Helvetica Neue" panose="02000503000000020004" pitchFamily="50"/>
                  </a:rPr>
                  <a:t>Target: </a:t>
                </a:r>
                <a14:m>
                  <m:oMath xmlns:m="http://schemas.openxmlformats.org/officeDocument/2006/math">
                    <m:r>
                      <a:rPr lang="en-ZA" sz="2400" b="0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ZA" sz="2400" dirty="0">
                    <a:latin typeface="Helvetica Neue" panose="02000503000000020004" pitchFamily="50"/>
                  </a:rPr>
                  <a:t> </a:t>
                </a:r>
              </a:p>
            </p:txBody>
          </p:sp>
        </mc:Choice>
        <mc:Fallback xmlns=""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629864B5-3137-8BD9-F279-53B41A023E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50868" y="7112604"/>
                <a:ext cx="1631180" cy="461665"/>
              </a:xfrm>
              <a:prstGeom prst="rect">
                <a:avLst/>
              </a:prstGeom>
              <a:blipFill>
                <a:blip r:embed="rId12"/>
                <a:stretch>
                  <a:fillRect l="-5597" t="-10667" b="-30667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3" name="Arrow: Left 112">
            <a:extLst>
              <a:ext uri="{FF2B5EF4-FFF2-40B4-BE49-F238E27FC236}">
                <a16:creationId xmlns:a16="http://schemas.microsoft.com/office/drawing/2014/main" id="{EF16BDE9-7C49-CB5D-D99C-9DFF6284CEB0}"/>
              </a:ext>
            </a:extLst>
          </p:cNvPr>
          <p:cNvSpPr/>
          <p:nvPr/>
        </p:nvSpPr>
        <p:spPr>
          <a:xfrm>
            <a:off x="1615475" y="7973692"/>
            <a:ext cx="8619760" cy="1217568"/>
          </a:xfrm>
          <a:prstGeom prst="lef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2000" dirty="0">
                <a:latin typeface="Helvetica Neue" panose="02000503000000020004" pitchFamily="50"/>
              </a:rPr>
              <a:t>Back propagation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352C3874-1B22-87D0-D911-5A83447CFE5A}"/>
                  </a:ext>
                </a:extLst>
              </p:cNvPr>
              <p:cNvSpPr txBox="1"/>
              <p:nvPr/>
            </p:nvSpPr>
            <p:spPr>
              <a:xfrm>
                <a:off x="1203495" y="6943189"/>
                <a:ext cx="163118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ZA" sz="2400" dirty="0">
                    <a:latin typeface="Helvetica Neue" panose="02000503000000020004" pitchFamily="50"/>
                  </a:rPr>
                  <a:t>Input: </a:t>
                </a:r>
                <a14:m>
                  <m:oMath xmlns:m="http://schemas.openxmlformats.org/officeDocument/2006/math">
                    <m:r>
                      <a:rPr lang="en-ZA" sz="24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ZA" sz="2400" dirty="0">
                    <a:latin typeface="Helvetica Neue" panose="02000503000000020004" pitchFamily="50"/>
                  </a:rPr>
                  <a:t> </a:t>
                </a:r>
              </a:p>
            </p:txBody>
          </p:sp>
        </mc:Choice>
        <mc:Fallback xmlns=""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352C3874-1B22-87D0-D911-5A83447CFE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3495" y="6943189"/>
                <a:ext cx="1631180" cy="461665"/>
              </a:xfrm>
              <a:prstGeom prst="rect">
                <a:avLst/>
              </a:prstGeom>
              <a:blipFill>
                <a:blip r:embed="rId13"/>
                <a:stretch>
                  <a:fillRect l="-5597" t="-10526" b="-28947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6" name="Left Brace 115">
            <a:extLst>
              <a:ext uri="{FF2B5EF4-FFF2-40B4-BE49-F238E27FC236}">
                <a16:creationId xmlns:a16="http://schemas.microsoft.com/office/drawing/2014/main" id="{4A7D5B9B-5B95-8C24-ACBB-1C66D8ECAD88}"/>
              </a:ext>
            </a:extLst>
          </p:cNvPr>
          <p:cNvSpPr/>
          <p:nvPr/>
        </p:nvSpPr>
        <p:spPr>
          <a:xfrm rot="16200000">
            <a:off x="5755675" y="5331273"/>
            <a:ext cx="711200" cy="3995131"/>
          </a:xfrm>
          <a:prstGeom prst="leftBrace">
            <a:avLst/>
          </a:prstGeom>
          <a:noFill/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36761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"/>
                            </p:stCondLst>
                            <p:childTnLst>
                              <p:par>
                                <p:cTn id="1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00"/>
                            </p:stCondLst>
                            <p:childTnLst>
                              <p:par>
                                <p:cTn id="1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500"/>
                            </p:stCondLst>
                            <p:childTnLst>
                              <p:par>
                                <p:cTn id="2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500"/>
                            </p:stCondLst>
                            <p:childTnLst>
                              <p:par>
                                <p:cTn id="2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7" presetClass="emph" presetSubtype="6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2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7436F"/>
                                      </p:to>
                                    </p:animClr>
                                    <p:set>
                                      <p:cBhvr>
                                        <p:cTn id="2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7" presetClass="emph" presetSubtype="6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2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7436F"/>
                                      </p:to>
                                    </p:animClr>
                                    <p:set>
                                      <p:cBhvr>
                                        <p:cTn id="2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7" presetClass="emph" presetSubtype="6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2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7436F"/>
                                      </p:to>
                                    </p:animClr>
                                    <p:set>
                                      <p:cBhvr>
                                        <p:cTn id="2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7" presetClass="emph" presetSubtype="6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26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7436F"/>
                                      </p:to>
                                    </p:animClr>
                                    <p:set>
                                      <p:cBhvr>
                                        <p:cTn id="2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7" presetClass="emph" presetSubtype="6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27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7436F"/>
                                      </p:to>
                                    </p:animClr>
                                    <p:set>
                                      <p:cBhvr>
                                        <p:cTn id="27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7" presetClass="emph" presetSubtype="6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27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7436F"/>
                                      </p:to>
                                    </p:animClr>
                                    <p:set>
                                      <p:cBhvr>
                                        <p:cTn id="27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7" presetClass="emph" presetSubtype="6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27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7436F"/>
                                      </p:to>
                                    </p:animClr>
                                    <p:set>
                                      <p:cBhvr>
                                        <p:cTn id="27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7" presetClass="emph" presetSubtype="6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27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7436F"/>
                                      </p:to>
                                    </p:animClr>
                                    <p:set>
                                      <p:cBhvr>
                                        <p:cTn id="28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7" presetClass="emph" presetSubtype="6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28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7436F"/>
                                      </p:to>
                                    </p:animClr>
                                    <p:set>
                                      <p:cBhvr>
                                        <p:cTn id="28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7" presetClass="emph" presetSubtype="6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28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7436F"/>
                                      </p:to>
                                    </p:animClr>
                                    <p:set>
                                      <p:cBhvr>
                                        <p:cTn id="28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7" presetClass="emph" presetSubtype="6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28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7436F"/>
                                      </p:to>
                                    </p:animClr>
                                    <p:set>
                                      <p:cBhvr>
                                        <p:cTn id="28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7" presetClass="emph" presetSubtype="6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29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7436F"/>
                                      </p:to>
                                    </p:animClr>
                                    <p:set>
                                      <p:cBhvr>
                                        <p:cTn id="29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7" presetClass="emph" presetSubtype="6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29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7436F"/>
                                      </p:to>
                                    </p:animClr>
                                    <p:set>
                                      <p:cBhvr>
                                        <p:cTn id="29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7" presetClass="emph" presetSubtype="6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29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7436F"/>
                                      </p:to>
                                    </p:animClr>
                                    <p:set>
                                      <p:cBhvr>
                                        <p:cTn id="29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7" presetClass="emph" presetSubtype="6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30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7436F"/>
                                      </p:to>
                                    </p:animClr>
                                    <p:set>
                                      <p:cBhvr>
                                        <p:cTn id="30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7" presetClass="emph" presetSubtype="6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30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7436F"/>
                                      </p:to>
                                    </p:animClr>
                                    <p:set>
                                      <p:cBhvr>
                                        <p:cTn id="30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7" presetClass="emph" presetSubtype="6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30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7436F"/>
                                      </p:to>
                                    </p:animClr>
                                    <p:set>
                                      <p:cBhvr>
                                        <p:cTn id="30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7" presetClass="emph" presetSubtype="6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30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7436F"/>
                                      </p:to>
                                    </p:animClr>
                                    <p:set>
                                      <p:cBhvr>
                                        <p:cTn id="310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7" presetClass="emph" presetSubtype="6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31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7436F"/>
                                      </p:to>
                                    </p:animClr>
                                    <p:set>
                                      <p:cBhvr>
                                        <p:cTn id="31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7" presetClass="emph" presetSubtype="6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315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7436F"/>
                                      </p:to>
                                    </p:animClr>
                                    <p:set>
                                      <p:cBhvr>
                                        <p:cTn id="316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500"/>
                            </p:stCondLst>
                            <p:childTnLst>
                              <p:par>
                                <p:cTn id="318" presetID="7" presetClass="emph" presetSubtype="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31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7436F"/>
                                      </p:to>
                                    </p:animClr>
                                    <p:set>
                                      <p:cBhvr>
                                        <p:cTn id="32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7" presetClass="emph" presetSubtype="6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32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7436F"/>
                                      </p:to>
                                    </p:animClr>
                                    <p:set>
                                      <p:cBhvr>
                                        <p:cTn id="32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7" presetClass="emph" presetSubtype="6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32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7436F"/>
                                      </p:to>
                                    </p:animClr>
                                    <p:set>
                                      <p:cBhvr>
                                        <p:cTn id="32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7" presetClass="emph" presetSubtype="6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328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7436F"/>
                                      </p:to>
                                    </p:animClr>
                                    <p:set>
                                      <p:cBhvr>
                                        <p:cTn id="329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7" presetClass="emph" presetSubtype="6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331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7436F"/>
                                      </p:to>
                                    </p:animClr>
                                    <p:set>
                                      <p:cBhvr>
                                        <p:cTn id="33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7" presetClass="emph" presetSubtype="6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334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7436F"/>
                                      </p:to>
                                    </p:animClr>
                                    <p:set>
                                      <p:cBhvr>
                                        <p:cTn id="335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7" presetClass="emph" presetSubtype="6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337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7436F"/>
                                      </p:to>
                                    </p:animClr>
                                    <p:set>
                                      <p:cBhvr>
                                        <p:cTn id="33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7" presetClass="emph" presetSubtype="6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340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7436F"/>
                                      </p:to>
                                    </p:animClr>
                                    <p:set>
                                      <p:cBhvr>
                                        <p:cTn id="341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7" presetClass="emph" presetSubtype="6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343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7436F"/>
                                      </p:to>
                                    </p:animClr>
                                    <p:set>
                                      <p:cBhvr>
                                        <p:cTn id="344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7" presetClass="emph" presetSubtype="6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346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7436F"/>
                                      </p:to>
                                    </p:animClr>
                                    <p:set>
                                      <p:cBhvr>
                                        <p:cTn id="347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7" presetClass="emph" presetSubtype="6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349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7436F"/>
                                      </p:to>
                                    </p:animClr>
                                    <p:set>
                                      <p:cBhvr>
                                        <p:cTn id="350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7" presetClass="emph" presetSubtype="6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352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7436F"/>
                                      </p:to>
                                    </p:animClr>
                                    <p:set>
                                      <p:cBhvr>
                                        <p:cTn id="353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7" presetClass="emph" presetSubtype="6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355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7436F"/>
                                      </p:to>
                                    </p:animClr>
                                    <p:set>
                                      <p:cBhvr>
                                        <p:cTn id="356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7" presetClass="emph" presetSubtype="6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358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7436F"/>
                                      </p:to>
                                    </p:animClr>
                                    <p:set>
                                      <p:cBhvr>
                                        <p:cTn id="359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7" presetClass="emph" presetSubtype="6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361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7436F"/>
                                      </p:to>
                                    </p:animClr>
                                    <p:set>
                                      <p:cBhvr>
                                        <p:cTn id="362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7" presetClass="emph" presetSubtype="6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364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7436F"/>
                                      </p:to>
                                    </p:animClr>
                                    <p:set>
                                      <p:cBhvr>
                                        <p:cTn id="365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7" presetClass="emph" presetSubtype="6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367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7436F"/>
                                      </p:to>
                                    </p:animClr>
                                    <p:set>
                                      <p:cBhvr>
                                        <p:cTn id="368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7" presetClass="emph" presetSubtype="6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37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7436F"/>
                                      </p:to>
                                    </p:animClr>
                                    <p:set>
                                      <p:cBhvr>
                                        <p:cTn id="37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2" presetID="7" presetClass="emph" presetSubtype="6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373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7436F"/>
                                      </p:to>
                                    </p:animClr>
                                    <p:set>
                                      <p:cBhvr>
                                        <p:cTn id="374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7" presetClass="emph" presetSubtype="6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376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7436F"/>
                                      </p:to>
                                    </p:animClr>
                                    <p:set>
                                      <p:cBhvr>
                                        <p:cTn id="377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8" presetID="7" presetClass="emph" presetSubtype="6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379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7436F"/>
                                      </p:to>
                                    </p:animClr>
                                    <p:set>
                                      <p:cBhvr>
                                        <p:cTn id="380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1" presetID="7" presetClass="emph" presetSubtype="6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382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7436F"/>
                                      </p:to>
                                    </p:animClr>
                                    <p:set>
                                      <p:cBhvr>
                                        <p:cTn id="383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7" presetClass="emph" presetSubtype="6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385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7436F"/>
                                      </p:to>
                                    </p:animClr>
                                    <p:set>
                                      <p:cBhvr>
                                        <p:cTn id="386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7" presetClass="emph" presetSubtype="6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388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7436F"/>
                                      </p:to>
                                    </p:animClr>
                                    <p:set>
                                      <p:cBhvr>
                                        <p:cTn id="389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0" presetID="7" presetClass="emph" presetSubtype="6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391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7436F"/>
                                      </p:to>
                                    </p:animClr>
                                    <p:set>
                                      <p:cBhvr>
                                        <p:cTn id="392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3" fill="hold">
                            <p:stCondLst>
                              <p:cond delay="1000"/>
                            </p:stCondLst>
                            <p:childTnLst>
                              <p:par>
                                <p:cTn id="394" presetID="7" presetClass="emph" presetSubtype="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39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7436F"/>
                                      </p:to>
                                    </p:animClr>
                                    <p:set>
                                      <p:cBhvr>
                                        <p:cTn id="3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7" presetID="7" presetClass="emph" presetSubtype="6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39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7436F"/>
                                      </p:to>
                                    </p:animClr>
                                    <p:set>
                                      <p:cBhvr>
                                        <p:cTn id="39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0" presetID="7" presetClass="emph" presetSubtype="6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40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7436F"/>
                                      </p:to>
                                    </p:animClr>
                                    <p:set>
                                      <p:cBhvr>
                                        <p:cTn id="40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3" presetID="7" presetClass="emph" presetSubtype="6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40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7436F"/>
                                      </p:to>
                                    </p:animClr>
                                    <p:set>
                                      <p:cBhvr>
                                        <p:cTn id="40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6" presetID="7" presetClass="emph" presetSubtype="6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40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7436F"/>
                                      </p:to>
                                    </p:animClr>
                                    <p:set>
                                      <p:cBhvr>
                                        <p:cTn id="40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9" presetID="7" presetClass="emph" presetSubtype="6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41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7436F"/>
                                      </p:to>
                                    </p:animClr>
                                    <p:set>
                                      <p:cBhvr>
                                        <p:cTn id="4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2" presetID="7" presetClass="emph" presetSubtype="6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4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7436F"/>
                                      </p:to>
                                    </p:animClr>
                                    <p:set>
                                      <p:cBhvr>
                                        <p:cTn id="4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" presetID="7" presetClass="emph" presetSubtype="6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41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7436F"/>
                                      </p:to>
                                    </p:animClr>
                                    <p:set>
                                      <p:cBhvr>
                                        <p:cTn id="41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8" presetID="7" presetClass="emph" presetSubtype="6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4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7436F"/>
                                      </p:to>
                                    </p:animClr>
                                    <p:set>
                                      <p:cBhvr>
                                        <p:cTn id="42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1" presetID="7" presetClass="emph" presetSubtype="6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42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7436F"/>
                                      </p:to>
                                    </p:animClr>
                                    <p:set>
                                      <p:cBhvr>
                                        <p:cTn id="42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4" presetID="7" presetClass="emph" presetSubtype="6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42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7436F"/>
                                      </p:to>
                                    </p:animClr>
                                    <p:set>
                                      <p:cBhvr>
                                        <p:cTn id="42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7" presetID="7" presetClass="emph" presetSubtype="6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42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7436F"/>
                                      </p:to>
                                    </p:animClr>
                                    <p:set>
                                      <p:cBhvr>
                                        <p:cTn id="42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0" presetID="7" presetClass="emph" presetSubtype="6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43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7436F"/>
                                      </p:to>
                                    </p:animClr>
                                    <p:set>
                                      <p:cBhvr>
                                        <p:cTn id="43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3" presetID="7" presetClass="emph" presetSubtype="6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43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7436F"/>
                                      </p:to>
                                    </p:animClr>
                                    <p:set>
                                      <p:cBhvr>
                                        <p:cTn id="43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6" presetID="7" presetClass="emph" presetSubtype="6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43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7436F"/>
                                      </p:to>
                                    </p:animClr>
                                    <p:set>
                                      <p:cBhvr>
                                        <p:cTn id="43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9" presetID="7" presetClass="emph" presetSubtype="6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44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7436F"/>
                                      </p:to>
                                    </p:animClr>
                                    <p:set>
                                      <p:cBhvr>
                                        <p:cTn id="44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2" presetID="7" presetClass="emph" presetSubtype="6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4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7436F"/>
                                      </p:to>
                                    </p:animClr>
                                    <p:set>
                                      <p:cBhvr>
                                        <p:cTn id="4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5" presetID="7" presetClass="emph" presetSubtype="6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4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7436F"/>
                                      </p:to>
                                    </p:animClr>
                                    <p:set>
                                      <p:cBhvr>
                                        <p:cTn id="44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8" presetID="7" presetClass="emph" presetSubtype="6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44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7436F"/>
                                      </p:to>
                                    </p:animClr>
                                    <p:set>
                                      <p:cBhvr>
                                        <p:cTn id="45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1" presetID="7" presetClass="emph" presetSubtype="6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45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7436F"/>
                                      </p:to>
                                    </p:animClr>
                                    <p:set>
                                      <p:cBhvr>
                                        <p:cTn id="45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8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268" grpId="0"/>
      <p:bldP spid="3" grpId="0" animBg="1"/>
      <p:bldP spid="13" grpId="0" animBg="1"/>
      <p:bldP spid="15" grpId="0" animBg="1"/>
      <p:bldP spid="16" grpId="0" animBg="1"/>
      <p:bldP spid="17" grpId="0"/>
      <p:bldP spid="20" grpId="0"/>
      <p:bldP spid="21" grpId="0"/>
      <p:bldP spid="23" grpId="0"/>
      <p:bldP spid="109" grpId="0"/>
      <p:bldP spid="110" grpId="0"/>
      <p:bldP spid="112" grpId="0"/>
      <p:bldP spid="113" grpId="0" animBg="1"/>
      <p:bldP spid="1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0395E-0E37-3592-A835-6B4F61C48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A Simple 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C6B9C1-21D8-DDED-0A59-AAEF42C5A64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 smtClean="0"/>
              <a:t>19</a:t>
            </a:fld>
            <a:endParaRPr lang="en-ZA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51" name="TextBox 1050">
                <a:extLst>
                  <a:ext uri="{FF2B5EF4-FFF2-40B4-BE49-F238E27FC236}">
                    <a16:creationId xmlns:a16="http://schemas.microsoft.com/office/drawing/2014/main" id="{C1A238A0-7AFA-BA71-7B39-0A17C4CACD74}"/>
                  </a:ext>
                </a:extLst>
              </p:cNvPr>
              <p:cNvSpPr txBox="1"/>
              <p:nvPr/>
            </p:nvSpPr>
            <p:spPr>
              <a:xfrm>
                <a:off x="207244" y="5023857"/>
                <a:ext cx="3212983" cy="14770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ZA" sz="3200" b="0" i="1" smtClean="0"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en-ZA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ZA" sz="32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ZA" sz="32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ZA" sz="32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ZA" sz="3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en-ZA" sz="32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ZA" sz="32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ZA" sz="32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ZA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ZA" sz="3200" b="0" i="0" smtClean="0">
                                  <a:latin typeface="Cambria Math" panose="02040503050406030204" pitchFamily="18" charset="0"/>
                                </a:rPr>
                                <m:t>Ψ</m:t>
                              </m:r>
                            </m:e>
                            <m:sub>
                              <m:r>
                                <a:rPr lang="en-ZA" sz="32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ZA" sz="3200" dirty="0"/>
              </a:p>
            </p:txBody>
          </p:sp>
        </mc:Choice>
        <mc:Fallback>
          <p:sp>
            <p:nvSpPr>
              <p:cNvPr id="1051" name="TextBox 1050">
                <a:extLst>
                  <a:ext uri="{FF2B5EF4-FFF2-40B4-BE49-F238E27FC236}">
                    <a16:creationId xmlns:a16="http://schemas.microsoft.com/office/drawing/2014/main" id="{C1A238A0-7AFA-BA71-7B39-0A17C4CACD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244" y="5023857"/>
                <a:ext cx="3212983" cy="147707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52" name="Left Brace 1051">
            <a:extLst>
              <a:ext uri="{FF2B5EF4-FFF2-40B4-BE49-F238E27FC236}">
                <a16:creationId xmlns:a16="http://schemas.microsoft.com/office/drawing/2014/main" id="{14D580B0-CE9D-921F-D13C-3EA7CD130D0C}"/>
              </a:ext>
            </a:extLst>
          </p:cNvPr>
          <p:cNvSpPr/>
          <p:nvPr/>
        </p:nvSpPr>
        <p:spPr>
          <a:xfrm>
            <a:off x="3146083" y="3180080"/>
            <a:ext cx="806157" cy="3396619"/>
          </a:xfrm>
          <a:prstGeom prst="leftBrace">
            <a:avLst>
              <a:gd name="adj1" fmla="val 8333"/>
              <a:gd name="adj2" fmla="val 75575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53" name="TextBox 1052">
            <a:extLst>
              <a:ext uri="{FF2B5EF4-FFF2-40B4-BE49-F238E27FC236}">
                <a16:creationId xmlns:a16="http://schemas.microsoft.com/office/drawing/2014/main" id="{69E8B0FB-90D5-D763-226F-AD9824312578}"/>
              </a:ext>
            </a:extLst>
          </p:cNvPr>
          <p:cNvSpPr txBox="1"/>
          <p:nvPr/>
        </p:nvSpPr>
        <p:spPr>
          <a:xfrm>
            <a:off x="481388" y="4619099"/>
            <a:ext cx="27773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2000" dirty="0">
                <a:latin typeface="Helvetica Neue" panose="02000503000000020004" pitchFamily="50"/>
              </a:rPr>
              <a:t>Input field weights  </a:t>
            </a:r>
          </a:p>
        </p:txBody>
      </p:sp>
      <p:sp>
        <p:nvSpPr>
          <p:cNvPr id="1054" name="Left Brace 1053">
            <a:extLst>
              <a:ext uri="{FF2B5EF4-FFF2-40B4-BE49-F238E27FC236}">
                <a16:creationId xmlns:a16="http://schemas.microsoft.com/office/drawing/2014/main" id="{49CE5585-5C1A-FC1C-B6B3-BE5884044810}"/>
              </a:ext>
            </a:extLst>
          </p:cNvPr>
          <p:cNvSpPr/>
          <p:nvPr/>
        </p:nvSpPr>
        <p:spPr>
          <a:xfrm>
            <a:off x="3146082" y="6748113"/>
            <a:ext cx="806157" cy="845330"/>
          </a:xfrm>
          <a:prstGeom prst="leftBrace">
            <a:avLst>
              <a:gd name="adj1" fmla="val 8333"/>
              <a:gd name="adj2" fmla="val 53533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55" name="TextBox 1054">
            <a:extLst>
              <a:ext uri="{FF2B5EF4-FFF2-40B4-BE49-F238E27FC236}">
                <a16:creationId xmlns:a16="http://schemas.microsoft.com/office/drawing/2014/main" id="{F4FC71AF-542C-E700-83DC-E302410BFE3D}"/>
              </a:ext>
            </a:extLst>
          </p:cNvPr>
          <p:cNvSpPr txBox="1"/>
          <p:nvPr/>
        </p:nvSpPr>
        <p:spPr>
          <a:xfrm>
            <a:off x="731698" y="6823884"/>
            <a:ext cx="27773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2000" dirty="0">
                <a:latin typeface="Helvetica Neue" panose="02000503000000020004" pitchFamily="50"/>
              </a:rPr>
              <a:t>Actuator travel</a:t>
            </a:r>
          </a:p>
          <a:p>
            <a:pPr algn="ctr"/>
            <a:r>
              <a:rPr lang="en-ZA" sz="2000" dirty="0">
                <a:latin typeface="Helvetica Neue" panose="02000503000000020004" pitchFamily="50"/>
              </a:rPr>
              <a:t>(normalized)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63" name="TextBox 1062">
                <a:extLst>
                  <a:ext uri="{FF2B5EF4-FFF2-40B4-BE49-F238E27FC236}">
                    <a16:creationId xmlns:a16="http://schemas.microsoft.com/office/drawing/2014/main" id="{C0CDB3DE-4BED-FB28-C6BC-D4C1067605C9}"/>
                  </a:ext>
                </a:extLst>
              </p:cNvPr>
              <p:cNvSpPr txBox="1"/>
              <p:nvPr/>
            </p:nvSpPr>
            <p:spPr>
              <a:xfrm>
                <a:off x="8864850" y="5063104"/>
                <a:ext cx="3212983" cy="14770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ZA" sz="32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ZA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ZA" sz="32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ZA" sz="32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ZA" sz="32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ZA" sz="3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en-ZA" sz="32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ZA" sz="32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ZA" sz="32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ZA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ZA" sz="3200" b="0" i="0" smtClean="0">
                                  <a:latin typeface="Cambria Math" panose="02040503050406030204" pitchFamily="18" charset="0"/>
                                </a:rPr>
                                <m:t>Ψ</m:t>
                              </m:r>
                            </m:e>
                            <m:sub>
                              <m:r>
                                <a:rPr lang="en-ZA" sz="32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ZA" sz="3200" dirty="0"/>
              </a:p>
            </p:txBody>
          </p:sp>
        </mc:Choice>
        <mc:Fallback>
          <p:sp>
            <p:nvSpPr>
              <p:cNvPr id="1063" name="TextBox 1062">
                <a:extLst>
                  <a:ext uri="{FF2B5EF4-FFF2-40B4-BE49-F238E27FC236}">
                    <a16:creationId xmlns:a16="http://schemas.microsoft.com/office/drawing/2014/main" id="{C0CDB3DE-4BED-FB28-C6BC-D4C1067605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4850" y="5063104"/>
                <a:ext cx="3212983" cy="147707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67" name="TextBox 1066">
            <a:extLst>
              <a:ext uri="{FF2B5EF4-FFF2-40B4-BE49-F238E27FC236}">
                <a16:creationId xmlns:a16="http://schemas.microsoft.com/office/drawing/2014/main" id="{928C6D75-12B2-57F0-BCBF-45094CA1E097}"/>
              </a:ext>
            </a:extLst>
          </p:cNvPr>
          <p:cNvSpPr txBox="1"/>
          <p:nvPr/>
        </p:nvSpPr>
        <p:spPr>
          <a:xfrm>
            <a:off x="9120846" y="4619099"/>
            <a:ext cx="27773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2000" dirty="0">
                <a:latin typeface="Helvetica Neue" panose="02000503000000020004" pitchFamily="50"/>
              </a:rPr>
              <a:t>Sum output weights</a:t>
            </a:r>
          </a:p>
        </p:txBody>
      </p:sp>
      <p:sp>
        <p:nvSpPr>
          <p:cNvPr id="1071" name="Rectangle 1070">
            <a:extLst>
              <a:ext uri="{FF2B5EF4-FFF2-40B4-BE49-F238E27FC236}">
                <a16:creationId xmlns:a16="http://schemas.microsoft.com/office/drawing/2014/main" id="{84B6CC9E-4B87-E1A2-9C4F-84E337C607C6}"/>
              </a:ext>
            </a:extLst>
          </p:cNvPr>
          <p:cNvSpPr/>
          <p:nvPr/>
        </p:nvSpPr>
        <p:spPr>
          <a:xfrm>
            <a:off x="4198883" y="6890357"/>
            <a:ext cx="703086" cy="7030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072" name="Rectangle 1071">
            <a:extLst>
              <a:ext uri="{FF2B5EF4-FFF2-40B4-BE49-F238E27FC236}">
                <a16:creationId xmlns:a16="http://schemas.microsoft.com/office/drawing/2014/main" id="{C40082BE-6E02-825D-4E3B-3AC889AE5F66}"/>
              </a:ext>
            </a:extLst>
          </p:cNvPr>
          <p:cNvSpPr/>
          <p:nvPr/>
        </p:nvSpPr>
        <p:spPr>
          <a:xfrm>
            <a:off x="4190286" y="3146252"/>
            <a:ext cx="703086" cy="37441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2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73" name="Rectangle 1072">
            <a:extLst>
              <a:ext uri="{FF2B5EF4-FFF2-40B4-BE49-F238E27FC236}">
                <a16:creationId xmlns:a16="http://schemas.microsoft.com/office/drawing/2014/main" id="{CAF9220C-0386-3CD2-5240-AEAADBFED87B}"/>
              </a:ext>
            </a:extLst>
          </p:cNvPr>
          <p:cNvSpPr/>
          <p:nvPr/>
        </p:nvSpPr>
        <p:spPr>
          <a:xfrm>
            <a:off x="8161764" y="3164483"/>
            <a:ext cx="703086" cy="37441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351" name="Picture 350">
            <a:extLst>
              <a:ext uri="{FF2B5EF4-FFF2-40B4-BE49-F238E27FC236}">
                <a16:creationId xmlns:a16="http://schemas.microsoft.com/office/drawing/2014/main" id="{ADE06C92-508E-8838-AF20-E340C74B94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0797" y="4381552"/>
            <a:ext cx="2243205" cy="1705703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AF98174-21C9-D95B-8B10-D925A2EAE82C}"/>
              </a:ext>
            </a:extLst>
          </p:cNvPr>
          <p:cNvCxnSpPr>
            <a:cxnSpLocks/>
            <a:endCxn id="351" idx="1"/>
          </p:cNvCxnSpPr>
          <p:nvPr/>
        </p:nvCxnSpPr>
        <p:spPr>
          <a:xfrm>
            <a:off x="4883085" y="5234404"/>
            <a:ext cx="49771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66B6133-B726-2335-50EF-C923737D07B5}"/>
              </a:ext>
            </a:extLst>
          </p:cNvPr>
          <p:cNvCxnSpPr>
            <a:cxnSpLocks/>
          </p:cNvCxnSpPr>
          <p:nvPr/>
        </p:nvCxnSpPr>
        <p:spPr>
          <a:xfrm>
            <a:off x="7624002" y="5195767"/>
            <a:ext cx="49771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E94F221-A9CD-D168-1B43-4A2201323F7A}"/>
                  </a:ext>
                </a:extLst>
              </p:cNvPr>
              <p:cNvSpPr txBox="1"/>
              <p:nvPr/>
            </p:nvSpPr>
            <p:spPr>
              <a:xfrm>
                <a:off x="4151537" y="4950389"/>
                <a:ext cx="80615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ZA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|</m:t>
                      </m:r>
                      <m:r>
                        <a:rPr kumimoji="0" lang="en-ZA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𝑢</m:t>
                      </m:r>
                      <m:r>
                        <a:rPr kumimoji="0" lang="en-ZA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⟩</m:t>
                      </m:r>
                    </m:oMath>
                  </m:oMathPara>
                </a14:m>
                <a:endParaRPr kumimoji="0" lang="en-ZA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E94F221-A9CD-D168-1B43-4A2201323F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1537" y="4950389"/>
                <a:ext cx="806157" cy="461665"/>
              </a:xfrm>
              <a:prstGeom prst="rect">
                <a:avLst/>
              </a:prstGeom>
              <a:blipFill>
                <a:blip r:embed="rId6"/>
                <a:stretch>
                  <a:fillRect b="-19737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23A726A-D80E-9472-AA7D-A406E87076E8}"/>
                  </a:ext>
                </a:extLst>
              </p:cNvPr>
              <p:cNvSpPr txBox="1"/>
              <p:nvPr/>
            </p:nvSpPr>
            <p:spPr>
              <a:xfrm>
                <a:off x="4233079" y="6961134"/>
                <a:ext cx="64008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ZA" sz="2400" b="0" i="1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ZA" sz="2400" dirty="0">
                  <a:solidFill>
                    <a:schemeClr val="accent4">
                      <a:lumMod val="7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23A726A-D80E-9472-AA7D-A406E87076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3079" y="6961134"/>
                <a:ext cx="640080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977C403-CD1A-6305-DC0C-197563182C4C}"/>
                  </a:ext>
                </a:extLst>
              </p:cNvPr>
              <p:cNvSpPr txBox="1"/>
              <p:nvPr/>
            </p:nvSpPr>
            <p:spPr>
              <a:xfrm>
                <a:off x="8135015" y="4876800"/>
                <a:ext cx="80615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ZA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|</m:t>
                      </m:r>
                      <m:r>
                        <a:rPr kumimoji="0" lang="en-ZA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𝑣</m:t>
                      </m:r>
                      <m:r>
                        <a:rPr kumimoji="0" lang="en-ZA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⟩</m:t>
                      </m:r>
                    </m:oMath>
                  </m:oMathPara>
                </a14:m>
                <a:endParaRPr kumimoji="0" lang="en-ZA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977C403-CD1A-6305-DC0C-197563182C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5015" y="4876800"/>
                <a:ext cx="806157" cy="461665"/>
              </a:xfrm>
              <a:prstGeom prst="rect">
                <a:avLst/>
              </a:prstGeom>
              <a:blipFill>
                <a:blip r:embed="rId8"/>
                <a:stretch>
                  <a:fillRect b="-19737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2F72FB26-CCDC-593F-D2E6-B517C5F8D6CB}"/>
              </a:ext>
            </a:extLst>
          </p:cNvPr>
          <p:cNvSpPr txBox="1"/>
          <p:nvPr/>
        </p:nvSpPr>
        <p:spPr>
          <a:xfrm>
            <a:off x="5603239" y="6078510"/>
            <a:ext cx="1798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2400" dirty="0">
                <a:latin typeface="Helvetica Neue" panose="02000503000000020004" pitchFamily="50"/>
              </a:rPr>
              <a:t>Neural Net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87BB7E9-5B12-BD89-003E-88EC62EE125D}"/>
              </a:ext>
            </a:extLst>
          </p:cNvPr>
          <p:cNvSpPr txBox="1"/>
          <p:nvPr/>
        </p:nvSpPr>
        <p:spPr>
          <a:xfrm>
            <a:off x="1642784" y="717416"/>
            <a:ext cx="58928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ZA" sz="3000" b="0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MV Boli" panose="02000500030200090000" pitchFamily="2" charset="0"/>
                <a:cs typeface="MV Boli" panose="02000500030200090000" pitchFamily="2" charset="0"/>
                <a:sym typeface="Helvetica Neue Light"/>
              </a:rPr>
              <a:t>Actually it’s quite complex</a:t>
            </a:r>
            <a:endParaRPr lang="en-ZA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8" name="Arc 27">
            <a:extLst>
              <a:ext uri="{FF2B5EF4-FFF2-40B4-BE49-F238E27FC236}">
                <a16:creationId xmlns:a16="http://schemas.microsoft.com/office/drawing/2014/main" id="{68516EC3-9C63-8AFC-B631-53D3FF2358EA}"/>
              </a:ext>
            </a:extLst>
          </p:cNvPr>
          <p:cNvSpPr/>
          <p:nvPr/>
        </p:nvSpPr>
        <p:spPr>
          <a:xfrm flipV="1">
            <a:off x="-765629" y="924030"/>
            <a:ext cx="3403600" cy="596656"/>
          </a:xfrm>
          <a:prstGeom prst="arc">
            <a:avLst>
              <a:gd name="adj1" fmla="val 15227090"/>
              <a:gd name="adj2" fmla="val 21085623"/>
            </a:avLst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17748A55-4F7F-6EDA-F780-AB4A3EF1F9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57837" y="2471872"/>
            <a:ext cx="2103332" cy="210333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A970046-5C25-F6C7-1E27-FB72FC201AE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9653" y="2462830"/>
            <a:ext cx="2118384" cy="2118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802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1" grpId="0"/>
      <p:bldP spid="1052" grpId="0" animBg="1"/>
      <p:bldP spid="1053" grpId="0"/>
      <p:bldP spid="1072" grpId="0" animBg="1"/>
      <p:bldP spid="27" grpId="0"/>
      <p:bldP spid="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B91BC-B8FA-85F7-7DC0-272D7BEE9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Bends in Optical Fibre are Bad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4D6B30-9CB3-8C92-57C9-5AF6432A2CA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 smtClean="0"/>
              <a:t>2</a:t>
            </a:fld>
            <a:endParaRPr lang="en-ZA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B619D7-4DA3-7F7F-4AAB-E0E825FFED6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806714" y="3731096"/>
            <a:ext cx="2669034" cy="2669034"/>
          </a:xfrm>
          <a:prstGeom prst="rect">
            <a:avLst/>
          </a:prstGeom>
          <a:ln w="38100">
            <a:solidFill>
              <a:schemeClr val="bg2"/>
            </a:solidFill>
          </a:ln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9754174-FC1E-B472-7EC8-3ADDC4E2C82F}"/>
              </a:ext>
            </a:extLst>
          </p:cNvPr>
          <p:cNvSpPr/>
          <p:nvPr/>
        </p:nvSpPr>
        <p:spPr>
          <a:xfrm>
            <a:off x="4594728" y="4396872"/>
            <a:ext cx="3609474" cy="1347537"/>
          </a:xfrm>
          <a:custGeom>
            <a:avLst/>
            <a:gdLst>
              <a:gd name="connsiteX0" fmla="*/ 0 w 3609474"/>
              <a:gd name="connsiteY0" fmla="*/ 589548 h 1347537"/>
              <a:gd name="connsiteX1" fmla="*/ 192506 w 3609474"/>
              <a:gd name="connsiteY1" fmla="*/ 565485 h 1347537"/>
              <a:gd name="connsiteX2" fmla="*/ 854242 w 3609474"/>
              <a:gd name="connsiteY2" fmla="*/ 589548 h 1347537"/>
              <a:gd name="connsiteX3" fmla="*/ 974558 w 3609474"/>
              <a:gd name="connsiteY3" fmla="*/ 577516 h 1347537"/>
              <a:gd name="connsiteX4" fmla="*/ 1094874 w 3609474"/>
              <a:gd name="connsiteY4" fmla="*/ 517358 h 1347537"/>
              <a:gd name="connsiteX5" fmla="*/ 1299411 w 3609474"/>
              <a:gd name="connsiteY5" fmla="*/ 348916 h 1347537"/>
              <a:gd name="connsiteX6" fmla="*/ 1371600 w 3609474"/>
              <a:gd name="connsiteY6" fmla="*/ 264695 h 1347537"/>
              <a:gd name="connsiteX7" fmla="*/ 1564106 w 3609474"/>
              <a:gd name="connsiteY7" fmla="*/ 108285 h 1347537"/>
              <a:gd name="connsiteX8" fmla="*/ 1648327 w 3609474"/>
              <a:gd name="connsiteY8" fmla="*/ 36095 h 1347537"/>
              <a:gd name="connsiteX9" fmla="*/ 1744579 w 3609474"/>
              <a:gd name="connsiteY9" fmla="*/ 0 h 1347537"/>
              <a:gd name="connsiteX10" fmla="*/ 1888958 w 3609474"/>
              <a:gd name="connsiteY10" fmla="*/ 12032 h 1347537"/>
              <a:gd name="connsiteX11" fmla="*/ 1937085 w 3609474"/>
              <a:gd name="connsiteY11" fmla="*/ 60158 h 1347537"/>
              <a:gd name="connsiteX12" fmla="*/ 1985211 w 3609474"/>
              <a:gd name="connsiteY12" fmla="*/ 96253 h 1347537"/>
              <a:gd name="connsiteX13" fmla="*/ 2105527 w 3609474"/>
              <a:gd name="connsiteY13" fmla="*/ 348916 h 1347537"/>
              <a:gd name="connsiteX14" fmla="*/ 2141621 w 3609474"/>
              <a:gd name="connsiteY14" fmla="*/ 541421 h 1347537"/>
              <a:gd name="connsiteX15" fmla="*/ 2153653 w 3609474"/>
              <a:gd name="connsiteY15" fmla="*/ 685800 h 1347537"/>
              <a:gd name="connsiteX16" fmla="*/ 2117558 w 3609474"/>
              <a:gd name="connsiteY16" fmla="*/ 806116 h 1347537"/>
              <a:gd name="connsiteX17" fmla="*/ 2057400 w 3609474"/>
              <a:gd name="connsiteY17" fmla="*/ 962527 h 1347537"/>
              <a:gd name="connsiteX18" fmla="*/ 2009274 w 3609474"/>
              <a:gd name="connsiteY18" fmla="*/ 1106906 h 1347537"/>
              <a:gd name="connsiteX19" fmla="*/ 1997242 w 3609474"/>
              <a:gd name="connsiteY19" fmla="*/ 1203158 h 1347537"/>
              <a:gd name="connsiteX20" fmla="*/ 2057400 w 3609474"/>
              <a:gd name="connsiteY20" fmla="*/ 1275348 h 1347537"/>
              <a:gd name="connsiteX21" fmla="*/ 2286000 w 3609474"/>
              <a:gd name="connsiteY21" fmla="*/ 1347537 h 1347537"/>
              <a:gd name="connsiteX22" fmla="*/ 2478506 w 3609474"/>
              <a:gd name="connsiteY22" fmla="*/ 1287379 h 1347537"/>
              <a:gd name="connsiteX23" fmla="*/ 2538663 w 3609474"/>
              <a:gd name="connsiteY23" fmla="*/ 1191127 h 1347537"/>
              <a:gd name="connsiteX24" fmla="*/ 2646948 w 3609474"/>
              <a:gd name="connsiteY24" fmla="*/ 1058779 h 1347537"/>
              <a:gd name="connsiteX25" fmla="*/ 2731169 w 3609474"/>
              <a:gd name="connsiteY25" fmla="*/ 938464 h 1347537"/>
              <a:gd name="connsiteX26" fmla="*/ 2815390 w 3609474"/>
              <a:gd name="connsiteY26" fmla="*/ 806116 h 1347537"/>
              <a:gd name="connsiteX27" fmla="*/ 2875548 w 3609474"/>
              <a:gd name="connsiteY27" fmla="*/ 745958 h 1347537"/>
              <a:gd name="connsiteX28" fmla="*/ 3080085 w 3609474"/>
              <a:gd name="connsiteY28" fmla="*/ 613611 h 1347537"/>
              <a:gd name="connsiteX29" fmla="*/ 3104148 w 3609474"/>
              <a:gd name="connsiteY29" fmla="*/ 577516 h 1347537"/>
              <a:gd name="connsiteX30" fmla="*/ 3416969 w 3609474"/>
              <a:gd name="connsiteY30" fmla="*/ 601579 h 1347537"/>
              <a:gd name="connsiteX31" fmla="*/ 3609474 w 3609474"/>
              <a:gd name="connsiteY31" fmla="*/ 625643 h 1347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609474" h="1347537">
                <a:moveTo>
                  <a:pt x="0" y="589548"/>
                </a:moveTo>
                <a:cubicBezTo>
                  <a:pt x="64169" y="581527"/>
                  <a:pt x="127846" y="566528"/>
                  <a:pt x="192506" y="565485"/>
                </a:cubicBezTo>
                <a:cubicBezTo>
                  <a:pt x="606755" y="558803"/>
                  <a:pt x="597101" y="560976"/>
                  <a:pt x="854242" y="589548"/>
                </a:cubicBezTo>
                <a:cubicBezTo>
                  <a:pt x="894347" y="585537"/>
                  <a:pt x="935952" y="589098"/>
                  <a:pt x="974558" y="577516"/>
                </a:cubicBezTo>
                <a:cubicBezTo>
                  <a:pt x="1017506" y="564632"/>
                  <a:pt x="1056749" y="540959"/>
                  <a:pt x="1094874" y="517358"/>
                </a:cubicBezTo>
                <a:cubicBezTo>
                  <a:pt x="1185611" y="461188"/>
                  <a:pt x="1231778" y="422185"/>
                  <a:pt x="1299411" y="348916"/>
                </a:cubicBezTo>
                <a:cubicBezTo>
                  <a:pt x="1324490" y="321747"/>
                  <a:pt x="1345455" y="290840"/>
                  <a:pt x="1371600" y="264695"/>
                </a:cubicBezTo>
                <a:cubicBezTo>
                  <a:pt x="1453659" y="182636"/>
                  <a:pt x="1475492" y="179176"/>
                  <a:pt x="1564106" y="108285"/>
                </a:cubicBezTo>
                <a:cubicBezTo>
                  <a:pt x="1592979" y="85187"/>
                  <a:pt x="1617562" y="56605"/>
                  <a:pt x="1648327" y="36095"/>
                </a:cubicBezTo>
                <a:cubicBezTo>
                  <a:pt x="1662710" y="26507"/>
                  <a:pt x="1721790" y="7597"/>
                  <a:pt x="1744579" y="0"/>
                </a:cubicBezTo>
                <a:cubicBezTo>
                  <a:pt x="1792705" y="4011"/>
                  <a:pt x="1842863" y="-2373"/>
                  <a:pt x="1888958" y="12032"/>
                </a:cubicBezTo>
                <a:cubicBezTo>
                  <a:pt x="1910612" y="18799"/>
                  <a:pt x="1920011" y="45219"/>
                  <a:pt x="1937085" y="60158"/>
                </a:cubicBezTo>
                <a:cubicBezTo>
                  <a:pt x="1952176" y="73363"/>
                  <a:pt x="1969169" y="84221"/>
                  <a:pt x="1985211" y="96253"/>
                </a:cubicBezTo>
                <a:cubicBezTo>
                  <a:pt x="2051181" y="209345"/>
                  <a:pt x="2077367" y="231582"/>
                  <a:pt x="2105527" y="348916"/>
                </a:cubicBezTo>
                <a:cubicBezTo>
                  <a:pt x="2120763" y="412400"/>
                  <a:pt x="2129590" y="477253"/>
                  <a:pt x="2141621" y="541421"/>
                </a:cubicBezTo>
                <a:cubicBezTo>
                  <a:pt x="2145632" y="589547"/>
                  <a:pt x="2158025" y="637705"/>
                  <a:pt x="2153653" y="685800"/>
                </a:cubicBezTo>
                <a:cubicBezTo>
                  <a:pt x="2149862" y="727499"/>
                  <a:pt x="2131314" y="766569"/>
                  <a:pt x="2117558" y="806116"/>
                </a:cubicBezTo>
                <a:cubicBezTo>
                  <a:pt x="2099207" y="858876"/>
                  <a:pt x="2076321" y="909969"/>
                  <a:pt x="2057400" y="962527"/>
                </a:cubicBezTo>
                <a:cubicBezTo>
                  <a:pt x="2040217" y="1010258"/>
                  <a:pt x="2025316" y="1058780"/>
                  <a:pt x="2009274" y="1106906"/>
                </a:cubicBezTo>
                <a:cubicBezTo>
                  <a:pt x="2005263" y="1138990"/>
                  <a:pt x="1988359" y="1172068"/>
                  <a:pt x="1997242" y="1203158"/>
                </a:cubicBezTo>
                <a:cubicBezTo>
                  <a:pt x="2005847" y="1233276"/>
                  <a:pt x="2032770" y="1255996"/>
                  <a:pt x="2057400" y="1275348"/>
                </a:cubicBezTo>
                <a:cubicBezTo>
                  <a:pt x="2152746" y="1350263"/>
                  <a:pt x="2171620" y="1336099"/>
                  <a:pt x="2286000" y="1347537"/>
                </a:cubicBezTo>
                <a:cubicBezTo>
                  <a:pt x="2350169" y="1327484"/>
                  <a:pt x="2421344" y="1322765"/>
                  <a:pt x="2478506" y="1287379"/>
                </a:cubicBezTo>
                <a:cubicBezTo>
                  <a:pt x="2510676" y="1267464"/>
                  <a:pt x="2516219" y="1221586"/>
                  <a:pt x="2538663" y="1191127"/>
                </a:cubicBezTo>
                <a:cubicBezTo>
                  <a:pt x="2572476" y="1145238"/>
                  <a:pt x="2612403" y="1104119"/>
                  <a:pt x="2646948" y="1058779"/>
                </a:cubicBezTo>
                <a:cubicBezTo>
                  <a:pt x="2676617" y="1019839"/>
                  <a:pt x="2704014" y="979197"/>
                  <a:pt x="2731169" y="938464"/>
                </a:cubicBezTo>
                <a:cubicBezTo>
                  <a:pt x="2760175" y="894955"/>
                  <a:pt x="2784015" y="847949"/>
                  <a:pt x="2815390" y="806116"/>
                </a:cubicBezTo>
                <a:cubicBezTo>
                  <a:pt x="2832405" y="783429"/>
                  <a:pt x="2853762" y="764113"/>
                  <a:pt x="2875548" y="745958"/>
                </a:cubicBezTo>
                <a:cubicBezTo>
                  <a:pt x="2935442" y="696046"/>
                  <a:pt x="3014760" y="652806"/>
                  <a:pt x="3080085" y="613611"/>
                </a:cubicBezTo>
                <a:cubicBezTo>
                  <a:pt x="3088106" y="601579"/>
                  <a:pt x="3089747" y="578825"/>
                  <a:pt x="3104148" y="577516"/>
                </a:cubicBezTo>
                <a:cubicBezTo>
                  <a:pt x="3271282" y="562322"/>
                  <a:pt x="3295288" y="584986"/>
                  <a:pt x="3416969" y="601579"/>
                </a:cubicBezTo>
                <a:cubicBezTo>
                  <a:pt x="3481044" y="610317"/>
                  <a:pt x="3609474" y="625643"/>
                  <a:pt x="3609474" y="625643"/>
                </a:cubicBezTo>
              </a:path>
            </a:pathLst>
          </a:custGeom>
          <a:noFill/>
          <a:ln w="7620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F84C0CD-5E86-9750-C1EE-6676AC773D08}"/>
                  </a:ext>
                </a:extLst>
              </p:cNvPr>
              <p:cNvSpPr txBox="1"/>
              <p:nvPr/>
            </p:nvSpPr>
            <p:spPr>
              <a:xfrm>
                <a:off x="1316762" y="3128100"/>
                <a:ext cx="378930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ZA" sz="2800" dirty="0">
                    <a:latin typeface="Helvetica Neue" panose="02000503000000020004" pitchFamily="50"/>
                  </a:rPr>
                  <a:t>Poximal (input) field, </a:t>
                </a:r>
                <a14:m>
                  <m:oMath xmlns:m="http://schemas.openxmlformats.org/officeDocument/2006/math">
                    <m:r>
                      <a:rPr lang="en-ZA" sz="2800" b="0" i="1" smtClean="0"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endParaRPr lang="en-ZA" sz="2800" dirty="0">
                  <a:latin typeface="Helvetica Neue" panose="02000503000000020004" pitchFamily="5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F84C0CD-5E86-9750-C1EE-6676AC773D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6762" y="3128100"/>
                <a:ext cx="3789304" cy="523220"/>
              </a:xfrm>
              <a:prstGeom prst="rect">
                <a:avLst/>
              </a:prstGeom>
              <a:blipFill>
                <a:blip r:embed="rId4"/>
                <a:stretch>
                  <a:fillRect l="-3215" t="-11628" b="-31395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B917F3B-2DB6-F9AC-E122-B8E3415E53E9}"/>
                  </a:ext>
                </a:extLst>
              </p:cNvPr>
              <p:cNvSpPr txBox="1"/>
              <p:nvPr/>
            </p:nvSpPr>
            <p:spPr>
              <a:xfrm>
                <a:off x="7805809" y="3171111"/>
                <a:ext cx="378930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ZA" sz="2800" dirty="0">
                    <a:latin typeface="Helvetica Neue" panose="02000503000000020004" pitchFamily="50"/>
                  </a:rPr>
                  <a:t>Distral (output) field, </a:t>
                </a:r>
                <a14:m>
                  <m:oMath xmlns:m="http://schemas.openxmlformats.org/officeDocument/2006/math">
                    <m:r>
                      <a:rPr lang="en-ZA" sz="2800" b="0" i="1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endParaRPr lang="en-ZA" sz="2800" dirty="0">
                  <a:latin typeface="Helvetica Neue" panose="02000503000000020004" pitchFamily="5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B917F3B-2DB6-F9AC-E122-B8E3415E53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5809" y="3171111"/>
                <a:ext cx="3789304" cy="523220"/>
              </a:xfrm>
              <a:prstGeom prst="rect">
                <a:avLst/>
              </a:prstGeom>
              <a:blipFill>
                <a:blip r:embed="rId5"/>
                <a:stretch>
                  <a:fillRect l="-3215" t="-11628" b="-31395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9" name="Group 38">
            <a:extLst>
              <a:ext uri="{FF2B5EF4-FFF2-40B4-BE49-F238E27FC236}">
                <a16:creationId xmlns:a16="http://schemas.microsoft.com/office/drawing/2014/main" id="{1B708976-7DC6-FF89-C595-6A909AFA46B7}"/>
              </a:ext>
            </a:extLst>
          </p:cNvPr>
          <p:cNvGrpSpPr/>
          <p:nvPr/>
        </p:nvGrpSpPr>
        <p:grpSpPr>
          <a:xfrm>
            <a:off x="4747124" y="2493714"/>
            <a:ext cx="4132179" cy="1915190"/>
            <a:chOff x="4747124" y="2493714"/>
            <a:chExt cx="4132179" cy="191519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4287D5B-AA36-EE54-D86D-9F7EB62595A7}"/>
                </a:ext>
              </a:extLst>
            </p:cNvPr>
            <p:cNvSpPr txBox="1"/>
            <p:nvPr/>
          </p:nvSpPr>
          <p:spPr>
            <a:xfrm>
              <a:off x="4747124" y="2493714"/>
              <a:ext cx="413217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2800" dirty="0">
                  <a:solidFill>
                    <a:schemeClr val="accent1"/>
                  </a:solidFill>
                  <a:latin typeface="Helvetica Neue" panose="02000503000000020004" pitchFamily="50"/>
                </a:rPr>
                <a:t>Bent optical fibre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A04501D9-E011-8F36-A821-3E22CB8EACC7}"/>
                </a:ext>
              </a:extLst>
            </p:cNvPr>
            <p:cNvCxnSpPr>
              <a:stCxn id="16" idx="2"/>
              <a:endCxn id="13" idx="10"/>
            </p:cNvCxnSpPr>
            <p:nvPr/>
          </p:nvCxnSpPr>
          <p:spPr>
            <a:xfrm flipH="1">
              <a:off x="6483686" y="3016934"/>
              <a:ext cx="329528" cy="1391970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FD49F873-3E2E-FD0A-51E6-D1C19295111C}"/>
              </a:ext>
            </a:extLst>
          </p:cNvPr>
          <p:cNvSpPr txBox="1"/>
          <p:nvPr/>
        </p:nvSpPr>
        <p:spPr>
          <a:xfrm>
            <a:off x="0" y="9115623"/>
            <a:ext cx="109980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>
                <a:latin typeface="Helvetica Neue" panose="02000503000000020004" pitchFamily="50"/>
              </a:rPr>
              <a:t>Simulated using </a:t>
            </a:r>
            <a:r>
              <a:rPr lang="en-ZA" dirty="0" err="1">
                <a:latin typeface="Helvetica Neue" panose="02000503000000020004" pitchFamily="50"/>
              </a:rPr>
              <a:t>pyMMF</a:t>
            </a:r>
            <a:r>
              <a:rPr lang="en-ZA" dirty="0">
                <a:latin typeface="Helvetica Neue" panose="02000503000000020004" pitchFamily="50"/>
              </a:rPr>
              <a:t>: </a:t>
            </a:r>
            <a:r>
              <a:rPr lang="en-ZA" dirty="0"/>
              <a:t>Sébastien M. Popoff, “</a:t>
            </a:r>
            <a:r>
              <a:rPr lang="en-ZA" dirty="0" err="1"/>
              <a:t>wavefrontshaping</a:t>
            </a:r>
            <a:r>
              <a:rPr lang="en-ZA" dirty="0"/>
              <a:t>/</a:t>
            </a:r>
            <a:r>
              <a:rPr lang="en-ZA" dirty="0" err="1"/>
              <a:t>pyMMF</a:t>
            </a:r>
            <a:r>
              <a:rPr lang="en-ZA" dirty="0"/>
              <a:t>: 0.7”. Zenodo, Sep. 14, 2024. </a:t>
            </a:r>
            <a:r>
              <a:rPr lang="en-ZA" dirty="0" err="1"/>
              <a:t>doi</a:t>
            </a:r>
            <a:r>
              <a:rPr lang="en-ZA" dirty="0"/>
              <a:t>: 10.5281/zenodo.13763018.</a:t>
            </a:r>
            <a:endParaRPr lang="en-ZA" dirty="0">
              <a:latin typeface="Helvetica Neue" panose="02000503000000020004" pitchFamily="5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8CF685AC-4875-ED9C-513D-6B6E4A51EA2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8323182" y="3731096"/>
            <a:ext cx="2669034" cy="2669034"/>
          </a:xfrm>
          <a:prstGeom prst="rect">
            <a:avLst/>
          </a:prstGeom>
          <a:ln w="38100">
            <a:solidFill>
              <a:schemeClr val="bg2"/>
            </a:solidFill>
          </a:ln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77F83053-2151-F419-9EBD-3014466D28AC}"/>
              </a:ext>
            </a:extLst>
          </p:cNvPr>
          <p:cNvSpPr txBox="1"/>
          <p:nvPr/>
        </p:nvSpPr>
        <p:spPr>
          <a:xfrm>
            <a:off x="2690963" y="6435785"/>
            <a:ext cx="9005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4400" dirty="0"/>
              <a:t>❤️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4FD55B5-DC4A-8A8F-16F5-F9D9BB683BA9}"/>
              </a:ext>
            </a:extLst>
          </p:cNvPr>
          <p:cNvSpPr txBox="1"/>
          <p:nvPr/>
        </p:nvSpPr>
        <p:spPr>
          <a:xfrm>
            <a:off x="8574189" y="6435785"/>
            <a:ext cx="21670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4400" dirty="0"/>
              <a:t>💔😭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515F887-119F-9C80-FB49-296B0A96E690}"/>
              </a:ext>
            </a:extLst>
          </p:cNvPr>
          <p:cNvGrpSpPr/>
          <p:nvPr/>
        </p:nvGrpSpPr>
        <p:grpSpPr>
          <a:xfrm>
            <a:off x="5271913" y="5506146"/>
            <a:ext cx="2167019" cy="1967629"/>
            <a:chOff x="5144168" y="5588000"/>
            <a:chExt cx="2167019" cy="1967629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BF22569A-B67B-8DD4-20DF-5B3DF5A7CC07}"/>
                </a:ext>
              </a:extLst>
            </p:cNvPr>
            <p:cNvSpPr txBox="1"/>
            <p:nvPr/>
          </p:nvSpPr>
          <p:spPr>
            <a:xfrm>
              <a:off x="5144168" y="6601522"/>
              <a:ext cx="216701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sz="2800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Cold and heartless!</a:t>
              </a:r>
            </a:p>
          </p:txBody>
        </p:sp>
        <p:cxnSp>
          <p:nvCxnSpPr>
            <p:cNvPr id="48" name="Connector: Curved 47">
              <a:extLst>
                <a:ext uri="{FF2B5EF4-FFF2-40B4-BE49-F238E27FC236}">
                  <a16:creationId xmlns:a16="http://schemas.microsoft.com/office/drawing/2014/main" id="{EA09B942-B97D-B323-6FB7-F2ABBEC5D811}"/>
                </a:ext>
              </a:extLst>
            </p:cNvPr>
            <p:cNvCxnSpPr>
              <a:cxnSpLocks/>
              <a:stCxn id="47" idx="0"/>
            </p:cNvCxnSpPr>
            <p:nvPr/>
          </p:nvCxnSpPr>
          <p:spPr>
            <a:xfrm rot="5400000" flipH="1" flipV="1">
              <a:off x="6173773" y="5641905"/>
              <a:ext cx="1013523" cy="905713"/>
            </a:xfrm>
            <a:prstGeom prst="curvedConnector4">
              <a:avLst>
                <a:gd name="adj1" fmla="val 42284"/>
                <a:gd name="adj2" fmla="val 125240"/>
              </a:avLst>
            </a:prstGeom>
            <a:ln w="38100">
              <a:solidFill>
                <a:schemeClr val="accent2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1389655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054">
        <p:fade/>
      </p:transition>
    </mc:Choice>
    <mc:Fallback>
      <p:transition advTm="10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2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/>
      <p:bldP spid="37" grpId="0"/>
      <p:bldP spid="3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353EEE-81D1-F1D0-9965-5E60E4CAAD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DA50C-A1FE-2C3A-9647-F371732F4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A Simple 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5E871C-7ED5-5F4F-15F2-C644CB44AE9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 smtClean="0"/>
              <a:t>20</a:t>
            </a:fld>
            <a:endParaRPr lang="en-ZA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51" name="TextBox 1050">
                <a:extLst>
                  <a:ext uri="{FF2B5EF4-FFF2-40B4-BE49-F238E27FC236}">
                    <a16:creationId xmlns:a16="http://schemas.microsoft.com/office/drawing/2014/main" id="{2E49873B-767F-B96F-60B9-3390EFE3E1CD}"/>
                  </a:ext>
                </a:extLst>
              </p:cNvPr>
              <p:cNvSpPr txBox="1"/>
              <p:nvPr/>
            </p:nvSpPr>
            <p:spPr>
              <a:xfrm>
                <a:off x="207244" y="5023857"/>
                <a:ext cx="3212983" cy="14770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ZA" sz="3200" b="0" i="1" smtClean="0"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en-ZA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ZA" sz="32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ZA" sz="32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ZA" sz="32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ZA" sz="3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en-ZA" sz="3200" b="0" i="1" smtClean="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ZA" sz="3200" b="0" i="1" smtClean="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ZA" sz="3200" b="0" i="1" smtClean="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ZA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ZA" sz="3200" b="0" i="0" smtClean="0">
                                  <a:latin typeface="Cambria Math" panose="02040503050406030204" pitchFamily="18" charset="0"/>
                                </a:rPr>
                                <m:t>Ψ</m:t>
                              </m:r>
                            </m:e>
                            <m:sub>
                              <m:r>
                                <a:rPr lang="en-ZA" sz="32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ZA" sz="3200" dirty="0"/>
              </a:p>
            </p:txBody>
          </p:sp>
        </mc:Choice>
        <mc:Fallback>
          <p:sp>
            <p:nvSpPr>
              <p:cNvPr id="1051" name="TextBox 1050">
                <a:extLst>
                  <a:ext uri="{FF2B5EF4-FFF2-40B4-BE49-F238E27FC236}">
                    <a16:creationId xmlns:a16="http://schemas.microsoft.com/office/drawing/2014/main" id="{2E49873B-767F-B96F-60B9-3390EFE3E1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244" y="5023857"/>
                <a:ext cx="3212983" cy="147707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52" name="Left Brace 1051">
            <a:extLst>
              <a:ext uri="{FF2B5EF4-FFF2-40B4-BE49-F238E27FC236}">
                <a16:creationId xmlns:a16="http://schemas.microsoft.com/office/drawing/2014/main" id="{BDB4E16E-421E-93BD-161F-3D4367CB6FA9}"/>
              </a:ext>
            </a:extLst>
          </p:cNvPr>
          <p:cNvSpPr/>
          <p:nvPr/>
        </p:nvSpPr>
        <p:spPr>
          <a:xfrm>
            <a:off x="3146083" y="3180080"/>
            <a:ext cx="806157" cy="3705475"/>
          </a:xfrm>
          <a:prstGeom prst="leftBrace">
            <a:avLst>
              <a:gd name="adj1" fmla="val 8333"/>
              <a:gd name="adj2" fmla="val 75575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53" name="TextBox 1052">
            <a:extLst>
              <a:ext uri="{FF2B5EF4-FFF2-40B4-BE49-F238E27FC236}">
                <a16:creationId xmlns:a16="http://schemas.microsoft.com/office/drawing/2014/main" id="{EDF7EB95-A581-6F33-155F-5C668D51B6CB}"/>
              </a:ext>
            </a:extLst>
          </p:cNvPr>
          <p:cNvSpPr txBox="1"/>
          <p:nvPr/>
        </p:nvSpPr>
        <p:spPr>
          <a:xfrm>
            <a:off x="559176" y="4450240"/>
            <a:ext cx="27773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2000" dirty="0">
                <a:latin typeface="Helvetica Neue" panose="02000503000000020004" pitchFamily="50"/>
              </a:rPr>
              <a:t>Input field weights  </a:t>
            </a:r>
          </a:p>
        </p:txBody>
      </p:sp>
      <p:sp>
        <p:nvSpPr>
          <p:cNvPr id="1054" name="Left Brace 1053">
            <a:extLst>
              <a:ext uri="{FF2B5EF4-FFF2-40B4-BE49-F238E27FC236}">
                <a16:creationId xmlns:a16="http://schemas.microsoft.com/office/drawing/2014/main" id="{B9F11F9D-B9A0-6DA4-D960-C0949C5126DA}"/>
              </a:ext>
            </a:extLst>
          </p:cNvPr>
          <p:cNvSpPr/>
          <p:nvPr/>
        </p:nvSpPr>
        <p:spPr>
          <a:xfrm>
            <a:off x="3146082" y="6885555"/>
            <a:ext cx="806157" cy="707887"/>
          </a:xfrm>
          <a:prstGeom prst="leftBrace">
            <a:avLst>
              <a:gd name="adj1" fmla="val 8333"/>
              <a:gd name="adj2" fmla="val 53533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55" name="TextBox 1054">
            <a:extLst>
              <a:ext uri="{FF2B5EF4-FFF2-40B4-BE49-F238E27FC236}">
                <a16:creationId xmlns:a16="http://schemas.microsoft.com/office/drawing/2014/main" id="{3A01FC1C-165B-F3A2-6D13-15F375DD86C4}"/>
              </a:ext>
            </a:extLst>
          </p:cNvPr>
          <p:cNvSpPr txBox="1"/>
          <p:nvPr/>
        </p:nvSpPr>
        <p:spPr>
          <a:xfrm>
            <a:off x="731698" y="6823884"/>
            <a:ext cx="27773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2000" dirty="0">
                <a:latin typeface="Helvetica Neue" panose="02000503000000020004" pitchFamily="50"/>
              </a:rPr>
              <a:t>Actuator travel</a:t>
            </a:r>
          </a:p>
          <a:p>
            <a:pPr algn="ctr"/>
            <a:r>
              <a:rPr lang="en-ZA" sz="2000" dirty="0">
                <a:latin typeface="Helvetica Neue" panose="02000503000000020004" pitchFamily="50"/>
              </a:rPr>
              <a:t>(normalized)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63" name="TextBox 1062">
                <a:extLst>
                  <a:ext uri="{FF2B5EF4-FFF2-40B4-BE49-F238E27FC236}">
                    <a16:creationId xmlns:a16="http://schemas.microsoft.com/office/drawing/2014/main" id="{44FC6E19-E02B-5AD2-61B6-7F1F709FA20B}"/>
                  </a:ext>
                </a:extLst>
              </p:cNvPr>
              <p:cNvSpPr txBox="1"/>
              <p:nvPr/>
            </p:nvSpPr>
            <p:spPr>
              <a:xfrm>
                <a:off x="8864852" y="4807346"/>
                <a:ext cx="3212983" cy="14770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ZA" sz="32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ZA" sz="32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</m:acc>
                      <m:r>
                        <a:rPr lang="en-ZA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ZA" sz="32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ZA" sz="32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ZA" sz="32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ZA" sz="3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en-ZA" sz="3200" b="0" i="1" smtClean="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ZA" sz="3200" b="0" i="1" smtClean="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ZA" sz="3200" b="0" i="1" smtClean="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ZA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ZA" sz="3200" b="0" i="0" smtClean="0">
                                  <a:latin typeface="Cambria Math" panose="02040503050406030204" pitchFamily="18" charset="0"/>
                                </a:rPr>
                                <m:t>Ψ</m:t>
                              </m:r>
                            </m:e>
                            <m:sub>
                              <m:r>
                                <a:rPr lang="en-ZA" sz="32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ZA" sz="3200" dirty="0"/>
              </a:p>
            </p:txBody>
          </p:sp>
        </mc:Choice>
        <mc:Fallback>
          <p:sp>
            <p:nvSpPr>
              <p:cNvPr id="1063" name="TextBox 1062">
                <a:extLst>
                  <a:ext uri="{FF2B5EF4-FFF2-40B4-BE49-F238E27FC236}">
                    <a16:creationId xmlns:a16="http://schemas.microsoft.com/office/drawing/2014/main" id="{44FC6E19-E02B-5AD2-61B6-7F1F709FA2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4852" y="4807346"/>
                <a:ext cx="3212983" cy="147707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67" name="TextBox 1066">
            <a:extLst>
              <a:ext uri="{FF2B5EF4-FFF2-40B4-BE49-F238E27FC236}">
                <a16:creationId xmlns:a16="http://schemas.microsoft.com/office/drawing/2014/main" id="{53704DEA-3DD9-5B4C-F1A2-6679AC263B96}"/>
              </a:ext>
            </a:extLst>
          </p:cNvPr>
          <p:cNvSpPr txBox="1"/>
          <p:nvPr/>
        </p:nvSpPr>
        <p:spPr>
          <a:xfrm>
            <a:off x="9082685" y="4476690"/>
            <a:ext cx="27773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2000" dirty="0">
                <a:latin typeface="Helvetica Neue" panose="02000503000000020004" pitchFamily="50"/>
              </a:rPr>
              <a:t>Sum output weights</a:t>
            </a:r>
          </a:p>
        </p:txBody>
      </p:sp>
      <p:sp>
        <p:nvSpPr>
          <p:cNvPr id="1071" name="Rectangle 1070">
            <a:extLst>
              <a:ext uri="{FF2B5EF4-FFF2-40B4-BE49-F238E27FC236}">
                <a16:creationId xmlns:a16="http://schemas.microsoft.com/office/drawing/2014/main" id="{7AB20D89-C534-95FB-9E0A-57FCAEE2F7B4}"/>
              </a:ext>
            </a:extLst>
          </p:cNvPr>
          <p:cNvSpPr/>
          <p:nvPr/>
        </p:nvSpPr>
        <p:spPr>
          <a:xfrm>
            <a:off x="4198883" y="6890357"/>
            <a:ext cx="703086" cy="7030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072" name="Rectangle 1071">
            <a:extLst>
              <a:ext uri="{FF2B5EF4-FFF2-40B4-BE49-F238E27FC236}">
                <a16:creationId xmlns:a16="http://schemas.microsoft.com/office/drawing/2014/main" id="{4BE3CB9C-AF0E-60C1-88D9-5EF303FB71E2}"/>
              </a:ext>
            </a:extLst>
          </p:cNvPr>
          <p:cNvSpPr/>
          <p:nvPr/>
        </p:nvSpPr>
        <p:spPr>
          <a:xfrm>
            <a:off x="4190286" y="3146252"/>
            <a:ext cx="703086" cy="374410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2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73" name="Rectangle 1072">
            <a:extLst>
              <a:ext uri="{FF2B5EF4-FFF2-40B4-BE49-F238E27FC236}">
                <a16:creationId xmlns:a16="http://schemas.microsoft.com/office/drawing/2014/main" id="{A39DF076-669F-5895-BA76-8F69F0F7E4AC}"/>
              </a:ext>
            </a:extLst>
          </p:cNvPr>
          <p:cNvSpPr/>
          <p:nvPr/>
        </p:nvSpPr>
        <p:spPr>
          <a:xfrm>
            <a:off x="8161764" y="3164483"/>
            <a:ext cx="703086" cy="374410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2785C9D-C939-ACB2-7528-F34F0AEB3FFE}"/>
                  </a:ext>
                </a:extLst>
              </p:cNvPr>
              <p:cNvSpPr txBox="1"/>
              <p:nvPr/>
            </p:nvSpPr>
            <p:spPr>
              <a:xfrm>
                <a:off x="4151537" y="4950389"/>
                <a:ext cx="80615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ZA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|</m:t>
                      </m:r>
                      <m:r>
                        <a:rPr kumimoji="0" lang="en-ZA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𝑢</m:t>
                      </m:r>
                      <m:r>
                        <a:rPr kumimoji="0" lang="en-ZA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⟩</m:t>
                      </m:r>
                    </m:oMath>
                  </m:oMathPara>
                </a14:m>
                <a:endParaRPr kumimoji="0" lang="en-ZA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2785C9D-C939-ACB2-7528-F34F0AEB3F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1537" y="4950389"/>
                <a:ext cx="806157" cy="461665"/>
              </a:xfrm>
              <a:prstGeom prst="rect">
                <a:avLst/>
              </a:prstGeom>
              <a:blipFill>
                <a:blip r:embed="rId5"/>
                <a:stretch>
                  <a:fillRect b="-19737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45AC32F-91B8-DBB0-10DF-FEEAE97BED70}"/>
                  </a:ext>
                </a:extLst>
              </p:cNvPr>
              <p:cNvSpPr txBox="1"/>
              <p:nvPr/>
            </p:nvSpPr>
            <p:spPr>
              <a:xfrm>
                <a:off x="4233079" y="6961134"/>
                <a:ext cx="64008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ZA" sz="2400" b="0" i="1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ZA" sz="2400" dirty="0">
                  <a:solidFill>
                    <a:schemeClr val="accent4">
                      <a:lumMod val="7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45AC32F-91B8-DBB0-10DF-FEEAE97BED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3079" y="6961134"/>
                <a:ext cx="640080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2FC68C9-5D9C-16C1-1B29-62A7FA1F0DD2}"/>
                  </a:ext>
                </a:extLst>
              </p:cNvPr>
              <p:cNvSpPr txBox="1"/>
              <p:nvPr/>
            </p:nvSpPr>
            <p:spPr>
              <a:xfrm>
                <a:off x="8135015" y="4876800"/>
                <a:ext cx="80615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ZA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|</m:t>
                      </m:r>
                      <m:r>
                        <a:rPr kumimoji="0" lang="en-ZA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𝑣</m:t>
                      </m:r>
                      <m:r>
                        <a:rPr kumimoji="0" lang="en-ZA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⟩</m:t>
                      </m:r>
                    </m:oMath>
                  </m:oMathPara>
                </a14:m>
                <a:endParaRPr kumimoji="0" lang="en-ZA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2FC68C9-5D9C-16C1-1B29-62A7FA1F0D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5015" y="4876800"/>
                <a:ext cx="806157" cy="461665"/>
              </a:xfrm>
              <a:prstGeom prst="rect">
                <a:avLst/>
              </a:prstGeom>
              <a:blipFill>
                <a:blip r:embed="rId7"/>
                <a:stretch>
                  <a:fillRect b="-19737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1" name="Group 40">
            <a:extLst>
              <a:ext uri="{FF2B5EF4-FFF2-40B4-BE49-F238E27FC236}">
                <a16:creationId xmlns:a16="http://schemas.microsoft.com/office/drawing/2014/main" id="{4E07EC65-EB31-C598-80A9-DCCDA92A7889}"/>
              </a:ext>
            </a:extLst>
          </p:cNvPr>
          <p:cNvGrpSpPr/>
          <p:nvPr/>
        </p:nvGrpSpPr>
        <p:grpSpPr>
          <a:xfrm>
            <a:off x="4883085" y="4381552"/>
            <a:ext cx="3238629" cy="2158623"/>
            <a:chOff x="4883085" y="4381552"/>
            <a:chExt cx="3238629" cy="2158623"/>
          </a:xfrm>
        </p:grpSpPr>
        <p:pic>
          <p:nvPicPr>
            <p:cNvPr id="351" name="Picture 350">
              <a:extLst>
                <a:ext uri="{FF2B5EF4-FFF2-40B4-BE49-F238E27FC236}">
                  <a16:creationId xmlns:a16="http://schemas.microsoft.com/office/drawing/2014/main" id="{6B03D83C-EFD1-B046-9FC9-79A12CA5F24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380797" y="4381552"/>
              <a:ext cx="2243205" cy="1705703"/>
            </a:xfrm>
            <a:prstGeom prst="rect">
              <a:avLst/>
            </a:prstGeom>
          </p:spPr>
        </p:pic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619E3B17-FCF5-B3D8-DB36-CDB4997F13F1}"/>
                </a:ext>
              </a:extLst>
            </p:cNvPr>
            <p:cNvCxnSpPr>
              <a:cxnSpLocks/>
              <a:endCxn id="351" idx="1"/>
            </p:cNvCxnSpPr>
            <p:nvPr/>
          </p:nvCxnSpPr>
          <p:spPr>
            <a:xfrm>
              <a:off x="4883085" y="5234404"/>
              <a:ext cx="497712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AE517228-5DE2-68E5-E136-EE1A79E86EFA}"/>
                </a:ext>
              </a:extLst>
            </p:cNvPr>
            <p:cNvCxnSpPr>
              <a:cxnSpLocks/>
            </p:cNvCxnSpPr>
            <p:nvPr/>
          </p:nvCxnSpPr>
          <p:spPr>
            <a:xfrm>
              <a:off x="7624002" y="5195767"/>
              <a:ext cx="497712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3E4FF76-F519-AA25-84DB-3C29595418FB}"/>
                </a:ext>
              </a:extLst>
            </p:cNvPr>
            <p:cNvSpPr txBox="1"/>
            <p:nvPr/>
          </p:nvSpPr>
          <p:spPr>
            <a:xfrm>
              <a:off x="5603239" y="6078510"/>
              <a:ext cx="17983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2400" dirty="0">
                  <a:latin typeface="Helvetica Neue" panose="02000503000000020004" pitchFamily="50"/>
                </a:rPr>
                <a:t>Neural Net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0C172B10-BBE4-581F-BEAD-CEE6FDA14D6C}"/>
              </a:ext>
            </a:extLst>
          </p:cNvPr>
          <p:cNvSpPr txBox="1"/>
          <p:nvPr/>
        </p:nvSpPr>
        <p:spPr>
          <a:xfrm>
            <a:off x="1642784" y="717416"/>
            <a:ext cx="58928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ZA" sz="3000" b="0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MV Boli" panose="02000500030200090000" pitchFamily="2" charset="0"/>
                <a:cs typeface="MV Boli" panose="02000500030200090000" pitchFamily="2" charset="0"/>
                <a:sym typeface="Helvetica Neue Light"/>
              </a:rPr>
              <a:t>Actually it’s quite complex</a:t>
            </a:r>
            <a:endParaRPr lang="en-ZA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8" name="Arc 27">
            <a:extLst>
              <a:ext uri="{FF2B5EF4-FFF2-40B4-BE49-F238E27FC236}">
                <a16:creationId xmlns:a16="http://schemas.microsoft.com/office/drawing/2014/main" id="{6279B748-6336-5844-D495-1238F0016435}"/>
              </a:ext>
            </a:extLst>
          </p:cNvPr>
          <p:cNvSpPr/>
          <p:nvPr/>
        </p:nvSpPr>
        <p:spPr>
          <a:xfrm flipV="1">
            <a:off x="-765629" y="924030"/>
            <a:ext cx="3403600" cy="596656"/>
          </a:xfrm>
          <a:prstGeom prst="arc">
            <a:avLst>
              <a:gd name="adj1" fmla="val 15227090"/>
              <a:gd name="adj2" fmla="val 21085623"/>
            </a:avLst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D1F5F6E-3BE4-A967-BCDA-AEF52660D3C9}"/>
              </a:ext>
            </a:extLst>
          </p:cNvPr>
          <p:cNvSpPr/>
          <p:nvPr/>
        </p:nvSpPr>
        <p:spPr>
          <a:xfrm>
            <a:off x="1899106" y="5506189"/>
            <a:ext cx="683717" cy="683717"/>
          </a:xfrm>
          <a:custGeom>
            <a:avLst/>
            <a:gdLst>
              <a:gd name="connsiteX0" fmla="*/ 0 w 683717"/>
              <a:gd name="connsiteY0" fmla="*/ 341859 h 683717"/>
              <a:gd name="connsiteX1" fmla="*/ 341859 w 683717"/>
              <a:gd name="connsiteY1" fmla="*/ 0 h 683717"/>
              <a:gd name="connsiteX2" fmla="*/ 683718 w 683717"/>
              <a:gd name="connsiteY2" fmla="*/ 341859 h 683717"/>
              <a:gd name="connsiteX3" fmla="*/ 341859 w 683717"/>
              <a:gd name="connsiteY3" fmla="*/ 683718 h 683717"/>
              <a:gd name="connsiteX4" fmla="*/ 0 w 683717"/>
              <a:gd name="connsiteY4" fmla="*/ 341859 h 683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3717" h="683717" extrusionOk="0">
                <a:moveTo>
                  <a:pt x="0" y="341859"/>
                </a:moveTo>
                <a:cubicBezTo>
                  <a:pt x="-8784" y="128498"/>
                  <a:pt x="151719" y="-16207"/>
                  <a:pt x="341859" y="0"/>
                </a:cubicBezTo>
                <a:cubicBezTo>
                  <a:pt x="495783" y="-8448"/>
                  <a:pt x="661841" y="157176"/>
                  <a:pt x="683718" y="341859"/>
                </a:cubicBezTo>
                <a:cubicBezTo>
                  <a:pt x="689862" y="543660"/>
                  <a:pt x="555381" y="673450"/>
                  <a:pt x="341859" y="683718"/>
                </a:cubicBezTo>
                <a:cubicBezTo>
                  <a:pt x="167285" y="684391"/>
                  <a:pt x="1200" y="544376"/>
                  <a:pt x="0" y="341859"/>
                </a:cubicBezTo>
                <a:close/>
              </a:path>
            </a:pathLst>
          </a:custGeom>
          <a:noFill/>
          <a:ln w="38100">
            <a:solidFill>
              <a:schemeClr val="accent2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264327539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E3F1434-2B4E-3CC2-0DF0-A8889C4AA2A6}"/>
              </a:ext>
            </a:extLst>
          </p:cNvPr>
          <p:cNvSpPr/>
          <p:nvPr/>
        </p:nvSpPr>
        <p:spPr>
          <a:xfrm>
            <a:off x="10550535" y="5269954"/>
            <a:ext cx="683717" cy="683717"/>
          </a:xfrm>
          <a:custGeom>
            <a:avLst/>
            <a:gdLst>
              <a:gd name="connsiteX0" fmla="*/ 0 w 683717"/>
              <a:gd name="connsiteY0" fmla="*/ 341859 h 683717"/>
              <a:gd name="connsiteX1" fmla="*/ 341859 w 683717"/>
              <a:gd name="connsiteY1" fmla="*/ 0 h 683717"/>
              <a:gd name="connsiteX2" fmla="*/ 683718 w 683717"/>
              <a:gd name="connsiteY2" fmla="*/ 341859 h 683717"/>
              <a:gd name="connsiteX3" fmla="*/ 341859 w 683717"/>
              <a:gd name="connsiteY3" fmla="*/ 683718 h 683717"/>
              <a:gd name="connsiteX4" fmla="*/ 0 w 683717"/>
              <a:gd name="connsiteY4" fmla="*/ 341859 h 683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3717" h="683717" extrusionOk="0">
                <a:moveTo>
                  <a:pt x="0" y="341859"/>
                </a:moveTo>
                <a:cubicBezTo>
                  <a:pt x="-8784" y="128498"/>
                  <a:pt x="151719" y="-16207"/>
                  <a:pt x="341859" y="0"/>
                </a:cubicBezTo>
                <a:cubicBezTo>
                  <a:pt x="495783" y="-8448"/>
                  <a:pt x="661841" y="157176"/>
                  <a:pt x="683718" y="341859"/>
                </a:cubicBezTo>
                <a:cubicBezTo>
                  <a:pt x="689862" y="543660"/>
                  <a:pt x="555381" y="673450"/>
                  <a:pt x="341859" y="683718"/>
                </a:cubicBezTo>
                <a:cubicBezTo>
                  <a:pt x="167285" y="684391"/>
                  <a:pt x="1200" y="544376"/>
                  <a:pt x="0" y="341859"/>
                </a:cubicBezTo>
                <a:close/>
              </a:path>
            </a:pathLst>
          </a:custGeom>
          <a:noFill/>
          <a:ln w="38100">
            <a:solidFill>
              <a:schemeClr val="accent2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264327539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C67A90-3880-0BF6-4C2F-4038892A399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19676" y="2342406"/>
            <a:ext cx="2103332" cy="21033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271533-190E-005A-5A21-D7D6D915B1C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0853" y="2321030"/>
            <a:ext cx="2118384" cy="2118384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638401C2-95B3-88F0-5C9F-AC837502B6FE}"/>
              </a:ext>
            </a:extLst>
          </p:cNvPr>
          <p:cNvGrpSpPr/>
          <p:nvPr/>
        </p:nvGrpSpPr>
        <p:grpSpPr>
          <a:xfrm>
            <a:off x="2482696" y="5953671"/>
            <a:ext cx="8409698" cy="2787936"/>
            <a:chOff x="2482696" y="5953671"/>
            <a:chExt cx="8409698" cy="278793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D5BA3EA-498F-7404-CB3A-608C2255F257}"/>
                </a:ext>
              </a:extLst>
            </p:cNvPr>
            <p:cNvSpPr txBox="1"/>
            <p:nvPr/>
          </p:nvSpPr>
          <p:spPr>
            <a:xfrm>
              <a:off x="5967199" y="8187609"/>
              <a:ext cx="336730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en-ZA" sz="30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MV Boli" panose="02000500030200090000" pitchFamily="2" charset="0"/>
                  <a:cs typeface="MV Boli" panose="02000500030200090000" pitchFamily="2" charset="0"/>
                  <a:sym typeface="Helvetica Neue Light"/>
                </a:rPr>
                <a:t>Complex Weights</a:t>
              </a:r>
              <a:r>
                <a:rPr lang="en-ZA" sz="3000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MV Boli" panose="02000500030200090000" pitchFamily="2" charset="0"/>
                  <a:cs typeface="MV Boli" panose="02000500030200090000" pitchFamily="2" charset="0"/>
                  <a:sym typeface="Helvetica Neue Light"/>
                </a:rPr>
                <a:t>!</a:t>
              </a:r>
              <a:endParaRPr lang="en-ZA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cxnSp>
          <p:nvCxnSpPr>
            <p:cNvPr id="13" name="Connector: Curved 12">
              <a:extLst>
                <a:ext uri="{FF2B5EF4-FFF2-40B4-BE49-F238E27FC236}">
                  <a16:creationId xmlns:a16="http://schemas.microsoft.com/office/drawing/2014/main" id="{277B6B9E-D1B5-90CE-07C7-41DD7E9DFC49}"/>
                </a:ext>
              </a:extLst>
            </p:cNvPr>
            <p:cNvCxnSpPr>
              <a:cxnSpLocks/>
              <a:stCxn id="8" idx="0"/>
              <a:endCxn id="3" idx="5"/>
            </p:cNvCxnSpPr>
            <p:nvPr/>
          </p:nvCxnSpPr>
          <p:spPr>
            <a:xfrm rot="16200000" flipV="1">
              <a:off x="4017858" y="4554616"/>
              <a:ext cx="2097831" cy="5168155"/>
            </a:xfrm>
            <a:prstGeom prst="curvedConnector3">
              <a:avLst>
                <a:gd name="adj1" fmla="val 50000"/>
              </a:avLst>
            </a:prstGeom>
            <a:ln w="38100">
              <a:solidFill>
                <a:schemeClr val="accent2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or: Curved 20">
              <a:extLst>
                <a:ext uri="{FF2B5EF4-FFF2-40B4-BE49-F238E27FC236}">
                  <a16:creationId xmlns:a16="http://schemas.microsoft.com/office/drawing/2014/main" id="{314FA307-4894-67EA-2ACE-E02BB54E93FD}"/>
                </a:ext>
              </a:extLst>
            </p:cNvPr>
            <p:cNvCxnSpPr>
              <a:cxnSpLocks/>
              <a:stCxn id="8" idx="0"/>
              <a:endCxn id="6" idx="4"/>
            </p:cNvCxnSpPr>
            <p:nvPr/>
          </p:nvCxnSpPr>
          <p:spPr>
            <a:xfrm rot="5400000" flipH="1" flipV="1">
              <a:off x="8154653" y="5449868"/>
              <a:ext cx="2233938" cy="3241544"/>
            </a:xfrm>
            <a:prstGeom prst="curvedConnector3">
              <a:avLst>
                <a:gd name="adj1" fmla="val 50000"/>
              </a:avLst>
            </a:prstGeom>
            <a:ln w="38100">
              <a:solidFill>
                <a:schemeClr val="accent2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EC77E66-06B2-1BB2-3304-E4E5595F4EB4}"/>
                  </a:ext>
                </a:extLst>
              </p:cNvPr>
              <p:cNvSpPr txBox="1"/>
              <p:nvPr/>
            </p:nvSpPr>
            <p:spPr>
              <a:xfrm>
                <a:off x="207243" y="5023857"/>
                <a:ext cx="3212983" cy="14770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ZA" sz="3200" b="0" i="1" smtClean="0"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en-ZA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ZA" sz="32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ZA" sz="32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ZA" sz="32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ZA" sz="3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en-ZA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ZA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ZA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ZA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ZA" sz="3200" b="0" i="0" smtClean="0">
                                  <a:latin typeface="Cambria Math" panose="02040503050406030204" pitchFamily="18" charset="0"/>
                                </a:rPr>
                                <m:t>Ψ</m:t>
                              </m:r>
                            </m:e>
                            <m:sub>
                              <m:r>
                                <a:rPr lang="en-ZA" sz="32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ZA" sz="3200" dirty="0"/>
              </a:p>
            </p:txBody>
          </p:sp>
        </mc:Choice>
        <mc:Fallback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EC77E66-06B2-1BB2-3304-E4E5595F4E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243" y="5023857"/>
                <a:ext cx="3212983" cy="147707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A71D5140-E37A-55A9-29E6-AAC7E7B94D7B}"/>
                  </a:ext>
                </a:extLst>
              </p:cNvPr>
              <p:cNvSpPr txBox="1"/>
              <p:nvPr/>
            </p:nvSpPr>
            <p:spPr>
              <a:xfrm>
                <a:off x="936171" y="2390110"/>
                <a:ext cx="51355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ZA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𝑈</m:t>
                      </m:r>
                    </m:oMath>
                  </m:oMathPara>
                </a14:m>
                <a:endParaRPr lang="en-ZA" sz="3200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A71D5140-E37A-55A9-29E6-AAC7E7B94D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171" y="2390110"/>
                <a:ext cx="513551" cy="58477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AA792818-B23C-5A6B-0EF9-82E0BD8D2116}"/>
                  </a:ext>
                </a:extLst>
              </p:cNvPr>
              <p:cNvSpPr txBox="1"/>
              <p:nvPr/>
            </p:nvSpPr>
            <p:spPr>
              <a:xfrm>
                <a:off x="10892393" y="2410917"/>
                <a:ext cx="513551" cy="5981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ZA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ZA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</m:acc>
                    </m:oMath>
                  </m:oMathPara>
                </a14:m>
                <a:endParaRPr lang="en-ZA" sz="3200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AA792818-B23C-5A6B-0EF9-82E0BD8D21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92393" y="2410917"/>
                <a:ext cx="513551" cy="59817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8" name="Group 47">
            <a:extLst>
              <a:ext uri="{FF2B5EF4-FFF2-40B4-BE49-F238E27FC236}">
                <a16:creationId xmlns:a16="http://schemas.microsoft.com/office/drawing/2014/main" id="{79E2F6E2-90DF-D9C1-3AB4-53D6C453D13E}"/>
              </a:ext>
            </a:extLst>
          </p:cNvPr>
          <p:cNvGrpSpPr/>
          <p:nvPr/>
        </p:nvGrpSpPr>
        <p:grpSpPr>
          <a:xfrm>
            <a:off x="1051790" y="7697385"/>
            <a:ext cx="2094292" cy="791465"/>
            <a:chOff x="1051790" y="7697385"/>
            <a:chExt cx="2094292" cy="791465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8EAAFB02-E2F1-4893-C848-BBC7F07D5C96}"/>
                </a:ext>
              </a:extLst>
            </p:cNvPr>
            <p:cNvSpPr/>
            <p:nvPr/>
          </p:nvSpPr>
          <p:spPr>
            <a:xfrm>
              <a:off x="1051790" y="7779903"/>
              <a:ext cx="2084248" cy="70894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7D17627C-3ADD-CF7B-F291-4CB7CFC2F087}"/>
                </a:ext>
              </a:extLst>
            </p:cNvPr>
            <p:cNvGrpSpPr/>
            <p:nvPr/>
          </p:nvGrpSpPr>
          <p:grpSpPr>
            <a:xfrm>
              <a:off x="1051790" y="7697385"/>
              <a:ext cx="2094292" cy="791465"/>
              <a:chOff x="1088682" y="8353521"/>
              <a:chExt cx="2094292" cy="791465"/>
            </a:xfrm>
          </p:grpSpPr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B8F3444A-A322-2811-878F-D2BCFF5A1894}"/>
                  </a:ext>
                </a:extLst>
              </p:cNvPr>
              <p:cNvSpPr/>
              <p:nvPr/>
            </p:nvSpPr>
            <p:spPr>
              <a:xfrm flipV="1">
                <a:off x="1150108" y="8390549"/>
                <a:ext cx="2032866" cy="604833"/>
              </a:xfrm>
              <a:custGeom>
                <a:avLst/>
                <a:gdLst>
                  <a:gd name="connsiteX0" fmla="*/ 0 w 3348741"/>
                  <a:gd name="connsiteY0" fmla="*/ 529390 h 565484"/>
                  <a:gd name="connsiteX1" fmla="*/ 445169 w 3348741"/>
                  <a:gd name="connsiteY1" fmla="*/ 505327 h 565484"/>
                  <a:gd name="connsiteX2" fmla="*/ 529390 w 3348741"/>
                  <a:gd name="connsiteY2" fmla="*/ 493295 h 565484"/>
                  <a:gd name="connsiteX3" fmla="*/ 613611 w 3348741"/>
                  <a:gd name="connsiteY3" fmla="*/ 457200 h 565484"/>
                  <a:gd name="connsiteX4" fmla="*/ 794084 w 3348741"/>
                  <a:gd name="connsiteY4" fmla="*/ 348916 h 565484"/>
                  <a:gd name="connsiteX5" fmla="*/ 938463 w 3348741"/>
                  <a:gd name="connsiteY5" fmla="*/ 240632 h 565484"/>
                  <a:gd name="connsiteX6" fmla="*/ 998621 w 3348741"/>
                  <a:gd name="connsiteY6" fmla="*/ 216569 h 565484"/>
                  <a:gd name="connsiteX7" fmla="*/ 1046747 w 3348741"/>
                  <a:gd name="connsiteY7" fmla="*/ 192505 h 565484"/>
                  <a:gd name="connsiteX8" fmla="*/ 1130969 w 3348741"/>
                  <a:gd name="connsiteY8" fmla="*/ 156411 h 565484"/>
                  <a:gd name="connsiteX9" fmla="*/ 1239253 w 3348741"/>
                  <a:gd name="connsiteY9" fmla="*/ 84221 h 565484"/>
                  <a:gd name="connsiteX10" fmla="*/ 1359569 w 3348741"/>
                  <a:gd name="connsiteY10" fmla="*/ 60158 h 565484"/>
                  <a:gd name="connsiteX11" fmla="*/ 1528011 w 3348741"/>
                  <a:gd name="connsiteY11" fmla="*/ 0 h 565484"/>
                  <a:gd name="connsiteX12" fmla="*/ 1997242 w 3348741"/>
                  <a:gd name="connsiteY12" fmla="*/ 24063 h 565484"/>
                  <a:gd name="connsiteX13" fmla="*/ 2057400 w 3348741"/>
                  <a:gd name="connsiteY13" fmla="*/ 36095 h 565484"/>
                  <a:gd name="connsiteX14" fmla="*/ 2273969 w 3348741"/>
                  <a:gd name="connsiteY14" fmla="*/ 204537 h 565484"/>
                  <a:gd name="connsiteX15" fmla="*/ 2466474 w 3348741"/>
                  <a:gd name="connsiteY15" fmla="*/ 409074 h 565484"/>
                  <a:gd name="connsiteX16" fmla="*/ 2658979 w 3348741"/>
                  <a:gd name="connsiteY16" fmla="*/ 505327 h 565484"/>
                  <a:gd name="connsiteX17" fmla="*/ 2779295 w 3348741"/>
                  <a:gd name="connsiteY17" fmla="*/ 553453 h 565484"/>
                  <a:gd name="connsiteX18" fmla="*/ 3007895 w 3348741"/>
                  <a:gd name="connsiteY18" fmla="*/ 565484 h 565484"/>
                  <a:gd name="connsiteX19" fmla="*/ 3272590 w 3348741"/>
                  <a:gd name="connsiteY19" fmla="*/ 553453 h 565484"/>
                  <a:gd name="connsiteX20" fmla="*/ 3320716 w 3348741"/>
                  <a:gd name="connsiteY20" fmla="*/ 529390 h 565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348741" h="565484">
                    <a:moveTo>
                      <a:pt x="0" y="529390"/>
                    </a:moveTo>
                    <a:lnTo>
                      <a:pt x="445169" y="505327"/>
                    </a:lnTo>
                    <a:cubicBezTo>
                      <a:pt x="473462" y="503398"/>
                      <a:pt x="502122" y="501086"/>
                      <a:pt x="529390" y="493295"/>
                    </a:cubicBezTo>
                    <a:cubicBezTo>
                      <a:pt x="558758" y="484904"/>
                      <a:pt x="585879" y="470000"/>
                      <a:pt x="613611" y="457200"/>
                    </a:cubicBezTo>
                    <a:cubicBezTo>
                      <a:pt x="692441" y="420816"/>
                      <a:pt x="715270" y="405211"/>
                      <a:pt x="794084" y="348916"/>
                    </a:cubicBezTo>
                    <a:cubicBezTo>
                      <a:pt x="859944" y="301873"/>
                      <a:pt x="861878" y="285307"/>
                      <a:pt x="938463" y="240632"/>
                    </a:cubicBezTo>
                    <a:cubicBezTo>
                      <a:pt x="957118" y="229750"/>
                      <a:pt x="978885" y="225341"/>
                      <a:pt x="998621" y="216569"/>
                    </a:cubicBezTo>
                    <a:cubicBezTo>
                      <a:pt x="1015011" y="209285"/>
                      <a:pt x="1030419" y="199927"/>
                      <a:pt x="1046747" y="192505"/>
                    </a:cubicBezTo>
                    <a:cubicBezTo>
                      <a:pt x="1074553" y="179866"/>
                      <a:pt x="1104155" y="171037"/>
                      <a:pt x="1130969" y="156411"/>
                    </a:cubicBezTo>
                    <a:cubicBezTo>
                      <a:pt x="1231004" y="101847"/>
                      <a:pt x="1123181" y="135808"/>
                      <a:pt x="1239253" y="84221"/>
                    </a:cubicBezTo>
                    <a:cubicBezTo>
                      <a:pt x="1263706" y="73353"/>
                      <a:pt x="1340909" y="64464"/>
                      <a:pt x="1359569" y="60158"/>
                    </a:cubicBezTo>
                    <a:cubicBezTo>
                      <a:pt x="1441607" y="41226"/>
                      <a:pt x="1449959" y="33451"/>
                      <a:pt x="1528011" y="0"/>
                    </a:cubicBezTo>
                    <a:lnTo>
                      <a:pt x="1997242" y="24063"/>
                    </a:lnTo>
                    <a:cubicBezTo>
                      <a:pt x="2017644" y="25454"/>
                      <a:pt x="2039524" y="26164"/>
                      <a:pt x="2057400" y="36095"/>
                    </a:cubicBezTo>
                    <a:cubicBezTo>
                      <a:pt x="2145931" y="85279"/>
                      <a:pt x="2209756" y="133189"/>
                      <a:pt x="2273969" y="204537"/>
                    </a:cubicBezTo>
                    <a:cubicBezTo>
                      <a:pt x="2335038" y="272392"/>
                      <a:pt x="2382319" y="366996"/>
                      <a:pt x="2466474" y="409074"/>
                    </a:cubicBezTo>
                    <a:lnTo>
                      <a:pt x="2658979" y="505327"/>
                    </a:lnTo>
                    <a:cubicBezTo>
                      <a:pt x="2694381" y="523028"/>
                      <a:pt x="2740169" y="548758"/>
                      <a:pt x="2779295" y="553453"/>
                    </a:cubicBezTo>
                    <a:cubicBezTo>
                      <a:pt x="2855057" y="562544"/>
                      <a:pt x="2931695" y="561474"/>
                      <a:pt x="3007895" y="565484"/>
                    </a:cubicBezTo>
                    <a:cubicBezTo>
                      <a:pt x="3096127" y="561474"/>
                      <a:pt x="3184492" y="559746"/>
                      <a:pt x="3272590" y="553453"/>
                    </a:cubicBezTo>
                    <a:cubicBezTo>
                      <a:pt x="3367132" y="546700"/>
                      <a:pt x="3361633" y="549848"/>
                      <a:pt x="3320716" y="529390"/>
                    </a:cubicBezTo>
                  </a:path>
                </a:pathLst>
              </a:custGeom>
              <a:solidFill>
                <a:schemeClr val="bg1"/>
              </a:solidFill>
              <a:ln w="762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 dirty="0"/>
              </a:p>
            </p:txBody>
          </p: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ECFCD7E6-EC25-69A5-CE8E-0ECCB8C7D1A1}"/>
                  </a:ext>
                </a:extLst>
              </p:cNvPr>
              <p:cNvGrpSpPr/>
              <p:nvPr/>
            </p:nvGrpSpPr>
            <p:grpSpPr>
              <a:xfrm>
                <a:off x="1813734" y="8353521"/>
                <a:ext cx="445168" cy="555612"/>
                <a:chOff x="6081855" y="3501189"/>
                <a:chExt cx="445168" cy="914400"/>
              </a:xfrm>
            </p:grpSpPr>
            <p:cxnSp>
              <p:nvCxnSpPr>
                <p:cNvPr id="38" name="Straight Arrow Connector 37">
                  <a:extLst>
                    <a:ext uri="{FF2B5EF4-FFF2-40B4-BE49-F238E27FC236}">
                      <a16:creationId xmlns:a16="http://schemas.microsoft.com/office/drawing/2014/main" id="{554E7F6F-4F87-700C-0B13-79F3D84126C2}"/>
                    </a:ext>
                  </a:extLst>
                </p:cNvPr>
                <p:cNvCxnSpPr/>
                <p:nvPr/>
              </p:nvCxnSpPr>
              <p:spPr>
                <a:xfrm>
                  <a:off x="6495716" y="3501189"/>
                  <a:ext cx="0" cy="914400"/>
                </a:xfrm>
                <a:prstGeom prst="straightConnector1">
                  <a:avLst/>
                </a:prstGeom>
                <a:ln w="38100">
                  <a:solidFill>
                    <a:schemeClr val="accent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39" name="TextBox 38">
                      <a:extLst>
                        <a:ext uri="{FF2B5EF4-FFF2-40B4-BE49-F238E27FC236}">
                          <a16:creationId xmlns:a16="http://schemas.microsoft.com/office/drawing/2014/main" id="{34FA6C9B-0493-B16D-B730-FD137473677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081855" y="3542375"/>
                      <a:ext cx="445168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ZA" sz="2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oMath>
                        </m:oMathPara>
                      </a14:m>
                      <a:endParaRPr lang="en-ZA" sz="2400" dirty="0">
                        <a:solidFill>
                          <a:schemeClr val="accent1"/>
                        </a:solidFill>
                      </a:endParaRPr>
                    </a:p>
                  </p:txBody>
                </p:sp>
              </mc:Choice>
              <mc:Fallback>
                <p:sp>
                  <p:nvSpPr>
                    <p:cNvPr id="39" name="TextBox 38">
                      <a:extLst>
                        <a:ext uri="{FF2B5EF4-FFF2-40B4-BE49-F238E27FC236}">
                          <a16:creationId xmlns:a16="http://schemas.microsoft.com/office/drawing/2014/main" id="{34FA6C9B-0493-B16D-B730-FD137473677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081855" y="3542375"/>
                      <a:ext cx="445168" cy="461665"/>
                    </a:xfrm>
                    <a:prstGeom prst="rect">
                      <a:avLst/>
                    </a:prstGeom>
                    <a:blipFill>
                      <a:blip r:embed="rId14"/>
                      <a:stretch>
                        <a:fillRect b="-6087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ZA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91F3971B-FC2B-C926-F659-F7C1452E16F5}"/>
                  </a:ext>
                </a:extLst>
              </p:cNvPr>
              <p:cNvCxnSpPr/>
              <p:nvPr/>
            </p:nvCxnSpPr>
            <p:spPr>
              <a:xfrm>
                <a:off x="1088682" y="9144986"/>
                <a:ext cx="2057400" cy="0"/>
              </a:xfrm>
              <a:prstGeom prst="line">
                <a:avLst/>
              </a:prstGeom>
              <a:ln w="762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457867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1" grpId="0"/>
      <p:bldP spid="1052" grpId="0" animBg="1"/>
      <p:bldP spid="1053" grpId="0"/>
      <p:bldP spid="1054" grpId="0" animBg="1"/>
      <p:bldP spid="1055" grpId="0"/>
      <p:bldP spid="1063" grpId="0"/>
      <p:bldP spid="1067" grpId="0"/>
      <p:bldP spid="1071" grpId="0" animBg="1"/>
      <p:bldP spid="1072" grpId="0" animBg="1"/>
      <p:bldP spid="1073" grpId="0" animBg="1"/>
      <p:bldP spid="12" grpId="0"/>
      <p:bldP spid="14" grpId="0"/>
      <p:bldP spid="15" grpId="0"/>
      <p:bldP spid="27" grpId="0"/>
      <p:bldP spid="28" grpId="0" animBg="1"/>
      <p:bldP spid="3" grpId="0" animBg="1"/>
      <p:bldP spid="6" grpId="0" animBg="1"/>
      <p:bldP spid="40" grpId="0"/>
      <p:bldP spid="40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C5E048-97FF-39A0-9B7B-6AD4E25FE9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2F928-3B18-59C4-9409-8462F2214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A Simple 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F53AA7-F7EA-D4F5-1E36-B65B8F2ED36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 smtClean="0"/>
              <a:t>21</a:t>
            </a:fld>
            <a:endParaRPr lang="en-ZA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51" name="TextBox 1050">
                <a:extLst>
                  <a:ext uri="{FF2B5EF4-FFF2-40B4-BE49-F238E27FC236}">
                    <a16:creationId xmlns:a16="http://schemas.microsoft.com/office/drawing/2014/main" id="{944CE3DD-3797-8FC8-70B8-B6F226BA46B3}"/>
                  </a:ext>
                </a:extLst>
              </p:cNvPr>
              <p:cNvSpPr txBox="1"/>
              <p:nvPr/>
            </p:nvSpPr>
            <p:spPr>
              <a:xfrm>
                <a:off x="977891" y="3812807"/>
                <a:ext cx="3691656" cy="7316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ZA" sz="40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ZA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ZA" sz="40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ZA" sz="40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sSup>
                        <m:sSupPr>
                          <m:ctrlPr>
                            <a:rPr lang="en-ZA" sz="4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ZA" sz="40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ZA" sz="40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  <m:r>
                            <a:rPr lang="en-ZA" sz="40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p>
                      </m:sSup>
                    </m:oMath>
                  </m:oMathPara>
                </a14:m>
                <a:endParaRPr lang="en-ZA" sz="4000" dirty="0"/>
              </a:p>
            </p:txBody>
          </p:sp>
        </mc:Choice>
        <mc:Fallback>
          <p:sp>
            <p:nvSpPr>
              <p:cNvPr id="1051" name="TextBox 1050">
                <a:extLst>
                  <a:ext uri="{FF2B5EF4-FFF2-40B4-BE49-F238E27FC236}">
                    <a16:creationId xmlns:a16="http://schemas.microsoft.com/office/drawing/2014/main" id="{944CE3DD-3797-8FC8-70B8-B6F226BA46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7891" y="3812807"/>
                <a:ext cx="3691656" cy="7316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55F8A1AD-ACE1-8A5B-115B-684B2BE73A34}"/>
              </a:ext>
            </a:extLst>
          </p:cNvPr>
          <p:cNvSpPr txBox="1"/>
          <p:nvPr/>
        </p:nvSpPr>
        <p:spPr>
          <a:xfrm>
            <a:off x="1642784" y="717416"/>
            <a:ext cx="58928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ZA" sz="3000" b="0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MV Boli" panose="02000500030200090000" pitchFamily="2" charset="0"/>
                <a:cs typeface="MV Boli" panose="02000500030200090000" pitchFamily="2" charset="0"/>
                <a:sym typeface="Helvetica Neue Light"/>
              </a:rPr>
              <a:t>Actually it’s quite complex</a:t>
            </a:r>
            <a:endParaRPr lang="en-ZA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8" name="Arc 27">
            <a:extLst>
              <a:ext uri="{FF2B5EF4-FFF2-40B4-BE49-F238E27FC236}">
                <a16:creationId xmlns:a16="http://schemas.microsoft.com/office/drawing/2014/main" id="{306C5457-057A-1ACF-B565-17501B4CE816}"/>
              </a:ext>
            </a:extLst>
          </p:cNvPr>
          <p:cNvSpPr/>
          <p:nvPr/>
        </p:nvSpPr>
        <p:spPr>
          <a:xfrm flipV="1">
            <a:off x="-765629" y="924030"/>
            <a:ext cx="3403600" cy="596656"/>
          </a:xfrm>
          <a:prstGeom prst="arc">
            <a:avLst>
              <a:gd name="adj1" fmla="val 15227090"/>
              <a:gd name="adj2" fmla="val 21085623"/>
            </a:avLst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51756B1-1167-0CDB-995E-421C585B441B}"/>
                  </a:ext>
                </a:extLst>
              </p:cNvPr>
              <p:cNvSpPr txBox="1"/>
              <p:nvPr/>
            </p:nvSpPr>
            <p:spPr>
              <a:xfrm>
                <a:off x="6235700" y="3867006"/>
                <a:ext cx="594015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ZA" sz="40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ZA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ZA" sz="40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func>
                        <m:funcPr>
                          <m:ctrlPr>
                            <a:rPr lang="en-ZA" sz="40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ZA" sz="4000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ZA" sz="4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ZA" sz="4000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</m:func>
                      <m:r>
                        <a:rPr lang="en-ZA" sz="4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ZA" sz="4000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ZA" sz="4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ZA" sz="4000" b="0" i="1" smtClean="0">
                          <a:latin typeface="Cambria Math" panose="02040503050406030204" pitchFamily="18" charset="0"/>
                        </a:rPr>
                        <m:t>𝑗</m:t>
                      </m:r>
                      <m:func>
                        <m:funcPr>
                          <m:ctrlPr>
                            <a:rPr lang="en-ZA" sz="40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ZA" sz="4000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ZA" sz="4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ZA" sz="4000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ZA" sz="4000" dirty="0"/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51756B1-1167-0CDB-995E-421C585B44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5700" y="3867006"/>
                <a:ext cx="5940150" cy="70788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30FA862D-6724-F3A5-8CC0-0A42D3306E8F}"/>
              </a:ext>
            </a:extLst>
          </p:cNvPr>
          <p:cNvSpPr txBox="1"/>
          <p:nvPr/>
        </p:nvSpPr>
        <p:spPr>
          <a:xfrm>
            <a:off x="1991869" y="4454824"/>
            <a:ext cx="1663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2800" dirty="0">
                <a:solidFill>
                  <a:schemeClr val="accent1"/>
                </a:solidFill>
                <a:latin typeface="Helvetica Neue" panose="02000503000000020004" pitchFamily="50"/>
              </a:rPr>
              <a:t>Modulus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F4E56E-D419-1317-7642-F306622B141C}"/>
              </a:ext>
            </a:extLst>
          </p:cNvPr>
          <p:cNvSpPr txBox="1"/>
          <p:nvPr/>
        </p:nvSpPr>
        <p:spPr>
          <a:xfrm>
            <a:off x="3061272" y="3359833"/>
            <a:ext cx="210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2800" dirty="0">
                <a:solidFill>
                  <a:schemeClr val="accent2">
                    <a:lumMod val="60000"/>
                    <a:lumOff val="40000"/>
                  </a:schemeClr>
                </a:solidFill>
                <a:latin typeface="Helvetica Neue" panose="02000503000000020004" pitchFamily="50"/>
              </a:rPr>
              <a:t>Argument 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5099427-BA50-173F-1591-6384F6B673EE}"/>
              </a:ext>
            </a:extLst>
          </p:cNvPr>
          <p:cNvSpPr txBox="1"/>
          <p:nvPr/>
        </p:nvSpPr>
        <p:spPr>
          <a:xfrm>
            <a:off x="6642100" y="4449987"/>
            <a:ext cx="1663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2800" dirty="0">
                <a:solidFill>
                  <a:schemeClr val="accent1"/>
                </a:solidFill>
                <a:latin typeface="Helvetica Neue" panose="02000503000000020004" pitchFamily="50"/>
              </a:rPr>
              <a:t>Real 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6F5180-8AEF-6B7B-8CBF-DD075E48804C}"/>
              </a:ext>
            </a:extLst>
          </p:cNvPr>
          <p:cNvSpPr txBox="1"/>
          <p:nvPr/>
        </p:nvSpPr>
        <p:spPr>
          <a:xfrm>
            <a:off x="9205775" y="3446537"/>
            <a:ext cx="1970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2800" dirty="0">
                <a:solidFill>
                  <a:schemeClr val="accent2">
                    <a:lumMod val="60000"/>
                    <a:lumOff val="40000"/>
                  </a:schemeClr>
                </a:solidFill>
                <a:latin typeface="Helvetica Neue" panose="02000503000000020004" pitchFamily="50"/>
              </a:rPr>
              <a:t>Imaginary 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D8E71DC-F91E-8252-8EB7-69F707971D69}"/>
                  </a:ext>
                </a:extLst>
              </p:cNvPr>
              <p:cNvSpPr txBox="1"/>
              <p:nvPr/>
            </p:nvSpPr>
            <p:spPr>
              <a:xfrm>
                <a:off x="1042007" y="5256260"/>
                <a:ext cx="3349326" cy="34924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en-ZA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ZA" sz="28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ZA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ZA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ZA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ZA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ZA" sz="2800" b="0" i="1" smtClean="0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ZA" sz="28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ZA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ZA" sz="2800" b="0" i="1" smtClean="0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ZA" sz="28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ZA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ZA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ZA" sz="2800" b="0" i="1" smtClean="0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ZA" sz="2800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ZA" sz="2800" b="0" i="1" smtClean="0">
                          <a:latin typeface="Cambria Math" panose="02040503050406030204" pitchFamily="18" charset="0"/>
                        </a:rPr>
                        <m:t>→</m:t>
                      </m:r>
                      <m:d>
                        <m:dPr>
                          <m:begChr m:val="["/>
                          <m:endChr m:val="]"/>
                          <m:ctrlPr>
                            <a:rPr lang="en-ZA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ZA" sz="28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ZA" sz="2800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ZA" sz="28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ZA" sz="28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ZA" sz="28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mr>
                            <m:mr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ZA" sz="2800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ZA" sz="28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ZA" sz="28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  <m:sub>
                                        <m:r>
                                          <a:rPr lang="en-ZA" sz="28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mr>
                            <m:mr>
                              <m:e>
                                <m:r>
                                  <a:rPr lang="en-ZA" sz="280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ZA" sz="2800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ZA" sz="28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ZA" sz="28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  <m:sub>
                                        <m:r>
                                          <a:rPr lang="en-ZA" sz="28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ZA" sz="2800" i="1">
                                        <a:solidFill>
                                          <a:schemeClr val="accent2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ZA" sz="2800" b="0" i="1" smtClean="0">
                                        <a:solidFill>
                                          <a:schemeClr val="accent2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en-ZA" sz="2800" i="1">
                                        <a:solidFill>
                                          <a:schemeClr val="accent2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ZA" sz="2800" i="1">
                                        <a:solidFill>
                                          <a:schemeClr val="accent2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ZA" sz="2800" b="0" i="1" smtClean="0">
                                        <a:solidFill>
                                          <a:schemeClr val="accent2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en-ZA" sz="2800" i="1">
                                        <a:solidFill>
                                          <a:schemeClr val="accent2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ZA" sz="2800" i="1" smtClean="0">
                                    <a:solidFill>
                                      <a:schemeClr val="accent2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ZA" sz="2800" i="1">
                                        <a:solidFill>
                                          <a:schemeClr val="accent2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ZA" sz="2800" b="0" i="1" smtClean="0">
                                        <a:solidFill>
                                          <a:schemeClr val="accent2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en-ZA" sz="2800" i="1">
                                        <a:solidFill>
                                          <a:schemeClr val="accent2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𝑁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ZA" sz="2800" dirty="0"/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D8E71DC-F91E-8252-8EB7-69F707971D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2007" y="5256260"/>
                <a:ext cx="3349326" cy="34924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46FCC38-DF32-5107-FE76-4FF5AADB0194}"/>
                  </a:ext>
                </a:extLst>
              </p:cNvPr>
              <p:cNvSpPr txBox="1"/>
              <p:nvPr/>
            </p:nvSpPr>
            <p:spPr>
              <a:xfrm>
                <a:off x="4115372" y="6630089"/>
                <a:ext cx="116725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ZA" sz="3200" b="0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ZA" sz="3200" b="0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en-ZA" sz="3200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46FCC38-DF32-5107-FE76-4FF5AADB01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5372" y="6630089"/>
                <a:ext cx="1167259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69E5D621-189C-6BB6-8CAD-CD848705B757}"/>
                  </a:ext>
                </a:extLst>
              </p:cNvPr>
              <p:cNvSpPr txBox="1"/>
              <p:nvPr/>
            </p:nvSpPr>
            <p:spPr>
              <a:xfrm>
                <a:off x="7124426" y="5256260"/>
                <a:ext cx="3349326" cy="33879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en-ZA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ZA" sz="28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ZA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ZA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ZA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ZA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ZA" sz="2800" b="0" i="1" smtClean="0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ZA" sz="28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ZA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ZA" sz="2800" b="0" i="1" smtClean="0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ZA" sz="28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ZA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ZA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ZA" sz="2800" b="0" i="1" smtClean="0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ZA" sz="2800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ZA" sz="2800" b="0" i="1" smtClean="0">
                          <a:latin typeface="Cambria Math" panose="02040503050406030204" pitchFamily="18" charset="0"/>
                        </a:rPr>
                        <m:t>→</m:t>
                      </m:r>
                      <m:d>
                        <m:dPr>
                          <m:begChr m:val="["/>
                          <m:endChr m:val="]"/>
                          <m:ctrlPr>
                            <a:rPr lang="en-ZA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ZA" sz="28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ZA" sz="2800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ZA" sz="2800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ZA" sz="2800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ZA" sz="2800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ZA" sz="2800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ZA" sz="2800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ZA" sz="28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ZA" sz="2800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ZA" sz="2800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ZA" sz="2800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ZA" sz="2800" b="0" i="1" smtClean="0">
                                        <a:solidFill>
                                          <a:schemeClr val="accent2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ZA" sz="2800" b="0" i="1" smtClean="0">
                                        <a:solidFill>
                                          <a:schemeClr val="accent2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ZA" sz="2800" b="0" i="1" smtClean="0">
                                        <a:solidFill>
                                          <a:schemeClr val="accent2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ZA" sz="2800" b="0" i="1" smtClean="0">
                                        <a:solidFill>
                                          <a:schemeClr val="accent2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ZA" sz="2800" b="0" i="1" smtClean="0">
                                        <a:solidFill>
                                          <a:schemeClr val="accent2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ZA" sz="2800" b="0" i="1" smtClean="0">
                                        <a:solidFill>
                                          <a:schemeClr val="accent2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ZA" sz="2800" b="0" i="1" smtClean="0">
                                    <a:solidFill>
                                      <a:schemeClr val="accent2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ZA" sz="2800" b="0" i="1" smtClean="0">
                                        <a:solidFill>
                                          <a:schemeClr val="accent2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ZA" sz="2800" b="0" i="1" smtClean="0">
                                        <a:solidFill>
                                          <a:schemeClr val="accent2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ZA" sz="2800" b="0" i="1" smtClean="0">
                                        <a:solidFill>
                                          <a:schemeClr val="accent2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𝑁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ZA" sz="2800" dirty="0"/>
              </a:p>
            </p:txBody>
          </p:sp>
        </mc:Choice>
        <mc:Fallback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69E5D621-189C-6BB6-8CAD-CD848705B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4426" y="5256260"/>
                <a:ext cx="3349326" cy="338797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BAEB29E-05A2-E697-AD72-A3F10CB4C244}"/>
                  </a:ext>
                </a:extLst>
              </p:cNvPr>
              <p:cNvSpPr txBox="1"/>
              <p:nvPr/>
            </p:nvSpPr>
            <p:spPr>
              <a:xfrm>
                <a:off x="10190887" y="6630088"/>
                <a:ext cx="116725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ZA" sz="3200" b="0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ZA" sz="3200" b="0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en-ZA" sz="3200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BAEB29E-05A2-E697-AD72-A3F10CB4C2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90887" y="6630088"/>
                <a:ext cx="1167259" cy="5847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84018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1" grpId="0"/>
      <p:bldP spid="11" grpId="0"/>
      <p:bldP spid="17" grpId="0"/>
      <p:bldP spid="18" grpId="0"/>
      <p:bldP spid="19" grpId="0"/>
      <p:bldP spid="20" grpId="0"/>
      <p:bldP spid="23" grpId="0"/>
      <p:bldP spid="29" grpId="0"/>
      <p:bldP spid="31" grpId="0"/>
      <p:bldP spid="3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F731A8-D9FE-C3CC-36D1-13467BD2C8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>
            <a:extLst>
              <a:ext uri="{FF2B5EF4-FFF2-40B4-BE49-F238E27FC236}">
                <a16:creationId xmlns:a16="http://schemas.microsoft.com/office/drawing/2014/main" id="{F747F494-4EF4-0765-1D09-93BE123AA14C}"/>
              </a:ext>
            </a:extLst>
          </p:cNvPr>
          <p:cNvSpPr/>
          <p:nvPr/>
        </p:nvSpPr>
        <p:spPr>
          <a:xfrm>
            <a:off x="3465641" y="6085329"/>
            <a:ext cx="703086" cy="7030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47626879-BE0E-A14D-81AC-297444F800A9}"/>
                  </a:ext>
                </a:extLst>
              </p:cNvPr>
              <p:cNvSpPr txBox="1"/>
              <p:nvPr/>
            </p:nvSpPr>
            <p:spPr>
              <a:xfrm>
                <a:off x="3509844" y="6156793"/>
                <a:ext cx="64008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ZA" sz="2400" b="0" i="1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ZA" sz="2400" dirty="0">
                  <a:solidFill>
                    <a:schemeClr val="accent4">
                      <a:lumMod val="7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47626879-BE0E-A14D-81AC-297444F800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9844" y="6156793"/>
                <a:ext cx="640080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" name="Group 36">
            <a:extLst>
              <a:ext uri="{FF2B5EF4-FFF2-40B4-BE49-F238E27FC236}">
                <a16:creationId xmlns:a16="http://schemas.microsoft.com/office/drawing/2014/main" id="{25A6B746-D19C-B429-8D25-2E219487DEC6}"/>
              </a:ext>
            </a:extLst>
          </p:cNvPr>
          <p:cNvGrpSpPr/>
          <p:nvPr/>
        </p:nvGrpSpPr>
        <p:grpSpPr>
          <a:xfrm>
            <a:off x="3428302" y="4197356"/>
            <a:ext cx="806157" cy="1900136"/>
            <a:chOff x="3428302" y="3155955"/>
            <a:chExt cx="806157" cy="3744105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F496245-06E2-F2AE-C0B3-549CDE315851}"/>
                </a:ext>
              </a:extLst>
            </p:cNvPr>
            <p:cNvSpPr/>
            <p:nvPr/>
          </p:nvSpPr>
          <p:spPr>
            <a:xfrm>
              <a:off x="3467051" y="3155955"/>
              <a:ext cx="703086" cy="3744105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2800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8B7D1178-0EA0-74D9-B297-A23846277217}"/>
                    </a:ext>
                  </a:extLst>
                </p:cNvPr>
                <p:cNvSpPr txBox="1"/>
                <p:nvPr/>
              </p:nvSpPr>
              <p:spPr>
                <a:xfrm>
                  <a:off x="3428302" y="4960092"/>
                  <a:ext cx="806157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ZA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|</m:t>
                        </m:r>
                        <m:r>
                          <a:rPr kumimoji="0" lang="en-ZA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𝑢</m:t>
                        </m:r>
                        <m:r>
                          <a:rPr kumimoji="0" lang="en-ZA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⟩</m:t>
                        </m:r>
                      </m:oMath>
                    </m:oMathPara>
                  </a14:m>
                  <a:endParaRPr kumimoji="0" lang="en-ZA" sz="24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3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mc:Choice>
          <mc:Fallback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8B7D1178-0EA0-74D9-B297-A2384627721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28302" y="4960092"/>
                  <a:ext cx="806157" cy="461665"/>
                </a:xfrm>
                <a:prstGeom prst="rect">
                  <a:avLst/>
                </a:prstGeom>
                <a:blipFill>
                  <a:blip r:embed="rId4"/>
                  <a:stretch>
                    <a:fillRect b="-139474"/>
                  </a:stretch>
                </a:blipFill>
              </p:spPr>
              <p:txBody>
                <a:bodyPr/>
                <a:lstStyle/>
                <a:p>
                  <a:r>
                    <a:rPr lang="en-ZA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90A1080-54E9-F5FD-0656-E53517FA8468}"/>
              </a:ext>
            </a:extLst>
          </p:cNvPr>
          <p:cNvGrpSpPr/>
          <p:nvPr/>
        </p:nvGrpSpPr>
        <p:grpSpPr>
          <a:xfrm>
            <a:off x="8941678" y="4328563"/>
            <a:ext cx="719417" cy="1863576"/>
            <a:chOff x="8941678" y="3163793"/>
            <a:chExt cx="719417" cy="3744102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97FC425-B8D0-D702-5723-730E367D7EF8}"/>
                </a:ext>
              </a:extLst>
            </p:cNvPr>
            <p:cNvSpPr/>
            <p:nvPr/>
          </p:nvSpPr>
          <p:spPr>
            <a:xfrm>
              <a:off x="8941678" y="3163793"/>
              <a:ext cx="703086" cy="374410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49D0C1EB-8A79-8086-641A-A7FC06400FE3}"/>
                    </a:ext>
                  </a:extLst>
                </p:cNvPr>
                <p:cNvSpPr txBox="1"/>
                <p:nvPr/>
              </p:nvSpPr>
              <p:spPr>
                <a:xfrm>
                  <a:off x="8971506" y="4476819"/>
                  <a:ext cx="689589" cy="9275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ZA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|</m:t>
                        </m:r>
                        <m:r>
                          <a:rPr kumimoji="0" lang="en-ZA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𝑣</m:t>
                        </m:r>
                        <m:r>
                          <a:rPr kumimoji="0" lang="en-ZA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⟩</m:t>
                        </m:r>
                      </m:oMath>
                    </m:oMathPara>
                  </a14:m>
                  <a:endParaRPr kumimoji="0" lang="en-ZA" sz="24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3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mc:Choice>
          <mc:Fallback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49D0C1EB-8A79-8086-641A-A7FC06400FE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71506" y="4476819"/>
                  <a:ext cx="689589" cy="927529"/>
                </a:xfrm>
                <a:prstGeom prst="rect">
                  <a:avLst/>
                </a:prstGeom>
                <a:blipFill>
                  <a:blip r:embed="rId5"/>
                  <a:stretch>
                    <a:fillRect b="-19737"/>
                  </a:stretch>
                </a:blipFill>
              </p:spPr>
              <p:txBody>
                <a:bodyPr/>
                <a:lstStyle/>
                <a:p>
                  <a:r>
                    <a:rPr lang="en-ZA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80BC9AD-70A2-D255-B6FC-C6B9FD76E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A Simple 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10DF23-A802-F011-DAD0-E6C04205130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 smtClean="0"/>
              <a:t>22</a:t>
            </a:fld>
            <a:endParaRPr lang="en-ZA"/>
          </a:p>
        </p:txBody>
      </p:sp>
      <p:sp>
        <p:nvSpPr>
          <p:cNvPr id="1071" name="Rectangle 1070">
            <a:extLst>
              <a:ext uri="{FF2B5EF4-FFF2-40B4-BE49-F238E27FC236}">
                <a16:creationId xmlns:a16="http://schemas.microsoft.com/office/drawing/2014/main" id="{39771E88-7595-9B32-C705-DAB4D813E074}"/>
              </a:ext>
            </a:extLst>
          </p:cNvPr>
          <p:cNvSpPr/>
          <p:nvPr/>
        </p:nvSpPr>
        <p:spPr>
          <a:xfrm>
            <a:off x="3465641" y="6899373"/>
            <a:ext cx="703086" cy="7030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pic>
        <p:nvPicPr>
          <p:cNvPr id="351" name="Picture 350">
            <a:extLst>
              <a:ext uri="{FF2B5EF4-FFF2-40B4-BE49-F238E27FC236}">
                <a16:creationId xmlns:a16="http://schemas.microsoft.com/office/drawing/2014/main" id="{392452EB-F05F-EA95-A65F-A7D154A735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5132" y="4003117"/>
            <a:ext cx="3264102" cy="2481980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AA82C2F-F94F-9E14-22B4-833BF5AFACAE}"/>
              </a:ext>
            </a:extLst>
          </p:cNvPr>
          <p:cNvCxnSpPr>
            <a:cxnSpLocks/>
            <a:endCxn id="351" idx="1"/>
          </p:cNvCxnSpPr>
          <p:nvPr/>
        </p:nvCxnSpPr>
        <p:spPr>
          <a:xfrm>
            <a:off x="4159850" y="5244107"/>
            <a:ext cx="75528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C3A375D-A5A2-F106-7A78-3B445F8B7214}"/>
              </a:ext>
            </a:extLst>
          </p:cNvPr>
          <p:cNvCxnSpPr>
            <a:cxnSpLocks/>
            <a:stCxn id="351" idx="3"/>
          </p:cNvCxnSpPr>
          <p:nvPr/>
        </p:nvCxnSpPr>
        <p:spPr>
          <a:xfrm>
            <a:off x="8179234" y="5244107"/>
            <a:ext cx="73569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26F40ED-A244-1BEE-FC61-5F30A125C002}"/>
                  </a:ext>
                </a:extLst>
              </p:cNvPr>
              <p:cNvSpPr txBox="1"/>
              <p:nvPr/>
            </p:nvSpPr>
            <p:spPr>
              <a:xfrm>
                <a:off x="2292635" y="3868963"/>
                <a:ext cx="80615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ZA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𝑅𝑒</m:t>
                      </m:r>
                      <m:d>
                        <m:dPr>
                          <m:begChr m:val="["/>
                          <m:endChr m:val="]"/>
                          <m:ctrlPr>
                            <a:rPr kumimoji="0" lang="en-ZA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dPr>
                        <m:e>
                          <m:r>
                            <a:rPr lang="en-ZA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ZA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⟩]</m:t>
                          </m:r>
                        </m:e>
                      </m:d>
                    </m:oMath>
                  </m:oMathPara>
                </a14:m>
                <a:endParaRPr kumimoji="0" lang="en-ZA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26F40ED-A244-1BEE-FC61-5F30A125C0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2635" y="3868963"/>
                <a:ext cx="806157" cy="461665"/>
              </a:xfrm>
              <a:prstGeom prst="rect">
                <a:avLst/>
              </a:prstGeom>
              <a:blipFill>
                <a:blip r:embed="rId7"/>
                <a:stretch>
                  <a:fillRect l="-1515" r="-36364" b="-21333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2E372C9-67D2-47CB-BDA4-03A8CDA4345E}"/>
                  </a:ext>
                </a:extLst>
              </p:cNvPr>
              <p:cNvSpPr txBox="1"/>
              <p:nvPr/>
            </p:nvSpPr>
            <p:spPr>
              <a:xfrm>
                <a:off x="3509844" y="6970837"/>
                <a:ext cx="64008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ZA" sz="2400" b="0" i="1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ZA" sz="2400" dirty="0">
                  <a:solidFill>
                    <a:schemeClr val="accent4">
                      <a:lumMod val="7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2E372C9-67D2-47CB-BDA4-03A8CDA434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9844" y="6970837"/>
                <a:ext cx="640080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4B3B0102-6C45-F969-9CD8-12F1A77B99ED}"/>
              </a:ext>
            </a:extLst>
          </p:cNvPr>
          <p:cNvSpPr txBox="1"/>
          <p:nvPr/>
        </p:nvSpPr>
        <p:spPr>
          <a:xfrm>
            <a:off x="5654883" y="6466469"/>
            <a:ext cx="1798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2400" dirty="0">
                <a:latin typeface="Helvetica Neue" panose="02000503000000020004" pitchFamily="50"/>
              </a:rPr>
              <a:t>Neural Net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FB28006-9565-A009-67AF-512884D26688}"/>
              </a:ext>
            </a:extLst>
          </p:cNvPr>
          <p:cNvSpPr txBox="1"/>
          <p:nvPr/>
        </p:nvSpPr>
        <p:spPr>
          <a:xfrm>
            <a:off x="1642784" y="717416"/>
            <a:ext cx="58928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ZA" sz="3000" b="0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MV Boli" panose="02000500030200090000" pitchFamily="2" charset="0"/>
                <a:cs typeface="MV Boli" panose="02000500030200090000" pitchFamily="2" charset="0"/>
                <a:sym typeface="Helvetica Neue Light"/>
              </a:rPr>
              <a:t>Actually it’s quite complex</a:t>
            </a:r>
            <a:endParaRPr lang="en-ZA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8" name="Arc 27">
            <a:extLst>
              <a:ext uri="{FF2B5EF4-FFF2-40B4-BE49-F238E27FC236}">
                <a16:creationId xmlns:a16="http://schemas.microsoft.com/office/drawing/2014/main" id="{98409B24-7BF0-F370-7753-D25AE2CFACEA}"/>
              </a:ext>
            </a:extLst>
          </p:cNvPr>
          <p:cNvSpPr/>
          <p:nvPr/>
        </p:nvSpPr>
        <p:spPr>
          <a:xfrm flipV="1">
            <a:off x="-765629" y="924030"/>
            <a:ext cx="3403600" cy="596656"/>
          </a:xfrm>
          <a:prstGeom prst="arc">
            <a:avLst>
              <a:gd name="adj1" fmla="val 15227090"/>
              <a:gd name="adj2" fmla="val 21085623"/>
            </a:avLst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7272DC-26AD-3D62-6C39-A330323E56D4}"/>
              </a:ext>
            </a:extLst>
          </p:cNvPr>
          <p:cNvSpPr/>
          <p:nvPr/>
        </p:nvSpPr>
        <p:spPr>
          <a:xfrm>
            <a:off x="3468365" y="3163796"/>
            <a:ext cx="703086" cy="187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2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2A9CA34-9E93-50C0-2EF7-AD01D02594B7}"/>
                  </a:ext>
                </a:extLst>
              </p:cNvPr>
              <p:cNvSpPr txBox="1"/>
              <p:nvPr/>
            </p:nvSpPr>
            <p:spPr>
              <a:xfrm>
                <a:off x="2147286" y="5622670"/>
                <a:ext cx="113563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ZA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𝐼𝑚</m:t>
                      </m:r>
                      <m:d>
                        <m:dPr>
                          <m:begChr m:val="["/>
                          <m:endChr m:val="]"/>
                          <m:ctrlPr>
                            <a:rPr kumimoji="0" lang="en-ZA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dPr>
                        <m:e>
                          <m:r>
                            <a:rPr lang="en-ZA" sz="2400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ZA" sz="2400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⟩]</m:t>
                          </m:r>
                        </m:e>
                      </m:d>
                    </m:oMath>
                  </m:oMathPara>
                </a14:m>
                <a:endParaRPr kumimoji="0" lang="en-ZA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2A9CA34-9E93-50C0-2EF7-AD01D02594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7286" y="5622670"/>
                <a:ext cx="1135636" cy="461665"/>
              </a:xfrm>
              <a:prstGeom prst="rect">
                <a:avLst/>
              </a:prstGeom>
              <a:blipFill>
                <a:blip r:embed="rId9"/>
                <a:stretch>
                  <a:fillRect l="-1070" b="-19737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id="{E910698B-41EF-46FF-BE96-1132DA837908}"/>
              </a:ext>
            </a:extLst>
          </p:cNvPr>
          <p:cNvSpPr/>
          <p:nvPr/>
        </p:nvSpPr>
        <p:spPr>
          <a:xfrm>
            <a:off x="3465641" y="5027373"/>
            <a:ext cx="703086" cy="1872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2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00049F0-0907-C165-34A7-662F13D01E77}"/>
                  </a:ext>
                </a:extLst>
              </p:cNvPr>
              <p:cNvSpPr txBox="1"/>
              <p:nvPr/>
            </p:nvSpPr>
            <p:spPr>
              <a:xfrm>
                <a:off x="9777127" y="4074682"/>
                <a:ext cx="109928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ZA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𝑅𝑒</m:t>
                      </m:r>
                      <m:d>
                        <m:dPr>
                          <m:begChr m:val="["/>
                          <m:endChr m:val="]"/>
                          <m:ctrlPr>
                            <a:rPr kumimoji="0" lang="en-ZA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kumimoji="0" lang="en-ZA" sz="2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accPr>
                            <m:e>
                              <m:r>
                                <a:rPr kumimoji="0" lang="en-ZA" sz="2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  <m:t>𝑣</m:t>
                              </m:r>
                            </m:e>
                          </m:acc>
                          <m:r>
                            <a:rPr lang="en-ZA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⟩]</m:t>
                          </m:r>
                        </m:e>
                      </m:d>
                    </m:oMath>
                  </m:oMathPara>
                </a14:m>
                <a:endParaRPr kumimoji="0" lang="en-ZA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00049F0-0907-C165-34A7-662F13D01E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77127" y="4074682"/>
                <a:ext cx="1099287" cy="461665"/>
              </a:xfrm>
              <a:prstGeom prst="rect">
                <a:avLst/>
              </a:prstGeom>
              <a:blipFill>
                <a:blip r:embed="rId10"/>
                <a:stretch>
                  <a:fillRect l="-1667" t="-1316" r="-11111" b="-19737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DDC7F38-902D-B3A2-356B-AA07CC695A6B}"/>
                  </a:ext>
                </a:extLst>
              </p:cNvPr>
              <p:cNvSpPr txBox="1"/>
              <p:nvPr/>
            </p:nvSpPr>
            <p:spPr>
              <a:xfrm>
                <a:off x="9777126" y="5853503"/>
                <a:ext cx="109928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ZA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𝐼𝑚</m:t>
                      </m:r>
                      <m:d>
                        <m:dPr>
                          <m:begChr m:val="["/>
                          <m:endChr m:val="]"/>
                          <m:ctrlPr>
                            <a:rPr kumimoji="0" lang="en-ZA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kumimoji="0" lang="en-ZA" sz="2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accPr>
                            <m:e>
                              <m:r>
                                <a:rPr kumimoji="0" lang="en-ZA" sz="2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  <m:t>𝑣</m:t>
                              </m:r>
                            </m:e>
                          </m:acc>
                          <m:r>
                            <a:rPr lang="en-ZA" sz="2400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⟩]</m:t>
                          </m:r>
                        </m:e>
                      </m:d>
                    </m:oMath>
                  </m:oMathPara>
                </a14:m>
                <a:endParaRPr kumimoji="0" lang="en-ZA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DDC7F38-902D-B3A2-356B-AA07CC695A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77126" y="5853503"/>
                <a:ext cx="1099287" cy="461665"/>
              </a:xfrm>
              <a:prstGeom prst="rect">
                <a:avLst/>
              </a:prstGeom>
              <a:blipFill>
                <a:blip r:embed="rId11"/>
                <a:stretch>
                  <a:fillRect l="-1667" t="-1316" r="-13333" b="-19737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9" name="Group 58">
            <a:extLst>
              <a:ext uri="{FF2B5EF4-FFF2-40B4-BE49-F238E27FC236}">
                <a16:creationId xmlns:a16="http://schemas.microsoft.com/office/drawing/2014/main" id="{5CD056CF-6F1D-3B5B-9B5A-0250D422697A}"/>
              </a:ext>
            </a:extLst>
          </p:cNvPr>
          <p:cNvGrpSpPr/>
          <p:nvPr/>
        </p:nvGrpSpPr>
        <p:grpSpPr>
          <a:xfrm>
            <a:off x="1334966" y="4330628"/>
            <a:ext cx="1380138" cy="1292042"/>
            <a:chOff x="1334966" y="4330628"/>
            <a:chExt cx="1380138" cy="1292042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63" name="TextBox 1062">
                  <a:extLst>
                    <a:ext uri="{FF2B5EF4-FFF2-40B4-BE49-F238E27FC236}">
                      <a16:creationId xmlns:a16="http://schemas.microsoft.com/office/drawing/2014/main" id="{3074E8A4-E7BA-8CA0-C2CC-322C6070BFD6}"/>
                    </a:ext>
                  </a:extLst>
                </p:cNvPr>
                <p:cNvSpPr txBox="1"/>
                <p:nvPr/>
              </p:nvSpPr>
              <p:spPr>
                <a:xfrm>
                  <a:off x="1334966" y="4689717"/>
                  <a:ext cx="722252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ZA" sz="3200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ZA" sz="3200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ZA" sz="3200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ZA" sz="3200" dirty="0">
                    <a:solidFill>
                      <a:schemeClr val="accent3"/>
                    </a:solidFill>
                  </a:endParaRPr>
                </a:p>
              </p:txBody>
            </p:sp>
          </mc:Choice>
          <mc:Fallback>
            <p:sp>
              <p:nvSpPr>
                <p:cNvPr id="1063" name="TextBox 1062">
                  <a:extLst>
                    <a:ext uri="{FF2B5EF4-FFF2-40B4-BE49-F238E27FC236}">
                      <a16:creationId xmlns:a16="http://schemas.microsoft.com/office/drawing/2014/main" id="{3074E8A4-E7BA-8CA0-C2CC-322C6070BFD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34966" y="4689717"/>
                  <a:ext cx="722252" cy="584775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ZA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70B60F4C-B545-01AB-B392-238B6405D94B}"/>
                </a:ext>
              </a:extLst>
            </p:cNvPr>
            <p:cNvCxnSpPr>
              <a:cxnSpLocks/>
              <a:stCxn id="1063" idx="3"/>
              <a:endCxn id="12" idx="2"/>
            </p:cNvCxnSpPr>
            <p:nvPr/>
          </p:nvCxnSpPr>
          <p:spPr>
            <a:xfrm flipV="1">
              <a:off x="2057218" y="4330628"/>
              <a:ext cx="638496" cy="65147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38CF0D0C-6907-0CB2-75C7-3ED0BEB81831}"/>
                </a:ext>
              </a:extLst>
            </p:cNvPr>
            <p:cNvCxnSpPr>
              <a:cxnSpLocks/>
              <a:stCxn id="1063" idx="3"/>
              <a:endCxn id="17" idx="0"/>
            </p:cNvCxnSpPr>
            <p:nvPr/>
          </p:nvCxnSpPr>
          <p:spPr>
            <a:xfrm>
              <a:off x="2057218" y="4982105"/>
              <a:ext cx="657886" cy="64056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723E3A7-1B93-46EA-C3A5-157F5E756535}"/>
              </a:ext>
            </a:extLst>
          </p:cNvPr>
          <p:cNvGrpSpPr/>
          <p:nvPr/>
        </p:nvGrpSpPr>
        <p:grpSpPr>
          <a:xfrm>
            <a:off x="10326770" y="4536347"/>
            <a:ext cx="1343064" cy="1317156"/>
            <a:chOff x="10326770" y="4536347"/>
            <a:chExt cx="1343064" cy="1317156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3B4AA46C-7C5C-CDBF-4CBE-99E9F0BF0527}"/>
                    </a:ext>
                  </a:extLst>
                </p:cNvPr>
                <p:cNvSpPr txBox="1"/>
                <p:nvPr/>
              </p:nvSpPr>
              <p:spPr>
                <a:xfrm>
                  <a:off x="10947582" y="4898536"/>
                  <a:ext cx="722252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ZA" sz="3200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acc>
                          <m:accPr>
                            <m:chr m:val="̂"/>
                            <m:ctrlPr>
                              <a:rPr lang="en-ZA" sz="3200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ZA" sz="3200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  <m:r>
                          <a:rPr lang="en-ZA" sz="3200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ZA" sz="3200" dirty="0">
                    <a:solidFill>
                      <a:schemeClr val="accent3"/>
                    </a:solidFill>
                  </a:endParaRPr>
                </a:p>
              </p:txBody>
            </p:sp>
          </mc:Choice>
          <mc:Fallback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3B4AA46C-7C5C-CDBF-4CBE-99E9F0BF052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47582" y="4898536"/>
                  <a:ext cx="722252" cy="584775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ZA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B1503390-8082-B56F-5F6D-F18251C4DFAD}"/>
                </a:ext>
              </a:extLst>
            </p:cNvPr>
            <p:cNvCxnSpPr>
              <a:cxnSpLocks/>
              <a:stCxn id="23" idx="2"/>
              <a:endCxn id="19" idx="1"/>
            </p:cNvCxnSpPr>
            <p:nvPr/>
          </p:nvCxnSpPr>
          <p:spPr>
            <a:xfrm>
              <a:off x="10326771" y="4536347"/>
              <a:ext cx="620811" cy="65457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1E321529-5B90-4875-F4CB-B17828347037}"/>
                </a:ext>
              </a:extLst>
            </p:cNvPr>
            <p:cNvCxnSpPr>
              <a:cxnSpLocks/>
              <a:stCxn id="24" idx="0"/>
              <a:endCxn id="19" idx="1"/>
            </p:cNvCxnSpPr>
            <p:nvPr/>
          </p:nvCxnSpPr>
          <p:spPr>
            <a:xfrm flipV="1">
              <a:off x="10326770" y="5190924"/>
              <a:ext cx="620812" cy="66257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0B206BA9-9B0D-42FC-3630-51D1AD4E5819}"/>
                  </a:ext>
                </a:extLst>
              </p:cNvPr>
              <p:cNvSpPr txBox="1"/>
              <p:nvPr/>
            </p:nvSpPr>
            <p:spPr>
              <a:xfrm>
                <a:off x="2147286" y="7993062"/>
                <a:ext cx="9347379" cy="7877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ZA" sz="3200" dirty="0">
                    <a:latin typeface="Helvetica Neue" panose="02000503000000020004" pitchFamily="50"/>
                  </a:rPr>
                  <a:t>Mean Square Error: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ZA" sz="3200" b="0" i="0" smtClean="0">
                        <a:latin typeface="Cambria Math" panose="02040503050406030204" pitchFamily="18" charset="0"/>
                      </a:rPr>
                      <m:t>MSE</m:t>
                    </m:r>
                    <m:d>
                      <m:dPr>
                        <m:ctrlPr>
                          <a:rPr lang="en-ZA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ZA" sz="32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ZA" sz="32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  <m:r>
                          <a:rPr lang="en-ZA" sz="3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ZA" sz="32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ZA" sz="32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ZA" sz="3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ZA" sz="3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ZA" sz="32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nary>
                      <m:naryPr>
                        <m:chr m:val="∑"/>
                        <m:ctrlPr>
                          <a:rPr lang="en-ZA" sz="32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ZA" sz="3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ZA" sz="32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ZA" sz="32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  <m:e>
                        <m:sSup>
                          <m:sSupPr>
                            <m:ctrlPr>
                              <a:rPr lang="en-ZA" sz="3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ZA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ZA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ZA" sz="3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ZA" sz="32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ZA" sz="32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a:rPr lang="en-ZA" sz="32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ZA" sz="32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d>
                          </m:e>
                          <m:sup>
                            <m:r>
                              <a:rPr lang="en-ZA" sz="3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endParaRPr lang="en-ZA" sz="3200" dirty="0"/>
              </a:p>
            </p:txBody>
          </p:sp>
        </mc:Choice>
        <mc:Fallback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0B206BA9-9B0D-42FC-3630-51D1AD4E58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7286" y="7993062"/>
                <a:ext cx="9347379" cy="787716"/>
              </a:xfrm>
              <a:prstGeom prst="rect">
                <a:avLst/>
              </a:prstGeom>
              <a:blipFill>
                <a:blip r:embed="rId14"/>
                <a:stretch>
                  <a:fillRect l="-1630" b="-9302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19">
            <a:extLst>
              <a:ext uri="{FF2B5EF4-FFF2-40B4-BE49-F238E27FC236}">
                <a16:creationId xmlns:a16="http://schemas.microsoft.com/office/drawing/2014/main" id="{494BA72A-C095-1AE5-5EFD-6D71E3397109}"/>
              </a:ext>
            </a:extLst>
          </p:cNvPr>
          <p:cNvSpPr/>
          <p:nvPr/>
        </p:nvSpPr>
        <p:spPr>
          <a:xfrm>
            <a:off x="8941678" y="3371084"/>
            <a:ext cx="703086" cy="187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2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9B16ED4-7BB6-F8C7-FE67-3DFE2BCBF3B5}"/>
              </a:ext>
            </a:extLst>
          </p:cNvPr>
          <p:cNvSpPr/>
          <p:nvPr/>
        </p:nvSpPr>
        <p:spPr>
          <a:xfrm>
            <a:off x="8941678" y="5242397"/>
            <a:ext cx="703086" cy="1872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2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639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2" grpId="0"/>
      <p:bldP spid="1071" grpId="0" animBg="1"/>
      <p:bldP spid="12" grpId="0"/>
      <p:bldP spid="14" grpId="0"/>
      <p:bldP spid="11" grpId="0" animBg="1"/>
      <p:bldP spid="17" grpId="0"/>
      <p:bldP spid="18" grpId="0" animBg="1"/>
      <p:bldP spid="23" grpId="0"/>
      <p:bldP spid="24" grpId="0"/>
      <p:bldP spid="57" grpId="0"/>
      <p:bldP spid="20" grpId="0" animBg="1"/>
      <p:bldP spid="2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4FE1A6-A66C-1654-BA4D-32A4DC4C08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FD05C350-CC5F-6E42-C1FC-88C02F8B19FF}"/>
              </a:ext>
            </a:extLst>
          </p:cNvPr>
          <p:cNvSpPr/>
          <p:nvPr/>
        </p:nvSpPr>
        <p:spPr>
          <a:xfrm>
            <a:off x="2923178" y="3396345"/>
            <a:ext cx="2862943" cy="561673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5D72B2F-1F1C-C614-514D-DD6AFCEE9729}"/>
              </a:ext>
            </a:extLst>
          </p:cNvPr>
          <p:cNvSpPr/>
          <p:nvPr/>
        </p:nvSpPr>
        <p:spPr>
          <a:xfrm>
            <a:off x="7193486" y="3341916"/>
            <a:ext cx="2862943" cy="561673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C12846-1102-BE9E-9151-8ECC45772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The results…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992DFC-92A3-335A-2171-F3888FF80B5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 smtClean="0"/>
              <a:t>23</a:t>
            </a:fld>
            <a:endParaRPr lang="en-ZA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5790A3D-34B9-85BD-926C-5E8CE70DDE5B}"/>
                  </a:ext>
                </a:extLst>
              </p:cNvPr>
              <p:cNvSpPr txBox="1"/>
              <p:nvPr/>
            </p:nvSpPr>
            <p:spPr>
              <a:xfrm>
                <a:off x="3464652" y="3509472"/>
                <a:ext cx="177999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ZA" sz="2000" dirty="0">
                    <a:latin typeface="Helvetica Neue" panose="02000503000000020004" pitchFamily="50"/>
                  </a:rPr>
                  <a:t>Target, </a:t>
                </a:r>
                <a14:m>
                  <m:oMath xmlns:m="http://schemas.openxmlformats.org/officeDocument/2006/math">
                    <m:r>
                      <a:rPr lang="en-ZA" sz="2000" b="0" i="1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endParaRPr lang="en-ZA" sz="2000" dirty="0">
                  <a:latin typeface="Helvetica Neue" panose="02000503000000020004" pitchFamily="50"/>
                </a:endParaRPr>
              </a:p>
            </p:txBody>
          </p:sp>
        </mc:Choice>
        <mc:Fallback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5790A3D-34B9-85BD-926C-5E8CE70DDE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4652" y="3509472"/>
                <a:ext cx="1779993" cy="400110"/>
              </a:xfrm>
              <a:prstGeom prst="rect">
                <a:avLst/>
              </a:prstGeom>
              <a:blipFill>
                <a:blip r:embed="rId2"/>
                <a:stretch>
                  <a:fillRect t="-9231" b="-27692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C1B110D-7CB6-E4FE-339B-36754EA81A92}"/>
                  </a:ext>
                </a:extLst>
              </p:cNvPr>
              <p:cNvSpPr txBox="1"/>
              <p:nvPr/>
            </p:nvSpPr>
            <p:spPr>
              <a:xfrm>
                <a:off x="7829098" y="3509472"/>
                <a:ext cx="1779993" cy="408445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ZA" sz="2000" dirty="0">
                    <a:latin typeface="Helvetica Neue" panose="02000503000000020004" pitchFamily="50"/>
                  </a:rPr>
                  <a:t>Prediction,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ZA" sz="2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ZA" sz="20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acc>
                  </m:oMath>
                </a14:m>
                <a:endParaRPr lang="en-ZA" sz="2000" dirty="0">
                  <a:latin typeface="Helvetica Neue" panose="02000503000000020004" pitchFamily="50"/>
                </a:endParaRPr>
              </a:p>
            </p:txBody>
          </p:sp>
        </mc:Choice>
        <mc:Fallback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C1B110D-7CB6-E4FE-339B-36754EA81A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9098" y="3509472"/>
                <a:ext cx="1779993" cy="408445"/>
              </a:xfrm>
              <a:prstGeom prst="rect">
                <a:avLst/>
              </a:prstGeom>
              <a:blipFill>
                <a:blip r:embed="rId3"/>
                <a:stretch>
                  <a:fillRect t="-7463" r="-12329" b="-25373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6C5EC0B2-CA17-EE1D-D814-C82FDF67B0AC}"/>
              </a:ext>
            </a:extLst>
          </p:cNvPr>
          <p:cNvSpPr txBox="1"/>
          <p:nvPr/>
        </p:nvSpPr>
        <p:spPr>
          <a:xfrm>
            <a:off x="3004458" y="972505"/>
            <a:ext cx="58928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000" dirty="0">
                <a:solidFill>
                  <a:schemeClr val="accent2">
                    <a:lumMod val="60000"/>
                    <a:lumOff val="4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  <a:sym typeface="Helvetica Neue Light"/>
              </a:rPr>
              <a:t>I’m at a loss…</a:t>
            </a:r>
            <a:endParaRPr lang="en-ZA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4B44911-6BC1-E4D7-5E95-7A8B4EAF4A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4374" y="2389045"/>
            <a:ext cx="9936052" cy="66240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2995574-B438-71E2-9A9C-081E3A1E6AFA}"/>
              </a:ext>
            </a:extLst>
          </p:cNvPr>
          <p:cNvSpPr txBox="1"/>
          <p:nvPr/>
        </p:nvSpPr>
        <p:spPr>
          <a:xfrm>
            <a:off x="3256065" y="3990051"/>
            <a:ext cx="621030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ZA" sz="20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↻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3E2FC2-CCAE-FAE0-D4B9-7FD58443D50C}"/>
              </a:ext>
            </a:extLst>
          </p:cNvPr>
          <p:cNvSpPr txBox="1"/>
          <p:nvPr/>
        </p:nvSpPr>
        <p:spPr>
          <a:xfrm>
            <a:off x="7518583" y="3990051"/>
            <a:ext cx="621030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ZA" sz="20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↻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C982B6-9AEE-185C-4B40-565296ABE2AF}"/>
              </a:ext>
            </a:extLst>
          </p:cNvPr>
          <p:cNvSpPr txBox="1"/>
          <p:nvPr/>
        </p:nvSpPr>
        <p:spPr>
          <a:xfrm>
            <a:off x="3256065" y="6522442"/>
            <a:ext cx="621030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ZA" sz="2000" b="1" dirty="0">
                <a:solidFill>
                  <a:schemeClr val="accent5"/>
                </a:solidFill>
              </a:rPr>
              <a:t>↺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CDAD43-17CC-7E22-4F68-EEE202A7AEE3}"/>
              </a:ext>
            </a:extLst>
          </p:cNvPr>
          <p:cNvSpPr txBox="1"/>
          <p:nvPr/>
        </p:nvSpPr>
        <p:spPr>
          <a:xfrm>
            <a:off x="7518583" y="6522442"/>
            <a:ext cx="621030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ZA" sz="2000" b="1" dirty="0">
                <a:solidFill>
                  <a:schemeClr val="accent5"/>
                </a:solidFill>
              </a:rPr>
              <a:t>↺</a:t>
            </a:r>
          </a:p>
        </p:txBody>
      </p:sp>
    </p:spTree>
    <p:extLst>
      <p:ext uri="{BB962C8B-B14F-4D97-AF65-F5344CB8AC3E}">
        <p14:creationId xmlns:p14="http://schemas.microsoft.com/office/powerpoint/2010/main" val="3783464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0210D-6D9B-DAD5-8303-A2B916B5B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Add Energy Loss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7CA044F-FE87-80A5-4BEA-8B29BCE123E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 smtClean="0"/>
              <a:t>24</a:t>
            </a:fld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25ADF0-3B0D-C7F5-CE1D-7BA08165BBDE}"/>
              </a:ext>
            </a:extLst>
          </p:cNvPr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 smtClean="0"/>
              <a:t>24</a:t>
            </a:fld>
            <a:endParaRPr lang="en-ZA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B17A80C-374C-B77B-DAE4-8D1D71C6B31A}"/>
                  </a:ext>
                </a:extLst>
              </p:cNvPr>
              <p:cNvSpPr txBox="1"/>
              <p:nvPr/>
            </p:nvSpPr>
            <p:spPr>
              <a:xfrm>
                <a:off x="2996421" y="4584858"/>
                <a:ext cx="9347379" cy="8341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ZA" sz="3200" dirty="0">
                    <a:latin typeface="Helvetica Neue" panose="02000503000000020004" pitchFamily="50"/>
                  </a:rPr>
                  <a:t>Energy Loss: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ZA" sz="3200">
                        <a:latin typeface="Cambria Math" panose="02040503050406030204" pitchFamily="18" charset="0"/>
                      </a:rPr>
                      <m:t>E</m:t>
                    </m:r>
                    <m:d>
                      <m:dPr>
                        <m:ctrlPr>
                          <a:rPr lang="en-ZA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ZA" sz="32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ZA" sz="32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  <m:r>
                          <a:rPr lang="en-ZA" sz="3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ZA" sz="32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ZA" sz="32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ZA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ZA" sz="3200" i="1">
                            <a:solidFill>
                              <a:srgbClr val="02040A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  <m:t>∑</m:t>
                        </m:r>
                        <m:sSup>
                          <m:sSupPr>
                            <m:ctrlPr>
                              <a:rPr lang="en-ZA" sz="3200" i="1">
                                <a:solidFill>
                                  <a:srgbClr val="02040A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ZA" sz="3200" i="1">
                                    <a:solidFill>
                                      <a:srgbClr val="02040A"/>
                                    </a:solidFill>
                                    <a:latin typeface="Cambria Math" panose="02040503050406030204" pitchFamily="18" charset="0"/>
                                    <a:sym typeface="Helvetica Neue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|"/>
                                    <m:endChr m:val="⟩"/>
                                    <m:ctrlPr>
                                      <a:rPr lang="en-ZA" sz="3200" i="1">
                                        <a:solidFill>
                                          <a:srgbClr val="02040A"/>
                                        </a:solidFill>
                                        <a:latin typeface="Cambria Math" panose="02040503050406030204" pitchFamily="18" charset="0"/>
                                        <a:sym typeface="Helvetica Neue"/>
                                      </a:rPr>
                                    </m:ctrlPr>
                                  </m:d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ZA" sz="3200" i="1">
                                            <a:solidFill>
                                              <a:srgbClr val="02040A"/>
                                            </a:solidFill>
                                            <a:latin typeface="Cambria Math" panose="02040503050406030204" pitchFamily="18" charset="0"/>
                                            <a:sym typeface="Helvetica Neue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ZA" sz="3200" i="1">
                                            <a:solidFill>
                                              <a:srgbClr val="02040A"/>
                                            </a:solidFill>
                                            <a:latin typeface="Cambria Math" panose="02040503050406030204" pitchFamily="18" charset="0"/>
                                            <a:sym typeface="Helvetica Neue"/>
                                          </a:rPr>
                                          <m:t>𝑣</m:t>
                                        </m:r>
                                      </m:e>
                                    </m:acc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a:rPr lang="en-ZA" sz="3200" i="1">
                                <a:solidFill>
                                  <a:srgbClr val="02040A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2</m:t>
                            </m:r>
                          </m:sup>
                        </m:sSup>
                        <m:r>
                          <a:rPr lang="en-ZA" sz="3200" i="1">
                            <a:solidFill>
                              <a:srgbClr val="02040A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  <m:t>−</m:t>
                        </m:r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ZA" sz="3200" i="1">
                                <a:solidFill>
                                  <a:srgbClr val="02040A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</m:ctrlPr>
                          </m:naryPr>
                          <m:sub/>
                          <m:sup/>
                          <m:e>
                            <m:sSup>
                              <m:sSupPr>
                                <m:ctrlPr>
                                  <a:rPr lang="en-ZA" sz="3200" i="1">
                                    <a:solidFill>
                                      <a:srgbClr val="02040A"/>
                                    </a:solidFill>
                                    <a:latin typeface="Cambria Math" panose="02040503050406030204" pitchFamily="18" charset="0"/>
                                    <a:sym typeface="Helvetica Neue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ZA" sz="3200" i="1">
                                        <a:solidFill>
                                          <a:srgbClr val="02040A"/>
                                        </a:solidFill>
                                        <a:latin typeface="Cambria Math" panose="02040503050406030204" pitchFamily="18" charset="0"/>
                                        <a:sym typeface="Helvetica Neue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|"/>
                                        <m:endChr m:val="⟩"/>
                                        <m:ctrlPr>
                                          <a:rPr lang="en-ZA" sz="3200" i="1">
                                            <a:solidFill>
                                              <a:srgbClr val="02040A"/>
                                            </a:solidFill>
                                            <a:latin typeface="Cambria Math" panose="02040503050406030204" pitchFamily="18" charset="0"/>
                                            <a:sym typeface="Helvetica Neue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ZA" sz="3200" i="1">
                                            <a:solidFill>
                                              <a:srgbClr val="02040A"/>
                                            </a:solidFill>
                                            <a:latin typeface="Cambria Math" panose="02040503050406030204" pitchFamily="18" charset="0"/>
                                            <a:sym typeface="Helvetica Neue"/>
                                          </a:rPr>
                                          <m:t>𝑣</m:t>
                                        </m:r>
                                      </m:e>
                                    </m:d>
                                  </m:e>
                                </m:d>
                              </m:e>
                              <m:sup>
                                <m:r>
                                  <a:rPr lang="en-ZA" sz="3200" i="1">
                                    <a:solidFill>
                                      <a:srgbClr val="02040A"/>
                                    </a:solidFill>
                                    <a:latin typeface="Cambria Math" panose="02040503050406030204" pitchFamily="18" charset="0"/>
                                    <a:sym typeface="Helvetica Neue"/>
                                  </a:rPr>
                                  <m:t>2</m:t>
                                </m:r>
                              </m:sup>
                            </m:sSup>
                          </m:e>
                        </m:nary>
                      </m:e>
                    </m:d>
                  </m:oMath>
                </a14:m>
                <a:endParaRPr lang="en-ZA" sz="3200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B17A80C-374C-B77B-DAE4-8D1D71C6B3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6421" y="4584858"/>
                <a:ext cx="9347379" cy="834139"/>
              </a:xfrm>
              <a:prstGeom prst="rect">
                <a:avLst/>
              </a:prstGeom>
              <a:blipFill>
                <a:blip r:embed="rId2"/>
                <a:stretch>
                  <a:fillRect l="-1696" b="-7299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FC4CB3A-E1FD-8715-F52B-31D491FFD3DD}"/>
                  </a:ext>
                </a:extLst>
              </p:cNvPr>
              <p:cNvSpPr txBox="1"/>
              <p:nvPr/>
            </p:nvSpPr>
            <p:spPr>
              <a:xfrm>
                <a:off x="1828710" y="3797142"/>
                <a:ext cx="9347379" cy="7877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ZA" sz="3200" dirty="0">
                    <a:latin typeface="Helvetica Neue" panose="02000503000000020004" pitchFamily="50"/>
                  </a:rPr>
                  <a:t>Mean Square Error: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ZA" sz="3200" b="0" i="0" smtClean="0">
                        <a:latin typeface="Cambria Math" panose="02040503050406030204" pitchFamily="18" charset="0"/>
                      </a:rPr>
                      <m:t>MSE</m:t>
                    </m:r>
                    <m:d>
                      <m:dPr>
                        <m:ctrlPr>
                          <a:rPr lang="en-ZA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ZA" sz="32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ZA" sz="32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  <m:r>
                          <a:rPr lang="en-ZA" sz="3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ZA" sz="32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ZA" sz="32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ZA" sz="3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ZA" sz="3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ZA" sz="32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nary>
                      <m:naryPr>
                        <m:chr m:val="∑"/>
                        <m:ctrlPr>
                          <a:rPr lang="en-ZA" sz="32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ZA" sz="3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ZA" sz="3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ZA" sz="3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ZA" sz="32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  <m:e>
                        <m:sSup>
                          <m:sSupPr>
                            <m:ctrlPr>
                              <a:rPr lang="en-ZA" sz="3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ZA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ZA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ZA" sz="3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ZA" sz="32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ZA" sz="32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a:rPr lang="en-ZA" sz="32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ZA" sz="32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d>
                          </m:e>
                          <m:sup>
                            <m:r>
                              <a:rPr lang="en-ZA" sz="3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endParaRPr lang="en-ZA" sz="3200" dirty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FC4CB3A-E1FD-8715-F52B-31D491FFD3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710" y="3797142"/>
                <a:ext cx="9347379" cy="787716"/>
              </a:xfrm>
              <a:prstGeom prst="rect">
                <a:avLst/>
              </a:prstGeom>
              <a:blipFill>
                <a:blip r:embed="rId3"/>
                <a:stretch>
                  <a:fillRect l="-1696" b="-9302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08909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77B711-C7D4-C212-07AE-D80DFF2BB6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D956ED7E-18B3-8B22-BC99-406E43A6D008}"/>
              </a:ext>
            </a:extLst>
          </p:cNvPr>
          <p:cNvSpPr/>
          <p:nvPr/>
        </p:nvSpPr>
        <p:spPr>
          <a:xfrm>
            <a:off x="2923178" y="3396345"/>
            <a:ext cx="2862943" cy="561673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56775C8-B1E8-B48A-FF5F-1B5768B7D5F8}"/>
              </a:ext>
            </a:extLst>
          </p:cNvPr>
          <p:cNvSpPr/>
          <p:nvPr/>
        </p:nvSpPr>
        <p:spPr>
          <a:xfrm>
            <a:off x="7193486" y="3341916"/>
            <a:ext cx="2862943" cy="561673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EE7008-8CC2-1BE0-DEFB-495D6241D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The results…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803F77-8DBC-15E0-E657-1D7BD2B42E2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 smtClean="0"/>
              <a:t>25</a:t>
            </a:fld>
            <a:endParaRPr lang="en-ZA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DBC0EF2-649E-CDE8-6A01-3A8864D48E52}"/>
                  </a:ext>
                </a:extLst>
              </p:cNvPr>
              <p:cNvSpPr txBox="1"/>
              <p:nvPr/>
            </p:nvSpPr>
            <p:spPr>
              <a:xfrm>
                <a:off x="3464652" y="3509472"/>
                <a:ext cx="177999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ZA" sz="2000" dirty="0">
                    <a:latin typeface="Helvetica Neue" panose="02000503000000020004" pitchFamily="50"/>
                  </a:rPr>
                  <a:t>Target, </a:t>
                </a:r>
                <a14:m>
                  <m:oMath xmlns:m="http://schemas.openxmlformats.org/officeDocument/2006/math">
                    <m:r>
                      <a:rPr lang="en-ZA" sz="2000" b="0" i="1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endParaRPr lang="en-ZA" sz="2000" dirty="0">
                  <a:latin typeface="Helvetica Neue" panose="02000503000000020004" pitchFamily="50"/>
                </a:endParaRPr>
              </a:p>
            </p:txBody>
          </p:sp>
        </mc:Choice>
        <mc:Fallback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DBC0EF2-649E-CDE8-6A01-3A8864D48E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4652" y="3509472"/>
                <a:ext cx="1779993" cy="400110"/>
              </a:xfrm>
              <a:prstGeom prst="rect">
                <a:avLst/>
              </a:prstGeom>
              <a:blipFill>
                <a:blip r:embed="rId2"/>
                <a:stretch>
                  <a:fillRect t="-9231" b="-27692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56F9C55-2782-EFF7-9299-D9F278F22CED}"/>
                  </a:ext>
                </a:extLst>
              </p:cNvPr>
              <p:cNvSpPr txBox="1"/>
              <p:nvPr/>
            </p:nvSpPr>
            <p:spPr>
              <a:xfrm>
                <a:off x="7829098" y="3509472"/>
                <a:ext cx="1779993" cy="4084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ZA" sz="2000" dirty="0">
                    <a:latin typeface="Helvetica Neue" panose="02000503000000020004" pitchFamily="50"/>
                  </a:rPr>
                  <a:t>Prediction,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ZA" sz="2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ZA" sz="20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acc>
                  </m:oMath>
                </a14:m>
                <a:endParaRPr lang="en-ZA" sz="2000" dirty="0">
                  <a:latin typeface="Helvetica Neue" panose="02000503000000020004" pitchFamily="50"/>
                </a:endParaRPr>
              </a:p>
            </p:txBody>
          </p:sp>
        </mc:Choice>
        <mc:Fallback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56F9C55-2782-EFF7-9299-D9F278F22C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9098" y="3509472"/>
                <a:ext cx="1779993" cy="408445"/>
              </a:xfrm>
              <a:prstGeom prst="rect">
                <a:avLst/>
              </a:prstGeom>
              <a:blipFill>
                <a:blip r:embed="rId3"/>
                <a:stretch>
                  <a:fillRect t="-7463" r="-12329" b="-25373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B1091D72-C499-91C5-94D5-9DF8207DF063}"/>
              </a:ext>
            </a:extLst>
          </p:cNvPr>
          <p:cNvSpPr txBox="1"/>
          <p:nvPr/>
        </p:nvSpPr>
        <p:spPr>
          <a:xfrm>
            <a:off x="3004458" y="972505"/>
            <a:ext cx="58928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000" dirty="0">
                <a:solidFill>
                  <a:schemeClr val="accent2">
                    <a:lumMod val="60000"/>
                    <a:lumOff val="4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  <a:sym typeface="Helvetica Neue Light"/>
              </a:rPr>
              <a:t>I’m at a loss…</a:t>
            </a:r>
            <a:endParaRPr lang="en-ZA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F5953E-0759-1323-CC3B-5418DEFFA0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8778" y="2334827"/>
            <a:ext cx="6907464" cy="66238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52223C4-DFA9-AEC4-436C-935DCF4FCD9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66955" y="2333929"/>
            <a:ext cx="6908400" cy="66247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0122E0-1CAE-CD6D-BED6-EC6C324CC32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64209" y="2333929"/>
            <a:ext cx="6908400" cy="662472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AB1C6CA1-CE9B-D673-1953-22ABDBC880EB}"/>
              </a:ext>
            </a:extLst>
          </p:cNvPr>
          <p:cNvGrpSpPr/>
          <p:nvPr/>
        </p:nvGrpSpPr>
        <p:grpSpPr>
          <a:xfrm rot="5400000" flipH="1">
            <a:off x="9407183" y="5518643"/>
            <a:ext cx="4113222" cy="1570145"/>
            <a:chOff x="6437276" y="5328737"/>
            <a:chExt cx="4113222" cy="2774532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5B64256-F437-DE6D-B794-C8943C7C9E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3284" t="2285" r="3159" b="2562"/>
            <a:stretch>
              <a:fillRect/>
            </a:stretch>
          </p:blipFill>
          <p:spPr>
            <a:xfrm rot="16200000">
              <a:off x="7932446" y="5009893"/>
              <a:ext cx="1109242" cy="348402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9507A9B-04AA-CFC6-BFF7-17F8E09F695D}"/>
                </a:ext>
              </a:extLst>
            </p:cNvPr>
            <p:cNvSpPr txBox="1"/>
            <p:nvPr/>
          </p:nvSpPr>
          <p:spPr>
            <a:xfrm rot="5400000">
              <a:off x="9738961" y="6598020"/>
              <a:ext cx="131529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dirty="0"/>
                <a:t>0.175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3848BF9-9FAA-8838-B0E1-D226DB7D1F5E}"/>
                </a:ext>
              </a:extLst>
            </p:cNvPr>
            <p:cNvSpPr txBox="1"/>
            <p:nvPr/>
          </p:nvSpPr>
          <p:spPr>
            <a:xfrm rot="5400000">
              <a:off x="6386633" y="6595656"/>
              <a:ext cx="40906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dirty="0"/>
                <a:t>0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EEB4403-A149-E4D9-2A4B-524EAC2A9505}"/>
                </a:ext>
              </a:extLst>
            </p:cNvPr>
            <p:cNvSpPr txBox="1"/>
            <p:nvPr/>
          </p:nvSpPr>
          <p:spPr>
            <a:xfrm rot="5400000">
              <a:off x="8122250" y="5654670"/>
              <a:ext cx="95964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dirty="0"/>
                <a:t>∠2π 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757D516-D520-6EA5-738B-3891E4008321}"/>
                </a:ext>
              </a:extLst>
            </p:cNvPr>
            <p:cNvSpPr txBox="1"/>
            <p:nvPr/>
          </p:nvSpPr>
          <p:spPr>
            <a:xfrm rot="5400000">
              <a:off x="8122250" y="7469559"/>
              <a:ext cx="95964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dirty="0"/>
                <a:t>∠0 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7993F090-ED98-8111-62F6-A1484193AC5D}"/>
              </a:ext>
            </a:extLst>
          </p:cNvPr>
          <p:cNvSpPr txBox="1"/>
          <p:nvPr/>
        </p:nvSpPr>
        <p:spPr>
          <a:xfrm flipH="1">
            <a:off x="11071302" y="4233464"/>
            <a:ext cx="74434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ZA" dirty="0"/>
              <a:t>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4A2A713-E12C-54C2-DBC5-0F0DF292CC55}"/>
              </a:ext>
            </a:extLst>
          </p:cNvPr>
          <p:cNvSpPr txBox="1"/>
          <p:nvPr/>
        </p:nvSpPr>
        <p:spPr>
          <a:xfrm>
            <a:off x="3256065" y="3990051"/>
            <a:ext cx="621030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ZA" sz="20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↻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B67A309-1824-F339-0297-9B7D3D1CF070}"/>
              </a:ext>
            </a:extLst>
          </p:cNvPr>
          <p:cNvSpPr txBox="1"/>
          <p:nvPr/>
        </p:nvSpPr>
        <p:spPr>
          <a:xfrm>
            <a:off x="7518583" y="3990051"/>
            <a:ext cx="621030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ZA" sz="20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↻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50616E2-BC48-6F72-EB55-3B6B3BC58777}"/>
              </a:ext>
            </a:extLst>
          </p:cNvPr>
          <p:cNvSpPr txBox="1"/>
          <p:nvPr/>
        </p:nvSpPr>
        <p:spPr>
          <a:xfrm>
            <a:off x="3256065" y="6522442"/>
            <a:ext cx="621030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ZA" sz="2000" b="1" dirty="0">
                <a:solidFill>
                  <a:schemeClr val="accent5"/>
                </a:solidFill>
              </a:rPr>
              <a:t>↺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3F2EF19-4AD5-259F-D3D9-32281195EC3B}"/>
              </a:ext>
            </a:extLst>
          </p:cNvPr>
          <p:cNvSpPr txBox="1"/>
          <p:nvPr/>
        </p:nvSpPr>
        <p:spPr>
          <a:xfrm>
            <a:off x="7518583" y="6522442"/>
            <a:ext cx="621030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ZA" sz="2000" b="1" dirty="0">
                <a:solidFill>
                  <a:schemeClr val="accent5"/>
                </a:solidFill>
              </a:rPr>
              <a:t>↺</a:t>
            </a:r>
          </a:p>
        </p:txBody>
      </p:sp>
    </p:spTree>
    <p:extLst>
      <p:ext uri="{BB962C8B-B14F-4D97-AF65-F5344CB8AC3E}">
        <p14:creationId xmlns:p14="http://schemas.microsoft.com/office/powerpoint/2010/main" val="2024740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FBEF70-4204-49E0-C4D3-B1614564B5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70A30F50-AAE3-53F3-D7EC-E1B1F588D417}"/>
              </a:ext>
            </a:extLst>
          </p:cNvPr>
          <p:cNvSpPr/>
          <p:nvPr/>
        </p:nvSpPr>
        <p:spPr>
          <a:xfrm>
            <a:off x="2923178" y="3396345"/>
            <a:ext cx="2862943" cy="561673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8EDF9DC-AA4C-587C-6CAA-50F34479ED7D}"/>
              </a:ext>
            </a:extLst>
          </p:cNvPr>
          <p:cNvSpPr/>
          <p:nvPr/>
        </p:nvSpPr>
        <p:spPr>
          <a:xfrm>
            <a:off x="7193486" y="3341916"/>
            <a:ext cx="2862943" cy="561673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4B3EA5-E093-C54C-CF05-53B7AEADB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The Results…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BC88CBE-C0D3-493F-8C89-7F3F7818B82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 smtClean="0"/>
              <a:t>26</a:t>
            </a:fld>
            <a:endParaRPr lang="en-ZA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164EC64-731E-76B4-21C6-BC357A3A1844}"/>
                  </a:ext>
                </a:extLst>
              </p:cNvPr>
              <p:cNvSpPr txBox="1"/>
              <p:nvPr/>
            </p:nvSpPr>
            <p:spPr>
              <a:xfrm>
                <a:off x="3464652" y="3509472"/>
                <a:ext cx="177999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ZA" sz="2000" dirty="0">
                    <a:latin typeface="Helvetica Neue" panose="02000503000000020004" pitchFamily="50"/>
                  </a:rPr>
                  <a:t>Target, </a:t>
                </a:r>
                <a14:m>
                  <m:oMath xmlns:m="http://schemas.openxmlformats.org/officeDocument/2006/math">
                    <m:r>
                      <a:rPr lang="en-ZA" sz="2000" b="0" i="1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endParaRPr lang="en-ZA" sz="2000" dirty="0">
                  <a:latin typeface="Helvetica Neue" panose="02000503000000020004" pitchFamily="50"/>
                </a:endParaRPr>
              </a:p>
            </p:txBody>
          </p:sp>
        </mc:Choice>
        <mc:Fallback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164EC64-731E-76B4-21C6-BC357A3A18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4652" y="3509472"/>
                <a:ext cx="1779993" cy="400110"/>
              </a:xfrm>
              <a:prstGeom prst="rect">
                <a:avLst/>
              </a:prstGeom>
              <a:blipFill>
                <a:blip r:embed="rId2"/>
                <a:stretch>
                  <a:fillRect t="-9231" b="-27692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A861B24-9C77-7CA2-727F-6B65432C1E67}"/>
                  </a:ext>
                </a:extLst>
              </p:cNvPr>
              <p:cNvSpPr txBox="1"/>
              <p:nvPr/>
            </p:nvSpPr>
            <p:spPr>
              <a:xfrm>
                <a:off x="7829098" y="3509472"/>
                <a:ext cx="1779993" cy="40844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ZA" sz="2000" dirty="0">
                    <a:latin typeface="Helvetica Neue" panose="02000503000000020004" pitchFamily="50"/>
                  </a:rPr>
                  <a:t>Prediction,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ZA" sz="2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ZA" sz="20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acc>
                  </m:oMath>
                </a14:m>
                <a:endParaRPr lang="en-ZA" sz="2000" dirty="0">
                  <a:latin typeface="Helvetica Neue" panose="02000503000000020004" pitchFamily="50"/>
                </a:endParaRPr>
              </a:p>
            </p:txBody>
          </p:sp>
        </mc:Choice>
        <mc:Fallback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A861B24-9C77-7CA2-727F-6B65432C1E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9098" y="3509472"/>
                <a:ext cx="1779993" cy="408445"/>
              </a:xfrm>
              <a:prstGeom prst="rect">
                <a:avLst/>
              </a:prstGeom>
              <a:blipFill>
                <a:blip r:embed="rId3"/>
                <a:stretch>
                  <a:fillRect t="-7463" r="-12329" b="-25373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 descr="A group of colorful circles&#10;&#10;AI-generated content may be incorrect.">
            <a:extLst>
              <a:ext uri="{FF2B5EF4-FFF2-40B4-BE49-F238E27FC236}">
                <a16:creationId xmlns:a16="http://schemas.microsoft.com/office/drawing/2014/main" id="{301869FD-8725-B350-021A-5DB2633CCFD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06236" y="2369605"/>
            <a:ext cx="10014000" cy="6676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3980A9-7335-889D-2590-2537ACE7EBFB}"/>
              </a:ext>
            </a:extLst>
          </p:cNvPr>
          <p:cNvSpPr txBox="1"/>
          <p:nvPr/>
        </p:nvSpPr>
        <p:spPr>
          <a:xfrm>
            <a:off x="2770778" y="1028750"/>
            <a:ext cx="51830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000" dirty="0">
                <a:solidFill>
                  <a:schemeClr val="accent2">
                    <a:lumMod val="60000"/>
                    <a:lumOff val="4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  <a:sym typeface="Helvetica Neue Light"/>
              </a:rPr>
              <a:t>The neural net is unphased </a:t>
            </a:r>
            <a:endParaRPr lang="en-ZA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EEB3890-22B4-133C-FE41-0972578CC8FB}"/>
              </a:ext>
            </a:extLst>
          </p:cNvPr>
          <p:cNvGrpSpPr/>
          <p:nvPr/>
        </p:nvGrpSpPr>
        <p:grpSpPr>
          <a:xfrm rot="5400000" flipH="1">
            <a:off x="9407183" y="5518643"/>
            <a:ext cx="4113222" cy="1570145"/>
            <a:chOff x="6437276" y="5328737"/>
            <a:chExt cx="4113222" cy="277453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B14D2FE-9FD9-0EB4-2DED-B78E517005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3284" t="2285" r="3159" b="2562"/>
            <a:stretch>
              <a:fillRect/>
            </a:stretch>
          </p:blipFill>
          <p:spPr>
            <a:xfrm rot="16200000">
              <a:off x="7932446" y="5009893"/>
              <a:ext cx="1109242" cy="348402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E148E5B-199E-7CBF-2778-5C11D5362C02}"/>
                </a:ext>
              </a:extLst>
            </p:cNvPr>
            <p:cNvSpPr txBox="1"/>
            <p:nvPr/>
          </p:nvSpPr>
          <p:spPr>
            <a:xfrm rot="5400000">
              <a:off x="9738961" y="6598020"/>
              <a:ext cx="131529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dirty="0"/>
                <a:t>1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E179221-53A7-D815-19DC-45F04117ACD2}"/>
                </a:ext>
              </a:extLst>
            </p:cNvPr>
            <p:cNvSpPr txBox="1"/>
            <p:nvPr/>
          </p:nvSpPr>
          <p:spPr>
            <a:xfrm rot="5400000">
              <a:off x="6386633" y="6595656"/>
              <a:ext cx="40906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dirty="0"/>
                <a:t>0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A22079D-4E7D-3A7D-E9B9-D00A3B3F2DDF}"/>
                </a:ext>
              </a:extLst>
            </p:cNvPr>
            <p:cNvSpPr txBox="1"/>
            <p:nvPr/>
          </p:nvSpPr>
          <p:spPr>
            <a:xfrm rot="5400000">
              <a:off x="8122250" y="5654670"/>
              <a:ext cx="95964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dirty="0"/>
                <a:t>∠2π 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14F93EA-9B1C-F374-94E3-95F4C805BE9B}"/>
                </a:ext>
              </a:extLst>
            </p:cNvPr>
            <p:cNvSpPr txBox="1"/>
            <p:nvPr/>
          </p:nvSpPr>
          <p:spPr>
            <a:xfrm rot="5400000">
              <a:off x="8122250" y="7469559"/>
              <a:ext cx="95964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dirty="0"/>
                <a:t>∠0 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987291B8-A234-32DF-3EE4-191231577ACA}"/>
              </a:ext>
            </a:extLst>
          </p:cNvPr>
          <p:cNvSpPr txBox="1"/>
          <p:nvPr/>
        </p:nvSpPr>
        <p:spPr>
          <a:xfrm>
            <a:off x="3256065" y="3990051"/>
            <a:ext cx="621030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ZA" sz="20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↻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52BF00F-935D-1CBA-A76A-70C707741678}"/>
              </a:ext>
            </a:extLst>
          </p:cNvPr>
          <p:cNvSpPr txBox="1"/>
          <p:nvPr/>
        </p:nvSpPr>
        <p:spPr>
          <a:xfrm>
            <a:off x="7518583" y="3990051"/>
            <a:ext cx="621030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ZA" sz="20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↻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93700CE-11BE-7D01-90AC-662BBBF87786}"/>
              </a:ext>
            </a:extLst>
          </p:cNvPr>
          <p:cNvSpPr txBox="1"/>
          <p:nvPr/>
        </p:nvSpPr>
        <p:spPr>
          <a:xfrm>
            <a:off x="3256065" y="6522442"/>
            <a:ext cx="621030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ZA" sz="2000" b="1" dirty="0">
                <a:solidFill>
                  <a:schemeClr val="accent5"/>
                </a:solidFill>
              </a:rPr>
              <a:t>↺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4F8DCD4-BD20-6BEC-9EE6-417E2247B282}"/>
              </a:ext>
            </a:extLst>
          </p:cNvPr>
          <p:cNvSpPr txBox="1"/>
          <p:nvPr/>
        </p:nvSpPr>
        <p:spPr>
          <a:xfrm>
            <a:off x="7518583" y="6522442"/>
            <a:ext cx="621030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ZA" sz="2000" b="1" dirty="0">
                <a:solidFill>
                  <a:schemeClr val="accent5"/>
                </a:solidFill>
              </a:rPr>
              <a:t>↺</a:t>
            </a:r>
          </a:p>
        </p:txBody>
      </p:sp>
    </p:spTree>
    <p:extLst>
      <p:ext uri="{BB962C8B-B14F-4D97-AF65-F5344CB8AC3E}">
        <p14:creationId xmlns:p14="http://schemas.microsoft.com/office/powerpoint/2010/main" val="2862394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F8896B-7951-4F64-AAD5-0041907B10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6FB42BEB-3034-DF6A-148B-96D0003CC1E7}"/>
              </a:ext>
            </a:extLst>
          </p:cNvPr>
          <p:cNvSpPr/>
          <p:nvPr/>
        </p:nvSpPr>
        <p:spPr>
          <a:xfrm>
            <a:off x="1610568" y="3396345"/>
            <a:ext cx="4175553" cy="561673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B37050A-0247-1BE2-7F1A-3A8BB16F094E}"/>
              </a:ext>
            </a:extLst>
          </p:cNvPr>
          <p:cNvSpPr/>
          <p:nvPr/>
        </p:nvSpPr>
        <p:spPr>
          <a:xfrm>
            <a:off x="7193486" y="3341916"/>
            <a:ext cx="4175554" cy="561673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2F6C50-91BE-7870-B629-511230A9C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The Results…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4386D0-127E-98E9-2FE0-BABDD9C8B22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 smtClean="0"/>
              <a:t>27</a:t>
            </a:fld>
            <a:endParaRPr lang="en-ZA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9F88AC3-1F3E-6556-F9FA-A9B77EE22227}"/>
                  </a:ext>
                </a:extLst>
              </p:cNvPr>
              <p:cNvSpPr txBox="1"/>
              <p:nvPr/>
            </p:nvSpPr>
            <p:spPr>
              <a:xfrm>
                <a:off x="3464652" y="3509472"/>
                <a:ext cx="177999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ZA" sz="2000" dirty="0">
                    <a:latin typeface="Helvetica Neue" panose="02000503000000020004" pitchFamily="50"/>
                  </a:rPr>
                  <a:t>Target, </a:t>
                </a:r>
                <a14:m>
                  <m:oMath xmlns:m="http://schemas.openxmlformats.org/officeDocument/2006/math">
                    <m:r>
                      <a:rPr lang="en-ZA" sz="2000" b="0" i="1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endParaRPr lang="en-ZA" sz="2000" dirty="0">
                  <a:latin typeface="Helvetica Neue" panose="02000503000000020004" pitchFamily="50"/>
                </a:endParaRPr>
              </a:p>
            </p:txBody>
          </p:sp>
        </mc:Choice>
        <mc:Fallback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9F88AC3-1F3E-6556-F9FA-A9B77EE222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4652" y="3509472"/>
                <a:ext cx="1779993" cy="400110"/>
              </a:xfrm>
              <a:prstGeom prst="rect">
                <a:avLst/>
              </a:prstGeom>
              <a:blipFill>
                <a:blip r:embed="rId2"/>
                <a:stretch>
                  <a:fillRect t="-9231" b="-27692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0E7341E-59B1-974F-C394-7C245F34DDAC}"/>
                  </a:ext>
                </a:extLst>
              </p:cNvPr>
              <p:cNvSpPr txBox="1"/>
              <p:nvPr/>
            </p:nvSpPr>
            <p:spPr>
              <a:xfrm>
                <a:off x="7829098" y="3509472"/>
                <a:ext cx="1779993" cy="40844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ZA" sz="2000" dirty="0">
                    <a:latin typeface="Helvetica Neue" panose="02000503000000020004" pitchFamily="50"/>
                  </a:rPr>
                  <a:t>Prediction,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ZA" sz="2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ZA" sz="20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acc>
                  </m:oMath>
                </a14:m>
                <a:endParaRPr lang="en-ZA" sz="2000" dirty="0">
                  <a:latin typeface="Helvetica Neue" panose="02000503000000020004" pitchFamily="50"/>
                </a:endParaRPr>
              </a:p>
            </p:txBody>
          </p:sp>
        </mc:Choice>
        <mc:Fallback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0E7341E-59B1-974F-C394-7C245F34DD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9098" y="3509472"/>
                <a:ext cx="1779993" cy="408445"/>
              </a:xfrm>
              <a:prstGeom prst="rect">
                <a:avLst/>
              </a:prstGeom>
              <a:blipFill>
                <a:blip r:embed="rId3"/>
                <a:stretch>
                  <a:fillRect t="-7463" r="-12329" b="-25373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ADACD726-1FB2-DA57-6046-AF2B450EA551}"/>
              </a:ext>
            </a:extLst>
          </p:cNvPr>
          <p:cNvSpPr txBox="1"/>
          <p:nvPr/>
        </p:nvSpPr>
        <p:spPr>
          <a:xfrm>
            <a:off x="2770778" y="1028750"/>
            <a:ext cx="51830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000" dirty="0">
                <a:solidFill>
                  <a:schemeClr val="accent2">
                    <a:lumMod val="60000"/>
                    <a:lumOff val="4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  <a:sym typeface="Helvetica Neue Light"/>
              </a:rPr>
              <a:t>The neural net is unphased </a:t>
            </a:r>
            <a:endParaRPr lang="en-ZA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" name="Picture 6" descr="A screenshot of a computer generated image&#10;&#10;AI-generated content may be incorrect.">
            <a:extLst>
              <a:ext uri="{FF2B5EF4-FFF2-40B4-BE49-F238E27FC236}">
                <a16:creationId xmlns:a16="http://schemas.microsoft.com/office/drawing/2014/main" id="{652F18D8-9D7B-CE24-CD86-ADBC9A06CE3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0693" t="9257" r="24374" b="46209"/>
          <a:stretch>
            <a:fillRect/>
          </a:stretch>
        </p:blipFill>
        <p:spPr>
          <a:xfrm>
            <a:off x="9858102" y="3740007"/>
            <a:ext cx="1297578" cy="2579709"/>
          </a:xfrm>
          <a:prstGeom prst="rect">
            <a:avLst/>
          </a:prstGeom>
        </p:spPr>
      </p:pic>
      <p:pic>
        <p:nvPicPr>
          <p:cNvPr id="8" name="Picture 7" descr="A screenshot of a computer generated image&#10;&#10;AI-generated content may be incorrect.">
            <a:extLst>
              <a:ext uri="{FF2B5EF4-FFF2-40B4-BE49-F238E27FC236}">
                <a16:creationId xmlns:a16="http://schemas.microsoft.com/office/drawing/2014/main" id="{A2DE0A30-DE7D-4D50-48E2-9AB68A87E17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0693" t="55969" r="24374" b="1483"/>
          <a:stretch>
            <a:fillRect/>
          </a:stretch>
        </p:blipFill>
        <p:spPr>
          <a:xfrm>
            <a:off x="9847942" y="6502596"/>
            <a:ext cx="1297578" cy="2464705"/>
          </a:xfrm>
          <a:prstGeom prst="rect">
            <a:avLst/>
          </a:prstGeom>
        </p:spPr>
      </p:pic>
      <p:pic>
        <p:nvPicPr>
          <p:cNvPr id="13" name="Picture 12" descr="A group of colorful circles&#10;&#10;AI-generated content may be incorrect.">
            <a:extLst>
              <a:ext uri="{FF2B5EF4-FFF2-40B4-BE49-F238E27FC236}">
                <a16:creationId xmlns:a16="http://schemas.microsoft.com/office/drawing/2014/main" id="{2DFF42E6-4727-9B5A-9319-60A9234B038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95350" y="2369605"/>
            <a:ext cx="10014000" cy="6676000"/>
          </a:xfrm>
          <a:prstGeom prst="rect">
            <a:avLst/>
          </a:prstGeom>
        </p:spPr>
      </p:pic>
      <p:pic>
        <p:nvPicPr>
          <p:cNvPr id="9" name="Picture 8" descr="A screenshot of a computer generated image&#10;&#10;AI-generated content may be incorrect.">
            <a:extLst>
              <a:ext uri="{FF2B5EF4-FFF2-40B4-BE49-F238E27FC236}">
                <a16:creationId xmlns:a16="http://schemas.microsoft.com/office/drawing/2014/main" id="{B30ADFAD-15F1-0C47-9E11-4F2E4D1219D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3628" t="9760" r="61439" b="45706"/>
          <a:stretch>
            <a:fillRect/>
          </a:stretch>
        </p:blipFill>
        <p:spPr>
          <a:xfrm>
            <a:off x="1803244" y="3761837"/>
            <a:ext cx="1297578" cy="2579709"/>
          </a:xfrm>
          <a:prstGeom prst="rect">
            <a:avLst/>
          </a:prstGeom>
        </p:spPr>
      </p:pic>
      <p:pic>
        <p:nvPicPr>
          <p:cNvPr id="10" name="Picture 9" descr="A screenshot of a computer generated image&#10;&#10;AI-generated content may be incorrect.">
            <a:extLst>
              <a:ext uri="{FF2B5EF4-FFF2-40B4-BE49-F238E27FC236}">
                <a16:creationId xmlns:a16="http://schemas.microsoft.com/office/drawing/2014/main" id="{1E4CCAC7-B0F9-279E-87FB-E75C812E0B2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212" t="55951" r="60855" b="1501"/>
          <a:stretch>
            <a:fillRect/>
          </a:stretch>
        </p:blipFill>
        <p:spPr>
          <a:xfrm>
            <a:off x="1843884" y="6493946"/>
            <a:ext cx="1297578" cy="24647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DB90ECC-82BE-9F10-7061-8D3DF4277E4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91275" r="-87" b="5684"/>
          <a:stretch>
            <a:fillRect/>
          </a:stretch>
        </p:blipFill>
        <p:spPr>
          <a:xfrm>
            <a:off x="208687" y="4713605"/>
            <a:ext cx="388654" cy="3744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25B4CE7-2C39-8892-3FE1-648E18D48A7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90116"/>
          <a:stretch>
            <a:fillRect/>
          </a:stretch>
        </p:blipFill>
        <p:spPr>
          <a:xfrm>
            <a:off x="571500" y="4713605"/>
            <a:ext cx="434899" cy="3960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DF9B414-20C0-8C39-840C-41144C4EE14C}"/>
              </a:ext>
            </a:extLst>
          </p:cNvPr>
          <p:cNvSpPr txBox="1"/>
          <p:nvPr/>
        </p:nvSpPr>
        <p:spPr>
          <a:xfrm>
            <a:off x="280146" y="4473442"/>
            <a:ext cx="3327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0B59792-8592-54FB-1A4C-AD9E7C269A58}"/>
              </a:ext>
            </a:extLst>
          </p:cNvPr>
          <p:cNvSpPr txBox="1"/>
          <p:nvPr/>
        </p:nvSpPr>
        <p:spPr>
          <a:xfrm>
            <a:off x="272374" y="8411717"/>
            <a:ext cx="3327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227DFF2-5374-903C-A747-E3DFF3854834}"/>
              </a:ext>
            </a:extLst>
          </p:cNvPr>
          <p:cNvSpPr txBox="1"/>
          <p:nvPr/>
        </p:nvSpPr>
        <p:spPr>
          <a:xfrm>
            <a:off x="520348" y="8411717"/>
            <a:ext cx="5698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dirty="0"/>
              <a:t>-π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2903961-EDA4-ED0E-4606-B35C9F56744F}"/>
              </a:ext>
            </a:extLst>
          </p:cNvPr>
          <p:cNvSpPr txBox="1"/>
          <p:nvPr/>
        </p:nvSpPr>
        <p:spPr>
          <a:xfrm>
            <a:off x="597693" y="4488596"/>
            <a:ext cx="4457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dirty="0"/>
              <a:t>π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BDAC43B-1720-918C-3E9A-D56A89CBF735}"/>
              </a:ext>
            </a:extLst>
          </p:cNvPr>
          <p:cNvGrpSpPr/>
          <p:nvPr/>
        </p:nvGrpSpPr>
        <p:grpSpPr>
          <a:xfrm rot="5400000" flipH="1">
            <a:off x="10139971" y="5728662"/>
            <a:ext cx="4099582" cy="1570145"/>
            <a:chOff x="6437276" y="5328737"/>
            <a:chExt cx="4099582" cy="277453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64004FF-0F74-B7A0-1296-BCE93EC2DA0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3284" t="2285" r="3159" b="2562"/>
            <a:stretch>
              <a:fillRect/>
            </a:stretch>
          </p:blipFill>
          <p:spPr>
            <a:xfrm rot="16200000">
              <a:off x="7932446" y="5009893"/>
              <a:ext cx="1109242" cy="348402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BD35411-E9D4-C527-395E-CE0DA4AD436A}"/>
                </a:ext>
              </a:extLst>
            </p:cNvPr>
            <p:cNvSpPr txBox="1"/>
            <p:nvPr/>
          </p:nvSpPr>
          <p:spPr>
            <a:xfrm rot="5400000">
              <a:off x="10178438" y="6655399"/>
              <a:ext cx="40906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dirty="0"/>
                <a:t>1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86D5C18-4A33-913D-317A-71FE0A8AF820}"/>
                </a:ext>
              </a:extLst>
            </p:cNvPr>
            <p:cNvSpPr txBox="1"/>
            <p:nvPr/>
          </p:nvSpPr>
          <p:spPr>
            <a:xfrm rot="5400000">
              <a:off x="6386633" y="6595656"/>
              <a:ext cx="40906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dirty="0"/>
                <a:t>0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7D5F3D0-324B-3D88-F9EA-954679BC716E}"/>
                </a:ext>
              </a:extLst>
            </p:cNvPr>
            <p:cNvSpPr txBox="1"/>
            <p:nvPr/>
          </p:nvSpPr>
          <p:spPr>
            <a:xfrm rot="5400000">
              <a:off x="8122250" y="5654670"/>
              <a:ext cx="95964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dirty="0"/>
                <a:t>∠2π 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DB2CD19-1156-8D41-2986-AAD1CDB4ED16}"/>
                </a:ext>
              </a:extLst>
            </p:cNvPr>
            <p:cNvSpPr txBox="1"/>
            <p:nvPr/>
          </p:nvSpPr>
          <p:spPr>
            <a:xfrm rot="5400000">
              <a:off x="8122250" y="7469559"/>
              <a:ext cx="95964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dirty="0"/>
                <a:t>∠0 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68D1D1AB-3C5D-B76B-A600-237888C97CBF}"/>
                  </a:ext>
                </a:extLst>
              </p:cNvPr>
              <p:cNvSpPr txBox="1"/>
              <p:nvPr/>
            </p:nvSpPr>
            <p:spPr>
              <a:xfrm>
                <a:off x="1518306" y="3909582"/>
                <a:ext cx="5698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ZA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ZA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</m:d>
                    </m:oMath>
                  </m:oMathPara>
                </a14:m>
                <a:endParaRPr lang="en-ZA" dirty="0">
                  <a:solidFill>
                    <a:schemeClr val="accent1"/>
                  </a:solidFill>
                </a:endParaRPr>
              </a:p>
            </p:txBody>
          </p:sp>
        </mc:Choice>
        <mc:Fallback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68D1D1AB-3C5D-B76B-A600-237888C97C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8306" y="3909582"/>
                <a:ext cx="569876" cy="30777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33A1966-2326-A2A3-44AE-283B2F353582}"/>
                  </a:ext>
                </a:extLst>
              </p:cNvPr>
              <p:cNvSpPr txBox="1"/>
              <p:nvPr/>
            </p:nvSpPr>
            <p:spPr>
              <a:xfrm>
                <a:off x="1494234" y="5125564"/>
                <a:ext cx="5698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ZA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∠</m:t>
                      </m:r>
                      <m:r>
                        <a:rPr lang="en-ZA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en-ZA" dirty="0">
                  <a:solidFill>
                    <a:schemeClr val="accent1"/>
                  </a:solidFill>
                </a:endParaRPr>
              </a:p>
            </p:txBody>
          </p:sp>
        </mc:Choice>
        <mc:Fallback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33A1966-2326-A2A3-44AE-283B2F3535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4234" y="5125564"/>
                <a:ext cx="569876" cy="30777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D1EB95C-D91D-9532-212A-2D6C219B3093}"/>
                  </a:ext>
                </a:extLst>
              </p:cNvPr>
              <p:cNvSpPr txBox="1"/>
              <p:nvPr/>
            </p:nvSpPr>
            <p:spPr>
              <a:xfrm>
                <a:off x="1530961" y="6459837"/>
                <a:ext cx="5698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ZA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ZA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</m:d>
                    </m:oMath>
                  </m:oMathPara>
                </a14:m>
                <a:endParaRPr lang="en-ZA" dirty="0">
                  <a:solidFill>
                    <a:schemeClr val="accent1"/>
                  </a:solidFill>
                </a:endParaRPr>
              </a:p>
            </p:txBody>
          </p:sp>
        </mc:Choice>
        <mc:Fallback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D1EB95C-D91D-9532-212A-2D6C219B30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0961" y="6459837"/>
                <a:ext cx="569876" cy="30777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DFDA9221-1784-80BB-2723-22D2344B7903}"/>
                  </a:ext>
                </a:extLst>
              </p:cNvPr>
              <p:cNvSpPr txBox="1"/>
              <p:nvPr/>
            </p:nvSpPr>
            <p:spPr>
              <a:xfrm>
                <a:off x="10927378" y="3921122"/>
                <a:ext cx="5698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ZA" b="0" i="1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ZA" b="0" i="1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</m:d>
                    </m:oMath>
                  </m:oMathPara>
                </a14:m>
                <a:endParaRPr lang="en-ZA" dirty="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DFDA9221-1784-80BB-2723-22D2344B79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27378" y="3921122"/>
                <a:ext cx="569876" cy="30777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1DD99E1-C749-924F-F3C7-7B4D40043D30}"/>
                  </a:ext>
                </a:extLst>
              </p:cNvPr>
              <p:cNvSpPr txBox="1"/>
              <p:nvPr/>
            </p:nvSpPr>
            <p:spPr>
              <a:xfrm>
                <a:off x="1503368" y="7745108"/>
                <a:ext cx="5698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ZA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∠</m:t>
                      </m:r>
                      <m:r>
                        <a:rPr lang="en-ZA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en-ZA" dirty="0">
                  <a:solidFill>
                    <a:schemeClr val="accent1"/>
                  </a:solidFill>
                </a:endParaRPr>
              </a:p>
            </p:txBody>
          </p:sp>
        </mc:Choice>
        <mc:Fallback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1DD99E1-C749-924F-F3C7-7B4D40043D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3368" y="7745108"/>
                <a:ext cx="569876" cy="30777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900FE698-1042-60DD-16A0-34E01A441D85}"/>
                  </a:ext>
                </a:extLst>
              </p:cNvPr>
              <p:cNvSpPr txBox="1"/>
              <p:nvPr/>
            </p:nvSpPr>
            <p:spPr>
              <a:xfrm>
                <a:off x="10916829" y="6483363"/>
                <a:ext cx="5698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ZA" b="0" i="1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ZA" b="0" i="1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</m:d>
                    </m:oMath>
                  </m:oMathPara>
                </a14:m>
                <a:endParaRPr lang="en-ZA" dirty="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900FE698-1042-60DD-16A0-34E01A441D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16829" y="6483363"/>
                <a:ext cx="569876" cy="30777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497DA4F3-BB03-7D10-14CF-CAE5EBBB5513}"/>
                  </a:ext>
                </a:extLst>
              </p:cNvPr>
              <p:cNvSpPr txBox="1"/>
              <p:nvPr/>
            </p:nvSpPr>
            <p:spPr>
              <a:xfrm>
                <a:off x="10922142" y="5158766"/>
                <a:ext cx="5698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ZA" b="0" i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∠</m:t>
                      </m:r>
                      <m:r>
                        <a:rPr lang="en-ZA" b="0" i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en-ZA" dirty="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497DA4F3-BB03-7D10-14CF-CAE5EBBB55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22142" y="5158766"/>
                <a:ext cx="569876" cy="30777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D52BEA7B-7EED-6F3F-0EB4-8B7F939EB90D}"/>
                  </a:ext>
                </a:extLst>
              </p:cNvPr>
              <p:cNvSpPr txBox="1"/>
              <p:nvPr/>
            </p:nvSpPr>
            <p:spPr>
              <a:xfrm>
                <a:off x="10922142" y="7721007"/>
                <a:ext cx="5698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ZA" b="0" i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∠</m:t>
                      </m:r>
                      <m:r>
                        <a:rPr lang="en-ZA" b="0" i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en-ZA" dirty="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D52BEA7B-7EED-6F3F-0EB4-8B7F939EB9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22142" y="7721007"/>
                <a:ext cx="569876" cy="307777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>
            <a:extLst>
              <a:ext uri="{FF2B5EF4-FFF2-40B4-BE49-F238E27FC236}">
                <a16:creationId xmlns:a16="http://schemas.microsoft.com/office/drawing/2014/main" id="{A16DAD06-57D8-F9B7-DFC6-B14838801CC3}"/>
              </a:ext>
            </a:extLst>
          </p:cNvPr>
          <p:cNvSpPr txBox="1"/>
          <p:nvPr/>
        </p:nvSpPr>
        <p:spPr>
          <a:xfrm>
            <a:off x="3256065" y="3990051"/>
            <a:ext cx="621030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ZA" sz="20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↻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D64D2BD-CA30-3B69-98C2-99745B090048}"/>
              </a:ext>
            </a:extLst>
          </p:cNvPr>
          <p:cNvSpPr txBox="1"/>
          <p:nvPr/>
        </p:nvSpPr>
        <p:spPr>
          <a:xfrm>
            <a:off x="7518583" y="3990051"/>
            <a:ext cx="621030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ZA" sz="20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↻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0644477-8F5D-F171-6FD1-65BAA3A331F3}"/>
              </a:ext>
            </a:extLst>
          </p:cNvPr>
          <p:cNvSpPr txBox="1"/>
          <p:nvPr/>
        </p:nvSpPr>
        <p:spPr>
          <a:xfrm>
            <a:off x="3256065" y="6522442"/>
            <a:ext cx="621030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ZA" sz="2000" b="1" dirty="0">
                <a:solidFill>
                  <a:schemeClr val="accent5"/>
                </a:solidFill>
              </a:rPr>
              <a:t>↺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61BF5B8-C9FA-C151-7666-FA2D1E236A41}"/>
              </a:ext>
            </a:extLst>
          </p:cNvPr>
          <p:cNvSpPr txBox="1"/>
          <p:nvPr/>
        </p:nvSpPr>
        <p:spPr>
          <a:xfrm>
            <a:off x="7518583" y="6522442"/>
            <a:ext cx="621030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ZA" sz="2000" b="1" dirty="0">
                <a:solidFill>
                  <a:schemeClr val="accent5"/>
                </a:solidFill>
              </a:rPr>
              <a:t>↺</a:t>
            </a:r>
          </a:p>
        </p:txBody>
      </p:sp>
    </p:spTree>
    <p:extLst>
      <p:ext uri="{BB962C8B-B14F-4D97-AF65-F5344CB8AC3E}">
        <p14:creationId xmlns:p14="http://schemas.microsoft.com/office/powerpoint/2010/main" val="6896436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group of graphs showing different types of travel&#10;&#10;AI-generated content may be incorrect.">
            <a:extLst>
              <a:ext uri="{FF2B5EF4-FFF2-40B4-BE49-F238E27FC236}">
                <a16:creationId xmlns:a16="http://schemas.microsoft.com/office/drawing/2014/main" id="{A74648DE-85FD-B240-F938-0FDEF5E7CD3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048"/>
          <a:stretch>
            <a:fillRect/>
          </a:stretch>
        </p:blipFill>
        <p:spPr>
          <a:xfrm>
            <a:off x="1739850" y="3178629"/>
            <a:ext cx="9525000" cy="5197928"/>
          </a:xfrm>
          <a:prstGeom prst="rect">
            <a:avLst/>
          </a:prstGeom>
        </p:spPr>
      </p:pic>
      <p:pic>
        <p:nvPicPr>
          <p:cNvPr id="23" name="Picture 22" descr="A group of graphs showing different points&#10;&#10;AI-generated content may be incorrect.">
            <a:extLst>
              <a:ext uri="{FF2B5EF4-FFF2-40B4-BE49-F238E27FC236}">
                <a16:creationId xmlns:a16="http://schemas.microsoft.com/office/drawing/2014/main" id="{E84889BF-9D7C-3EAE-4996-1FDD36AA35F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 t="7334"/>
          <a:stretch>
            <a:fillRect/>
          </a:stretch>
        </p:blipFill>
        <p:spPr>
          <a:xfrm>
            <a:off x="1739850" y="3080657"/>
            <a:ext cx="9525000" cy="5295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CC6DAB-6742-30B8-1EE8-0F1DCE9D9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What’s going on!?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2D64E0-0A42-663B-4E5D-11E80078A27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 smtClean="0"/>
              <a:t>28</a:t>
            </a:fld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7A6A0F-F946-A965-7173-178FFAC8F41C}"/>
              </a:ext>
            </a:extLst>
          </p:cNvPr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 smtClean="0"/>
              <a:t>28</a:t>
            </a:fld>
            <a:endParaRPr lang="en-ZA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0970C6-E49F-8DB2-F73E-48DCF032B67A}"/>
              </a:ext>
            </a:extLst>
          </p:cNvPr>
          <p:cNvSpPr txBox="1"/>
          <p:nvPr/>
        </p:nvSpPr>
        <p:spPr>
          <a:xfrm>
            <a:off x="3682638" y="1028750"/>
            <a:ext cx="51830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000" dirty="0">
                <a:solidFill>
                  <a:schemeClr val="accent2">
                    <a:lumMod val="60000"/>
                    <a:lumOff val="4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  <a:sym typeface="Helvetica Neue Light"/>
              </a:rPr>
              <a:t>The neural net is unphased </a:t>
            </a:r>
            <a:endParaRPr lang="en-ZA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24BD058-5767-1667-CE4A-27F5BC5DD773}"/>
              </a:ext>
            </a:extLst>
          </p:cNvPr>
          <p:cNvSpPr/>
          <p:nvPr/>
        </p:nvSpPr>
        <p:spPr>
          <a:xfrm>
            <a:off x="3799114" y="2373086"/>
            <a:ext cx="5355772" cy="7075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34" name="Picture 33" descr="A group of graphs showing different types of travel&#10;&#10;AI-generated content may be incorrect.">
            <a:extLst>
              <a:ext uri="{FF2B5EF4-FFF2-40B4-BE49-F238E27FC236}">
                <a16:creationId xmlns:a16="http://schemas.microsoft.com/office/drawing/2014/main" id="{3B4C72D3-D445-06AD-7EB7-169350EF1A3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39850" y="2661557"/>
            <a:ext cx="9525000" cy="5715000"/>
          </a:xfrm>
          <a:prstGeom prst="rect">
            <a:avLst/>
          </a:prstGeom>
        </p:spPr>
      </p:pic>
      <p:pic>
        <p:nvPicPr>
          <p:cNvPr id="38" name="Picture 37" descr="A group of graphs with blue and yellow dots&#10;&#10;AI-generated content may be incorrect.">
            <a:extLst>
              <a:ext uri="{FF2B5EF4-FFF2-40B4-BE49-F238E27FC236}">
                <a16:creationId xmlns:a16="http://schemas.microsoft.com/office/drawing/2014/main" id="{D94A0A88-F015-6AE4-F6E0-2E8066C633C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39900" y="2659245"/>
            <a:ext cx="9525000" cy="5715000"/>
          </a:xfrm>
          <a:prstGeom prst="rect">
            <a:avLst/>
          </a:prstGeom>
        </p:spPr>
      </p:pic>
      <p:pic>
        <p:nvPicPr>
          <p:cNvPr id="40" name="Picture 39" descr="A group of graphs showing different types of travel&#10;&#10;AI-generated content may be incorrect.">
            <a:extLst>
              <a:ext uri="{FF2B5EF4-FFF2-40B4-BE49-F238E27FC236}">
                <a16:creationId xmlns:a16="http://schemas.microsoft.com/office/drawing/2014/main" id="{FC308ED6-8CF3-D1E5-06F9-07641AE7EC6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45291" y="2659245"/>
            <a:ext cx="9525000" cy="5715000"/>
          </a:xfrm>
          <a:prstGeom prst="rect">
            <a:avLst/>
          </a:prstGeom>
        </p:spPr>
      </p:pic>
      <p:pic>
        <p:nvPicPr>
          <p:cNvPr id="42" name="Picture 41" descr="A group of graphs showing different types of travel&#10;&#10;AI-generated content may be incorrect.">
            <a:extLst>
              <a:ext uri="{FF2B5EF4-FFF2-40B4-BE49-F238E27FC236}">
                <a16:creationId xmlns:a16="http://schemas.microsoft.com/office/drawing/2014/main" id="{471DE321-ED5F-2486-C7DE-AE4F0F59578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745241" y="2656933"/>
            <a:ext cx="9525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231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988646-6E24-A521-3699-3BB5B7E4A1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BCFA9-55B7-94DB-82E1-7ADAF6AC7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What’s going on!?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EAD6F5C-4F9A-B30B-51A0-C9F79DB2A1A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 smtClean="0"/>
              <a:t>29</a:t>
            </a:fld>
            <a:endParaRPr lang="en-ZA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5797AF-550B-B88B-8D79-A55FB54E32DF}"/>
              </a:ext>
            </a:extLst>
          </p:cNvPr>
          <p:cNvSpPr txBox="1"/>
          <p:nvPr/>
        </p:nvSpPr>
        <p:spPr>
          <a:xfrm>
            <a:off x="3682638" y="1028750"/>
            <a:ext cx="72139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000" dirty="0">
                <a:solidFill>
                  <a:schemeClr val="accent2">
                    <a:lumMod val="60000"/>
                    <a:lumOff val="4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  <a:sym typeface="Helvetica Neue Light"/>
              </a:rPr>
              <a:t>A look a ‘the math’ (but not really)</a:t>
            </a:r>
            <a:endParaRPr lang="en-ZA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A56C470-B6BC-DAE2-475F-2D412D0C0BB9}"/>
              </a:ext>
            </a:extLst>
          </p:cNvPr>
          <p:cNvSpPr/>
          <p:nvPr/>
        </p:nvSpPr>
        <p:spPr>
          <a:xfrm>
            <a:off x="3799114" y="2373086"/>
            <a:ext cx="5355772" cy="7075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7" name="Picture 6" descr="A diagram of a ball on a bar&#10;&#10;AI-generated content may be incorrect.">
            <a:extLst>
              <a:ext uri="{FF2B5EF4-FFF2-40B4-BE49-F238E27FC236}">
                <a16:creationId xmlns:a16="http://schemas.microsoft.com/office/drawing/2014/main" id="{C955D35A-D5CA-9CF2-4E5B-8EC6C909727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223" t="25845" r="14334" b="25200"/>
          <a:stretch>
            <a:fillRect/>
          </a:stretch>
        </p:blipFill>
        <p:spPr>
          <a:xfrm>
            <a:off x="2667000" y="2281298"/>
            <a:ext cx="7823150" cy="233145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7AB9B53-27D7-CB3B-3E5E-7F92E282E283}"/>
                  </a:ext>
                </a:extLst>
              </p:cNvPr>
              <p:cNvSpPr txBox="1"/>
              <p:nvPr/>
            </p:nvSpPr>
            <p:spPr>
              <a:xfrm>
                <a:off x="1905000" y="4729937"/>
                <a:ext cx="45720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ZA" sz="3200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ZA" sz="3200" b="0" i="1" smtClean="0"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ZA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ZA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ZA" sz="32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p>
                          <m:r>
                            <a:rPr lang="en-ZA" sz="32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ZA" sz="3200" b="0" i="1" smtClean="0"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en-ZA" sz="3200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7AB9B53-27D7-CB3B-3E5E-7F92E282E2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0" y="4729937"/>
                <a:ext cx="4572000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3D43368-65FE-B729-59C6-42D1016758BC}"/>
                  </a:ext>
                </a:extLst>
              </p:cNvPr>
              <p:cNvSpPr txBox="1"/>
              <p:nvPr/>
            </p:nvSpPr>
            <p:spPr>
              <a:xfrm>
                <a:off x="1790700" y="4729937"/>
                <a:ext cx="4572000" cy="584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ZA" sz="3200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ZA" sz="3200" b="0" i="1" smtClean="0"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ZA" sz="3200" b="0" i="1" smtClean="0">
                          <a:latin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ZA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ZA" sz="32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p>
                          <m:r>
                            <a:rPr lang="en-ZA" sz="32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ZA" sz="3200" dirty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3D43368-65FE-B729-59C6-42D1016758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0700" y="4729937"/>
                <a:ext cx="4572000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6D9E37A-FA92-03FE-9226-953CAAA4E317}"/>
                  </a:ext>
                </a:extLst>
              </p:cNvPr>
              <p:cNvSpPr txBox="1"/>
              <p:nvPr/>
            </p:nvSpPr>
            <p:spPr>
              <a:xfrm>
                <a:off x="5918150" y="4729937"/>
                <a:ext cx="4572000" cy="584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ZA" sz="3200" smtClean="0">
                          <a:latin typeface="Cambria Math" panose="02040503050406030204" pitchFamily="18" charset="0"/>
                        </a:rPr>
                        <m:t>F</m:t>
                      </m:r>
                      <m:r>
                        <a:rPr lang="en-ZA" sz="3200" b="0" i="1" smtClean="0">
                          <a:latin typeface="Cambria Math" panose="02040503050406030204" pitchFamily="18" charset="0"/>
                        </a:rPr>
                        <m:t>∝</m:t>
                      </m:r>
                      <m:r>
                        <a:rPr lang="en-ZA" sz="32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ZA" sz="3200" dirty="0"/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6D9E37A-FA92-03FE-9226-953CAAA4E3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8150" y="4729937"/>
                <a:ext cx="4572000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775A97B-BFF5-0E23-BB53-E7DAB1714445}"/>
                  </a:ext>
                </a:extLst>
              </p:cNvPr>
              <p:cNvSpPr txBox="1"/>
              <p:nvPr/>
            </p:nvSpPr>
            <p:spPr>
              <a:xfrm>
                <a:off x="5918150" y="5431894"/>
                <a:ext cx="4572000" cy="584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ZA" sz="3200" i="1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ZA" sz="3200" b="0" i="1" smtClean="0">
                          <a:latin typeface="Cambria Math" panose="02040503050406030204" pitchFamily="18" charset="0"/>
                        </a:rPr>
                        <m:t>∝</m:t>
                      </m:r>
                      <m:r>
                        <a:rPr lang="en-ZA" sz="3200" b="0" i="1" smtClean="0">
                          <a:latin typeface="Cambria Math" panose="02040503050406030204" pitchFamily="18" charset="0"/>
                        </a:rPr>
                        <m:t>𝐹</m:t>
                      </m:r>
                    </m:oMath>
                  </m:oMathPara>
                </a14:m>
                <a:endParaRPr lang="en-ZA" sz="3200" dirty="0"/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775A97B-BFF5-0E23-BB53-E7DAB17144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8150" y="5431894"/>
                <a:ext cx="4572000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6AB87AA-C341-7F9C-3B58-790123CBE5BB}"/>
                  </a:ext>
                </a:extLst>
              </p:cNvPr>
              <p:cNvSpPr txBox="1"/>
              <p:nvPr/>
            </p:nvSpPr>
            <p:spPr>
              <a:xfrm>
                <a:off x="5816550" y="6133851"/>
                <a:ext cx="4572000" cy="584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ZA" sz="3200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ZA" sz="32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ZA" sz="3200" b="0" i="1" smtClean="0">
                          <a:latin typeface="Cambria Math" panose="02040503050406030204" pitchFamily="18" charset="0"/>
                        </a:rPr>
                        <m:t>∝</m:t>
                      </m:r>
                      <m:r>
                        <a:rPr lang="en-ZA" sz="3200" b="0" i="1" smtClean="0">
                          <a:latin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en-ZA" sz="3200" dirty="0"/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6AB87AA-C341-7F9C-3B58-790123CBE5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6550" y="6133851"/>
                <a:ext cx="4572000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B7D92C0-2D35-58DC-28EA-1387BC6E3620}"/>
                  </a:ext>
                </a:extLst>
              </p:cNvPr>
              <p:cNvSpPr txBox="1"/>
              <p:nvPr/>
            </p:nvSpPr>
            <p:spPr>
              <a:xfrm>
                <a:off x="5918150" y="6835808"/>
                <a:ext cx="4572000" cy="584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ZA" sz="3200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ZA" sz="3200" b="0" i="1" smtClean="0"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en-ZA" sz="3200" b="0" i="1" smtClean="0">
                          <a:latin typeface="Cambria Math" panose="02040503050406030204" pitchFamily="18" charset="0"/>
                        </a:rPr>
                        <m:t>∝</m:t>
                      </m:r>
                      <m:r>
                        <m:rPr>
                          <m:sty m:val="p"/>
                        </m:rPr>
                        <a:rPr lang="en-ZA" sz="3200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ZA" sz="3200" b="0" i="1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ZA" sz="3200" dirty="0"/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B7D92C0-2D35-58DC-28EA-1387BC6E36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8150" y="6835808"/>
                <a:ext cx="4572000" cy="5847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3E5F8CC-D500-FE70-6F81-0357C0E31ED5}"/>
                  </a:ext>
                </a:extLst>
              </p:cNvPr>
              <p:cNvSpPr txBox="1"/>
              <p:nvPr/>
            </p:nvSpPr>
            <p:spPr>
              <a:xfrm>
                <a:off x="1727200" y="4725028"/>
                <a:ext cx="4572000" cy="584775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ZA" sz="3200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ZA" sz="3200" b="0" i="1" smtClean="0"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ZA" sz="3200" b="0" i="1" smtClean="0">
                          <a:latin typeface="Cambria Math" panose="02040503050406030204" pitchFamily="18" charset="0"/>
                        </a:rPr>
                        <m:t>∝</m:t>
                      </m:r>
                      <m:r>
                        <a:rPr lang="en-ZA" sz="32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ZA" sz="3200" dirty="0"/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3E5F8CC-D500-FE70-6F81-0357C0E31E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7200" y="4725028"/>
                <a:ext cx="4572000" cy="5847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1BF44BB-153B-0600-3021-5B51A8C946C6}"/>
                  </a:ext>
                </a:extLst>
              </p:cNvPr>
              <p:cNvSpPr txBox="1"/>
              <p:nvPr/>
            </p:nvSpPr>
            <p:spPr>
              <a:xfrm>
                <a:off x="1257325" y="6718626"/>
                <a:ext cx="106425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ZA" sz="36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𝛾</m:t>
                      </m:r>
                      <m:d>
                        <m:dPr>
                          <m:ctrlPr>
                            <a:rPr kumimoji="0" lang="en-ZA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en-ZA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𝑑</m:t>
                          </m:r>
                        </m:e>
                      </m:d>
                      <m:r>
                        <a:rPr kumimoji="0" lang="en-ZA" sz="36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kumimoji="0" lang="en-ZA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ZA" sz="3600" i="1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ZA" sz="360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ZA" sz="3600" i="1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ZA" sz="3600" b="0" i="1" smtClean="0">
                                      <a:solidFill>
                                        <a:schemeClr val="accent4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en-ZA" sz="3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ZA" sz="3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ZA" sz="3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  <m:r>
                            <a:rPr lang="en-ZA" sz="36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func>
                            <m:funcPr>
                              <m:ctrlPr>
                                <a:rPr lang="en-ZA" sz="3600" b="0" i="1" smtClean="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ZA" sz="3600" b="0" i="0" smtClean="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ZA" sz="3600" i="1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ZA" sz="3600" b="0" i="1" smtClean="0">
                                      <a:solidFill>
                                        <a:schemeClr val="accent4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en-ZA" sz="3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ZA" sz="3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ZA" sz="3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  <m:r>
                            <a:rPr lang="en-ZA" sz="36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,…,</m:t>
                          </m:r>
                          <m:func>
                            <m:funcPr>
                              <m:ctrlPr>
                                <a:rPr lang="en-ZA" sz="3600" i="1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ZA" sz="360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ZA" sz="3600" i="1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ZA" sz="3600" b="0" i="1" smtClean="0">
                                      <a:solidFill>
                                        <a:schemeClr val="accent4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en-ZA" sz="3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ZA" sz="3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ZA" sz="3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  <m:r>
                            <a:rPr lang="en-ZA" sz="3600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func>
                            <m:funcPr>
                              <m:ctrlPr>
                                <a:rPr lang="en-ZA" sz="3600" i="1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ZA" sz="360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ZA" sz="3600" i="1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ZA" sz="3600" b="0" i="1" smtClean="0">
                                      <a:solidFill>
                                        <a:schemeClr val="accent4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en-ZA" sz="3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ZA" sz="3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ZA" sz="3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ZA" sz="3600" i="1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func>
                        </m:e>
                      </m:d>
                    </m:oMath>
                  </m:oMathPara>
                </a14:m>
                <a:endParaRPr kumimoji="0" lang="en-ZA" sz="36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sym typeface="Arial"/>
                </a:endParaRPr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1BF44BB-153B-0600-3021-5B51A8C946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7325" y="6718626"/>
                <a:ext cx="10642500" cy="64633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653DBD75-7ED6-D6B9-7EAF-478A762FF061}"/>
              </a:ext>
            </a:extLst>
          </p:cNvPr>
          <p:cNvSpPr txBox="1"/>
          <p:nvPr/>
        </p:nvSpPr>
        <p:spPr>
          <a:xfrm>
            <a:off x="9154886" y="4831423"/>
            <a:ext cx="292281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ZA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Hooke’s Law 🪝</a:t>
            </a:r>
            <a:endParaRPr lang="en-ZA" sz="2000" dirty="0">
              <a:solidFill>
                <a:schemeClr val="accent2">
                  <a:lumMod val="60000"/>
                  <a:lumOff val="40000"/>
                </a:schemeClr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C391D4A-2B43-7924-CCCA-C04B737E3C12}"/>
              </a:ext>
            </a:extLst>
          </p:cNvPr>
          <p:cNvSpPr txBox="1"/>
          <p:nvPr/>
        </p:nvSpPr>
        <p:spPr>
          <a:xfrm>
            <a:off x="9154886" y="5459700"/>
            <a:ext cx="25146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ZA" sz="2800" dirty="0">
              <a:solidFill>
                <a:schemeClr val="accent2">
                  <a:lumMod val="60000"/>
                  <a:lumOff val="40000"/>
                </a:schemeClr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1A58DB7-55B2-8128-7E16-8B9FAA4950F4}"/>
              </a:ext>
            </a:extLst>
          </p:cNvPr>
          <p:cNvSpPr txBox="1"/>
          <p:nvPr/>
        </p:nvSpPr>
        <p:spPr>
          <a:xfrm>
            <a:off x="9116761" y="5516293"/>
            <a:ext cx="305908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ZA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Contant contact</a:t>
            </a:r>
            <a:endParaRPr lang="en-ZA" sz="2000" dirty="0">
              <a:solidFill>
                <a:schemeClr val="accent2">
                  <a:lumMod val="60000"/>
                  <a:lumOff val="40000"/>
                </a:schemeClr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5E33D08-CA8D-A816-8009-3C45D1E51018}"/>
              </a:ext>
            </a:extLst>
          </p:cNvPr>
          <p:cNvSpPr txBox="1"/>
          <p:nvPr/>
        </p:nvSpPr>
        <p:spPr>
          <a:xfrm>
            <a:off x="9086748" y="6236779"/>
            <a:ext cx="305908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ZA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Linear effect!</a:t>
            </a:r>
            <a:endParaRPr lang="en-ZA" sz="2000" dirty="0">
              <a:solidFill>
                <a:schemeClr val="accent2">
                  <a:lumMod val="60000"/>
                  <a:lumOff val="40000"/>
                </a:schemeClr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4BA2049-84CA-4B31-A5D9-921C9F99CC8D}"/>
              </a:ext>
            </a:extLst>
          </p:cNvPr>
          <p:cNvSpPr txBox="1"/>
          <p:nvPr/>
        </p:nvSpPr>
        <p:spPr>
          <a:xfrm>
            <a:off x="9154886" y="6926362"/>
            <a:ext cx="305908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ZA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Seems legit</a:t>
            </a:r>
            <a:endParaRPr lang="en-ZA" sz="2000" dirty="0">
              <a:solidFill>
                <a:schemeClr val="accent2">
                  <a:lumMod val="60000"/>
                  <a:lumOff val="40000"/>
                </a:schemeClr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704FEF5-B318-E8CD-F310-CA917E0EB437}"/>
                  </a:ext>
                </a:extLst>
              </p:cNvPr>
              <p:cNvSpPr txBox="1"/>
              <p:nvPr/>
            </p:nvSpPr>
            <p:spPr>
              <a:xfrm>
                <a:off x="1981249" y="5839133"/>
                <a:ext cx="4991125" cy="584775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ZA" sz="3200" smtClean="0">
                          <a:latin typeface="Cambria Math" panose="02040503050406030204" pitchFamily="18" charset="0"/>
                        </a:rPr>
                        <m:t>R</m:t>
                      </m:r>
                      <m:r>
                        <m:rPr>
                          <m:sty m:val="p"/>
                        </m:rPr>
                        <a:rPr lang="en-ZA" sz="3200" b="0" i="0" smtClean="0">
                          <a:latin typeface="Cambria Math" panose="02040503050406030204" pitchFamily="18" charset="0"/>
                        </a:rPr>
                        <m:t>e</m:t>
                      </m:r>
                      <m:d>
                        <m:dPr>
                          <m:begChr m:val="["/>
                          <m:endChr m:val="]"/>
                          <m:ctrlPr>
                            <a:rPr lang="en-ZA" sz="3200" b="0" i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ZA" sz="3200" b="0" i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ZA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ZA" sz="32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ZA" sz="3200" b="0" i="0" smtClean="0"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</m:sub>
                          </m:sSub>
                        </m:e>
                      </m:d>
                      <m:r>
                        <a:rPr lang="en-ZA" sz="3200" b="0" i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ZA" sz="3200" b="0" i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ZA" sz="3200" b="0" i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ZA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ZA" sz="3200" b="0" i="0" smtClean="0">
                                      <a:latin typeface="Cambria Math" panose="02040503050406030204" pitchFamily="18" charset="0"/>
                                    </a:rPr>
                                    <m:t>v</m:t>
                                  </m:r>
                                </m:e>
                              </m:acc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ZA" sz="3200" b="0" i="0" smtClean="0"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</m:sub>
                          </m:sSub>
                        </m:e>
                      </m:d>
                      <m:r>
                        <m:rPr>
                          <m:sty m:val="p"/>
                        </m:rPr>
                        <a:rPr lang="en-ZA" sz="3200" b="0" i="0" smtClean="0">
                          <a:latin typeface="Cambria Math" panose="02040503050406030204" pitchFamily="18" charset="0"/>
                        </a:rPr>
                        <m:t>cos</m:t>
                      </m:r>
                      <m:d>
                        <m:dPr>
                          <m:ctrlPr>
                            <a:rPr lang="en-ZA" sz="3200" b="0" i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ZA" sz="3200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  <m:r>
                            <a:rPr lang="en-ZA" sz="3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ZA" sz="32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ZA" sz="3200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</m:oMath>
                  </m:oMathPara>
                </a14:m>
                <a:endParaRPr lang="en-ZA" sz="3200" dirty="0"/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704FEF5-B318-E8CD-F310-CA917E0EB4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49" y="5839133"/>
                <a:ext cx="4991125" cy="58477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665661E-EB3D-B087-4EED-44CECDDC87D0}"/>
                  </a:ext>
                </a:extLst>
              </p:cNvPr>
              <p:cNvSpPr txBox="1"/>
              <p:nvPr/>
            </p:nvSpPr>
            <p:spPr>
              <a:xfrm>
                <a:off x="2024744" y="5845978"/>
                <a:ext cx="4991125" cy="584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ZA" sz="3200" smtClean="0">
                          <a:latin typeface="Cambria Math" panose="02040503050406030204" pitchFamily="18" charset="0"/>
                        </a:rPr>
                        <m:t>R</m:t>
                      </m:r>
                      <m:r>
                        <m:rPr>
                          <m:sty m:val="p"/>
                        </m:rPr>
                        <a:rPr lang="en-ZA" sz="3200" b="0" i="0" smtClean="0">
                          <a:latin typeface="Cambria Math" panose="02040503050406030204" pitchFamily="18" charset="0"/>
                        </a:rPr>
                        <m:t>e</m:t>
                      </m:r>
                      <m:d>
                        <m:dPr>
                          <m:begChr m:val="["/>
                          <m:endChr m:val="]"/>
                          <m:ctrlPr>
                            <a:rPr lang="en-ZA" sz="3200" b="0" i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ZA" sz="3200" b="0" i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ZA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ZA" sz="32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ZA" sz="3200" b="0" i="0" smtClean="0"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</m:sub>
                          </m:sSub>
                        </m:e>
                      </m:d>
                      <m:r>
                        <a:rPr lang="en-ZA" sz="3200" b="0" i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ZA" sz="3200" b="0" i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ZA" sz="3200" b="0" i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ZA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ZA" sz="3200" b="0" i="0" smtClean="0">
                                      <a:latin typeface="Cambria Math" panose="02040503050406030204" pitchFamily="18" charset="0"/>
                                    </a:rPr>
                                    <m:t>v</m:t>
                                  </m:r>
                                </m:e>
                              </m:acc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ZA" sz="3200" b="0" i="0" smtClean="0"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</m:sub>
                          </m:sSub>
                        </m:e>
                      </m:d>
                      <m:r>
                        <m:rPr>
                          <m:sty m:val="p"/>
                        </m:rPr>
                        <a:rPr lang="en-ZA" sz="3200" b="0" i="0" smtClean="0">
                          <a:latin typeface="Cambria Math" panose="02040503050406030204" pitchFamily="18" charset="0"/>
                        </a:rPr>
                        <m:t>cos</m:t>
                      </m:r>
                      <m:d>
                        <m:dPr>
                          <m:ctrlPr>
                            <a:rPr lang="en-ZA" sz="3200" b="0" i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ZA" sz="3200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  <m:r>
                            <a:rPr lang="en-ZA" sz="3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ZA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ZA" sz="32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ZA" sz="32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en-ZA" sz="3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d>
                    </m:oMath>
                  </m:oMathPara>
                </a14:m>
                <a:endParaRPr lang="en-ZA" sz="3200" dirty="0"/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665661E-EB3D-B087-4EED-44CECDDC87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4744" y="5845978"/>
                <a:ext cx="4991125" cy="58477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78E01A1-8DDE-66DD-FAED-694563D95018}"/>
                  </a:ext>
                </a:extLst>
              </p:cNvPr>
              <p:cNvSpPr txBox="1"/>
              <p:nvPr/>
            </p:nvSpPr>
            <p:spPr>
              <a:xfrm>
                <a:off x="2003021" y="5839441"/>
                <a:ext cx="6541246" cy="584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ZA" sz="3200" smtClean="0">
                          <a:latin typeface="Cambria Math" panose="02040503050406030204" pitchFamily="18" charset="0"/>
                        </a:rPr>
                        <m:t>R</m:t>
                      </m:r>
                      <m:r>
                        <m:rPr>
                          <m:sty m:val="p"/>
                        </m:rPr>
                        <a:rPr lang="en-ZA" sz="3200" b="0" i="0" smtClean="0">
                          <a:latin typeface="Cambria Math" panose="02040503050406030204" pitchFamily="18" charset="0"/>
                        </a:rPr>
                        <m:t>e</m:t>
                      </m:r>
                      <m:d>
                        <m:dPr>
                          <m:begChr m:val="["/>
                          <m:endChr m:val="]"/>
                          <m:ctrlPr>
                            <a:rPr lang="en-ZA" sz="3200" b="0" i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ZA" sz="3200" b="0" i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ZA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ZA" sz="32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ZA" sz="3200" b="0" i="0" smtClean="0"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</m:sub>
                          </m:sSub>
                        </m:e>
                      </m:d>
                      <m:r>
                        <a:rPr lang="en-ZA" sz="3200" b="0" i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ZA" sz="3200" b="0" i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ZA" sz="3200" b="0" i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ZA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ZA" sz="3200" b="0" i="0" smtClean="0">
                                      <a:latin typeface="Cambria Math" panose="02040503050406030204" pitchFamily="18" charset="0"/>
                                    </a:rPr>
                                    <m:t>v</m:t>
                                  </m:r>
                                </m:e>
                              </m:acc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ZA" sz="3200" b="0" i="0" smtClean="0"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</m:sub>
                          </m:sSub>
                        </m:e>
                      </m:d>
                      <m:d>
                        <m:dPr>
                          <m:ctrlPr>
                            <a:rPr lang="en-ZA" sz="3200" b="0" i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ZA" sz="3200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  <m:d>
                            <m:dPr>
                              <m:ctrlPr>
                                <a:rPr lang="en-ZA" sz="3200" b="0" i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ZA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ZA" sz="32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ZA" sz="32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ZA" sz="32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</m:d>
                          <m:r>
                            <a:rPr lang="en-ZA" sz="3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ZA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ZA" sz="3200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ZA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ZA" sz="3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ZA" sz="3200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ZA" sz="3200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r>
                                    <a:rPr lang="en-ZA" sz="32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en-ZA" sz="3200" dirty="0"/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78E01A1-8DDE-66DD-FAED-694563D950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3021" y="5839441"/>
                <a:ext cx="6541246" cy="58477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30901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20" grpId="0"/>
      <p:bldP spid="22" grpId="0" animBg="1"/>
      <p:bldP spid="22" grpId="1" animBg="1"/>
      <p:bldP spid="24" grpId="0" animBg="1"/>
      <p:bldP spid="26" grpId="0" animBg="1"/>
      <p:bldP spid="26" grpId="1" animBg="1"/>
      <p:bldP spid="28" grpId="0" animBg="1"/>
      <p:bldP spid="28" grpId="1" animBg="1"/>
      <p:bldP spid="30" grpId="0" animBg="1"/>
      <p:bldP spid="30" grpId="1" animBg="1"/>
      <p:bldP spid="16" grpId="0" animBg="1"/>
      <p:bldP spid="18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0C0169-7B33-66B5-B1F2-8EF039D9A4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5BFA2-080F-DCE5-90C7-301FBAEAE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Bends in Optical Fibre are Bad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E7F7B8-A880-CC85-D29C-9348E5437A6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 smtClean="0"/>
              <a:t>3</a:t>
            </a:fld>
            <a:endParaRPr lang="en-ZA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453BD42-494C-98C7-58A4-03F0B20BCDBC}"/>
              </a:ext>
            </a:extLst>
          </p:cNvPr>
          <p:cNvSpPr/>
          <p:nvPr/>
        </p:nvSpPr>
        <p:spPr>
          <a:xfrm>
            <a:off x="4694127" y="6448926"/>
            <a:ext cx="3609473" cy="1576136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2400" dirty="0">
                <a:latin typeface="Helvetica Neue" panose="02000503000000020004" pitchFamily="50"/>
              </a:rPr>
              <a:t>Neural Network</a:t>
            </a:r>
          </a:p>
          <a:p>
            <a:pPr algn="ctr"/>
            <a:r>
              <a:rPr lang="en-ZA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 Neue" panose="02000503000000020004" pitchFamily="50"/>
              </a:rPr>
              <a:t>(or other black box)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CEAA641-0CFF-0A6E-04FB-732AD6E1A5BA}"/>
              </a:ext>
            </a:extLst>
          </p:cNvPr>
          <p:cNvSpPr/>
          <p:nvPr/>
        </p:nvSpPr>
        <p:spPr>
          <a:xfrm>
            <a:off x="4828029" y="3501189"/>
            <a:ext cx="3348741" cy="941136"/>
          </a:xfrm>
          <a:custGeom>
            <a:avLst/>
            <a:gdLst>
              <a:gd name="connsiteX0" fmla="*/ 0 w 3348741"/>
              <a:gd name="connsiteY0" fmla="*/ 529390 h 565484"/>
              <a:gd name="connsiteX1" fmla="*/ 445169 w 3348741"/>
              <a:gd name="connsiteY1" fmla="*/ 505327 h 565484"/>
              <a:gd name="connsiteX2" fmla="*/ 529390 w 3348741"/>
              <a:gd name="connsiteY2" fmla="*/ 493295 h 565484"/>
              <a:gd name="connsiteX3" fmla="*/ 613611 w 3348741"/>
              <a:gd name="connsiteY3" fmla="*/ 457200 h 565484"/>
              <a:gd name="connsiteX4" fmla="*/ 794084 w 3348741"/>
              <a:gd name="connsiteY4" fmla="*/ 348916 h 565484"/>
              <a:gd name="connsiteX5" fmla="*/ 938463 w 3348741"/>
              <a:gd name="connsiteY5" fmla="*/ 240632 h 565484"/>
              <a:gd name="connsiteX6" fmla="*/ 998621 w 3348741"/>
              <a:gd name="connsiteY6" fmla="*/ 216569 h 565484"/>
              <a:gd name="connsiteX7" fmla="*/ 1046747 w 3348741"/>
              <a:gd name="connsiteY7" fmla="*/ 192505 h 565484"/>
              <a:gd name="connsiteX8" fmla="*/ 1130969 w 3348741"/>
              <a:gd name="connsiteY8" fmla="*/ 156411 h 565484"/>
              <a:gd name="connsiteX9" fmla="*/ 1239253 w 3348741"/>
              <a:gd name="connsiteY9" fmla="*/ 84221 h 565484"/>
              <a:gd name="connsiteX10" fmla="*/ 1359569 w 3348741"/>
              <a:gd name="connsiteY10" fmla="*/ 60158 h 565484"/>
              <a:gd name="connsiteX11" fmla="*/ 1528011 w 3348741"/>
              <a:gd name="connsiteY11" fmla="*/ 0 h 565484"/>
              <a:gd name="connsiteX12" fmla="*/ 1997242 w 3348741"/>
              <a:gd name="connsiteY12" fmla="*/ 24063 h 565484"/>
              <a:gd name="connsiteX13" fmla="*/ 2057400 w 3348741"/>
              <a:gd name="connsiteY13" fmla="*/ 36095 h 565484"/>
              <a:gd name="connsiteX14" fmla="*/ 2273969 w 3348741"/>
              <a:gd name="connsiteY14" fmla="*/ 204537 h 565484"/>
              <a:gd name="connsiteX15" fmla="*/ 2466474 w 3348741"/>
              <a:gd name="connsiteY15" fmla="*/ 409074 h 565484"/>
              <a:gd name="connsiteX16" fmla="*/ 2658979 w 3348741"/>
              <a:gd name="connsiteY16" fmla="*/ 505327 h 565484"/>
              <a:gd name="connsiteX17" fmla="*/ 2779295 w 3348741"/>
              <a:gd name="connsiteY17" fmla="*/ 553453 h 565484"/>
              <a:gd name="connsiteX18" fmla="*/ 3007895 w 3348741"/>
              <a:gd name="connsiteY18" fmla="*/ 565484 h 565484"/>
              <a:gd name="connsiteX19" fmla="*/ 3272590 w 3348741"/>
              <a:gd name="connsiteY19" fmla="*/ 553453 h 565484"/>
              <a:gd name="connsiteX20" fmla="*/ 3320716 w 3348741"/>
              <a:gd name="connsiteY20" fmla="*/ 529390 h 565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348741" h="565484">
                <a:moveTo>
                  <a:pt x="0" y="529390"/>
                </a:moveTo>
                <a:lnTo>
                  <a:pt x="445169" y="505327"/>
                </a:lnTo>
                <a:cubicBezTo>
                  <a:pt x="473462" y="503398"/>
                  <a:pt x="502122" y="501086"/>
                  <a:pt x="529390" y="493295"/>
                </a:cubicBezTo>
                <a:cubicBezTo>
                  <a:pt x="558758" y="484904"/>
                  <a:pt x="585879" y="470000"/>
                  <a:pt x="613611" y="457200"/>
                </a:cubicBezTo>
                <a:cubicBezTo>
                  <a:pt x="692441" y="420816"/>
                  <a:pt x="715270" y="405211"/>
                  <a:pt x="794084" y="348916"/>
                </a:cubicBezTo>
                <a:cubicBezTo>
                  <a:pt x="859944" y="301873"/>
                  <a:pt x="861878" y="285307"/>
                  <a:pt x="938463" y="240632"/>
                </a:cubicBezTo>
                <a:cubicBezTo>
                  <a:pt x="957118" y="229750"/>
                  <a:pt x="978885" y="225341"/>
                  <a:pt x="998621" y="216569"/>
                </a:cubicBezTo>
                <a:cubicBezTo>
                  <a:pt x="1015011" y="209285"/>
                  <a:pt x="1030419" y="199927"/>
                  <a:pt x="1046747" y="192505"/>
                </a:cubicBezTo>
                <a:cubicBezTo>
                  <a:pt x="1074553" y="179866"/>
                  <a:pt x="1104155" y="171037"/>
                  <a:pt x="1130969" y="156411"/>
                </a:cubicBezTo>
                <a:cubicBezTo>
                  <a:pt x="1231004" y="101847"/>
                  <a:pt x="1123181" y="135808"/>
                  <a:pt x="1239253" y="84221"/>
                </a:cubicBezTo>
                <a:cubicBezTo>
                  <a:pt x="1263706" y="73353"/>
                  <a:pt x="1340909" y="64464"/>
                  <a:pt x="1359569" y="60158"/>
                </a:cubicBezTo>
                <a:cubicBezTo>
                  <a:pt x="1441607" y="41226"/>
                  <a:pt x="1449959" y="33451"/>
                  <a:pt x="1528011" y="0"/>
                </a:cubicBezTo>
                <a:lnTo>
                  <a:pt x="1997242" y="24063"/>
                </a:lnTo>
                <a:cubicBezTo>
                  <a:pt x="2017644" y="25454"/>
                  <a:pt x="2039524" y="26164"/>
                  <a:pt x="2057400" y="36095"/>
                </a:cubicBezTo>
                <a:cubicBezTo>
                  <a:pt x="2145931" y="85279"/>
                  <a:pt x="2209756" y="133189"/>
                  <a:pt x="2273969" y="204537"/>
                </a:cubicBezTo>
                <a:cubicBezTo>
                  <a:pt x="2335038" y="272392"/>
                  <a:pt x="2382319" y="366996"/>
                  <a:pt x="2466474" y="409074"/>
                </a:cubicBezTo>
                <a:lnTo>
                  <a:pt x="2658979" y="505327"/>
                </a:lnTo>
                <a:cubicBezTo>
                  <a:pt x="2694381" y="523028"/>
                  <a:pt x="2740169" y="548758"/>
                  <a:pt x="2779295" y="553453"/>
                </a:cubicBezTo>
                <a:cubicBezTo>
                  <a:pt x="2855057" y="562544"/>
                  <a:pt x="2931695" y="561474"/>
                  <a:pt x="3007895" y="565484"/>
                </a:cubicBezTo>
                <a:cubicBezTo>
                  <a:pt x="3096127" y="561474"/>
                  <a:pt x="3184492" y="559746"/>
                  <a:pt x="3272590" y="553453"/>
                </a:cubicBezTo>
                <a:cubicBezTo>
                  <a:pt x="3367132" y="546700"/>
                  <a:pt x="3361633" y="549848"/>
                  <a:pt x="3320716" y="529390"/>
                </a:cubicBezTo>
              </a:path>
            </a:pathLst>
          </a:custGeom>
          <a:noFill/>
          <a:ln w="7620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43E8B1C3-CB67-1F06-EEBD-49F9F1D7256F}"/>
              </a:ext>
            </a:extLst>
          </p:cNvPr>
          <p:cNvGrpSpPr/>
          <p:nvPr/>
        </p:nvGrpSpPr>
        <p:grpSpPr>
          <a:xfrm>
            <a:off x="6063917" y="3501189"/>
            <a:ext cx="445168" cy="914400"/>
            <a:chOff x="6063917" y="3501189"/>
            <a:chExt cx="445168" cy="914400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14D04916-FF7B-0CC8-D20C-B02335634A07}"/>
                </a:ext>
              </a:extLst>
            </p:cNvPr>
            <p:cNvCxnSpPr/>
            <p:nvPr/>
          </p:nvCxnSpPr>
          <p:spPr>
            <a:xfrm>
              <a:off x="6495716" y="3501189"/>
              <a:ext cx="0" cy="914400"/>
            </a:xfrm>
            <a:prstGeom prst="straightConnector1">
              <a:avLst/>
            </a:prstGeom>
            <a:ln w="38100">
              <a:solidFill>
                <a:schemeClr val="accent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3986F3CA-6AED-3291-DDBA-774661A8ABAB}"/>
                    </a:ext>
                  </a:extLst>
                </p:cNvPr>
                <p:cNvSpPr txBox="1"/>
                <p:nvPr/>
              </p:nvSpPr>
              <p:spPr>
                <a:xfrm>
                  <a:off x="6063917" y="3763196"/>
                  <a:ext cx="445168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ZA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oMath>
                    </m:oMathPara>
                  </a14:m>
                  <a:endParaRPr lang="en-ZA" sz="24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3986F3CA-6AED-3291-DDBA-774661A8ABA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63917" y="3763196"/>
                  <a:ext cx="445168" cy="461665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ZA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691BF5EB-16E3-8927-B9A1-7A904A529A1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552165" y="3055892"/>
            <a:ext cx="2234214" cy="2234214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1BAF8AA-9B38-D808-BD50-C890D2142B1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313821" y="3061511"/>
            <a:ext cx="2234214" cy="2234214"/>
          </a:xfrm>
          <a:prstGeom prst="rect">
            <a:avLst/>
          </a:prstGeom>
          <a:ln>
            <a:solidFill>
              <a:schemeClr val="bg2"/>
            </a:solidFill>
          </a:ln>
        </p:spPr>
      </p:pic>
      <p:cxnSp>
        <p:nvCxnSpPr>
          <p:cNvPr id="32" name="Connector: Elbow 31">
            <a:extLst>
              <a:ext uri="{FF2B5EF4-FFF2-40B4-BE49-F238E27FC236}">
                <a16:creationId xmlns:a16="http://schemas.microsoft.com/office/drawing/2014/main" id="{E593FE63-642E-F02D-5785-C6FE1725E505}"/>
              </a:ext>
            </a:extLst>
          </p:cNvPr>
          <p:cNvCxnSpPr>
            <a:cxnSpLocks/>
            <a:endCxn id="16" idx="3"/>
          </p:cNvCxnSpPr>
          <p:nvPr/>
        </p:nvCxnSpPr>
        <p:spPr>
          <a:xfrm rot="5400000">
            <a:off x="7891520" y="5707806"/>
            <a:ext cx="1941269" cy="1117107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53308F68-098B-BB58-67CE-41534EC53A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FilmGrain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672829" y="6119887"/>
            <a:ext cx="2234214" cy="2234214"/>
          </a:xfrm>
          <a:prstGeom prst="rect">
            <a:avLst/>
          </a:prstGeom>
          <a:ln>
            <a:solidFill>
              <a:schemeClr val="bg2"/>
            </a:solidFill>
          </a:ln>
        </p:spPr>
      </p:pic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1EEADDBE-2CC0-634A-F654-B8790F24B48B}"/>
              </a:ext>
            </a:extLst>
          </p:cNvPr>
          <p:cNvCxnSpPr>
            <a:cxnSpLocks/>
            <a:stCxn id="16" idx="1"/>
          </p:cNvCxnSpPr>
          <p:nvPr/>
        </p:nvCxnSpPr>
        <p:spPr>
          <a:xfrm flipH="1">
            <a:off x="3896822" y="7236994"/>
            <a:ext cx="79730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C5C32501-12BB-9FE7-2127-7435EAE708AF}"/>
              </a:ext>
            </a:extLst>
          </p:cNvPr>
          <p:cNvSpPr txBox="1"/>
          <p:nvPr/>
        </p:nvSpPr>
        <p:spPr>
          <a:xfrm>
            <a:off x="5751095" y="827776"/>
            <a:ext cx="28394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ZA" sz="3000" b="0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MV Boli" panose="02000500030200090000" pitchFamily="2" charset="0"/>
                <a:cs typeface="MV Boli" panose="02000500030200090000" pitchFamily="2" charset="0"/>
                <a:sym typeface="Helvetica Neue Light"/>
              </a:rPr>
              <a:t>misunderstood</a:t>
            </a:r>
            <a:endParaRPr lang="en-ZA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3" name="Arc 42">
            <a:extLst>
              <a:ext uri="{FF2B5EF4-FFF2-40B4-BE49-F238E27FC236}">
                <a16:creationId xmlns:a16="http://schemas.microsoft.com/office/drawing/2014/main" id="{2B9B4A81-BC09-696B-1C1B-A5935F7B18A7}"/>
              </a:ext>
            </a:extLst>
          </p:cNvPr>
          <p:cNvSpPr/>
          <p:nvPr/>
        </p:nvSpPr>
        <p:spPr>
          <a:xfrm flipV="1">
            <a:off x="3862271" y="1073544"/>
            <a:ext cx="2416609" cy="420522"/>
          </a:xfrm>
          <a:prstGeom prst="arc">
            <a:avLst>
              <a:gd name="adj1" fmla="val 15227090"/>
              <a:gd name="adj2" fmla="val 20885623"/>
            </a:avLst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121E8363-7A34-9363-5180-487E5FF8BB23}"/>
              </a:ext>
            </a:extLst>
          </p:cNvPr>
          <p:cNvCxnSpPr>
            <a:cxnSpLocks/>
          </p:cNvCxnSpPr>
          <p:nvPr/>
        </p:nvCxnSpPr>
        <p:spPr>
          <a:xfrm>
            <a:off x="5630779" y="3019926"/>
            <a:ext cx="1648326" cy="1696453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8B821DF0-88A7-6D38-816A-E34F55A509BA}"/>
              </a:ext>
            </a:extLst>
          </p:cNvPr>
          <p:cNvCxnSpPr>
            <a:cxnSpLocks/>
          </p:cNvCxnSpPr>
          <p:nvPr/>
        </p:nvCxnSpPr>
        <p:spPr>
          <a:xfrm flipV="1">
            <a:off x="5547478" y="3107754"/>
            <a:ext cx="1623343" cy="1655832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4CB2166B-B7E2-E486-AF7B-6B763D458FDA}"/>
                  </a:ext>
                </a:extLst>
              </p:cNvPr>
              <p:cNvSpPr txBox="1"/>
              <p:nvPr/>
            </p:nvSpPr>
            <p:spPr>
              <a:xfrm>
                <a:off x="1949209" y="2389255"/>
                <a:ext cx="344012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ZA" sz="2800" dirty="0">
                    <a:latin typeface="Helvetica Neue" panose="02000503000000020004" pitchFamily="50"/>
                  </a:rPr>
                  <a:t>Input field, </a:t>
                </a:r>
                <a14:m>
                  <m:oMath xmlns:m="http://schemas.openxmlformats.org/officeDocument/2006/math">
                    <m:r>
                      <a:rPr lang="en-ZA" sz="2800" b="0" i="1" smtClean="0"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endParaRPr lang="en-ZA" sz="2800" dirty="0">
                  <a:latin typeface="Helvetica Neue" panose="02000503000000020004" pitchFamily="50"/>
                </a:endParaRPr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4CB2166B-B7E2-E486-AF7B-6B763D458F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9209" y="2389255"/>
                <a:ext cx="3440126" cy="523220"/>
              </a:xfrm>
              <a:prstGeom prst="rect">
                <a:avLst/>
              </a:prstGeom>
              <a:blipFill>
                <a:blip r:embed="rId8"/>
                <a:stretch>
                  <a:fillRect t="-12791" b="-31395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9F6068C3-2B1D-9178-BFC6-DEBE83A7832C}"/>
                  </a:ext>
                </a:extLst>
              </p:cNvPr>
              <p:cNvSpPr txBox="1"/>
              <p:nvPr/>
            </p:nvSpPr>
            <p:spPr>
              <a:xfrm>
                <a:off x="8080131" y="2389255"/>
                <a:ext cx="297546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ZA" sz="2800" dirty="0">
                    <a:latin typeface="Helvetica Neue" panose="02000503000000020004" pitchFamily="50"/>
                  </a:rPr>
                  <a:t>Output field, </a:t>
                </a:r>
                <a14:m>
                  <m:oMath xmlns:m="http://schemas.openxmlformats.org/officeDocument/2006/math">
                    <m:r>
                      <a:rPr lang="en-ZA" sz="2800" b="0" i="1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endParaRPr lang="en-ZA" sz="2800" dirty="0">
                  <a:latin typeface="Helvetica Neue" panose="02000503000000020004" pitchFamily="50"/>
                </a:endParaRPr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9F6068C3-2B1D-9178-BFC6-DEBE83A783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0131" y="2389255"/>
                <a:ext cx="2975460" cy="523220"/>
              </a:xfrm>
              <a:prstGeom prst="rect">
                <a:avLst/>
              </a:prstGeom>
              <a:blipFill>
                <a:blip r:embed="rId9"/>
                <a:stretch>
                  <a:fillRect t="-12791" b="-31395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3F2A1E9E-5D0B-FE31-3ACA-8A926364909A}"/>
                  </a:ext>
                </a:extLst>
              </p:cNvPr>
              <p:cNvSpPr txBox="1"/>
              <p:nvPr/>
            </p:nvSpPr>
            <p:spPr>
              <a:xfrm>
                <a:off x="974978" y="8354101"/>
                <a:ext cx="3609473" cy="9656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ZA" sz="2800" dirty="0">
                    <a:latin typeface="Helvetica Neue" panose="02000503000000020004" pitchFamily="50"/>
                  </a:rPr>
                  <a:t>Reconstructed input,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ZA" sz="2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ZA" sz="2800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</m:acc>
                  </m:oMath>
                </a14:m>
                <a:endParaRPr lang="en-ZA" sz="2800" dirty="0">
                  <a:latin typeface="Helvetica Neue" panose="02000503000000020004" pitchFamily="50"/>
                </a:endParaRPr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3F2A1E9E-5D0B-FE31-3ACA-8A92636490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978" y="8354101"/>
                <a:ext cx="3609473" cy="965649"/>
              </a:xfrm>
              <a:prstGeom prst="rect">
                <a:avLst/>
              </a:prstGeom>
              <a:blipFill>
                <a:blip r:embed="rId10"/>
                <a:stretch>
                  <a:fillRect l="-2027" t="-6289" r="-5068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TextBox 62">
            <a:extLst>
              <a:ext uri="{FF2B5EF4-FFF2-40B4-BE49-F238E27FC236}">
                <a16:creationId xmlns:a16="http://schemas.microsoft.com/office/drawing/2014/main" id="{5DBA705B-9CA1-E373-0F35-6AD4628F8936}"/>
              </a:ext>
            </a:extLst>
          </p:cNvPr>
          <p:cNvSpPr txBox="1"/>
          <p:nvPr/>
        </p:nvSpPr>
        <p:spPr>
          <a:xfrm>
            <a:off x="3917954" y="3011796"/>
            <a:ext cx="9005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4400" dirty="0"/>
              <a:t>❤️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B1D7FDD8-EE61-5821-03B9-5C2A2C22EDD5}"/>
              </a:ext>
            </a:extLst>
          </p:cNvPr>
          <p:cNvSpPr txBox="1"/>
          <p:nvPr/>
        </p:nvSpPr>
        <p:spPr>
          <a:xfrm>
            <a:off x="9647500" y="3098711"/>
            <a:ext cx="9005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4400" dirty="0"/>
              <a:t>💔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FDE073D-23C8-FA10-8CC6-5AC7A2D68B27}"/>
              </a:ext>
            </a:extLst>
          </p:cNvPr>
          <p:cNvSpPr txBox="1"/>
          <p:nvPr/>
        </p:nvSpPr>
        <p:spPr>
          <a:xfrm>
            <a:off x="1619655" y="7410828"/>
            <a:ext cx="9005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4400" dirty="0"/>
              <a:t>🥹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C9B96E45-E639-475B-5E9A-7E839DC1AA88}"/>
              </a:ext>
            </a:extLst>
          </p:cNvPr>
          <p:cNvSpPr txBox="1"/>
          <p:nvPr/>
        </p:nvSpPr>
        <p:spPr>
          <a:xfrm>
            <a:off x="3059682" y="6119887"/>
            <a:ext cx="9005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4400" dirty="0"/>
              <a:t>❤️‍🩹</a:t>
            </a: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E36B4C5E-5CD1-272E-62E1-04C6184B41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320033" y="3050774"/>
            <a:ext cx="2234214" cy="2234214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C3A9279F-DE8A-3ED1-81DB-878122DF3F6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541948" y="3050774"/>
            <a:ext cx="2234214" cy="223421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664A4B72-CEFD-5435-EAEB-BD7168937C88}"/>
              </a:ext>
            </a:extLst>
          </p:cNvPr>
          <p:cNvSpPr txBox="1"/>
          <p:nvPr/>
        </p:nvSpPr>
        <p:spPr>
          <a:xfrm>
            <a:off x="2511146" y="4442325"/>
            <a:ext cx="9005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4400" dirty="0"/>
              <a:t>🤪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FACFAF87-40ED-5D43-D94E-C974EBD28E5B}"/>
              </a:ext>
            </a:extLst>
          </p:cNvPr>
          <p:cNvSpPr txBox="1"/>
          <p:nvPr/>
        </p:nvSpPr>
        <p:spPr>
          <a:xfrm>
            <a:off x="9764111" y="3019926"/>
            <a:ext cx="9005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4400" dirty="0"/>
              <a:t>💖</a:t>
            </a:r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574B8260-8956-3A17-0644-F88CB2AD3C9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FilmGrain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672829" y="6125005"/>
            <a:ext cx="2234214" cy="223421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E76D0A1D-3071-3D91-EB07-3A4EC1A6C162}"/>
              </a:ext>
            </a:extLst>
          </p:cNvPr>
          <p:cNvSpPr txBox="1"/>
          <p:nvPr/>
        </p:nvSpPr>
        <p:spPr>
          <a:xfrm>
            <a:off x="1641477" y="7584660"/>
            <a:ext cx="9005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4400" dirty="0"/>
              <a:t>🫠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74000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advTm="1217">
        <p159:morph option="byObject"/>
      </p:transition>
    </mc:Choice>
    <mc:Fallback>
      <p:transition advTm="12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5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42" grpId="0"/>
      <p:bldP spid="43" grpId="0" animBg="1"/>
      <p:bldP spid="62" grpId="0"/>
      <p:bldP spid="68" grpId="0"/>
      <p:bldP spid="69" grpId="0"/>
      <p:bldP spid="76" grpId="0"/>
      <p:bldP spid="77" grpId="0"/>
      <p:bldP spid="7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BDC056-9FD1-793F-219D-2ECE706A82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B4D37EBB-A788-2547-C4C8-1E9143F49562}"/>
              </a:ext>
            </a:extLst>
          </p:cNvPr>
          <p:cNvGrpSpPr/>
          <p:nvPr/>
        </p:nvGrpSpPr>
        <p:grpSpPr>
          <a:xfrm>
            <a:off x="8870146" y="2928218"/>
            <a:ext cx="806157" cy="3744105"/>
            <a:chOff x="8914929" y="3163796"/>
            <a:chExt cx="806157" cy="3744105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ACF3928A-AED8-0A36-1CCD-FF745800A8FD}"/>
                </a:ext>
              </a:extLst>
            </p:cNvPr>
            <p:cNvSpPr/>
            <p:nvPr/>
          </p:nvSpPr>
          <p:spPr>
            <a:xfrm>
              <a:off x="8941678" y="3163796"/>
              <a:ext cx="703086" cy="3744105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9D3C5713-C1E7-F0FA-3717-BC77952A5B8E}"/>
                    </a:ext>
                  </a:extLst>
                </p:cNvPr>
                <p:cNvSpPr txBox="1"/>
                <p:nvPr/>
              </p:nvSpPr>
              <p:spPr>
                <a:xfrm>
                  <a:off x="8914929" y="4876113"/>
                  <a:ext cx="806157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ZA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|</m:t>
                        </m:r>
                        <m:r>
                          <a:rPr kumimoji="0" lang="en-ZA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𝑣</m:t>
                        </m:r>
                        <m:r>
                          <a:rPr kumimoji="0" lang="en-ZA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⟩</m:t>
                        </m:r>
                      </m:oMath>
                    </m:oMathPara>
                  </a14:m>
                  <a:endParaRPr kumimoji="0" lang="en-ZA" sz="24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3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mc:Choice>
          <mc:Fallback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9D3C5713-C1E7-F0FA-3717-BC77952A5B8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14929" y="4876113"/>
                  <a:ext cx="806157" cy="461665"/>
                </a:xfrm>
                <a:prstGeom prst="rect">
                  <a:avLst/>
                </a:prstGeom>
                <a:blipFill>
                  <a:blip r:embed="rId3"/>
                  <a:stretch>
                    <a:fillRect b="-19737"/>
                  </a:stretch>
                </a:blipFill>
              </p:spPr>
              <p:txBody>
                <a:bodyPr/>
                <a:lstStyle/>
                <a:p>
                  <a:r>
                    <a:rPr lang="en-ZA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3BEFDF73-C7F2-7A46-6601-3138A6DAC935}"/>
              </a:ext>
            </a:extLst>
          </p:cNvPr>
          <p:cNvSpPr/>
          <p:nvPr/>
        </p:nvSpPr>
        <p:spPr>
          <a:xfrm>
            <a:off x="8895735" y="2928218"/>
            <a:ext cx="703086" cy="187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2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B5E99A-A2AC-CAF4-AA15-FA9093879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A Simple 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7B46CE-2D7C-5937-80AC-50111FAB7F5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 smtClean="0"/>
              <a:t>30</a:t>
            </a:fld>
            <a:endParaRPr lang="en-ZA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63" name="TextBox 1062">
                <a:extLst>
                  <a:ext uri="{FF2B5EF4-FFF2-40B4-BE49-F238E27FC236}">
                    <a16:creationId xmlns:a16="http://schemas.microsoft.com/office/drawing/2014/main" id="{A6A05A61-A662-EEB4-45DF-2E2C376EF4D1}"/>
                  </a:ext>
                </a:extLst>
              </p:cNvPr>
              <p:cNvSpPr txBox="1"/>
              <p:nvPr/>
            </p:nvSpPr>
            <p:spPr>
              <a:xfrm>
                <a:off x="1290183" y="4225539"/>
                <a:ext cx="72225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ZA" sz="3200" b="0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ZA" sz="3200" b="0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ZA" sz="3200" b="0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⟩</m:t>
                      </m:r>
                    </m:oMath>
                  </m:oMathPara>
                </a14:m>
                <a:endParaRPr lang="en-ZA" sz="3200" dirty="0">
                  <a:solidFill>
                    <a:schemeClr val="accent3"/>
                  </a:solidFill>
                </a:endParaRPr>
              </a:p>
            </p:txBody>
          </p:sp>
        </mc:Choice>
        <mc:Fallback>
          <p:sp>
            <p:nvSpPr>
              <p:cNvPr id="1063" name="TextBox 1062">
                <a:extLst>
                  <a:ext uri="{FF2B5EF4-FFF2-40B4-BE49-F238E27FC236}">
                    <a16:creationId xmlns:a16="http://schemas.microsoft.com/office/drawing/2014/main" id="{A6A05A61-A662-EEB4-45DF-2E2C376EF4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0183" y="4225539"/>
                <a:ext cx="722252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51" name="Picture 350">
            <a:extLst>
              <a:ext uri="{FF2B5EF4-FFF2-40B4-BE49-F238E27FC236}">
                <a16:creationId xmlns:a16="http://schemas.microsoft.com/office/drawing/2014/main" id="{1AFBBA22-D0CA-A1B6-07F7-7F7D72D7BE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0349" y="3538939"/>
            <a:ext cx="3264102" cy="2481980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AF5D91A-A51B-D2C3-B0A9-5E9C6FAAA972}"/>
              </a:ext>
            </a:extLst>
          </p:cNvPr>
          <p:cNvCxnSpPr>
            <a:cxnSpLocks/>
            <a:endCxn id="351" idx="1"/>
          </p:cNvCxnSpPr>
          <p:nvPr/>
        </p:nvCxnSpPr>
        <p:spPr>
          <a:xfrm>
            <a:off x="4115067" y="4779929"/>
            <a:ext cx="75528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466F0AC-8CFC-0B14-2238-A609FF6A9FD5}"/>
              </a:ext>
            </a:extLst>
          </p:cNvPr>
          <p:cNvCxnSpPr>
            <a:cxnSpLocks/>
            <a:stCxn id="351" idx="3"/>
          </p:cNvCxnSpPr>
          <p:nvPr/>
        </p:nvCxnSpPr>
        <p:spPr>
          <a:xfrm>
            <a:off x="8134451" y="4779929"/>
            <a:ext cx="73569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DE9F15A-2180-E75C-6B86-1F41E32BD995}"/>
                  </a:ext>
                </a:extLst>
              </p:cNvPr>
              <p:cNvSpPr txBox="1"/>
              <p:nvPr/>
            </p:nvSpPr>
            <p:spPr>
              <a:xfrm>
                <a:off x="2113482" y="3379671"/>
                <a:ext cx="120833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ZA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𝑅𝑒</m:t>
                      </m:r>
                      <m:d>
                        <m:dPr>
                          <m:begChr m:val="["/>
                          <m:endChr m:val="]"/>
                          <m:ctrlPr>
                            <a:rPr kumimoji="0" lang="en-ZA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dPr>
                        <m:e>
                          <m:r>
                            <a:rPr lang="en-ZA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ZA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⟩</m:t>
                          </m:r>
                        </m:e>
                      </m:d>
                    </m:oMath>
                  </m:oMathPara>
                </a14:m>
                <a:endParaRPr kumimoji="0" lang="en-ZA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DE9F15A-2180-E75C-6B86-1F41E32BD9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3482" y="3379671"/>
                <a:ext cx="1208332" cy="461665"/>
              </a:xfrm>
              <a:prstGeom prst="rect">
                <a:avLst/>
              </a:prstGeom>
              <a:blipFill>
                <a:blip r:embed="rId6"/>
                <a:stretch>
                  <a:fillRect b="-19737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1CAE5502-3CC4-79AD-F2A1-20FBD6CE398C}"/>
              </a:ext>
            </a:extLst>
          </p:cNvPr>
          <p:cNvSpPr txBox="1"/>
          <p:nvPr/>
        </p:nvSpPr>
        <p:spPr>
          <a:xfrm>
            <a:off x="5610100" y="6002291"/>
            <a:ext cx="1798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2400" dirty="0">
                <a:latin typeface="Helvetica Neue" panose="02000503000000020004" pitchFamily="50"/>
              </a:rPr>
              <a:t>Neural Net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1C52E11-262F-DB99-CE02-AB6097855D17}"/>
              </a:ext>
            </a:extLst>
          </p:cNvPr>
          <p:cNvSpPr txBox="1"/>
          <p:nvPr/>
        </p:nvSpPr>
        <p:spPr>
          <a:xfrm>
            <a:off x="1642784" y="717416"/>
            <a:ext cx="58928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ZA" sz="3000" b="0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MV Boli" panose="02000500030200090000" pitchFamily="2" charset="0"/>
                <a:cs typeface="MV Boli" panose="02000500030200090000" pitchFamily="2" charset="0"/>
                <a:sym typeface="Helvetica Neue Light"/>
              </a:rPr>
              <a:t>Actually it’s quite complex</a:t>
            </a:r>
            <a:endParaRPr lang="en-ZA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8" name="Arc 27">
            <a:extLst>
              <a:ext uri="{FF2B5EF4-FFF2-40B4-BE49-F238E27FC236}">
                <a16:creationId xmlns:a16="http://schemas.microsoft.com/office/drawing/2014/main" id="{DF575641-F957-9BE3-BCC4-A96CA7395670}"/>
              </a:ext>
            </a:extLst>
          </p:cNvPr>
          <p:cNvSpPr/>
          <p:nvPr/>
        </p:nvSpPr>
        <p:spPr>
          <a:xfrm flipV="1">
            <a:off x="-765629" y="924030"/>
            <a:ext cx="3403600" cy="596656"/>
          </a:xfrm>
          <a:prstGeom prst="arc">
            <a:avLst>
              <a:gd name="adj1" fmla="val 15227090"/>
              <a:gd name="adj2" fmla="val 21085623"/>
            </a:avLst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0CCC6E2-3550-8EE8-DD56-2B7A178977F3}"/>
              </a:ext>
            </a:extLst>
          </p:cNvPr>
          <p:cNvSpPr/>
          <p:nvPr/>
        </p:nvSpPr>
        <p:spPr>
          <a:xfrm>
            <a:off x="3420858" y="2699903"/>
            <a:ext cx="703086" cy="187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2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DF38B9E-76A9-D226-2125-34898E864FD6}"/>
                  </a:ext>
                </a:extLst>
              </p:cNvPr>
              <p:cNvSpPr txBox="1"/>
              <p:nvPr/>
            </p:nvSpPr>
            <p:spPr>
              <a:xfrm>
                <a:off x="2102503" y="5158492"/>
                <a:ext cx="113563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ZA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𝐼𝑚</m:t>
                      </m:r>
                      <m:d>
                        <m:dPr>
                          <m:begChr m:val="["/>
                          <m:endChr m:val="]"/>
                          <m:ctrlPr>
                            <a:rPr kumimoji="0" lang="en-ZA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dPr>
                        <m:e>
                          <m:r>
                            <a:rPr lang="en-ZA" sz="2400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ZA" sz="2400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⟩</m:t>
                          </m:r>
                        </m:e>
                      </m:d>
                    </m:oMath>
                  </m:oMathPara>
                </a14:m>
                <a:endParaRPr kumimoji="0" lang="en-ZA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DF38B9E-76A9-D226-2125-34898E864F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2503" y="5158492"/>
                <a:ext cx="1135636" cy="461665"/>
              </a:xfrm>
              <a:prstGeom prst="rect">
                <a:avLst/>
              </a:prstGeom>
              <a:blipFill>
                <a:blip r:embed="rId7"/>
                <a:stretch>
                  <a:fillRect b="-19737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id="{4CB416FA-9587-54DB-6008-EE1E05BD3A56}"/>
              </a:ext>
            </a:extLst>
          </p:cNvPr>
          <p:cNvSpPr/>
          <p:nvPr/>
        </p:nvSpPr>
        <p:spPr>
          <a:xfrm>
            <a:off x="3420858" y="4571618"/>
            <a:ext cx="703086" cy="1872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2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4745179-F41F-FF10-9054-8336F9FFE967}"/>
                  </a:ext>
                </a:extLst>
              </p:cNvPr>
              <p:cNvSpPr txBox="1"/>
              <p:nvPr/>
            </p:nvSpPr>
            <p:spPr>
              <a:xfrm>
                <a:off x="10902799" y="4434358"/>
                <a:ext cx="72225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ZA" sz="3200" b="0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acc>
                        <m:accPr>
                          <m:chr m:val="̂"/>
                          <m:ctrlPr>
                            <a:rPr lang="en-ZA" sz="32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ZA" sz="32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r>
                        <a:rPr lang="en-ZA" sz="3200" b="0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⟩</m:t>
                      </m:r>
                    </m:oMath>
                  </m:oMathPara>
                </a14:m>
                <a:endParaRPr lang="en-ZA" sz="3200" dirty="0">
                  <a:solidFill>
                    <a:schemeClr val="accent3"/>
                  </a:solidFill>
                </a:endParaRPr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4745179-F41F-FF10-9054-8336F9FFE9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02799" y="4434358"/>
                <a:ext cx="722252" cy="5847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>
            <a:extLst>
              <a:ext uri="{FF2B5EF4-FFF2-40B4-BE49-F238E27FC236}">
                <a16:creationId xmlns:a16="http://schemas.microsoft.com/office/drawing/2014/main" id="{3CCD994D-2E46-39D4-CD06-E1D984FCD425}"/>
              </a:ext>
            </a:extLst>
          </p:cNvPr>
          <p:cNvSpPr/>
          <p:nvPr/>
        </p:nvSpPr>
        <p:spPr>
          <a:xfrm>
            <a:off x="8895735" y="4791795"/>
            <a:ext cx="703086" cy="1872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2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F5F36AA-21CB-632F-E708-55E3E3A2B0FE}"/>
                  </a:ext>
                </a:extLst>
              </p:cNvPr>
              <p:cNvSpPr txBox="1"/>
              <p:nvPr/>
            </p:nvSpPr>
            <p:spPr>
              <a:xfrm>
                <a:off x="9732344" y="3610504"/>
                <a:ext cx="109928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ZA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𝑅𝑒</m:t>
                      </m:r>
                      <m:d>
                        <m:dPr>
                          <m:begChr m:val="["/>
                          <m:endChr m:val="]"/>
                          <m:ctrlPr>
                            <a:rPr kumimoji="0" lang="en-ZA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kumimoji="0" lang="en-ZA" sz="2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accPr>
                            <m:e>
                              <m:r>
                                <a:rPr kumimoji="0" lang="en-ZA" sz="2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  <m:t>𝑣</m:t>
                              </m:r>
                            </m:e>
                          </m:acc>
                          <m:r>
                            <a:rPr lang="en-ZA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⟩</m:t>
                          </m:r>
                        </m:e>
                      </m:d>
                    </m:oMath>
                  </m:oMathPara>
                </a14:m>
                <a:endParaRPr kumimoji="0" lang="en-ZA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F5F36AA-21CB-632F-E708-55E3E3A2B0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2344" y="3610504"/>
                <a:ext cx="1099287" cy="461665"/>
              </a:xfrm>
              <a:prstGeom prst="rect">
                <a:avLst/>
              </a:prstGeom>
              <a:blipFill>
                <a:blip r:embed="rId9"/>
                <a:stretch>
                  <a:fillRect t="-1316" r="-13889" b="-19737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FF594B3-68A0-C1AC-48D3-520FC59D77D9}"/>
                  </a:ext>
                </a:extLst>
              </p:cNvPr>
              <p:cNvSpPr txBox="1"/>
              <p:nvPr/>
            </p:nvSpPr>
            <p:spPr>
              <a:xfrm>
                <a:off x="9732343" y="5389325"/>
                <a:ext cx="109928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ZA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𝐼𝑚</m:t>
                      </m:r>
                      <m:d>
                        <m:dPr>
                          <m:begChr m:val="["/>
                          <m:endChr m:val="]"/>
                          <m:ctrlPr>
                            <a:rPr kumimoji="0" lang="en-ZA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kumimoji="0" lang="en-ZA" sz="2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accPr>
                            <m:e>
                              <m:r>
                                <a:rPr kumimoji="0" lang="en-ZA" sz="2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  <m:t>𝑣</m:t>
                              </m:r>
                            </m:e>
                          </m:acc>
                          <m:r>
                            <a:rPr lang="en-ZA" sz="2400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⟩</m:t>
                          </m:r>
                        </m:e>
                      </m:d>
                    </m:oMath>
                  </m:oMathPara>
                </a14:m>
                <a:endParaRPr kumimoji="0" lang="en-ZA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FF594B3-68A0-C1AC-48D3-520FC59D77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2343" y="5389325"/>
                <a:ext cx="1099287" cy="461665"/>
              </a:xfrm>
              <a:prstGeom prst="rect">
                <a:avLst/>
              </a:prstGeom>
              <a:blipFill>
                <a:blip r:embed="rId10"/>
                <a:stretch>
                  <a:fillRect t="-1316" r="-15000" b="-19737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3BB88D4D-E6D9-F5BA-8A27-A3B0E33AB12F}"/>
              </a:ext>
            </a:extLst>
          </p:cNvPr>
          <p:cNvCxnSpPr>
            <a:cxnSpLocks/>
            <a:stCxn id="1063" idx="3"/>
            <a:endCxn id="12" idx="2"/>
          </p:cNvCxnSpPr>
          <p:nvPr/>
        </p:nvCxnSpPr>
        <p:spPr>
          <a:xfrm flipV="1">
            <a:off x="2012435" y="3841336"/>
            <a:ext cx="705213" cy="67659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1FA3BAAC-C2B9-5501-87AB-C80131346F85}"/>
              </a:ext>
            </a:extLst>
          </p:cNvPr>
          <p:cNvCxnSpPr>
            <a:cxnSpLocks/>
            <a:stCxn id="1063" idx="3"/>
            <a:endCxn id="17" idx="0"/>
          </p:cNvCxnSpPr>
          <p:nvPr/>
        </p:nvCxnSpPr>
        <p:spPr>
          <a:xfrm>
            <a:off x="2012435" y="4517927"/>
            <a:ext cx="657886" cy="64056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0D7A8A65-B4E2-41DE-9C9A-CBC6620702F0}"/>
              </a:ext>
            </a:extLst>
          </p:cNvPr>
          <p:cNvCxnSpPr>
            <a:cxnSpLocks/>
            <a:stCxn id="23" idx="2"/>
            <a:endCxn id="19" idx="1"/>
          </p:cNvCxnSpPr>
          <p:nvPr/>
        </p:nvCxnSpPr>
        <p:spPr>
          <a:xfrm>
            <a:off x="10281988" y="4072169"/>
            <a:ext cx="620811" cy="65457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1BBA5F4A-9920-DCC2-7B14-2E0555D58A98}"/>
              </a:ext>
            </a:extLst>
          </p:cNvPr>
          <p:cNvCxnSpPr>
            <a:cxnSpLocks/>
            <a:stCxn id="24" idx="0"/>
            <a:endCxn id="19" idx="1"/>
          </p:cNvCxnSpPr>
          <p:nvPr/>
        </p:nvCxnSpPr>
        <p:spPr>
          <a:xfrm flipV="1">
            <a:off x="10281987" y="4726746"/>
            <a:ext cx="620812" cy="66257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9722F6F-45AA-1C7C-FA1A-0EAFDCF1DA04}"/>
              </a:ext>
            </a:extLst>
          </p:cNvPr>
          <p:cNvSpPr txBox="1"/>
          <p:nvPr/>
        </p:nvSpPr>
        <p:spPr>
          <a:xfrm>
            <a:off x="1761672" y="7421717"/>
            <a:ext cx="16553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ZA" sz="2400" b="0" i="0" u="none" strike="noStrike" kern="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Helvetica Neue" panose="02000503000000020004" pitchFamily="50"/>
                <a:sym typeface="Arial"/>
              </a:rPr>
              <a:t>Sinusoidal Features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C53EE97-3B4E-7048-63A4-90A4F291760D}"/>
                  </a:ext>
                </a:extLst>
              </p:cNvPr>
              <p:cNvSpPr txBox="1"/>
              <p:nvPr/>
            </p:nvSpPr>
            <p:spPr>
              <a:xfrm>
                <a:off x="4298116" y="7601825"/>
                <a:ext cx="711918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ZA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/>
                          <a:sym typeface="Arial"/>
                        </a:rPr>
                        <m:t>𝛾</m:t>
                      </m:r>
                      <m:d>
                        <m:dPr>
                          <m:ctrlPr>
                            <a:rPr kumimoji="0" lang="en-ZA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en-ZA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/>
                              <a:sym typeface="Arial"/>
                            </a:rPr>
                            <m:t>𝑑</m:t>
                          </m:r>
                        </m:e>
                      </m:d>
                      <m:r>
                        <a:rPr kumimoji="0" lang="en-ZA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/>
                          <a:sym typeface="Arial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kumimoji="0" lang="en-ZA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/>
                              <a:sym typeface="Arial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ZA" sz="2400" i="1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ZA" sz="240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ZA" sz="2400" i="1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ZA" sz="2400" b="0" i="1" smtClean="0">
                                      <a:solidFill>
                                        <a:schemeClr val="accent4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en-ZA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ZA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ZA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  <m:r>
                            <a:rPr lang="en-ZA" sz="24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func>
                            <m:funcPr>
                              <m:ctrlPr>
                                <a:rPr lang="en-ZA" sz="2400" b="0" i="1" smtClean="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ZA" sz="2400" b="0" i="0" smtClean="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ZA" sz="2400" i="1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ZA" sz="2400" b="0" i="1" smtClean="0">
                                      <a:solidFill>
                                        <a:schemeClr val="accent4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en-ZA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ZA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ZA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  <m:r>
                            <a:rPr lang="en-ZA" sz="24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,…,</m:t>
                          </m:r>
                          <m:func>
                            <m:funcPr>
                              <m:ctrlPr>
                                <a:rPr lang="en-ZA" sz="2400" i="1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ZA" sz="240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ZA" sz="2400" i="1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ZA" sz="2400" b="0" i="1" smtClean="0">
                                      <a:solidFill>
                                        <a:schemeClr val="accent4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en-ZA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ZA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ZA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  <m:r>
                            <a:rPr lang="en-ZA" sz="2400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func>
                            <m:funcPr>
                              <m:ctrlPr>
                                <a:rPr lang="en-ZA" sz="2400" i="1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ZA" sz="240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ZA" sz="2400" i="1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ZA" sz="2400" b="0" i="1" smtClean="0">
                                      <a:solidFill>
                                        <a:schemeClr val="accent4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en-ZA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ZA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ZA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ZA" sz="2400" i="1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func>
                        </m:e>
                      </m:d>
                    </m:oMath>
                  </m:oMathPara>
                </a14:m>
                <a:endParaRPr kumimoji="0" lang="en-ZA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C53EE97-3B4E-7048-63A4-90A4F29176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8116" y="7601825"/>
                <a:ext cx="7119184" cy="461665"/>
              </a:xfrm>
              <a:prstGeom prst="rect">
                <a:avLst/>
              </a:prstGeom>
              <a:blipFill>
                <a:blip r:embed="rId11"/>
                <a:stretch>
                  <a:fillRect l="-171" b="-19737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71" name="Rectangle 1070">
            <a:extLst>
              <a:ext uri="{FF2B5EF4-FFF2-40B4-BE49-F238E27FC236}">
                <a16:creationId xmlns:a16="http://schemas.microsoft.com/office/drawing/2014/main" id="{C6AB3A6F-9B3E-2C5D-B236-DB2CEB63F5E3}"/>
              </a:ext>
            </a:extLst>
          </p:cNvPr>
          <p:cNvSpPr/>
          <p:nvPr/>
        </p:nvSpPr>
        <p:spPr>
          <a:xfrm>
            <a:off x="3420858" y="6443587"/>
            <a:ext cx="706909" cy="7030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2702104-4438-BFEB-06D1-D92CA79F7024}"/>
              </a:ext>
            </a:extLst>
          </p:cNvPr>
          <p:cNvSpPr/>
          <p:nvPr/>
        </p:nvSpPr>
        <p:spPr>
          <a:xfrm>
            <a:off x="3420858" y="7146673"/>
            <a:ext cx="703086" cy="153666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2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4D93D2A-8F36-B261-0768-6C3AD8EDE640}"/>
                  </a:ext>
                </a:extLst>
              </p:cNvPr>
              <p:cNvSpPr txBox="1"/>
              <p:nvPr/>
            </p:nvSpPr>
            <p:spPr>
              <a:xfrm>
                <a:off x="3532285" y="6564313"/>
                <a:ext cx="42242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ZA" sz="2400" b="0" i="1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ZA" sz="2400" dirty="0">
                  <a:solidFill>
                    <a:schemeClr val="accent4">
                      <a:lumMod val="7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4D93D2A-8F36-B261-0768-6C3AD8EDE6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2285" y="6564313"/>
                <a:ext cx="422429" cy="46166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79842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2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C5F00-4144-FB51-CC55-04B09E12F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The </a:t>
            </a:r>
            <a:r>
              <a:rPr lang="en-ZA" dirty="0">
                <a:solidFill>
                  <a:schemeClr val="accent6">
                    <a:lumMod val="25000"/>
                  </a:schemeClr>
                </a:solidFill>
              </a:rPr>
              <a:t>Results…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4A2CDB-73CB-B2C0-D6AB-C2965D68C92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 smtClean="0"/>
              <a:t>31</a:t>
            </a:fld>
            <a:endParaRPr lang="en-ZA"/>
          </a:p>
        </p:txBody>
      </p:sp>
      <p:pic>
        <p:nvPicPr>
          <p:cNvPr id="8" name="Picture 7" descr="A group of graphs showing different types of travel&#10;&#10;AI-generated content may be incorrect.">
            <a:extLst>
              <a:ext uri="{FF2B5EF4-FFF2-40B4-BE49-F238E27FC236}">
                <a16:creationId xmlns:a16="http://schemas.microsoft.com/office/drawing/2014/main" id="{87806E29-5BD2-F546-5FBA-2E18FABE3C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350" y="2496820"/>
            <a:ext cx="10706100" cy="6423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085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AA5E49-FEB5-C03E-4AA3-6FA3EB2E1B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3474975F-D462-1E76-FF85-D41BE8066AFE}"/>
              </a:ext>
            </a:extLst>
          </p:cNvPr>
          <p:cNvSpPr/>
          <p:nvPr/>
        </p:nvSpPr>
        <p:spPr>
          <a:xfrm>
            <a:off x="2923178" y="3396345"/>
            <a:ext cx="2862943" cy="561673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DA31C8E-56AE-364A-CBA3-9EDDC0E1A60D}"/>
              </a:ext>
            </a:extLst>
          </p:cNvPr>
          <p:cNvSpPr/>
          <p:nvPr/>
        </p:nvSpPr>
        <p:spPr>
          <a:xfrm>
            <a:off x="7193486" y="3341916"/>
            <a:ext cx="2862943" cy="561673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A7BB23E-AB3D-A6B3-ECBE-10187526EB3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495630" y="2363814"/>
            <a:ext cx="10015200" cy="6676800"/>
          </a:xfrm>
          <a:prstGeom prst="rect">
            <a:avLst/>
          </a:prstGeom>
        </p:spPr>
      </p:pic>
      <p:pic>
        <p:nvPicPr>
          <p:cNvPr id="8" name="Picture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0FF03878-E2BE-12F8-91A6-576428076A7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89611" y="2353654"/>
            <a:ext cx="10015200" cy="6676800"/>
          </a:xfrm>
          <a:prstGeom prst="rect">
            <a:avLst/>
          </a:prstGeom>
        </p:spPr>
      </p:pic>
      <p:pic>
        <p:nvPicPr>
          <p:cNvPr id="10" name="Picture 9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2D7B519-0AF7-459D-554F-7FB1CE6AC5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6407" y="2356600"/>
            <a:ext cx="10015200" cy="6676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CC1BCDD-4BBE-EB62-57CB-5EEE51CF7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The Results…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B955B92-9BB6-58B3-0854-4C481C89BCC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 smtClean="0"/>
              <a:t>32</a:t>
            </a:fld>
            <a:endParaRPr lang="en-ZA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FE3A8F7-0C58-FB69-BB60-35427964680B}"/>
                  </a:ext>
                </a:extLst>
              </p:cNvPr>
              <p:cNvSpPr txBox="1"/>
              <p:nvPr/>
            </p:nvSpPr>
            <p:spPr>
              <a:xfrm>
                <a:off x="3464652" y="3509472"/>
                <a:ext cx="177999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ZA" sz="2000" dirty="0">
                    <a:latin typeface="Helvetica Neue" panose="02000503000000020004" pitchFamily="50"/>
                  </a:rPr>
                  <a:t>Target, </a:t>
                </a:r>
                <a14:m>
                  <m:oMath xmlns:m="http://schemas.openxmlformats.org/officeDocument/2006/math">
                    <m:r>
                      <a:rPr lang="en-ZA" sz="2000" b="0" i="1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endParaRPr lang="en-ZA" sz="2000" dirty="0">
                  <a:latin typeface="Helvetica Neue" panose="02000503000000020004" pitchFamily="50"/>
                </a:endParaRPr>
              </a:p>
            </p:txBody>
          </p:sp>
        </mc:Choice>
        <mc:Fallback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FE3A8F7-0C58-FB69-BB60-3542796468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4652" y="3509472"/>
                <a:ext cx="1779993" cy="400110"/>
              </a:xfrm>
              <a:prstGeom prst="rect">
                <a:avLst/>
              </a:prstGeom>
              <a:blipFill>
                <a:blip r:embed="rId5"/>
                <a:stretch>
                  <a:fillRect t="-9231" b="-27692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B703ACD-402B-4C07-8DAD-41E4002F1AB1}"/>
                  </a:ext>
                </a:extLst>
              </p:cNvPr>
              <p:cNvSpPr txBox="1"/>
              <p:nvPr/>
            </p:nvSpPr>
            <p:spPr>
              <a:xfrm>
                <a:off x="7829098" y="3509472"/>
                <a:ext cx="1779993" cy="4084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ZA" sz="2000" dirty="0">
                    <a:latin typeface="Helvetica Neue" panose="02000503000000020004" pitchFamily="50"/>
                  </a:rPr>
                  <a:t>Prediction,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ZA" sz="2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ZA" sz="20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acc>
                  </m:oMath>
                </a14:m>
                <a:endParaRPr lang="en-ZA" sz="2000" dirty="0">
                  <a:latin typeface="Helvetica Neue" panose="02000503000000020004" pitchFamily="50"/>
                </a:endParaRPr>
              </a:p>
            </p:txBody>
          </p:sp>
        </mc:Choice>
        <mc:Fallback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B703ACD-402B-4C07-8DAD-41E4002F1A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9098" y="3509472"/>
                <a:ext cx="1779993" cy="408445"/>
              </a:xfrm>
              <a:prstGeom prst="rect">
                <a:avLst/>
              </a:prstGeom>
              <a:blipFill>
                <a:blip r:embed="rId6"/>
                <a:stretch>
                  <a:fillRect t="-7463" r="-12329" b="-25373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E1B5040B-92F4-1E53-DB24-BDCD4466A673}"/>
              </a:ext>
            </a:extLst>
          </p:cNvPr>
          <p:cNvSpPr txBox="1"/>
          <p:nvPr/>
        </p:nvSpPr>
        <p:spPr>
          <a:xfrm>
            <a:off x="2770778" y="1028750"/>
            <a:ext cx="51830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000" dirty="0">
                <a:solidFill>
                  <a:schemeClr val="accent2">
                    <a:lumMod val="60000"/>
                    <a:lumOff val="4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  <a:sym typeface="Helvetica Neue Light"/>
              </a:rPr>
              <a:t>The neural net is unphased </a:t>
            </a:r>
            <a:endParaRPr lang="en-ZA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8D1D766-6807-9011-B591-EBFED27FAE42}"/>
              </a:ext>
            </a:extLst>
          </p:cNvPr>
          <p:cNvGrpSpPr/>
          <p:nvPr/>
        </p:nvGrpSpPr>
        <p:grpSpPr>
          <a:xfrm rot="5400000" flipH="1">
            <a:off x="9334167" y="5365211"/>
            <a:ext cx="4113222" cy="1570145"/>
            <a:chOff x="6437276" y="5328737"/>
            <a:chExt cx="4113222" cy="277453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8E70AE8-BC75-1AAB-6DF8-9C4FF309F90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3284" t="2285" r="3159" b="2562"/>
            <a:stretch>
              <a:fillRect/>
            </a:stretch>
          </p:blipFill>
          <p:spPr>
            <a:xfrm rot="16200000">
              <a:off x="7932446" y="5009893"/>
              <a:ext cx="1109242" cy="348402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5958637-1251-A312-42F6-6944A685CD5E}"/>
                </a:ext>
              </a:extLst>
            </p:cNvPr>
            <p:cNvSpPr txBox="1"/>
            <p:nvPr/>
          </p:nvSpPr>
          <p:spPr>
            <a:xfrm rot="5400000">
              <a:off x="9738961" y="6598020"/>
              <a:ext cx="131529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dirty="0"/>
                <a:t>0.175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ADCC46E-97A5-C8D7-48E4-537FCCDABA45}"/>
                </a:ext>
              </a:extLst>
            </p:cNvPr>
            <p:cNvSpPr txBox="1"/>
            <p:nvPr/>
          </p:nvSpPr>
          <p:spPr>
            <a:xfrm rot="5400000">
              <a:off x="6386633" y="6595656"/>
              <a:ext cx="40906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dirty="0"/>
                <a:t>0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9E531D9-98AF-D024-6394-82B9B1C97F9F}"/>
                </a:ext>
              </a:extLst>
            </p:cNvPr>
            <p:cNvSpPr txBox="1"/>
            <p:nvPr/>
          </p:nvSpPr>
          <p:spPr>
            <a:xfrm rot="5400000">
              <a:off x="8122250" y="5654670"/>
              <a:ext cx="95964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dirty="0"/>
                <a:t>∠2π 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F6E1D74-3718-172C-0E54-D27513F7F4CA}"/>
                </a:ext>
              </a:extLst>
            </p:cNvPr>
            <p:cNvSpPr txBox="1"/>
            <p:nvPr/>
          </p:nvSpPr>
          <p:spPr>
            <a:xfrm rot="5400000">
              <a:off x="8122250" y="7469559"/>
              <a:ext cx="95964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dirty="0"/>
                <a:t>∠0 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978DA20-D51D-E971-63FF-23C4E9BFE94F}"/>
              </a:ext>
            </a:extLst>
          </p:cNvPr>
          <p:cNvSpPr txBox="1"/>
          <p:nvPr/>
        </p:nvSpPr>
        <p:spPr>
          <a:xfrm flipH="1">
            <a:off x="10997097" y="4080711"/>
            <a:ext cx="74434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ZA" dirty="0"/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31AAFC-E032-7508-7881-866E8CC6CD89}"/>
              </a:ext>
            </a:extLst>
          </p:cNvPr>
          <p:cNvSpPr txBox="1"/>
          <p:nvPr/>
        </p:nvSpPr>
        <p:spPr>
          <a:xfrm>
            <a:off x="3256065" y="3990051"/>
            <a:ext cx="621030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ZA" sz="20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↻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ABBA82-9A28-525A-0696-88962DF19463}"/>
              </a:ext>
            </a:extLst>
          </p:cNvPr>
          <p:cNvSpPr txBox="1"/>
          <p:nvPr/>
        </p:nvSpPr>
        <p:spPr>
          <a:xfrm>
            <a:off x="7518583" y="3990051"/>
            <a:ext cx="621030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ZA" sz="20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↻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CB9D56C-3F4C-113C-A0AB-A3C32F9F58C9}"/>
              </a:ext>
            </a:extLst>
          </p:cNvPr>
          <p:cNvSpPr txBox="1"/>
          <p:nvPr/>
        </p:nvSpPr>
        <p:spPr>
          <a:xfrm>
            <a:off x="3256065" y="6522442"/>
            <a:ext cx="621030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ZA" sz="2000" b="1" dirty="0">
                <a:solidFill>
                  <a:schemeClr val="accent5"/>
                </a:solidFill>
              </a:rPr>
              <a:t>↺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7D82117-8EC5-5A68-FAEB-2FD3ED45BE9C}"/>
              </a:ext>
            </a:extLst>
          </p:cNvPr>
          <p:cNvSpPr txBox="1"/>
          <p:nvPr/>
        </p:nvSpPr>
        <p:spPr>
          <a:xfrm>
            <a:off x="7518583" y="6522442"/>
            <a:ext cx="621030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ZA" sz="2000" b="1" dirty="0">
                <a:solidFill>
                  <a:schemeClr val="accent5"/>
                </a:solidFill>
              </a:rPr>
              <a:t>↺</a:t>
            </a:r>
          </a:p>
        </p:txBody>
      </p:sp>
    </p:spTree>
    <p:extLst>
      <p:ext uri="{BB962C8B-B14F-4D97-AF65-F5344CB8AC3E}">
        <p14:creationId xmlns:p14="http://schemas.microsoft.com/office/powerpoint/2010/main" val="3630398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6B173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1C0CF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A7DF06A5-ED66-5B2A-81E9-99D9A3E08A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C190516B-15FA-9CB9-1E06-B80BE2909154}"/>
              </a:ext>
            </a:extLst>
          </p:cNvPr>
          <p:cNvSpPr/>
          <p:nvPr/>
        </p:nvSpPr>
        <p:spPr>
          <a:xfrm>
            <a:off x="2923178" y="3396345"/>
            <a:ext cx="2862943" cy="561673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1F38C83-26AF-DC4E-A746-3EC42C0885ED}"/>
              </a:ext>
            </a:extLst>
          </p:cNvPr>
          <p:cNvSpPr/>
          <p:nvPr/>
        </p:nvSpPr>
        <p:spPr>
          <a:xfrm>
            <a:off x="7193486" y="3341916"/>
            <a:ext cx="2862943" cy="561673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06B490-D924-3062-7E51-C626F34D6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The Results…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EBACBB-BFFC-F92B-AACF-3F12E2222BA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 smtClean="0"/>
              <a:t>33</a:t>
            </a:fld>
            <a:endParaRPr lang="en-ZA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B51BEB9-335D-0AFE-7DFA-7645707428B4}"/>
                  </a:ext>
                </a:extLst>
              </p:cNvPr>
              <p:cNvSpPr txBox="1"/>
              <p:nvPr/>
            </p:nvSpPr>
            <p:spPr>
              <a:xfrm>
                <a:off x="3464652" y="3509472"/>
                <a:ext cx="177999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ZA" sz="2000" dirty="0">
                    <a:latin typeface="Helvetica Neue" panose="02000503000000020004" pitchFamily="50"/>
                  </a:rPr>
                  <a:t>Target, </a:t>
                </a:r>
                <a14:m>
                  <m:oMath xmlns:m="http://schemas.openxmlformats.org/officeDocument/2006/math">
                    <m:r>
                      <a:rPr lang="en-ZA" sz="2000" b="0" i="1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endParaRPr lang="en-ZA" sz="2000" dirty="0">
                  <a:latin typeface="Helvetica Neue" panose="02000503000000020004" pitchFamily="50"/>
                </a:endParaRPr>
              </a:p>
            </p:txBody>
          </p:sp>
        </mc:Choice>
        <mc:Fallback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B51BEB9-335D-0AFE-7DFA-7645707428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4652" y="3509472"/>
                <a:ext cx="1779993" cy="400110"/>
              </a:xfrm>
              <a:prstGeom prst="rect">
                <a:avLst/>
              </a:prstGeom>
              <a:blipFill>
                <a:blip r:embed="rId2"/>
                <a:stretch>
                  <a:fillRect t="-9231" b="-27692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88108BDF-D492-8234-0D00-A012477A9D93}"/>
                  </a:ext>
                </a:extLst>
              </p:cNvPr>
              <p:cNvSpPr txBox="1"/>
              <p:nvPr/>
            </p:nvSpPr>
            <p:spPr>
              <a:xfrm>
                <a:off x="7829098" y="3509472"/>
                <a:ext cx="1779993" cy="4084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ZA" sz="2000" dirty="0">
                    <a:latin typeface="Helvetica Neue" panose="02000503000000020004" pitchFamily="50"/>
                  </a:rPr>
                  <a:t>Prediction,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ZA" sz="2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ZA" sz="20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acc>
                  </m:oMath>
                </a14:m>
                <a:endParaRPr lang="en-ZA" sz="2000" dirty="0">
                  <a:latin typeface="Helvetica Neue" panose="02000503000000020004" pitchFamily="50"/>
                </a:endParaRPr>
              </a:p>
            </p:txBody>
          </p:sp>
        </mc:Choice>
        <mc:Fallback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88108BDF-D492-8234-0D00-A012477A9D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9098" y="3509472"/>
                <a:ext cx="1779993" cy="408445"/>
              </a:xfrm>
              <a:prstGeom prst="rect">
                <a:avLst/>
              </a:prstGeom>
              <a:blipFill>
                <a:blip r:embed="rId3"/>
                <a:stretch>
                  <a:fillRect t="-7463" r="-12329" b="-25373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2762ABE6-39B0-B1DB-AAC3-20CD7847C7AC}"/>
              </a:ext>
            </a:extLst>
          </p:cNvPr>
          <p:cNvSpPr txBox="1"/>
          <p:nvPr/>
        </p:nvSpPr>
        <p:spPr>
          <a:xfrm>
            <a:off x="2770778" y="1028750"/>
            <a:ext cx="51830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000" dirty="0">
                <a:solidFill>
                  <a:schemeClr val="accent2">
                    <a:lumMod val="60000"/>
                    <a:lumOff val="4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  <a:sym typeface="Helvetica Neue Light"/>
              </a:rPr>
              <a:t>The neural net is unphased </a:t>
            </a:r>
            <a:endParaRPr lang="en-ZA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" name="Picture 9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446E32B-FBBB-541B-9753-8132391734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6407" y="2356600"/>
            <a:ext cx="10015200" cy="66768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274CFBD-65EC-CB04-6A81-7D0E2E34099A}"/>
              </a:ext>
            </a:extLst>
          </p:cNvPr>
          <p:cNvGrpSpPr/>
          <p:nvPr/>
        </p:nvGrpSpPr>
        <p:grpSpPr>
          <a:xfrm rot="5400000" flipH="1">
            <a:off x="9334167" y="5365211"/>
            <a:ext cx="4113222" cy="1570145"/>
            <a:chOff x="6437276" y="5328737"/>
            <a:chExt cx="4113222" cy="277453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A5A5823-2156-02C1-438B-10E126F8AA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3284" t="2285" r="3159" b="2562"/>
            <a:stretch>
              <a:fillRect/>
            </a:stretch>
          </p:blipFill>
          <p:spPr>
            <a:xfrm rot="16200000">
              <a:off x="7932446" y="5009893"/>
              <a:ext cx="1109242" cy="348402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45D9B9A-CA24-B0CC-70F4-555B476F3662}"/>
                </a:ext>
              </a:extLst>
            </p:cNvPr>
            <p:cNvSpPr txBox="1"/>
            <p:nvPr/>
          </p:nvSpPr>
          <p:spPr>
            <a:xfrm rot="5400000">
              <a:off x="9738961" y="6598020"/>
              <a:ext cx="131529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dirty="0"/>
                <a:t>0.175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40C4F7D-2A8A-6100-6063-89FECBB31A28}"/>
                </a:ext>
              </a:extLst>
            </p:cNvPr>
            <p:cNvSpPr txBox="1"/>
            <p:nvPr/>
          </p:nvSpPr>
          <p:spPr>
            <a:xfrm rot="5400000">
              <a:off x="6386633" y="6595656"/>
              <a:ext cx="40906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dirty="0"/>
                <a:t>0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290F882-5677-B6D1-2F53-42823DAF1EA5}"/>
                </a:ext>
              </a:extLst>
            </p:cNvPr>
            <p:cNvSpPr txBox="1"/>
            <p:nvPr/>
          </p:nvSpPr>
          <p:spPr>
            <a:xfrm rot="5400000">
              <a:off x="8122250" y="5654670"/>
              <a:ext cx="95964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dirty="0"/>
                <a:t>∠2π 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B5B086D-A2FA-F1E3-6AE2-773C6E7AB8F2}"/>
                </a:ext>
              </a:extLst>
            </p:cNvPr>
            <p:cNvSpPr txBox="1"/>
            <p:nvPr/>
          </p:nvSpPr>
          <p:spPr>
            <a:xfrm rot="5400000">
              <a:off x="8122250" y="7469559"/>
              <a:ext cx="95964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dirty="0"/>
                <a:t>∠0 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26B4EAD7-7435-9A78-712E-3B9EFF6D36A4}"/>
              </a:ext>
            </a:extLst>
          </p:cNvPr>
          <p:cNvSpPr txBox="1"/>
          <p:nvPr/>
        </p:nvSpPr>
        <p:spPr>
          <a:xfrm flipH="1">
            <a:off x="10997097" y="4080711"/>
            <a:ext cx="74434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ZA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978849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54BC348F-994C-CA4F-B2AF-A58C4C3A71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240A8F76-532D-A2DD-ED97-FB3B7070ACD8}"/>
              </a:ext>
            </a:extLst>
          </p:cNvPr>
          <p:cNvSpPr/>
          <p:nvPr/>
        </p:nvSpPr>
        <p:spPr>
          <a:xfrm>
            <a:off x="891178" y="3396345"/>
            <a:ext cx="2862943" cy="561673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1D6B8F9-3F1E-75DE-971D-3F7440A90893}"/>
              </a:ext>
            </a:extLst>
          </p:cNvPr>
          <p:cNvSpPr/>
          <p:nvPr/>
        </p:nvSpPr>
        <p:spPr>
          <a:xfrm>
            <a:off x="5161486" y="3341916"/>
            <a:ext cx="2862943" cy="561673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40FDC0-D1A7-CA68-D3E2-7E6045CD0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The Results…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A7C292-4D65-0D98-706C-05B8818A446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 smtClean="0"/>
              <a:t>34</a:t>
            </a:fld>
            <a:endParaRPr lang="en-ZA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2739F45-02F5-AF3F-97AD-A2B46D9D680E}"/>
                  </a:ext>
                </a:extLst>
              </p:cNvPr>
              <p:cNvSpPr txBox="1"/>
              <p:nvPr/>
            </p:nvSpPr>
            <p:spPr>
              <a:xfrm>
                <a:off x="1432652" y="3509472"/>
                <a:ext cx="177999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ZA" sz="2000" dirty="0">
                    <a:latin typeface="Helvetica Neue" panose="02000503000000020004" pitchFamily="50"/>
                  </a:rPr>
                  <a:t>Target, </a:t>
                </a:r>
                <a14:m>
                  <m:oMath xmlns:m="http://schemas.openxmlformats.org/officeDocument/2006/math">
                    <m:r>
                      <a:rPr lang="en-ZA" sz="2000" b="0" i="1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endParaRPr lang="en-ZA" sz="2000" dirty="0">
                  <a:latin typeface="Helvetica Neue" panose="02000503000000020004" pitchFamily="50"/>
                </a:endParaRPr>
              </a:p>
            </p:txBody>
          </p:sp>
        </mc:Choice>
        <mc:Fallback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2739F45-02F5-AF3F-97AD-A2B46D9D68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2652" y="3509472"/>
                <a:ext cx="1779993" cy="400110"/>
              </a:xfrm>
              <a:prstGeom prst="rect">
                <a:avLst/>
              </a:prstGeom>
              <a:blipFill>
                <a:blip r:embed="rId2"/>
                <a:stretch>
                  <a:fillRect t="-9231" b="-27692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CCE3E83-ADD6-5B5C-8DE6-72159D31CB0C}"/>
                  </a:ext>
                </a:extLst>
              </p:cNvPr>
              <p:cNvSpPr txBox="1"/>
              <p:nvPr/>
            </p:nvSpPr>
            <p:spPr>
              <a:xfrm>
                <a:off x="5797098" y="3509472"/>
                <a:ext cx="1779993" cy="4084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ZA" sz="2000" dirty="0">
                    <a:latin typeface="Helvetica Neue" panose="02000503000000020004" pitchFamily="50"/>
                  </a:rPr>
                  <a:t>Prediction,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ZA" sz="2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ZA" sz="20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acc>
                  </m:oMath>
                </a14:m>
                <a:endParaRPr lang="en-ZA" sz="2000" dirty="0">
                  <a:latin typeface="Helvetica Neue" panose="02000503000000020004" pitchFamily="50"/>
                </a:endParaRPr>
              </a:p>
            </p:txBody>
          </p:sp>
        </mc:Choice>
        <mc:Fallback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CCE3E83-ADD6-5B5C-8DE6-72159D31CB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7098" y="3509472"/>
                <a:ext cx="1779993" cy="408445"/>
              </a:xfrm>
              <a:prstGeom prst="rect">
                <a:avLst/>
              </a:prstGeom>
              <a:blipFill>
                <a:blip r:embed="rId3"/>
                <a:stretch>
                  <a:fillRect t="-7463" r="-11986" b="-25373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6A640A1-E898-1067-A3E7-F2F2E1C3609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246" t="-450" r="14278"/>
          <a:stretch>
            <a:fillRect/>
          </a:stretch>
        </p:blipFill>
        <p:spPr>
          <a:xfrm>
            <a:off x="891178" y="2336800"/>
            <a:ext cx="7158444" cy="670676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21C3CF7-56CC-9827-F986-FC2432ABB7C4}"/>
              </a:ext>
            </a:extLst>
          </p:cNvPr>
          <p:cNvSpPr/>
          <p:nvPr/>
        </p:nvSpPr>
        <p:spPr>
          <a:xfrm>
            <a:off x="9316926" y="3341916"/>
            <a:ext cx="2862943" cy="561673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098FA27-C05B-C3CD-EBE7-FF266815EB95}"/>
                  </a:ext>
                </a:extLst>
              </p:cNvPr>
              <p:cNvSpPr txBox="1"/>
              <p:nvPr/>
            </p:nvSpPr>
            <p:spPr>
              <a:xfrm>
                <a:off x="9564701" y="3460497"/>
                <a:ext cx="2367392" cy="4084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ZA" sz="2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ZA" sz="20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acc>
                  </m:oMath>
                </a14:m>
                <a:r>
                  <a:rPr lang="en-ZA" sz="2000" dirty="0">
                    <a:latin typeface="Helvetica Neue" panose="02000503000000020004" pitchFamily="50"/>
                  </a:rPr>
                  <a:t>, No Features</a:t>
                </a: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098FA27-C05B-C3CD-EBE7-FF266815EB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4701" y="3460497"/>
                <a:ext cx="2367392" cy="408445"/>
              </a:xfrm>
              <a:prstGeom prst="rect">
                <a:avLst/>
              </a:prstGeom>
              <a:blipFill>
                <a:blip r:embed="rId5"/>
                <a:stretch>
                  <a:fillRect t="-7463" b="-25373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 descr="A group of colorful circles&#10;&#10;AI-generated content may be incorrect.">
            <a:extLst>
              <a:ext uri="{FF2B5EF4-FFF2-40B4-BE49-F238E27FC236}">
                <a16:creationId xmlns:a16="http://schemas.microsoft.com/office/drawing/2014/main" id="{048CDBAF-7AEF-DD03-6144-FD11B3CBB60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</a:blip>
          <a:srcRect l="57937" t="20315" r="15451" b="-261"/>
          <a:stretch>
            <a:fillRect/>
          </a:stretch>
        </p:blipFill>
        <p:spPr>
          <a:xfrm>
            <a:off x="9431794" y="3706355"/>
            <a:ext cx="2664955" cy="5337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00919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0FECA1-408D-00EC-B688-4BD92FD615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A74A2699-2A60-1990-C301-03169806F8A6}"/>
              </a:ext>
            </a:extLst>
          </p:cNvPr>
          <p:cNvSpPr/>
          <p:nvPr/>
        </p:nvSpPr>
        <p:spPr>
          <a:xfrm>
            <a:off x="291738" y="3396345"/>
            <a:ext cx="4022532" cy="561673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63046ED-9E0B-45D8-2DD2-A0FA340C5908}"/>
              </a:ext>
            </a:extLst>
          </p:cNvPr>
          <p:cNvSpPr/>
          <p:nvPr/>
        </p:nvSpPr>
        <p:spPr>
          <a:xfrm>
            <a:off x="4599965" y="3341916"/>
            <a:ext cx="4022532" cy="561673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1FE12C-BE81-843A-5C1B-2BAE0A245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The Results…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BA0F053-ED26-B9CB-259D-A7144A019D1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 smtClean="0"/>
              <a:t>35</a:t>
            </a:fld>
            <a:endParaRPr lang="en-ZA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01A0078-0FE0-80AE-C1A0-381E9D57FE2F}"/>
                  </a:ext>
                </a:extLst>
              </p:cNvPr>
              <p:cNvSpPr txBox="1"/>
              <p:nvPr/>
            </p:nvSpPr>
            <p:spPr>
              <a:xfrm>
                <a:off x="833212" y="3509472"/>
                <a:ext cx="177999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ZA" sz="2000" dirty="0">
                    <a:latin typeface="Helvetica Neue" panose="02000503000000020004" pitchFamily="50"/>
                  </a:rPr>
                  <a:t>Target, </a:t>
                </a:r>
                <a14:m>
                  <m:oMath xmlns:m="http://schemas.openxmlformats.org/officeDocument/2006/math">
                    <m:r>
                      <a:rPr lang="en-ZA" sz="2000" b="0" i="1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endParaRPr lang="en-ZA" sz="2000" dirty="0">
                  <a:latin typeface="Helvetica Neue" panose="02000503000000020004" pitchFamily="50"/>
                </a:endParaRPr>
              </a:p>
            </p:txBody>
          </p:sp>
        </mc:Choice>
        <mc:Fallback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01A0078-0FE0-80AE-C1A0-381E9D57FE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212" y="3509472"/>
                <a:ext cx="1779993" cy="400110"/>
              </a:xfrm>
              <a:prstGeom prst="rect">
                <a:avLst/>
              </a:prstGeom>
              <a:blipFill>
                <a:blip r:embed="rId2"/>
                <a:stretch>
                  <a:fillRect t="-9231" b="-27692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16B8CED-4EE9-9DE1-91DE-4CE898BDF6DA}"/>
                  </a:ext>
                </a:extLst>
              </p:cNvPr>
              <p:cNvSpPr txBox="1"/>
              <p:nvPr/>
            </p:nvSpPr>
            <p:spPr>
              <a:xfrm>
                <a:off x="5197658" y="3509472"/>
                <a:ext cx="2456496" cy="4084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ZA" sz="2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ZA" sz="20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acc>
                  </m:oMath>
                </a14:m>
                <a:r>
                  <a:rPr lang="en-ZA" sz="2000" dirty="0">
                    <a:latin typeface="Helvetica Neue" panose="02000503000000020004" pitchFamily="50"/>
                  </a:rPr>
                  <a:t>, With Features</a:t>
                </a:r>
              </a:p>
            </p:txBody>
          </p:sp>
        </mc:Choice>
        <mc:Fallback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16B8CED-4EE9-9DE1-91DE-4CE898BDF6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7658" y="3509472"/>
                <a:ext cx="2456496" cy="408445"/>
              </a:xfrm>
              <a:prstGeom prst="rect">
                <a:avLst/>
              </a:prstGeom>
              <a:blipFill>
                <a:blip r:embed="rId3"/>
                <a:stretch>
                  <a:fillRect t="-7463" b="-25373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A12AB5DB-484F-A7B4-EAC9-9FDA798EFAE3}"/>
              </a:ext>
            </a:extLst>
          </p:cNvPr>
          <p:cNvSpPr/>
          <p:nvPr/>
        </p:nvSpPr>
        <p:spPr>
          <a:xfrm>
            <a:off x="8717486" y="3341916"/>
            <a:ext cx="4022532" cy="561673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BB16ED6-F1F0-64E1-1E52-40E3AD230465}"/>
                  </a:ext>
                </a:extLst>
              </p:cNvPr>
              <p:cNvSpPr txBox="1"/>
              <p:nvPr/>
            </p:nvSpPr>
            <p:spPr>
              <a:xfrm>
                <a:off x="8965261" y="3460497"/>
                <a:ext cx="2367392" cy="4084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ZA" sz="2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ZA" sz="20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acc>
                  </m:oMath>
                </a14:m>
                <a:r>
                  <a:rPr lang="en-ZA" sz="2000" dirty="0">
                    <a:latin typeface="Helvetica Neue" panose="02000503000000020004" pitchFamily="50"/>
                  </a:rPr>
                  <a:t>, No Features</a:t>
                </a: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BB16ED6-F1F0-64E1-1E52-40E3AD2304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5261" y="3460497"/>
                <a:ext cx="2367392" cy="408445"/>
              </a:xfrm>
              <a:prstGeom prst="rect">
                <a:avLst/>
              </a:prstGeom>
              <a:blipFill>
                <a:blip r:embed="rId4"/>
                <a:stretch>
                  <a:fillRect t="-7463" b="-25373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 descr="A group of colorful circles&#10;&#10;AI-generated content may be incorrect.">
            <a:extLst>
              <a:ext uri="{FF2B5EF4-FFF2-40B4-BE49-F238E27FC236}">
                <a16:creationId xmlns:a16="http://schemas.microsoft.com/office/drawing/2014/main" id="{9018AAE1-E67B-8ECE-7418-AC161A35FCB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rcRect l="57937" t="20315" r="15451" b="-261"/>
          <a:stretch>
            <a:fillRect/>
          </a:stretch>
        </p:blipFill>
        <p:spPr>
          <a:xfrm>
            <a:off x="8832354" y="3706355"/>
            <a:ext cx="2664955" cy="5337205"/>
          </a:xfrm>
          <a:prstGeom prst="rect">
            <a:avLst/>
          </a:prstGeom>
        </p:spPr>
      </p:pic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D528777-970C-3020-F870-B3478C27598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3722" t="10720" r="60623" b="45445"/>
          <a:stretch>
            <a:fillRect/>
          </a:stretch>
        </p:blipFill>
        <p:spPr>
          <a:xfrm>
            <a:off x="2856944" y="3838462"/>
            <a:ext cx="1339136" cy="2499705"/>
          </a:xfrm>
          <a:prstGeom prst="rect">
            <a:avLst/>
          </a:prstGeom>
        </p:spPr>
      </p:pic>
      <p:pic>
        <p:nvPicPr>
          <p:cNvPr id="8" name="Picture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D72A03C-BDBD-4286-6878-5013B344833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3590" t="54692" r="60755" b="1473"/>
          <a:stretch>
            <a:fillRect/>
          </a:stretch>
        </p:blipFill>
        <p:spPr>
          <a:xfrm>
            <a:off x="2851079" y="6374957"/>
            <a:ext cx="1339136" cy="2499705"/>
          </a:xfrm>
          <a:prstGeom prst="rect">
            <a:avLst/>
          </a:prstGeom>
        </p:spPr>
      </p:pic>
      <p:pic>
        <p:nvPicPr>
          <p:cNvPr id="10" name="Picture 9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443F081-6FFA-77A1-0AD8-DEDC1DC1DC8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0172" t="55211" r="24173" b="954"/>
          <a:stretch>
            <a:fillRect/>
          </a:stretch>
        </p:blipFill>
        <p:spPr>
          <a:xfrm>
            <a:off x="7146580" y="6458946"/>
            <a:ext cx="1339136" cy="2499705"/>
          </a:xfrm>
          <a:prstGeom prst="rect">
            <a:avLst/>
          </a:prstGeom>
        </p:spPr>
      </p:pic>
      <p:pic>
        <p:nvPicPr>
          <p:cNvPr id="11" name="Picture 10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245F617-0882-D146-FBFC-2D6848AAAC6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0409" t="10841" r="23936" b="45324"/>
          <a:stretch>
            <a:fillRect/>
          </a:stretch>
        </p:blipFill>
        <p:spPr>
          <a:xfrm>
            <a:off x="7205031" y="3874332"/>
            <a:ext cx="1339136" cy="2499705"/>
          </a:xfrm>
          <a:prstGeom prst="rect">
            <a:avLst/>
          </a:prstGeom>
        </p:spPr>
      </p:pic>
      <p:pic>
        <p:nvPicPr>
          <p:cNvPr id="16" name="Picture 15" descr="A screenshot of a computer generated image&#10;&#10;AI-generated content may be incorrect.">
            <a:extLst>
              <a:ext uri="{FF2B5EF4-FFF2-40B4-BE49-F238E27FC236}">
                <a16:creationId xmlns:a16="http://schemas.microsoft.com/office/drawing/2014/main" id="{5B94AE85-FEA2-A1FD-3510-B8128C3E3B0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61159" t="11143" r="24150" b="44667"/>
          <a:stretch>
            <a:fillRect/>
          </a:stretch>
        </p:blipFill>
        <p:spPr>
          <a:xfrm>
            <a:off x="11414760" y="3844486"/>
            <a:ext cx="1260749" cy="2528295"/>
          </a:xfrm>
          <a:prstGeom prst="rect">
            <a:avLst/>
          </a:prstGeom>
        </p:spPr>
      </p:pic>
      <p:pic>
        <p:nvPicPr>
          <p:cNvPr id="17" name="Picture 16" descr="A screenshot of a computer generated image&#10;&#10;AI-generated content may be incorrect.">
            <a:extLst>
              <a:ext uri="{FF2B5EF4-FFF2-40B4-BE49-F238E27FC236}">
                <a16:creationId xmlns:a16="http://schemas.microsoft.com/office/drawing/2014/main" id="{28728398-744D-4358-5A0F-48CC5736D14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60685" t="53889" r="24624" b="1921"/>
          <a:stretch>
            <a:fillRect/>
          </a:stretch>
        </p:blipFill>
        <p:spPr>
          <a:xfrm>
            <a:off x="11384280" y="6372781"/>
            <a:ext cx="1260749" cy="2528295"/>
          </a:xfrm>
          <a:prstGeom prst="rect">
            <a:avLst/>
          </a:prstGeom>
        </p:spPr>
      </p:pic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BFF4518-3D3E-1462-8887-6ABBCC3DA29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4246" t="-450" r="14278"/>
          <a:stretch>
            <a:fillRect/>
          </a:stretch>
        </p:blipFill>
        <p:spPr>
          <a:xfrm>
            <a:off x="291738" y="2336800"/>
            <a:ext cx="7158444" cy="670676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4CEBA45-3B65-C155-9CDC-48AB66A1294C}"/>
              </a:ext>
            </a:extLst>
          </p:cNvPr>
          <p:cNvSpPr txBox="1"/>
          <p:nvPr/>
        </p:nvSpPr>
        <p:spPr>
          <a:xfrm>
            <a:off x="671853" y="3978824"/>
            <a:ext cx="621030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ZA" sz="20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↻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C6959C1-1741-6448-BBB9-E55A1BF1653D}"/>
              </a:ext>
            </a:extLst>
          </p:cNvPr>
          <p:cNvSpPr txBox="1"/>
          <p:nvPr/>
        </p:nvSpPr>
        <p:spPr>
          <a:xfrm>
            <a:off x="4934371" y="3978824"/>
            <a:ext cx="621030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ZA" sz="20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↻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720C7E6-4B04-CB18-5A70-99CD6C5F3826}"/>
              </a:ext>
            </a:extLst>
          </p:cNvPr>
          <p:cNvSpPr txBox="1"/>
          <p:nvPr/>
        </p:nvSpPr>
        <p:spPr>
          <a:xfrm>
            <a:off x="671853" y="6511215"/>
            <a:ext cx="621030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ZA" sz="2000" b="1" dirty="0">
                <a:solidFill>
                  <a:schemeClr val="accent5"/>
                </a:solidFill>
              </a:rPr>
              <a:t>↺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AB38CE3-20C7-2929-AAFD-029D3413040E}"/>
              </a:ext>
            </a:extLst>
          </p:cNvPr>
          <p:cNvSpPr txBox="1"/>
          <p:nvPr/>
        </p:nvSpPr>
        <p:spPr>
          <a:xfrm>
            <a:off x="4934371" y="6511215"/>
            <a:ext cx="621030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ZA" sz="2000" b="1" dirty="0">
                <a:solidFill>
                  <a:schemeClr val="accent5"/>
                </a:solidFill>
              </a:rPr>
              <a:t>↺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3562885-2D6F-0241-BC92-33A07C610245}"/>
              </a:ext>
            </a:extLst>
          </p:cNvPr>
          <p:cNvSpPr txBox="1"/>
          <p:nvPr/>
        </p:nvSpPr>
        <p:spPr>
          <a:xfrm>
            <a:off x="9045048" y="3970815"/>
            <a:ext cx="621030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ZA" sz="20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↻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4F7CEA5-9800-31A7-A73D-C6D49661B2BD}"/>
              </a:ext>
            </a:extLst>
          </p:cNvPr>
          <p:cNvSpPr txBox="1"/>
          <p:nvPr/>
        </p:nvSpPr>
        <p:spPr>
          <a:xfrm>
            <a:off x="9045048" y="6503206"/>
            <a:ext cx="621030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ZA" sz="2000" b="1" dirty="0">
                <a:solidFill>
                  <a:schemeClr val="accent5"/>
                </a:solidFill>
              </a:rPr>
              <a:t>↺</a:t>
            </a:r>
          </a:p>
        </p:txBody>
      </p:sp>
    </p:spTree>
    <p:extLst>
      <p:ext uri="{BB962C8B-B14F-4D97-AF65-F5344CB8AC3E}">
        <p14:creationId xmlns:p14="http://schemas.microsoft.com/office/powerpoint/2010/main" val="3327528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B6FCA-07CD-841E-F734-DD622434B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Summary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D65489-114B-DD12-BF92-DD177DC25C9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 smtClean="0"/>
              <a:t>36</a:t>
            </a:fld>
            <a:endParaRPr lang="en-ZA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C90BBD-B92A-2ECE-A712-D49058C173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19012" y="2912475"/>
            <a:ext cx="2476751" cy="2469633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3534171-6E37-121E-6280-4C80809256F5}"/>
              </a:ext>
            </a:extLst>
          </p:cNvPr>
          <p:cNvSpPr/>
          <p:nvPr/>
        </p:nvSpPr>
        <p:spPr>
          <a:xfrm>
            <a:off x="4697664" y="6100011"/>
            <a:ext cx="3609473" cy="1576136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2400" dirty="0">
                <a:latin typeface="Helvetica Neue" panose="02000503000000020004" pitchFamily="50"/>
              </a:rPr>
              <a:t>Digital Twin</a:t>
            </a:r>
          </a:p>
          <a:p>
            <a:pPr algn="ctr"/>
            <a:r>
              <a:rPr lang="en-ZA" sz="3200" dirty="0">
                <a:latin typeface="Helvetica Neue" panose="02000503000000020004" pitchFamily="50"/>
              </a:rPr>
              <a:t>🤖</a:t>
            </a:r>
            <a:r>
              <a:rPr lang="en-ZA" sz="2400" dirty="0">
                <a:latin typeface="Helvetica Neue" panose="02000503000000020004" pitchFamily="50"/>
              </a:rPr>
              <a:t>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72A5AD9-B627-A902-943A-7055F816B9E3}"/>
              </a:ext>
            </a:extLst>
          </p:cNvPr>
          <p:cNvGrpSpPr/>
          <p:nvPr/>
        </p:nvGrpSpPr>
        <p:grpSpPr>
          <a:xfrm>
            <a:off x="6156324" y="4442325"/>
            <a:ext cx="678783" cy="1657686"/>
            <a:chOff x="6156324" y="4442325"/>
            <a:chExt cx="678783" cy="1657686"/>
          </a:xfrm>
        </p:grpSpPr>
        <p:sp>
          <p:nvSpPr>
            <p:cNvPr id="14" name="Left Brace 13">
              <a:extLst>
                <a:ext uri="{FF2B5EF4-FFF2-40B4-BE49-F238E27FC236}">
                  <a16:creationId xmlns:a16="http://schemas.microsoft.com/office/drawing/2014/main" id="{0B5A1EDE-7EEB-8A10-6BE4-85E58FB5B531}"/>
                </a:ext>
              </a:extLst>
            </p:cNvPr>
            <p:cNvSpPr/>
            <p:nvPr/>
          </p:nvSpPr>
          <p:spPr>
            <a:xfrm rot="16200000">
              <a:off x="6273133" y="4325516"/>
              <a:ext cx="445166" cy="678783"/>
            </a:xfrm>
            <a:prstGeom prst="leftBrac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20A79D3D-0725-50A4-EE88-23E66BD32CA0}"/>
                </a:ext>
              </a:extLst>
            </p:cNvPr>
            <p:cNvCxnSpPr>
              <a:cxnSpLocks/>
              <a:stCxn id="14" idx="1"/>
              <a:endCxn id="9" idx="0"/>
            </p:cNvCxnSpPr>
            <p:nvPr/>
          </p:nvCxnSpPr>
          <p:spPr>
            <a:xfrm>
              <a:off x="6495717" y="4887491"/>
              <a:ext cx="6684" cy="121252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F4F71F7-8A20-3243-AFF1-FF3017E15F75}"/>
                  </a:ext>
                </a:extLst>
              </p:cNvPr>
              <p:cNvSpPr txBox="1"/>
              <p:nvPr/>
            </p:nvSpPr>
            <p:spPr>
              <a:xfrm>
                <a:off x="1949209" y="2389255"/>
                <a:ext cx="344012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ZA" sz="2800" dirty="0">
                    <a:latin typeface="Helvetica Neue" panose="02000503000000020004" pitchFamily="50"/>
                  </a:rPr>
                  <a:t>Input field, </a:t>
                </a:r>
                <a14:m>
                  <m:oMath xmlns:m="http://schemas.openxmlformats.org/officeDocument/2006/math">
                    <m:r>
                      <a:rPr lang="en-ZA" sz="2800" b="0" i="1" smtClean="0"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endParaRPr lang="en-ZA" sz="2800" dirty="0">
                  <a:latin typeface="Helvetica Neue" panose="02000503000000020004" pitchFamily="50"/>
                </a:endParaRP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F4F71F7-8A20-3243-AFF1-FF3017E15F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9209" y="2389255"/>
                <a:ext cx="3440126" cy="523220"/>
              </a:xfrm>
              <a:prstGeom prst="rect">
                <a:avLst/>
              </a:prstGeom>
              <a:blipFill>
                <a:blip r:embed="rId3"/>
                <a:stretch>
                  <a:fillRect t="-12791" b="-31395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555343B-2AA5-97DA-D993-B63689446EBB}"/>
                  </a:ext>
                </a:extLst>
              </p:cNvPr>
              <p:cNvSpPr txBox="1"/>
              <p:nvPr/>
            </p:nvSpPr>
            <p:spPr>
              <a:xfrm>
                <a:off x="7734691" y="2389255"/>
                <a:ext cx="297546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ZA" sz="2800" dirty="0">
                    <a:latin typeface="Helvetica Neue" panose="02000503000000020004" pitchFamily="50"/>
                  </a:rPr>
                  <a:t>Output field, </a:t>
                </a:r>
                <a14:m>
                  <m:oMath xmlns:m="http://schemas.openxmlformats.org/officeDocument/2006/math">
                    <m:r>
                      <a:rPr lang="en-ZA" sz="2800" b="0" i="1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endParaRPr lang="en-ZA" sz="2800" dirty="0">
                  <a:latin typeface="Helvetica Neue" panose="02000503000000020004" pitchFamily="50"/>
                </a:endParaRP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555343B-2AA5-97DA-D993-B63689446E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4691" y="2389255"/>
                <a:ext cx="2975460" cy="523220"/>
              </a:xfrm>
              <a:prstGeom prst="rect">
                <a:avLst/>
              </a:prstGeom>
              <a:blipFill>
                <a:blip r:embed="rId4"/>
                <a:stretch>
                  <a:fillRect t="-12791" b="-31395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55A4719A-18EF-80A8-6E65-1FCE2F3D9C4D}"/>
              </a:ext>
            </a:extLst>
          </p:cNvPr>
          <p:cNvCxnSpPr>
            <a:cxnSpLocks/>
            <a:endCxn id="9" idx="1"/>
          </p:cNvCxnSpPr>
          <p:nvPr/>
        </p:nvCxnSpPr>
        <p:spPr>
          <a:xfrm rot="16200000" flipH="1">
            <a:off x="3384482" y="5574896"/>
            <a:ext cx="1597973" cy="1028392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A98D3C8-7257-58C5-68F5-345B354CC309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8307137" y="6888079"/>
            <a:ext cx="8383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967132EC-C904-C61F-056B-9A6BC35BEE58}"/>
              </a:ext>
            </a:extLst>
          </p:cNvPr>
          <p:cNvSpPr txBox="1"/>
          <p:nvPr/>
        </p:nvSpPr>
        <p:spPr>
          <a:xfrm>
            <a:off x="5601864" y="6927810"/>
            <a:ext cx="9005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4400" dirty="0"/>
              <a:t>🦾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F68F9AD-C6F4-E8FF-B9F3-7AC8DE2638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247483" y="6791356"/>
            <a:ext cx="1444877" cy="1176630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7C0DB6B0-415E-03AD-966C-6ACD3F4DD35A}"/>
              </a:ext>
            </a:extLst>
          </p:cNvPr>
          <p:cNvSpPr/>
          <p:nvPr/>
        </p:nvSpPr>
        <p:spPr>
          <a:xfrm>
            <a:off x="6545605" y="7000875"/>
            <a:ext cx="74295" cy="114299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glow rad="228600">
              <a:schemeClr val="accent3">
                <a:lumMod val="60000"/>
                <a:lumOff val="40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BFF3E06-0627-1866-2CE5-2D12837AEC67}"/>
              </a:ext>
            </a:extLst>
          </p:cNvPr>
          <p:cNvSpPr/>
          <p:nvPr/>
        </p:nvSpPr>
        <p:spPr>
          <a:xfrm>
            <a:off x="6389191" y="7000875"/>
            <a:ext cx="74295" cy="114299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glow rad="228600">
              <a:schemeClr val="accent3">
                <a:lumMod val="60000"/>
                <a:lumOff val="40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4E26C4F-5290-0665-FE34-BC4854CE1CE1}"/>
                  </a:ext>
                </a:extLst>
              </p:cNvPr>
              <p:cNvSpPr txBox="1"/>
              <p:nvPr/>
            </p:nvSpPr>
            <p:spPr>
              <a:xfrm>
                <a:off x="8525564" y="8025062"/>
                <a:ext cx="3425344" cy="9656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ZA" sz="2800" dirty="0">
                    <a:latin typeface="Helvetica Neue" panose="02000503000000020004" pitchFamily="50"/>
                  </a:rPr>
                  <a:t>Bend dependant output prediction,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ZA" sz="2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ZA" sz="28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acc>
                  </m:oMath>
                </a14:m>
                <a:endParaRPr lang="en-ZA" sz="2800" dirty="0">
                  <a:latin typeface="Helvetica Neue" panose="02000503000000020004" pitchFamily="50"/>
                </a:endParaRPr>
              </a:p>
            </p:txBody>
          </p:sp>
        </mc:Choice>
        <mc:Fallback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4E26C4F-5290-0665-FE34-BC4854CE1C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5564" y="8025062"/>
                <a:ext cx="3425344" cy="965649"/>
              </a:xfrm>
              <a:prstGeom prst="rect">
                <a:avLst/>
              </a:prstGeom>
              <a:blipFill>
                <a:blip r:embed="rId6"/>
                <a:stretch>
                  <a:fillRect l="-2674" t="-6289" b="-16352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" name="Group 36">
            <a:extLst>
              <a:ext uri="{FF2B5EF4-FFF2-40B4-BE49-F238E27FC236}">
                <a16:creationId xmlns:a16="http://schemas.microsoft.com/office/drawing/2014/main" id="{B50162DE-8F64-3079-DE83-B8B6A28BA7B7}"/>
              </a:ext>
            </a:extLst>
          </p:cNvPr>
          <p:cNvGrpSpPr/>
          <p:nvPr/>
        </p:nvGrpSpPr>
        <p:grpSpPr>
          <a:xfrm>
            <a:off x="4984798" y="3498745"/>
            <a:ext cx="2808785" cy="838820"/>
            <a:chOff x="1051790" y="7697385"/>
            <a:chExt cx="2094292" cy="791465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44F37C6-D7B5-46DA-3F83-B2317D565F73}"/>
                </a:ext>
              </a:extLst>
            </p:cNvPr>
            <p:cNvSpPr/>
            <p:nvPr/>
          </p:nvSpPr>
          <p:spPr>
            <a:xfrm>
              <a:off x="1051790" y="7779903"/>
              <a:ext cx="2084248" cy="70894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C7042973-CA03-D1DA-E2D1-E87BE6FF3E47}"/>
                </a:ext>
              </a:extLst>
            </p:cNvPr>
            <p:cNvGrpSpPr/>
            <p:nvPr/>
          </p:nvGrpSpPr>
          <p:grpSpPr>
            <a:xfrm>
              <a:off x="1051790" y="7697385"/>
              <a:ext cx="2094292" cy="791465"/>
              <a:chOff x="1088682" y="8353521"/>
              <a:chExt cx="2094292" cy="791465"/>
            </a:xfrm>
          </p:grpSpPr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0DA654D3-0138-31AE-5799-537C7AB2AFAB}"/>
                  </a:ext>
                </a:extLst>
              </p:cNvPr>
              <p:cNvSpPr/>
              <p:nvPr/>
            </p:nvSpPr>
            <p:spPr>
              <a:xfrm flipV="1">
                <a:off x="1150108" y="8390549"/>
                <a:ext cx="2032866" cy="604833"/>
              </a:xfrm>
              <a:custGeom>
                <a:avLst/>
                <a:gdLst>
                  <a:gd name="connsiteX0" fmla="*/ 0 w 3348741"/>
                  <a:gd name="connsiteY0" fmla="*/ 529390 h 565484"/>
                  <a:gd name="connsiteX1" fmla="*/ 445169 w 3348741"/>
                  <a:gd name="connsiteY1" fmla="*/ 505327 h 565484"/>
                  <a:gd name="connsiteX2" fmla="*/ 529390 w 3348741"/>
                  <a:gd name="connsiteY2" fmla="*/ 493295 h 565484"/>
                  <a:gd name="connsiteX3" fmla="*/ 613611 w 3348741"/>
                  <a:gd name="connsiteY3" fmla="*/ 457200 h 565484"/>
                  <a:gd name="connsiteX4" fmla="*/ 794084 w 3348741"/>
                  <a:gd name="connsiteY4" fmla="*/ 348916 h 565484"/>
                  <a:gd name="connsiteX5" fmla="*/ 938463 w 3348741"/>
                  <a:gd name="connsiteY5" fmla="*/ 240632 h 565484"/>
                  <a:gd name="connsiteX6" fmla="*/ 998621 w 3348741"/>
                  <a:gd name="connsiteY6" fmla="*/ 216569 h 565484"/>
                  <a:gd name="connsiteX7" fmla="*/ 1046747 w 3348741"/>
                  <a:gd name="connsiteY7" fmla="*/ 192505 h 565484"/>
                  <a:gd name="connsiteX8" fmla="*/ 1130969 w 3348741"/>
                  <a:gd name="connsiteY8" fmla="*/ 156411 h 565484"/>
                  <a:gd name="connsiteX9" fmla="*/ 1239253 w 3348741"/>
                  <a:gd name="connsiteY9" fmla="*/ 84221 h 565484"/>
                  <a:gd name="connsiteX10" fmla="*/ 1359569 w 3348741"/>
                  <a:gd name="connsiteY10" fmla="*/ 60158 h 565484"/>
                  <a:gd name="connsiteX11" fmla="*/ 1528011 w 3348741"/>
                  <a:gd name="connsiteY11" fmla="*/ 0 h 565484"/>
                  <a:gd name="connsiteX12" fmla="*/ 1997242 w 3348741"/>
                  <a:gd name="connsiteY12" fmla="*/ 24063 h 565484"/>
                  <a:gd name="connsiteX13" fmla="*/ 2057400 w 3348741"/>
                  <a:gd name="connsiteY13" fmla="*/ 36095 h 565484"/>
                  <a:gd name="connsiteX14" fmla="*/ 2273969 w 3348741"/>
                  <a:gd name="connsiteY14" fmla="*/ 204537 h 565484"/>
                  <a:gd name="connsiteX15" fmla="*/ 2466474 w 3348741"/>
                  <a:gd name="connsiteY15" fmla="*/ 409074 h 565484"/>
                  <a:gd name="connsiteX16" fmla="*/ 2658979 w 3348741"/>
                  <a:gd name="connsiteY16" fmla="*/ 505327 h 565484"/>
                  <a:gd name="connsiteX17" fmla="*/ 2779295 w 3348741"/>
                  <a:gd name="connsiteY17" fmla="*/ 553453 h 565484"/>
                  <a:gd name="connsiteX18" fmla="*/ 3007895 w 3348741"/>
                  <a:gd name="connsiteY18" fmla="*/ 565484 h 565484"/>
                  <a:gd name="connsiteX19" fmla="*/ 3272590 w 3348741"/>
                  <a:gd name="connsiteY19" fmla="*/ 553453 h 565484"/>
                  <a:gd name="connsiteX20" fmla="*/ 3320716 w 3348741"/>
                  <a:gd name="connsiteY20" fmla="*/ 529390 h 565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348741" h="565484">
                    <a:moveTo>
                      <a:pt x="0" y="529390"/>
                    </a:moveTo>
                    <a:lnTo>
                      <a:pt x="445169" y="505327"/>
                    </a:lnTo>
                    <a:cubicBezTo>
                      <a:pt x="473462" y="503398"/>
                      <a:pt x="502122" y="501086"/>
                      <a:pt x="529390" y="493295"/>
                    </a:cubicBezTo>
                    <a:cubicBezTo>
                      <a:pt x="558758" y="484904"/>
                      <a:pt x="585879" y="470000"/>
                      <a:pt x="613611" y="457200"/>
                    </a:cubicBezTo>
                    <a:cubicBezTo>
                      <a:pt x="692441" y="420816"/>
                      <a:pt x="715270" y="405211"/>
                      <a:pt x="794084" y="348916"/>
                    </a:cubicBezTo>
                    <a:cubicBezTo>
                      <a:pt x="859944" y="301873"/>
                      <a:pt x="861878" y="285307"/>
                      <a:pt x="938463" y="240632"/>
                    </a:cubicBezTo>
                    <a:cubicBezTo>
                      <a:pt x="957118" y="229750"/>
                      <a:pt x="978885" y="225341"/>
                      <a:pt x="998621" y="216569"/>
                    </a:cubicBezTo>
                    <a:cubicBezTo>
                      <a:pt x="1015011" y="209285"/>
                      <a:pt x="1030419" y="199927"/>
                      <a:pt x="1046747" y="192505"/>
                    </a:cubicBezTo>
                    <a:cubicBezTo>
                      <a:pt x="1074553" y="179866"/>
                      <a:pt x="1104155" y="171037"/>
                      <a:pt x="1130969" y="156411"/>
                    </a:cubicBezTo>
                    <a:cubicBezTo>
                      <a:pt x="1231004" y="101847"/>
                      <a:pt x="1123181" y="135808"/>
                      <a:pt x="1239253" y="84221"/>
                    </a:cubicBezTo>
                    <a:cubicBezTo>
                      <a:pt x="1263706" y="73353"/>
                      <a:pt x="1340909" y="64464"/>
                      <a:pt x="1359569" y="60158"/>
                    </a:cubicBezTo>
                    <a:cubicBezTo>
                      <a:pt x="1441607" y="41226"/>
                      <a:pt x="1449959" y="33451"/>
                      <a:pt x="1528011" y="0"/>
                    </a:cubicBezTo>
                    <a:lnTo>
                      <a:pt x="1997242" y="24063"/>
                    </a:lnTo>
                    <a:cubicBezTo>
                      <a:pt x="2017644" y="25454"/>
                      <a:pt x="2039524" y="26164"/>
                      <a:pt x="2057400" y="36095"/>
                    </a:cubicBezTo>
                    <a:cubicBezTo>
                      <a:pt x="2145931" y="85279"/>
                      <a:pt x="2209756" y="133189"/>
                      <a:pt x="2273969" y="204537"/>
                    </a:cubicBezTo>
                    <a:cubicBezTo>
                      <a:pt x="2335038" y="272392"/>
                      <a:pt x="2382319" y="366996"/>
                      <a:pt x="2466474" y="409074"/>
                    </a:cubicBezTo>
                    <a:lnTo>
                      <a:pt x="2658979" y="505327"/>
                    </a:lnTo>
                    <a:cubicBezTo>
                      <a:pt x="2694381" y="523028"/>
                      <a:pt x="2740169" y="548758"/>
                      <a:pt x="2779295" y="553453"/>
                    </a:cubicBezTo>
                    <a:cubicBezTo>
                      <a:pt x="2855057" y="562544"/>
                      <a:pt x="2931695" y="561474"/>
                      <a:pt x="3007895" y="565484"/>
                    </a:cubicBezTo>
                    <a:cubicBezTo>
                      <a:pt x="3096127" y="561474"/>
                      <a:pt x="3184492" y="559746"/>
                      <a:pt x="3272590" y="553453"/>
                    </a:cubicBezTo>
                    <a:cubicBezTo>
                      <a:pt x="3367132" y="546700"/>
                      <a:pt x="3361633" y="549848"/>
                      <a:pt x="3320716" y="529390"/>
                    </a:cubicBezTo>
                  </a:path>
                </a:pathLst>
              </a:custGeom>
              <a:solidFill>
                <a:schemeClr val="bg1"/>
              </a:solidFill>
              <a:ln w="762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 dirty="0"/>
              </a:p>
            </p:txBody>
          </p: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68876F54-3B7E-E69C-B569-3B9E57D706B6}"/>
                  </a:ext>
                </a:extLst>
              </p:cNvPr>
              <p:cNvGrpSpPr/>
              <p:nvPr/>
            </p:nvGrpSpPr>
            <p:grpSpPr>
              <a:xfrm>
                <a:off x="1813734" y="8353521"/>
                <a:ext cx="445168" cy="555612"/>
                <a:chOff x="6081855" y="3501189"/>
                <a:chExt cx="445168" cy="914400"/>
              </a:xfrm>
            </p:grpSpPr>
            <p:cxnSp>
              <p:nvCxnSpPr>
                <p:cNvPr id="43" name="Straight Arrow Connector 42">
                  <a:extLst>
                    <a:ext uri="{FF2B5EF4-FFF2-40B4-BE49-F238E27FC236}">
                      <a16:creationId xmlns:a16="http://schemas.microsoft.com/office/drawing/2014/main" id="{8F939EE7-8652-FE0E-C232-BD024D633F61}"/>
                    </a:ext>
                  </a:extLst>
                </p:cNvPr>
                <p:cNvCxnSpPr/>
                <p:nvPr/>
              </p:nvCxnSpPr>
              <p:spPr>
                <a:xfrm>
                  <a:off x="6495716" y="3501189"/>
                  <a:ext cx="0" cy="914400"/>
                </a:xfrm>
                <a:prstGeom prst="straightConnector1">
                  <a:avLst/>
                </a:prstGeom>
                <a:ln w="38100">
                  <a:solidFill>
                    <a:schemeClr val="accent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44" name="TextBox 43">
                      <a:extLst>
                        <a:ext uri="{FF2B5EF4-FFF2-40B4-BE49-F238E27FC236}">
                          <a16:creationId xmlns:a16="http://schemas.microsoft.com/office/drawing/2014/main" id="{BC02CBC9-E0ED-D485-1C16-AA5605385C3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081855" y="3542375"/>
                      <a:ext cx="445168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ZA" sz="2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oMath>
                        </m:oMathPara>
                      </a14:m>
                      <a:endParaRPr lang="en-ZA" sz="2400" dirty="0">
                        <a:solidFill>
                          <a:schemeClr val="accent1"/>
                        </a:solidFill>
                      </a:endParaRPr>
                    </a:p>
                  </p:txBody>
                </p:sp>
              </mc:Choice>
              <mc:Fallback>
                <p:sp>
                  <p:nvSpPr>
                    <p:cNvPr id="44" name="TextBox 43">
                      <a:extLst>
                        <a:ext uri="{FF2B5EF4-FFF2-40B4-BE49-F238E27FC236}">
                          <a16:creationId xmlns:a16="http://schemas.microsoft.com/office/drawing/2014/main" id="{BC02CBC9-E0ED-D485-1C16-AA5605385C37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081855" y="3542375"/>
                      <a:ext cx="445168" cy="461665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 b="-53061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ZA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6BB04588-936A-7ED6-C7FD-B31D7C2EDC68}"/>
                  </a:ext>
                </a:extLst>
              </p:cNvPr>
              <p:cNvCxnSpPr/>
              <p:nvPr/>
            </p:nvCxnSpPr>
            <p:spPr>
              <a:xfrm>
                <a:off x="1088682" y="9144986"/>
                <a:ext cx="2057400" cy="0"/>
              </a:xfrm>
              <a:prstGeom prst="line">
                <a:avLst/>
              </a:prstGeom>
              <a:ln w="762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48" name="Picture 4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C0A2141-0B00-FE7D-C68B-98A75BBF9B4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59009" t="22912" r="15742" b="40380"/>
          <a:stretch>
            <a:fillRect/>
          </a:stretch>
        </p:blipFill>
        <p:spPr>
          <a:xfrm>
            <a:off x="7869147" y="2939720"/>
            <a:ext cx="2552612" cy="2474137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07FC5A01-61CA-10C0-0C45-8E945DE6A187}"/>
              </a:ext>
            </a:extLst>
          </p:cNvPr>
          <p:cNvSpPr/>
          <p:nvPr/>
        </p:nvSpPr>
        <p:spPr>
          <a:xfrm>
            <a:off x="8060144" y="3078868"/>
            <a:ext cx="332016" cy="3145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50" name="Picture 49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D24B232-C0F4-94FB-0A92-F987EC5D884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59009" t="22912" r="15742" b="40380"/>
          <a:stretch>
            <a:fillRect/>
          </a:stretch>
        </p:blipFill>
        <p:spPr>
          <a:xfrm>
            <a:off x="9008605" y="5602718"/>
            <a:ext cx="2552612" cy="2474137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405830CA-E40E-D5B3-0FF5-ACDE6623416D}"/>
              </a:ext>
            </a:extLst>
          </p:cNvPr>
          <p:cNvSpPr/>
          <p:nvPr/>
        </p:nvSpPr>
        <p:spPr>
          <a:xfrm>
            <a:off x="9175933" y="5713499"/>
            <a:ext cx="332016" cy="3145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2A68DAE-ACF7-884D-05BD-1CF53B4E0AE7}"/>
              </a:ext>
            </a:extLst>
          </p:cNvPr>
          <p:cNvSpPr txBox="1"/>
          <p:nvPr/>
        </p:nvSpPr>
        <p:spPr>
          <a:xfrm>
            <a:off x="10569670" y="5603249"/>
            <a:ext cx="9005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4400" dirty="0"/>
              <a:t>🙌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67C9665A-D2F7-BCAB-1517-CAFCEE518CF6}"/>
                  </a:ext>
                </a:extLst>
              </p:cNvPr>
              <p:cNvSpPr txBox="1"/>
              <p:nvPr/>
            </p:nvSpPr>
            <p:spPr>
              <a:xfrm>
                <a:off x="1829743" y="7782972"/>
                <a:ext cx="711918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ZA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/>
                          <a:sym typeface="Arial"/>
                        </a:rPr>
                        <m:t>𝛾</m:t>
                      </m:r>
                      <m:d>
                        <m:dPr>
                          <m:ctrlPr>
                            <a:rPr kumimoji="0" lang="en-ZA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en-ZA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/>
                              <a:sym typeface="Arial"/>
                            </a:rPr>
                            <m:t>𝑑</m:t>
                          </m:r>
                        </m:e>
                      </m:d>
                      <m:r>
                        <a:rPr kumimoji="0" lang="en-ZA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/>
                          <a:sym typeface="Arial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kumimoji="0" lang="en-ZA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/>
                              <a:sym typeface="Arial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ZA" sz="2400" i="1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ZA" sz="240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ZA" sz="2400" i="1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ZA" sz="2400" b="0" i="1" smtClean="0">
                                      <a:solidFill>
                                        <a:schemeClr val="accent4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en-ZA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ZA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ZA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  <m:r>
                            <a:rPr lang="en-ZA" sz="24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func>
                            <m:funcPr>
                              <m:ctrlPr>
                                <a:rPr lang="en-ZA" sz="2400" b="0" i="1" smtClean="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ZA" sz="2400" b="0" i="0" smtClean="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ZA" sz="2400" i="1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ZA" sz="2400" b="0" i="1" smtClean="0">
                                      <a:solidFill>
                                        <a:schemeClr val="accent4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en-ZA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ZA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ZA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  <m:r>
                            <a:rPr lang="en-ZA" sz="24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,…,</m:t>
                          </m:r>
                          <m:func>
                            <m:funcPr>
                              <m:ctrlPr>
                                <a:rPr lang="en-ZA" sz="2400" i="1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ZA" sz="240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ZA" sz="2400" i="1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ZA" sz="2400" b="0" i="1" smtClean="0">
                                      <a:solidFill>
                                        <a:schemeClr val="accent4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en-ZA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ZA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ZA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  <m:r>
                            <a:rPr lang="en-ZA" sz="2400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func>
                            <m:funcPr>
                              <m:ctrlPr>
                                <a:rPr lang="en-ZA" sz="2400" i="1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ZA" sz="240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ZA" sz="2400" i="1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ZA" sz="2400" b="0" i="1" smtClean="0">
                                      <a:solidFill>
                                        <a:schemeClr val="accent4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en-ZA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ZA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ZA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ZA" sz="2400" i="1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func>
                        </m:e>
                      </m:d>
                    </m:oMath>
                  </m:oMathPara>
                </a14:m>
                <a:endParaRPr kumimoji="0" lang="en-ZA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67C9665A-D2F7-BCAB-1517-CAFCEE518C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9743" y="7782972"/>
                <a:ext cx="7119184" cy="461665"/>
              </a:xfrm>
              <a:prstGeom prst="rect">
                <a:avLst/>
              </a:prstGeom>
              <a:blipFill>
                <a:blip r:embed="rId9"/>
                <a:stretch>
                  <a:fillRect l="-171" b="-21333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80570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8" grpId="0" animBg="1"/>
      <p:bldP spid="29" grpId="0" animBg="1"/>
      <p:bldP spid="23" grpId="0"/>
      <p:bldP spid="5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75110-9D3E-33AD-1326-79FE9B910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Moving Forward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309606-B7DC-FADB-870C-073D43D099E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 smtClean="0"/>
              <a:t>37</a:t>
            </a:fld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3BE9EF-3616-6F5E-B99B-2B2B1BC331CB}"/>
              </a:ext>
            </a:extLst>
          </p:cNvPr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 smtClean="0"/>
              <a:t>37</a:t>
            </a:fld>
            <a:endParaRPr lang="en-ZA"/>
          </a:p>
        </p:txBody>
      </p:sp>
      <p:graphicFrame>
        <p:nvGraphicFramePr>
          <p:cNvPr id="5" name="Text Placeholder 2">
            <a:extLst>
              <a:ext uri="{FF2B5EF4-FFF2-40B4-BE49-F238E27FC236}">
                <a16:creationId xmlns:a16="http://schemas.microsoft.com/office/drawing/2014/main" id="{6FF7F4A0-17EB-4622-E3A2-D8A65523C5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64095007"/>
              </p:ext>
            </p:extLst>
          </p:nvPr>
        </p:nvGraphicFramePr>
        <p:xfrm>
          <a:off x="571400" y="3429657"/>
          <a:ext cx="11861800" cy="40349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7659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741390A-47F4-4179-B008-C927A1ED34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F741390A-47F4-4179-B008-C927A1ED344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4F73820-CAF7-462E-912D-81C1A9E5B9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graphicEl>
                                              <a:dgm id="{34F73820-CAF7-462E-912D-81C1A9E5B9D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BAE417D-B1F2-4986-B86E-F39CDE9A11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graphicEl>
                                              <a:dgm id="{7BAE417D-B1F2-4986-B86E-F39CDE9A11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0D4D163-050D-4F46-A9DD-E6191EB3C0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graphicEl>
                                              <a:dgm id="{60D4D163-050D-4F46-A9DD-E6191EB3C0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51ED52D-4E38-4D8D-97F3-69378B1FA8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graphicEl>
                                              <a:dgm id="{851ED52D-4E38-4D8D-97F3-69378B1FA81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59D9837-83B7-4BC6-9104-AAC6B21774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graphicEl>
                                              <a:dgm id="{359D9837-83B7-4BC6-9104-AAC6B21774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0BACE71-2CC2-400D-B235-F296417568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graphicEl>
                                              <a:dgm id="{30BACE71-2CC2-400D-B235-F296417568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CD81B7C-7B8E-43A8-911B-B9AAC52B8C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graphicEl>
                                              <a:dgm id="{CCD81B7C-7B8E-43A8-911B-B9AAC52B8C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17D4F-EABC-107D-C8B3-13A75EF17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Thanks and Acknowledgments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8A692A-7E37-314A-4A0D-350D4E65CD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 Geraud </a:t>
            </a:r>
            <a:r>
              <a:rPr lang="en-US" dirty="0" err="1"/>
              <a:t>Nangue</a:t>
            </a:r>
            <a:r>
              <a:rPr lang="en-US" dirty="0"/>
              <a:t> Tasse</a:t>
            </a:r>
            <a:endParaRPr lang="en-Z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A7C199-FEDA-53C1-00CC-95CD2B29637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 smtClean="0"/>
              <a:t>38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58892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3"/>
          <p:cNvSpPr txBox="1">
            <a:spLocks noGrp="1"/>
          </p:cNvSpPr>
          <p:nvPr>
            <p:ph type="title"/>
          </p:nvPr>
        </p:nvSpPr>
        <p:spPr>
          <a:xfrm>
            <a:off x="571500" y="330200"/>
            <a:ext cx="11861700" cy="1397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dirty="0">
                <a:latin typeface="HelveticaNeue" panose="00000400000000000000" pitchFamily="2" charset="0"/>
              </a:rPr>
              <a:t>Thank you!</a:t>
            </a:r>
            <a:endParaRPr dirty="0">
              <a:latin typeface="HelveticaNeue" panose="00000400000000000000" pitchFamily="2" charset="0"/>
            </a:endParaRPr>
          </a:p>
        </p:txBody>
      </p:sp>
      <p:sp>
        <p:nvSpPr>
          <p:cNvPr id="78" name="Google Shape;78;p13"/>
          <p:cNvSpPr txBox="1"/>
          <p:nvPr/>
        </p:nvSpPr>
        <p:spPr>
          <a:xfrm>
            <a:off x="6515500" y="8731825"/>
            <a:ext cx="6413100" cy="7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2400" dirty="0">
                <a:latin typeface="HelveticaNeue" panose="00000400000000000000" pitchFamily="2" charset="0"/>
                <a:ea typeface="Helvetica Neue"/>
                <a:cs typeface="Helvetica Neue"/>
                <a:sym typeface="Helvetica Neue"/>
              </a:rPr>
              <a:t>2333213@students.wits.ac.za</a:t>
            </a:r>
            <a:endParaRPr sz="2400" dirty="0">
              <a:latin typeface="HelveticaNeue" panose="00000400000000000000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FB5FC7-674B-AC63-3EBC-1E4B61C34B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995" y="2235775"/>
            <a:ext cx="9753600" cy="649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title"/>
          </p:nvPr>
        </p:nvSpPr>
        <p:spPr>
          <a:xfrm>
            <a:off x="571500" y="1320800"/>
            <a:ext cx="11861700" cy="317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lvl="0"/>
            <a:r>
              <a:rPr lang="en-ZA" dirty="0"/>
              <a:t>Deep learning the Digital Twin of Bent Optical Fibre</a:t>
            </a:r>
            <a:endParaRPr dirty="0">
              <a:latin typeface="HelveticaNeue" panose="00000400000000000000" pitchFamily="2" charset="0"/>
            </a:endParaRPr>
          </a:p>
        </p:txBody>
      </p:sp>
      <p:sp>
        <p:nvSpPr>
          <p:cNvPr id="47" name="Google Shape;47;p10"/>
          <p:cNvSpPr txBox="1">
            <a:spLocks noGrp="1"/>
          </p:cNvSpPr>
          <p:nvPr>
            <p:ph type="body" idx="1"/>
          </p:nvPr>
        </p:nvSpPr>
        <p:spPr>
          <a:xfrm>
            <a:off x="571500" y="5016500"/>
            <a:ext cx="11861700" cy="10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E7E7E"/>
              </a:buClr>
              <a:buSzPts val="2400"/>
              <a:buFont typeface="Helvetica Neue"/>
              <a:buNone/>
            </a:pPr>
            <a:r>
              <a:rPr lang="en-ZA" sz="2400" i="0" u="sng" strike="noStrike" cap="none" dirty="0">
                <a:latin typeface="HelveticaNeue" panose="00000400000000000000" pitchFamily="2" charset="0"/>
                <a:ea typeface="Helvetica Neue"/>
                <a:cs typeface="Helvetica Neue"/>
                <a:sym typeface="Helvetica Neue"/>
              </a:rPr>
              <a:t>Joshua R. Jandrell</a:t>
            </a:r>
            <a:endParaRPr sz="2400" i="0" u="sng" strike="noStrike" cap="none" dirty="0">
              <a:latin typeface="HelveticaNeue" panose="00000400000000000000" pitchFamily="2" charset="0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E7E7E"/>
              </a:buClr>
              <a:buSzPts val="2400"/>
              <a:buFont typeface="Helvetica Neue"/>
              <a:buNone/>
            </a:pPr>
            <a:r>
              <a:rPr lang="en-ZA" sz="2400" dirty="0">
                <a:latin typeface="HelveticaNeue" panose="00000400000000000000" pitchFamily="2" charset="0"/>
                <a:ea typeface="Helvetica Neue"/>
                <a:cs typeface="Helvetica Neue"/>
                <a:sym typeface="Helvetica Neue"/>
              </a:rPr>
              <a:t>Mitchell A. Cox</a:t>
            </a:r>
            <a:endParaRPr sz="2400" b="1" i="0" strike="noStrike" cap="none" baseline="30000" dirty="0">
              <a:latin typeface="HelveticaNeue" panose="00000400000000000000" pitchFamily="2" charset="0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Helvetica Neue"/>
              <a:buNone/>
            </a:pPr>
            <a:endParaRPr sz="2400" i="0" u="none" strike="noStrike" cap="none" dirty="0">
              <a:latin typeface="HelveticaNeue" panose="00000400000000000000" pitchFamily="2" charset="0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47474"/>
              </a:buClr>
              <a:buSzPts val="2400"/>
              <a:buFont typeface="Helvetica Neue"/>
              <a:buNone/>
            </a:pPr>
            <a:endParaRPr sz="2400" dirty="0">
              <a:latin typeface="HelveticaNeue" panose="00000400000000000000" pitchFamily="2" charset="0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47474"/>
              </a:buClr>
              <a:buSzPts val="2400"/>
              <a:buFont typeface="Helvetica Neue"/>
              <a:buNone/>
            </a:pPr>
            <a:endParaRPr sz="2400" dirty="0">
              <a:latin typeface="HelveticaNeue" panose="00000400000000000000" pitchFamily="2" charset="0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747474"/>
              </a:buClr>
              <a:buSzPts val="2400"/>
              <a:buFont typeface="Helvetica Neue"/>
              <a:buNone/>
            </a:pPr>
            <a:r>
              <a:rPr lang="en-ZA" sz="2400" dirty="0">
                <a:latin typeface="HelveticaNeue" panose="00000400000000000000" pitchFamily="2" charset="0"/>
                <a:ea typeface="Helvetica Neue"/>
                <a:cs typeface="Helvetica Neue"/>
                <a:sym typeface="Helvetica Neue"/>
              </a:rPr>
              <a:t>MSc Student,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747474"/>
              </a:buClr>
              <a:buSzPts val="2400"/>
              <a:buFont typeface="Helvetica Neue"/>
              <a:buNone/>
            </a:pPr>
            <a:r>
              <a:rPr lang="en-ZA" sz="2400" dirty="0">
                <a:latin typeface="HelveticaNeue" panose="00000400000000000000" pitchFamily="2" charset="0"/>
                <a:ea typeface="Helvetica Neue"/>
                <a:cs typeface="Helvetica Neue"/>
                <a:sym typeface="Helvetica Neue"/>
              </a:rPr>
              <a:t>Optical Communication Lab</a:t>
            </a:r>
            <a:endParaRPr sz="2400" i="0" u="none" strike="noStrike" cap="none" dirty="0">
              <a:latin typeface="HelveticaNeue" panose="00000400000000000000" pitchFamily="2" charset="0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47474"/>
              </a:buClr>
              <a:buSzPts val="2400"/>
              <a:buFont typeface="Helvetica Neue"/>
              <a:buNone/>
            </a:pPr>
            <a:endParaRPr sz="2400" i="0" u="none" strike="noStrike" cap="none" dirty="0">
              <a:latin typeface="HelveticaNeue" panose="00000400000000000000" pitchFamily="2" charset="0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47474"/>
              </a:buClr>
              <a:buSzPts val="2400"/>
              <a:buFont typeface="Helvetica Neue"/>
              <a:buNone/>
            </a:pPr>
            <a:endParaRPr sz="2400" dirty="0">
              <a:latin typeface="HelveticaNeue" panose="00000400000000000000" pitchFamily="2" charset="0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Helvetica Neue"/>
              <a:buNone/>
            </a:pPr>
            <a:endParaRPr sz="2400" i="0" u="none" strike="noStrike" cap="none" dirty="0">
              <a:latin typeface="HelveticaNeue" panose="00000400000000000000" pitchFamily="2" charset="0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Helvetica Neue"/>
              <a:buNone/>
            </a:pPr>
            <a:endParaRPr sz="2400" i="0" u="none" strike="noStrike" cap="none" dirty="0">
              <a:latin typeface="HelveticaNeue" panose="00000400000000000000" pitchFamily="2" charset="0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Helvetica Neue"/>
              <a:buNone/>
            </a:pPr>
            <a:endParaRPr sz="2400" i="0" u="none" strike="noStrike" cap="none" dirty="0">
              <a:latin typeface="HelveticaNeue" panose="00000400000000000000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42F8947-EA3F-A603-A158-F2D54DDE0198}"/>
              </a:ext>
            </a:extLst>
          </p:cNvPr>
          <p:cNvSpPr/>
          <p:nvPr/>
        </p:nvSpPr>
        <p:spPr>
          <a:xfrm>
            <a:off x="11013473" y="8710863"/>
            <a:ext cx="1419727" cy="4913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B438DB-6449-16CF-50D3-A55DBF780D1C}"/>
              </a:ext>
            </a:extLst>
          </p:cNvPr>
          <p:cNvSpPr txBox="1"/>
          <p:nvPr/>
        </p:nvSpPr>
        <p:spPr>
          <a:xfrm>
            <a:off x="10820968" y="8571831"/>
            <a:ext cx="1828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4400" dirty="0">
                <a:solidFill>
                  <a:srgbClr val="05286A"/>
                </a:solidFill>
                <a:latin typeface="Georgia Pro Light" panose="02040302050405020303" pitchFamily="18" charset="0"/>
              </a:rPr>
              <a:t>THIS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494">
        <p:fade/>
      </p:transition>
    </mc:Choice>
    <mc:Fallback>
      <p:transition advTm="49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>
          <a:extLst>
            <a:ext uri="{FF2B5EF4-FFF2-40B4-BE49-F238E27FC236}">
              <a16:creationId xmlns:a16="http://schemas.microsoft.com/office/drawing/2014/main" id="{AF7EEDE2-D0EA-F1CC-9DEC-9E14C35571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3">
            <a:extLst>
              <a:ext uri="{FF2B5EF4-FFF2-40B4-BE49-F238E27FC236}">
                <a16:creationId xmlns:a16="http://schemas.microsoft.com/office/drawing/2014/main" id="{53CBD550-3ACC-0674-AB1F-DAD1326ACC7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71500" y="330200"/>
            <a:ext cx="11861700" cy="1397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r>
              <a:rPr lang="en-ZA" dirty="0">
                <a:latin typeface="HelveticaNeue" panose="00000400000000000000" pitchFamily="2" charset="0"/>
              </a:rPr>
              <a:t>Thank you! </a:t>
            </a:r>
            <a:br>
              <a:rPr lang="en-ZA" dirty="0">
                <a:latin typeface="HelveticaNeue" panose="00000400000000000000" pitchFamily="2" charset="0"/>
              </a:rPr>
            </a:br>
            <a:r>
              <a:rPr lang="en-ZA" dirty="0">
                <a:latin typeface="HelveticaNeue" panose="00000400000000000000" pitchFamily="2" charset="0"/>
              </a:rPr>
              <a:t>Deformations </a:t>
            </a:r>
            <a:r>
              <a:rPr lang="en-ZA" dirty="0">
                <a:solidFill>
                  <a:schemeClr val="accent2">
                    <a:lumMod val="60000"/>
                    <a:lumOff val="4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(bends, presses, stretches, spins, …) </a:t>
            </a:r>
            <a:r>
              <a:rPr lang="en-ZA" dirty="0">
                <a:latin typeface="HelveticaNeue" panose="00000400000000000000" pitchFamily="2" charset="0"/>
              </a:rPr>
              <a:t>are Dope!</a:t>
            </a:r>
            <a:endParaRPr dirty="0">
              <a:latin typeface="HelveticaNeue" panose="00000400000000000000" pitchFamily="2" charset="0"/>
            </a:endParaRPr>
          </a:p>
        </p:txBody>
      </p:sp>
      <p:sp>
        <p:nvSpPr>
          <p:cNvPr id="78" name="Google Shape;78;p13">
            <a:extLst>
              <a:ext uri="{FF2B5EF4-FFF2-40B4-BE49-F238E27FC236}">
                <a16:creationId xmlns:a16="http://schemas.microsoft.com/office/drawing/2014/main" id="{62674BA1-8233-72A3-9B64-DCF657B838C7}"/>
              </a:ext>
            </a:extLst>
          </p:cNvPr>
          <p:cNvSpPr txBox="1"/>
          <p:nvPr/>
        </p:nvSpPr>
        <p:spPr>
          <a:xfrm>
            <a:off x="6515500" y="8731825"/>
            <a:ext cx="6413100" cy="7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2400" dirty="0">
                <a:latin typeface="HelveticaNeue" panose="00000400000000000000" pitchFamily="2" charset="0"/>
                <a:ea typeface="Helvetica Neue"/>
                <a:cs typeface="Helvetica Neue"/>
                <a:sym typeface="Helvetica Neue"/>
              </a:rPr>
              <a:t>2333213@students.wits.ac.za</a:t>
            </a:r>
            <a:endParaRPr sz="2400" dirty="0">
              <a:latin typeface="HelveticaNeue" panose="00000400000000000000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D6280D03-3E08-DD6C-D2E5-2F0E82F52B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995" y="2235775"/>
            <a:ext cx="9753600" cy="649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C3F6C897-3E7B-9154-666C-AEAA9AD219D3}"/>
              </a:ext>
            </a:extLst>
          </p:cNvPr>
          <p:cNvSpPr/>
          <p:nvPr/>
        </p:nvSpPr>
        <p:spPr>
          <a:xfrm>
            <a:off x="10475400" y="2103019"/>
            <a:ext cx="789900" cy="7899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86C536-A20A-7F6A-9112-11FDF0BFEF77}"/>
              </a:ext>
            </a:extLst>
          </p:cNvPr>
          <p:cNvSpPr txBox="1"/>
          <p:nvPr/>
        </p:nvSpPr>
        <p:spPr>
          <a:xfrm>
            <a:off x="11392300" y="2157759"/>
            <a:ext cx="1739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800" b="1" dirty="0">
                <a:solidFill>
                  <a:srgbClr val="FF0000"/>
                </a:solidFill>
                <a:latin typeface="Helvetica Neue" panose="02000503000000020004" pitchFamily="50"/>
              </a:rPr>
              <a:t>Bend</a:t>
            </a:r>
            <a:r>
              <a:rPr lang="en-ZA" sz="1800" dirty="0">
                <a:solidFill>
                  <a:srgbClr val="FF0000"/>
                </a:solidFill>
                <a:latin typeface="Helvetica Neue" panose="02000503000000020004" pitchFamily="50"/>
              </a:rPr>
              <a:t> holds cable like pro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06CDCFA-2DA8-A60B-6BE4-848B04F35DE4}"/>
              </a:ext>
            </a:extLst>
          </p:cNvPr>
          <p:cNvSpPr/>
          <p:nvPr/>
        </p:nvSpPr>
        <p:spPr>
          <a:xfrm>
            <a:off x="9775250" y="2989400"/>
            <a:ext cx="1617050" cy="16170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B45421-E5DA-4A79-1CE2-B952F8114611}"/>
              </a:ext>
            </a:extLst>
          </p:cNvPr>
          <p:cNvSpPr txBox="1"/>
          <p:nvPr/>
        </p:nvSpPr>
        <p:spPr>
          <a:xfrm>
            <a:off x="11265300" y="3287869"/>
            <a:ext cx="1536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1800" b="1" dirty="0">
                <a:solidFill>
                  <a:srgbClr val="FF0000"/>
                </a:solidFill>
                <a:latin typeface="Helvetica Neue" panose="02000503000000020004" pitchFamily="50"/>
              </a:rPr>
              <a:t>Pressure </a:t>
            </a:r>
            <a:r>
              <a:rPr lang="en-ZA" sz="1800" dirty="0">
                <a:solidFill>
                  <a:srgbClr val="FF0000"/>
                </a:solidFill>
                <a:latin typeface="Helvetica Neue" panose="02000503000000020004" pitchFamily="50"/>
              </a:rPr>
              <a:t>(supervisor) makes work happen fast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B65C8C5-B4DF-02B8-3AA6-023CFED408D9}"/>
              </a:ext>
            </a:extLst>
          </p:cNvPr>
          <p:cNvSpPr/>
          <p:nvPr/>
        </p:nvSpPr>
        <p:spPr>
          <a:xfrm>
            <a:off x="9722050" y="7933175"/>
            <a:ext cx="1536300" cy="9839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6B932F-C67A-13B3-BFCF-22B373B0ABB9}"/>
              </a:ext>
            </a:extLst>
          </p:cNvPr>
          <p:cNvSpPr txBox="1"/>
          <p:nvPr/>
        </p:nvSpPr>
        <p:spPr>
          <a:xfrm>
            <a:off x="11325325" y="7655035"/>
            <a:ext cx="1536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1800" b="1" dirty="0">
                <a:solidFill>
                  <a:srgbClr val="FF0000"/>
                </a:solidFill>
                <a:latin typeface="Helvetica Neue" panose="02000503000000020004" pitchFamily="50"/>
              </a:rPr>
              <a:t>Bends</a:t>
            </a:r>
            <a:r>
              <a:rPr lang="en-ZA" sz="1800" dirty="0">
                <a:solidFill>
                  <a:srgbClr val="FF0000"/>
                </a:solidFill>
                <a:latin typeface="Helvetica Neue" panose="02000503000000020004" pitchFamily="50"/>
              </a:rPr>
              <a:t>  control polarization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F3BC30A-101A-E740-6670-C4E064E5334D}"/>
              </a:ext>
            </a:extLst>
          </p:cNvPr>
          <p:cNvSpPr/>
          <p:nvPr/>
        </p:nvSpPr>
        <p:spPr>
          <a:xfrm>
            <a:off x="6375400" y="7624813"/>
            <a:ext cx="1031774" cy="9839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B63FE0-6F76-0D9B-45BF-BBB7656118FF}"/>
              </a:ext>
            </a:extLst>
          </p:cNvPr>
          <p:cNvSpPr txBox="1"/>
          <p:nvPr/>
        </p:nvSpPr>
        <p:spPr>
          <a:xfrm>
            <a:off x="4399614" y="8731825"/>
            <a:ext cx="2818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1800" dirty="0">
                <a:solidFill>
                  <a:srgbClr val="FF0000"/>
                </a:solidFill>
                <a:latin typeface="Helvetica Neue" panose="02000503000000020004" pitchFamily="50"/>
              </a:rPr>
              <a:t>Screwdriver </a:t>
            </a:r>
            <a:r>
              <a:rPr lang="en-ZA" sz="1800" b="1" dirty="0">
                <a:solidFill>
                  <a:srgbClr val="FF0000"/>
                </a:solidFill>
                <a:latin typeface="Helvetica Neue" panose="02000503000000020004" pitchFamily="50"/>
              </a:rPr>
              <a:t>Spins </a:t>
            </a:r>
            <a:r>
              <a:rPr lang="en-ZA" sz="1800" dirty="0">
                <a:solidFill>
                  <a:srgbClr val="FF0000"/>
                </a:solidFill>
                <a:latin typeface="Helvetica Neue" panose="02000503000000020004" pitchFamily="50"/>
              </a:rPr>
              <a:t>stuff to make setup super tight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5B542A3-D285-110E-418C-11C4FC7B3EF2}"/>
              </a:ext>
            </a:extLst>
          </p:cNvPr>
          <p:cNvSpPr/>
          <p:nvPr/>
        </p:nvSpPr>
        <p:spPr>
          <a:xfrm>
            <a:off x="4704337" y="2762886"/>
            <a:ext cx="736549" cy="66761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8CF567-DEFD-F53F-EA1A-914FC5DACAA8}"/>
              </a:ext>
            </a:extLst>
          </p:cNvPr>
          <p:cNvSpPr txBox="1"/>
          <p:nvPr/>
        </p:nvSpPr>
        <p:spPr>
          <a:xfrm>
            <a:off x="0" y="5483800"/>
            <a:ext cx="1638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1800" b="1" dirty="0">
                <a:solidFill>
                  <a:srgbClr val="FF0000"/>
                </a:solidFill>
                <a:latin typeface="Helvetica Neue" panose="02000503000000020004" pitchFamily="50"/>
              </a:rPr>
              <a:t>Bent </a:t>
            </a:r>
            <a:r>
              <a:rPr lang="en-ZA" sz="1800" dirty="0">
                <a:solidFill>
                  <a:srgbClr val="FF0000"/>
                </a:solidFill>
                <a:latin typeface="Helvetica Neue" panose="02000503000000020004" pitchFamily="50"/>
              </a:rPr>
              <a:t>arms: very cool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46A675F-2326-DCAC-0CDD-F173A1C64AC9}"/>
              </a:ext>
            </a:extLst>
          </p:cNvPr>
          <p:cNvSpPr/>
          <p:nvPr/>
        </p:nvSpPr>
        <p:spPr>
          <a:xfrm>
            <a:off x="1638700" y="5233331"/>
            <a:ext cx="1638700" cy="148533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6573190-D7BE-22F5-FA69-4B8C1846A5C8}"/>
              </a:ext>
            </a:extLst>
          </p:cNvPr>
          <p:cNvSpPr/>
          <p:nvPr/>
        </p:nvSpPr>
        <p:spPr>
          <a:xfrm>
            <a:off x="1731450" y="3232285"/>
            <a:ext cx="736549" cy="66761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997ED27-4A80-EF9C-81BC-E3D76DD203A8}"/>
              </a:ext>
            </a:extLst>
          </p:cNvPr>
          <p:cNvSpPr txBox="1"/>
          <p:nvPr/>
        </p:nvSpPr>
        <p:spPr>
          <a:xfrm>
            <a:off x="285737" y="3232285"/>
            <a:ext cx="13065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1800" dirty="0">
                <a:solidFill>
                  <a:srgbClr val="FF0000"/>
                </a:solidFill>
                <a:latin typeface="Helvetica Neue" panose="02000503000000020004" pitchFamily="50"/>
              </a:rPr>
              <a:t>Glasses </a:t>
            </a:r>
            <a:r>
              <a:rPr lang="en-ZA" sz="1800" b="1" dirty="0">
                <a:solidFill>
                  <a:srgbClr val="FF0000"/>
                </a:solidFill>
                <a:latin typeface="Helvetica Neue" panose="02000503000000020004" pitchFamily="50"/>
              </a:rPr>
              <a:t>deflect</a:t>
            </a:r>
            <a:r>
              <a:rPr lang="en-ZA" sz="1800" dirty="0">
                <a:solidFill>
                  <a:srgbClr val="FF0000"/>
                </a:solidFill>
                <a:latin typeface="Helvetica Neue" panose="02000503000000020004" pitchFamily="50"/>
              </a:rPr>
              <a:t> dangerous light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A380125-6908-FBDC-2052-EF5476C7E9B0}"/>
              </a:ext>
            </a:extLst>
          </p:cNvPr>
          <p:cNvSpPr txBox="1"/>
          <p:nvPr/>
        </p:nvSpPr>
        <p:spPr>
          <a:xfrm>
            <a:off x="3615902" y="2229560"/>
            <a:ext cx="1638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1800" b="1" dirty="0">
                <a:solidFill>
                  <a:srgbClr val="FF0000"/>
                </a:solidFill>
                <a:latin typeface="Helvetica Neue" panose="02000503000000020004" pitchFamily="50"/>
              </a:rPr>
              <a:t>Curls</a:t>
            </a:r>
            <a:r>
              <a:rPr lang="en-ZA" sz="1800" dirty="0">
                <a:solidFill>
                  <a:srgbClr val="FF0000"/>
                </a:solidFill>
                <a:latin typeface="Helvetica Neue" panose="02000503000000020004" pitchFamily="50"/>
              </a:rPr>
              <a:t> look glorious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8C464E6-87FD-0AC9-E038-DB47C2690318}"/>
              </a:ext>
            </a:extLst>
          </p:cNvPr>
          <p:cNvSpPr/>
          <p:nvPr/>
        </p:nvSpPr>
        <p:spPr>
          <a:xfrm>
            <a:off x="7563916" y="2303255"/>
            <a:ext cx="1086279" cy="9846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97167F2-A1FE-8BDC-03E1-C52EE8600CAE}"/>
              </a:ext>
            </a:extLst>
          </p:cNvPr>
          <p:cNvSpPr txBox="1"/>
          <p:nvPr/>
        </p:nvSpPr>
        <p:spPr>
          <a:xfrm>
            <a:off x="8017350" y="2229560"/>
            <a:ext cx="1638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1800" dirty="0">
                <a:solidFill>
                  <a:srgbClr val="FF0000"/>
                </a:solidFill>
                <a:latin typeface="Helvetica Neue" panose="02000503000000020004" pitchFamily="50"/>
              </a:rPr>
              <a:t>Yes!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D39E897-63C2-C45A-2CB4-1684432F879A}"/>
              </a:ext>
            </a:extLst>
          </p:cNvPr>
          <p:cNvSpPr/>
          <p:nvPr/>
        </p:nvSpPr>
        <p:spPr>
          <a:xfrm>
            <a:off x="2549118" y="3246850"/>
            <a:ext cx="1030164" cy="10772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DC91CBD-D392-694A-F455-D73E1F05AED7}"/>
              </a:ext>
            </a:extLst>
          </p:cNvPr>
          <p:cNvSpPr txBox="1"/>
          <p:nvPr/>
        </p:nvSpPr>
        <p:spPr>
          <a:xfrm>
            <a:off x="2262939" y="2624509"/>
            <a:ext cx="1638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1800" dirty="0">
                <a:solidFill>
                  <a:srgbClr val="FF0000"/>
                </a:solidFill>
                <a:latin typeface="Helvetica Neue" panose="02000503000000020004" pitchFamily="50"/>
              </a:rPr>
              <a:t>Hi mom I’m on TV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68E486E-8B22-BBC0-5886-BC64A24D8153}"/>
              </a:ext>
            </a:extLst>
          </p:cNvPr>
          <p:cNvSpPr/>
          <p:nvPr/>
        </p:nvSpPr>
        <p:spPr>
          <a:xfrm>
            <a:off x="5692403" y="5089578"/>
            <a:ext cx="728041" cy="72804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97993FE-BD7E-E133-4E68-0D16141096D9}"/>
              </a:ext>
            </a:extLst>
          </p:cNvPr>
          <p:cNvSpPr txBox="1"/>
          <p:nvPr/>
        </p:nvSpPr>
        <p:spPr>
          <a:xfrm>
            <a:off x="6335757" y="5386475"/>
            <a:ext cx="1638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1800" b="1" dirty="0">
                <a:solidFill>
                  <a:srgbClr val="FF0000"/>
                </a:solidFill>
                <a:latin typeface="Helvetica Neue" panose="02000503000000020004" pitchFamily="50"/>
              </a:rPr>
              <a:t>Bent</a:t>
            </a:r>
            <a:r>
              <a:rPr lang="en-ZA" sz="1800" dirty="0">
                <a:solidFill>
                  <a:srgbClr val="FF0000"/>
                </a:solidFill>
                <a:latin typeface="Helvetica Neue" panose="02000503000000020004" pitchFamily="50"/>
              </a:rPr>
              <a:t> collar: looks rad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A46DC63-E53B-FC2C-4118-456A410C7348}"/>
              </a:ext>
            </a:extLst>
          </p:cNvPr>
          <p:cNvSpPr txBox="1"/>
          <p:nvPr/>
        </p:nvSpPr>
        <p:spPr>
          <a:xfrm>
            <a:off x="5746591" y="2615144"/>
            <a:ext cx="1638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1800" dirty="0">
                <a:solidFill>
                  <a:srgbClr val="FF0000"/>
                </a:solidFill>
                <a:latin typeface="Helvetica Neue" panose="02000503000000020004" pitchFamily="50"/>
              </a:rPr>
              <a:t>Guest </a:t>
            </a:r>
            <a:r>
              <a:rPr lang="en-ZA" sz="1800" b="1" dirty="0">
                <a:solidFill>
                  <a:srgbClr val="FF0000"/>
                </a:solidFill>
                <a:latin typeface="Helvetica Neue" panose="02000503000000020004" pitchFamily="50"/>
              </a:rPr>
              <a:t>squeezes</a:t>
            </a:r>
            <a:r>
              <a:rPr lang="en-ZA" sz="1800" dirty="0">
                <a:solidFill>
                  <a:srgbClr val="FF0000"/>
                </a:solidFill>
                <a:latin typeface="Helvetica Neue" panose="02000503000000020004" pitchFamily="50"/>
              </a:rPr>
              <a:t> into picture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4956B63-BCED-7182-0A4E-79B30405EA31}"/>
              </a:ext>
            </a:extLst>
          </p:cNvPr>
          <p:cNvSpPr/>
          <p:nvPr/>
        </p:nvSpPr>
        <p:spPr>
          <a:xfrm>
            <a:off x="6375400" y="3521403"/>
            <a:ext cx="1175443" cy="117544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A208028-EE9C-9001-96E9-3E86EB5ACEF1}"/>
              </a:ext>
            </a:extLst>
          </p:cNvPr>
          <p:cNvSpPr/>
          <p:nvPr/>
        </p:nvSpPr>
        <p:spPr>
          <a:xfrm>
            <a:off x="10377426" y="4764657"/>
            <a:ext cx="596349" cy="59634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E35A9A0-2B03-CBAA-A791-EA80D265B5ED}"/>
              </a:ext>
            </a:extLst>
          </p:cNvPr>
          <p:cNvSpPr txBox="1"/>
          <p:nvPr/>
        </p:nvSpPr>
        <p:spPr>
          <a:xfrm>
            <a:off x="11235390" y="4837469"/>
            <a:ext cx="1536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1800" dirty="0">
                <a:solidFill>
                  <a:srgbClr val="FF0000"/>
                </a:solidFill>
                <a:latin typeface="Helvetica Neue" panose="02000503000000020004" pitchFamily="50"/>
              </a:rPr>
              <a:t>#bends are based</a:t>
            </a:r>
          </a:p>
        </p:txBody>
      </p:sp>
    </p:spTree>
    <p:extLst>
      <p:ext uri="{BB962C8B-B14F-4D97-AF65-F5344CB8AC3E}">
        <p14:creationId xmlns:p14="http://schemas.microsoft.com/office/powerpoint/2010/main" val="3016797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7" grpId="0" animBg="1"/>
      <p:bldP spid="8" grpId="0"/>
      <p:bldP spid="9" grpId="0" animBg="1"/>
      <p:bldP spid="10" grpId="0"/>
      <p:bldP spid="11" grpId="0" animBg="1"/>
      <p:bldP spid="15" grpId="0"/>
      <p:bldP spid="16" grpId="0" animBg="1"/>
      <p:bldP spid="17" grpId="0" animBg="1"/>
      <p:bldP spid="18" grpId="0"/>
      <p:bldP spid="19" grpId="0"/>
      <p:bldP spid="20" grpId="0" animBg="1"/>
      <p:bldP spid="21" grpId="0"/>
      <p:bldP spid="22" grpId="0" animBg="1"/>
      <p:bldP spid="23" grpId="0"/>
      <p:bldP spid="24" grpId="0" animBg="1"/>
      <p:bldP spid="25" grpId="0"/>
      <p:bldP spid="26" grpId="0"/>
      <p:bldP spid="27" grpId="0" animBg="1"/>
      <p:bldP spid="28" grpId="0" animBg="1"/>
      <p:bldP spid="2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44AC616-F92E-7A20-E21D-456F22442F25}"/>
                  </a:ext>
                </a:extLst>
              </p:cNvPr>
              <p:cNvSpPr txBox="1"/>
              <p:nvPr/>
            </p:nvSpPr>
            <p:spPr>
              <a:xfrm>
                <a:off x="293536" y="5758035"/>
                <a:ext cx="357571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ZA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ZA" sz="24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ZA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  <m:r>
                            <a:rPr lang="en-ZA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kumimoji="0" lang="en-ZA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𝛽</m:t>
                          </m:r>
                        </m:e>
                        <m:sup>
                          <m:r>
                            <a:rPr kumimoji="0" lang="en-ZA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′</m:t>
                          </m:r>
                        </m:sup>
                      </m:sSup>
                      <m:r>
                        <a:rPr kumimoji="0" lang="en-ZA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𝐿</m:t>
                      </m:r>
                    </m:oMath>
                  </m:oMathPara>
                </a14:m>
                <a:endParaRPr kumimoji="0" lang="en-ZA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sym typeface="Arial"/>
                </a:endParaRPr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44AC616-F92E-7A20-E21D-456F22442F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536" y="5758035"/>
                <a:ext cx="3575714" cy="461665"/>
              </a:xfrm>
              <a:prstGeom prst="rect">
                <a:avLst/>
              </a:prstGeom>
              <a:blipFill>
                <a:blip r:embed="rId2"/>
                <a:stretch>
                  <a:fillRect b="-21333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3962F598-2F97-1E87-6755-AFE246E08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For a bend?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8C4822-3FF0-FEA5-1E1A-933109D0FB4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 smtClean="0"/>
              <a:t>41</a:t>
            </a:fld>
            <a:endParaRPr lang="en-ZA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6DDD2D8-B39C-0843-7D83-73C11580CD42}"/>
                  </a:ext>
                </a:extLst>
              </p:cNvPr>
              <p:cNvSpPr txBox="1"/>
              <p:nvPr/>
            </p:nvSpPr>
            <p:spPr>
              <a:xfrm>
                <a:off x="5250553" y="6389812"/>
                <a:ext cx="3952069" cy="8334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ZA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𝑅</m:t>
                      </m:r>
                      <m:d>
                        <m:dPr>
                          <m:ctrlPr>
                            <a:rPr kumimoji="0" lang="en-ZA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en-ZA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𝑑</m:t>
                          </m:r>
                        </m:e>
                      </m:d>
                      <m:r>
                        <a:rPr kumimoji="0" lang="en-ZA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en-ZA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ZA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𝑑</m:t>
                          </m:r>
                        </m:num>
                        <m:den>
                          <m:r>
                            <a:rPr kumimoji="0" lang="en-ZA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den>
                      </m:f>
                      <m:r>
                        <a:rPr kumimoji="0" lang="en-ZA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+</m:t>
                      </m:r>
                      <m:f>
                        <m:fPr>
                          <m:ctrlPr>
                            <a:rPr kumimoji="0" lang="en-ZA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0" lang="en-ZA" sz="2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kumimoji="0" lang="en-ZA" sz="2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  <m:t>𝐿</m:t>
                              </m:r>
                            </m:e>
                            <m:sup>
                              <m:r>
                                <a:rPr kumimoji="0" lang="en-ZA" sz="2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kumimoji="0" lang="en-ZA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8</m:t>
                          </m:r>
                          <m:r>
                            <a:rPr kumimoji="0" lang="en-ZA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𝑑</m:t>
                          </m:r>
                        </m:den>
                      </m:f>
                    </m:oMath>
                  </m:oMathPara>
                </a14:m>
                <a:endParaRPr kumimoji="0" lang="en-ZA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sym typeface="Arial"/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6DDD2D8-B39C-0843-7D83-73C11580CD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0553" y="6389812"/>
                <a:ext cx="3952069" cy="83343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78AAFB83-0688-3AF1-FC48-CF79034E6F17}"/>
              </a:ext>
            </a:extLst>
          </p:cNvPr>
          <p:cNvGrpSpPr/>
          <p:nvPr/>
        </p:nvGrpSpPr>
        <p:grpSpPr>
          <a:xfrm>
            <a:off x="2081393" y="2125835"/>
            <a:ext cx="8356600" cy="3581400"/>
            <a:chOff x="2440183" y="2370412"/>
            <a:chExt cx="8356600" cy="35814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1E51D84-B09F-6A05-3933-2A82A197C9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4117" t="15550" r="8216" b="9307"/>
            <a:stretch>
              <a:fillRect/>
            </a:stretch>
          </p:blipFill>
          <p:spPr>
            <a:xfrm>
              <a:off x="2440183" y="2370412"/>
              <a:ext cx="8356600" cy="3581400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34ADE7D0-1B1B-9E7F-575A-2A2AA6DF59E9}"/>
                </a:ext>
              </a:extLst>
            </p:cNvPr>
            <p:cNvCxnSpPr/>
            <p:nvPr/>
          </p:nvCxnSpPr>
          <p:spPr>
            <a:xfrm>
              <a:off x="4452257" y="4278085"/>
              <a:ext cx="4898572" cy="0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CA446D4A-43BD-5006-B5BB-90EE6503EAB8}"/>
                    </a:ext>
                  </a:extLst>
                </p:cNvPr>
                <p:cNvSpPr txBox="1"/>
                <p:nvPr/>
              </p:nvSpPr>
              <p:spPr>
                <a:xfrm>
                  <a:off x="4452257" y="4278085"/>
                  <a:ext cx="131717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ZA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oMath>
                    </m:oMathPara>
                  </a14:m>
                  <a:endParaRPr lang="en-ZA" sz="24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CA446D4A-43BD-5006-B5BB-90EE6503EAB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52257" y="4278085"/>
                  <a:ext cx="1317172" cy="46166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ZA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46B9829-863C-36C6-C22C-8C5DD4F32F0C}"/>
                  </a:ext>
                </a:extLst>
              </p:cNvPr>
              <p:cNvSpPr txBox="1"/>
              <p:nvPr/>
            </p:nvSpPr>
            <p:spPr>
              <a:xfrm>
                <a:off x="510106" y="6293124"/>
                <a:ext cx="3952069" cy="8384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ZA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ZA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p>
                          <m:r>
                            <a:rPr lang="en-ZA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ZA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ZA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ZA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ZA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en-ZA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ZA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kumimoji="0" lang="en-ZA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sym typeface="Arial"/>
                </a:endParaRP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46B9829-863C-36C6-C22C-8C5DD4F32F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106" y="6293124"/>
                <a:ext cx="3952069" cy="83843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42EF956-7720-0839-BA1C-0F1789585535}"/>
                  </a:ext>
                </a:extLst>
              </p:cNvPr>
              <p:cNvSpPr txBox="1"/>
              <p:nvPr/>
            </p:nvSpPr>
            <p:spPr>
              <a:xfrm>
                <a:off x="5997061" y="5639239"/>
                <a:ext cx="4441371" cy="9221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ZA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  <m:d>
                        <m:dPr>
                          <m:ctrlPr>
                            <a:rPr lang="en-ZA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ZA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d>
                      <m:r>
                        <a:rPr lang="en-ZA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ZA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ZA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ZA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d>
                      <m:func>
                        <m:funcPr>
                          <m:ctrlPr>
                            <a:rPr lang="en-ZA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ZA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arcsin</m:t>
                          </m:r>
                        </m:fName>
                        <m:e>
                          <m:d>
                            <m:dPr>
                              <m:ctrlPr>
                                <a:rPr lang="en-ZA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ZA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ZA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num>
                                <m:den>
                                  <m:r>
                                    <a:rPr lang="en-ZA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ZA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lang="en-ZA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ZA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</m:d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kumimoji="0" lang="en-ZA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sym typeface="Arial"/>
                </a:endParaRP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42EF956-7720-0839-BA1C-0F17895855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7061" y="5639239"/>
                <a:ext cx="4441371" cy="92217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A90EBAF-4F01-6CF0-E317-3A485D06A297}"/>
                  </a:ext>
                </a:extLst>
              </p:cNvPr>
              <p:cNvSpPr txBox="1"/>
              <p:nvPr/>
            </p:nvSpPr>
            <p:spPr>
              <a:xfrm>
                <a:off x="9755170" y="5679783"/>
                <a:ext cx="2903508" cy="8384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ZA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⇒</m:t>
                      </m:r>
                      <m:r>
                        <a:rPr lang="en-ZA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d>
                        <m:dPr>
                          <m:ctrlPr>
                            <a:rPr lang="en-ZA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ZA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d>
                      <m:r>
                        <a:rPr lang="en-ZA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ZA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ZA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ZA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en-ZA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ZA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kumimoji="0" lang="en-ZA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sym typeface="Arial"/>
                </a:endParaRP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A90EBAF-4F01-6CF0-E317-3A485D06A2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5170" y="5679783"/>
                <a:ext cx="2903508" cy="83843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27314CA-34ED-6547-C793-47C8D8506002}"/>
                  </a:ext>
                </a:extLst>
              </p:cNvPr>
              <p:cNvSpPr txBox="1"/>
              <p:nvPr/>
            </p:nvSpPr>
            <p:spPr>
              <a:xfrm>
                <a:off x="510106" y="5757309"/>
                <a:ext cx="3575714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ZA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ZA" sz="24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ZA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  <m:r>
                            <a:rPr lang="en-ZA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kumimoji="0" lang="en-ZA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𝛽</m:t>
                          </m:r>
                        </m:e>
                        <m:sup>
                          <m:r>
                            <a:rPr kumimoji="0" lang="en-ZA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′</m:t>
                          </m:r>
                        </m:sup>
                      </m:sSup>
                      <m:r>
                        <a:rPr kumimoji="0" lang="en-ZA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𝑆</m:t>
                      </m:r>
                      <m:d>
                        <m:dPr>
                          <m:ctrlPr>
                            <a:rPr kumimoji="0" lang="en-ZA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en-ZA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𝑑</m:t>
                          </m:r>
                        </m:e>
                      </m:d>
                    </m:oMath>
                  </m:oMathPara>
                </a14:m>
                <a:endParaRPr kumimoji="0" lang="en-ZA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sym typeface="Arial"/>
                </a:endParaRP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27314CA-34ED-6547-C793-47C8D85060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106" y="5757309"/>
                <a:ext cx="3575714" cy="461665"/>
              </a:xfrm>
              <a:prstGeom prst="rect">
                <a:avLst/>
              </a:prstGeom>
              <a:blipFill>
                <a:blip r:embed="rId9"/>
                <a:stretch>
                  <a:fillRect b="-19737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09A24942-B027-3CD0-0FA5-B0A9F66CA566}"/>
              </a:ext>
            </a:extLst>
          </p:cNvPr>
          <p:cNvSpPr txBox="1"/>
          <p:nvPr/>
        </p:nvSpPr>
        <p:spPr>
          <a:xfrm>
            <a:off x="2819284" y="950371"/>
            <a:ext cx="72139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000" dirty="0">
                <a:solidFill>
                  <a:schemeClr val="accent2">
                    <a:lumMod val="60000"/>
                    <a:lumOff val="4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  <a:sym typeface="Helvetica Neue Light"/>
              </a:rPr>
              <a:t>(A quick aside)</a:t>
            </a:r>
            <a:endParaRPr lang="en-ZA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5275DFA-7370-F574-869D-853720C23E3C}"/>
                  </a:ext>
                </a:extLst>
              </p:cNvPr>
              <p:cNvSpPr txBox="1"/>
              <p:nvPr/>
            </p:nvSpPr>
            <p:spPr>
              <a:xfrm>
                <a:off x="1823633" y="7322660"/>
                <a:ext cx="9438240" cy="9221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ZA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/>
                          <a:sym typeface="Arial"/>
                        </a:rPr>
                        <m:t>𝛾</m:t>
                      </m:r>
                      <m:d>
                        <m:dPr>
                          <m:ctrlPr>
                            <a:rPr kumimoji="0" lang="en-ZA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en-ZA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/>
                              <a:sym typeface="Arial"/>
                            </a:rPr>
                            <m:t>𝑑</m:t>
                          </m:r>
                        </m:e>
                      </m:d>
                      <m:r>
                        <a:rPr kumimoji="0" lang="en-ZA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/>
                          <a:sym typeface="Arial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kumimoji="0" lang="en-ZA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/>
                              <a:sym typeface="Arial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ZA" sz="2400" i="1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ZA" sz="240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ZA" sz="2400" i="1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ZA" sz="2400" i="1">
                                          <a:solidFill>
                                            <a:schemeClr val="accent3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ZA" sz="2400" i="1">
                                          <a:solidFill>
                                            <a:schemeClr val="accent3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ZA" sz="2400" i="1">
                                          <a:solidFill>
                                            <a:schemeClr val="accent3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  <m:sSub>
                                        <m:sSubPr>
                                          <m:ctrlPr>
                                            <a:rPr lang="en-ZA" sz="240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ZA" sz="2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𝑓</m:t>
                                          </m:r>
                                        </m:e>
                                        <m:sub>
                                          <m:r>
                                            <a:rPr lang="en-ZA" sz="2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lang="en-ZA" sz="2400" i="1">
                                              <a:solidFill>
                                                <a:schemeClr val="accent3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ZA" sz="2400" b="0" i="1" smtClean="0">
                                              <a:solidFill>
                                                <a:schemeClr val="accent4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𝑅</m:t>
                                          </m:r>
                                          <m:d>
                                            <m:dPr>
                                              <m:ctrlPr>
                                                <a:rPr lang="en-ZA" sz="2400" i="1">
                                                  <a:solidFill>
                                                    <a:schemeClr val="accent4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ZA" sz="2400" i="1">
                                                  <a:solidFill>
                                                    <a:schemeClr val="accent4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𝑑</m:t>
                                              </m:r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lang="en-ZA" sz="2400" i="1">
                                              <a:solidFill>
                                                <a:schemeClr val="accent3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den>
                                  </m:f>
                                </m:e>
                              </m:d>
                            </m:e>
                          </m:func>
                          <m:r>
                            <a:rPr lang="en-ZA" sz="24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func>
                            <m:funcPr>
                              <m:ctrlPr>
                                <a:rPr lang="en-ZA" sz="2400" b="0" i="1" smtClean="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ZA" sz="2400" b="0" i="0" smtClean="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ZA" sz="2400" i="1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ZA" sz="2400" i="1">
                                          <a:solidFill>
                                            <a:schemeClr val="accent3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ZA" sz="2400" i="1">
                                          <a:solidFill>
                                            <a:schemeClr val="accent3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ZA" sz="2400" i="1">
                                          <a:solidFill>
                                            <a:schemeClr val="accent3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  <m:sSub>
                                        <m:sSubPr>
                                          <m:ctrlPr>
                                            <a:rPr lang="en-ZA" sz="240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ZA" sz="2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𝑓</m:t>
                                          </m:r>
                                        </m:e>
                                        <m:sub>
                                          <m:r>
                                            <a:rPr lang="en-ZA" sz="2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lang="en-ZA" sz="2400" i="1">
                                              <a:solidFill>
                                                <a:schemeClr val="accent3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ZA" sz="2400" b="0" i="1" smtClean="0">
                                              <a:solidFill>
                                                <a:schemeClr val="accent4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𝑅</m:t>
                                          </m:r>
                                          <m:d>
                                            <m:dPr>
                                              <m:ctrlPr>
                                                <a:rPr lang="en-ZA" sz="2400" i="1">
                                                  <a:solidFill>
                                                    <a:schemeClr val="accent4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ZA" sz="2400" i="1">
                                                  <a:solidFill>
                                                    <a:schemeClr val="accent4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𝑑</m:t>
                                              </m:r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lang="en-ZA" sz="2400" i="1">
                                              <a:solidFill>
                                                <a:schemeClr val="accent3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den>
                                  </m:f>
                                </m:e>
                              </m:d>
                              <m:r>
                                <a:rPr lang="en-ZA" sz="2400" b="0" i="1" smtClean="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func>
                          <m:r>
                            <a:rPr lang="en-ZA" sz="24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,…,</m:t>
                          </m:r>
                          <m:func>
                            <m:funcPr>
                              <m:ctrlPr>
                                <a:rPr lang="en-ZA" sz="2400" i="1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ZA" sz="240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ZA" sz="2400" i="1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ZA" sz="2400" i="1">
                                          <a:solidFill>
                                            <a:schemeClr val="accent3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ZA" sz="2400" i="1">
                                          <a:solidFill>
                                            <a:schemeClr val="accent3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ZA" sz="2400" i="1">
                                          <a:solidFill>
                                            <a:schemeClr val="accent3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  <m:sSub>
                                        <m:sSubPr>
                                          <m:ctrlPr>
                                            <a:rPr lang="en-ZA" sz="240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ZA" sz="2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𝑓</m:t>
                                          </m:r>
                                        </m:e>
                                        <m:sub>
                                          <m:r>
                                            <a:rPr lang="en-ZA" sz="24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lang="en-ZA" sz="2400" i="1">
                                              <a:solidFill>
                                                <a:schemeClr val="accent3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ZA" sz="2400" b="0" i="1" smtClean="0">
                                              <a:solidFill>
                                                <a:schemeClr val="accent4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𝑅</m:t>
                                          </m:r>
                                          <m:d>
                                            <m:dPr>
                                              <m:ctrlPr>
                                                <a:rPr lang="en-ZA" sz="2400" i="1">
                                                  <a:solidFill>
                                                    <a:schemeClr val="accent4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ZA" sz="2400" i="1">
                                                  <a:solidFill>
                                                    <a:schemeClr val="accent4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𝑑</m:t>
                                              </m:r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lang="en-ZA" sz="2400" i="1">
                                              <a:solidFill>
                                                <a:schemeClr val="accent3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den>
                                  </m:f>
                                </m:e>
                              </m:d>
                            </m:e>
                          </m:func>
                          <m:r>
                            <a:rPr lang="en-ZA" sz="2400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func>
                            <m:funcPr>
                              <m:ctrlPr>
                                <a:rPr lang="en-ZA" sz="2400" i="1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ZA" sz="240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ZA" sz="2400" i="1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ZA" sz="2400" i="1">
                                          <a:solidFill>
                                            <a:schemeClr val="accent3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ZA" sz="2400" i="1">
                                          <a:solidFill>
                                            <a:schemeClr val="accent3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ZA" sz="2400" i="1">
                                          <a:solidFill>
                                            <a:schemeClr val="accent3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  <m:sSub>
                                        <m:sSubPr>
                                          <m:ctrlPr>
                                            <a:rPr lang="en-ZA" sz="240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ZA" sz="2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𝑓</m:t>
                                          </m:r>
                                        </m:e>
                                        <m:sub>
                                          <m:r>
                                            <a:rPr lang="en-ZA" sz="24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lang="en-ZA" sz="2400" i="1">
                                              <a:solidFill>
                                                <a:schemeClr val="accent3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ZA" sz="2400" b="0" i="1" smtClean="0">
                                              <a:solidFill>
                                                <a:schemeClr val="accent4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𝑅</m:t>
                                          </m:r>
                                          <m:d>
                                            <m:dPr>
                                              <m:ctrlPr>
                                                <a:rPr lang="en-ZA" sz="2400" i="1">
                                                  <a:solidFill>
                                                    <a:schemeClr val="accent4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ZA" sz="2400" i="1">
                                                  <a:solidFill>
                                                    <a:schemeClr val="accent4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𝑑</m:t>
                                              </m:r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lang="en-ZA" sz="2400" i="1">
                                              <a:solidFill>
                                                <a:schemeClr val="accent3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den>
                                  </m:f>
                                </m:e>
                              </m:d>
                              <m:r>
                                <a:rPr lang="en-ZA" sz="2400" i="1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func>
                        </m:e>
                      </m:d>
                    </m:oMath>
                  </m:oMathPara>
                </a14:m>
                <a:endParaRPr kumimoji="0" lang="en-ZA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5275DFA-7370-F574-869D-853720C23E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3633" y="7322660"/>
                <a:ext cx="9438240" cy="92217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4F17F0F-6B33-4139-17FE-321B032F1F5B}"/>
                  </a:ext>
                </a:extLst>
              </p:cNvPr>
              <p:cNvSpPr txBox="1"/>
              <p:nvPr/>
            </p:nvSpPr>
            <p:spPr>
              <a:xfrm>
                <a:off x="6399458" y="5518096"/>
                <a:ext cx="3952069" cy="8334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ZA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𝑅</m:t>
                      </m:r>
                      <m:d>
                        <m:dPr>
                          <m:ctrlPr>
                            <a:rPr kumimoji="0" lang="en-ZA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en-ZA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𝑑</m:t>
                          </m:r>
                        </m:e>
                      </m:d>
                      <m:r>
                        <a:rPr kumimoji="0" lang="en-ZA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en-ZA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ZA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𝑑</m:t>
                          </m:r>
                        </m:num>
                        <m:den>
                          <m:r>
                            <a:rPr kumimoji="0" lang="en-ZA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den>
                      </m:f>
                      <m:r>
                        <a:rPr kumimoji="0" lang="en-ZA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+</m:t>
                      </m:r>
                      <m:f>
                        <m:fPr>
                          <m:ctrlPr>
                            <a:rPr kumimoji="0" lang="en-ZA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0" lang="en-ZA" sz="2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kumimoji="0" lang="en-ZA" sz="2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  <m:t>𝐿</m:t>
                              </m:r>
                            </m:e>
                            <m:sup>
                              <m:r>
                                <a:rPr kumimoji="0" lang="en-ZA" sz="2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kumimoji="0" lang="en-ZA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8</m:t>
                          </m:r>
                          <m:r>
                            <a:rPr kumimoji="0" lang="en-ZA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𝑑</m:t>
                          </m:r>
                        </m:den>
                      </m:f>
                    </m:oMath>
                  </m:oMathPara>
                </a14:m>
                <a:endParaRPr kumimoji="0" lang="en-ZA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sym typeface="Arial"/>
                </a:endParaRP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4F17F0F-6B33-4139-17FE-321B032F1F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9458" y="5518096"/>
                <a:ext cx="3952069" cy="83343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F415A8B-D3F3-D0F3-B7FB-42CA6B1BF5F9}"/>
                  </a:ext>
                </a:extLst>
              </p:cNvPr>
              <p:cNvSpPr txBox="1"/>
              <p:nvPr/>
            </p:nvSpPr>
            <p:spPr>
              <a:xfrm>
                <a:off x="2420908" y="5568913"/>
                <a:ext cx="3575714" cy="8384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ZA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⇒</m:t>
                      </m:r>
                      <m:r>
                        <m:rPr>
                          <m:sty m:val="p"/>
                        </m:rPr>
                        <a:rPr lang="en-ZA" sz="24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ZA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ZA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kumimoji="0" lang="en-ZA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ZA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kumimoji="0" lang="en-ZA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R</m:t>
                          </m:r>
                          <m:sSup>
                            <m:sSupPr>
                              <m:ctrlPr>
                                <a:rPr kumimoji="0" lang="en-ZA" sz="2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kumimoji="0" lang="en-ZA" sz="2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kumimoji="0" lang="en-ZA" sz="2400" b="0" i="0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d</m:t>
                                  </m:r>
                                </m:e>
                              </m:d>
                            </m:e>
                            <m:sup>
                              <m:r>
                                <a:rPr kumimoji="0" lang="en-ZA" sz="2400" b="0" i="0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kumimoji="0" lang="en-ZA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sym typeface="Arial"/>
                </a:endParaRP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F415A8B-D3F3-D0F3-B7FB-42CA6B1BF5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0908" y="5568913"/>
                <a:ext cx="3575714" cy="83843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62855C2-63CB-829B-CA8A-DDD8237D69A5}"/>
                  </a:ext>
                </a:extLst>
              </p:cNvPr>
              <p:cNvSpPr txBox="1"/>
              <p:nvPr/>
            </p:nvSpPr>
            <p:spPr>
              <a:xfrm>
                <a:off x="691519" y="8362130"/>
                <a:ext cx="943824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ZA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/>
                          <a:sym typeface="Arial"/>
                        </a:rPr>
                        <m:t>𝛾</m:t>
                      </m:r>
                      <m:d>
                        <m:dPr>
                          <m:ctrlPr>
                            <a:rPr kumimoji="0" lang="en-ZA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en-ZA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/>
                              <a:sym typeface="Arial"/>
                            </a:rPr>
                            <m:t>𝑑</m:t>
                          </m:r>
                        </m:e>
                      </m:d>
                      <m:r>
                        <a:rPr kumimoji="0" lang="en-ZA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/>
                          <a:sym typeface="Arial"/>
                        </a:rPr>
                        <m:t>, </m:t>
                      </m:r>
                      <m:r>
                        <a:rPr kumimoji="0" lang="en-ZA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/>
                          <a:sym typeface="Arial"/>
                        </a:rPr>
                        <m:t>𝛾</m:t>
                      </m:r>
                      <m:d>
                        <m:dPr>
                          <m:ctrlPr>
                            <a:rPr kumimoji="0" lang="en-ZA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/>
                              <a:sym typeface="Arial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0" lang="en-ZA" sz="2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3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Arial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kumimoji="0" lang="en-ZA" sz="2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3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Arial"/>
                                  <a:sym typeface="Arial"/>
                                </a:rPr>
                                <m:t>𝑑</m:t>
                              </m:r>
                            </m:e>
                            <m:sup>
                              <m:r>
                                <a:rPr kumimoji="0" lang="en-ZA" sz="2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3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Arial"/>
                                  <a:sym typeface="Arial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kumimoji="0" lang="en-ZA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/>
                          <a:sym typeface="Arial"/>
                        </a:rPr>
                        <m:t>, </m:t>
                      </m:r>
                      <m:r>
                        <a:rPr kumimoji="0" lang="en-ZA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/>
                          <a:sym typeface="Arial"/>
                        </a:rPr>
                        <m:t>𝛾</m:t>
                      </m:r>
                      <m:d>
                        <m:dPr>
                          <m:ctrlPr>
                            <a:rPr kumimoji="0" lang="en-ZA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/>
                              <a:sym typeface="Arial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0" lang="en-ZA" sz="2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3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Arial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kumimoji="0" lang="en-ZA" sz="2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3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Arial"/>
                                  <a:sym typeface="Arial"/>
                                </a:rPr>
                                <m:t>𝑑</m:t>
                              </m:r>
                            </m:e>
                            <m:sup>
                              <m:r>
                                <a:rPr kumimoji="0" lang="en-ZA" sz="2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3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Arial"/>
                                  <a:sym typeface="Arial"/>
                                </a:rPr>
                                <m:t>−1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kumimoji="0" lang="en-ZA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62855C2-63CB-829B-CA8A-DDD8237D69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519" y="8362130"/>
                <a:ext cx="9438240" cy="461665"/>
              </a:xfrm>
              <a:prstGeom prst="rect">
                <a:avLst/>
              </a:prstGeom>
              <a:blipFill>
                <a:blip r:embed="rId13"/>
                <a:stretch>
                  <a:fillRect b="-12000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7CF57B8-D8A7-2154-E2EB-30FCCD43F641}"/>
                  </a:ext>
                </a:extLst>
              </p:cNvPr>
              <p:cNvSpPr txBox="1"/>
              <p:nvPr/>
            </p:nvSpPr>
            <p:spPr>
              <a:xfrm>
                <a:off x="3010575" y="7545656"/>
                <a:ext cx="711918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ZA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/>
                          <a:sym typeface="Arial"/>
                        </a:rPr>
                        <m:t>𝛾</m:t>
                      </m:r>
                      <m:d>
                        <m:dPr>
                          <m:ctrlPr>
                            <a:rPr kumimoji="0" lang="en-ZA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en-ZA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/>
                              <a:sym typeface="Arial"/>
                            </a:rPr>
                            <m:t>𝑑</m:t>
                          </m:r>
                        </m:e>
                      </m:d>
                      <m:r>
                        <a:rPr kumimoji="0" lang="en-ZA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/>
                          <a:sym typeface="Arial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kumimoji="0" lang="en-ZA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/>
                              <a:sym typeface="Arial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ZA" sz="2400" i="1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ZA" sz="240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ZA" sz="2400" i="1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ZA" sz="2400" b="0" i="1" smtClean="0">
                                      <a:solidFill>
                                        <a:schemeClr val="accent4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en-ZA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ZA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ZA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  <m:r>
                            <a:rPr lang="en-ZA" sz="24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func>
                            <m:funcPr>
                              <m:ctrlPr>
                                <a:rPr lang="en-ZA" sz="2400" b="0" i="1" smtClean="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ZA" sz="2400" b="0" i="0" smtClean="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ZA" sz="2400" i="1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ZA" sz="2400" b="0" i="1" smtClean="0">
                                      <a:solidFill>
                                        <a:schemeClr val="accent4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en-ZA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ZA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ZA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  <m:r>
                            <a:rPr lang="en-ZA" sz="24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,…,</m:t>
                          </m:r>
                          <m:func>
                            <m:funcPr>
                              <m:ctrlPr>
                                <a:rPr lang="en-ZA" sz="2400" i="1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ZA" sz="240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ZA" sz="2400" i="1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ZA" sz="2400" b="0" i="1" smtClean="0">
                                      <a:solidFill>
                                        <a:schemeClr val="accent4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en-ZA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ZA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ZA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  <m:r>
                            <a:rPr lang="en-ZA" sz="2400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func>
                            <m:funcPr>
                              <m:ctrlPr>
                                <a:rPr lang="en-ZA" sz="2400" i="1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ZA" sz="240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ZA" sz="2400" i="1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ZA" sz="2400" b="0" i="1" smtClean="0">
                                      <a:solidFill>
                                        <a:schemeClr val="accent4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en-ZA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ZA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ZA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ZA" sz="2400" i="1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func>
                        </m:e>
                      </m:d>
                    </m:oMath>
                  </m:oMathPara>
                </a14:m>
                <a:endParaRPr kumimoji="0" lang="en-ZA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7CF57B8-D8A7-2154-E2EB-30FCCD43F6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0575" y="7545656"/>
                <a:ext cx="7119184" cy="461665"/>
              </a:xfrm>
              <a:prstGeom prst="rect">
                <a:avLst/>
              </a:prstGeom>
              <a:blipFill>
                <a:blip r:embed="rId14"/>
                <a:stretch>
                  <a:fillRect l="-257" b="-19737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301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7" grpId="0"/>
      <p:bldP spid="7" grpId="1"/>
      <p:bldP spid="11" grpId="0"/>
      <p:bldP spid="11" grpId="1"/>
      <p:bldP spid="13" grpId="0"/>
      <p:bldP spid="13" grpId="1"/>
      <p:bldP spid="15" grpId="0"/>
      <p:bldP spid="15" grpId="1"/>
      <p:bldP spid="17" grpId="0" animBg="1"/>
      <p:bldP spid="8" grpId="0"/>
      <p:bldP spid="8" grpId="1"/>
      <p:bldP spid="16" grpId="0"/>
      <p:bldP spid="16" grpId="1"/>
      <p:bldP spid="16" grpId="2"/>
      <p:bldP spid="12" grpId="0"/>
      <p:bldP spid="22" grpId="0"/>
      <p:bldP spid="2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 descr="A black squares with red circles&#10;&#10;AI-generated content may be incorrect.">
            <a:extLst>
              <a:ext uri="{FF2B5EF4-FFF2-40B4-BE49-F238E27FC236}">
                <a16:creationId xmlns:a16="http://schemas.microsoft.com/office/drawing/2014/main" id="{91722CF3-D7B0-EF7A-CE8A-3132268651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5057"/>
          <a:stretch>
            <a:fillRect/>
          </a:stretch>
        </p:blipFill>
        <p:spPr>
          <a:xfrm>
            <a:off x="766743" y="2070223"/>
            <a:ext cx="11427770" cy="64231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727552-B2AD-AFAA-AC42-39EE07B94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But what is modal decompaction?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AD37F5-0125-E8C4-94E1-80AEBD2AEC6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 smtClean="0"/>
              <a:t>42</a:t>
            </a:fld>
            <a:endParaRPr lang="en-ZA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06103CE-7FD1-B586-2B06-930553033DB5}"/>
              </a:ext>
            </a:extLst>
          </p:cNvPr>
          <p:cNvSpPr/>
          <p:nvPr/>
        </p:nvSpPr>
        <p:spPr>
          <a:xfrm>
            <a:off x="4089400" y="3340100"/>
            <a:ext cx="528152" cy="581571"/>
          </a:xfrm>
          <a:custGeom>
            <a:avLst/>
            <a:gdLst>
              <a:gd name="connsiteX0" fmla="*/ 0 w 528152"/>
              <a:gd name="connsiteY0" fmla="*/ 290786 h 581571"/>
              <a:gd name="connsiteX1" fmla="*/ 264076 w 528152"/>
              <a:gd name="connsiteY1" fmla="*/ 0 h 581571"/>
              <a:gd name="connsiteX2" fmla="*/ 528152 w 528152"/>
              <a:gd name="connsiteY2" fmla="*/ 290786 h 581571"/>
              <a:gd name="connsiteX3" fmla="*/ 264076 w 528152"/>
              <a:gd name="connsiteY3" fmla="*/ 581572 h 581571"/>
              <a:gd name="connsiteX4" fmla="*/ 0 w 528152"/>
              <a:gd name="connsiteY4" fmla="*/ 290786 h 581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8152" h="581571" extrusionOk="0">
                <a:moveTo>
                  <a:pt x="0" y="290786"/>
                </a:moveTo>
                <a:cubicBezTo>
                  <a:pt x="-3943" y="119166"/>
                  <a:pt x="115795" y="-29565"/>
                  <a:pt x="264076" y="0"/>
                </a:cubicBezTo>
                <a:cubicBezTo>
                  <a:pt x="389770" y="-4881"/>
                  <a:pt x="492457" y="136912"/>
                  <a:pt x="528152" y="290786"/>
                </a:cubicBezTo>
                <a:cubicBezTo>
                  <a:pt x="536703" y="469473"/>
                  <a:pt x="425806" y="574973"/>
                  <a:pt x="264076" y="581572"/>
                </a:cubicBezTo>
                <a:cubicBezTo>
                  <a:pt x="152120" y="583175"/>
                  <a:pt x="1931" y="473445"/>
                  <a:pt x="0" y="290786"/>
                </a:cubicBezTo>
                <a:close/>
              </a:path>
            </a:pathLst>
          </a:custGeom>
          <a:noFill/>
          <a:ln w="38100">
            <a:solidFill>
              <a:schemeClr val="accent2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264327539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0BE949-79E6-D713-8638-F9FC5336CF05}"/>
              </a:ext>
            </a:extLst>
          </p:cNvPr>
          <p:cNvSpPr txBox="1"/>
          <p:nvPr/>
        </p:nvSpPr>
        <p:spPr>
          <a:xfrm>
            <a:off x="5185049" y="2599609"/>
            <a:ext cx="33673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ZA" sz="3000" b="0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MV Boli" panose="02000500030200090000" pitchFamily="2" charset="0"/>
                <a:cs typeface="MV Boli" panose="02000500030200090000" pitchFamily="2" charset="0"/>
                <a:sym typeface="Helvetica Neue Light"/>
              </a:rPr>
              <a:t>Mode profiles</a:t>
            </a:r>
            <a:endParaRPr lang="en-ZA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EEE3067-DED7-66E9-6BAE-B0DC5BB0356B}"/>
              </a:ext>
            </a:extLst>
          </p:cNvPr>
          <p:cNvSpPr/>
          <p:nvPr/>
        </p:nvSpPr>
        <p:spPr>
          <a:xfrm>
            <a:off x="3750125" y="3452009"/>
            <a:ext cx="528152" cy="581571"/>
          </a:xfrm>
          <a:custGeom>
            <a:avLst/>
            <a:gdLst>
              <a:gd name="connsiteX0" fmla="*/ 0 w 528152"/>
              <a:gd name="connsiteY0" fmla="*/ 290786 h 581571"/>
              <a:gd name="connsiteX1" fmla="*/ 264076 w 528152"/>
              <a:gd name="connsiteY1" fmla="*/ 0 h 581571"/>
              <a:gd name="connsiteX2" fmla="*/ 528152 w 528152"/>
              <a:gd name="connsiteY2" fmla="*/ 290786 h 581571"/>
              <a:gd name="connsiteX3" fmla="*/ 264076 w 528152"/>
              <a:gd name="connsiteY3" fmla="*/ 581572 h 581571"/>
              <a:gd name="connsiteX4" fmla="*/ 0 w 528152"/>
              <a:gd name="connsiteY4" fmla="*/ 290786 h 581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8152" h="581571" extrusionOk="0">
                <a:moveTo>
                  <a:pt x="0" y="290786"/>
                </a:moveTo>
                <a:cubicBezTo>
                  <a:pt x="-3943" y="119166"/>
                  <a:pt x="115795" y="-29565"/>
                  <a:pt x="264076" y="0"/>
                </a:cubicBezTo>
                <a:cubicBezTo>
                  <a:pt x="389770" y="-4881"/>
                  <a:pt x="492457" y="136912"/>
                  <a:pt x="528152" y="290786"/>
                </a:cubicBezTo>
                <a:cubicBezTo>
                  <a:pt x="536703" y="469473"/>
                  <a:pt x="425806" y="574973"/>
                  <a:pt x="264076" y="581572"/>
                </a:cubicBezTo>
                <a:cubicBezTo>
                  <a:pt x="152120" y="583175"/>
                  <a:pt x="1931" y="473445"/>
                  <a:pt x="0" y="290786"/>
                </a:cubicBezTo>
                <a:close/>
              </a:path>
            </a:pathLst>
          </a:custGeom>
          <a:noFill/>
          <a:ln w="38100">
            <a:solidFill>
              <a:schemeClr val="accent2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264327539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C6ADD3-98FA-4186-FF3E-61836993FEE0}"/>
              </a:ext>
            </a:extLst>
          </p:cNvPr>
          <p:cNvSpPr txBox="1"/>
          <p:nvPr/>
        </p:nvSpPr>
        <p:spPr>
          <a:xfrm>
            <a:off x="5626511" y="4088318"/>
            <a:ext cx="21835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ZA" sz="3000" b="0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MV Boli" panose="02000500030200090000" pitchFamily="2" charset="0"/>
                <a:cs typeface="MV Boli" panose="02000500030200090000" pitchFamily="2" charset="0"/>
                <a:sym typeface="Helvetica Neue Light"/>
              </a:rPr>
              <a:t>Complex weights</a:t>
            </a:r>
            <a:endParaRPr lang="en-ZA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5" name="Connector: Curved 14">
            <a:extLst>
              <a:ext uri="{FF2B5EF4-FFF2-40B4-BE49-F238E27FC236}">
                <a16:creationId xmlns:a16="http://schemas.microsoft.com/office/drawing/2014/main" id="{BBAAB502-06F9-EED6-99C2-9499101D539B}"/>
              </a:ext>
            </a:extLst>
          </p:cNvPr>
          <p:cNvCxnSpPr>
            <a:cxnSpLocks/>
            <a:stCxn id="12" idx="1"/>
            <a:endCxn id="11" idx="6"/>
          </p:cNvCxnSpPr>
          <p:nvPr/>
        </p:nvCxnSpPr>
        <p:spPr>
          <a:xfrm rot="10800000" flipV="1">
            <a:off x="4617553" y="2876608"/>
            <a:ext cx="567497" cy="754278"/>
          </a:xfrm>
          <a:prstGeom prst="curvedConnector3">
            <a:avLst>
              <a:gd name="adj1" fmla="val 50000"/>
            </a:avLst>
          </a:prstGeom>
          <a:ln w="381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or: Curved 17">
            <a:extLst>
              <a:ext uri="{FF2B5EF4-FFF2-40B4-BE49-F238E27FC236}">
                <a16:creationId xmlns:a16="http://schemas.microsoft.com/office/drawing/2014/main" id="{9BDF619F-78CA-4AAE-2B95-66BEFA9F7470}"/>
              </a:ext>
            </a:extLst>
          </p:cNvPr>
          <p:cNvCxnSpPr>
            <a:cxnSpLocks/>
            <a:stCxn id="14" idx="2"/>
            <a:endCxn id="13" idx="2"/>
          </p:cNvCxnSpPr>
          <p:nvPr/>
        </p:nvCxnSpPr>
        <p:spPr>
          <a:xfrm rot="5400000" flipH="1">
            <a:off x="4553619" y="2939301"/>
            <a:ext cx="1361186" cy="2968174"/>
          </a:xfrm>
          <a:prstGeom prst="curvedConnector4">
            <a:avLst>
              <a:gd name="adj1" fmla="val -16794"/>
              <a:gd name="adj2" fmla="val 107702"/>
            </a:avLst>
          </a:prstGeom>
          <a:ln w="381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or: Curved 35">
            <a:extLst>
              <a:ext uri="{FF2B5EF4-FFF2-40B4-BE49-F238E27FC236}">
                <a16:creationId xmlns:a16="http://schemas.microsoft.com/office/drawing/2014/main" id="{5AB09272-D7D9-55CE-AEEB-838F3325896E}"/>
              </a:ext>
            </a:extLst>
          </p:cNvPr>
          <p:cNvCxnSpPr>
            <a:cxnSpLocks/>
            <a:stCxn id="14" idx="0"/>
          </p:cNvCxnSpPr>
          <p:nvPr/>
        </p:nvCxnSpPr>
        <p:spPr>
          <a:xfrm rot="5400000" flipH="1" flipV="1">
            <a:off x="6986887" y="3175806"/>
            <a:ext cx="643925" cy="1181101"/>
          </a:xfrm>
          <a:prstGeom prst="curvedConnector2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>
            <a:extLst>
              <a:ext uri="{FF2B5EF4-FFF2-40B4-BE49-F238E27FC236}">
                <a16:creationId xmlns:a16="http://schemas.microsoft.com/office/drawing/2014/main" id="{03323B63-A148-45DD-BB34-2A6BED911048}"/>
              </a:ext>
            </a:extLst>
          </p:cNvPr>
          <p:cNvSpPr/>
          <p:nvPr/>
        </p:nvSpPr>
        <p:spPr>
          <a:xfrm>
            <a:off x="7899400" y="3245677"/>
            <a:ext cx="3746702" cy="517527"/>
          </a:xfrm>
          <a:custGeom>
            <a:avLst/>
            <a:gdLst>
              <a:gd name="connsiteX0" fmla="*/ 0 w 3746702"/>
              <a:gd name="connsiteY0" fmla="*/ 258764 h 517527"/>
              <a:gd name="connsiteX1" fmla="*/ 1873351 w 3746702"/>
              <a:gd name="connsiteY1" fmla="*/ 0 h 517527"/>
              <a:gd name="connsiteX2" fmla="*/ 3746702 w 3746702"/>
              <a:gd name="connsiteY2" fmla="*/ 258764 h 517527"/>
              <a:gd name="connsiteX3" fmla="*/ 1873351 w 3746702"/>
              <a:gd name="connsiteY3" fmla="*/ 517528 h 517527"/>
              <a:gd name="connsiteX4" fmla="*/ 0 w 3746702"/>
              <a:gd name="connsiteY4" fmla="*/ 258764 h 517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46702" h="517527" extrusionOk="0">
                <a:moveTo>
                  <a:pt x="0" y="258764"/>
                </a:moveTo>
                <a:cubicBezTo>
                  <a:pt x="-45990" y="-12716"/>
                  <a:pt x="828884" y="-119456"/>
                  <a:pt x="1873351" y="0"/>
                </a:cubicBezTo>
                <a:cubicBezTo>
                  <a:pt x="2897788" y="-2467"/>
                  <a:pt x="3739116" y="117282"/>
                  <a:pt x="3746702" y="258764"/>
                </a:cubicBezTo>
                <a:cubicBezTo>
                  <a:pt x="3818622" y="553821"/>
                  <a:pt x="2929618" y="508537"/>
                  <a:pt x="1873351" y="517528"/>
                </a:cubicBezTo>
                <a:cubicBezTo>
                  <a:pt x="870466" y="519030"/>
                  <a:pt x="1972" y="424208"/>
                  <a:pt x="0" y="258764"/>
                </a:cubicBezTo>
                <a:close/>
              </a:path>
            </a:pathLst>
          </a:custGeom>
          <a:noFill/>
          <a:ln w="38100">
            <a:solidFill>
              <a:schemeClr val="accent2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264327539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cxnSp>
        <p:nvCxnSpPr>
          <p:cNvPr id="40" name="Connector: Curved 39">
            <a:extLst>
              <a:ext uri="{FF2B5EF4-FFF2-40B4-BE49-F238E27FC236}">
                <a16:creationId xmlns:a16="http://schemas.microsoft.com/office/drawing/2014/main" id="{734B1384-879A-C09A-F968-01AB9AD0D501}"/>
              </a:ext>
            </a:extLst>
          </p:cNvPr>
          <p:cNvCxnSpPr>
            <a:cxnSpLocks/>
            <a:stCxn id="12" idx="2"/>
            <a:endCxn id="43" idx="2"/>
          </p:cNvCxnSpPr>
          <p:nvPr/>
        </p:nvCxnSpPr>
        <p:spPr>
          <a:xfrm rot="16200000" flipH="1">
            <a:off x="6079345" y="3942962"/>
            <a:ext cx="2980542" cy="1401832"/>
          </a:xfrm>
          <a:prstGeom prst="curvedConnector2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al 42">
            <a:extLst>
              <a:ext uri="{FF2B5EF4-FFF2-40B4-BE49-F238E27FC236}">
                <a16:creationId xmlns:a16="http://schemas.microsoft.com/office/drawing/2014/main" id="{2ADF16F1-97D5-B891-8001-62791FEDF04E}"/>
              </a:ext>
            </a:extLst>
          </p:cNvPr>
          <p:cNvSpPr/>
          <p:nvPr/>
        </p:nvSpPr>
        <p:spPr>
          <a:xfrm>
            <a:off x="8270532" y="4796435"/>
            <a:ext cx="3004438" cy="2675428"/>
          </a:xfrm>
          <a:custGeom>
            <a:avLst/>
            <a:gdLst>
              <a:gd name="connsiteX0" fmla="*/ 0 w 3004438"/>
              <a:gd name="connsiteY0" fmla="*/ 1337714 h 2675428"/>
              <a:gd name="connsiteX1" fmla="*/ 1502219 w 3004438"/>
              <a:gd name="connsiteY1" fmla="*/ 0 h 2675428"/>
              <a:gd name="connsiteX2" fmla="*/ 3004438 w 3004438"/>
              <a:gd name="connsiteY2" fmla="*/ 1337714 h 2675428"/>
              <a:gd name="connsiteX3" fmla="*/ 1502219 w 3004438"/>
              <a:gd name="connsiteY3" fmla="*/ 2675428 h 2675428"/>
              <a:gd name="connsiteX4" fmla="*/ 0 w 3004438"/>
              <a:gd name="connsiteY4" fmla="*/ 1337714 h 2675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4438" h="2675428" extrusionOk="0">
                <a:moveTo>
                  <a:pt x="0" y="1337714"/>
                </a:moveTo>
                <a:cubicBezTo>
                  <a:pt x="-60722" y="429163"/>
                  <a:pt x="661548" y="-133711"/>
                  <a:pt x="1502219" y="0"/>
                </a:cubicBezTo>
                <a:cubicBezTo>
                  <a:pt x="2210928" y="-29293"/>
                  <a:pt x="2938141" y="611402"/>
                  <a:pt x="3004438" y="1337714"/>
                </a:cubicBezTo>
                <a:cubicBezTo>
                  <a:pt x="3012951" y="2094521"/>
                  <a:pt x="2418964" y="2639250"/>
                  <a:pt x="1502219" y="2675428"/>
                </a:cubicBezTo>
                <a:cubicBezTo>
                  <a:pt x="738709" y="2678558"/>
                  <a:pt x="15673" y="2255579"/>
                  <a:pt x="0" y="1337714"/>
                </a:cubicBezTo>
                <a:close/>
              </a:path>
            </a:pathLst>
          </a:custGeom>
          <a:noFill/>
          <a:ln w="38100">
            <a:solidFill>
              <a:schemeClr val="accent2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264327539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60E941D-C1FC-2B99-110A-6A7282929F1A}"/>
              </a:ext>
            </a:extLst>
          </p:cNvPr>
          <p:cNvGrpSpPr/>
          <p:nvPr/>
        </p:nvGrpSpPr>
        <p:grpSpPr>
          <a:xfrm>
            <a:off x="7117221" y="8286299"/>
            <a:ext cx="4906345" cy="1048704"/>
            <a:chOff x="6611093" y="6485226"/>
            <a:chExt cx="2735811" cy="1048704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F6933991-F536-2C82-22D2-5B4416A35E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3284" t="2285" r="3159" b="2562"/>
            <a:stretch>
              <a:fillRect/>
            </a:stretch>
          </p:blipFill>
          <p:spPr>
            <a:xfrm rot="16200000">
              <a:off x="7792719" y="5821047"/>
              <a:ext cx="517526" cy="224599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4FCE6B95-FE51-0AE1-F3F4-D3B9822497EC}"/>
                </a:ext>
              </a:extLst>
            </p:cNvPr>
            <p:cNvSpPr txBox="1"/>
            <p:nvPr/>
          </p:nvSpPr>
          <p:spPr>
            <a:xfrm>
              <a:off x="9115410" y="7133820"/>
              <a:ext cx="23149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sz="2000" dirty="0"/>
                <a:t>1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940976C6-CA74-5B31-4770-050737668453}"/>
                </a:ext>
              </a:extLst>
            </p:cNvPr>
            <p:cNvSpPr txBox="1"/>
            <p:nvPr/>
          </p:nvSpPr>
          <p:spPr>
            <a:xfrm>
              <a:off x="6756060" y="7064831"/>
              <a:ext cx="23149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2000" dirty="0"/>
                <a:t>0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601F5B54-9B41-CB24-0226-D68C505A9A60}"/>
                </a:ext>
              </a:extLst>
            </p:cNvPr>
            <p:cNvSpPr txBox="1"/>
            <p:nvPr/>
          </p:nvSpPr>
          <p:spPr>
            <a:xfrm>
              <a:off x="6611093" y="6485226"/>
              <a:ext cx="3240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ZA" sz="2000" dirty="0"/>
                <a:t>2π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75857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/>
      <p:bldP spid="12" grpId="1"/>
      <p:bldP spid="13" grpId="0" animBg="1"/>
      <p:bldP spid="13" grpId="1" animBg="1"/>
      <p:bldP spid="14" grpId="0"/>
      <p:bldP spid="14" grpId="1"/>
      <p:bldP spid="39" grpId="0" animBg="1"/>
      <p:bldP spid="39" grpId="1" animBg="1"/>
      <p:bldP spid="43" grpId="0" animBg="1"/>
      <p:bldP spid="43" grpId="1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Arrow: Down 126">
            <a:extLst>
              <a:ext uri="{FF2B5EF4-FFF2-40B4-BE49-F238E27FC236}">
                <a16:creationId xmlns:a16="http://schemas.microsoft.com/office/drawing/2014/main" id="{9D7950B9-61F7-39BA-8375-D8FF8DD93A3E}"/>
              </a:ext>
            </a:extLst>
          </p:cNvPr>
          <p:cNvSpPr/>
          <p:nvPr/>
        </p:nvSpPr>
        <p:spPr>
          <a:xfrm>
            <a:off x="6049176" y="2873859"/>
            <a:ext cx="922813" cy="6201153"/>
          </a:xfrm>
          <a:prstGeom prst="downArrow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85383A-A298-8F1B-9FBC-D61364316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Fibre Eigenmodes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3E30DA-893B-19A5-91DE-75D81010F71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 smtClean="0"/>
              <a:t>43</a:t>
            </a:fld>
            <a:endParaRPr lang="en-ZA"/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399D1466-7A11-6BE5-8EEA-74833C1032EA}"/>
              </a:ext>
            </a:extLst>
          </p:cNvPr>
          <p:cNvGrpSpPr/>
          <p:nvPr/>
        </p:nvGrpSpPr>
        <p:grpSpPr>
          <a:xfrm>
            <a:off x="848772" y="2018402"/>
            <a:ext cx="3773168" cy="7803023"/>
            <a:chOff x="846070" y="2036060"/>
            <a:chExt cx="3773168" cy="7803023"/>
          </a:xfrm>
        </p:grpSpPr>
        <p:pic>
          <p:nvPicPr>
            <p:cNvPr id="72" name="Picture 71" descr="A red light in the dark&#10;&#10;AI-generated content may be incorrect.">
              <a:extLst>
                <a:ext uri="{FF2B5EF4-FFF2-40B4-BE49-F238E27FC236}">
                  <a16:creationId xmlns:a16="http://schemas.microsoft.com/office/drawing/2014/main" id="{15F55875-0A62-4A73-FA64-9A5B814A24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97001" y="2036060"/>
              <a:ext cx="2340869" cy="2340869"/>
            </a:xfrm>
            <a:prstGeom prst="rect">
              <a:avLst/>
            </a:prstGeom>
          </p:spPr>
        </p:pic>
        <p:pic>
          <p:nvPicPr>
            <p:cNvPr id="56" name="Picture 55" descr="A red and blue light&#10;&#10;AI-generated content may be incorrect.">
              <a:extLst>
                <a:ext uri="{FF2B5EF4-FFF2-40B4-BE49-F238E27FC236}">
                  <a16:creationId xmlns:a16="http://schemas.microsoft.com/office/drawing/2014/main" id="{303E2B98-FF33-FA89-7227-CCAB3A7302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8651" y="3035803"/>
              <a:ext cx="2340869" cy="2340869"/>
            </a:xfrm>
            <a:prstGeom prst="rect">
              <a:avLst/>
            </a:prstGeom>
          </p:spPr>
        </p:pic>
        <p:pic>
          <p:nvPicPr>
            <p:cNvPr id="58" name="Picture 57" descr="A red and blue light&#10;&#10;AI-generated content may be incorrect.">
              <a:extLst>
                <a:ext uri="{FF2B5EF4-FFF2-40B4-BE49-F238E27FC236}">
                  <a16:creationId xmlns:a16="http://schemas.microsoft.com/office/drawing/2014/main" id="{D6000267-3813-419B-C379-4A706A576C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66292" y="3041736"/>
              <a:ext cx="2340869" cy="2340869"/>
            </a:xfrm>
            <a:prstGeom prst="rect">
              <a:avLst/>
            </a:prstGeom>
          </p:spPr>
        </p:pic>
        <p:pic>
          <p:nvPicPr>
            <p:cNvPr id="60" name="Picture 59" descr="A red and blue circle&#10;&#10;AI-generated content may be incorrect.">
              <a:extLst>
                <a:ext uri="{FF2B5EF4-FFF2-40B4-BE49-F238E27FC236}">
                  <a16:creationId xmlns:a16="http://schemas.microsoft.com/office/drawing/2014/main" id="{D2EED0F6-2775-D899-FC3D-0E661ED0D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78369" y="7487079"/>
              <a:ext cx="2340869" cy="2340869"/>
            </a:xfrm>
            <a:prstGeom prst="rect">
              <a:avLst/>
            </a:prstGeom>
          </p:spPr>
        </p:pic>
        <p:pic>
          <p:nvPicPr>
            <p:cNvPr id="62" name="Picture 61" descr="A red and blue circle&#10;&#10;AI-generated content may be incorrect.">
              <a:extLst>
                <a:ext uri="{FF2B5EF4-FFF2-40B4-BE49-F238E27FC236}">
                  <a16:creationId xmlns:a16="http://schemas.microsoft.com/office/drawing/2014/main" id="{F864A98F-D8DB-48A6-B3A6-3BED3DD3B05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79966" y="7498214"/>
              <a:ext cx="2340869" cy="2340869"/>
            </a:xfrm>
            <a:prstGeom prst="rect">
              <a:avLst/>
            </a:prstGeom>
          </p:spPr>
        </p:pic>
        <p:pic>
          <p:nvPicPr>
            <p:cNvPr id="64" name="Picture 63" descr="A red and blue lights&#10;&#10;AI-generated content may be incorrect.">
              <a:extLst>
                <a:ext uri="{FF2B5EF4-FFF2-40B4-BE49-F238E27FC236}">
                  <a16:creationId xmlns:a16="http://schemas.microsoft.com/office/drawing/2014/main" id="{F541D481-06EC-DFA9-3C1B-A79E47986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83762" y="4084372"/>
              <a:ext cx="2340869" cy="2340869"/>
            </a:xfrm>
            <a:prstGeom prst="rect">
              <a:avLst/>
            </a:prstGeom>
          </p:spPr>
        </p:pic>
        <p:pic>
          <p:nvPicPr>
            <p:cNvPr id="66" name="Picture 65" descr="A red and blue light&#10;&#10;AI-generated content may be incorrect.">
              <a:extLst>
                <a:ext uri="{FF2B5EF4-FFF2-40B4-BE49-F238E27FC236}">
                  <a16:creationId xmlns:a16="http://schemas.microsoft.com/office/drawing/2014/main" id="{6D4506E7-9C63-0782-957A-19E1D6CBDB7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51717" y="4073368"/>
              <a:ext cx="2340869" cy="2340869"/>
            </a:xfrm>
            <a:prstGeom prst="rect">
              <a:avLst/>
            </a:prstGeom>
          </p:spPr>
        </p:pic>
        <p:pic>
          <p:nvPicPr>
            <p:cNvPr id="68" name="Picture 67" descr="A red and blue lights&#10;&#10;AI-generated content may be incorrect.">
              <a:extLst>
                <a:ext uri="{FF2B5EF4-FFF2-40B4-BE49-F238E27FC236}">
                  <a16:creationId xmlns:a16="http://schemas.microsoft.com/office/drawing/2014/main" id="{79A0A41D-E3CE-CD89-0F6D-F789C8D82C3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46070" y="6150133"/>
              <a:ext cx="2340869" cy="2340869"/>
            </a:xfrm>
            <a:prstGeom prst="rect">
              <a:avLst/>
            </a:prstGeom>
          </p:spPr>
        </p:pic>
        <p:pic>
          <p:nvPicPr>
            <p:cNvPr id="70" name="Picture 69" descr="A group of lights in a circle&#10;&#10;AI-generated content may be incorrect.">
              <a:extLst>
                <a:ext uri="{FF2B5EF4-FFF2-40B4-BE49-F238E27FC236}">
                  <a16:creationId xmlns:a16="http://schemas.microsoft.com/office/drawing/2014/main" id="{68D02B01-3DDF-FB97-6502-6EAB331C9A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223254" y="6107192"/>
              <a:ext cx="2340869" cy="2340869"/>
            </a:xfrm>
            <a:prstGeom prst="rect">
              <a:avLst/>
            </a:prstGeom>
          </p:spPr>
        </p:pic>
        <p:pic>
          <p:nvPicPr>
            <p:cNvPr id="74" name="Picture 73" descr="A red circle in black background&#10;&#10;AI-generated content may be incorrect.">
              <a:extLst>
                <a:ext uri="{FF2B5EF4-FFF2-40B4-BE49-F238E27FC236}">
                  <a16:creationId xmlns:a16="http://schemas.microsoft.com/office/drawing/2014/main" id="{6958A86D-C61F-A813-A6E9-08DAB92495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579227" y="5086263"/>
              <a:ext cx="2340869" cy="2340869"/>
            </a:xfrm>
            <a:prstGeom prst="rect">
              <a:avLst/>
            </a:prstGeom>
          </p:spPr>
        </p:pic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4F20435F-874A-8664-7588-9F27FC454248}"/>
              </a:ext>
            </a:extLst>
          </p:cNvPr>
          <p:cNvGrpSpPr/>
          <p:nvPr/>
        </p:nvGrpSpPr>
        <p:grpSpPr>
          <a:xfrm>
            <a:off x="8438066" y="2036060"/>
            <a:ext cx="3723536" cy="7820531"/>
            <a:chOff x="7739727" y="2018552"/>
            <a:chExt cx="3723536" cy="7820531"/>
          </a:xfrm>
        </p:grpSpPr>
        <p:pic>
          <p:nvPicPr>
            <p:cNvPr id="52" name="Picture 51" descr="A red light in the dark&#10;&#10;AI-generated content may be incorrect.">
              <a:extLst>
                <a:ext uri="{FF2B5EF4-FFF2-40B4-BE49-F238E27FC236}">
                  <a16:creationId xmlns:a16="http://schemas.microsoft.com/office/drawing/2014/main" id="{3B230637-E947-21C8-D718-40B7209AFE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428629" y="2018552"/>
              <a:ext cx="2340869" cy="2340869"/>
            </a:xfrm>
            <a:prstGeom prst="rect">
              <a:avLst/>
            </a:prstGeom>
          </p:spPr>
        </p:pic>
        <p:pic>
          <p:nvPicPr>
            <p:cNvPr id="54" name="Picture 53" descr="A red circle in black background&#10;&#10;AI-generated content may be incorrect.">
              <a:extLst>
                <a:ext uri="{FF2B5EF4-FFF2-40B4-BE49-F238E27FC236}">
                  <a16:creationId xmlns:a16="http://schemas.microsoft.com/office/drawing/2014/main" id="{A8054599-2D7A-31F0-8134-9F2D85583A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435135" y="5097837"/>
              <a:ext cx="2340869" cy="2340869"/>
            </a:xfrm>
            <a:prstGeom prst="rect">
              <a:avLst/>
            </a:prstGeom>
          </p:spPr>
        </p:pic>
        <p:pic>
          <p:nvPicPr>
            <p:cNvPr id="76" name="Picture 75" descr="A colorful circle on a black background&#10;&#10;AI-generated content may be incorrect.">
              <a:extLst>
                <a:ext uri="{FF2B5EF4-FFF2-40B4-BE49-F238E27FC236}">
                  <a16:creationId xmlns:a16="http://schemas.microsoft.com/office/drawing/2014/main" id="{F62DE9AB-77BD-5A93-93AC-8AD2D325B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755267" y="3030415"/>
              <a:ext cx="2340869" cy="2340869"/>
            </a:xfrm>
            <a:prstGeom prst="rect">
              <a:avLst/>
            </a:prstGeom>
          </p:spPr>
        </p:pic>
        <p:pic>
          <p:nvPicPr>
            <p:cNvPr id="78" name="Picture 77" descr="A colorful circle with black arrow&#10;&#10;AI-generated content may be incorrect.">
              <a:extLst>
                <a:ext uri="{FF2B5EF4-FFF2-40B4-BE49-F238E27FC236}">
                  <a16:creationId xmlns:a16="http://schemas.microsoft.com/office/drawing/2014/main" id="{EF1910E3-2534-4408-7C0B-0075597AB9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096175" y="3042984"/>
              <a:ext cx="2340869" cy="2340869"/>
            </a:xfrm>
            <a:prstGeom prst="rect">
              <a:avLst/>
            </a:prstGeom>
          </p:spPr>
        </p:pic>
        <p:pic>
          <p:nvPicPr>
            <p:cNvPr id="80" name="Picture 79" descr="A colorful circle in a dark background&#10;&#10;AI-generated content may be incorrect.">
              <a:extLst>
                <a:ext uri="{FF2B5EF4-FFF2-40B4-BE49-F238E27FC236}">
                  <a16:creationId xmlns:a16="http://schemas.microsoft.com/office/drawing/2014/main" id="{CF316CCD-7950-940E-793F-36A93BEFAD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749471" y="7498214"/>
              <a:ext cx="2340869" cy="2340869"/>
            </a:xfrm>
            <a:prstGeom prst="rect">
              <a:avLst/>
            </a:prstGeom>
          </p:spPr>
        </p:pic>
        <p:pic>
          <p:nvPicPr>
            <p:cNvPr id="82" name="Picture 81" descr="A colorful circle with a black background&#10;&#10;AI-generated content may be incorrect.">
              <a:extLst>
                <a:ext uri="{FF2B5EF4-FFF2-40B4-BE49-F238E27FC236}">
                  <a16:creationId xmlns:a16="http://schemas.microsoft.com/office/drawing/2014/main" id="{684188D8-FB5A-E259-76E4-F016DE000C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9121225" y="7463048"/>
              <a:ext cx="2340869" cy="2340869"/>
            </a:xfrm>
            <a:prstGeom prst="rect">
              <a:avLst/>
            </a:prstGeom>
          </p:spPr>
        </p:pic>
        <p:pic>
          <p:nvPicPr>
            <p:cNvPr id="84" name="Picture 83" descr="A colorful circle with a black background&#10;&#10;AI-generated content may be incorrect.">
              <a:extLst>
                <a:ext uri="{FF2B5EF4-FFF2-40B4-BE49-F238E27FC236}">
                  <a16:creationId xmlns:a16="http://schemas.microsoft.com/office/drawing/2014/main" id="{796E46A6-3156-8AB3-D149-9C0379A8EE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7749471" y="4057826"/>
              <a:ext cx="2340869" cy="2340869"/>
            </a:xfrm>
            <a:prstGeom prst="rect">
              <a:avLst/>
            </a:prstGeom>
          </p:spPr>
        </p:pic>
        <p:pic>
          <p:nvPicPr>
            <p:cNvPr id="86" name="Picture 85" descr="A colorful circle in black background&#10;&#10;AI-generated content may be incorrect.">
              <a:extLst>
                <a:ext uri="{FF2B5EF4-FFF2-40B4-BE49-F238E27FC236}">
                  <a16:creationId xmlns:a16="http://schemas.microsoft.com/office/drawing/2014/main" id="{5E03D483-BD61-71BF-4297-A67E1A037C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9122394" y="4062377"/>
              <a:ext cx="2340869" cy="2340869"/>
            </a:xfrm>
            <a:prstGeom prst="rect">
              <a:avLst/>
            </a:prstGeom>
          </p:spPr>
        </p:pic>
        <p:pic>
          <p:nvPicPr>
            <p:cNvPr id="88" name="Picture 87" descr="A colorful light in a circle&#10;&#10;AI-generated content may be incorrect.">
              <a:extLst>
                <a:ext uri="{FF2B5EF4-FFF2-40B4-BE49-F238E27FC236}">
                  <a16:creationId xmlns:a16="http://schemas.microsoft.com/office/drawing/2014/main" id="{A5416C92-9C83-38BD-9B19-648040C8DD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7739727" y="6130846"/>
              <a:ext cx="2340869" cy="2340869"/>
            </a:xfrm>
            <a:prstGeom prst="rect">
              <a:avLst/>
            </a:prstGeom>
          </p:spPr>
        </p:pic>
        <p:pic>
          <p:nvPicPr>
            <p:cNvPr id="90" name="Picture 89" descr="A colorful light in the dark&#10;&#10;AI-generated content may be incorrect.">
              <a:extLst>
                <a:ext uri="{FF2B5EF4-FFF2-40B4-BE49-F238E27FC236}">
                  <a16:creationId xmlns:a16="http://schemas.microsoft.com/office/drawing/2014/main" id="{E937652C-3EE1-2C1D-6D22-DDC81F41B5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9119394" y="6119270"/>
              <a:ext cx="2340869" cy="2340869"/>
            </a:xfrm>
            <a:prstGeom prst="rect">
              <a:avLst/>
            </a:prstGeom>
          </p:spPr>
        </p:pic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BFA28B03-66BE-C283-7216-649B9B9C722A}"/>
              </a:ext>
            </a:extLst>
          </p:cNvPr>
          <p:cNvGrpSpPr/>
          <p:nvPr/>
        </p:nvGrpSpPr>
        <p:grpSpPr>
          <a:xfrm>
            <a:off x="4671829" y="2959628"/>
            <a:ext cx="3637053" cy="5875620"/>
            <a:chOff x="4671829" y="2959628"/>
            <a:chExt cx="3637053" cy="58756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1" name="TextBox 90">
                  <a:extLst>
                    <a:ext uri="{FF2B5EF4-FFF2-40B4-BE49-F238E27FC236}">
                      <a16:creationId xmlns:a16="http://schemas.microsoft.com/office/drawing/2014/main" id="{365446F0-E00E-2E80-746E-488ECFACCA98}"/>
                    </a:ext>
                  </a:extLst>
                </p:cNvPr>
                <p:cNvSpPr txBox="1"/>
                <p:nvPr/>
              </p:nvSpPr>
              <p:spPr>
                <a:xfrm>
                  <a:off x="5200128" y="2959628"/>
                  <a:ext cx="261595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ZA" sz="200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  <m:r>
                          <a:rPr lang="en-ZA" sz="200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=17.286957</m:t>
                        </m:r>
                      </m:oMath>
                    </m:oMathPara>
                  </a14:m>
                  <a:endParaRPr lang="en-ZA" sz="2000" dirty="0">
                    <a:solidFill>
                      <a:schemeClr val="accent2"/>
                    </a:solidFill>
                  </a:endParaRPr>
                </a:p>
              </p:txBody>
            </p:sp>
          </mc:Choice>
          <mc:Fallback xmlns="">
            <p:sp>
              <p:nvSpPr>
                <p:cNvPr id="91" name="TextBox 90">
                  <a:extLst>
                    <a:ext uri="{FF2B5EF4-FFF2-40B4-BE49-F238E27FC236}">
                      <a16:creationId xmlns:a16="http://schemas.microsoft.com/office/drawing/2014/main" id="{365446F0-E00E-2E80-746E-488ECFACCA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00128" y="2959628"/>
                  <a:ext cx="2615955" cy="400110"/>
                </a:xfrm>
                <a:prstGeom prst="rect">
                  <a:avLst/>
                </a:prstGeom>
                <a:blipFill>
                  <a:blip r:embed="rId20"/>
                  <a:stretch>
                    <a:fillRect b="-18462"/>
                  </a:stretch>
                </a:blipFill>
              </p:spPr>
              <p:txBody>
                <a:bodyPr/>
                <a:lstStyle/>
                <a:p>
                  <a:r>
                    <a:rPr lang="en-Z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TextBox 91">
                  <a:extLst>
                    <a:ext uri="{FF2B5EF4-FFF2-40B4-BE49-F238E27FC236}">
                      <a16:creationId xmlns:a16="http://schemas.microsoft.com/office/drawing/2014/main" id="{2D2C8200-C1F8-FA4D-D69E-97204B13A65C}"/>
                    </a:ext>
                  </a:extLst>
                </p:cNvPr>
                <p:cNvSpPr txBox="1"/>
                <p:nvPr/>
              </p:nvSpPr>
              <p:spPr>
                <a:xfrm>
                  <a:off x="4707779" y="3984652"/>
                  <a:ext cx="3589242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ZA" sz="200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  <m:r>
                          <a:rPr lang="en-ZA" sz="200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=17.279687</m:t>
                        </m:r>
                      </m:oMath>
                    </m:oMathPara>
                  </a14:m>
                  <a:endParaRPr lang="en-ZA" sz="2000" dirty="0">
                    <a:solidFill>
                      <a:schemeClr val="accent2"/>
                    </a:solidFill>
                  </a:endParaRPr>
                </a:p>
              </p:txBody>
            </p:sp>
          </mc:Choice>
          <mc:Fallback xmlns="">
            <p:sp>
              <p:nvSpPr>
                <p:cNvPr id="92" name="TextBox 91">
                  <a:extLst>
                    <a:ext uri="{FF2B5EF4-FFF2-40B4-BE49-F238E27FC236}">
                      <a16:creationId xmlns:a16="http://schemas.microsoft.com/office/drawing/2014/main" id="{2D2C8200-C1F8-FA4D-D69E-97204B13A65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07779" y="3984652"/>
                  <a:ext cx="3589242" cy="400110"/>
                </a:xfrm>
                <a:prstGeom prst="rect">
                  <a:avLst/>
                </a:prstGeom>
                <a:blipFill>
                  <a:blip r:embed="rId21"/>
                  <a:stretch>
                    <a:fillRect b="-18462"/>
                  </a:stretch>
                </a:blipFill>
              </p:spPr>
              <p:txBody>
                <a:bodyPr/>
                <a:lstStyle/>
                <a:p>
                  <a:r>
                    <a:rPr lang="en-Z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TextBox 92">
                  <a:extLst>
                    <a:ext uri="{FF2B5EF4-FFF2-40B4-BE49-F238E27FC236}">
                      <a16:creationId xmlns:a16="http://schemas.microsoft.com/office/drawing/2014/main" id="{AEFF5C3A-B069-2363-D126-7B0F223D9E41}"/>
                    </a:ext>
                  </a:extLst>
                </p:cNvPr>
                <p:cNvSpPr txBox="1"/>
                <p:nvPr/>
              </p:nvSpPr>
              <p:spPr>
                <a:xfrm>
                  <a:off x="4719640" y="5048969"/>
                  <a:ext cx="3589242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ZA" sz="200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  <m:r>
                          <a:rPr lang="en-ZA" sz="200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=17.27034</m:t>
                        </m:r>
                        <m:r>
                          <a:rPr lang="en-ZA" sz="20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oMath>
                    </m:oMathPara>
                  </a14:m>
                  <a:endParaRPr lang="en-ZA" sz="2000" dirty="0">
                    <a:solidFill>
                      <a:schemeClr val="accent2"/>
                    </a:solidFill>
                  </a:endParaRPr>
                </a:p>
              </p:txBody>
            </p:sp>
          </mc:Choice>
          <mc:Fallback xmlns="">
            <p:sp>
              <p:nvSpPr>
                <p:cNvPr id="93" name="TextBox 92">
                  <a:extLst>
                    <a:ext uri="{FF2B5EF4-FFF2-40B4-BE49-F238E27FC236}">
                      <a16:creationId xmlns:a16="http://schemas.microsoft.com/office/drawing/2014/main" id="{AEFF5C3A-B069-2363-D126-7B0F223D9E4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19640" y="5048969"/>
                  <a:ext cx="3589242" cy="400110"/>
                </a:xfrm>
                <a:prstGeom prst="rect">
                  <a:avLst/>
                </a:prstGeom>
                <a:blipFill>
                  <a:blip r:embed="rId22"/>
                  <a:stretch>
                    <a:fillRect b="-16667"/>
                  </a:stretch>
                </a:blipFill>
              </p:spPr>
              <p:txBody>
                <a:bodyPr/>
                <a:lstStyle/>
                <a:p>
                  <a:r>
                    <a:rPr lang="en-Z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TextBox 93">
                  <a:extLst>
                    <a:ext uri="{FF2B5EF4-FFF2-40B4-BE49-F238E27FC236}">
                      <a16:creationId xmlns:a16="http://schemas.microsoft.com/office/drawing/2014/main" id="{DD27DA6D-1F80-C3A8-4903-21009F208CA3}"/>
                    </a:ext>
                  </a:extLst>
                </p:cNvPr>
                <p:cNvSpPr txBox="1"/>
                <p:nvPr/>
              </p:nvSpPr>
              <p:spPr>
                <a:xfrm>
                  <a:off x="4671829" y="6030693"/>
                  <a:ext cx="3589242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ZA" sz="200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  <m:r>
                          <a:rPr lang="en-ZA" sz="200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=17.26737</m:t>
                        </m:r>
                        <m:r>
                          <a:rPr lang="en-ZA" sz="20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oMath>
                    </m:oMathPara>
                  </a14:m>
                  <a:endParaRPr lang="en-ZA" sz="2000" dirty="0">
                    <a:solidFill>
                      <a:schemeClr val="accent2"/>
                    </a:solidFill>
                  </a:endParaRPr>
                </a:p>
              </p:txBody>
            </p:sp>
          </mc:Choice>
          <mc:Fallback xmlns="">
            <p:sp>
              <p:nvSpPr>
                <p:cNvPr id="94" name="TextBox 93">
                  <a:extLst>
                    <a:ext uri="{FF2B5EF4-FFF2-40B4-BE49-F238E27FC236}">
                      <a16:creationId xmlns:a16="http://schemas.microsoft.com/office/drawing/2014/main" id="{DD27DA6D-1F80-C3A8-4903-21009F208CA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71829" y="6030693"/>
                  <a:ext cx="3589242" cy="400110"/>
                </a:xfrm>
                <a:prstGeom prst="rect">
                  <a:avLst/>
                </a:prstGeom>
                <a:blipFill>
                  <a:blip r:embed="rId23"/>
                  <a:stretch>
                    <a:fillRect b="-16667"/>
                  </a:stretch>
                </a:blipFill>
              </p:spPr>
              <p:txBody>
                <a:bodyPr/>
                <a:lstStyle/>
                <a:p>
                  <a:r>
                    <a:rPr lang="en-Z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6" name="TextBox 95">
                  <a:extLst>
                    <a:ext uri="{FF2B5EF4-FFF2-40B4-BE49-F238E27FC236}">
                      <a16:creationId xmlns:a16="http://schemas.microsoft.com/office/drawing/2014/main" id="{1CCAF2D5-957C-8D6D-6F6B-F61600BBEFD4}"/>
                    </a:ext>
                  </a:extLst>
                </p:cNvPr>
                <p:cNvSpPr txBox="1"/>
                <p:nvPr/>
              </p:nvSpPr>
              <p:spPr>
                <a:xfrm>
                  <a:off x="4707779" y="7056551"/>
                  <a:ext cx="3589242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ZA" sz="200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  <m:r>
                          <a:rPr lang="en-ZA" sz="200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=17.25926</m:t>
                        </m:r>
                        <m:r>
                          <a:rPr lang="en-ZA" sz="20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ZA" sz="2000" dirty="0">
                    <a:solidFill>
                      <a:schemeClr val="accent2"/>
                    </a:solidFill>
                  </a:endParaRPr>
                </a:p>
              </p:txBody>
            </p:sp>
          </mc:Choice>
          <mc:Fallback xmlns="">
            <p:sp>
              <p:nvSpPr>
                <p:cNvPr id="96" name="TextBox 95">
                  <a:extLst>
                    <a:ext uri="{FF2B5EF4-FFF2-40B4-BE49-F238E27FC236}">
                      <a16:creationId xmlns:a16="http://schemas.microsoft.com/office/drawing/2014/main" id="{1CCAF2D5-957C-8D6D-6F6B-F61600BBEFD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07779" y="7056551"/>
                  <a:ext cx="3589242" cy="400110"/>
                </a:xfrm>
                <a:prstGeom prst="rect">
                  <a:avLst/>
                </a:prstGeom>
                <a:blipFill>
                  <a:blip r:embed="rId24"/>
                  <a:stretch>
                    <a:fillRect b="-18462"/>
                  </a:stretch>
                </a:blipFill>
              </p:spPr>
              <p:txBody>
                <a:bodyPr/>
                <a:lstStyle/>
                <a:p>
                  <a:r>
                    <a:rPr lang="en-Z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id="{99F6318E-BD71-45B2-B7BC-A284E3B32946}"/>
                    </a:ext>
                  </a:extLst>
                </p:cNvPr>
                <p:cNvSpPr txBox="1"/>
                <p:nvPr/>
              </p:nvSpPr>
              <p:spPr>
                <a:xfrm>
                  <a:off x="4719640" y="8435138"/>
                  <a:ext cx="3589242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ZA" sz="200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  <m:r>
                          <a:rPr lang="en-ZA" sz="200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=17.25431</m:t>
                        </m:r>
                        <m:r>
                          <a:rPr lang="en-ZA" sz="20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oMath>
                    </m:oMathPara>
                  </a14:m>
                  <a:endParaRPr lang="en-ZA" sz="2000" dirty="0">
                    <a:solidFill>
                      <a:schemeClr val="accent2"/>
                    </a:solidFill>
                  </a:endParaRPr>
                </a:p>
              </p:txBody>
            </p:sp>
          </mc:Choice>
          <mc:Fallback xmlns=""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id="{99F6318E-BD71-45B2-B7BC-A284E3B3294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19640" y="8435138"/>
                  <a:ext cx="3589242" cy="400110"/>
                </a:xfrm>
                <a:prstGeom prst="rect">
                  <a:avLst/>
                </a:prstGeom>
                <a:blipFill>
                  <a:blip r:embed="rId25"/>
                  <a:stretch>
                    <a:fillRect b="-18462"/>
                  </a:stretch>
                </a:blipFill>
              </p:spPr>
              <p:txBody>
                <a:bodyPr/>
                <a:lstStyle/>
                <a:p>
                  <a:r>
                    <a:rPr lang="en-ZA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1" name="TextBox 100">
            <a:extLst>
              <a:ext uri="{FF2B5EF4-FFF2-40B4-BE49-F238E27FC236}">
                <a16:creationId xmlns:a16="http://schemas.microsoft.com/office/drawing/2014/main" id="{835E398E-AB81-744D-A893-2D3F6DCD248C}"/>
              </a:ext>
            </a:extLst>
          </p:cNvPr>
          <p:cNvSpPr txBox="1"/>
          <p:nvPr/>
        </p:nvSpPr>
        <p:spPr>
          <a:xfrm>
            <a:off x="884796" y="2211045"/>
            <a:ext cx="3822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2400" dirty="0">
                <a:latin typeface="Helvetica Neue" panose="02000503000000020004" pitchFamily="50"/>
              </a:rPr>
              <a:t>Linearly Polarized (LP)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12D909F1-FCC6-1048-35D8-7CD1F6A9B790}"/>
              </a:ext>
            </a:extLst>
          </p:cNvPr>
          <p:cNvSpPr txBox="1"/>
          <p:nvPr/>
        </p:nvSpPr>
        <p:spPr>
          <a:xfrm>
            <a:off x="7838029" y="2155619"/>
            <a:ext cx="4931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2400" dirty="0">
                <a:latin typeface="Helvetica Neue" panose="02000503000000020004" pitchFamily="50"/>
              </a:rPr>
              <a:t>Orbital Angular Momentum (OAM)</a:t>
            </a:r>
          </a:p>
        </p:txBody>
      </p: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F4FA5558-02AE-7DEE-1EBC-F5B9701F703A}"/>
              </a:ext>
            </a:extLst>
          </p:cNvPr>
          <p:cNvGrpSpPr/>
          <p:nvPr/>
        </p:nvGrpSpPr>
        <p:grpSpPr>
          <a:xfrm>
            <a:off x="279597" y="2993097"/>
            <a:ext cx="4929096" cy="5905330"/>
            <a:chOff x="279597" y="2993097"/>
            <a:chExt cx="4929096" cy="590533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3" name="TextBox 102">
                  <a:extLst>
                    <a:ext uri="{FF2B5EF4-FFF2-40B4-BE49-F238E27FC236}">
                      <a16:creationId xmlns:a16="http://schemas.microsoft.com/office/drawing/2014/main" id="{189AC981-D4F2-9ADF-BFFE-82007A01718F}"/>
                    </a:ext>
                  </a:extLst>
                </p:cNvPr>
                <p:cNvSpPr txBox="1"/>
                <p:nvPr/>
              </p:nvSpPr>
              <p:spPr>
                <a:xfrm>
                  <a:off x="1250596" y="2993097"/>
                  <a:ext cx="1399273" cy="4135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ZA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  <m:sSub>
                          <m:sSubPr>
                            <m:ctrlPr>
                              <a:rPr lang="en-ZA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ZA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ZA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0,1</m:t>
                            </m:r>
                          </m:sub>
                        </m:sSub>
                      </m:oMath>
                    </m:oMathPara>
                  </a14:m>
                  <a:endParaRPr lang="en-ZA" sz="2000" dirty="0">
                    <a:solidFill>
                      <a:schemeClr val="tx2"/>
                    </a:solidFill>
                  </a:endParaRPr>
                </a:p>
              </p:txBody>
            </p:sp>
          </mc:Choice>
          <mc:Fallback xmlns="">
            <p:sp>
              <p:nvSpPr>
                <p:cNvPr id="103" name="TextBox 102">
                  <a:extLst>
                    <a:ext uri="{FF2B5EF4-FFF2-40B4-BE49-F238E27FC236}">
                      <a16:creationId xmlns:a16="http://schemas.microsoft.com/office/drawing/2014/main" id="{189AC981-D4F2-9ADF-BFFE-82007A0171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50596" y="2993097"/>
                  <a:ext cx="1399273" cy="413511"/>
                </a:xfrm>
                <a:prstGeom prst="rect">
                  <a:avLst/>
                </a:prstGeom>
                <a:blipFill>
                  <a:blip r:embed="rId2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Z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A80476DC-22F6-A227-132E-59FDE9BE0A03}"/>
                    </a:ext>
                  </a:extLst>
                </p:cNvPr>
                <p:cNvSpPr txBox="1"/>
                <p:nvPr/>
              </p:nvSpPr>
              <p:spPr>
                <a:xfrm>
                  <a:off x="322913" y="4002760"/>
                  <a:ext cx="1332676" cy="4135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ZA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  <m:sSub>
                          <m:sSubPr>
                            <m:ctrlPr>
                              <a:rPr lang="en-ZA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ZA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ZA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1,1</m:t>
                            </m:r>
                            <m:r>
                              <a:rPr lang="en-ZA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oMath>
                    </m:oMathPara>
                  </a14:m>
                  <a:endParaRPr lang="en-ZA" sz="2000" dirty="0">
                    <a:solidFill>
                      <a:schemeClr val="tx2"/>
                    </a:solidFill>
                  </a:endParaRPr>
                </a:p>
              </p:txBody>
            </p:sp>
          </mc:Choice>
          <mc:Fallback xmlns=""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A80476DC-22F6-A227-132E-59FDE9BE0A0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2913" y="4002760"/>
                  <a:ext cx="1332676" cy="413511"/>
                </a:xfrm>
                <a:prstGeom prst="rect">
                  <a:avLst/>
                </a:prstGeom>
                <a:blipFill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Z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5" name="TextBox 104">
                  <a:extLst>
                    <a:ext uri="{FF2B5EF4-FFF2-40B4-BE49-F238E27FC236}">
                      <a16:creationId xmlns:a16="http://schemas.microsoft.com/office/drawing/2014/main" id="{FA376F8E-4351-D0A8-3AA7-6A8D0B64F405}"/>
                    </a:ext>
                  </a:extLst>
                </p:cNvPr>
                <p:cNvSpPr txBox="1"/>
                <p:nvPr/>
              </p:nvSpPr>
              <p:spPr>
                <a:xfrm>
                  <a:off x="3821126" y="3971251"/>
                  <a:ext cx="1387567" cy="4135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ZA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  <m:sSub>
                          <m:sSubPr>
                            <m:ctrlPr>
                              <a:rPr lang="en-ZA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ZA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ZA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1,1</m:t>
                            </m:r>
                            <m:r>
                              <a:rPr lang="en-ZA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</m:oMath>
                    </m:oMathPara>
                  </a14:m>
                  <a:endParaRPr lang="en-ZA" sz="2000" dirty="0">
                    <a:solidFill>
                      <a:schemeClr val="tx2"/>
                    </a:solidFill>
                  </a:endParaRPr>
                </a:p>
              </p:txBody>
            </p:sp>
          </mc:Choice>
          <mc:Fallback xmlns="">
            <p:sp>
              <p:nvSpPr>
                <p:cNvPr id="105" name="TextBox 104">
                  <a:extLst>
                    <a:ext uri="{FF2B5EF4-FFF2-40B4-BE49-F238E27FC236}">
                      <a16:creationId xmlns:a16="http://schemas.microsoft.com/office/drawing/2014/main" id="{FA376F8E-4351-D0A8-3AA7-6A8D0B64F40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21126" y="3971251"/>
                  <a:ext cx="1387567" cy="413511"/>
                </a:xfrm>
                <a:prstGeom prst="rect">
                  <a:avLst/>
                </a:prstGeom>
                <a:blipFill>
                  <a:blip r:embed="rId2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Z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6" name="TextBox 105">
                  <a:extLst>
                    <a:ext uri="{FF2B5EF4-FFF2-40B4-BE49-F238E27FC236}">
                      <a16:creationId xmlns:a16="http://schemas.microsoft.com/office/drawing/2014/main" id="{398C0FCB-D3C6-853F-5E48-E4F318837162}"/>
                    </a:ext>
                  </a:extLst>
                </p:cNvPr>
                <p:cNvSpPr txBox="1"/>
                <p:nvPr/>
              </p:nvSpPr>
              <p:spPr>
                <a:xfrm>
                  <a:off x="334488" y="5035568"/>
                  <a:ext cx="1378565" cy="4135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ZA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  <m:sSub>
                          <m:sSubPr>
                            <m:ctrlPr>
                              <a:rPr lang="en-ZA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ZA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ZA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2,1</m:t>
                            </m:r>
                            <m:r>
                              <a:rPr lang="en-ZA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oMath>
                    </m:oMathPara>
                  </a14:m>
                  <a:endParaRPr lang="en-ZA" sz="2000" dirty="0">
                    <a:solidFill>
                      <a:schemeClr val="tx2"/>
                    </a:solidFill>
                  </a:endParaRPr>
                </a:p>
              </p:txBody>
            </p:sp>
          </mc:Choice>
          <mc:Fallback xmlns="">
            <p:sp>
              <p:nvSpPr>
                <p:cNvPr id="106" name="TextBox 105">
                  <a:extLst>
                    <a:ext uri="{FF2B5EF4-FFF2-40B4-BE49-F238E27FC236}">
                      <a16:creationId xmlns:a16="http://schemas.microsoft.com/office/drawing/2014/main" id="{398C0FCB-D3C6-853F-5E48-E4F31883716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488" y="5035568"/>
                  <a:ext cx="1378565" cy="413511"/>
                </a:xfrm>
                <a:prstGeom prst="rect">
                  <a:avLst/>
                </a:prstGeom>
                <a:blipFill>
                  <a:blip r:embed="rId2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Z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7" name="TextBox 106">
                  <a:extLst>
                    <a:ext uri="{FF2B5EF4-FFF2-40B4-BE49-F238E27FC236}">
                      <a16:creationId xmlns:a16="http://schemas.microsoft.com/office/drawing/2014/main" id="{ADFF2531-DE36-4ACA-7F48-49F9146502B6}"/>
                    </a:ext>
                  </a:extLst>
                </p:cNvPr>
                <p:cNvSpPr txBox="1"/>
                <p:nvPr/>
              </p:nvSpPr>
              <p:spPr>
                <a:xfrm>
                  <a:off x="3735655" y="5047431"/>
                  <a:ext cx="1375992" cy="4135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ZA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  <m:sSub>
                          <m:sSubPr>
                            <m:ctrlPr>
                              <a:rPr lang="en-ZA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ZA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ZA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2,1</m:t>
                            </m:r>
                            <m:r>
                              <a:rPr lang="en-ZA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</m:oMath>
                    </m:oMathPara>
                  </a14:m>
                  <a:endParaRPr lang="en-ZA" sz="2000" dirty="0">
                    <a:solidFill>
                      <a:schemeClr val="tx2"/>
                    </a:solidFill>
                  </a:endParaRPr>
                </a:p>
              </p:txBody>
            </p:sp>
          </mc:Choice>
          <mc:Fallback xmlns="">
            <p:sp>
              <p:nvSpPr>
                <p:cNvPr id="107" name="TextBox 106">
                  <a:extLst>
                    <a:ext uri="{FF2B5EF4-FFF2-40B4-BE49-F238E27FC236}">
                      <a16:creationId xmlns:a16="http://schemas.microsoft.com/office/drawing/2014/main" id="{ADFF2531-DE36-4ACA-7F48-49F9146502B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5655" y="5047431"/>
                  <a:ext cx="1375992" cy="413511"/>
                </a:xfrm>
                <a:prstGeom prst="rect">
                  <a:avLst/>
                </a:prstGeom>
                <a:blipFill>
                  <a:blip r:embed="rId3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Z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8" name="TextBox 107">
                  <a:extLst>
                    <a:ext uri="{FF2B5EF4-FFF2-40B4-BE49-F238E27FC236}">
                      <a16:creationId xmlns:a16="http://schemas.microsoft.com/office/drawing/2014/main" id="{EC1714D8-8FFD-7679-9C8C-142074D4A2C5}"/>
                    </a:ext>
                  </a:extLst>
                </p:cNvPr>
                <p:cNvSpPr txBox="1"/>
                <p:nvPr/>
              </p:nvSpPr>
              <p:spPr>
                <a:xfrm>
                  <a:off x="1228892" y="6045231"/>
                  <a:ext cx="1378565" cy="4135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ZA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  <m:sSub>
                          <m:sSubPr>
                            <m:ctrlPr>
                              <a:rPr lang="en-ZA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ZA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ZA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0,2</m:t>
                            </m:r>
                          </m:sub>
                        </m:sSub>
                      </m:oMath>
                    </m:oMathPara>
                  </a14:m>
                  <a:endParaRPr lang="en-ZA" sz="2000" dirty="0">
                    <a:solidFill>
                      <a:schemeClr val="tx2"/>
                    </a:solidFill>
                  </a:endParaRPr>
                </a:p>
              </p:txBody>
            </p:sp>
          </mc:Choice>
          <mc:Fallback xmlns="">
            <p:sp>
              <p:nvSpPr>
                <p:cNvPr id="108" name="TextBox 107">
                  <a:extLst>
                    <a:ext uri="{FF2B5EF4-FFF2-40B4-BE49-F238E27FC236}">
                      <a16:creationId xmlns:a16="http://schemas.microsoft.com/office/drawing/2014/main" id="{EC1714D8-8FFD-7679-9C8C-142074D4A2C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28892" y="6045231"/>
                  <a:ext cx="1378565" cy="413511"/>
                </a:xfrm>
                <a:prstGeom prst="rect">
                  <a:avLst/>
                </a:prstGeom>
                <a:blipFill>
                  <a:blip r:embed="rId3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Z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9" name="TextBox 108">
                  <a:extLst>
                    <a:ext uri="{FF2B5EF4-FFF2-40B4-BE49-F238E27FC236}">
                      <a16:creationId xmlns:a16="http://schemas.microsoft.com/office/drawing/2014/main" id="{8BC2C23C-88FB-689A-61D6-662B29C393A6}"/>
                    </a:ext>
                  </a:extLst>
                </p:cNvPr>
                <p:cNvSpPr txBox="1"/>
                <p:nvPr/>
              </p:nvSpPr>
              <p:spPr>
                <a:xfrm>
                  <a:off x="358815" y="8449912"/>
                  <a:ext cx="1342663" cy="4135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ZA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  <m:sSub>
                          <m:sSubPr>
                            <m:ctrlPr>
                              <a:rPr lang="en-ZA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ZA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ZA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1,2</m:t>
                            </m:r>
                            <m:r>
                              <a:rPr lang="en-ZA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oMath>
                    </m:oMathPara>
                  </a14:m>
                  <a:endParaRPr lang="en-ZA" sz="2000" dirty="0">
                    <a:solidFill>
                      <a:schemeClr val="tx2"/>
                    </a:solidFill>
                  </a:endParaRPr>
                </a:p>
              </p:txBody>
            </p:sp>
          </mc:Choice>
          <mc:Fallback xmlns="">
            <p:sp>
              <p:nvSpPr>
                <p:cNvPr id="109" name="TextBox 108">
                  <a:extLst>
                    <a:ext uri="{FF2B5EF4-FFF2-40B4-BE49-F238E27FC236}">
                      <a16:creationId xmlns:a16="http://schemas.microsoft.com/office/drawing/2014/main" id="{8BC2C23C-88FB-689A-61D6-662B29C393A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8815" y="8449912"/>
                  <a:ext cx="1342663" cy="413511"/>
                </a:xfrm>
                <a:prstGeom prst="rect">
                  <a:avLst/>
                </a:prstGeom>
                <a:blipFill>
                  <a:blip r:embed="rId3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Z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0" name="TextBox 109">
                  <a:extLst>
                    <a:ext uri="{FF2B5EF4-FFF2-40B4-BE49-F238E27FC236}">
                      <a16:creationId xmlns:a16="http://schemas.microsoft.com/office/drawing/2014/main" id="{8F60AC14-7223-B20C-B48E-A9CBA6EEF46C}"/>
                    </a:ext>
                  </a:extLst>
                </p:cNvPr>
                <p:cNvSpPr txBox="1"/>
                <p:nvPr/>
              </p:nvSpPr>
              <p:spPr>
                <a:xfrm>
                  <a:off x="3749269" y="7087437"/>
                  <a:ext cx="1375992" cy="4135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ZA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  <m:sSub>
                          <m:sSubPr>
                            <m:ctrlPr>
                              <a:rPr lang="en-ZA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ZA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ZA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3,1</m:t>
                            </m:r>
                            <m:r>
                              <a:rPr lang="en-ZA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</m:oMath>
                    </m:oMathPara>
                  </a14:m>
                  <a:endParaRPr lang="en-ZA" sz="2000" dirty="0">
                    <a:solidFill>
                      <a:schemeClr val="tx2"/>
                    </a:solidFill>
                  </a:endParaRPr>
                </a:p>
              </p:txBody>
            </p:sp>
          </mc:Choice>
          <mc:Fallback xmlns="">
            <p:sp>
              <p:nvSpPr>
                <p:cNvPr id="110" name="TextBox 109">
                  <a:extLst>
                    <a:ext uri="{FF2B5EF4-FFF2-40B4-BE49-F238E27FC236}">
                      <a16:creationId xmlns:a16="http://schemas.microsoft.com/office/drawing/2014/main" id="{8F60AC14-7223-B20C-B48E-A9CBA6EEF46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49269" y="7087437"/>
                  <a:ext cx="1375992" cy="413511"/>
                </a:xfrm>
                <a:prstGeom prst="rect">
                  <a:avLst/>
                </a:prstGeom>
                <a:blipFill>
                  <a:blip r:embed="rId3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Z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1" name="TextBox 110">
                  <a:extLst>
                    <a:ext uri="{FF2B5EF4-FFF2-40B4-BE49-F238E27FC236}">
                      <a16:creationId xmlns:a16="http://schemas.microsoft.com/office/drawing/2014/main" id="{E984036E-0C56-9E30-1BE6-86EDB6EB0A4E}"/>
                    </a:ext>
                  </a:extLst>
                </p:cNvPr>
                <p:cNvSpPr txBox="1"/>
                <p:nvPr/>
              </p:nvSpPr>
              <p:spPr>
                <a:xfrm>
                  <a:off x="3777836" y="8470809"/>
                  <a:ext cx="1375992" cy="4276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ZA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  <m:sSub>
                          <m:sSubPr>
                            <m:ctrlPr>
                              <a:rPr lang="en-ZA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ZA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ZA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1,2</m:t>
                            </m:r>
                            <m:r>
                              <a:rPr lang="en-ZA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</m:oMath>
                    </m:oMathPara>
                  </a14:m>
                  <a:endParaRPr lang="en-ZA" sz="2000" dirty="0">
                    <a:solidFill>
                      <a:schemeClr val="tx2"/>
                    </a:solidFill>
                  </a:endParaRPr>
                </a:p>
              </p:txBody>
            </p:sp>
          </mc:Choice>
          <mc:Fallback xmlns="">
            <p:sp>
              <p:nvSpPr>
                <p:cNvPr id="111" name="TextBox 110">
                  <a:extLst>
                    <a:ext uri="{FF2B5EF4-FFF2-40B4-BE49-F238E27FC236}">
                      <a16:creationId xmlns:a16="http://schemas.microsoft.com/office/drawing/2014/main" id="{E984036E-0C56-9E30-1BE6-86EDB6EB0A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77836" y="8470809"/>
                  <a:ext cx="1375992" cy="427618"/>
                </a:xfrm>
                <a:prstGeom prst="rect">
                  <a:avLst/>
                </a:prstGeom>
                <a:blipFill>
                  <a:blip r:embed="rId3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Z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2" name="TextBox 111">
                  <a:extLst>
                    <a:ext uri="{FF2B5EF4-FFF2-40B4-BE49-F238E27FC236}">
                      <a16:creationId xmlns:a16="http://schemas.microsoft.com/office/drawing/2014/main" id="{D227EA8C-229B-92E4-3720-A29A910AEA6E}"/>
                    </a:ext>
                  </a:extLst>
                </p:cNvPr>
                <p:cNvSpPr txBox="1"/>
                <p:nvPr/>
              </p:nvSpPr>
              <p:spPr>
                <a:xfrm>
                  <a:off x="279597" y="7087747"/>
                  <a:ext cx="1375992" cy="4276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ZA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  <m:sSub>
                          <m:sSubPr>
                            <m:ctrlPr>
                              <a:rPr lang="en-ZA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ZA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ZA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3,1</m:t>
                            </m:r>
                            <m:r>
                              <a:rPr lang="en-ZA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</m:oMath>
                    </m:oMathPara>
                  </a14:m>
                  <a:endParaRPr lang="en-ZA" sz="2000" dirty="0">
                    <a:solidFill>
                      <a:schemeClr val="tx2"/>
                    </a:solidFill>
                  </a:endParaRPr>
                </a:p>
              </p:txBody>
            </p:sp>
          </mc:Choice>
          <mc:Fallback xmlns="">
            <p:sp>
              <p:nvSpPr>
                <p:cNvPr id="112" name="TextBox 111">
                  <a:extLst>
                    <a:ext uri="{FF2B5EF4-FFF2-40B4-BE49-F238E27FC236}">
                      <a16:creationId xmlns:a16="http://schemas.microsoft.com/office/drawing/2014/main" id="{D227EA8C-229B-92E4-3720-A29A910AEA6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9597" y="7087747"/>
                  <a:ext cx="1375992" cy="427618"/>
                </a:xfrm>
                <a:prstGeom prst="rect">
                  <a:avLst/>
                </a:prstGeom>
                <a:blipFill>
                  <a:blip r:embed="rId3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ZA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8F2152FE-8DE1-7A53-F58E-6C7502924C9F}"/>
              </a:ext>
            </a:extLst>
          </p:cNvPr>
          <p:cNvGrpSpPr/>
          <p:nvPr/>
        </p:nvGrpSpPr>
        <p:grpSpPr>
          <a:xfrm>
            <a:off x="7902466" y="2954422"/>
            <a:ext cx="4853860" cy="5905330"/>
            <a:chOff x="299968" y="2993097"/>
            <a:chExt cx="4853860" cy="590533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5" name="TextBox 114">
                  <a:extLst>
                    <a:ext uri="{FF2B5EF4-FFF2-40B4-BE49-F238E27FC236}">
                      <a16:creationId xmlns:a16="http://schemas.microsoft.com/office/drawing/2014/main" id="{A94F60BF-11B9-FF86-724D-087C96E7E063}"/>
                    </a:ext>
                  </a:extLst>
                </p:cNvPr>
                <p:cNvSpPr txBox="1"/>
                <p:nvPr/>
              </p:nvSpPr>
              <p:spPr>
                <a:xfrm>
                  <a:off x="1158607" y="2993097"/>
                  <a:ext cx="1399273" cy="4135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ZA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ZA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𝑂𝐴𝑀</m:t>
                            </m:r>
                          </m:e>
                          <m:sub>
                            <m:r>
                              <a:rPr lang="en-ZA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0,1</m:t>
                            </m:r>
                          </m:sub>
                        </m:sSub>
                      </m:oMath>
                    </m:oMathPara>
                  </a14:m>
                  <a:endParaRPr lang="en-ZA" sz="2000" dirty="0">
                    <a:solidFill>
                      <a:schemeClr val="tx2"/>
                    </a:solidFill>
                  </a:endParaRPr>
                </a:p>
              </p:txBody>
            </p:sp>
          </mc:Choice>
          <mc:Fallback xmlns="">
            <p:sp>
              <p:nvSpPr>
                <p:cNvPr id="115" name="TextBox 114">
                  <a:extLst>
                    <a:ext uri="{FF2B5EF4-FFF2-40B4-BE49-F238E27FC236}">
                      <a16:creationId xmlns:a16="http://schemas.microsoft.com/office/drawing/2014/main" id="{A94F60BF-11B9-FF86-724D-087C96E7E06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58607" y="2993097"/>
                  <a:ext cx="1399273" cy="413511"/>
                </a:xfrm>
                <a:prstGeom prst="rect">
                  <a:avLst/>
                </a:prstGeom>
                <a:blipFill>
                  <a:blip r:embed="rId3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Z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6" name="TextBox 115">
                  <a:extLst>
                    <a:ext uri="{FF2B5EF4-FFF2-40B4-BE49-F238E27FC236}">
                      <a16:creationId xmlns:a16="http://schemas.microsoft.com/office/drawing/2014/main" id="{AEAA3484-E530-1A1B-B027-1CE919EDC4F2}"/>
                    </a:ext>
                  </a:extLst>
                </p:cNvPr>
                <p:cNvSpPr txBox="1"/>
                <p:nvPr/>
              </p:nvSpPr>
              <p:spPr>
                <a:xfrm>
                  <a:off x="337052" y="4012424"/>
                  <a:ext cx="1332676" cy="4135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ZA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ZA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𝑂𝐴𝑀</m:t>
                            </m:r>
                          </m:e>
                          <m:sub>
                            <m:r>
                              <a:rPr lang="en-ZA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1,1</m:t>
                            </m:r>
                          </m:sub>
                        </m:sSub>
                      </m:oMath>
                    </m:oMathPara>
                  </a14:m>
                  <a:endParaRPr lang="en-ZA" sz="2000" dirty="0">
                    <a:solidFill>
                      <a:schemeClr val="tx2"/>
                    </a:solidFill>
                  </a:endParaRPr>
                </a:p>
              </p:txBody>
            </p:sp>
          </mc:Choice>
          <mc:Fallback xmlns="">
            <p:sp>
              <p:nvSpPr>
                <p:cNvPr id="116" name="TextBox 115">
                  <a:extLst>
                    <a:ext uri="{FF2B5EF4-FFF2-40B4-BE49-F238E27FC236}">
                      <a16:creationId xmlns:a16="http://schemas.microsoft.com/office/drawing/2014/main" id="{AEAA3484-E530-1A1B-B027-1CE919EDC4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7052" y="4012424"/>
                  <a:ext cx="1332676" cy="413511"/>
                </a:xfrm>
                <a:prstGeom prst="rect">
                  <a:avLst/>
                </a:prstGeom>
                <a:blipFill>
                  <a:blip r:embed="rId3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Z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7" name="TextBox 116">
                  <a:extLst>
                    <a:ext uri="{FF2B5EF4-FFF2-40B4-BE49-F238E27FC236}">
                      <a16:creationId xmlns:a16="http://schemas.microsoft.com/office/drawing/2014/main" id="{3DDDBB26-B5AA-45A2-D2D0-4250E2BAE50B}"/>
                    </a:ext>
                  </a:extLst>
                </p:cNvPr>
                <p:cNvSpPr txBox="1"/>
                <p:nvPr/>
              </p:nvSpPr>
              <p:spPr>
                <a:xfrm>
                  <a:off x="3719207" y="4034796"/>
                  <a:ext cx="1387567" cy="4135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ZA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ZA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𝑂𝐴𝑀</m:t>
                            </m:r>
                          </m:e>
                          <m:sub>
                            <m:r>
                              <a:rPr lang="en-ZA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−1,1</m:t>
                            </m:r>
                          </m:sub>
                        </m:sSub>
                      </m:oMath>
                    </m:oMathPara>
                  </a14:m>
                  <a:endParaRPr lang="en-ZA" sz="2000" dirty="0">
                    <a:solidFill>
                      <a:schemeClr val="tx2"/>
                    </a:solidFill>
                  </a:endParaRPr>
                </a:p>
              </p:txBody>
            </p:sp>
          </mc:Choice>
          <mc:Fallback xmlns="">
            <p:sp>
              <p:nvSpPr>
                <p:cNvPr id="117" name="TextBox 116">
                  <a:extLst>
                    <a:ext uri="{FF2B5EF4-FFF2-40B4-BE49-F238E27FC236}">
                      <a16:creationId xmlns:a16="http://schemas.microsoft.com/office/drawing/2014/main" id="{3DDDBB26-B5AA-45A2-D2D0-4250E2BAE50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19207" y="4034796"/>
                  <a:ext cx="1387567" cy="413511"/>
                </a:xfrm>
                <a:prstGeom prst="rect">
                  <a:avLst/>
                </a:prstGeom>
                <a:blipFill>
                  <a:blip r:embed="rId3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Z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8" name="TextBox 117">
                  <a:extLst>
                    <a:ext uri="{FF2B5EF4-FFF2-40B4-BE49-F238E27FC236}">
                      <a16:creationId xmlns:a16="http://schemas.microsoft.com/office/drawing/2014/main" id="{0C65531A-3241-35FC-918D-0DB2D94E4638}"/>
                    </a:ext>
                  </a:extLst>
                </p:cNvPr>
                <p:cNvSpPr txBox="1"/>
                <p:nvPr/>
              </p:nvSpPr>
              <p:spPr>
                <a:xfrm>
                  <a:off x="299968" y="5081585"/>
                  <a:ext cx="1378565" cy="4135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ZA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ZA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𝑂𝐴𝑀</m:t>
                            </m:r>
                          </m:e>
                          <m:sub>
                            <m:r>
                              <a:rPr lang="en-ZA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2,1</m:t>
                            </m:r>
                          </m:sub>
                        </m:sSub>
                      </m:oMath>
                    </m:oMathPara>
                  </a14:m>
                  <a:endParaRPr lang="en-ZA" sz="2000" dirty="0">
                    <a:solidFill>
                      <a:schemeClr val="tx2"/>
                    </a:solidFill>
                  </a:endParaRPr>
                </a:p>
              </p:txBody>
            </p:sp>
          </mc:Choice>
          <mc:Fallback xmlns="">
            <p:sp>
              <p:nvSpPr>
                <p:cNvPr id="118" name="TextBox 117">
                  <a:extLst>
                    <a:ext uri="{FF2B5EF4-FFF2-40B4-BE49-F238E27FC236}">
                      <a16:creationId xmlns:a16="http://schemas.microsoft.com/office/drawing/2014/main" id="{0C65531A-3241-35FC-918D-0DB2D94E463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968" y="5081585"/>
                  <a:ext cx="1378565" cy="413511"/>
                </a:xfrm>
                <a:prstGeom prst="rect">
                  <a:avLst/>
                </a:prstGeom>
                <a:blipFill>
                  <a:blip r:embed="rId3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Z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9" name="TextBox 118">
                  <a:extLst>
                    <a:ext uri="{FF2B5EF4-FFF2-40B4-BE49-F238E27FC236}">
                      <a16:creationId xmlns:a16="http://schemas.microsoft.com/office/drawing/2014/main" id="{D04A34CE-C02A-FACF-4179-B7E41392DF66}"/>
                    </a:ext>
                  </a:extLst>
                </p:cNvPr>
                <p:cNvSpPr txBox="1"/>
                <p:nvPr/>
              </p:nvSpPr>
              <p:spPr>
                <a:xfrm>
                  <a:off x="3731525" y="5070256"/>
                  <a:ext cx="1375992" cy="4135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ZA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ZA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𝑂𝐴𝑀</m:t>
                            </m:r>
                          </m:e>
                          <m:sub>
                            <m:r>
                              <a:rPr lang="en-ZA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−2,1</m:t>
                            </m:r>
                          </m:sub>
                        </m:sSub>
                      </m:oMath>
                    </m:oMathPara>
                  </a14:m>
                  <a:endParaRPr lang="en-ZA" sz="2000" dirty="0">
                    <a:solidFill>
                      <a:schemeClr val="tx2"/>
                    </a:solidFill>
                  </a:endParaRPr>
                </a:p>
              </p:txBody>
            </p:sp>
          </mc:Choice>
          <mc:Fallback xmlns="">
            <p:sp>
              <p:nvSpPr>
                <p:cNvPr id="119" name="TextBox 118">
                  <a:extLst>
                    <a:ext uri="{FF2B5EF4-FFF2-40B4-BE49-F238E27FC236}">
                      <a16:creationId xmlns:a16="http://schemas.microsoft.com/office/drawing/2014/main" id="{D04A34CE-C02A-FACF-4179-B7E41392DF6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1525" y="5070256"/>
                  <a:ext cx="1375992" cy="413511"/>
                </a:xfrm>
                <a:prstGeom prst="rect">
                  <a:avLst/>
                </a:prstGeom>
                <a:blipFill>
                  <a:blip r:embed="rId4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Z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0" name="TextBox 119">
                  <a:extLst>
                    <a:ext uri="{FF2B5EF4-FFF2-40B4-BE49-F238E27FC236}">
                      <a16:creationId xmlns:a16="http://schemas.microsoft.com/office/drawing/2014/main" id="{19150B9F-5380-16A6-880F-102D163F90AD}"/>
                    </a:ext>
                  </a:extLst>
                </p:cNvPr>
                <p:cNvSpPr txBox="1"/>
                <p:nvPr/>
              </p:nvSpPr>
              <p:spPr>
                <a:xfrm>
                  <a:off x="1101567" y="6045231"/>
                  <a:ext cx="1378565" cy="4135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ZA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ZA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𝑂𝐴𝑀</m:t>
                            </m:r>
                          </m:e>
                          <m:sub>
                            <m:r>
                              <a:rPr lang="en-ZA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0,2</m:t>
                            </m:r>
                          </m:sub>
                        </m:sSub>
                      </m:oMath>
                    </m:oMathPara>
                  </a14:m>
                  <a:endParaRPr lang="en-ZA" sz="2000" dirty="0">
                    <a:solidFill>
                      <a:schemeClr val="tx2"/>
                    </a:solidFill>
                  </a:endParaRPr>
                </a:p>
              </p:txBody>
            </p:sp>
          </mc:Choice>
          <mc:Fallback xmlns="">
            <p:sp>
              <p:nvSpPr>
                <p:cNvPr id="120" name="TextBox 119">
                  <a:extLst>
                    <a:ext uri="{FF2B5EF4-FFF2-40B4-BE49-F238E27FC236}">
                      <a16:creationId xmlns:a16="http://schemas.microsoft.com/office/drawing/2014/main" id="{19150B9F-5380-16A6-880F-102D163F90A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1567" y="6045231"/>
                  <a:ext cx="1378565" cy="413511"/>
                </a:xfrm>
                <a:prstGeom prst="rect">
                  <a:avLst/>
                </a:prstGeom>
                <a:blipFill>
                  <a:blip r:embed="rId4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Z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1" name="TextBox 120">
                  <a:extLst>
                    <a:ext uri="{FF2B5EF4-FFF2-40B4-BE49-F238E27FC236}">
                      <a16:creationId xmlns:a16="http://schemas.microsoft.com/office/drawing/2014/main" id="{6E48FBFD-2138-63BB-365E-A6A492B2B606}"/>
                    </a:ext>
                  </a:extLst>
                </p:cNvPr>
                <p:cNvSpPr txBox="1"/>
                <p:nvPr/>
              </p:nvSpPr>
              <p:spPr>
                <a:xfrm>
                  <a:off x="358815" y="8449912"/>
                  <a:ext cx="1342663" cy="4135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ZA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ZA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𝑂𝐴𝑀</m:t>
                            </m:r>
                          </m:e>
                          <m:sub>
                            <m:r>
                              <a:rPr lang="en-ZA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lang="en-ZA" sz="2000" dirty="0">
                    <a:solidFill>
                      <a:schemeClr val="tx2"/>
                    </a:solidFill>
                  </a:endParaRPr>
                </a:p>
              </p:txBody>
            </p:sp>
          </mc:Choice>
          <mc:Fallback xmlns="">
            <p:sp>
              <p:nvSpPr>
                <p:cNvPr id="121" name="TextBox 120">
                  <a:extLst>
                    <a:ext uri="{FF2B5EF4-FFF2-40B4-BE49-F238E27FC236}">
                      <a16:creationId xmlns:a16="http://schemas.microsoft.com/office/drawing/2014/main" id="{6E48FBFD-2138-63BB-365E-A6A492B2B60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8815" y="8449912"/>
                  <a:ext cx="1342663" cy="413511"/>
                </a:xfrm>
                <a:prstGeom prst="rect">
                  <a:avLst/>
                </a:prstGeom>
                <a:blipFill>
                  <a:blip r:embed="rId4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Z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2" name="TextBox 121">
                  <a:extLst>
                    <a:ext uri="{FF2B5EF4-FFF2-40B4-BE49-F238E27FC236}">
                      <a16:creationId xmlns:a16="http://schemas.microsoft.com/office/drawing/2014/main" id="{F60C1DFD-920B-5F5E-EEDF-439383868B4A}"/>
                    </a:ext>
                  </a:extLst>
                </p:cNvPr>
                <p:cNvSpPr txBox="1"/>
                <p:nvPr/>
              </p:nvSpPr>
              <p:spPr>
                <a:xfrm>
                  <a:off x="3715433" y="7101285"/>
                  <a:ext cx="1375992" cy="4135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ZA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ZA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𝑂𝐴𝑀</m:t>
                            </m:r>
                          </m:e>
                          <m:sub>
                            <m:r>
                              <a:rPr lang="en-ZA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−3,1</m:t>
                            </m:r>
                          </m:sub>
                        </m:sSub>
                      </m:oMath>
                    </m:oMathPara>
                  </a14:m>
                  <a:endParaRPr lang="en-ZA" sz="2000" dirty="0">
                    <a:solidFill>
                      <a:schemeClr val="tx2"/>
                    </a:solidFill>
                  </a:endParaRPr>
                </a:p>
              </p:txBody>
            </p:sp>
          </mc:Choice>
          <mc:Fallback xmlns="">
            <p:sp>
              <p:nvSpPr>
                <p:cNvPr id="122" name="TextBox 121">
                  <a:extLst>
                    <a:ext uri="{FF2B5EF4-FFF2-40B4-BE49-F238E27FC236}">
                      <a16:creationId xmlns:a16="http://schemas.microsoft.com/office/drawing/2014/main" id="{F60C1DFD-920B-5F5E-EEDF-439383868B4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15433" y="7101285"/>
                  <a:ext cx="1375992" cy="413511"/>
                </a:xfrm>
                <a:prstGeom prst="rect">
                  <a:avLst/>
                </a:prstGeom>
                <a:blipFill>
                  <a:blip r:embed="rId4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Z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3" name="TextBox 122">
                  <a:extLst>
                    <a:ext uri="{FF2B5EF4-FFF2-40B4-BE49-F238E27FC236}">
                      <a16:creationId xmlns:a16="http://schemas.microsoft.com/office/drawing/2014/main" id="{374BE1F7-9745-BFE4-2F9A-3FB080E05EBA}"/>
                    </a:ext>
                  </a:extLst>
                </p:cNvPr>
                <p:cNvSpPr txBox="1"/>
                <p:nvPr/>
              </p:nvSpPr>
              <p:spPr>
                <a:xfrm>
                  <a:off x="3777836" y="8470809"/>
                  <a:ext cx="1375992" cy="4276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ZA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ZA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𝑂𝐴𝑀</m:t>
                            </m:r>
                          </m:e>
                          <m:sub>
                            <m:r>
                              <a:rPr lang="en-ZA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−1,2</m:t>
                            </m:r>
                          </m:sub>
                        </m:sSub>
                      </m:oMath>
                    </m:oMathPara>
                  </a14:m>
                  <a:endParaRPr lang="en-ZA" sz="2000" dirty="0">
                    <a:solidFill>
                      <a:schemeClr val="tx2"/>
                    </a:solidFill>
                  </a:endParaRPr>
                </a:p>
              </p:txBody>
            </p:sp>
          </mc:Choice>
          <mc:Fallback xmlns="">
            <p:sp>
              <p:nvSpPr>
                <p:cNvPr id="123" name="TextBox 122">
                  <a:extLst>
                    <a:ext uri="{FF2B5EF4-FFF2-40B4-BE49-F238E27FC236}">
                      <a16:creationId xmlns:a16="http://schemas.microsoft.com/office/drawing/2014/main" id="{374BE1F7-9745-BFE4-2F9A-3FB080E05EB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77836" y="8470809"/>
                  <a:ext cx="1375992" cy="427618"/>
                </a:xfrm>
                <a:prstGeom prst="rect">
                  <a:avLst/>
                </a:prstGeom>
                <a:blipFill>
                  <a:blip r:embed="rId4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Z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4" name="TextBox 123">
                  <a:extLst>
                    <a:ext uri="{FF2B5EF4-FFF2-40B4-BE49-F238E27FC236}">
                      <a16:creationId xmlns:a16="http://schemas.microsoft.com/office/drawing/2014/main" id="{FF433CCD-16C4-F3E7-6D38-6C4B6EFF0B1B}"/>
                    </a:ext>
                  </a:extLst>
                </p:cNvPr>
                <p:cNvSpPr txBox="1"/>
                <p:nvPr/>
              </p:nvSpPr>
              <p:spPr>
                <a:xfrm>
                  <a:off x="302541" y="7088104"/>
                  <a:ext cx="1375992" cy="4276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ZA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ZA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𝑂𝐴𝑀</m:t>
                            </m:r>
                          </m:e>
                          <m:sub>
                            <m:r>
                              <a:rPr lang="en-ZA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3,1</m:t>
                            </m:r>
                          </m:sub>
                        </m:sSub>
                      </m:oMath>
                    </m:oMathPara>
                  </a14:m>
                  <a:endParaRPr lang="en-ZA" sz="2000" dirty="0">
                    <a:solidFill>
                      <a:schemeClr val="tx2"/>
                    </a:solidFill>
                  </a:endParaRPr>
                </a:p>
              </p:txBody>
            </p:sp>
          </mc:Choice>
          <mc:Fallback xmlns="">
            <p:sp>
              <p:nvSpPr>
                <p:cNvPr id="124" name="TextBox 123">
                  <a:extLst>
                    <a:ext uri="{FF2B5EF4-FFF2-40B4-BE49-F238E27FC236}">
                      <a16:creationId xmlns:a16="http://schemas.microsoft.com/office/drawing/2014/main" id="{FF433CCD-16C4-F3E7-6D38-6C4B6EFF0B1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2541" y="7088104"/>
                  <a:ext cx="1375992" cy="427618"/>
                </a:xfrm>
                <a:prstGeom prst="rect">
                  <a:avLst/>
                </a:prstGeom>
                <a:blipFill>
                  <a:blip r:embed="rId4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ZA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10361F02-20CE-E5AB-66A9-275C07B57684}"/>
                  </a:ext>
                </a:extLst>
              </p:cNvPr>
              <p:cNvSpPr txBox="1"/>
              <p:nvPr/>
            </p:nvSpPr>
            <p:spPr>
              <a:xfrm>
                <a:off x="4231801" y="3030001"/>
                <a:ext cx="4336387" cy="5064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ZA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ZA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  <m:r>
                        <a:rPr lang="en-ZA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ZA" sz="2400" b="0" i="0" smtClean="0">
                          <a:latin typeface="Cambria Math" panose="02040503050406030204" pitchFamily="18" charset="0"/>
                        </a:rPr>
                        <m:t>Ψ</m:t>
                      </m:r>
                      <m:d>
                        <m:dPr>
                          <m:ctrlPr>
                            <a:rPr lang="en-ZA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ZA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ZA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ZA" sz="2400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sSup>
                        <m:sSupPr>
                          <m:ctrlPr>
                            <a:rPr lang="en-ZA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ZA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ZA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d>
                            <m:dPr>
                              <m:ctrlPr>
                                <a:rPr lang="en-ZA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ZA" sz="2400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ZA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ZA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ZA" sz="2400" b="0" i="1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  <m:r>
                                <a:rPr lang="en-ZA" sz="24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en-ZA" sz="2400" dirty="0"/>
              </a:p>
            </p:txBody>
          </p:sp>
        </mc:Choice>
        <mc:Fallback xmlns=""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10361F02-20CE-E5AB-66A9-275C07B576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1801" y="3030001"/>
                <a:ext cx="4336387" cy="506421"/>
              </a:xfrm>
              <a:prstGeom prst="rect">
                <a:avLst/>
              </a:prstGeom>
              <a:blipFill>
                <a:blip r:embed="rId4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2" name="TextBox 131">
            <a:extLst>
              <a:ext uri="{FF2B5EF4-FFF2-40B4-BE49-F238E27FC236}">
                <a16:creationId xmlns:a16="http://schemas.microsoft.com/office/drawing/2014/main" id="{E0007AB9-432E-E487-4A04-E55A7943382E}"/>
              </a:ext>
            </a:extLst>
          </p:cNvPr>
          <p:cNvSpPr txBox="1"/>
          <p:nvPr/>
        </p:nvSpPr>
        <p:spPr>
          <a:xfrm>
            <a:off x="5345779" y="3536422"/>
            <a:ext cx="1666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800" dirty="0">
                <a:solidFill>
                  <a:schemeClr val="accent1"/>
                </a:solidFill>
              </a:rPr>
              <a:t>Optical Mode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9CAD6301-2581-5997-BFC3-10E7D495F74A}"/>
                  </a:ext>
                </a:extLst>
              </p:cNvPr>
              <p:cNvSpPr txBox="1"/>
              <p:nvPr/>
            </p:nvSpPr>
            <p:spPr>
              <a:xfrm>
                <a:off x="4231801" y="3030001"/>
                <a:ext cx="4336387" cy="5064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ZA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ZA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  <m:r>
                        <a:rPr lang="en-ZA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ZA" sz="2400" b="0" i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Ψ</m:t>
                      </m:r>
                      <m:d>
                        <m:dPr>
                          <m:ctrlPr>
                            <a:rPr lang="en-ZA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ZA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ZA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ZA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sSup>
                        <m:sSupPr>
                          <m:ctrlPr>
                            <a:rPr lang="en-ZA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ZA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ZA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d>
                            <m:dPr>
                              <m:ctrlPr>
                                <a:rPr lang="en-ZA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ZA" sz="2400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ZA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ZA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ZA" sz="2400" b="0" i="1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  <m:r>
                                <a:rPr lang="en-ZA" sz="24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en-ZA" sz="2400" dirty="0"/>
              </a:p>
            </p:txBody>
          </p:sp>
        </mc:Choice>
        <mc:Fallback xmlns=""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9CAD6301-2581-5997-BFC3-10E7D495F7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1801" y="3030001"/>
                <a:ext cx="4336387" cy="506421"/>
              </a:xfrm>
              <a:prstGeom prst="rect">
                <a:avLst/>
              </a:prstGeom>
              <a:blipFill>
                <a:blip r:embed="rId4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6FF88E9A-FD0D-0352-D9EB-6890C4AC8D6C}"/>
                  </a:ext>
                </a:extLst>
              </p:cNvPr>
              <p:cNvSpPr txBox="1"/>
              <p:nvPr/>
            </p:nvSpPr>
            <p:spPr>
              <a:xfrm>
                <a:off x="4231800" y="3030000"/>
                <a:ext cx="4336387" cy="5064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ZA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ZA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  <m:r>
                        <a:rPr lang="en-ZA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ZA" sz="2400" b="0" i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Ψ</m:t>
                      </m:r>
                      <m:d>
                        <m:dPr>
                          <m:ctrlPr>
                            <a:rPr lang="en-ZA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ZA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ZA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ZA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sSup>
                        <m:sSupPr>
                          <m:ctrlPr>
                            <a:rPr lang="en-ZA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ZA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ZA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d>
                            <m:dPr>
                              <m:ctrlPr>
                                <a:rPr lang="en-ZA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ZA" sz="2400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ZA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ZA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ZA" sz="2400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  <m:r>
                                <a:rPr lang="en-ZA" sz="24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en-ZA" sz="2400" dirty="0"/>
              </a:p>
            </p:txBody>
          </p:sp>
        </mc:Choice>
        <mc:Fallback xmlns=""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6FF88E9A-FD0D-0352-D9EB-6890C4AC8D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1800" y="3030000"/>
                <a:ext cx="4336387" cy="506421"/>
              </a:xfrm>
              <a:prstGeom prst="rect">
                <a:avLst/>
              </a:prstGeom>
              <a:blipFill>
                <a:blip r:embed="rId4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5" name="TextBox 134">
            <a:extLst>
              <a:ext uri="{FF2B5EF4-FFF2-40B4-BE49-F238E27FC236}">
                <a16:creationId xmlns:a16="http://schemas.microsoft.com/office/drawing/2014/main" id="{FD149A19-DDAA-58C0-46C7-4BAE23A3B380}"/>
              </a:ext>
            </a:extLst>
          </p:cNvPr>
          <p:cNvSpPr txBox="1"/>
          <p:nvPr/>
        </p:nvSpPr>
        <p:spPr>
          <a:xfrm>
            <a:off x="6971989" y="3352174"/>
            <a:ext cx="1666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Propagation constant </a:t>
            </a:r>
          </a:p>
        </p:txBody>
      </p:sp>
    </p:spTree>
    <p:extLst>
      <p:ext uri="{BB962C8B-B14F-4D97-AF65-F5344CB8AC3E}">
        <p14:creationId xmlns:p14="http://schemas.microsoft.com/office/powerpoint/2010/main" val="220328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  <p:bldP spid="101" grpId="0"/>
      <p:bldP spid="102" grpId="0"/>
      <p:bldP spid="131" grpId="0"/>
      <p:bldP spid="131" grpId="1"/>
      <p:bldP spid="132" grpId="0"/>
      <p:bldP spid="132" grpId="1"/>
      <p:bldP spid="133" grpId="0"/>
      <p:bldP spid="133" grpId="1"/>
      <p:bldP spid="134" grpId="0"/>
      <p:bldP spid="134" grpId="1"/>
      <p:bldP spid="135" grpId="0"/>
      <p:bldP spid="135" grpId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1F3624A5-CA1F-3B8D-8884-E075760C26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Arrow: Down 126">
            <a:extLst>
              <a:ext uri="{FF2B5EF4-FFF2-40B4-BE49-F238E27FC236}">
                <a16:creationId xmlns:a16="http://schemas.microsoft.com/office/drawing/2014/main" id="{8183142E-BE5C-0727-B9DE-E026662A3D1E}"/>
              </a:ext>
            </a:extLst>
          </p:cNvPr>
          <p:cNvSpPr/>
          <p:nvPr/>
        </p:nvSpPr>
        <p:spPr>
          <a:xfrm>
            <a:off x="6049176" y="2873859"/>
            <a:ext cx="922813" cy="6201153"/>
          </a:xfrm>
          <a:prstGeom prst="downArrow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6C5D33-CA44-626F-0F42-6F7D8DD6A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Fibre Eigenmodes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76A8D4-4F01-4B9A-CDD0-27850608B8D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 smtClean="0"/>
              <a:t>44</a:t>
            </a:fld>
            <a:endParaRPr lang="en-ZA"/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40B62BDB-36F3-8029-AFE8-DFBF4BB7138F}"/>
              </a:ext>
            </a:extLst>
          </p:cNvPr>
          <p:cNvGrpSpPr/>
          <p:nvPr/>
        </p:nvGrpSpPr>
        <p:grpSpPr>
          <a:xfrm>
            <a:off x="848772" y="2018402"/>
            <a:ext cx="3773168" cy="7803023"/>
            <a:chOff x="846070" y="2036060"/>
            <a:chExt cx="3773168" cy="7803023"/>
          </a:xfrm>
        </p:grpSpPr>
        <p:pic>
          <p:nvPicPr>
            <p:cNvPr id="72" name="Picture 71" descr="A red light in the dark&#10;&#10;AI-generated content may be incorrect.">
              <a:extLst>
                <a:ext uri="{FF2B5EF4-FFF2-40B4-BE49-F238E27FC236}">
                  <a16:creationId xmlns:a16="http://schemas.microsoft.com/office/drawing/2014/main" id="{FC641C2B-9C80-DBA8-CD96-2217727EC9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97001" y="2036060"/>
              <a:ext cx="2340869" cy="2340869"/>
            </a:xfrm>
            <a:prstGeom prst="rect">
              <a:avLst/>
            </a:prstGeom>
          </p:spPr>
        </p:pic>
        <p:pic>
          <p:nvPicPr>
            <p:cNvPr id="56" name="Picture 55" descr="A red and blue light&#10;&#10;AI-generated content may be incorrect.">
              <a:extLst>
                <a:ext uri="{FF2B5EF4-FFF2-40B4-BE49-F238E27FC236}">
                  <a16:creationId xmlns:a16="http://schemas.microsoft.com/office/drawing/2014/main" id="{06D4BAEC-831C-9D7A-D70B-AB28C0B4A9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8651" y="3035803"/>
              <a:ext cx="2340869" cy="2340869"/>
            </a:xfrm>
            <a:prstGeom prst="rect">
              <a:avLst/>
            </a:prstGeom>
          </p:spPr>
        </p:pic>
        <p:pic>
          <p:nvPicPr>
            <p:cNvPr id="58" name="Picture 57" descr="A red and blue light&#10;&#10;AI-generated content may be incorrect.">
              <a:extLst>
                <a:ext uri="{FF2B5EF4-FFF2-40B4-BE49-F238E27FC236}">
                  <a16:creationId xmlns:a16="http://schemas.microsoft.com/office/drawing/2014/main" id="{55C672C5-5B59-B763-1DA1-FD5E80E09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66292" y="3041736"/>
              <a:ext cx="2340869" cy="2340869"/>
            </a:xfrm>
            <a:prstGeom prst="rect">
              <a:avLst/>
            </a:prstGeom>
          </p:spPr>
        </p:pic>
        <p:pic>
          <p:nvPicPr>
            <p:cNvPr id="60" name="Picture 59" descr="A red and blue circle&#10;&#10;AI-generated content may be incorrect.">
              <a:extLst>
                <a:ext uri="{FF2B5EF4-FFF2-40B4-BE49-F238E27FC236}">
                  <a16:creationId xmlns:a16="http://schemas.microsoft.com/office/drawing/2014/main" id="{1EB296C9-6BEF-486D-97CD-B71DB46B9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78369" y="7487079"/>
              <a:ext cx="2340869" cy="2340869"/>
            </a:xfrm>
            <a:prstGeom prst="rect">
              <a:avLst/>
            </a:prstGeom>
          </p:spPr>
        </p:pic>
        <p:pic>
          <p:nvPicPr>
            <p:cNvPr id="62" name="Picture 61" descr="A red and blue circle&#10;&#10;AI-generated content may be incorrect.">
              <a:extLst>
                <a:ext uri="{FF2B5EF4-FFF2-40B4-BE49-F238E27FC236}">
                  <a16:creationId xmlns:a16="http://schemas.microsoft.com/office/drawing/2014/main" id="{30BED227-22A5-FB65-0EF2-A701018A9C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79966" y="7498214"/>
              <a:ext cx="2340869" cy="2340869"/>
            </a:xfrm>
            <a:prstGeom prst="rect">
              <a:avLst/>
            </a:prstGeom>
          </p:spPr>
        </p:pic>
        <p:pic>
          <p:nvPicPr>
            <p:cNvPr id="64" name="Picture 63" descr="A red and blue lights&#10;&#10;AI-generated content may be incorrect.">
              <a:extLst>
                <a:ext uri="{FF2B5EF4-FFF2-40B4-BE49-F238E27FC236}">
                  <a16:creationId xmlns:a16="http://schemas.microsoft.com/office/drawing/2014/main" id="{789D484E-1C98-AD44-0212-C12BA39CBD6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83762" y="4084372"/>
              <a:ext cx="2340869" cy="2340869"/>
            </a:xfrm>
            <a:prstGeom prst="rect">
              <a:avLst/>
            </a:prstGeom>
          </p:spPr>
        </p:pic>
        <p:pic>
          <p:nvPicPr>
            <p:cNvPr id="66" name="Picture 65" descr="A red and blue light&#10;&#10;AI-generated content may be incorrect.">
              <a:extLst>
                <a:ext uri="{FF2B5EF4-FFF2-40B4-BE49-F238E27FC236}">
                  <a16:creationId xmlns:a16="http://schemas.microsoft.com/office/drawing/2014/main" id="{BE394B0C-FBA7-6F52-A97C-9843FC6F58F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51717" y="4073368"/>
              <a:ext cx="2340869" cy="2340869"/>
            </a:xfrm>
            <a:prstGeom prst="rect">
              <a:avLst/>
            </a:prstGeom>
          </p:spPr>
        </p:pic>
        <p:pic>
          <p:nvPicPr>
            <p:cNvPr id="68" name="Picture 67" descr="A red and blue lights&#10;&#10;AI-generated content may be incorrect.">
              <a:extLst>
                <a:ext uri="{FF2B5EF4-FFF2-40B4-BE49-F238E27FC236}">
                  <a16:creationId xmlns:a16="http://schemas.microsoft.com/office/drawing/2014/main" id="{4A03B5E2-AED3-3DC0-6F38-3408D928B4B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46070" y="6150133"/>
              <a:ext cx="2340869" cy="2340869"/>
            </a:xfrm>
            <a:prstGeom prst="rect">
              <a:avLst/>
            </a:prstGeom>
          </p:spPr>
        </p:pic>
        <p:pic>
          <p:nvPicPr>
            <p:cNvPr id="70" name="Picture 69" descr="A group of lights in a circle&#10;&#10;AI-generated content may be incorrect.">
              <a:extLst>
                <a:ext uri="{FF2B5EF4-FFF2-40B4-BE49-F238E27FC236}">
                  <a16:creationId xmlns:a16="http://schemas.microsoft.com/office/drawing/2014/main" id="{DDB1A513-C2C1-D19E-C732-0A0F215F02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223254" y="6107192"/>
              <a:ext cx="2340869" cy="2340869"/>
            </a:xfrm>
            <a:prstGeom prst="rect">
              <a:avLst/>
            </a:prstGeom>
          </p:spPr>
        </p:pic>
        <p:pic>
          <p:nvPicPr>
            <p:cNvPr id="74" name="Picture 73" descr="A red circle in black background&#10;&#10;AI-generated content may be incorrect.">
              <a:extLst>
                <a:ext uri="{FF2B5EF4-FFF2-40B4-BE49-F238E27FC236}">
                  <a16:creationId xmlns:a16="http://schemas.microsoft.com/office/drawing/2014/main" id="{8D716D35-EC62-8270-9DD4-F3DFC57A15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579227" y="5086263"/>
              <a:ext cx="2340869" cy="2340869"/>
            </a:xfrm>
            <a:prstGeom prst="rect">
              <a:avLst/>
            </a:prstGeom>
          </p:spPr>
        </p:pic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0107A4A0-4505-A2F7-3E83-9F5BC26D4FC1}"/>
              </a:ext>
            </a:extLst>
          </p:cNvPr>
          <p:cNvGrpSpPr/>
          <p:nvPr/>
        </p:nvGrpSpPr>
        <p:grpSpPr>
          <a:xfrm>
            <a:off x="8438066" y="2036060"/>
            <a:ext cx="3723536" cy="7820531"/>
            <a:chOff x="7739727" y="2018552"/>
            <a:chExt cx="3723536" cy="7820531"/>
          </a:xfrm>
        </p:grpSpPr>
        <p:pic>
          <p:nvPicPr>
            <p:cNvPr id="52" name="Picture 51" descr="A red light in the dark&#10;&#10;AI-generated content may be incorrect.">
              <a:extLst>
                <a:ext uri="{FF2B5EF4-FFF2-40B4-BE49-F238E27FC236}">
                  <a16:creationId xmlns:a16="http://schemas.microsoft.com/office/drawing/2014/main" id="{01D3B09A-0020-F9F0-A7A4-DB853B5F90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428629" y="2018552"/>
              <a:ext cx="2340869" cy="2340869"/>
            </a:xfrm>
            <a:prstGeom prst="rect">
              <a:avLst/>
            </a:prstGeom>
          </p:spPr>
        </p:pic>
        <p:pic>
          <p:nvPicPr>
            <p:cNvPr id="54" name="Picture 53" descr="A red circle in black background&#10;&#10;AI-generated content may be incorrect.">
              <a:extLst>
                <a:ext uri="{FF2B5EF4-FFF2-40B4-BE49-F238E27FC236}">
                  <a16:creationId xmlns:a16="http://schemas.microsoft.com/office/drawing/2014/main" id="{C07C1940-3443-29C8-C849-6E4D5D8526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435135" y="5097837"/>
              <a:ext cx="2340869" cy="2340869"/>
            </a:xfrm>
            <a:prstGeom prst="rect">
              <a:avLst/>
            </a:prstGeom>
          </p:spPr>
        </p:pic>
        <p:pic>
          <p:nvPicPr>
            <p:cNvPr id="76" name="Picture 75" descr="A colorful circle on a black background&#10;&#10;AI-generated content may be incorrect.">
              <a:extLst>
                <a:ext uri="{FF2B5EF4-FFF2-40B4-BE49-F238E27FC236}">
                  <a16:creationId xmlns:a16="http://schemas.microsoft.com/office/drawing/2014/main" id="{B2FD166A-A69E-7A97-FA88-EC82E43814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755267" y="3030415"/>
              <a:ext cx="2340869" cy="2340869"/>
            </a:xfrm>
            <a:prstGeom prst="rect">
              <a:avLst/>
            </a:prstGeom>
          </p:spPr>
        </p:pic>
        <p:pic>
          <p:nvPicPr>
            <p:cNvPr id="78" name="Picture 77" descr="A colorful circle with black arrow&#10;&#10;AI-generated content may be incorrect.">
              <a:extLst>
                <a:ext uri="{FF2B5EF4-FFF2-40B4-BE49-F238E27FC236}">
                  <a16:creationId xmlns:a16="http://schemas.microsoft.com/office/drawing/2014/main" id="{68104AF5-C462-CF17-77DD-87912D164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096175" y="3042984"/>
              <a:ext cx="2340869" cy="2340869"/>
            </a:xfrm>
            <a:prstGeom prst="rect">
              <a:avLst/>
            </a:prstGeom>
          </p:spPr>
        </p:pic>
        <p:pic>
          <p:nvPicPr>
            <p:cNvPr id="80" name="Picture 79" descr="A colorful circle in a dark background&#10;&#10;AI-generated content may be incorrect.">
              <a:extLst>
                <a:ext uri="{FF2B5EF4-FFF2-40B4-BE49-F238E27FC236}">
                  <a16:creationId xmlns:a16="http://schemas.microsoft.com/office/drawing/2014/main" id="{7164B73E-0F3B-4C1F-7D6D-A7B2B7134E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749471" y="7498214"/>
              <a:ext cx="2340869" cy="2340869"/>
            </a:xfrm>
            <a:prstGeom prst="rect">
              <a:avLst/>
            </a:prstGeom>
          </p:spPr>
        </p:pic>
        <p:pic>
          <p:nvPicPr>
            <p:cNvPr id="82" name="Picture 81" descr="A colorful circle with a black background&#10;&#10;AI-generated content may be incorrect.">
              <a:extLst>
                <a:ext uri="{FF2B5EF4-FFF2-40B4-BE49-F238E27FC236}">
                  <a16:creationId xmlns:a16="http://schemas.microsoft.com/office/drawing/2014/main" id="{CB9A4530-3542-DC5F-3CA7-4FF97A4552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9121225" y="7463048"/>
              <a:ext cx="2340869" cy="2340869"/>
            </a:xfrm>
            <a:prstGeom prst="rect">
              <a:avLst/>
            </a:prstGeom>
          </p:spPr>
        </p:pic>
        <p:pic>
          <p:nvPicPr>
            <p:cNvPr id="84" name="Picture 83" descr="A colorful circle with a black background&#10;&#10;AI-generated content may be incorrect.">
              <a:extLst>
                <a:ext uri="{FF2B5EF4-FFF2-40B4-BE49-F238E27FC236}">
                  <a16:creationId xmlns:a16="http://schemas.microsoft.com/office/drawing/2014/main" id="{054D0C8C-B713-F53B-43BA-14C7396593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7749471" y="4057826"/>
              <a:ext cx="2340869" cy="2340869"/>
            </a:xfrm>
            <a:prstGeom prst="rect">
              <a:avLst/>
            </a:prstGeom>
          </p:spPr>
        </p:pic>
        <p:pic>
          <p:nvPicPr>
            <p:cNvPr id="86" name="Picture 85" descr="A colorful circle in black background&#10;&#10;AI-generated content may be incorrect.">
              <a:extLst>
                <a:ext uri="{FF2B5EF4-FFF2-40B4-BE49-F238E27FC236}">
                  <a16:creationId xmlns:a16="http://schemas.microsoft.com/office/drawing/2014/main" id="{D43D284A-92AF-23C6-AD2B-AC6F04D607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9122394" y="4062377"/>
              <a:ext cx="2340869" cy="2340869"/>
            </a:xfrm>
            <a:prstGeom prst="rect">
              <a:avLst/>
            </a:prstGeom>
          </p:spPr>
        </p:pic>
        <p:pic>
          <p:nvPicPr>
            <p:cNvPr id="88" name="Picture 87" descr="A colorful light in a circle&#10;&#10;AI-generated content may be incorrect.">
              <a:extLst>
                <a:ext uri="{FF2B5EF4-FFF2-40B4-BE49-F238E27FC236}">
                  <a16:creationId xmlns:a16="http://schemas.microsoft.com/office/drawing/2014/main" id="{373E0BC8-6BCF-EA21-5AA8-9E5A773D47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7739727" y="6130846"/>
              <a:ext cx="2340869" cy="2340869"/>
            </a:xfrm>
            <a:prstGeom prst="rect">
              <a:avLst/>
            </a:prstGeom>
          </p:spPr>
        </p:pic>
        <p:pic>
          <p:nvPicPr>
            <p:cNvPr id="90" name="Picture 89" descr="A colorful light in the dark&#10;&#10;AI-generated content may be incorrect.">
              <a:extLst>
                <a:ext uri="{FF2B5EF4-FFF2-40B4-BE49-F238E27FC236}">
                  <a16:creationId xmlns:a16="http://schemas.microsoft.com/office/drawing/2014/main" id="{5A76D972-3C23-FC18-81B8-AFAF1F5211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9119394" y="6119270"/>
              <a:ext cx="2340869" cy="2340869"/>
            </a:xfrm>
            <a:prstGeom prst="rect">
              <a:avLst/>
            </a:prstGeom>
          </p:spPr>
        </p:pic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0C8B24B3-0E50-9760-6E64-ABA0EA8F0434}"/>
              </a:ext>
            </a:extLst>
          </p:cNvPr>
          <p:cNvGrpSpPr/>
          <p:nvPr/>
        </p:nvGrpSpPr>
        <p:grpSpPr>
          <a:xfrm>
            <a:off x="4671829" y="2959628"/>
            <a:ext cx="3637053" cy="5875620"/>
            <a:chOff x="4671829" y="2959628"/>
            <a:chExt cx="3637053" cy="5875620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91" name="TextBox 90">
                  <a:extLst>
                    <a:ext uri="{FF2B5EF4-FFF2-40B4-BE49-F238E27FC236}">
                      <a16:creationId xmlns:a16="http://schemas.microsoft.com/office/drawing/2014/main" id="{54ABFE81-0872-7CE8-5BB4-8B9E3AC1B5DE}"/>
                    </a:ext>
                  </a:extLst>
                </p:cNvPr>
                <p:cNvSpPr txBox="1"/>
                <p:nvPr/>
              </p:nvSpPr>
              <p:spPr>
                <a:xfrm>
                  <a:off x="5200128" y="2959628"/>
                  <a:ext cx="261595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ZA" sz="200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  <m:r>
                          <a:rPr lang="en-ZA" sz="200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=17.286957</m:t>
                        </m:r>
                      </m:oMath>
                    </m:oMathPara>
                  </a14:m>
                  <a:endParaRPr lang="en-ZA" sz="2000" dirty="0">
                    <a:solidFill>
                      <a:schemeClr val="accent2"/>
                    </a:solidFill>
                  </a:endParaRPr>
                </a:p>
              </p:txBody>
            </p:sp>
          </mc:Choice>
          <mc:Fallback>
            <p:sp>
              <p:nvSpPr>
                <p:cNvPr id="91" name="TextBox 90">
                  <a:extLst>
                    <a:ext uri="{FF2B5EF4-FFF2-40B4-BE49-F238E27FC236}">
                      <a16:creationId xmlns:a16="http://schemas.microsoft.com/office/drawing/2014/main" id="{54ABFE81-0872-7CE8-5BB4-8B9E3AC1B5D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00128" y="2959628"/>
                  <a:ext cx="2615955" cy="400110"/>
                </a:xfrm>
                <a:prstGeom prst="rect">
                  <a:avLst/>
                </a:prstGeom>
                <a:blipFill>
                  <a:blip r:embed="rId20"/>
                  <a:stretch>
                    <a:fillRect b="-18462"/>
                  </a:stretch>
                </a:blipFill>
              </p:spPr>
              <p:txBody>
                <a:bodyPr/>
                <a:lstStyle/>
                <a:p>
                  <a:r>
                    <a:rPr lang="en-Z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92" name="TextBox 91">
                  <a:extLst>
                    <a:ext uri="{FF2B5EF4-FFF2-40B4-BE49-F238E27FC236}">
                      <a16:creationId xmlns:a16="http://schemas.microsoft.com/office/drawing/2014/main" id="{39F14DFC-B175-A98C-2BB3-C63FFBE853DC}"/>
                    </a:ext>
                  </a:extLst>
                </p:cNvPr>
                <p:cNvSpPr txBox="1"/>
                <p:nvPr/>
              </p:nvSpPr>
              <p:spPr>
                <a:xfrm>
                  <a:off x="4707779" y="3984652"/>
                  <a:ext cx="3589242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ZA" sz="200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  <m:r>
                          <a:rPr lang="en-ZA" sz="200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=17.279687</m:t>
                        </m:r>
                      </m:oMath>
                    </m:oMathPara>
                  </a14:m>
                  <a:endParaRPr lang="en-ZA" sz="2000" dirty="0">
                    <a:solidFill>
                      <a:schemeClr val="accent2"/>
                    </a:solidFill>
                  </a:endParaRPr>
                </a:p>
              </p:txBody>
            </p:sp>
          </mc:Choice>
          <mc:Fallback>
            <p:sp>
              <p:nvSpPr>
                <p:cNvPr id="92" name="TextBox 91">
                  <a:extLst>
                    <a:ext uri="{FF2B5EF4-FFF2-40B4-BE49-F238E27FC236}">
                      <a16:creationId xmlns:a16="http://schemas.microsoft.com/office/drawing/2014/main" id="{39F14DFC-B175-A98C-2BB3-C63FFBE853D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07779" y="3984652"/>
                  <a:ext cx="3589242" cy="400110"/>
                </a:xfrm>
                <a:prstGeom prst="rect">
                  <a:avLst/>
                </a:prstGeom>
                <a:blipFill>
                  <a:blip r:embed="rId21"/>
                  <a:stretch>
                    <a:fillRect b="-18462"/>
                  </a:stretch>
                </a:blipFill>
              </p:spPr>
              <p:txBody>
                <a:bodyPr/>
                <a:lstStyle/>
                <a:p>
                  <a:r>
                    <a:rPr lang="en-Z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93" name="TextBox 92">
                  <a:extLst>
                    <a:ext uri="{FF2B5EF4-FFF2-40B4-BE49-F238E27FC236}">
                      <a16:creationId xmlns:a16="http://schemas.microsoft.com/office/drawing/2014/main" id="{407F43AB-741F-DD10-FCC1-29B4C00AF1C8}"/>
                    </a:ext>
                  </a:extLst>
                </p:cNvPr>
                <p:cNvSpPr txBox="1"/>
                <p:nvPr/>
              </p:nvSpPr>
              <p:spPr>
                <a:xfrm>
                  <a:off x="4719640" y="5048969"/>
                  <a:ext cx="3589242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ZA" sz="200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  <m:r>
                          <a:rPr lang="en-ZA" sz="200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=17.270345</m:t>
                        </m:r>
                      </m:oMath>
                    </m:oMathPara>
                  </a14:m>
                  <a:endParaRPr lang="en-ZA" sz="2000" dirty="0">
                    <a:solidFill>
                      <a:schemeClr val="accent2"/>
                    </a:solidFill>
                  </a:endParaRPr>
                </a:p>
              </p:txBody>
            </p:sp>
          </mc:Choice>
          <mc:Fallback>
            <p:sp>
              <p:nvSpPr>
                <p:cNvPr id="93" name="TextBox 92">
                  <a:extLst>
                    <a:ext uri="{FF2B5EF4-FFF2-40B4-BE49-F238E27FC236}">
                      <a16:creationId xmlns:a16="http://schemas.microsoft.com/office/drawing/2014/main" id="{407F43AB-741F-DD10-FCC1-29B4C00AF1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19640" y="5048969"/>
                  <a:ext cx="3589242" cy="400110"/>
                </a:xfrm>
                <a:prstGeom prst="rect">
                  <a:avLst/>
                </a:prstGeom>
                <a:blipFill>
                  <a:blip r:embed="rId22"/>
                  <a:stretch>
                    <a:fillRect b="-16667"/>
                  </a:stretch>
                </a:blipFill>
              </p:spPr>
              <p:txBody>
                <a:bodyPr/>
                <a:lstStyle/>
                <a:p>
                  <a:r>
                    <a:rPr lang="en-Z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94" name="TextBox 93">
                  <a:extLst>
                    <a:ext uri="{FF2B5EF4-FFF2-40B4-BE49-F238E27FC236}">
                      <a16:creationId xmlns:a16="http://schemas.microsoft.com/office/drawing/2014/main" id="{0872C21E-BE12-F090-D657-2EF1CD27E980}"/>
                    </a:ext>
                  </a:extLst>
                </p:cNvPr>
                <p:cNvSpPr txBox="1"/>
                <p:nvPr/>
              </p:nvSpPr>
              <p:spPr>
                <a:xfrm>
                  <a:off x="4671829" y="6030693"/>
                  <a:ext cx="3589242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ZA" sz="200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  <m:r>
                          <a:rPr lang="en-ZA" sz="200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=17.267374</m:t>
                        </m:r>
                      </m:oMath>
                    </m:oMathPara>
                  </a14:m>
                  <a:endParaRPr lang="en-ZA" sz="2000" dirty="0">
                    <a:solidFill>
                      <a:schemeClr val="accent2"/>
                    </a:solidFill>
                  </a:endParaRPr>
                </a:p>
              </p:txBody>
            </p:sp>
          </mc:Choice>
          <mc:Fallback>
            <p:sp>
              <p:nvSpPr>
                <p:cNvPr id="94" name="TextBox 93">
                  <a:extLst>
                    <a:ext uri="{FF2B5EF4-FFF2-40B4-BE49-F238E27FC236}">
                      <a16:creationId xmlns:a16="http://schemas.microsoft.com/office/drawing/2014/main" id="{0872C21E-BE12-F090-D657-2EF1CD27E98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71829" y="6030693"/>
                  <a:ext cx="3589242" cy="400110"/>
                </a:xfrm>
                <a:prstGeom prst="rect">
                  <a:avLst/>
                </a:prstGeom>
                <a:blipFill>
                  <a:blip r:embed="rId23"/>
                  <a:stretch>
                    <a:fillRect b="-16667"/>
                  </a:stretch>
                </a:blipFill>
              </p:spPr>
              <p:txBody>
                <a:bodyPr/>
                <a:lstStyle/>
                <a:p>
                  <a:r>
                    <a:rPr lang="en-Z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96" name="TextBox 95">
                  <a:extLst>
                    <a:ext uri="{FF2B5EF4-FFF2-40B4-BE49-F238E27FC236}">
                      <a16:creationId xmlns:a16="http://schemas.microsoft.com/office/drawing/2014/main" id="{A0CB89E2-829B-6ED2-0D57-247A511E54AD}"/>
                    </a:ext>
                  </a:extLst>
                </p:cNvPr>
                <p:cNvSpPr txBox="1"/>
                <p:nvPr/>
              </p:nvSpPr>
              <p:spPr>
                <a:xfrm>
                  <a:off x="4707779" y="7056551"/>
                  <a:ext cx="3589242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ZA" sz="200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  <m:r>
                          <a:rPr lang="en-ZA" sz="200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=17.259263</m:t>
                        </m:r>
                      </m:oMath>
                    </m:oMathPara>
                  </a14:m>
                  <a:endParaRPr lang="en-ZA" sz="2000" dirty="0">
                    <a:solidFill>
                      <a:schemeClr val="accent2"/>
                    </a:solidFill>
                  </a:endParaRPr>
                </a:p>
              </p:txBody>
            </p:sp>
          </mc:Choice>
          <mc:Fallback>
            <p:sp>
              <p:nvSpPr>
                <p:cNvPr id="96" name="TextBox 95">
                  <a:extLst>
                    <a:ext uri="{FF2B5EF4-FFF2-40B4-BE49-F238E27FC236}">
                      <a16:creationId xmlns:a16="http://schemas.microsoft.com/office/drawing/2014/main" id="{A0CB89E2-829B-6ED2-0D57-247A511E54A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07779" y="7056551"/>
                  <a:ext cx="3589242" cy="400110"/>
                </a:xfrm>
                <a:prstGeom prst="rect">
                  <a:avLst/>
                </a:prstGeom>
                <a:blipFill>
                  <a:blip r:embed="rId24"/>
                  <a:stretch>
                    <a:fillRect b="-18462"/>
                  </a:stretch>
                </a:blipFill>
              </p:spPr>
              <p:txBody>
                <a:bodyPr/>
                <a:lstStyle/>
                <a:p>
                  <a:r>
                    <a:rPr lang="en-Z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id="{757DA2AF-BC17-C481-2BFA-6C8D4DEF86A7}"/>
                    </a:ext>
                  </a:extLst>
                </p:cNvPr>
                <p:cNvSpPr txBox="1"/>
                <p:nvPr/>
              </p:nvSpPr>
              <p:spPr>
                <a:xfrm>
                  <a:off x="4719640" y="8435138"/>
                  <a:ext cx="3589242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ZA" sz="200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  <m:r>
                          <a:rPr lang="en-ZA" sz="200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=17.254314</m:t>
                        </m:r>
                      </m:oMath>
                    </m:oMathPara>
                  </a14:m>
                  <a:endParaRPr lang="en-ZA" sz="2000" dirty="0">
                    <a:solidFill>
                      <a:schemeClr val="accent2"/>
                    </a:solidFill>
                  </a:endParaRPr>
                </a:p>
              </p:txBody>
            </p:sp>
          </mc:Choice>
          <mc:Fallback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id="{757DA2AF-BC17-C481-2BFA-6C8D4DEF86A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19640" y="8435138"/>
                  <a:ext cx="3589242" cy="400110"/>
                </a:xfrm>
                <a:prstGeom prst="rect">
                  <a:avLst/>
                </a:prstGeom>
                <a:blipFill>
                  <a:blip r:embed="rId25"/>
                  <a:stretch>
                    <a:fillRect b="-18462"/>
                  </a:stretch>
                </a:blipFill>
              </p:spPr>
              <p:txBody>
                <a:bodyPr/>
                <a:lstStyle/>
                <a:p>
                  <a:r>
                    <a:rPr lang="en-ZA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1" name="TextBox 100">
            <a:extLst>
              <a:ext uri="{FF2B5EF4-FFF2-40B4-BE49-F238E27FC236}">
                <a16:creationId xmlns:a16="http://schemas.microsoft.com/office/drawing/2014/main" id="{D7A1C5A2-D824-E671-E781-335AF92FEF41}"/>
              </a:ext>
            </a:extLst>
          </p:cNvPr>
          <p:cNvSpPr txBox="1"/>
          <p:nvPr/>
        </p:nvSpPr>
        <p:spPr>
          <a:xfrm>
            <a:off x="884796" y="2211045"/>
            <a:ext cx="3822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2400" dirty="0">
                <a:latin typeface="Helvetica Neue" panose="02000503000000020004" pitchFamily="50"/>
              </a:rPr>
              <a:t>Linearly Polarized (LP)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318FB85E-53AA-7FED-AB17-A215B563AAF0}"/>
              </a:ext>
            </a:extLst>
          </p:cNvPr>
          <p:cNvSpPr txBox="1"/>
          <p:nvPr/>
        </p:nvSpPr>
        <p:spPr>
          <a:xfrm>
            <a:off x="7838029" y="2155619"/>
            <a:ext cx="4931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2400" dirty="0">
                <a:latin typeface="Helvetica Neue" panose="02000503000000020004" pitchFamily="50"/>
              </a:rPr>
              <a:t>Orbital Angular Momentum (OAM)</a:t>
            </a:r>
          </a:p>
        </p:txBody>
      </p: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84FE2737-D873-0A79-4B60-043F63EF2B62}"/>
              </a:ext>
            </a:extLst>
          </p:cNvPr>
          <p:cNvGrpSpPr/>
          <p:nvPr/>
        </p:nvGrpSpPr>
        <p:grpSpPr>
          <a:xfrm>
            <a:off x="279597" y="2993097"/>
            <a:ext cx="4929096" cy="5905330"/>
            <a:chOff x="279597" y="2993097"/>
            <a:chExt cx="4929096" cy="5905330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3" name="TextBox 102">
                  <a:extLst>
                    <a:ext uri="{FF2B5EF4-FFF2-40B4-BE49-F238E27FC236}">
                      <a16:creationId xmlns:a16="http://schemas.microsoft.com/office/drawing/2014/main" id="{20DB0E74-1574-9E5F-36F0-2ACED32EB9D8}"/>
                    </a:ext>
                  </a:extLst>
                </p:cNvPr>
                <p:cNvSpPr txBox="1"/>
                <p:nvPr/>
              </p:nvSpPr>
              <p:spPr>
                <a:xfrm>
                  <a:off x="1250596" y="2993097"/>
                  <a:ext cx="1399273" cy="4135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ZA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  <m:sSub>
                          <m:sSubPr>
                            <m:ctrlPr>
                              <a:rPr lang="en-ZA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ZA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ZA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0,1</m:t>
                            </m:r>
                          </m:sub>
                        </m:sSub>
                      </m:oMath>
                    </m:oMathPara>
                  </a14:m>
                  <a:endParaRPr lang="en-ZA" sz="2000" dirty="0">
                    <a:solidFill>
                      <a:schemeClr val="tx2"/>
                    </a:solidFill>
                  </a:endParaRPr>
                </a:p>
              </p:txBody>
            </p:sp>
          </mc:Choice>
          <mc:Fallback>
            <p:sp>
              <p:nvSpPr>
                <p:cNvPr id="103" name="TextBox 102">
                  <a:extLst>
                    <a:ext uri="{FF2B5EF4-FFF2-40B4-BE49-F238E27FC236}">
                      <a16:creationId xmlns:a16="http://schemas.microsoft.com/office/drawing/2014/main" id="{20DB0E74-1574-9E5F-36F0-2ACED32EB9D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50596" y="2993097"/>
                  <a:ext cx="1399273" cy="413511"/>
                </a:xfrm>
                <a:prstGeom prst="rect">
                  <a:avLst/>
                </a:prstGeom>
                <a:blipFill>
                  <a:blip r:embed="rId2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Z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B2494782-DC96-3F9A-E49B-270A2C56D324}"/>
                    </a:ext>
                  </a:extLst>
                </p:cNvPr>
                <p:cNvSpPr txBox="1"/>
                <p:nvPr/>
              </p:nvSpPr>
              <p:spPr>
                <a:xfrm>
                  <a:off x="322913" y="4002760"/>
                  <a:ext cx="1332676" cy="4135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ZA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  <m:sSub>
                          <m:sSubPr>
                            <m:ctrlPr>
                              <a:rPr lang="en-ZA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ZA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ZA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1,1</m:t>
                            </m:r>
                            <m:r>
                              <a:rPr lang="en-ZA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oMath>
                    </m:oMathPara>
                  </a14:m>
                  <a:endParaRPr lang="en-ZA" sz="2000" dirty="0">
                    <a:solidFill>
                      <a:schemeClr val="tx2"/>
                    </a:solidFill>
                  </a:endParaRPr>
                </a:p>
              </p:txBody>
            </p:sp>
          </mc:Choice>
          <mc:Fallback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B2494782-DC96-3F9A-E49B-270A2C56D32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2913" y="4002760"/>
                  <a:ext cx="1332676" cy="413511"/>
                </a:xfrm>
                <a:prstGeom prst="rect">
                  <a:avLst/>
                </a:prstGeom>
                <a:blipFill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Z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5" name="TextBox 104">
                  <a:extLst>
                    <a:ext uri="{FF2B5EF4-FFF2-40B4-BE49-F238E27FC236}">
                      <a16:creationId xmlns:a16="http://schemas.microsoft.com/office/drawing/2014/main" id="{D8BE502E-D498-0998-F0F5-0671AC5AB0B6}"/>
                    </a:ext>
                  </a:extLst>
                </p:cNvPr>
                <p:cNvSpPr txBox="1"/>
                <p:nvPr/>
              </p:nvSpPr>
              <p:spPr>
                <a:xfrm>
                  <a:off x="3821126" y="3971251"/>
                  <a:ext cx="1387567" cy="4135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ZA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  <m:sSub>
                          <m:sSubPr>
                            <m:ctrlPr>
                              <a:rPr lang="en-ZA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ZA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ZA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1,1</m:t>
                            </m:r>
                            <m:r>
                              <a:rPr lang="en-ZA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</m:oMath>
                    </m:oMathPara>
                  </a14:m>
                  <a:endParaRPr lang="en-ZA" sz="2000" dirty="0">
                    <a:solidFill>
                      <a:schemeClr val="tx2"/>
                    </a:solidFill>
                  </a:endParaRPr>
                </a:p>
              </p:txBody>
            </p:sp>
          </mc:Choice>
          <mc:Fallback>
            <p:sp>
              <p:nvSpPr>
                <p:cNvPr id="105" name="TextBox 104">
                  <a:extLst>
                    <a:ext uri="{FF2B5EF4-FFF2-40B4-BE49-F238E27FC236}">
                      <a16:creationId xmlns:a16="http://schemas.microsoft.com/office/drawing/2014/main" id="{D8BE502E-D498-0998-F0F5-0671AC5AB0B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21126" y="3971251"/>
                  <a:ext cx="1387567" cy="413511"/>
                </a:xfrm>
                <a:prstGeom prst="rect">
                  <a:avLst/>
                </a:prstGeom>
                <a:blipFill>
                  <a:blip r:embed="rId2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Z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6" name="TextBox 105">
                  <a:extLst>
                    <a:ext uri="{FF2B5EF4-FFF2-40B4-BE49-F238E27FC236}">
                      <a16:creationId xmlns:a16="http://schemas.microsoft.com/office/drawing/2014/main" id="{7CC96DB4-FFCB-FFA6-E554-8735C57BFB48}"/>
                    </a:ext>
                  </a:extLst>
                </p:cNvPr>
                <p:cNvSpPr txBox="1"/>
                <p:nvPr/>
              </p:nvSpPr>
              <p:spPr>
                <a:xfrm>
                  <a:off x="334488" y="5035568"/>
                  <a:ext cx="1378565" cy="4135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ZA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  <m:sSub>
                          <m:sSubPr>
                            <m:ctrlPr>
                              <a:rPr lang="en-ZA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ZA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ZA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2,1</m:t>
                            </m:r>
                            <m:r>
                              <a:rPr lang="en-ZA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oMath>
                    </m:oMathPara>
                  </a14:m>
                  <a:endParaRPr lang="en-ZA" sz="2000" dirty="0">
                    <a:solidFill>
                      <a:schemeClr val="tx2"/>
                    </a:solidFill>
                  </a:endParaRPr>
                </a:p>
              </p:txBody>
            </p:sp>
          </mc:Choice>
          <mc:Fallback>
            <p:sp>
              <p:nvSpPr>
                <p:cNvPr id="106" name="TextBox 105">
                  <a:extLst>
                    <a:ext uri="{FF2B5EF4-FFF2-40B4-BE49-F238E27FC236}">
                      <a16:creationId xmlns:a16="http://schemas.microsoft.com/office/drawing/2014/main" id="{7CC96DB4-FFCB-FFA6-E554-8735C57BFB4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488" y="5035568"/>
                  <a:ext cx="1378565" cy="413511"/>
                </a:xfrm>
                <a:prstGeom prst="rect">
                  <a:avLst/>
                </a:prstGeom>
                <a:blipFill>
                  <a:blip r:embed="rId2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Z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7" name="TextBox 106">
                  <a:extLst>
                    <a:ext uri="{FF2B5EF4-FFF2-40B4-BE49-F238E27FC236}">
                      <a16:creationId xmlns:a16="http://schemas.microsoft.com/office/drawing/2014/main" id="{CBD8152F-E38D-487B-B1F1-00518305B4C6}"/>
                    </a:ext>
                  </a:extLst>
                </p:cNvPr>
                <p:cNvSpPr txBox="1"/>
                <p:nvPr/>
              </p:nvSpPr>
              <p:spPr>
                <a:xfrm>
                  <a:off x="3735655" y="5047431"/>
                  <a:ext cx="1375992" cy="4135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ZA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  <m:sSub>
                          <m:sSubPr>
                            <m:ctrlPr>
                              <a:rPr lang="en-ZA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ZA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ZA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2,1</m:t>
                            </m:r>
                            <m:r>
                              <a:rPr lang="en-ZA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</m:oMath>
                    </m:oMathPara>
                  </a14:m>
                  <a:endParaRPr lang="en-ZA" sz="2000" dirty="0">
                    <a:solidFill>
                      <a:schemeClr val="tx2"/>
                    </a:solidFill>
                  </a:endParaRPr>
                </a:p>
              </p:txBody>
            </p:sp>
          </mc:Choice>
          <mc:Fallback>
            <p:sp>
              <p:nvSpPr>
                <p:cNvPr id="107" name="TextBox 106">
                  <a:extLst>
                    <a:ext uri="{FF2B5EF4-FFF2-40B4-BE49-F238E27FC236}">
                      <a16:creationId xmlns:a16="http://schemas.microsoft.com/office/drawing/2014/main" id="{CBD8152F-E38D-487B-B1F1-00518305B4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5655" y="5047431"/>
                  <a:ext cx="1375992" cy="413511"/>
                </a:xfrm>
                <a:prstGeom prst="rect">
                  <a:avLst/>
                </a:prstGeom>
                <a:blipFill>
                  <a:blip r:embed="rId3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Z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8" name="TextBox 107">
                  <a:extLst>
                    <a:ext uri="{FF2B5EF4-FFF2-40B4-BE49-F238E27FC236}">
                      <a16:creationId xmlns:a16="http://schemas.microsoft.com/office/drawing/2014/main" id="{0B45F0F7-DD77-F4CB-C857-D7DA315EB3F6}"/>
                    </a:ext>
                  </a:extLst>
                </p:cNvPr>
                <p:cNvSpPr txBox="1"/>
                <p:nvPr/>
              </p:nvSpPr>
              <p:spPr>
                <a:xfrm>
                  <a:off x="1228892" y="6045231"/>
                  <a:ext cx="1378565" cy="4135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ZA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  <m:sSub>
                          <m:sSubPr>
                            <m:ctrlPr>
                              <a:rPr lang="en-ZA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ZA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ZA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0,2</m:t>
                            </m:r>
                          </m:sub>
                        </m:sSub>
                      </m:oMath>
                    </m:oMathPara>
                  </a14:m>
                  <a:endParaRPr lang="en-ZA" sz="2000" dirty="0">
                    <a:solidFill>
                      <a:schemeClr val="tx2"/>
                    </a:solidFill>
                  </a:endParaRPr>
                </a:p>
              </p:txBody>
            </p:sp>
          </mc:Choice>
          <mc:Fallback>
            <p:sp>
              <p:nvSpPr>
                <p:cNvPr id="108" name="TextBox 107">
                  <a:extLst>
                    <a:ext uri="{FF2B5EF4-FFF2-40B4-BE49-F238E27FC236}">
                      <a16:creationId xmlns:a16="http://schemas.microsoft.com/office/drawing/2014/main" id="{0B45F0F7-DD77-F4CB-C857-D7DA315EB3F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28892" y="6045231"/>
                  <a:ext cx="1378565" cy="413511"/>
                </a:xfrm>
                <a:prstGeom prst="rect">
                  <a:avLst/>
                </a:prstGeom>
                <a:blipFill>
                  <a:blip r:embed="rId3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Z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9" name="TextBox 108">
                  <a:extLst>
                    <a:ext uri="{FF2B5EF4-FFF2-40B4-BE49-F238E27FC236}">
                      <a16:creationId xmlns:a16="http://schemas.microsoft.com/office/drawing/2014/main" id="{9A3CA265-8CA8-F315-C4C8-71FF0C1BF432}"/>
                    </a:ext>
                  </a:extLst>
                </p:cNvPr>
                <p:cNvSpPr txBox="1"/>
                <p:nvPr/>
              </p:nvSpPr>
              <p:spPr>
                <a:xfrm>
                  <a:off x="358815" y="8449912"/>
                  <a:ext cx="1342663" cy="4135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ZA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  <m:sSub>
                          <m:sSubPr>
                            <m:ctrlPr>
                              <a:rPr lang="en-ZA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ZA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ZA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1,2</m:t>
                            </m:r>
                            <m:r>
                              <a:rPr lang="en-ZA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oMath>
                    </m:oMathPara>
                  </a14:m>
                  <a:endParaRPr lang="en-ZA" sz="2000" dirty="0">
                    <a:solidFill>
                      <a:schemeClr val="tx2"/>
                    </a:solidFill>
                  </a:endParaRPr>
                </a:p>
              </p:txBody>
            </p:sp>
          </mc:Choice>
          <mc:Fallback>
            <p:sp>
              <p:nvSpPr>
                <p:cNvPr id="109" name="TextBox 108">
                  <a:extLst>
                    <a:ext uri="{FF2B5EF4-FFF2-40B4-BE49-F238E27FC236}">
                      <a16:creationId xmlns:a16="http://schemas.microsoft.com/office/drawing/2014/main" id="{9A3CA265-8CA8-F315-C4C8-71FF0C1BF4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8815" y="8449912"/>
                  <a:ext cx="1342663" cy="413511"/>
                </a:xfrm>
                <a:prstGeom prst="rect">
                  <a:avLst/>
                </a:prstGeom>
                <a:blipFill>
                  <a:blip r:embed="rId3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Z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0" name="TextBox 109">
                  <a:extLst>
                    <a:ext uri="{FF2B5EF4-FFF2-40B4-BE49-F238E27FC236}">
                      <a16:creationId xmlns:a16="http://schemas.microsoft.com/office/drawing/2014/main" id="{9AD125C8-716B-656A-C2B4-4B32F2FA8E4C}"/>
                    </a:ext>
                  </a:extLst>
                </p:cNvPr>
                <p:cNvSpPr txBox="1"/>
                <p:nvPr/>
              </p:nvSpPr>
              <p:spPr>
                <a:xfrm>
                  <a:off x="3749269" y="7087437"/>
                  <a:ext cx="1375992" cy="4135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ZA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  <m:sSub>
                          <m:sSubPr>
                            <m:ctrlPr>
                              <a:rPr lang="en-ZA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ZA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ZA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3,1</m:t>
                            </m:r>
                            <m:r>
                              <a:rPr lang="en-ZA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</m:oMath>
                    </m:oMathPara>
                  </a14:m>
                  <a:endParaRPr lang="en-ZA" sz="2000" dirty="0">
                    <a:solidFill>
                      <a:schemeClr val="tx2"/>
                    </a:solidFill>
                  </a:endParaRPr>
                </a:p>
              </p:txBody>
            </p:sp>
          </mc:Choice>
          <mc:Fallback>
            <p:sp>
              <p:nvSpPr>
                <p:cNvPr id="110" name="TextBox 109">
                  <a:extLst>
                    <a:ext uri="{FF2B5EF4-FFF2-40B4-BE49-F238E27FC236}">
                      <a16:creationId xmlns:a16="http://schemas.microsoft.com/office/drawing/2014/main" id="{9AD125C8-716B-656A-C2B4-4B32F2FA8E4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49269" y="7087437"/>
                  <a:ext cx="1375992" cy="413511"/>
                </a:xfrm>
                <a:prstGeom prst="rect">
                  <a:avLst/>
                </a:prstGeom>
                <a:blipFill>
                  <a:blip r:embed="rId3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Z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1" name="TextBox 110">
                  <a:extLst>
                    <a:ext uri="{FF2B5EF4-FFF2-40B4-BE49-F238E27FC236}">
                      <a16:creationId xmlns:a16="http://schemas.microsoft.com/office/drawing/2014/main" id="{5889370B-3AD2-C82E-9928-11CD46711398}"/>
                    </a:ext>
                  </a:extLst>
                </p:cNvPr>
                <p:cNvSpPr txBox="1"/>
                <p:nvPr/>
              </p:nvSpPr>
              <p:spPr>
                <a:xfrm>
                  <a:off x="3777836" y="8470809"/>
                  <a:ext cx="1375992" cy="4276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ZA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  <m:sSub>
                          <m:sSubPr>
                            <m:ctrlPr>
                              <a:rPr lang="en-ZA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ZA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ZA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1,2</m:t>
                            </m:r>
                            <m:r>
                              <a:rPr lang="en-ZA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</m:oMath>
                    </m:oMathPara>
                  </a14:m>
                  <a:endParaRPr lang="en-ZA" sz="2000" dirty="0">
                    <a:solidFill>
                      <a:schemeClr val="tx2"/>
                    </a:solidFill>
                  </a:endParaRPr>
                </a:p>
              </p:txBody>
            </p:sp>
          </mc:Choice>
          <mc:Fallback>
            <p:sp>
              <p:nvSpPr>
                <p:cNvPr id="111" name="TextBox 110">
                  <a:extLst>
                    <a:ext uri="{FF2B5EF4-FFF2-40B4-BE49-F238E27FC236}">
                      <a16:creationId xmlns:a16="http://schemas.microsoft.com/office/drawing/2014/main" id="{5889370B-3AD2-C82E-9928-11CD467113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77836" y="8470809"/>
                  <a:ext cx="1375992" cy="427618"/>
                </a:xfrm>
                <a:prstGeom prst="rect">
                  <a:avLst/>
                </a:prstGeom>
                <a:blipFill>
                  <a:blip r:embed="rId3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Z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2" name="TextBox 111">
                  <a:extLst>
                    <a:ext uri="{FF2B5EF4-FFF2-40B4-BE49-F238E27FC236}">
                      <a16:creationId xmlns:a16="http://schemas.microsoft.com/office/drawing/2014/main" id="{7C5A3D85-CAF6-7DD7-0286-6CED02AB747C}"/>
                    </a:ext>
                  </a:extLst>
                </p:cNvPr>
                <p:cNvSpPr txBox="1"/>
                <p:nvPr/>
              </p:nvSpPr>
              <p:spPr>
                <a:xfrm>
                  <a:off x="279597" y="7087747"/>
                  <a:ext cx="1375992" cy="4276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ZA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  <m:sSub>
                          <m:sSubPr>
                            <m:ctrlPr>
                              <a:rPr lang="en-ZA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ZA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ZA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3,1</m:t>
                            </m:r>
                            <m:r>
                              <a:rPr lang="en-ZA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</m:oMath>
                    </m:oMathPara>
                  </a14:m>
                  <a:endParaRPr lang="en-ZA" sz="2000" dirty="0">
                    <a:solidFill>
                      <a:schemeClr val="tx2"/>
                    </a:solidFill>
                  </a:endParaRPr>
                </a:p>
              </p:txBody>
            </p:sp>
          </mc:Choice>
          <mc:Fallback>
            <p:sp>
              <p:nvSpPr>
                <p:cNvPr id="112" name="TextBox 111">
                  <a:extLst>
                    <a:ext uri="{FF2B5EF4-FFF2-40B4-BE49-F238E27FC236}">
                      <a16:creationId xmlns:a16="http://schemas.microsoft.com/office/drawing/2014/main" id="{7C5A3D85-CAF6-7DD7-0286-6CED02AB747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9597" y="7087747"/>
                  <a:ext cx="1375992" cy="427618"/>
                </a:xfrm>
                <a:prstGeom prst="rect">
                  <a:avLst/>
                </a:prstGeom>
                <a:blipFill>
                  <a:blip r:embed="rId3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ZA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1F0EA005-2DCF-ACB0-1689-8666639AD9FF}"/>
              </a:ext>
            </a:extLst>
          </p:cNvPr>
          <p:cNvGrpSpPr/>
          <p:nvPr/>
        </p:nvGrpSpPr>
        <p:grpSpPr>
          <a:xfrm>
            <a:off x="7902466" y="2954422"/>
            <a:ext cx="4853860" cy="5905330"/>
            <a:chOff x="299968" y="2993097"/>
            <a:chExt cx="4853860" cy="5905330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5" name="TextBox 114">
                  <a:extLst>
                    <a:ext uri="{FF2B5EF4-FFF2-40B4-BE49-F238E27FC236}">
                      <a16:creationId xmlns:a16="http://schemas.microsoft.com/office/drawing/2014/main" id="{ED163D81-58B5-C0BE-B796-F47759D0F391}"/>
                    </a:ext>
                  </a:extLst>
                </p:cNvPr>
                <p:cNvSpPr txBox="1"/>
                <p:nvPr/>
              </p:nvSpPr>
              <p:spPr>
                <a:xfrm>
                  <a:off x="1158607" y="2993097"/>
                  <a:ext cx="1399273" cy="4135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ZA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ZA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𝑂𝐴𝑀</m:t>
                            </m:r>
                          </m:e>
                          <m:sub>
                            <m:r>
                              <a:rPr lang="en-ZA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0,1</m:t>
                            </m:r>
                          </m:sub>
                        </m:sSub>
                      </m:oMath>
                    </m:oMathPara>
                  </a14:m>
                  <a:endParaRPr lang="en-ZA" sz="2000" dirty="0">
                    <a:solidFill>
                      <a:schemeClr val="tx2"/>
                    </a:solidFill>
                  </a:endParaRPr>
                </a:p>
              </p:txBody>
            </p:sp>
          </mc:Choice>
          <mc:Fallback>
            <p:sp>
              <p:nvSpPr>
                <p:cNvPr id="115" name="TextBox 114">
                  <a:extLst>
                    <a:ext uri="{FF2B5EF4-FFF2-40B4-BE49-F238E27FC236}">
                      <a16:creationId xmlns:a16="http://schemas.microsoft.com/office/drawing/2014/main" id="{ED163D81-58B5-C0BE-B796-F47759D0F39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58607" y="2993097"/>
                  <a:ext cx="1399273" cy="413511"/>
                </a:xfrm>
                <a:prstGeom prst="rect">
                  <a:avLst/>
                </a:prstGeom>
                <a:blipFill>
                  <a:blip r:embed="rId3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Z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6" name="TextBox 115">
                  <a:extLst>
                    <a:ext uri="{FF2B5EF4-FFF2-40B4-BE49-F238E27FC236}">
                      <a16:creationId xmlns:a16="http://schemas.microsoft.com/office/drawing/2014/main" id="{AAC8DEB9-E765-8ECB-3D99-E2FBE7ADD321}"/>
                    </a:ext>
                  </a:extLst>
                </p:cNvPr>
                <p:cNvSpPr txBox="1"/>
                <p:nvPr/>
              </p:nvSpPr>
              <p:spPr>
                <a:xfrm>
                  <a:off x="337052" y="4012424"/>
                  <a:ext cx="1332676" cy="4135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ZA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ZA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𝑂𝐴𝑀</m:t>
                            </m:r>
                          </m:e>
                          <m:sub>
                            <m:r>
                              <a:rPr lang="en-ZA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1,1</m:t>
                            </m:r>
                          </m:sub>
                        </m:sSub>
                      </m:oMath>
                    </m:oMathPara>
                  </a14:m>
                  <a:endParaRPr lang="en-ZA" sz="2000" dirty="0">
                    <a:solidFill>
                      <a:schemeClr val="tx2"/>
                    </a:solidFill>
                  </a:endParaRPr>
                </a:p>
              </p:txBody>
            </p:sp>
          </mc:Choice>
          <mc:Fallback>
            <p:sp>
              <p:nvSpPr>
                <p:cNvPr id="116" name="TextBox 115">
                  <a:extLst>
                    <a:ext uri="{FF2B5EF4-FFF2-40B4-BE49-F238E27FC236}">
                      <a16:creationId xmlns:a16="http://schemas.microsoft.com/office/drawing/2014/main" id="{AAC8DEB9-E765-8ECB-3D99-E2FBE7ADD32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7052" y="4012424"/>
                  <a:ext cx="1332676" cy="413511"/>
                </a:xfrm>
                <a:prstGeom prst="rect">
                  <a:avLst/>
                </a:prstGeom>
                <a:blipFill>
                  <a:blip r:embed="rId3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Z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7" name="TextBox 116">
                  <a:extLst>
                    <a:ext uri="{FF2B5EF4-FFF2-40B4-BE49-F238E27FC236}">
                      <a16:creationId xmlns:a16="http://schemas.microsoft.com/office/drawing/2014/main" id="{288D03F4-50A1-28AB-508A-9BED8565B81B}"/>
                    </a:ext>
                  </a:extLst>
                </p:cNvPr>
                <p:cNvSpPr txBox="1"/>
                <p:nvPr/>
              </p:nvSpPr>
              <p:spPr>
                <a:xfrm>
                  <a:off x="3719207" y="4034796"/>
                  <a:ext cx="1387567" cy="4135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ZA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ZA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𝑂𝐴𝑀</m:t>
                            </m:r>
                          </m:e>
                          <m:sub>
                            <m:r>
                              <a:rPr lang="en-ZA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−1,1</m:t>
                            </m:r>
                          </m:sub>
                        </m:sSub>
                      </m:oMath>
                    </m:oMathPara>
                  </a14:m>
                  <a:endParaRPr lang="en-ZA" sz="2000" dirty="0">
                    <a:solidFill>
                      <a:schemeClr val="tx2"/>
                    </a:solidFill>
                  </a:endParaRPr>
                </a:p>
              </p:txBody>
            </p:sp>
          </mc:Choice>
          <mc:Fallback>
            <p:sp>
              <p:nvSpPr>
                <p:cNvPr id="117" name="TextBox 116">
                  <a:extLst>
                    <a:ext uri="{FF2B5EF4-FFF2-40B4-BE49-F238E27FC236}">
                      <a16:creationId xmlns:a16="http://schemas.microsoft.com/office/drawing/2014/main" id="{288D03F4-50A1-28AB-508A-9BED8565B81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19207" y="4034796"/>
                  <a:ext cx="1387567" cy="413511"/>
                </a:xfrm>
                <a:prstGeom prst="rect">
                  <a:avLst/>
                </a:prstGeom>
                <a:blipFill>
                  <a:blip r:embed="rId3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Z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8" name="TextBox 117">
                  <a:extLst>
                    <a:ext uri="{FF2B5EF4-FFF2-40B4-BE49-F238E27FC236}">
                      <a16:creationId xmlns:a16="http://schemas.microsoft.com/office/drawing/2014/main" id="{3A54AF77-BEEC-37FF-21A0-9FCF9A729D6D}"/>
                    </a:ext>
                  </a:extLst>
                </p:cNvPr>
                <p:cNvSpPr txBox="1"/>
                <p:nvPr/>
              </p:nvSpPr>
              <p:spPr>
                <a:xfrm>
                  <a:off x="299968" y="5081585"/>
                  <a:ext cx="1378565" cy="4135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ZA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ZA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𝑂𝐴𝑀</m:t>
                            </m:r>
                          </m:e>
                          <m:sub>
                            <m:r>
                              <a:rPr lang="en-ZA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2,1</m:t>
                            </m:r>
                          </m:sub>
                        </m:sSub>
                      </m:oMath>
                    </m:oMathPara>
                  </a14:m>
                  <a:endParaRPr lang="en-ZA" sz="2000" dirty="0">
                    <a:solidFill>
                      <a:schemeClr val="tx2"/>
                    </a:solidFill>
                  </a:endParaRPr>
                </a:p>
              </p:txBody>
            </p:sp>
          </mc:Choice>
          <mc:Fallback>
            <p:sp>
              <p:nvSpPr>
                <p:cNvPr id="118" name="TextBox 117">
                  <a:extLst>
                    <a:ext uri="{FF2B5EF4-FFF2-40B4-BE49-F238E27FC236}">
                      <a16:creationId xmlns:a16="http://schemas.microsoft.com/office/drawing/2014/main" id="{3A54AF77-BEEC-37FF-21A0-9FCF9A729D6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968" y="5081585"/>
                  <a:ext cx="1378565" cy="413511"/>
                </a:xfrm>
                <a:prstGeom prst="rect">
                  <a:avLst/>
                </a:prstGeom>
                <a:blipFill>
                  <a:blip r:embed="rId3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Z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9" name="TextBox 118">
                  <a:extLst>
                    <a:ext uri="{FF2B5EF4-FFF2-40B4-BE49-F238E27FC236}">
                      <a16:creationId xmlns:a16="http://schemas.microsoft.com/office/drawing/2014/main" id="{349E1F2B-399C-B223-9C05-BC1E19DBD12C}"/>
                    </a:ext>
                  </a:extLst>
                </p:cNvPr>
                <p:cNvSpPr txBox="1"/>
                <p:nvPr/>
              </p:nvSpPr>
              <p:spPr>
                <a:xfrm>
                  <a:off x="3731525" y="5070256"/>
                  <a:ext cx="1375992" cy="4135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ZA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ZA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𝑂𝐴𝑀</m:t>
                            </m:r>
                          </m:e>
                          <m:sub>
                            <m:r>
                              <a:rPr lang="en-ZA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−2,1</m:t>
                            </m:r>
                          </m:sub>
                        </m:sSub>
                      </m:oMath>
                    </m:oMathPara>
                  </a14:m>
                  <a:endParaRPr lang="en-ZA" sz="2000" dirty="0">
                    <a:solidFill>
                      <a:schemeClr val="tx2"/>
                    </a:solidFill>
                  </a:endParaRPr>
                </a:p>
              </p:txBody>
            </p:sp>
          </mc:Choice>
          <mc:Fallback>
            <p:sp>
              <p:nvSpPr>
                <p:cNvPr id="119" name="TextBox 118">
                  <a:extLst>
                    <a:ext uri="{FF2B5EF4-FFF2-40B4-BE49-F238E27FC236}">
                      <a16:creationId xmlns:a16="http://schemas.microsoft.com/office/drawing/2014/main" id="{349E1F2B-399C-B223-9C05-BC1E19DBD12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1525" y="5070256"/>
                  <a:ext cx="1375992" cy="413511"/>
                </a:xfrm>
                <a:prstGeom prst="rect">
                  <a:avLst/>
                </a:prstGeom>
                <a:blipFill>
                  <a:blip r:embed="rId4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Z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20" name="TextBox 119">
                  <a:extLst>
                    <a:ext uri="{FF2B5EF4-FFF2-40B4-BE49-F238E27FC236}">
                      <a16:creationId xmlns:a16="http://schemas.microsoft.com/office/drawing/2014/main" id="{478AE170-65DD-F793-883F-DF89A29468FA}"/>
                    </a:ext>
                  </a:extLst>
                </p:cNvPr>
                <p:cNvSpPr txBox="1"/>
                <p:nvPr/>
              </p:nvSpPr>
              <p:spPr>
                <a:xfrm>
                  <a:off x="1101567" y="6045231"/>
                  <a:ext cx="1378565" cy="4135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ZA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ZA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𝑂𝐴𝑀</m:t>
                            </m:r>
                          </m:e>
                          <m:sub>
                            <m:r>
                              <a:rPr lang="en-ZA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0,2</m:t>
                            </m:r>
                          </m:sub>
                        </m:sSub>
                      </m:oMath>
                    </m:oMathPara>
                  </a14:m>
                  <a:endParaRPr lang="en-ZA" sz="2000" dirty="0">
                    <a:solidFill>
                      <a:schemeClr val="tx2"/>
                    </a:solidFill>
                  </a:endParaRPr>
                </a:p>
              </p:txBody>
            </p:sp>
          </mc:Choice>
          <mc:Fallback>
            <p:sp>
              <p:nvSpPr>
                <p:cNvPr id="120" name="TextBox 119">
                  <a:extLst>
                    <a:ext uri="{FF2B5EF4-FFF2-40B4-BE49-F238E27FC236}">
                      <a16:creationId xmlns:a16="http://schemas.microsoft.com/office/drawing/2014/main" id="{478AE170-65DD-F793-883F-DF89A29468F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1567" y="6045231"/>
                  <a:ext cx="1378565" cy="413511"/>
                </a:xfrm>
                <a:prstGeom prst="rect">
                  <a:avLst/>
                </a:prstGeom>
                <a:blipFill>
                  <a:blip r:embed="rId4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Z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21" name="TextBox 120">
                  <a:extLst>
                    <a:ext uri="{FF2B5EF4-FFF2-40B4-BE49-F238E27FC236}">
                      <a16:creationId xmlns:a16="http://schemas.microsoft.com/office/drawing/2014/main" id="{CDDCDCD5-D1AE-FF9C-D020-229DFE387560}"/>
                    </a:ext>
                  </a:extLst>
                </p:cNvPr>
                <p:cNvSpPr txBox="1"/>
                <p:nvPr/>
              </p:nvSpPr>
              <p:spPr>
                <a:xfrm>
                  <a:off x="358815" y="8449912"/>
                  <a:ext cx="1342663" cy="4135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ZA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ZA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𝑂𝐴𝑀</m:t>
                            </m:r>
                          </m:e>
                          <m:sub>
                            <m:r>
                              <a:rPr lang="en-ZA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lang="en-ZA" sz="2000" dirty="0">
                    <a:solidFill>
                      <a:schemeClr val="tx2"/>
                    </a:solidFill>
                  </a:endParaRPr>
                </a:p>
              </p:txBody>
            </p:sp>
          </mc:Choice>
          <mc:Fallback>
            <p:sp>
              <p:nvSpPr>
                <p:cNvPr id="121" name="TextBox 120">
                  <a:extLst>
                    <a:ext uri="{FF2B5EF4-FFF2-40B4-BE49-F238E27FC236}">
                      <a16:creationId xmlns:a16="http://schemas.microsoft.com/office/drawing/2014/main" id="{CDDCDCD5-D1AE-FF9C-D020-229DFE38756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8815" y="8449912"/>
                  <a:ext cx="1342663" cy="413511"/>
                </a:xfrm>
                <a:prstGeom prst="rect">
                  <a:avLst/>
                </a:prstGeom>
                <a:blipFill>
                  <a:blip r:embed="rId4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Z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22" name="TextBox 121">
                  <a:extLst>
                    <a:ext uri="{FF2B5EF4-FFF2-40B4-BE49-F238E27FC236}">
                      <a16:creationId xmlns:a16="http://schemas.microsoft.com/office/drawing/2014/main" id="{F9782561-2DDC-C0FF-4494-8D5C2ECD9B55}"/>
                    </a:ext>
                  </a:extLst>
                </p:cNvPr>
                <p:cNvSpPr txBox="1"/>
                <p:nvPr/>
              </p:nvSpPr>
              <p:spPr>
                <a:xfrm>
                  <a:off x="3715433" y="7101285"/>
                  <a:ext cx="1375992" cy="4135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ZA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ZA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𝑂𝐴𝑀</m:t>
                            </m:r>
                          </m:e>
                          <m:sub>
                            <m:r>
                              <a:rPr lang="en-ZA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−3,1</m:t>
                            </m:r>
                          </m:sub>
                        </m:sSub>
                      </m:oMath>
                    </m:oMathPara>
                  </a14:m>
                  <a:endParaRPr lang="en-ZA" sz="2000" dirty="0">
                    <a:solidFill>
                      <a:schemeClr val="tx2"/>
                    </a:solidFill>
                  </a:endParaRPr>
                </a:p>
              </p:txBody>
            </p:sp>
          </mc:Choice>
          <mc:Fallback>
            <p:sp>
              <p:nvSpPr>
                <p:cNvPr id="122" name="TextBox 121">
                  <a:extLst>
                    <a:ext uri="{FF2B5EF4-FFF2-40B4-BE49-F238E27FC236}">
                      <a16:creationId xmlns:a16="http://schemas.microsoft.com/office/drawing/2014/main" id="{F9782561-2DDC-C0FF-4494-8D5C2ECD9B5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15433" y="7101285"/>
                  <a:ext cx="1375992" cy="413511"/>
                </a:xfrm>
                <a:prstGeom prst="rect">
                  <a:avLst/>
                </a:prstGeom>
                <a:blipFill>
                  <a:blip r:embed="rId4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Z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23" name="TextBox 122">
                  <a:extLst>
                    <a:ext uri="{FF2B5EF4-FFF2-40B4-BE49-F238E27FC236}">
                      <a16:creationId xmlns:a16="http://schemas.microsoft.com/office/drawing/2014/main" id="{FB3CF034-5C6E-9A34-F67F-70C715467CA3}"/>
                    </a:ext>
                  </a:extLst>
                </p:cNvPr>
                <p:cNvSpPr txBox="1"/>
                <p:nvPr/>
              </p:nvSpPr>
              <p:spPr>
                <a:xfrm>
                  <a:off x="3777836" y="8470809"/>
                  <a:ext cx="1375992" cy="4276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ZA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ZA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𝑂𝐴𝑀</m:t>
                            </m:r>
                          </m:e>
                          <m:sub>
                            <m:r>
                              <a:rPr lang="en-ZA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−1,2</m:t>
                            </m:r>
                          </m:sub>
                        </m:sSub>
                      </m:oMath>
                    </m:oMathPara>
                  </a14:m>
                  <a:endParaRPr lang="en-ZA" sz="2000" dirty="0">
                    <a:solidFill>
                      <a:schemeClr val="tx2"/>
                    </a:solidFill>
                  </a:endParaRPr>
                </a:p>
              </p:txBody>
            </p:sp>
          </mc:Choice>
          <mc:Fallback>
            <p:sp>
              <p:nvSpPr>
                <p:cNvPr id="123" name="TextBox 122">
                  <a:extLst>
                    <a:ext uri="{FF2B5EF4-FFF2-40B4-BE49-F238E27FC236}">
                      <a16:creationId xmlns:a16="http://schemas.microsoft.com/office/drawing/2014/main" id="{FB3CF034-5C6E-9A34-F67F-70C715467CA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77836" y="8470809"/>
                  <a:ext cx="1375992" cy="427618"/>
                </a:xfrm>
                <a:prstGeom prst="rect">
                  <a:avLst/>
                </a:prstGeom>
                <a:blipFill>
                  <a:blip r:embed="rId4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Z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24" name="TextBox 123">
                  <a:extLst>
                    <a:ext uri="{FF2B5EF4-FFF2-40B4-BE49-F238E27FC236}">
                      <a16:creationId xmlns:a16="http://schemas.microsoft.com/office/drawing/2014/main" id="{23C6ABC7-2C2C-8086-A915-8176FC1EC60A}"/>
                    </a:ext>
                  </a:extLst>
                </p:cNvPr>
                <p:cNvSpPr txBox="1"/>
                <p:nvPr/>
              </p:nvSpPr>
              <p:spPr>
                <a:xfrm>
                  <a:off x="302541" y="7088104"/>
                  <a:ext cx="1375992" cy="4276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ZA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ZA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𝑂𝐴𝑀</m:t>
                            </m:r>
                          </m:e>
                          <m:sub>
                            <m:r>
                              <a:rPr lang="en-ZA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3,1</m:t>
                            </m:r>
                          </m:sub>
                        </m:sSub>
                      </m:oMath>
                    </m:oMathPara>
                  </a14:m>
                  <a:endParaRPr lang="en-ZA" sz="2000" dirty="0">
                    <a:solidFill>
                      <a:schemeClr val="tx2"/>
                    </a:solidFill>
                  </a:endParaRPr>
                </a:p>
              </p:txBody>
            </p:sp>
          </mc:Choice>
          <mc:Fallback>
            <p:sp>
              <p:nvSpPr>
                <p:cNvPr id="124" name="TextBox 123">
                  <a:extLst>
                    <a:ext uri="{FF2B5EF4-FFF2-40B4-BE49-F238E27FC236}">
                      <a16:creationId xmlns:a16="http://schemas.microsoft.com/office/drawing/2014/main" id="{23C6ABC7-2C2C-8086-A915-8176FC1EC60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2541" y="7088104"/>
                  <a:ext cx="1375992" cy="427618"/>
                </a:xfrm>
                <a:prstGeom prst="rect">
                  <a:avLst/>
                </a:prstGeom>
                <a:blipFill>
                  <a:blip r:embed="rId4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ZA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897770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E3FE4-91AF-7AF0-3944-D38AE8696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The transmission matrix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7E4B19-4F76-CDB9-688A-4C21F7B29F1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 smtClean="0"/>
              <a:t>45</a:t>
            </a:fld>
            <a:endParaRPr lang="en-ZA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8331F2DD-8F91-DFA5-D836-70C40810B7A5}"/>
                  </a:ext>
                </a:extLst>
              </p:cNvPr>
              <p:cNvSpPr txBox="1"/>
              <p:nvPr/>
            </p:nvSpPr>
            <p:spPr>
              <a:xfrm>
                <a:off x="1034590" y="5095059"/>
                <a:ext cx="9206689" cy="1909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ZA" sz="280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ZA" sz="280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ZA" sz="280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ZA" sz="28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ZA" sz="28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ZA" sz="2800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ZA" sz="2800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sSub>
                                    <m:sSubPr>
                                      <m:ctrlPr>
                                        <a:rPr lang="en-ZA" sz="2800" b="0" i="1" smtClean="0">
                                          <a:solidFill>
                                            <a:schemeClr val="accent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ZA" sz="2800" b="0" i="1" smtClean="0">
                                          <a:solidFill>
                                            <a:schemeClr val="accent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en-ZA" sz="2800" b="0" i="1" smtClean="0">
                                          <a:solidFill>
                                            <a:schemeClr val="accent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ZA" sz="2800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  <m:r>
                                    <a:rPr lang="en-ZA" sz="2800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p>
                              </m:sSup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ZA" sz="28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ZA" sz="28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ZA" sz="28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ZA" sz="2800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ZA" sz="2800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sSub>
                                    <m:sSubPr>
                                      <m:ctrlPr>
                                        <a:rPr lang="en-ZA" sz="2800" i="1">
                                          <a:solidFill>
                                            <a:schemeClr val="accent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ZA" sz="2800" b="0" i="1" smtClean="0">
                                          <a:solidFill>
                                            <a:schemeClr val="accent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en-ZA" sz="2800" b="0" i="1" smtClean="0">
                                          <a:solidFill>
                                            <a:schemeClr val="accent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ZA" sz="2800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  <m:r>
                                    <a:rPr lang="en-ZA" sz="2800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p>
                              </m:sSup>
                            </m:e>
                          </m:mr>
                          <m:mr>
                            <m:e>
                              <m:r>
                                <a:rPr lang="en-ZA" sz="28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⋮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ZA" sz="28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ZA" sz="28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ZA" sz="28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ZA" sz="2800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ZA" sz="2800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sSub>
                                    <m:sSubPr>
                                      <m:ctrlPr>
                                        <a:rPr lang="en-ZA" sz="2800" i="1">
                                          <a:solidFill>
                                            <a:schemeClr val="accent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ZA" sz="2800" b="0" i="1" smtClean="0">
                                          <a:solidFill>
                                            <a:schemeClr val="accent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en-ZA" sz="2800" b="0" i="1" smtClean="0">
                                          <a:solidFill>
                                            <a:schemeClr val="accent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sub>
                                  </m:sSub>
                                  <m:r>
                                    <a:rPr lang="en-ZA" sz="2800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  <m:r>
                                    <a:rPr lang="en-ZA" sz="2800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p>
                              </m:sSup>
                            </m:e>
                          </m:mr>
                        </m:m>
                      </m:e>
                    </m:d>
                    <m:r>
                      <a:rPr lang="en-ZA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ZA" sz="28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ZA" sz="28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ZA" sz="28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ZA" sz="28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ZA" sz="28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ZA" sz="28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ZA" sz="28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ZA" sz="28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r>
                                <a:rPr lang="en-ZA" sz="28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⋮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ZA" sz="28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ZA" sz="28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ZA" sz="28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  <m:r>
                      <a:rPr lang="en-ZA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ZA" sz="28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4"/>
                                  <m:mcJc m:val="center"/>
                                </m:mcPr>
                              </m:mc>
                            </m:mcs>
                            <m:ctrlPr>
                              <a:rPr lang="en-ZA" sz="28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p>
                                <m:sSupPr>
                                  <m:ctrlPr>
                                    <a:rPr lang="en-ZA" sz="2800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ZA" sz="2800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sSub>
                                    <m:sSubPr>
                                      <m:ctrlPr>
                                        <a:rPr lang="en-ZA" sz="2800" b="0" i="1" smtClean="0">
                                          <a:solidFill>
                                            <a:schemeClr val="accent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ZA" sz="2800" b="0" i="1" smtClean="0">
                                          <a:solidFill>
                                            <a:schemeClr val="accent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en-ZA" sz="2800" b="0" i="1" smtClean="0">
                                          <a:solidFill>
                                            <a:schemeClr val="accent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ZA" sz="2800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  <m:r>
                                    <a:rPr lang="en-ZA" sz="2800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p>
                              </m:sSup>
                            </m:e>
                            <m:e>
                              <m:r>
                                <a:rPr lang="en-ZA" sz="2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ZA" sz="2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⋯</m:t>
                              </m:r>
                            </m:e>
                            <m:e>
                              <m:r>
                                <a:rPr lang="en-ZA" sz="2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ZA" sz="2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sSup>
                                <m:sSupPr>
                                  <m:ctrlPr>
                                    <a:rPr lang="en-ZA" sz="280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ZA" sz="2800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sSub>
                                    <m:sSubPr>
                                      <m:ctrlPr>
                                        <a:rPr lang="en-ZA" sz="2800" i="1">
                                          <a:solidFill>
                                            <a:schemeClr val="accent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ZA" sz="2800" b="0" i="1" smtClean="0">
                                          <a:solidFill>
                                            <a:schemeClr val="accent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en-ZA" sz="2800" b="0" i="1" smtClean="0">
                                          <a:solidFill>
                                            <a:schemeClr val="accent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ZA" sz="2800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  <m:r>
                                    <a:rPr lang="en-ZA" sz="2800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p>
                              </m:sSup>
                            </m:e>
                            <m:e>
                              <m:r>
                                <a:rPr lang="en-ZA" sz="2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⋯</m:t>
                              </m:r>
                            </m:e>
                            <m:e>
                              <m:r>
                                <a:rPr lang="en-ZA" sz="2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ZA" sz="2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⋮</m:t>
                              </m:r>
                            </m:e>
                            <m:e>
                              <m:r>
                                <a:rPr lang="en-ZA" sz="2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⋮</m:t>
                              </m:r>
                            </m:e>
                            <m:e>
                              <m:r>
                                <a:rPr lang="en-ZA" sz="2800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⋱</m:t>
                              </m:r>
                            </m:e>
                            <m:e>
                              <m:r>
                                <a:rPr lang="en-ZA" sz="2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⋮</m:t>
                              </m:r>
                            </m:e>
                          </m:mr>
                          <m:mr>
                            <m:e>
                              <m:r>
                                <a:rPr lang="en-ZA" sz="2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ZA" sz="2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ZA" sz="2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⋯</m:t>
                              </m:r>
                            </m:e>
                            <m:e>
                              <m:sSup>
                                <m:sSupPr>
                                  <m:ctrlPr>
                                    <a:rPr lang="en-ZA" sz="280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ZA" sz="2800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sSub>
                                    <m:sSubPr>
                                      <m:ctrlPr>
                                        <a:rPr lang="en-ZA" sz="2800" i="1" smtClean="0">
                                          <a:solidFill>
                                            <a:schemeClr val="accent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ZA" sz="2800" b="0" i="1" smtClean="0">
                                          <a:solidFill>
                                            <a:schemeClr val="accent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en-ZA" sz="2800" b="0" i="1" smtClean="0">
                                          <a:solidFill>
                                            <a:schemeClr val="accent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sub>
                                  </m:sSub>
                                  <m:r>
                                    <a:rPr lang="en-ZA" sz="2800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  <m:r>
                                    <a:rPr lang="en-ZA" sz="2800" i="1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p>
                              </m:sSup>
                            </m:e>
                          </m:mr>
                        </m:m>
                      </m:e>
                    </m:d>
                  </m:oMath>
                </a14:m>
                <a:r>
                  <a:rPr lang="en-ZA" sz="2800" dirty="0">
                    <a:solidFill>
                      <a:schemeClr val="tx2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ZA" sz="28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ZA" sz="28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ZA" sz="28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ZA" sz="28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ZA" sz="28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ZA" sz="28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ZA" sz="28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ZA" sz="28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r>
                                <a:rPr lang="en-ZA" sz="28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⋮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ZA" sz="28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ZA" sz="28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ZA" sz="28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endParaRPr lang="en-ZA" sz="2800" dirty="0">
                  <a:solidFill>
                    <a:schemeClr val="tx2"/>
                  </a:solidFill>
                </a:endParaRPr>
              </a:p>
            </p:txBody>
          </p:sp>
        </mc:Choice>
        <mc:Fallback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8331F2DD-8F91-DFA5-D836-70C40810B7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4590" y="5095059"/>
                <a:ext cx="9206689" cy="190988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0A940479-398F-B5A5-2FCB-CDCC4E5083E2}"/>
                  </a:ext>
                </a:extLst>
              </p:cNvPr>
              <p:cNvSpPr txBox="1"/>
              <p:nvPr/>
            </p:nvSpPr>
            <p:spPr>
              <a:xfrm>
                <a:off x="8391713" y="4419202"/>
                <a:ext cx="175012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ZA" sz="2800" b="0" dirty="0">
                    <a:solidFill>
                      <a:schemeClr val="accent1"/>
                    </a:solidFill>
                    <a:latin typeface="Helvetica Neue" panose="02000503000000020004" pitchFamily="50"/>
                  </a:rPr>
                  <a:t>Input: </a:t>
                </a:r>
                <a14:m>
                  <m:oMath xmlns:m="http://schemas.openxmlformats.org/officeDocument/2006/math">
                    <m:r>
                      <a:rPr lang="en-ZA" sz="28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|</m:t>
                    </m:r>
                    <m:r>
                      <a:rPr lang="en-ZA" sz="28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ZA" sz="28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endParaRPr lang="en-ZA" sz="2800" dirty="0">
                  <a:solidFill>
                    <a:schemeClr val="accent1"/>
                  </a:solidFill>
                </a:endParaRPr>
              </a:p>
            </p:txBody>
          </p:sp>
        </mc:Choice>
        <mc:Fallback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0A940479-398F-B5A5-2FCB-CDCC4E5083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1713" y="4419202"/>
                <a:ext cx="1750127" cy="523220"/>
              </a:xfrm>
              <a:prstGeom prst="rect">
                <a:avLst/>
              </a:prstGeom>
              <a:blipFill>
                <a:blip r:embed="rId3"/>
                <a:stretch>
                  <a:fillRect l="-4530" t="-12791" b="-31395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16729E8-E8DD-2CF9-BB4D-7059BF5AD097}"/>
                  </a:ext>
                </a:extLst>
              </p:cNvPr>
              <p:cNvSpPr txBox="1"/>
              <p:nvPr/>
            </p:nvSpPr>
            <p:spPr>
              <a:xfrm>
                <a:off x="2979857" y="4383315"/>
                <a:ext cx="227076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ZA" sz="2800" b="0" dirty="0">
                    <a:solidFill>
                      <a:schemeClr val="accent2"/>
                    </a:solidFill>
                    <a:latin typeface="Helvetica Neue" panose="02000503000000020004" pitchFamily="50"/>
                  </a:rPr>
                  <a:t>Output: </a:t>
                </a:r>
                <a14:m>
                  <m:oMath xmlns:m="http://schemas.openxmlformats.org/officeDocument/2006/math">
                    <m:r>
                      <a:rPr lang="en-ZA" sz="28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|</m:t>
                    </m:r>
                    <m:r>
                      <a:rPr lang="en-ZA" sz="28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ZA" sz="28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endParaRPr lang="en-ZA" sz="2800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16729E8-E8DD-2CF9-BB4D-7059BF5AD0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9857" y="4383315"/>
                <a:ext cx="2270760" cy="523220"/>
              </a:xfrm>
              <a:prstGeom prst="rect">
                <a:avLst/>
              </a:prstGeom>
              <a:blipFill>
                <a:blip r:embed="rId4"/>
                <a:stretch>
                  <a:fillRect t="-11628" b="-31395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5BF17E3-2E95-D40A-7BE1-7FB9A2E30D17}"/>
                  </a:ext>
                </a:extLst>
              </p:cNvPr>
              <p:cNvSpPr txBox="1"/>
              <p:nvPr/>
            </p:nvSpPr>
            <p:spPr>
              <a:xfrm>
                <a:off x="7835073" y="2967022"/>
                <a:ext cx="2406206" cy="130388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ZA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en-ZA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ZA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ZA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ZA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ZA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en-ZA" sz="28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ZA" sz="28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ZA" sz="28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ZA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ZA" sz="28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Ψ</m:t>
                              </m:r>
                            </m:e>
                            <m:sub>
                              <m:r>
                                <a:rPr lang="en-ZA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ZA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5BF17E3-2E95-D40A-7BE1-7FB9A2E30D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5073" y="2967022"/>
                <a:ext cx="2406206" cy="130388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DB5AA2E6-A29B-E1F3-57E5-EF3563354EB7}"/>
                  </a:ext>
                </a:extLst>
              </p:cNvPr>
              <p:cNvSpPr txBox="1"/>
              <p:nvPr/>
            </p:nvSpPr>
            <p:spPr>
              <a:xfrm>
                <a:off x="4824733" y="7005815"/>
                <a:ext cx="393357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ZA" sz="2800" b="0" dirty="0">
                    <a:solidFill>
                      <a:schemeClr val="tx1"/>
                    </a:solidFill>
                    <a:latin typeface="Helvetica Neue" panose="02000503000000020004" pitchFamily="50"/>
                  </a:rPr>
                  <a:t>Transmission Matrix: </a:t>
                </a:r>
                <a14:m>
                  <m:oMath xmlns:m="http://schemas.openxmlformats.org/officeDocument/2006/math">
                    <m:r>
                      <a:rPr lang="en-ZA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en-ZA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DB5AA2E6-A29B-E1F3-57E5-EF3563354E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4733" y="7005815"/>
                <a:ext cx="3933576" cy="523220"/>
              </a:xfrm>
              <a:prstGeom prst="rect">
                <a:avLst/>
              </a:prstGeom>
              <a:blipFill>
                <a:blip r:embed="rId6"/>
                <a:stretch>
                  <a:fillRect l="-1548" t="-11628" b="-31395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012E0EDB-0313-2EAC-917A-9B2355D98583}"/>
                  </a:ext>
                </a:extLst>
              </p:cNvPr>
              <p:cNvSpPr txBox="1"/>
              <p:nvPr/>
            </p:nvSpPr>
            <p:spPr>
              <a:xfrm>
                <a:off x="2979857" y="3061177"/>
                <a:ext cx="2406206" cy="130388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ZA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ZA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ZA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ZA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ZA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ZA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en-ZA" sz="28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ZA" sz="28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ZA" sz="28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ZA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ZA" sz="28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Ψ</m:t>
                              </m:r>
                            </m:e>
                            <m:sub>
                              <m:r>
                                <a:rPr lang="en-ZA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ZA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012E0EDB-0313-2EAC-917A-9B2355D985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9857" y="3061177"/>
                <a:ext cx="2406206" cy="130388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957857A2-33F0-DB97-A308-287C77AA592B}"/>
                  </a:ext>
                </a:extLst>
              </p:cNvPr>
              <p:cNvSpPr txBox="1"/>
              <p:nvPr/>
            </p:nvSpPr>
            <p:spPr>
              <a:xfrm>
                <a:off x="4687046" y="5065747"/>
                <a:ext cx="4190253" cy="182819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ZA" sz="2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en-ZA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ZA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ZA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ZA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ZA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ZA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ZA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ZA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1,2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ZA" sz="2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⋯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ZA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ZA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ZA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1,</m:t>
                                    </m:r>
                                    <m:r>
                                      <a:rPr lang="en-ZA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ZA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ZA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ZA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2,1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ZA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ZA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ZA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2,2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ZA" sz="2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⋯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ZA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ZA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ZA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2,</m:t>
                                    </m:r>
                                    <m:r>
                                      <a:rPr lang="en-ZA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ZA" sz="2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ZA" sz="2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ZA" sz="2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⋱</m:t>
                                </m:r>
                              </m:e>
                              <m:e>
                                <m:r>
                                  <a:rPr lang="en-ZA" sz="2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ZA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ZA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ZA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en-ZA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ZA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ZA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ZA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en-ZA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,2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ZA" sz="2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⋯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ZA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ZA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ZA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en-ZA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ZA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ZA" sz="2800" dirty="0">
                  <a:solidFill>
                    <a:schemeClr val="tx2"/>
                  </a:solidFill>
                </a:endParaRPr>
              </a:p>
            </p:txBody>
          </p:sp>
        </mc:Choice>
        <mc:Fallback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957857A2-33F0-DB97-A308-287C77AA59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7046" y="5065747"/>
                <a:ext cx="4190253" cy="182819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Rectangle 51">
            <a:extLst>
              <a:ext uri="{FF2B5EF4-FFF2-40B4-BE49-F238E27FC236}">
                <a16:creationId xmlns:a16="http://schemas.microsoft.com/office/drawing/2014/main" id="{4FCB195E-5DA6-37CF-33B5-0DE9BFE09043}"/>
              </a:ext>
            </a:extLst>
          </p:cNvPr>
          <p:cNvSpPr/>
          <p:nvPr/>
        </p:nvSpPr>
        <p:spPr>
          <a:xfrm>
            <a:off x="4619667" y="4949473"/>
            <a:ext cx="4257632" cy="27091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C87DEAB9-21F1-162C-FC26-ECBF0DBC478F}"/>
              </a:ext>
            </a:extLst>
          </p:cNvPr>
          <p:cNvSpPr/>
          <p:nvPr/>
        </p:nvSpPr>
        <p:spPr>
          <a:xfrm>
            <a:off x="8720620" y="5238405"/>
            <a:ext cx="999920" cy="21313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76956437-B70D-22F8-B299-73C36AF04504}"/>
              </a:ext>
            </a:extLst>
          </p:cNvPr>
          <p:cNvSpPr/>
          <p:nvPr/>
        </p:nvSpPr>
        <p:spPr>
          <a:xfrm>
            <a:off x="3611204" y="5054894"/>
            <a:ext cx="1036855" cy="21313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F7336242-3928-DE85-5E61-4D797A514716}"/>
              </a:ext>
            </a:extLst>
          </p:cNvPr>
          <p:cNvSpPr/>
          <p:nvPr/>
        </p:nvSpPr>
        <p:spPr>
          <a:xfrm>
            <a:off x="1264181" y="4933134"/>
            <a:ext cx="2270760" cy="21313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B51B0096-7F13-4A09-3027-A0F4F639FCC7}"/>
              </a:ext>
            </a:extLst>
          </p:cNvPr>
          <p:cNvCxnSpPr>
            <a:cxnSpLocks/>
          </p:cNvCxnSpPr>
          <p:nvPr/>
        </p:nvCxnSpPr>
        <p:spPr>
          <a:xfrm>
            <a:off x="1740249" y="5150577"/>
            <a:ext cx="1648326" cy="1696453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9D39CEFA-EE70-B1EF-F6A2-2E7BE9BF0633}"/>
              </a:ext>
            </a:extLst>
          </p:cNvPr>
          <p:cNvCxnSpPr>
            <a:cxnSpLocks/>
          </p:cNvCxnSpPr>
          <p:nvPr/>
        </p:nvCxnSpPr>
        <p:spPr>
          <a:xfrm flipV="1">
            <a:off x="1656948" y="5238405"/>
            <a:ext cx="1623343" cy="1655832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B18920DE-BEBB-60AC-E508-EF515D927D39}"/>
              </a:ext>
            </a:extLst>
          </p:cNvPr>
          <p:cNvCxnSpPr/>
          <p:nvPr/>
        </p:nvCxnSpPr>
        <p:spPr>
          <a:xfrm>
            <a:off x="5613400" y="4694222"/>
            <a:ext cx="2057400" cy="0"/>
          </a:xfrm>
          <a:prstGeom prst="line">
            <a:avLst/>
          </a:prstGeom>
          <a:ln w="762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938C718A-53B6-3BB6-7353-5F14E11FBF07}"/>
              </a:ext>
            </a:extLst>
          </p:cNvPr>
          <p:cNvSpPr/>
          <p:nvPr/>
        </p:nvSpPr>
        <p:spPr>
          <a:xfrm flipV="1">
            <a:off x="5625667" y="4361501"/>
            <a:ext cx="2032866" cy="195983"/>
          </a:xfrm>
          <a:custGeom>
            <a:avLst/>
            <a:gdLst>
              <a:gd name="connsiteX0" fmla="*/ 0 w 3348741"/>
              <a:gd name="connsiteY0" fmla="*/ 529390 h 565484"/>
              <a:gd name="connsiteX1" fmla="*/ 445169 w 3348741"/>
              <a:gd name="connsiteY1" fmla="*/ 505327 h 565484"/>
              <a:gd name="connsiteX2" fmla="*/ 529390 w 3348741"/>
              <a:gd name="connsiteY2" fmla="*/ 493295 h 565484"/>
              <a:gd name="connsiteX3" fmla="*/ 613611 w 3348741"/>
              <a:gd name="connsiteY3" fmla="*/ 457200 h 565484"/>
              <a:gd name="connsiteX4" fmla="*/ 794084 w 3348741"/>
              <a:gd name="connsiteY4" fmla="*/ 348916 h 565484"/>
              <a:gd name="connsiteX5" fmla="*/ 938463 w 3348741"/>
              <a:gd name="connsiteY5" fmla="*/ 240632 h 565484"/>
              <a:gd name="connsiteX6" fmla="*/ 998621 w 3348741"/>
              <a:gd name="connsiteY6" fmla="*/ 216569 h 565484"/>
              <a:gd name="connsiteX7" fmla="*/ 1046747 w 3348741"/>
              <a:gd name="connsiteY7" fmla="*/ 192505 h 565484"/>
              <a:gd name="connsiteX8" fmla="*/ 1130969 w 3348741"/>
              <a:gd name="connsiteY8" fmla="*/ 156411 h 565484"/>
              <a:gd name="connsiteX9" fmla="*/ 1239253 w 3348741"/>
              <a:gd name="connsiteY9" fmla="*/ 84221 h 565484"/>
              <a:gd name="connsiteX10" fmla="*/ 1359569 w 3348741"/>
              <a:gd name="connsiteY10" fmla="*/ 60158 h 565484"/>
              <a:gd name="connsiteX11" fmla="*/ 1528011 w 3348741"/>
              <a:gd name="connsiteY11" fmla="*/ 0 h 565484"/>
              <a:gd name="connsiteX12" fmla="*/ 1997242 w 3348741"/>
              <a:gd name="connsiteY12" fmla="*/ 24063 h 565484"/>
              <a:gd name="connsiteX13" fmla="*/ 2057400 w 3348741"/>
              <a:gd name="connsiteY13" fmla="*/ 36095 h 565484"/>
              <a:gd name="connsiteX14" fmla="*/ 2273969 w 3348741"/>
              <a:gd name="connsiteY14" fmla="*/ 204537 h 565484"/>
              <a:gd name="connsiteX15" fmla="*/ 2466474 w 3348741"/>
              <a:gd name="connsiteY15" fmla="*/ 409074 h 565484"/>
              <a:gd name="connsiteX16" fmla="*/ 2658979 w 3348741"/>
              <a:gd name="connsiteY16" fmla="*/ 505327 h 565484"/>
              <a:gd name="connsiteX17" fmla="*/ 2779295 w 3348741"/>
              <a:gd name="connsiteY17" fmla="*/ 553453 h 565484"/>
              <a:gd name="connsiteX18" fmla="*/ 3007895 w 3348741"/>
              <a:gd name="connsiteY18" fmla="*/ 565484 h 565484"/>
              <a:gd name="connsiteX19" fmla="*/ 3272590 w 3348741"/>
              <a:gd name="connsiteY19" fmla="*/ 553453 h 565484"/>
              <a:gd name="connsiteX20" fmla="*/ 3320716 w 3348741"/>
              <a:gd name="connsiteY20" fmla="*/ 529390 h 565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348741" h="565484">
                <a:moveTo>
                  <a:pt x="0" y="529390"/>
                </a:moveTo>
                <a:lnTo>
                  <a:pt x="445169" y="505327"/>
                </a:lnTo>
                <a:cubicBezTo>
                  <a:pt x="473462" y="503398"/>
                  <a:pt x="502122" y="501086"/>
                  <a:pt x="529390" y="493295"/>
                </a:cubicBezTo>
                <a:cubicBezTo>
                  <a:pt x="558758" y="484904"/>
                  <a:pt x="585879" y="470000"/>
                  <a:pt x="613611" y="457200"/>
                </a:cubicBezTo>
                <a:cubicBezTo>
                  <a:pt x="692441" y="420816"/>
                  <a:pt x="715270" y="405211"/>
                  <a:pt x="794084" y="348916"/>
                </a:cubicBezTo>
                <a:cubicBezTo>
                  <a:pt x="859944" y="301873"/>
                  <a:pt x="861878" y="285307"/>
                  <a:pt x="938463" y="240632"/>
                </a:cubicBezTo>
                <a:cubicBezTo>
                  <a:pt x="957118" y="229750"/>
                  <a:pt x="978885" y="225341"/>
                  <a:pt x="998621" y="216569"/>
                </a:cubicBezTo>
                <a:cubicBezTo>
                  <a:pt x="1015011" y="209285"/>
                  <a:pt x="1030419" y="199927"/>
                  <a:pt x="1046747" y="192505"/>
                </a:cubicBezTo>
                <a:cubicBezTo>
                  <a:pt x="1074553" y="179866"/>
                  <a:pt x="1104155" y="171037"/>
                  <a:pt x="1130969" y="156411"/>
                </a:cubicBezTo>
                <a:cubicBezTo>
                  <a:pt x="1231004" y="101847"/>
                  <a:pt x="1123181" y="135808"/>
                  <a:pt x="1239253" y="84221"/>
                </a:cubicBezTo>
                <a:cubicBezTo>
                  <a:pt x="1263706" y="73353"/>
                  <a:pt x="1340909" y="64464"/>
                  <a:pt x="1359569" y="60158"/>
                </a:cubicBezTo>
                <a:cubicBezTo>
                  <a:pt x="1441607" y="41226"/>
                  <a:pt x="1449959" y="33451"/>
                  <a:pt x="1528011" y="0"/>
                </a:cubicBezTo>
                <a:lnTo>
                  <a:pt x="1997242" y="24063"/>
                </a:lnTo>
                <a:cubicBezTo>
                  <a:pt x="2017644" y="25454"/>
                  <a:pt x="2039524" y="26164"/>
                  <a:pt x="2057400" y="36095"/>
                </a:cubicBezTo>
                <a:cubicBezTo>
                  <a:pt x="2145931" y="85279"/>
                  <a:pt x="2209756" y="133189"/>
                  <a:pt x="2273969" y="204537"/>
                </a:cubicBezTo>
                <a:cubicBezTo>
                  <a:pt x="2335038" y="272392"/>
                  <a:pt x="2382319" y="366996"/>
                  <a:pt x="2466474" y="409074"/>
                </a:cubicBezTo>
                <a:lnTo>
                  <a:pt x="2658979" y="505327"/>
                </a:lnTo>
                <a:cubicBezTo>
                  <a:pt x="2694381" y="523028"/>
                  <a:pt x="2740169" y="548758"/>
                  <a:pt x="2779295" y="553453"/>
                </a:cubicBezTo>
                <a:cubicBezTo>
                  <a:pt x="2855057" y="562544"/>
                  <a:pt x="2931695" y="561474"/>
                  <a:pt x="3007895" y="565484"/>
                </a:cubicBezTo>
                <a:cubicBezTo>
                  <a:pt x="3096127" y="561474"/>
                  <a:pt x="3184492" y="559746"/>
                  <a:pt x="3272590" y="553453"/>
                </a:cubicBezTo>
                <a:cubicBezTo>
                  <a:pt x="3367132" y="546700"/>
                  <a:pt x="3361633" y="549848"/>
                  <a:pt x="3320716" y="529390"/>
                </a:cubicBezTo>
              </a:path>
            </a:pathLst>
          </a:custGeom>
          <a:noFill/>
          <a:ln w="7620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3F9A7B7-78A9-F178-2AB4-2B2A49D5AC81}"/>
              </a:ext>
            </a:extLst>
          </p:cNvPr>
          <p:cNvCxnSpPr/>
          <p:nvPr/>
        </p:nvCxnSpPr>
        <p:spPr>
          <a:xfrm>
            <a:off x="5613400" y="4365060"/>
            <a:ext cx="2057400" cy="0"/>
          </a:xfrm>
          <a:prstGeom prst="line">
            <a:avLst/>
          </a:prstGeom>
          <a:ln w="762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9286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8" grpId="0" animBg="1"/>
      <p:bldP spid="59" grpId="0" animBg="1"/>
      <p:bldP spid="52" grpId="0" animBg="1"/>
      <p:bldP spid="54" grpId="0" animBg="1"/>
      <p:bldP spid="55" grpId="0" animBg="1"/>
      <p:bldP spid="56" grpId="0" animBg="1"/>
      <p:bldP spid="6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EE4AF0-5595-AC9A-554E-E03927BA2B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DE437934-A67D-5257-BC62-80DBCC380E6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303601" y="3050774"/>
            <a:ext cx="2234214" cy="2234214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6AEDF4E-5BE4-260D-4603-4A8D88B1927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541945" y="3050774"/>
            <a:ext cx="2234214" cy="223421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EBE5B3-933E-188D-53D8-A69B696EA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The Digital Twin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4ED361-2BF6-C7A5-B9B3-5775796835B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 smtClean="0"/>
              <a:t>5</a:t>
            </a:fld>
            <a:endParaRPr lang="en-ZA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F4F6F5D-8EC6-1556-8DEC-B1B25D8A2ED3}"/>
              </a:ext>
            </a:extLst>
          </p:cNvPr>
          <p:cNvSpPr/>
          <p:nvPr/>
        </p:nvSpPr>
        <p:spPr>
          <a:xfrm>
            <a:off x="4697664" y="6100011"/>
            <a:ext cx="3609473" cy="1576136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2400" dirty="0">
                <a:latin typeface="Helvetica Neue" panose="02000503000000020004" pitchFamily="50"/>
              </a:rPr>
              <a:t>Digital Twin</a:t>
            </a:r>
          </a:p>
          <a:p>
            <a:pPr algn="ctr"/>
            <a:r>
              <a:rPr lang="en-ZA" sz="3200" dirty="0">
                <a:latin typeface="Helvetica Neue" panose="02000503000000020004" pitchFamily="50"/>
              </a:rPr>
              <a:t>🤖</a:t>
            </a:r>
            <a:r>
              <a:rPr lang="en-ZA" sz="2400" dirty="0">
                <a:latin typeface="Helvetica Neue" panose="02000503000000020004" pitchFamily="50"/>
              </a:rPr>
              <a:t> 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3CCB1A25-096F-31C5-66E8-C5759F68FD5D}"/>
              </a:ext>
            </a:extLst>
          </p:cNvPr>
          <p:cNvSpPr/>
          <p:nvPr/>
        </p:nvSpPr>
        <p:spPr>
          <a:xfrm>
            <a:off x="4828029" y="3501189"/>
            <a:ext cx="3348741" cy="941136"/>
          </a:xfrm>
          <a:custGeom>
            <a:avLst/>
            <a:gdLst>
              <a:gd name="connsiteX0" fmla="*/ 0 w 3348741"/>
              <a:gd name="connsiteY0" fmla="*/ 529390 h 565484"/>
              <a:gd name="connsiteX1" fmla="*/ 445169 w 3348741"/>
              <a:gd name="connsiteY1" fmla="*/ 505327 h 565484"/>
              <a:gd name="connsiteX2" fmla="*/ 529390 w 3348741"/>
              <a:gd name="connsiteY2" fmla="*/ 493295 h 565484"/>
              <a:gd name="connsiteX3" fmla="*/ 613611 w 3348741"/>
              <a:gd name="connsiteY3" fmla="*/ 457200 h 565484"/>
              <a:gd name="connsiteX4" fmla="*/ 794084 w 3348741"/>
              <a:gd name="connsiteY4" fmla="*/ 348916 h 565484"/>
              <a:gd name="connsiteX5" fmla="*/ 938463 w 3348741"/>
              <a:gd name="connsiteY5" fmla="*/ 240632 h 565484"/>
              <a:gd name="connsiteX6" fmla="*/ 998621 w 3348741"/>
              <a:gd name="connsiteY6" fmla="*/ 216569 h 565484"/>
              <a:gd name="connsiteX7" fmla="*/ 1046747 w 3348741"/>
              <a:gd name="connsiteY7" fmla="*/ 192505 h 565484"/>
              <a:gd name="connsiteX8" fmla="*/ 1130969 w 3348741"/>
              <a:gd name="connsiteY8" fmla="*/ 156411 h 565484"/>
              <a:gd name="connsiteX9" fmla="*/ 1239253 w 3348741"/>
              <a:gd name="connsiteY9" fmla="*/ 84221 h 565484"/>
              <a:gd name="connsiteX10" fmla="*/ 1359569 w 3348741"/>
              <a:gd name="connsiteY10" fmla="*/ 60158 h 565484"/>
              <a:gd name="connsiteX11" fmla="*/ 1528011 w 3348741"/>
              <a:gd name="connsiteY11" fmla="*/ 0 h 565484"/>
              <a:gd name="connsiteX12" fmla="*/ 1997242 w 3348741"/>
              <a:gd name="connsiteY12" fmla="*/ 24063 h 565484"/>
              <a:gd name="connsiteX13" fmla="*/ 2057400 w 3348741"/>
              <a:gd name="connsiteY13" fmla="*/ 36095 h 565484"/>
              <a:gd name="connsiteX14" fmla="*/ 2273969 w 3348741"/>
              <a:gd name="connsiteY14" fmla="*/ 204537 h 565484"/>
              <a:gd name="connsiteX15" fmla="*/ 2466474 w 3348741"/>
              <a:gd name="connsiteY15" fmla="*/ 409074 h 565484"/>
              <a:gd name="connsiteX16" fmla="*/ 2658979 w 3348741"/>
              <a:gd name="connsiteY16" fmla="*/ 505327 h 565484"/>
              <a:gd name="connsiteX17" fmla="*/ 2779295 w 3348741"/>
              <a:gd name="connsiteY17" fmla="*/ 553453 h 565484"/>
              <a:gd name="connsiteX18" fmla="*/ 3007895 w 3348741"/>
              <a:gd name="connsiteY18" fmla="*/ 565484 h 565484"/>
              <a:gd name="connsiteX19" fmla="*/ 3272590 w 3348741"/>
              <a:gd name="connsiteY19" fmla="*/ 553453 h 565484"/>
              <a:gd name="connsiteX20" fmla="*/ 3320716 w 3348741"/>
              <a:gd name="connsiteY20" fmla="*/ 529390 h 565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348741" h="565484">
                <a:moveTo>
                  <a:pt x="0" y="529390"/>
                </a:moveTo>
                <a:lnTo>
                  <a:pt x="445169" y="505327"/>
                </a:lnTo>
                <a:cubicBezTo>
                  <a:pt x="473462" y="503398"/>
                  <a:pt x="502122" y="501086"/>
                  <a:pt x="529390" y="493295"/>
                </a:cubicBezTo>
                <a:cubicBezTo>
                  <a:pt x="558758" y="484904"/>
                  <a:pt x="585879" y="470000"/>
                  <a:pt x="613611" y="457200"/>
                </a:cubicBezTo>
                <a:cubicBezTo>
                  <a:pt x="692441" y="420816"/>
                  <a:pt x="715270" y="405211"/>
                  <a:pt x="794084" y="348916"/>
                </a:cubicBezTo>
                <a:cubicBezTo>
                  <a:pt x="859944" y="301873"/>
                  <a:pt x="861878" y="285307"/>
                  <a:pt x="938463" y="240632"/>
                </a:cubicBezTo>
                <a:cubicBezTo>
                  <a:pt x="957118" y="229750"/>
                  <a:pt x="978885" y="225341"/>
                  <a:pt x="998621" y="216569"/>
                </a:cubicBezTo>
                <a:cubicBezTo>
                  <a:pt x="1015011" y="209285"/>
                  <a:pt x="1030419" y="199927"/>
                  <a:pt x="1046747" y="192505"/>
                </a:cubicBezTo>
                <a:cubicBezTo>
                  <a:pt x="1074553" y="179866"/>
                  <a:pt x="1104155" y="171037"/>
                  <a:pt x="1130969" y="156411"/>
                </a:cubicBezTo>
                <a:cubicBezTo>
                  <a:pt x="1231004" y="101847"/>
                  <a:pt x="1123181" y="135808"/>
                  <a:pt x="1239253" y="84221"/>
                </a:cubicBezTo>
                <a:cubicBezTo>
                  <a:pt x="1263706" y="73353"/>
                  <a:pt x="1340909" y="64464"/>
                  <a:pt x="1359569" y="60158"/>
                </a:cubicBezTo>
                <a:cubicBezTo>
                  <a:pt x="1441607" y="41226"/>
                  <a:pt x="1449959" y="33451"/>
                  <a:pt x="1528011" y="0"/>
                </a:cubicBezTo>
                <a:lnTo>
                  <a:pt x="1997242" y="24063"/>
                </a:lnTo>
                <a:cubicBezTo>
                  <a:pt x="2017644" y="25454"/>
                  <a:pt x="2039524" y="26164"/>
                  <a:pt x="2057400" y="36095"/>
                </a:cubicBezTo>
                <a:cubicBezTo>
                  <a:pt x="2145931" y="85279"/>
                  <a:pt x="2209756" y="133189"/>
                  <a:pt x="2273969" y="204537"/>
                </a:cubicBezTo>
                <a:cubicBezTo>
                  <a:pt x="2335038" y="272392"/>
                  <a:pt x="2382319" y="366996"/>
                  <a:pt x="2466474" y="409074"/>
                </a:cubicBezTo>
                <a:lnTo>
                  <a:pt x="2658979" y="505327"/>
                </a:lnTo>
                <a:cubicBezTo>
                  <a:pt x="2694381" y="523028"/>
                  <a:pt x="2740169" y="548758"/>
                  <a:pt x="2779295" y="553453"/>
                </a:cubicBezTo>
                <a:cubicBezTo>
                  <a:pt x="2855057" y="562544"/>
                  <a:pt x="2931695" y="561474"/>
                  <a:pt x="3007895" y="565484"/>
                </a:cubicBezTo>
                <a:cubicBezTo>
                  <a:pt x="3096127" y="561474"/>
                  <a:pt x="3184492" y="559746"/>
                  <a:pt x="3272590" y="553453"/>
                </a:cubicBezTo>
                <a:cubicBezTo>
                  <a:pt x="3367132" y="546700"/>
                  <a:pt x="3361633" y="549848"/>
                  <a:pt x="3320716" y="529390"/>
                </a:cubicBezTo>
              </a:path>
            </a:pathLst>
          </a:custGeom>
          <a:noFill/>
          <a:ln w="7620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E4ACE94-EF95-BB4B-2F1B-1E71E5FC1BA8}"/>
              </a:ext>
            </a:extLst>
          </p:cNvPr>
          <p:cNvGrpSpPr/>
          <p:nvPr/>
        </p:nvGrpSpPr>
        <p:grpSpPr>
          <a:xfrm>
            <a:off x="6063917" y="3501189"/>
            <a:ext cx="771190" cy="2598822"/>
            <a:chOff x="6063917" y="3501189"/>
            <a:chExt cx="771190" cy="2598822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ED250449-4E9D-EAA0-5C8C-3E6E2BC22EC7}"/>
                </a:ext>
              </a:extLst>
            </p:cNvPr>
            <p:cNvCxnSpPr/>
            <p:nvPr/>
          </p:nvCxnSpPr>
          <p:spPr>
            <a:xfrm>
              <a:off x="6495716" y="3501189"/>
              <a:ext cx="0" cy="914400"/>
            </a:xfrm>
            <a:prstGeom prst="straightConnector1">
              <a:avLst/>
            </a:prstGeom>
            <a:ln w="38100">
              <a:solidFill>
                <a:schemeClr val="accent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F3BA210C-1C57-A9AF-8A38-DED3B00BAFFF}"/>
                    </a:ext>
                  </a:extLst>
                </p:cNvPr>
                <p:cNvSpPr txBox="1"/>
                <p:nvPr/>
              </p:nvSpPr>
              <p:spPr>
                <a:xfrm>
                  <a:off x="6063917" y="3763196"/>
                  <a:ext cx="445168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ZA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oMath>
                    </m:oMathPara>
                  </a14:m>
                  <a:endParaRPr lang="en-ZA" sz="24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F3BA210C-1C57-A9AF-8A38-DED3B00BAFF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63917" y="3763196"/>
                  <a:ext cx="445168" cy="46166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ZA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Left Brace 20">
              <a:extLst>
                <a:ext uri="{FF2B5EF4-FFF2-40B4-BE49-F238E27FC236}">
                  <a16:creationId xmlns:a16="http://schemas.microsoft.com/office/drawing/2014/main" id="{9B4A8A8E-4D9A-852B-3BA8-7C3E6DDDC46C}"/>
                </a:ext>
              </a:extLst>
            </p:cNvPr>
            <p:cNvSpPr/>
            <p:nvPr/>
          </p:nvSpPr>
          <p:spPr>
            <a:xfrm rot="16200000">
              <a:off x="6273133" y="4325516"/>
              <a:ext cx="445166" cy="678783"/>
            </a:xfrm>
            <a:prstGeom prst="leftBrac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F2B462EA-4C0E-0038-C6E9-A20940EC5139}"/>
                </a:ext>
              </a:extLst>
            </p:cNvPr>
            <p:cNvCxnSpPr>
              <a:cxnSpLocks/>
              <a:stCxn id="21" idx="1"/>
              <a:endCxn id="16" idx="0"/>
            </p:cNvCxnSpPr>
            <p:nvPr/>
          </p:nvCxnSpPr>
          <p:spPr>
            <a:xfrm>
              <a:off x="6495717" y="4887491"/>
              <a:ext cx="6684" cy="121252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E237E4E-A809-9B95-0269-5DBFC251D904}"/>
                  </a:ext>
                </a:extLst>
              </p:cNvPr>
              <p:cNvSpPr txBox="1"/>
              <p:nvPr/>
            </p:nvSpPr>
            <p:spPr>
              <a:xfrm>
                <a:off x="1949209" y="2389255"/>
                <a:ext cx="344012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ZA" sz="2800" dirty="0">
                    <a:latin typeface="Helvetica Neue" panose="02000503000000020004" pitchFamily="50"/>
                  </a:rPr>
                  <a:t>Input field, </a:t>
                </a:r>
                <a14:m>
                  <m:oMath xmlns:m="http://schemas.openxmlformats.org/officeDocument/2006/math">
                    <m:r>
                      <a:rPr lang="en-ZA" sz="2800" b="0" i="1" smtClean="0"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endParaRPr lang="en-ZA" sz="2800" dirty="0">
                  <a:latin typeface="Helvetica Neue" panose="02000503000000020004" pitchFamily="5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E237E4E-A809-9B95-0269-5DBFC251D9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9209" y="2389255"/>
                <a:ext cx="3440126" cy="523220"/>
              </a:xfrm>
              <a:prstGeom prst="rect">
                <a:avLst/>
              </a:prstGeom>
              <a:blipFill>
                <a:blip r:embed="rId6"/>
                <a:stretch>
                  <a:fillRect t="-12791" b="-31395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FC3330C-C014-0F09-1A05-4548060A2062}"/>
                  </a:ext>
                </a:extLst>
              </p:cNvPr>
              <p:cNvSpPr txBox="1"/>
              <p:nvPr/>
            </p:nvSpPr>
            <p:spPr>
              <a:xfrm>
                <a:off x="8080131" y="2389255"/>
                <a:ext cx="297546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ZA" sz="2800" dirty="0">
                    <a:latin typeface="Helvetica Neue" panose="02000503000000020004" pitchFamily="50"/>
                  </a:rPr>
                  <a:t>Output field, </a:t>
                </a:r>
                <a14:m>
                  <m:oMath xmlns:m="http://schemas.openxmlformats.org/officeDocument/2006/math">
                    <m:r>
                      <a:rPr lang="en-ZA" sz="2800" b="0" i="1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endParaRPr lang="en-ZA" sz="2800" dirty="0">
                  <a:latin typeface="Helvetica Neue" panose="02000503000000020004" pitchFamily="5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FC3330C-C014-0F09-1A05-4548060A20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0131" y="2389255"/>
                <a:ext cx="2975460" cy="523220"/>
              </a:xfrm>
              <a:prstGeom prst="rect">
                <a:avLst/>
              </a:prstGeom>
              <a:blipFill>
                <a:blip r:embed="rId7"/>
                <a:stretch>
                  <a:fillRect t="-12791" b="-31395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FFB5CC91-263D-29DC-3F00-570296AC6DE9}"/>
              </a:ext>
            </a:extLst>
          </p:cNvPr>
          <p:cNvSpPr txBox="1"/>
          <p:nvPr/>
        </p:nvSpPr>
        <p:spPr>
          <a:xfrm>
            <a:off x="2609414" y="4457651"/>
            <a:ext cx="9005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4400" dirty="0"/>
              <a:t>🤪</a:t>
            </a:r>
          </a:p>
        </p:txBody>
      </p: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954582B2-F607-423F-10C8-103018E4EF70}"/>
              </a:ext>
            </a:extLst>
          </p:cNvPr>
          <p:cNvCxnSpPr>
            <a:cxnSpLocks/>
            <a:endCxn id="16" idx="1"/>
          </p:cNvCxnSpPr>
          <p:nvPr/>
        </p:nvCxnSpPr>
        <p:spPr>
          <a:xfrm rot="16200000" flipH="1">
            <a:off x="3384482" y="5574896"/>
            <a:ext cx="1597973" cy="1028392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99923F6B-3A56-4452-0A97-FB8FE1D37F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FilmGrain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9121129" y="5770972"/>
            <a:ext cx="2234214" cy="2234214"/>
          </a:xfrm>
          <a:prstGeom prst="rect">
            <a:avLst/>
          </a:prstGeom>
          <a:ln>
            <a:solidFill>
              <a:schemeClr val="bg2"/>
            </a:solidFill>
          </a:ln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AE639EF-9429-DE7D-58CB-ACE5E62A8C1B}"/>
              </a:ext>
            </a:extLst>
          </p:cNvPr>
          <p:cNvCxnSpPr>
            <a:cxnSpLocks/>
            <a:stCxn id="16" idx="3"/>
            <a:endCxn id="15" idx="1"/>
          </p:cNvCxnSpPr>
          <p:nvPr/>
        </p:nvCxnSpPr>
        <p:spPr>
          <a:xfrm>
            <a:off x="8307137" y="6888079"/>
            <a:ext cx="81399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799119E8-5D37-F321-94CD-34006B20D650}"/>
              </a:ext>
            </a:extLst>
          </p:cNvPr>
          <p:cNvSpPr txBox="1"/>
          <p:nvPr/>
        </p:nvSpPr>
        <p:spPr>
          <a:xfrm>
            <a:off x="9117593" y="7198545"/>
            <a:ext cx="9005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4400" dirty="0"/>
              <a:t>😎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CB1DFD3-C6B5-5FF0-570A-B021C9773AE2}"/>
              </a:ext>
            </a:extLst>
          </p:cNvPr>
          <p:cNvSpPr txBox="1"/>
          <p:nvPr/>
        </p:nvSpPr>
        <p:spPr>
          <a:xfrm>
            <a:off x="10487243" y="5770972"/>
            <a:ext cx="9005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4400" dirty="0"/>
              <a:t>🙌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9860DFE-480C-BC2C-B9F6-94BE64F9AE5E}"/>
              </a:ext>
            </a:extLst>
          </p:cNvPr>
          <p:cNvSpPr txBox="1"/>
          <p:nvPr/>
        </p:nvSpPr>
        <p:spPr>
          <a:xfrm>
            <a:off x="9724028" y="3006754"/>
            <a:ext cx="9005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4400" dirty="0"/>
              <a:t>💖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18B388D-C6B9-EEE0-5BBE-593664ADBC32}"/>
              </a:ext>
            </a:extLst>
          </p:cNvPr>
          <p:cNvSpPr txBox="1"/>
          <p:nvPr/>
        </p:nvSpPr>
        <p:spPr>
          <a:xfrm>
            <a:off x="5601864" y="6927810"/>
            <a:ext cx="9005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4400" dirty="0"/>
              <a:t>🦾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55CB91DC-08EE-4A68-2043-165973D98C4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6247483" y="6791356"/>
            <a:ext cx="1444877" cy="1176630"/>
          </a:xfrm>
          <a:prstGeom prst="rect">
            <a:avLst/>
          </a:prstGeom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87920D09-2F7B-0C1C-D7AB-685623111B9E}"/>
              </a:ext>
            </a:extLst>
          </p:cNvPr>
          <p:cNvSpPr/>
          <p:nvPr/>
        </p:nvSpPr>
        <p:spPr>
          <a:xfrm>
            <a:off x="5264640" y="7833705"/>
            <a:ext cx="2427720" cy="126623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2400" dirty="0">
                <a:latin typeface="Helvetica Neue" panose="02000503000000020004" pitchFamily="50"/>
              </a:rPr>
              <a:t>Physics </a:t>
            </a:r>
          </a:p>
          <a:p>
            <a:pPr algn="ctr"/>
            <a:r>
              <a:rPr lang="en-ZA" sz="2400" dirty="0">
                <a:latin typeface="Helvetica Neue" panose="02000503000000020004" pitchFamily="50"/>
              </a:rPr>
              <a:t>🍎💡📚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19B02880-5F7A-5DCC-139C-6662D51C5A60}"/>
              </a:ext>
            </a:extLst>
          </p:cNvPr>
          <p:cNvSpPr/>
          <p:nvPr/>
        </p:nvSpPr>
        <p:spPr>
          <a:xfrm>
            <a:off x="6545605" y="7000875"/>
            <a:ext cx="74295" cy="11429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6EAA8D45-7C89-6C62-EFF7-4EB73E07BF22}"/>
              </a:ext>
            </a:extLst>
          </p:cNvPr>
          <p:cNvSpPr/>
          <p:nvPr/>
        </p:nvSpPr>
        <p:spPr>
          <a:xfrm>
            <a:off x="6389191" y="7000875"/>
            <a:ext cx="74295" cy="11429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3642252A-A7A6-7FE6-498B-0BC374DB7945}"/>
                  </a:ext>
                </a:extLst>
              </p:cNvPr>
              <p:cNvSpPr txBox="1"/>
              <p:nvPr/>
            </p:nvSpPr>
            <p:spPr>
              <a:xfrm>
                <a:off x="8525564" y="8025062"/>
                <a:ext cx="3425344" cy="9656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ZA" sz="2800" dirty="0">
                    <a:latin typeface="Helvetica Neue" panose="02000503000000020004" pitchFamily="50"/>
                  </a:rPr>
                  <a:t>Bend dependant output prediction,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ZA" sz="2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ZA" sz="28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acc>
                  </m:oMath>
                </a14:m>
                <a:endParaRPr lang="en-ZA" sz="2800" dirty="0">
                  <a:latin typeface="Helvetica Neue" panose="02000503000000020004" pitchFamily="50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3642252A-A7A6-7FE6-498B-0BC374DB79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5564" y="8025062"/>
                <a:ext cx="3425344" cy="965649"/>
              </a:xfrm>
              <a:prstGeom prst="rect">
                <a:avLst/>
              </a:prstGeom>
              <a:blipFill>
                <a:blip r:embed="rId11"/>
                <a:stretch>
                  <a:fillRect l="-2674" t="-6289" b="-16352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6" name="Group 45">
            <a:extLst>
              <a:ext uri="{FF2B5EF4-FFF2-40B4-BE49-F238E27FC236}">
                <a16:creationId xmlns:a16="http://schemas.microsoft.com/office/drawing/2014/main" id="{D7525098-0CD4-FB56-4C32-962A00C7FB53}"/>
              </a:ext>
            </a:extLst>
          </p:cNvPr>
          <p:cNvGrpSpPr/>
          <p:nvPr/>
        </p:nvGrpSpPr>
        <p:grpSpPr>
          <a:xfrm>
            <a:off x="5113076" y="2198167"/>
            <a:ext cx="2167019" cy="1795862"/>
            <a:chOff x="5144168" y="6601522"/>
            <a:chExt cx="2167019" cy="1795862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761DFE45-47CF-7042-7FCA-9DB731EDD50D}"/>
                </a:ext>
              </a:extLst>
            </p:cNvPr>
            <p:cNvSpPr txBox="1"/>
            <p:nvPr/>
          </p:nvSpPr>
          <p:spPr>
            <a:xfrm>
              <a:off x="5144168" y="6601522"/>
              <a:ext cx="216701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sz="2800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Actually really cool</a:t>
              </a:r>
            </a:p>
          </p:txBody>
        </p:sp>
        <p:cxnSp>
          <p:nvCxnSpPr>
            <p:cNvPr id="48" name="Connector: Curved 47">
              <a:extLst>
                <a:ext uri="{FF2B5EF4-FFF2-40B4-BE49-F238E27FC236}">
                  <a16:creationId xmlns:a16="http://schemas.microsoft.com/office/drawing/2014/main" id="{69A70841-A8C2-E7C7-1FAE-B33937350AE9}"/>
                </a:ext>
              </a:extLst>
            </p:cNvPr>
            <p:cNvCxnSpPr>
              <a:cxnSpLocks/>
              <a:endCxn id="20" idx="1"/>
            </p:cNvCxnSpPr>
            <p:nvPr/>
          </p:nvCxnSpPr>
          <p:spPr>
            <a:xfrm rot="16200000" flipH="1">
              <a:off x="5465042" y="7767417"/>
              <a:ext cx="891152" cy="368782"/>
            </a:xfrm>
            <a:prstGeom prst="curvedConnector2">
              <a:avLst/>
            </a:prstGeom>
            <a:ln w="38100">
              <a:solidFill>
                <a:schemeClr val="accent2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F10A182-E592-A1F8-F569-23B20F48CB64}"/>
              </a:ext>
            </a:extLst>
          </p:cNvPr>
          <p:cNvGrpSpPr/>
          <p:nvPr/>
        </p:nvGrpSpPr>
        <p:grpSpPr>
          <a:xfrm>
            <a:off x="2133600" y="7136953"/>
            <a:ext cx="2453179" cy="1012003"/>
            <a:chOff x="5978041" y="6543626"/>
            <a:chExt cx="2453179" cy="1012003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94C7B68-E258-450F-A202-0A2D0BAE1D8F}"/>
                </a:ext>
              </a:extLst>
            </p:cNvPr>
            <p:cNvSpPr txBox="1"/>
            <p:nvPr/>
          </p:nvSpPr>
          <p:spPr>
            <a:xfrm>
              <a:off x="5978041" y="6601522"/>
              <a:ext cx="133314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2800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Pretty helpful</a:t>
              </a:r>
            </a:p>
          </p:txBody>
        </p:sp>
        <p:cxnSp>
          <p:nvCxnSpPr>
            <p:cNvPr id="8" name="Connector: Curved 7">
              <a:extLst>
                <a:ext uri="{FF2B5EF4-FFF2-40B4-BE49-F238E27FC236}">
                  <a16:creationId xmlns:a16="http://schemas.microsoft.com/office/drawing/2014/main" id="{04788F05-2803-BB40-D19D-CA806B17611D}"/>
                </a:ext>
              </a:extLst>
            </p:cNvPr>
            <p:cNvCxnSpPr>
              <a:cxnSpLocks/>
              <a:stCxn id="5" idx="3"/>
            </p:cNvCxnSpPr>
            <p:nvPr/>
          </p:nvCxnSpPr>
          <p:spPr>
            <a:xfrm flipV="1">
              <a:off x="7311187" y="6543626"/>
              <a:ext cx="1120033" cy="534950"/>
            </a:xfrm>
            <a:prstGeom prst="curvedConnector3">
              <a:avLst>
                <a:gd name="adj1" fmla="val 50000"/>
              </a:avLst>
            </a:prstGeom>
            <a:ln w="38100">
              <a:solidFill>
                <a:schemeClr val="accent2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2649365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2028">
        <p:fade/>
      </p:transition>
    </mc:Choice>
    <mc:Fallback>
      <p:transition advTm="20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4" grpId="0"/>
      <p:bldP spid="25" grpId="0"/>
      <p:bldP spid="29" grpId="0"/>
      <p:bldP spid="41" grpId="0" animBg="1"/>
      <p:bldP spid="43" grpId="0" animBg="1"/>
      <p:bldP spid="44" grpId="0" animBg="1"/>
      <p:bldP spid="4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2AD92-5564-8928-0130-11A552C10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Why do we care about modelling defamations?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546BF0-D7A9-3273-5776-0BCE34DA408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 smtClean="0"/>
              <a:t>6</a:t>
            </a:fld>
            <a:endParaRPr lang="en-ZA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E9CC30A0-EB80-5416-0D24-95C5CC965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1877" y="3897411"/>
            <a:ext cx="5791423" cy="3093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CF725F-A5EE-EE1F-16F0-6CF42B0E2238}"/>
              </a:ext>
            </a:extLst>
          </p:cNvPr>
          <p:cNvSpPr txBox="1"/>
          <p:nvPr/>
        </p:nvSpPr>
        <p:spPr>
          <a:xfrm>
            <a:off x="0" y="9188648"/>
            <a:ext cx="22258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>
                <a:latin typeface="Helvetica Neue" panose="02000503000000020004" pitchFamily="50"/>
              </a:rPr>
              <a:t>Gifs from Tenor</a:t>
            </a:r>
          </a:p>
        </p:txBody>
      </p:sp>
      <p:pic>
        <p:nvPicPr>
          <p:cNvPr id="5130" name="Picture 10">
            <a:extLst>
              <a:ext uri="{FF2B5EF4-FFF2-40B4-BE49-F238E27FC236}">
                <a16:creationId xmlns:a16="http://schemas.microsoft.com/office/drawing/2014/main" id="{CC0C14BA-2321-5004-397E-5C0F23AAD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921" y="3948211"/>
            <a:ext cx="4743450" cy="301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F6E44EF-4695-9E26-5E8D-18C281673916}"/>
              </a:ext>
            </a:extLst>
          </p:cNvPr>
          <p:cNvSpPr txBox="1"/>
          <p:nvPr/>
        </p:nvSpPr>
        <p:spPr>
          <a:xfrm>
            <a:off x="1181283" y="3403579"/>
            <a:ext cx="4606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2400" dirty="0">
                <a:solidFill>
                  <a:schemeClr val="accent5"/>
                </a:solidFill>
                <a:latin typeface="Helvetica Neue" panose="02000503000000020004" pitchFamily="50"/>
              </a:rPr>
              <a:t>Better understanding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25B2D5-1B82-255E-F1FB-E7A0C5A509BF}"/>
              </a:ext>
            </a:extLst>
          </p:cNvPr>
          <p:cNvSpPr txBox="1"/>
          <p:nvPr/>
        </p:nvSpPr>
        <p:spPr>
          <a:xfrm>
            <a:off x="7433541" y="3403579"/>
            <a:ext cx="4606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2400">
                <a:solidFill>
                  <a:schemeClr val="accent3"/>
                </a:solidFill>
                <a:latin typeface="Helvetica Neue" panose="02000503000000020004" pitchFamily="50"/>
              </a:rPr>
              <a:t>Improved simulation</a:t>
            </a:r>
            <a:endParaRPr lang="en-ZA" sz="2400" dirty="0">
              <a:solidFill>
                <a:schemeClr val="accent3"/>
              </a:solidFill>
              <a:latin typeface="Helvetica Neue" panose="02000503000000020004" pitchFamily="5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07FB923-EC1F-0C39-766F-F5DC1F48C526}"/>
              </a:ext>
            </a:extLst>
          </p:cNvPr>
          <p:cNvSpPr txBox="1"/>
          <p:nvPr/>
        </p:nvSpPr>
        <p:spPr>
          <a:xfrm>
            <a:off x="3381447" y="4814664"/>
            <a:ext cx="5962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3200" dirty="0">
                <a:solidFill>
                  <a:schemeClr val="tx1"/>
                </a:solidFill>
                <a:latin typeface="Helvetica Neue" panose="02000503000000020004" pitchFamily="50"/>
              </a:rPr>
              <a:t>Asking the wrong question.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96CF6FB-D4C1-6A01-C856-DB17F886F36A}"/>
              </a:ext>
            </a:extLst>
          </p:cNvPr>
          <p:cNvGrpSpPr/>
          <p:nvPr/>
        </p:nvGrpSpPr>
        <p:grpSpPr>
          <a:xfrm>
            <a:off x="3033353" y="2666156"/>
            <a:ext cx="6485094" cy="5297225"/>
            <a:chOff x="3746584" y="3244892"/>
            <a:chExt cx="4874265" cy="3981452"/>
          </a:xfrm>
        </p:grpSpPr>
        <p:pic>
          <p:nvPicPr>
            <p:cNvPr id="5132" name="Picture 12">
              <a:extLst>
                <a:ext uri="{FF2B5EF4-FFF2-40B4-BE49-F238E27FC236}">
                  <a16:creationId xmlns:a16="http://schemas.microsoft.com/office/drawing/2014/main" id="{914884DC-9EBA-7570-F987-08E0AB82B8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7399" y="3244892"/>
              <a:ext cx="4743450" cy="39814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D7E7053-3A00-6F84-7DB5-7B8F14E3A8DA}"/>
                </a:ext>
              </a:extLst>
            </p:cNvPr>
            <p:cNvSpPr txBox="1"/>
            <p:nvPr/>
          </p:nvSpPr>
          <p:spPr>
            <a:xfrm>
              <a:off x="3877399" y="3372844"/>
              <a:ext cx="47434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3200" dirty="0">
                  <a:solidFill>
                    <a:schemeClr val="bg1"/>
                  </a:solidFill>
                  <a:latin typeface="Helvetica Neue" panose="02000503000000020004" pitchFamily="50"/>
                </a:rPr>
                <a:t>What if the bends 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13C06C8-B36C-89D7-E9CA-A0403EB20759}"/>
                </a:ext>
              </a:extLst>
            </p:cNvPr>
            <p:cNvSpPr txBox="1"/>
            <p:nvPr/>
          </p:nvSpPr>
          <p:spPr>
            <a:xfrm>
              <a:off x="3746584" y="6425327"/>
              <a:ext cx="47434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3200" dirty="0">
                  <a:solidFill>
                    <a:schemeClr val="bg1"/>
                  </a:solidFill>
                  <a:latin typeface="Helvetica Neue" panose="02000503000000020004" pitchFamily="50"/>
                </a:rPr>
                <a:t>worked for us?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644452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214">
        <p:fade/>
      </p:transition>
    </mc:Choice>
    <mc:Fallback>
      <p:transition advTm="12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1" grpId="0"/>
      <p:bldP spid="11" grpId="1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CC462-B06A-8C75-A5D2-5856799DB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Bends are friends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EE8E43-6F46-2303-E7BC-4E8A74BB2C4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 smtClean="0"/>
              <a:t>7</a:t>
            </a:fld>
            <a:endParaRPr lang="en-ZA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420801-A303-A367-56E8-A0F470F62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3124" y="3001652"/>
            <a:ext cx="9850225" cy="425826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06A4840-E5AD-C5EE-6A3C-A8B343848E96}"/>
              </a:ext>
            </a:extLst>
          </p:cNvPr>
          <p:cNvSpPr txBox="1"/>
          <p:nvPr/>
        </p:nvSpPr>
        <p:spPr>
          <a:xfrm>
            <a:off x="3733595" y="1028700"/>
            <a:ext cx="529289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ZA" sz="3000" b="0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MV Boli" panose="02000500030200090000" pitchFamily="2" charset="0"/>
                <a:cs typeface="MV Boli" panose="02000500030200090000" pitchFamily="2" charset="0"/>
                <a:sym typeface="Helvetica Neue Light"/>
              </a:rPr>
              <a:t>(not food) </a:t>
            </a:r>
            <a:endParaRPr lang="en-ZA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02391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809">
        <p:fade/>
      </p:transition>
    </mc:Choice>
    <mc:Fallback>
      <p:transition advTm="80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A8D437-D812-F1D3-534E-4A80D1FFFB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60D78-12C1-5FF2-F650-926BF430C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Bends are friends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E7300-E374-B33E-3E06-C1483E3196F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 smtClean="0"/>
              <a:t>8</a:t>
            </a:fld>
            <a:endParaRPr lang="en-ZA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9EF8CF9-8FA2-FCCD-29EE-76DA5286CADD}"/>
              </a:ext>
            </a:extLst>
          </p:cNvPr>
          <p:cNvGrpSpPr/>
          <p:nvPr/>
        </p:nvGrpSpPr>
        <p:grpSpPr>
          <a:xfrm>
            <a:off x="3818667" y="3057053"/>
            <a:ext cx="4906879" cy="3977785"/>
            <a:chOff x="7392046" y="2326108"/>
            <a:chExt cx="4906879" cy="397778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A096166-033D-E66C-82A2-BCB318C8D1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555" r="1832"/>
            <a:stretch>
              <a:fillRect/>
            </a:stretch>
          </p:blipFill>
          <p:spPr>
            <a:xfrm>
              <a:off x="8149032" y="2326108"/>
              <a:ext cx="3329094" cy="321906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FE7687F-9B58-E7D8-73D9-F98E651930BE}"/>
                </a:ext>
              </a:extLst>
            </p:cNvPr>
            <p:cNvSpPr txBox="1"/>
            <p:nvPr/>
          </p:nvSpPr>
          <p:spPr>
            <a:xfrm>
              <a:off x="7392046" y="5565229"/>
              <a:ext cx="490687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2400" dirty="0">
                  <a:latin typeface="Helvetica Neue" panose="02000503000000020004" pitchFamily="50"/>
                </a:rPr>
                <a:t>Voltage Controlled Actuator</a:t>
              </a:r>
            </a:p>
            <a:p>
              <a:pPr algn="ctr"/>
              <a:r>
                <a:rPr lang="en-ZA" sz="1800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(An image form the paper)</a:t>
              </a:r>
              <a:endParaRPr lang="en-ZA" sz="180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3A807519-BAF3-3E0D-59DF-F3A4F91A888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55" r="1832"/>
          <a:stretch>
            <a:fillRect/>
          </a:stretch>
        </p:blipFill>
        <p:spPr>
          <a:xfrm>
            <a:off x="7904747" y="2968823"/>
            <a:ext cx="3329094" cy="32190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2BD50E-2BE0-0067-2950-827EB4D2EE1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55" r="1832"/>
          <a:stretch>
            <a:fillRect/>
          </a:stretch>
        </p:blipFill>
        <p:spPr>
          <a:xfrm>
            <a:off x="1246559" y="3171010"/>
            <a:ext cx="3329094" cy="32190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7CA6CAB-4EF0-CE82-F079-CCCCCCFAD48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55" r="1832"/>
          <a:stretch>
            <a:fillRect/>
          </a:stretch>
        </p:blipFill>
        <p:spPr>
          <a:xfrm>
            <a:off x="-2082535" y="3267266"/>
            <a:ext cx="3329094" cy="32190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9427526-CC53-892B-3EB1-CF3AB14717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55" r="1832"/>
          <a:stretch>
            <a:fillRect/>
          </a:stretch>
        </p:blipFill>
        <p:spPr>
          <a:xfrm>
            <a:off x="11233841" y="2880593"/>
            <a:ext cx="3329094" cy="321906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DF8D890-DFAC-2A7D-4E69-A8EE73EA5950}"/>
              </a:ext>
            </a:extLst>
          </p:cNvPr>
          <p:cNvSpPr txBox="1"/>
          <p:nvPr/>
        </p:nvSpPr>
        <p:spPr>
          <a:xfrm>
            <a:off x="3818667" y="1054430"/>
            <a:ext cx="52108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ZA" sz="3000" b="0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MV Boli" panose="02000500030200090000" pitchFamily="2" charset="0"/>
                <a:cs typeface="MV Boli" panose="02000500030200090000" pitchFamily="2" charset="0"/>
                <a:sym typeface="Helvetica Neue Light"/>
              </a:rPr>
              <a:t>(The fibre piano) </a:t>
            </a:r>
            <a:endParaRPr lang="en-ZA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92602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639">
        <p:fade/>
      </p:transition>
    </mc:Choice>
    <mc:Fallback>
      <p:transition advTm="163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7737C-C0CB-D09F-4CC1-8A1515B26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The Fibre Piano Concept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39A28E-42DC-8688-242E-DEE9BE74A7F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 smtClean="0"/>
              <a:t>9</a:t>
            </a:fld>
            <a:endParaRPr lang="en-ZA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BF8CF628-8873-FD48-3033-BA3BB0E80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2029762" y="2324433"/>
            <a:ext cx="9605930" cy="381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6" descr="Tuning Fork Png - Tuning Fork Transparent Background , Free Transparent ...">
            <a:extLst>
              <a:ext uri="{FF2B5EF4-FFF2-40B4-BE49-F238E27FC236}">
                <a16:creationId xmlns:a16="http://schemas.microsoft.com/office/drawing/2014/main" id="{A9F5328D-39FD-7365-E4B1-3D96F83725E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350000" y="4724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graphicFrame>
        <p:nvGraphicFramePr>
          <p:cNvPr id="16" name="Text Placeholder 2">
            <a:extLst>
              <a:ext uri="{FF2B5EF4-FFF2-40B4-BE49-F238E27FC236}">
                <a16:creationId xmlns:a16="http://schemas.microsoft.com/office/drawing/2014/main" id="{4B901DB6-6DC8-8D45-80B4-1B7C0930231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0585091"/>
              </p:ext>
            </p:extLst>
          </p:nvPr>
        </p:nvGraphicFramePr>
        <p:xfrm>
          <a:off x="723900" y="5592388"/>
          <a:ext cx="11861800" cy="40349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3" name="Picture 42">
            <a:extLst>
              <a:ext uri="{FF2B5EF4-FFF2-40B4-BE49-F238E27FC236}">
                <a16:creationId xmlns:a16="http://schemas.microsoft.com/office/drawing/2014/main" id="{90E20FE3-B6E0-5E39-EB95-F9477D770D7D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029762" y="2330909"/>
            <a:ext cx="9605930" cy="381061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B7BD0BB-BC3B-1763-776C-D8FFC4E255BA}"/>
              </a:ext>
            </a:extLst>
          </p:cNvPr>
          <p:cNvGrpSpPr/>
          <p:nvPr/>
        </p:nvGrpSpPr>
        <p:grpSpPr>
          <a:xfrm>
            <a:off x="2551510" y="4876800"/>
            <a:ext cx="2587649" cy="1264726"/>
            <a:chOff x="5144169" y="6290903"/>
            <a:chExt cx="2587649" cy="1264726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8120579-757D-6038-4076-D808B44B20B5}"/>
                </a:ext>
              </a:extLst>
            </p:cNvPr>
            <p:cNvSpPr txBox="1"/>
            <p:nvPr/>
          </p:nvSpPr>
          <p:spPr>
            <a:xfrm>
              <a:off x="5144169" y="6601522"/>
              <a:ext cx="176228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sz="2800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Need to be tuned</a:t>
              </a:r>
            </a:p>
          </p:txBody>
        </p:sp>
        <p:cxnSp>
          <p:nvCxnSpPr>
            <p:cNvPr id="19" name="Connector: Curved 18">
              <a:extLst>
                <a:ext uri="{FF2B5EF4-FFF2-40B4-BE49-F238E27FC236}">
                  <a16:creationId xmlns:a16="http://schemas.microsoft.com/office/drawing/2014/main" id="{9FF56151-B5AF-984B-2746-E3F10328C26A}"/>
                </a:ext>
              </a:extLst>
            </p:cNvPr>
            <p:cNvCxnSpPr>
              <a:cxnSpLocks/>
              <a:stCxn id="18" idx="3"/>
            </p:cNvCxnSpPr>
            <p:nvPr/>
          </p:nvCxnSpPr>
          <p:spPr>
            <a:xfrm flipV="1">
              <a:off x="6906455" y="6290903"/>
              <a:ext cx="825363" cy="787673"/>
            </a:xfrm>
            <a:prstGeom prst="curvedConnector3">
              <a:avLst>
                <a:gd name="adj1" fmla="val 50000"/>
              </a:avLst>
            </a:prstGeom>
            <a:ln w="38100">
              <a:solidFill>
                <a:schemeClr val="accent2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60" name="Picture 12" descr="Tuning fork a - riotiklo">
            <a:extLst>
              <a:ext uri="{FF2B5EF4-FFF2-40B4-BE49-F238E27FC236}">
                <a16:creationId xmlns:a16="http://schemas.microsoft.com/office/drawing/2014/main" id="{569CE3BE-3387-B8F6-A455-15E7587DA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1523" y="3825751"/>
            <a:ext cx="2051805" cy="237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2182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3936">
        <p:fade/>
      </p:transition>
    </mc:Choice>
    <mc:Fallback>
      <p:transition advTm="39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F741390A-47F4-4179-B008-C927A1ED34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>
                                            <p:graphicEl>
                                              <a:dgm id="{F741390A-47F4-4179-B008-C927A1ED344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34F73820-CAF7-462E-912D-81C1A9E5B9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>
                                            <p:graphicEl>
                                              <a:dgm id="{34F73820-CAF7-462E-912D-81C1A9E5B9D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7BAE417D-B1F2-4986-B86E-F39CDE9A11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>
                                            <p:graphicEl>
                                              <a:dgm id="{7BAE417D-B1F2-4986-B86E-F39CDE9A11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60D4D163-050D-4F46-A9DD-E6191EB3C0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>
                                            <p:graphicEl>
                                              <a:dgm id="{60D4D163-050D-4F46-A9DD-E6191EB3C0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851ED52D-4E38-4D8D-97F3-69378B1FA8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>
                                            <p:graphicEl>
                                              <a:dgm id="{851ED52D-4E38-4D8D-97F3-69378B1FA81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359D9837-83B7-4BC6-9104-AAC6B21774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>
                                            <p:graphicEl>
                                              <a:dgm id="{359D9837-83B7-4BC6-9104-AAC6B21774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30BACE71-2CC2-400D-B235-F296417568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>
                                            <p:graphicEl>
                                              <a:dgm id="{30BACE71-2CC2-400D-B235-F296417568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CCD81B7C-7B8E-43A8-911B-B9AAC52B8C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>
                                            <p:graphicEl>
                                              <a:dgm id="{CCD81B7C-7B8E-43A8-911B-B9AAC52B8C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6" grpId="0">
        <p:bldSub>
          <a:bldDgm bld="one"/>
        </p:bldSub>
      </p:bldGraphic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1|0.1|0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6|0.6|0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6|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1|0.1|0.1|0.1|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3|0.1|0.1|0.1|0.1|0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2|0.1|0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4|0.4|0.4|0.4|0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3|0.4|0.7"/>
</p:tagLst>
</file>

<file path=ppt/theme/theme1.xml><?xml version="1.0" encoding="utf-8"?>
<a:theme xmlns:a="http://schemas.openxmlformats.org/drawingml/2006/main" name="OCLab Template">
  <a:themeElements>
    <a:clrScheme name="Office">
      <a:dk1>
        <a:srgbClr val="02040A"/>
      </a:dk1>
      <a:lt1>
        <a:srgbClr val="FFFFFF"/>
      </a:lt1>
      <a:dk2>
        <a:srgbClr val="17306B"/>
      </a:dk2>
      <a:lt2>
        <a:srgbClr val="999A9D"/>
      </a:lt2>
      <a:accent1>
        <a:srgbClr val="254CAA"/>
      </a:accent1>
      <a:accent2>
        <a:srgbClr val="6B1730"/>
      </a:accent2>
      <a:accent3>
        <a:srgbClr val="306B17"/>
      </a:accent3>
      <a:accent4>
        <a:srgbClr val="FFC000"/>
      </a:accent4>
      <a:accent5>
        <a:srgbClr val="4472C4"/>
      </a:accent5>
      <a:accent6>
        <a:srgbClr val="E7EAF0"/>
      </a:accent6>
      <a:hlink>
        <a:srgbClr val="254CAA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dernPortfolio">
  <a:themeElements>
    <a:clrScheme name="ModernPortfolio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557E8A"/>
      </a:accent1>
      <a:accent2>
        <a:srgbClr val="88885A"/>
      </a:accent2>
      <a:accent3>
        <a:srgbClr val="B29E85"/>
      </a:accent3>
      <a:accent4>
        <a:srgbClr val="BB7B52"/>
      </a:accent4>
      <a:accent5>
        <a:srgbClr val="CF7F66"/>
      </a:accent5>
      <a:accent6>
        <a:srgbClr val="62647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5741D83D6AA0444A0E42F1A754947C8" ma:contentTypeVersion="10" ma:contentTypeDescription="Create a new document." ma:contentTypeScope="" ma:versionID="826c2bfd1be2646ade485a5d9177897a">
  <xsd:schema xmlns:xsd="http://www.w3.org/2001/XMLSchema" xmlns:xs="http://www.w3.org/2001/XMLSchema" xmlns:p="http://schemas.microsoft.com/office/2006/metadata/properties" xmlns:ns2="4303382d-484d-4fe9-87c0-efb82d057bcd" xmlns:ns3="56ebc32c-78d6-4ba0-b6e7-61050abd0f48" targetNamespace="http://schemas.microsoft.com/office/2006/metadata/properties" ma:root="true" ma:fieldsID="338d3f9cf095ade7ca4e88d49b1b653b" ns2:_="" ns3:_="">
    <xsd:import namespace="4303382d-484d-4fe9-87c0-efb82d057bcd"/>
    <xsd:import namespace="56ebc32c-78d6-4ba0-b6e7-61050abd0f4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03382d-484d-4fe9-87c0-efb82d057bc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ebc32c-78d6-4ba0-b6e7-61050abd0f48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5147F4C-A7CB-407C-A820-62007862405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303382d-484d-4fe9-87c0-efb82d057bcd"/>
    <ds:schemaRef ds:uri="56ebc32c-78d6-4ba0-b6e7-61050abd0f4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C240E0F-67AB-478C-B1B8-F3C45297207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4D8C04E-5BAA-42D1-BCA0-EB230A2C8BD5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13705</TotalTime>
  <Words>1404</Words>
  <Application>Microsoft Office PowerPoint</Application>
  <PresentationFormat>Custom</PresentationFormat>
  <Paragraphs>512</Paragraphs>
  <Slides>45</Slides>
  <Notes>8</Notes>
  <HiddenSlides>5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4" baseType="lpstr">
      <vt:lpstr>Helvetica Neue Light</vt:lpstr>
      <vt:lpstr>Cambria Math</vt:lpstr>
      <vt:lpstr>Georgia Pro Light</vt:lpstr>
      <vt:lpstr>Helvetica Neue</vt:lpstr>
      <vt:lpstr>Arial</vt:lpstr>
      <vt:lpstr>MV Boli</vt:lpstr>
      <vt:lpstr>HelveticaNeue</vt:lpstr>
      <vt:lpstr>Consolas</vt:lpstr>
      <vt:lpstr>OCLab Template</vt:lpstr>
      <vt:lpstr>Bends are Bad</vt:lpstr>
      <vt:lpstr>Bends in Optical Fibre are Bad</vt:lpstr>
      <vt:lpstr>Bends in Optical Fibre are Bad</vt:lpstr>
      <vt:lpstr>Deep learning the Digital Twin of Bent Optical Fibre</vt:lpstr>
      <vt:lpstr>The Digital Twin</vt:lpstr>
      <vt:lpstr>Why do we care about modelling defamations?</vt:lpstr>
      <vt:lpstr>Bends are friends</vt:lpstr>
      <vt:lpstr>Bends are friends</vt:lpstr>
      <vt:lpstr>The Fibre Piano Concept </vt:lpstr>
      <vt:lpstr>The Fibre Piano: Tuning Trouble</vt:lpstr>
      <vt:lpstr>The Fibre Piano: Tuning Trouble</vt:lpstr>
      <vt:lpstr>Why Neural Nets?</vt:lpstr>
      <vt:lpstr>We has some data… </vt:lpstr>
      <vt:lpstr>We has some data… </vt:lpstr>
      <vt:lpstr>But what is modal decompaction?</vt:lpstr>
      <vt:lpstr>A Practical Example</vt:lpstr>
      <vt:lpstr>How do Neural Nets Work?</vt:lpstr>
      <vt:lpstr>Multi-Layer Perceptron </vt:lpstr>
      <vt:lpstr>A Simple Model</vt:lpstr>
      <vt:lpstr>A Simple Model</vt:lpstr>
      <vt:lpstr>A Simple Model</vt:lpstr>
      <vt:lpstr>A Simple Model</vt:lpstr>
      <vt:lpstr>The results…</vt:lpstr>
      <vt:lpstr>Add Energy Loss</vt:lpstr>
      <vt:lpstr>The results…</vt:lpstr>
      <vt:lpstr>The Results…</vt:lpstr>
      <vt:lpstr>The Results…</vt:lpstr>
      <vt:lpstr>What’s going on!?</vt:lpstr>
      <vt:lpstr>What’s going on!?</vt:lpstr>
      <vt:lpstr>A Simple Model</vt:lpstr>
      <vt:lpstr>The Results…</vt:lpstr>
      <vt:lpstr>The Results…</vt:lpstr>
      <vt:lpstr>The Results…</vt:lpstr>
      <vt:lpstr>The Results…</vt:lpstr>
      <vt:lpstr>The Results…</vt:lpstr>
      <vt:lpstr>Summary</vt:lpstr>
      <vt:lpstr>Moving Forward</vt:lpstr>
      <vt:lpstr>Thanks and Acknowledgments </vt:lpstr>
      <vt:lpstr>Thank you!</vt:lpstr>
      <vt:lpstr>Thank you!  Deformations (bends, presses, stretches, spins, …) are Dope!</vt:lpstr>
      <vt:lpstr>For a bend?</vt:lpstr>
      <vt:lpstr>But what is modal decompaction?</vt:lpstr>
      <vt:lpstr>Fibre Eigenmodes </vt:lpstr>
      <vt:lpstr>Fibre Eigenmodes </vt:lpstr>
      <vt:lpstr>The transmission matrix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Bridging the Digital Divide in Africa</dc:title>
  <dc:creator>Mitch Cox</dc:creator>
  <cp:lastModifiedBy>Joshua Jandrell</cp:lastModifiedBy>
  <cp:revision>64</cp:revision>
  <dcterms:modified xsi:type="dcterms:W3CDTF">2025-07-08T07:54:48Z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0x01010055741D83D6AA0444A0E42F1A754947C8</vt:lpwstr>
  </property>
</Properties>
</file>