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591" r:id="rId2"/>
    <p:sldId id="258" r:id="rId3"/>
    <p:sldId id="2726" r:id="rId4"/>
    <p:sldId id="2721" r:id="rId5"/>
    <p:sldId id="2727" r:id="rId6"/>
    <p:sldId id="2714" r:id="rId7"/>
    <p:sldId id="2722" r:id="rId8"/>
    <p:sldId id="2728" r:id="rId9"/>
    <p:sldId id="2715" r:id="rId10"/>
    <p:sldId id="2723" r:id="rId11"/>
    <p:sldId id="2719" r:id="rId12"/>
    <p:sldId id="2716" r:id="rId13"/>
    <p:sldId id="2720" r:id="rId14"/>
    <p:sldId id="2724" r:id="rId15"/>
    <p:sldId id="2730" r:id="rId16"/>
    <p:sldId id="2731" r:id="rId17"/>
    <p:sldId id="271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02" userDrawn="1">
          <p15:clr>
            <a:srgbClr val="A4A3A4"/>
          </p15:clr>
        </p15:guide>
        <p15:guide id="2" pos="746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999A9B-39B5-52D2-A552-1A6F82750783}" name="Tatjana Kleine" initials="TK" userId="2c3775440fb6bc1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50035"/>
    <a:srgbClr val="747474"/>
    <a:srgbClr val="17306B"/>
    <a:srgbClr val="000083"/>
    <a:srgbClr val="FF7B00"/>
    <a:srgbClr val="ECEBF9"/>
    <a:srgbClr val="B2C8D1"/>
    <a:srgbClr val="C3D6DE"/>
    <a:srgbClr val="CC8DC3"/>
    <a:srgbClr val="008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79661" autoAdjust="0"/>
  </p:normalViewPr>
  <p:slideViewPr>
    <p:cSldViewPr snapToGrid="0" showGuides="1">
      <p:cViewPr varScale="1">
        <p:scale>
          <a:sx n="62" d="100"/>
          <a:sy n="62" d="100"/>
        </p:scale>
        <p:origin x="1320" y="58"/>
      </p:cViewPr>
      <p:guideLst>
        <p:guide orient="horz" pos="1502"/>
        <p:guide pos="7469"/>
      </p:guideLst>
    </p:cSldViewPr>
  </p:slideViewPr>
  <p:notesTextViewPr>
    <p:cViewPr>
      <p:scale>
        <a:sx n="1" d="1"/>
        <a:sy n="1" d="1"/>
      </p:scale>
      <p:origin x="0" y="-19"/>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5T12:32:11.647"/>
    </inkml:context>
    <inkml:brush xml:id="br0">
      <inkml:brushProperty name="width" value="0.1" units="cm"/>
      <inkml:brushProperty name="height" value="0.1" units="cm"/>
      <inkml:brushProperty name="color" value="#EEEEFA"/>
    </inkml:brush>
  </inkml:definitions>
  <inkml:trace contextRef="#ctx0" brushRef="#br0">160 31 24575,'2'78'0,"0"-41"0,-2 0 0,-1 0 0,-2 0 0,-10 52 0,12-85 0,-1 1 0,1-1 0,-1 1 0,-1-1 0,1 0 0,0 1 0,-1-1 0,0 0 0,0-1 0,0 1 0,-1 0 0,1-1 0,-1 0 0,0 0 0,0 0 0,0 0 0,0-1 0,0 1 0,-8 2 0,10-4 0,0-1 0,0 1 0,0-1 0,-1 0 0,1 1 0,0-1 0,0 0 0,0 0 0,0 0 0,0-1 0,0 1 0,-1 0 0,1-1 0,0 1 0,0-1 0,0 0 0,0 0 0,-2-1 0,1 0 0,1 0 0,0 0 0,0 0 0,-1-1 0,2 1 0,-1-1 0,0 1 0,0-1 0,1 0 0,-1 1 0,1-1 0,0 0 0,0 0 0,0 0 0,0 0 0,0-4 0,-3-25 0,1-1 0,2 1 0,5-65 0,-1 11 0,-2 79 0,0-1 0,0 1 0,0 0 0,1 0 0,0-1 0,1 1 0,3-9 0,-5 15 0,-1 0 0,1 0 0,-1 0 0,1 0 0,-1-1 0,1 1 0,0 0 0,-1 0 0,1 0 0,0 0 0,0 0 0,0 0 0,0 1 0,0-1 0,0 0 0,0 0 0,0 1 0,0-1 0,0 0 0,0 1 0,0-1 0,0 1 0,1 0 0,-1-1 0,0 1 0,0 0 0,1 0 0,-1-1 0,0 1 0,0 0 0,1 0 0,-1 1 0,0-1 0,0 0 0,1 0 0,-1 1 0,0-1 0,0 0 0,0 1 0,1-1 0,-1 1 0,0 0 0,0-1 0,0 1 0,0 0 0,0 0 0,0-1 0,0 1 0,0 0 0,-1 0 0,2 2 0,1 1 0,0 0 0,0 1 0,0-1 0,-1 1 0,1 0 0,-1-1 0,-1 1 0,1 0 0,-1 0 0,1 0 0,-1 1 0,-1-1 0,1 7 0,-2 79 0,-1-59 0,0 212-1365,2-218-5461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5T12:33:03.304"/>
    </inkml:context>
    <inkml:brush xml:id="br0">
      <inkml:brushProperty name="width" value="0.35" units="cm"/>
      <inkml:brushProperty name="height" value="0.35" units="cm"/>
      <inkml:brushProperty name="color" value="#EEEEFA"/>
    </inkml:brush>
  </inkml:definitions>
  <inkml:trace contextRef="#ctx0" brushRef="#br0">0 112 24575,'5'0'0,"2"-5"0,5-1 0,5-6 0,0-5 0,3-5 0,-3-4 0,1 2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5T12:33:03.541"/>
    </inkml:context>
    <inkml:brush xml:id="br0">
      <inkml:brushProperty name="width" value="0.35" units="cm"/>
      <inkml:brushProperty name="height" value="0.35" units="cm"/>
      <inkml:brushProperty name="color" value="#EEEEFA"/>
    </inkml:brush>
  </inkml:definitions>
  <inkml:trace contextRef="#ctx0" brushRef="#br0">0 0 24575,'0'0'-8191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5T12:33:04.005"/>
    </inkml:context>
    <inkml:brush xml:id="br0">
      <inkml:brushProperty name="width" value="0.35" units="cm"/>
      <inkml:brushProperty name="height" value="0.35" units="cm"/>
      <inkml:brushProperty name="color" value="#EEEEFA"/>
    </inkml:brush>
  </inkml:definitions>
  <inkml:trace contextRef="#ctx0" brushRef="#br0">0 0 24575,'0'5'0,"0"7"0,0 7 0,0 5 0,0 3 0,0 3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5T12:33:06.456"/>
    </inkml:context>
    <inkml:brush xml:id="br0">
      <inkml:brushProperty name="width" value="0.35" units="cm"/>
      <inkml:brushProperty name="height" value="0.35" units="cm"/>
      <inkml:brushProperty name="color" value="#EEEEFA"/>
    </inkml:brush>
  </inkml:definitions>
  <inkml:trace contextRef="#ctx0" brushRef="#br0">126 39 24575,'-6'2'0,"0"0"0,0 0 0,0 0 0,1 1 0,-1 0 0,1 0 0,-1 0 0,1 1 0,0 0 0,-5 5 0,-14 8 0,20-14 0,0-1 0,0 0 0,0 1 0,1-1 0,-1 1 0,1 0 0,-5 5 0,8-7 0,0-1 0,0 0 0,0 0 0,-1 0 0,1 1 0,0-1 0,0 0 0,0 1 0,0-1 0,0 0 0,0 0 0,0 1 0,0-1 0,0 0 0,0 0 0,0 1 0,0-1 0,0 0 0,0 1 0,0-1 0,0 0 0,0 0 0,0 1 0,0-1 0,1 0 0,-1 0 0,0 1 0,0-1 0,0 0 0,0 0 0,1 0 0,-1 1 0,0-1 0,0 0 0,0 0 0,1 0 0,-1 1 0,0-1 0,1 0 0,24 5 0,21-2 0,0-3 0,0-1 0,0-2 0,61-12 0,-103 14 6,0 0 0,0 0 0,-1 0 0,1-1 0,0 1 0,-1-1 0,0 0 0,1 0 0,-1 0 0,0-1 0,0 1 0,0-1 0,0 1 0,-1-1 0,1 0 0,-1 0 0,1 0 0,-1 0 0,3-7 0,-4 7-54,-1 1 0,1-1 0,-1 1 0,0-1 0,0 0 1,0 1-1,0-1 0,-1 1 0,1-1 0,-1 1 0,1-1 0,-1 1 0,0 0 0,0-1 0,0 1 1,0 0-1,-1 0 0,1-1 0,0 1 0,-1 0 0,0 0 0,1 1 0,-1-1 0,0 0 0,0 0 0,0 1 1,0-1-1,0 1 0,0 0 0,-4-2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5T12:33:08.527"/>
    </inkml:context>
    <inkml:brush xml:id="br0">
      <inkml:brushProperty name="width" value="0.35" units="cm"/>
      <inkml:brushProperty name="height" value="0.35" units="cm"/>
      <inkml:brushProperty name="color" value="#EEEEFA"/>
    </inkml:brush>
  </inkml:definitions>
  <inkml:trace contextRef="#ctx0" brushRef="#br0">1 50 24575,'0'5'0,"0"7"0,0 7 0,0 5 0,0 3 0,5-12 0,2-15 0,-1-17 0,-1-11 0,-1-6 0,-2-2 0,5-1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5T12:33:10.979"/>
    </inkml:context>
    <inkml:brush xml:id="br0">
      <inkml:brushProperty name="width" value="0.35" units="cm"/>
      <inkml:brushProperty name="height" value="0.35" units="cm"/>
      <inkml:brushProperty name="color" value="#EEEEFA"/>
    </inkml:brush>
  </inkml:definitions>
  <inkml:trace contextRef="#ctx0" brushRef="#br0">53 1 24575,'-3'4'0,"0"0"0,0 0 0,1 1 0,-1-1 0,1 1 0,0-1 0,0 1 0,0 0 0,1 0 0,0 0 0,0 0 0,-1 7 0,-1 67 0,3-53 0,1 88 0,-3 55 0,-9-124 0,9-40 0,0 0 0,1 1 0,-1-1 0,1 0 0,0 0 0,0 1 0,1-1 0,0 1 0,0-1 0,1 9 0,-1-14 0,0 0 0,0 1 0,0-1 0,0 0 0,1 0 0,-1 0 0,0 1 0,0-1 0,0 0 0,1 0 0,-1 0 0,0 0 0,0 1 0,1-1 0,-1 0 0,0 0 0,0 0 0,1 0 0,-1 0 0,0 0 0,1 0 0,-1 0 0,0 0 0,0 0 0,1 0 0,-1 0 0,0 0 0,0 0 0,1 0 0,-1 0 0,0 0 0,1 0 0,-1 0 0,0 0 0,0 0 0,1-1 0,-1 1 0,0 0 0,0 0 0,1 0 0,-1 0 0,0-1 0,0 1 0,0 0 0,1 0 0,-1 0 0,0-1 0,0 1 0,0 0 0,0 0 0,0-1 0,0 1 0,1 0 0,-1-1 0,13-16 0,-12 16 0,61-73 82,-43 53-564,0 0-1,20-33 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5T12:33:12.987"/>
    </inkml:context>
    <inkml:brush xml:id="br0">
      <inkml:brushProperty name="width" value="0.35" units="cm"/>
      <inkml:brushProperty name="height" value="0.35" units="cm"/>
      <inkml:brushProperty name="color" value="#EEEEFA"/>
    </inkml:brush>
  </inkml:definitions>
  <inkml:trace contextRef="#ctx0" brushRef="#br0">1 0 24575,'1'0'0,"0"1"0,0-1 0,0 1 0,0-1 0,-1 1 0,1-1 0,0 1 0,0 0 0,0-1 0,0 1 0,-1 0 0,1 0 0,0 0 0,-1-1 0,1 1 0,-1 0 0,1 0 0,-1 0 0,1 0 0,-1 0 0,0 0 0,1 0 0,-1 0 0,0 0 0,0 2 0,7 31 0,-7-30 0,5 46 0,-5-36 0,1 0 0,0 1 0,2-1 0,-1 0 0,2 0 0,6 17 0,-8-28 0,0 1 0,0-1 0,0 1 0,0-1 0,1 0 0,0 0 0,0 0 0,-1 0 0,2-1 0,-1 1 0,0-1 0,0 0 0,1 0 0,-1 0 0,1 0 0,0 0 0,-1-1 0,1 0 0,0 0 0,0 0 0,0 0 0,0 0 0,0-1 0,0 0 0,0 0 0,0 0 0,5-1 0,-5 1 0,0 0 0,0 0 0,0 0 0,-1-1 0,1 0 0,0 1 0,-1-2 0,1 1 0,-1 0 0,1-1 0,-1 1 0,1-1 0,-1 0 0,0 0 0,0 0 0,0-1 0,0 1 0,0-1 0,-1 0 0,1 1 0,3-6 0,-2 0 0,-1 0 0,1-1 0,-1 1 0,-1-1 0,1 0 0,-1 0 0,1-15 0,2-1-1365</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5T12:33:14.940"/>
    </inkml:context>
    <inkml:brush xml:id="br0">
      <inkml:brushProperty name="width" value="0.35" units="cm"/>
      <inkml:brushProperty name="height" value="0.35" units="cm"/>
      <inkml:brushProperty name="color" value="#EEEEFA"/>
    </inkml:brush>
  </inkml:definitions>
  <inkml:trace contextRef="#ctx0" brushRef="#br0">0 0 24575,'5'0'0,"2"5"0,-1 12 0,-5 9 0,-5 4 0,0 3 0,0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5T12:33:19"/>
    </inkml:context>
    <inkml:brush xml:id="br0">
      <inkml:brushProperty name="width" value="0.35" units="cm"/>
      <inkml:brushProperty name="height" value="0.35" units="cm"/>
      <inkml:brushProperty name="color" value="#EEEEFA"/>
    </inkml:brush>
  </inkml:definitions>
  <inkml:trace contextRef="#ctx0" brushRef="#br0">1 0 24575,'0'0'-8191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5T12:33:19.868"/>
    </inkml:context>
    <inkml:brush xml:id="br0">
      <inkml:brushProperty name="width" value="0.35" units="cm"/>
      <inkml:brushProperty name="height" value="0.35" units="cm"/>
      <inkml:brushProperty name="color" value="#EEEEFA"/>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5T12:32:43.316"/>
    </inkml:context>
    <inkml:brush xml:id="br0">
      <inkml:brushProperty name="width" value="0.1" units="cm"/>
      <inkml:brushProperty name="height" value="0.1" units="cm"/>
      <inkml:brushProperty name="color" value="#EEEEFA"/>
    </inkml:brush>
  </inkml:definitions>
  <inkml:trace contextRef="#ctx0" brushRef="#br0">0 1 24575,'0'0'-8191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5T12:33:20.383"/>
    </inkml:context>
    <inkml:brush xml:id="br0">
      <inkml:brushProperty name="width" value="0.35" units="cm"/>
      <inkml:brushProperty name="height" value="0.35" units="cm"/>
      <inkml:brushProperty name="color" value="#EEEEFA"/>
    </inkml:brush>
  </inkml:definitions>
  <inkml:trace contextRef="#ctx0" brushRef="#br0">1 1 24575,'0'0'-8191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5T12:33:20.850"/>
    </inkml:context>
    <inkml:brush xml:id="br0">
      <inkml:brushProperty name="width" value="0.35" units="cm"/>
      <inkml:brushProperty name="height" value="0.35" units="cm"/>
      <inkml:brushProperty name="color" value="#EEEEFA"/>
    </inkml:brush>
  </inkml:definitions>
  <inkml:trace contextRef="#ctx0" brushRef="#br0">0 1 24575,'0'0'-8191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5T12:33:21.097"/>
    </inkml:context>
    <inkml:brush xml:id="br0">
      <inkml:brushProperty name="width" value="0.35" units="cm"/>
      <inkml:brushProperty name="height" value="0.35" units="cm"/>
      <inkml:brushProperty name="color" value="#EEEEFA"/>
    </inkml:brush>
  </inkml:definitions>
  <inkml:trace contextRef="#ctx0" brushRef="#br0">0 1 24575,'0'5'0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5T12:33:21.384"/>
    </inkml:context>
    <inkml:brush xml:id="br0">
      <inkml:brushProperty name="width" value="0.35" units="cm"/>
      <inkml:brushProperty name="height" value="0.35" units="cm"/>
      <inkml:brushProperty name="color" value="#EEEEFA"/>
    </inkml:brush>
  </inkml:definitions>
  <inkml:trace contextRef="#ctx0" brushRef="#br0">0 0 24575,'0'0'-8191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5T12:33:30.845"/>
    </inkml:context>
    <inkml:brush xml:id="br0">
      <inkml:brushProperty name="width" value="0.35" units="cm"/>
      <inkml:brushProperty name="height" value="0.35" units="cm"/>
      <inkml:brushProperty name="color" value="#EEEEFA"/>
    </inkml:brush>
  </inkml:definitions>
  <inkml:trace contextRef="#ctx0" brushRef="#br0">244 0 24575,'2'67'0,"0"-41"0,-1 0 0,-2 1 0,0-1 0,-8 39 0,7-60 0,0-1 0,0 1 0,0-1 0,-1 0 0,1 0 0,-1 0 0,0 0 0,-1 0 0,1-1 0,0 1 0,-1-1 0,0 0 0,0 0 0,0 0 0,0-1 0,0 1 0,0-1 0,-1 0 0,1 0 0,-1-1 0,0 1 0,1-1 0,-8 1 0,7-1 0,1 0 0,0-1 0,0 1 0,-1-1 0,1 0 0,0 0 0,-1 0 0,1-1 0,0 1 0,0-1 0,-1 0 0,1 0 0,0-1 0,0 1 0,0-1 0,0 0 0,1 0 0,-1 0 0,0-1 0,1 1 0,-1-1 0,1 0 0,0 0 0,0 0 0,0 0 0,-3-7 0,0-2 15,0 0 0,1 0 0,1-1 0,0 0 0,1 0 0,0 0 0,0-15 0,-1-95-1500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5T12:33:32.912"/>
    </inkml:context>
    <inkml:brush xml:id="br0">
      <inkml:brushProperty name="width" value="0.35" units="cm"/>
      <inkml:brushProperty name="height" value="0.35" units="cm"/>
      <inkml:brushProperty name="color" value="#EEEEFA"/>
    </inkml:brush>
  </inkml:definitions>
  <inkml:trace contextRef="#ctx0" brushRef="#br0">577 1 24575,'0'15'0,"1"9"0,-1 1 0,-2 0 0,-1-1 0,-7 37 0,8-56 0,1 1 0,-1-1 0,0 1 0,0-1 0,-1 0 0,0 0 0,0 0 0,0 0 0,0-1 0,-1 1 0,1-1 0,-1 0 0,0 0 0,-1 0 0,1-1 0,-1 1 0,1-1 0,-1 0 0,0 0 0,0-1 0,0 1 0,-1-1 0,1-1 0,-1 1 0,-7 1 0,-18 0 0,0-1 0,-1-1 0,-42-5 0,-7 0 0,59 4 0,-1-1 0,1-1 0,-36-8 0,54 9 0,0 0 0,0 0 0,0 0 0,0 0 0,0-1 0,0 1 0,0-1 0,1 0 0,-1 0 0,1 0 0,-1-1 0,1 1 0,0-1 0,0 0 0,0 0 0,0 0 0,1 0 0,-1 0 0,1-1 0,0 1 0,0-1 0,0 1 0,0-1 0,1 0 0,-1 0 0,1 0 0,-1-5 0,2 5 0,1 0 0,-1 0 0,1 0 0,0 0 0,0 0 0,0 0 0,0 0 0,1 0 0,-1 0 0,1 1 0,0-1 0,0 1 0,0-1 0,1 1 0,-1 0 0,1 0 0,0 0 0,0 0 0,0 1 0,0-1 0,1 1 0,-1-1 0,1 1 0,-1 0 0,6-2 0,5-2 0,0 0 0,1 0 0,-1 2 0,1 0 0,22-4 0,2 4-682,62 2-1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5T12:33:34.905"/>
    </inkml:context>
    <inkml:brush xml:id="br0">
      <inkml:brushProperty name="width" value="0.35" units="cm"/>
      <inkml:brushProperty name="height" value="0.35" units="cm"/>
      <inkml:brushProperty name="color" value="#EEEEFA"/>
    </inkml:brush>
  </inkml:definitions>
  <inkml:trace contextRef="#ctx0" brushRef="#br0">0 30 24316,'847'-30'0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5T12:33:38.643"/>
    </inkml:context>
    <inkml:brush xml:id="br0">
      <inkml:brushProperty name="width" value="0.35" units="cm"/>
      <inkml:brushProperty name="height" value="0.35" units="cm"/>
      <inkml:brushProperty name="color" value="#EEEEFA"/>
    </inkml:brush>
  </inkml:definitions>
  <inkml:trace contextRef="#ctx0" brushRef="#br0">727 310 24575,'-3'0'0,"1"0"0,-1-1 0,1 1 0,-1-1 0,1 1 0,-1-1 0,1 0 0,-1 0 0,1 0 0,0 0 0,0-1 0,-1 1 0,1-1 0,0 1 0,0-1 0,0 0 0,1 0 0,-1 0 0,0 0 0,1 0 0,-1 0 0,1 0 0,0 0 0,0 0 0,0-1 0,0 1 0,0-1 0,0 1 0,0-1 0,1 1 0,-1-4 0,-2-11 0,1 0 0,1 0 0,1-29 0,0 26 0,1 9 0,-1 1 0,-1 0 0,0 0 0,0 0 0,-1 0 0,0 0 0,-6-13 0,7 20 0,-1 0 0,1 0 0,-1 0 0,0 1 0,0-1 0,0 1 0,-1-1 0,1 1 0,0 0 0,-1 0 0,0 0 0,1 0 0,-1 0 0,0 0 0,0 1 0,0 0 0,0-1 0,0 1 0,-1 0 0,1 0 0,0 1 0,0-1 0,-1 1 0,1 0 0,0 0 0,-6 0 0,0 0 0,-1 0 0,1 1 0,0 0 0,-1 1 0,1 0 0,0 0 0,0 1 0,0 0 0,0 1 0,-14 8 0,18-9 0,-1 1 0,1 1 0,0-1 0,0 1 0,0-1 0,1 1 0,-1 1 0,1-1 0,0 1 0,1-1 0,0 1 0,0 0 0,0 0 0,0 1 0,-2 11 0,3-11 0,-1 1 0,0-1 0,0 0 0,0 1 0,-1-1 0,0-1 0,0 1 0,-1 0 0,0-1 0,0 0 0,-1 0 0,1-1 0,-1 0 0,0 0 0,-1 0 0,1 0 0,-14 6 0,5-4 0,-1-1 0,0-1 0,0 0 0,0-1 0,0 0 0,-1-1 0,-26 0 0,-94-2-1365</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5T12:34:08.757"/>
    </inkml:context>
    <inkml:brush xml:id="br0">
      <inkml:brushProperty name="width" value="0.35" units="cm"/>
      <inkml:brushProperty name="height" value="0.35" units="cm"/>
      <inkml:brushProperty name="color" value="#EEEEFA"/>
    </inkml:brush>
  </inkml:definitions>
  <inkml:trace contextRef="#ctx0" brushRef="#br0">0 64 24575,'106'2'0,"120"-5"0,-205 0 0,0 0 0,0-2 0,32-12 0,-31 9 0,1 1 0,44-7 0,317 8 0,-214 9 0,-70-5 0,110 5 0,-209-3 0,1 0 0,-1 0 0,1 0 0,0 0 0,-1 0 0,1 0 0,-1 1 0,1-1 0,-1 0 0,1 1 0,-1 0 0,1-1 0,-1 1 0,1 0 0,-1 0 0,0 0 0,0 0 0,1 0 0,-1 0 0,1 1 0,-2-1 0,-1 0 0,1 0 0,-1 0 0,0 0 0,1 0 0,-1 0 0,0-1 0,0 1 0,0 0 0,0 0 0,1-1 0,-1 1 0,0-1 0,0 1 0,0-1 0,0 1 0,0-1 0,-1 1 0,1-1 0,0 0 0,0 0 0,0 0 0,0 1 0,0-1 0,0 0 0,0 0 0,-1-1 0,0 1 0,-81 7 0,60-7 0,-1 2 0,1 1 0,0 0 0,0 2 0,-43 14 0,25-3 0,-2-3 0,1-2 0,-47 7 0,-132 7 0,78-22 0,96-4 0,-1 2 0,-65 10 0,49-1-110,37-7 189,1 1 0,-52 15 0,70-16-179,1 0 1,-1 0-1,1 1 1,0 0-1,0 0 1,1 0 0,-1 1-1,1 0 1,0 1-1,0-1 1,1 1-1,0 0 1,0 0-1,-6 11 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5T12:34:11.136"/>
    </inkml:context>
    <inkml:brush xml:id="br0">
      <inkml:brushProperty name="width" value="0.35" units="cm"/>
      <inkml:brushProperty name="height" value="0.35" units="cm"/>
      <inkml:brushProperty name="color" value="#EEEEFA"/>
    </inkml:brush>
  </inkml:definitions>
  <inkml:trace contextRef="#ctx0" brushRef="#br0">333 181 24412,'1118'-181'0,"-2569"181"0,1784 181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5T12:32:46.701"/>
    </inkml:context>
    <inkml:brush xml:id="br0">
      <inkml:brushProperty name="width" value="0.1" units="cm"/>
      <inkml:brushProperty name="height" value="0.1" units="cm"/>
      <inkml:brushProperty name="color" value="#EEEEFA"/>
    </inkml:brush>
  </inkml:definitions>
  <inkml:trace contextRef="#ctx0" brushRef="#br0">0 210 24575,'4'0'0,"0"0"0,-1 1 0,1-1 0,0 1 0,-1 0 0,1 0 0,0 1 0,-1-1 0,0 1 0,1 0 0,-1-1 0,0 1 0,0 1 0,0-1 0,0 0 0,0 1 0,0 0 0,-1-1 0,1 1 0,-1 0 0,0 0 0,0 1 0,0-1 0,0 0 0,-1 1 0,1-1 0,-1 1 0,0-1 0,0 1 0,0 0 0,0-1 0,0 5 0,1 6 0,-1 0 0,0 1 0,0-1 0,-2 0 0,1 0 0,-2 1 0,-3 15 0,-1-2 0,5-18 0,-1 0 0,-1 0 0,1-1 0,-1 1 0,-1 0 0,-8 14 0,12-23 0,0-1 0,-1 0 0,1 1 0,0-1 0,-1 1 0,1-1 0,-1 0 0,1 1 0,-1-1 0,1 0 0,-1 1 0,1-1 0,-1 0 0,1 0 0,-1 0 0,1 1 0,-1-1 0,0 0 0,1 0 0,-1 0 0,1 0 0,-1 0 0,1 0 0,-1 0 0,0 0 0,1 0 0,-1 0 0,1-1 0,-1 1 0,1 0 0,-1 0 0,1 0 0,-1-1 0,1 1 0,-1 0 0,1-1 0,-1 1 0,1 0 0,-1-1 0,1 1 0,0-1 0,-1 1 0,1 0 0,-1-1 0,1 1 0,0-1 0,0 1 0,-1-1 0,1 0 0,0 1 0,0-1 0,0 1 0,0-1 0,-1 1 0,1-2 0,-14-32 0,11 15 0,1-2 0,0 1 0,1 0 0,2 0 0,0 0 0,1 0 0,1 0 0,9-36 0,-9 48 0,-1 1 0,1 1 0,0-1 0,1 0 0,-1 1 0,1 0 0,0 0 0,1 0 0,0 0 0,0 1 0,0-1 0,10-7 0,-10 9 0,0 0 0,0 1 0,0 0 0,1-1 0,-1 2 0,1-1 0,0 1 0,-1-1 0,1 2 0,0-1 0,0 1 0,1-1 0,-1 2 0,0-1 0,8 1 0,-11 1 0,0-1 0,0 1 0,0 1 0,0-1 0,0 0 0,-1 1 0,1-1 0,-1 1 0,1 0 0,-1 0 0,1 0 0,-1 0 0,0 0 0,0 0 0,0 1 0,0-1 0,-1 1 0,1 0 0,-1-1 0,1 1 0,-1 0 0,0 0 0,0 0 0,0 0 0,0 0 0,-1 0 0,1 0 0,-1 0 0,0 0 0,0 0 0,0 4 0,0-3 0,0 0 0,1-1 0,-2 1 0,1 0 0,0-1 0,-1 1 0,1 0 0,-1-1 0,0 1 0,-1-1 0,1 1 0,0-1 0,-1 0 0,0 1 0,0-1 0,0 0 0,0 0 0,0 0 0,-1-1 0,1 1 0,-1 0 0,0-1 0,0 0 0,0 1 0,-5 2 0,7-5 0,0 0 0,0 1 0,1-1 0,-1 0 0,0 1 0,0-1 0,0 0 0,0 0 0,1 0 0,-1 0 0,0 0 0,0 0 0,0 0 0,0 0 0,1 0 0,-1-1 0,0 1 0,0 0 0,0 0 0,0-1 0,1 1 0,-1-1 0,0 1 0,1-1 0,-1 1 0,0-1 0,1 1 0,-1-1 0,-1 0 0,1-1 0,0 0 0,1 0 0,-1 0 0,0 0 0,0 0 0,1 0 0,0 0 0,-1-1 0,1 1 0,0 0 0,0-4 0,0-2 0,1 0 0,0 1 0,0-1 0,1 0 0,4-11 0,1 4 17,1 2 0,0-1 1,1 1-1,0 0 0,1 1 0,22-22 0,-7 11-512,1 2 0,35-22 0,-30 23-6331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5T12:34:13.312"/>
    </inkml:context>
    <inkml:brush xml:id="br0">
      <inkml:brushProperty name="width" value="0.35" units="cm"/>
      <inkml:brushProperty name="height" value="0.35" units="cm"/>
      <inkml:brushProperty name="color" value="#EEEEFA"/>
    </inkml:brush>
  </inkml:definitions>
  <inkml:trace contextRef="#ctx0" brushRef="#br0">1 136 24575,'1426'0'0,"-1416"0"0,1 0 0,-1-1 0,0 0 0,1-1 0,-1 0 0,0-1 0,0 0 0,14-7 0,-22 9 0,1 0 0,-1 0 0,0 0 0,0-1 0,0 0 0,0 1 0,0-1 0,0 0 0,-1 0 0,1 0 0,-1 0 0,1 0 0,-1 0 0,0 0 0,1 0 0,-1-1 0,0 1 0,-1 0 0,1-1 0,0 1 0,-1-1 0,1 1 0,-1-1 0,0 1 0,0-1 0,0 1 0,0-1 0,0 1 0,0-1 0,-1 1 0,1-1 0,-1 1 0,0 0 0,0-1 0,0 1 0,0 0 0,0-1 0,0 1 0,-1 0 0,-2-3 0,-12-18-1365</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5T12:34:15.281"/>
    </inkml:context>
    <inkml:brush xml:id="br0">
      <inkml:brushProperty name="width" value="0.35" units="cm"/>
      <inkml:brushProperty name="height" value="0.35" units="cm"/>
      <inkml:brushProperty name="color" value="#EEEEFA"/>
    </inkml:brush>
  </inkml:definitions>
  <inkml:trace contextRef="#ctx0" brushRef="#br0">0 62 24575,'710'0'0,"-653"-3"0,0-2 0,72-17 0,-70 10 0,117-7 0,35 20-1365</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5T12:34:17.882"/>
    </inkml:context>
    <inkml:brush xml:id="br0">
      <inkml:brushProperty name="width" value="0.35" units="cm"/>
      <inkml:brushProperty name="height" value="0.35" units="cm"/>
      <inkml:brushProperty name="color" value="#EEEEFA"/>
    </inkml:brush>
  </inkml:definitions>
  <inkml:trace contextRef="#ctx0" brushRef="#br0">0 0 24575,'11'1'0,"-1"0"0,1 1 0,-1 0 0,13 5 0,22 4 0,-9-7 0,80 12 0,145 2 0,639-20 0,-856 4 0,65 12 0,-64-7 0,60 2 0,-82-9 0,32-2 0,-55 2 0,1 0 0,-1 0 0,0 0 0,1 0 0,-1 0 0,0-1 0,1 1 0,-1 0 0,0 0 0,0 0 0,1-1 0,-1 1 0,0 0 0,0 0 0,1-1 0,-1 1 0,0 0 0,0 0 0,0-1 0,1 1 0,-1 0 0,0-1 0,0 1 0,0 0 0,0-1 0,0 1 0,0 0 0,0-1 0,0 1 0,0 0 0,0-1 0,0 1 0,0 0 0,0-1 0,0 1 0,0 0 0,0-1 0,0 1 0,0 0 0,0-1 0,0 1 0,-1 0 0,1 0 0,0-1 0,0 1 0,0 0 0,-1-1 0,1 1 0,0 0 0,0 0 0,-1 0 0,1-1 0,0 1 0,0 0 0,-1 0 0,1 0 0,0 0 0,-1-1 0,1 1 0,-18-15 0,6 10 0,1 0 0,0 0 0,-1 1 0,0 0 0,0 1 0,0 1 0,-1 0 0,-15-1 0,-107 3 0,81 1 0,13 0-1365</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5T12:34:20.268"/>
    </inkml:context>
    <inkml:brush xml:id="br0">
      <inkml:brushProperty name="width" value="0.35" units="cm"/>
      <inkml:brushProperty name="height" value="0.35" units="cm"/>
      <inkml:brushProperty name="color" value="#EEEEFA"/>
    </inkml:brush>
  </inkml:definitions>
  <inkml:trace contextRef="#ctx0" brushRef="#br0">0 9 24575,'9'1'0,"1"1"0,-1-1 0,0 1 0,-1 1 0,1 0 0,0 0 0,-1 1 0,9 4 0,43 16 0,-15-17 0,1-2 0,0-1 0,0-3 0,60-5 0,6 0 0,521 4 0,-603-1 0,0-2 0,35-8 0,-33 5 0,52-3 0,-5 9 0,-54 1 0,-1 0 0,1-2 0,0-1 0,0 0 0,0-2 0,-1-1 0,33-11 0,-31 6-1365</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5T12:34:21.753"/>
    </inkml:context>
    <inkml:brush xml:id="br0">
      <inkml:brushProperty name="width" value="0.35" units="cm"/>
      <inkml:brushProperty name="height" value="0.35" units="cm"/>
      <inkml:brushProperty name="color" value="#EEEEFA"/>
    </inkml:brush>
  </inkml:definitions>
  <inkml:trace contextRef="#ctx0" brushRef="#br0">512 154 24575,'-5'0'0,"-12"-5"0,-13-2 0,-2-5 0,-1 0 0,-4 2 0,-7-3 0,-5 1 0,-11-8 0,0 0 0,5 3 0,7 5 0,6-2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5T12:34:24.293"/>
    </inkml:context>
    <inkml:brush xml:id="br0">
      <inkml:brushProperty name="width" value="0.35" units="cm"/>
      <inkml:brushProperty name="height" value="0.35" units="cm"/>
      <inkml:brushProperty name="color" value="#EEEEFA"/>
    </inkml:brush>
  </inkml:definitions>
  <inkml:trace contextRef="#ctx0" brushRef="#br0">0 187 24575,'5'-3'0,"-1"0"0,1 1 0,0-1 0,0 1 0,1 0 0,-1 1 0,0-1 0,0 1 0,1 0 0,-1 0 0,1 0 0,-1 1 0,8 0 0,4-1 0,562-9 0,-329 13 0,428-3 0,-643-1 0,63-13 0,16 0 0,-84 13 0,-20 2 0,0-1 0,0 0 0,0-1 0,-1 0 0,1 0 0,-1-1 0,1-1 0,-1 1 0,14-7 0,-22 9 0,0-1 0,0 1 0,0 0 0,-1-1 0,1 1 0,0-1 0,0 0 0,0 1 0,-1-1 0,1 0 0,0 1 0,0-1 0,-1 0 0,1 0 0,-1 1 0,1-1 0,-1 0 0,1 0 0,-1 0 0,1 0 0,-1 0 0,0 0 0,0 0 0,1 0 0,-1 0 0,0 0 0,0 0 0,0 0 0,0 0 0,0 0 0,0-1 0,-1 0 0,-1 0 0,1 0 0,0 0 0,-1 0 0,1 0 0,-1 0 0,1 0 0,-1 1 0,0-1 0,0 1 0,1-1 0,-5-1 0,-7-4 0,0 0 0,0 0 0,-16-4 0,9 5 0,0 0 0,-1 2 0,1 0 0,-1 1 0,1 1 0,-1 1 0,0 1 0,1 1 0,-1 1 0,0 0 0,1 2 0,0 0 0,-1 2 0,2 0 0,-22 10 0,17-6 0,0 0 0,0-1 0,0-1 0,-1-2 0,-1 0 0,1-2 0,-28 2 0,-185-5 0,127-4 0,95 4 0,1 0 0,-1 2 0,0 0 0,1 1 0,0 1 0,-17 6 0,-51 14 0,82-24-18,-13 0-117,2 1 0,-1 1 1,0 0-1,0 1 0,1 0 1,0 1-1,0 1 0,0-1 1,-18 14-1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5T12:32:51.995"/>
    </inkml:context>
    <inkml:brush xml:id="br0">
      <inkml:brushProperty name="width" value="0.35" units="cm"/>
      <inkml:brushProperty name="height" value="0.35" units="cm"/>
      <inkml:brushProperty name="color" value="#EEEEFA"/>
    </inkml:brush>
  </inkml:definitions>
  <inkml:trace contextRef="#ctx0" brushRef="#br0">1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5T12:32:54.022"/>
    </inkml:context>
    <inkml:brush xml:id="br0">
      <inkml:brushProperty name="width" value="0.35" units="cm"/>
      <inkml:brushProperty name="height" value="0.35" units="cm"/>
      <inkml:brushProperty name="color" value="#EEEEFA"/>
    </inkml:brush>
  </inkml:definitions>
  <inkml:trace contextRef="#ctx0" brushRef="#br0">1 1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5T12:32:57.838"/>
    </inkml:context>
    <inkml:brush xml:id="br0">
      <inkml:brushProperty name="width" value="0.35" units="cm"/>
      <inkml:brushProperty name="height" value="0.35" units="cm"/>
      <inkml:brushProperty name="color" value="#EEEEFA"/>
    </inkml:brush>
  </inkml:definitions>
  <inkml:trace contextRef="#ctx0" brushRef="#br0">0 1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5T12:32:59.064"/>
    </inkml:context>
    <inkml:brush xml:id="br0">
      <inkml:brushProperty name="width" value="0.35" units="cm"/>
      <inkml:brushProperty name="height" value="0.35" units="cm"/>
      <inkml:brushProperty name="color" value="#EEEEFA"/>
    </inkml:brush>
  </inkml:definitions>
  <inkml:trace contextRef="#ctx0" brushRef="#br0">0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5T12:32:59.608"/>
    </inkml:context>
    <inkml:brush xml:id="br0">
      <inkml:brushProperty name="width" value="0.35" units="cm"/>
      <inkml:brushProperty name="height" value="0.35" units="cm"/>
      <inkml:brushProperty name="color" value="#EEEEFA"/>
    </inkml:brush>
  </inkml:definitions>
  <inkml:trace contextRef="#ctx0" brushRef="#br0">1 0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5T12:33:02.013"/>
    </inkml:context>
    <inkml:brush xml:id="br0">
      <inkml:brushProperty name="width" value="0.35" units="cm"/>
      <inkml:brushProperty name="height" value="0.35" units="cm"/>
      <inkml:brushProperty name="color" value="#EEEEFA"/>
    </inkml:brush>
  </inkml:definitions>
  <inkml:trace contextRef="#ctx0" brushRef="#br0">0 58 24575,'6'5'0,"0"7"0,1 7 0,3 0 0,6-4 0,4-3 0,5-5 0,4-3 0,0-2 0,-3-7 0,-1-2 0,-6-6 0,-5-5 0,-5-5 0,-5-4 0,-2-2 0,-2-1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5956F2-6F55-4055-BC7F-883B6906778D}" type="datetimeFigureOut">
              <a:rPr lang="en-ZA" smtClean="0"/>
              <a:t>2025/07/07</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0DFD6C-9608-406B-9349-01F5FDDB6F0C}" type="slidenum">
              <a:rPr lang="en-ZA" smtClean="0"/>
              <a:t>‹#›</a:t>
            </a:fld>
            <a:endParaRPr lang="en-ZA"/>
          </a:p>
        </p:txBody>
      </p:sp>
    </p:spTree>
    <p:extLst>
      <p:ext uri="{BB962C8B-B14F-4D97-AF65-F5344CB8AC3E}">
        <p14:creationId xmlns:p14="http://schemas.microsoft.com/office/powerpoint/2010/main" val="1239115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8088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b="0" dirty="0"/>
              <a:t>Main point: </a:t>
            </a:r>
            <a:r>
              <a:rPr lang="en-ZA" b="1" dirty="0"/>
              <a:t>The masks mess up the beams significantly.</a:t>
            </a:r>
          </a:p>
          <a:p>
            <a:r>
              <a:rPr lang="en-ZA" b="0" dirty="0"/>
              <a:t>Here’s an example of how the beams generating two different kinds of Skyrme numbers are distorted by the random masks, as we move from left to right the distortion strength of the masks increases and we struggle to see the beams original features. </a:t>
            </a:r>
          </a:p>
          <a:p>
            <a:endParaRPr lang="en-ZA" b="0" dirty="0"/>
          </a:p>
          <a:p>
            <a:r>
              <a:rPr lang="en-ZA" b="0" dirty="0"/>
              <a:t>End with: </a:t>
            </a:r>
            <a:r>
              <a:rPr lang="en-ZA" b="1" dirty="0"/>
              <a:t>Will the topology still be conserved after this?</a:t>
            </a:r>
            <a:endParaRPr lang="en-ZA" b="0" dirty="0"/>
          </a:p>
        </p:txBody>
      </p:sp>
      <p:sp>
        <p:nvSpPr>
          <p:cNvPr id="4" name="Slide Number Placeholder 3"/>
          <p:cNvSpPr>
            <a:spLocks noGrp="1"/>
          </p:cNvSpPr>
          <p:nvPr>
            <p:ph type="sldNum" sz="quarter" idx="5"/>
          </p:nvPr>
        </p:nvSpPr>
        <p:spPr/>
        <p:txBody>
          <a:bodyPr/>
          <a:lstStyle/>
          <a:p>
            <a:fld id="{1F0DFD6C-9608-406B-9349-01F5FDDB6F0C}" type="slidenum">
              <a:rPr lang="en-ZA" smtClean="0"/>
              <a:t>10</a:t>
            </a:fld>
            <a:endParaRPr lang="en-ZA"/>
          </a:p>
        </p:txBody>
      </p:sp>
    </p:spTree>
    <p:extLst>
      <p:ext uri="{BB962C8B-B14F-4D97-AF65-F5344CB8AC3E}">
        <p14:creationId xmlns:p14="http://schemas.microsoft.com/office/powerpoint/2010/main" val="4290269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b="1" dirty="0"/>
              <a:t>All the Skyrme numbers survive.</a:t>
            </a:r>
          </a:p>
          <a:p>
            <a:r>
              <a:rPr lang="en-ZA" dirty="0"/>
              <a:t>We tested 11 Skyrme numbers with 15 different strength phase masks, AND each point seen here the Skyrme number was computed for 100 phase masks and averaged.</a:t>
            </a:r>
          </a:p>
          <a:p>
            <a:endParaRPr lang="en-ZA" dirty="0"/>
          </a:p>
          <a:p>
            <a:r>
              <a:rPr lang="en-ZA" dirty="0"/>
              <a:t>There were three distinct regions tested, the weak region, moderate and strong, and for each one there is an example of the kind of phase mask used. </a:t>
            </a:r>
          </a:p>
          <a:p>
            <a:endParaRPr lang="en-ZA" dirty="0"/>
          </a:p>
          <a:p>
            <a:r>
              <a:rPr lang="en-ZA" dirty="0"/>
              <a:t>Around a distortion strength of 12 we start to see some deviation, but it’s important to see that only the larger Skyrme numbers start to drop in value. </a:t>
            </a:r>
          </a:p>
          <a:p>
            <a:r>
              <a:rPr lang="en-ZA" dirty="0"/>
              <a:t>It’s really only when we cross into the strong region that all the Skyrme numbers start to get affected. </a:t>
            </a:r>
          </a:p>
          <a:p>
            <a:endParaRPr lang="en-ZA" dirty="0"/>
          </a:p>
          <a:p>
            <a:r>
              <a:rPr lang="en-ZA" dirty="0"/>
              <a:t>This was great, topology was conserved for the phase masks over a large range of distortion strengths, we have now shown control in a digital case and can move on to real samples.</a:t>
            </a:r>
          </a:p>
        </p:txBody>
      </p:sp>
      <p:sp>
        <p:nvSpPr>
          <p:cNvPr id="4" name="Slide Number Placeholder 3"/>
          <p:cNvSpPr>
            <a:spLocks noGrp="1"/>
          </p:cNvSpPr>
          <p:nvPr>
            <p:ph type="sldNum" sz="quarter" idx="5"/>
          </p:nvPr>
        </p:nvSpPr>
        <p:spPr/>
        <p:txBody>
          <a:bodyPr/>
          <a:lstStyle/>
          <a:p>
            <a:fld id="{1F0DFD6C-9608-406B-9349-01F5FDDB6F0C}" type="slidenum">
              <a:rPr lang="en-ZA" smtClean="0"/>
              <a:t>11</a:t>
            </a:fld>
            <a:endParaRPr lang="en-ZA"/>
          </a:p>
        </p:txBody>
      </p:sp>
    </p:spTree>
    <p:extLst>
      <p:ext uri="{BB962C8B-B14F-4D97-AF65-F5344CB8AC3E}">
        <p14:creationId xmlns:p14="http://schemas.microsoft.com/office/powerpoint/2010/main" val="2375458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What were the real samples?</a:t>
            </a:r>
          </a:p>
          <a:p>
            <a:r>
              <a:rPr lang="en-ZA" dirty="0"/>
              <a:t>Well we had a mix of inorganic samples and biological samples. </a:t>
            </a:r>
          </a:p>
          <a:p>
            <a:r>
              <a:rPr lang="en-ZA" dirty="0"/>
              <a:t>You may look at the pictures and think that you could probably move these samples around so that the light encounters a less scattering region.</a:t>
            </a:r>
          </a:p>
          <a:p>
            <a:r>
              <a:rPr lang="en-ZA" dirty="0"/>
              <a:t>This can be done, so what we did was move a few of the samples around so that the beam encountered regions of stronger scattering. </a:t>
            </a:r>
          </a:p>
          <a:p>
            <a:r>
              <a:rPr lang="en-ZA" dirty="0"/>
              <a:t>Because in an imaging application we may have no ability to move the sample, so we wanted this to be robust.</a:t>
            </a:r>
          </a:p>
          <a:p>
            <a:endParaRPr lang="en-ZA" dirty="0"/>
          </a:p>
        </p:txBody>
      </p:sp>
      <p:sp>
        <p:nvSpPr>
          <p:cNvPr id="4" name="Slide Number Placeholder 3"/>
          <p:cNvSpPr>
            <a:spLocks noGrp="1"/>
          </p:cNvSpPr>
          <p:nvPr>
            <p:ph type="sldNum" sz="quarter" idx="5"/>
          </p:nvPr>
        </p:nvSpPr>
        <p:spPr/>
        <p:txBody>
          <a:bodyPr/>
          <a:lstStyle/>
          <a:p>
            <a:fld id="{1F0DFD6C-9608-406B-9349-01F5FDDB6F0C}" type="slidenum">
              <a:rPr lang="en-ZA" smtClean="0"/>
              <a:t>12</a:t>
            </a:fld>
            <a:endParaRPr lang="en-ZA"/>
          </a:p>
        </p:txBody>
      </p:sp>
    </p:spTree>
    <p:extLst>
      <p:ext uri="{BB962C8B-B14F-4D97-AF65-F5344CB8AC3E}">
        <p14:creationId xmlns:p14="http://schemas.microsoft.com/office/powerpoint/2010/main" val="166503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There were so many samples we had to pick just a few to show on the summary slide. </a:t>
            </a:r>
          </a:p>
          <a:p>
            <a:r>
              <a:rPr lang="en-ZA" dirty="0"/>
              <a:t>We sent beams with certain Skyrme numbers through various scattering strength samples and recorded to Skyrme number received on the other side. </a:t>
            </a:r>
          </a:p>
          <a:p>
            <a:r>
              <a:rPr lang="en-ZA" dirty="0"/>
              <a:t>Here we have some samples that only had a moderate distortion strength. Only the larger Skyrme numbers begin to deteriorate.</a:t>
            </a:r>
          </a:p>
          <a:p>
            <a:r>
              <a:rPr lang="en-ZA" dirty="0"/>
              <a:t>We also had samples that strongly distorted the light, you may see the same sample here and in the moderate region, this is because the sample was moved to a more strongly scattering region. </a:t>
            </a:r>
          </a:p>
          <a:p>
            <a:r>
              <a:rPr lang="en-ZA" dirty="0"/>
              <a:t>Again only the larger Skyrme numbers deteriorate. </a:t>
            </a:r>
          </a:p>
          <a:p>
            <a:r>
              <a:rPr lang="en-ZA" dirty="0"/>
              <a:t>Overall the Skyrme number sent was also received, so the topology was conserved even when passing through real world samples! We could communicate through a piece of </a:t>
            </a:r>
            <a:r>
              <a:rPr lang="en-ZA" dirty="0" err="1"/>
              <a:t>bubblewrap</a:t>
            </a:r>
            <a:r>
              <a:rPr lang="en-ZA" dirty="0"/>
              <a:t>.</a:t>
            </a:r>
          </a:p>
          <a:p>
            <a:endParaRPr lang="en-ZA" dirty="0"/>
          </a:p>
          <a:p>
            <a:r>
              <a:rPr lang="en-ZA" dirty="0"/>
              <a:t>Although I’ve spoken quite a bit about communication, so how was this tested?</a:t>
            </a:r>
          </a:p>
        </p:txBody>
      </p:sp>
      <p:sp>
        <p:nvSpPr>
          <p:cNvPr id="4" name="Slide Number Placeholder 3"/>
          <p:cNvSpPr>
            <a:spLocks noGrp="1"/>
          </p:cNvSpPr>
          <p:nvPr>
            <p:ph type="sldNum" sz="quarter" idx="5"/>
          </p:nvPr>
        </p:nvSpPr>
        <p:spPr/>
        <p:txBody>
          <a:bodyPr/>
          <a:lstStyle/>
          <a:p>
            <a:fld id="{1F0DFD6C-9608-406B-9349-01F5FDDB6F0C}" type="slidenum">
              <a:rPr lang="en-ZA" smtClean="0"/>
              <a:t>13</a:t>
            </a:fld>
            <a:endParaRPr lang="en-ZA"/>
          </a:p>
        </p:txBody>
      </p:sp>
    </p:spTree>
    <p:extLst>
      <p:ext uri="{BB962C8B-B14F-4D97-AF65-F5344CB8AC3E}">
        <p14:creationId xmlns:p14="http://schemas.microsoft.com/office/powerpoint/2010/main" val="1240775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2EE0F-C527-E8A0-F1A5-2BABA9ED95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F2D199-DEC2-B112-64F8-5C716CB60E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3AAD68-3259-80CC-803A-DB74DEE66D51}"/>
              </a:ext>
            </a:extLst>
          </p:cNvPr>
          <p:cNvSpPr>
            <a:spLocks noGrp="1"/>
          </p:cNvSpPr>
          <p:nvPr>
            <p:ph type="body" idx="1"/>
          </p:nvPr>
        </p:nvSpPr>
        <p:spPr/>
        <p:txBody>
          <a:bodyPr/>
          <a:lstStyle/>
          <a:p>
            <a:r>
              <a:rPr lang="en-ZA" dirty="0"/>
              <a:t>Main point: </a:t>
            </a:r>
            <a:r>
              <a:rPr lang="en-ZA" b="1" dirty="0"/>
              <a:t>Our current methods are difficult and need post processing.</a:t>
            </a:r>
          </a:p>
          <a:p>
            <a:r>
              <a:rPr lang="en-ZA" b="0" dirty="0"/>
              <a:t>To detect the ballistic photons we need a really short collection time so we don’t catch the photons that have been scattered around. We also need to start detecting almost as soon as we send the light through the sample (after all these are travelling at the speed of light).</a:t>
            </a:r>
          </a:p>
          <a:p>
            <a:r>
              <a:rPr lang="en-ZA" b="0" dirty="0"/>
              <a:t>In reality there are far more scattered photons arriving at our detector than the ballistic ones, some scattered paths are also only fractionally longer than the ballistic photons path, so we need a way to remove the contribution of these and detect them in the first place. </a:t>
            </a:r>
          </a:p>
          <a:p>
            <a:r>
              <a:rPr lang="en-ZA" b="0" dirty="0"/>
              <a:t>We need a lot of sophisticated equipment to make this happen, and even so can we really remove all those scattered photons from our ballistic signal?</a:t>
            </a:r>
          </a:p>
        </p:txBody>
      </p:sp>
      <p:sp>
        <p:nvSpPr>
          <p:cNvPr id="4" name="Slide Number Placeholder 3">
            <a:extLst>
              <a:ext uri="{FF2B5EF4-FFF2-40B4-BE49-F238E27FC236}">
                <a16:creationId xmlns:a16="http://schemas.microsoft.com/office/drawing/2014/main" id="{75E001D7-1D14-4B68-88C5-958CFF62F159}"/>
              </a:ext>
            </a:extLst>
          </p:cNvPr>
          <p:cNvSpPr>
            <a:spLocks noGrp="1"/>
          </p:cNvSpPr>
          <p:nvPr>
            <p:ph type="sldNum" sz="quarter" idx="5"/>
          </p:nvPr>
        </p:nvSpPr>
        <p:spPr/>
        <p:txBody>
          <a:bodyPr/>
          <a:lstStyle/>
          <a:p>
            <a:fld id="{1F0DFD6C-9608-406B-9349-01F5FDDB6F0C}" type="slidenum">
              <a:rPr lang="en-ZA" smtClean="0"/>
              <a:t>15</a:t>
            </a:fld>
            <a:endParaRPr lang="en-ZA"/>
          </a:p>
        </p:txBody>
      </p:sp>
    </p:spTree>
    <p:extLst>
      <p:ext uri="{BB962C8B-B14F-4D97-AF65-F5344CB8AC3E}">
        <p14:creationId xmlns:p14="http://schemas.microsoft.com/office/powerpoint/2010/main" val="850994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Main idea: </a:t>
            </a:r>
            <a:r>
              <a:rPr lang="en-ZA" b="1" dirty="0"/>
              <a:t>We have lots of Skyrme numbers so can send messages!</a:t>
            </a:r>
          </a:p>
          <a:p>
            <a:r>
              <a:rPr lang="en-ZA" b="0" dirty="0"/>
              <a:t>We had 11 Skyrme numbers, so we can make use of this large number by using then to send messages.</a:t>
            </a:r>
          </a:p>
          <a:p>
            <a:r>
              <a:rPr lang="en-ZA" b="0" dirty="0"/>
              <a:t>Here we have a picture that we can break up into 11 different colours, and we’ll assign a colour to a Skyrme number.</a:t>
            </a:r>
          </a:p>
          <a:p>
            <a:r>
              <a:rPr lang="en-ZA" b="0" dirty="0"/>
              <a:t>Now we’ll send these Skyrme numbers through some random media and see if we can construct the image on the other side.</a:t>
            </a:r>
          </a:p>
          <a:p>
            <a:r>
              <a:rPr lang="en-ZA" b="0" dirty="0"/>
              <a:t>We do get the image back on the other side and it looks the same!</a:t>
            </a:r>
          </a:p>
          <a:p>
            <a:r>
              <a:rPr lang="en-ZA" b="0" dirty="0"/>
              <a:t>If we were to use only OAM to do this the picture would look like this, and clearly using topology is </a:t>
            </a:r>
            <a:r>
              <a:rPr lang="en-ZA" b="0"/>
              <a:t>far better.</a:t>
            </a:r>
            <a:endParaRPr lang="en-ZA" b="0" dirty="0"/>
          </a:p>
          <a:p>
            <a:endParaRPr lang="en-ZA" b="0" dirty="0"/>
          </a:p>
          <a:p>
            <a:endParaRPr lang="en-ZA" b="0" dirty="0"/>
          </a:p>
        </p:txBody>
      </p:sp>
      <p:sp>
        <p:nvSpPr>
          <p:cNvPr id="4" name="Slide Number Placeholder 3"/>
          <p:cNvSpPr>
            <a:spLocks noGrp="1"/>
          </p:cNvSpPr>
          <p:nvPr>
            <p:ph type="sldNum" sz="quarter" idx="5"/>
          </p:nvPr>
        </p:nvSpPr>
        <p:spPr/>
        <p:txBody>
          <a:bodyPr/>
          <a:lstStyle/>
          <a:p>
            <a:fld id="{1F0DFD6C-9608-406B-9349-01F5FDDB6F0C}" type="slidenum">
              <a:rPr lang="en-ZA" smtClean="0"/>
              <a:t>16</a:t>
            </a:fld>
            <a:endParaRPr lang="en-ZA"/>
          </a:p>
        </p:txBody>
      </p:sp>
    </p:spTree>
    <p:extLst>
      <p:ext uri="{BB962C8B-B14F-4D97-AF65-F5344CB8AC3E}">
        <p14:creationId xmlns:p14="http://schemas.microsoft.com/office/powerpoint/2010/main" val="2102403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i="1" dirty="0"/>
              <a:t>What reader must know: </a:t>
            </a:r>
            <a:r>
              <a:rPr lang="en-ZA" b="1" i="1" dirty="0"/>
              <a:t>What random media generally is in the real world.</a:t>
            </a:r>
          </a:p>
          <a:p>
            <a:r>
              <a:rPr lang="en-ZA" i="1" dirty="0"/>
              <a:t>Let’s begin with, what is random media and why do we want to see through it.</a:t>
            </a:r>
          </a:p>
          <a:p>
            <a:r>
              <a:rPr lang="en-ZA" i="1" dirty="0"/>
              <a:t>What is this random media? Well, it could be fog, tissue, scratched optics or living tissue. </a:t>
            </a:r>
          </a:p>
          <a:p>
            <a:r>
              <a:rPr lang="en-ZA" i="1" dirty="0"/>
              <a:t>This random media fundamentally limits imaging and spectroscopy techniques because we can’t see through it. It scatters incoming light. </a:t>
            </a:r>
          </a:p>
          <a:p>
            <a:endParaRPr lang="en-ZA" i="1" dirty="0"/>
          </a:p>
          <a:p>
            <a:r>
              <a:rPr lang="en-ZA" i="1" dirty="0"/>
              <a:t>So it would be nice if we could see through randomness and get information through it. But how do we do this?</a:t>
            </a:r>
            <a:br>
              <a:rPr lang="en-ZA" dirty="0"/>
            </a:br>
            <a:endParaRPr lang="en-ZA" dirty="0"/>
          </a:p>
          <a:p>
            <a:r>
              <a:rPr lang="en-ZA" i="1" dirty="0"/>
              <a:t>What could we use that could survive randomness?</a:t>
            </a:r>
          </a:p>
        </p:txBody>
      </p:sp>
      <p:sp>
        <p:nvSpPr>
          <p:cNvPr id="4" name="Slide Number Placeholder 3"/>
          <p:cNvSpPr>
            <a:spLocks noGrp="1"/>
          </p:cNvSpPr>
          <p:nvPr>
            <p:ph type="sldNum" sz="quarter" idx="5"/>
          </p:nvPr>
        </p:nvSpPr>
        <p:spPr/>
        <p:txBody>
          <a:bodyPr/>
          <a:lstStyle/>
          <a:p>
            <a:fld id="{A71634AF-D3F5-422D-918D-7ABDA8192EE5}" type="slidenum">
              <a:rPr lang="en-ZA" smtClean="0"/>
              <a:t>2</a:t>
            </a:fld>
            <a:endParaRPr lang="en-ZA"/>
          </a:p>
        </p:txBody>
      </p:sp>
    </p:spTree>
    <p:extLst>
      <p:ext uri="{BB962C8B-B14F-4D97-AF65-F5344CB8AC3E}">
        <p14:creationId xmlns:p14="http://schemas.microsoft.com/office/powerpoint/2010/main" val="407804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Main idea: </a:t>
            </a:r>
            <a:r>
              <a:rPr lang="en-ZA" b="1" dirty="0"/>
              <a:t>Issue in spectroscopy and imaging.</a:t>
            </a:r>
          </a:p>
          <a:p>
            <a:r>
              <a:rPr lang="en-ZA" b="0" dirty="0"/>
              <a:t>Diagram of a spectroscopic set up, but we have issues when our samples or sample containers aren’t transparent and light gets scattered significantly. </a:t>
            </a:r>
          </a:p>
          <a:p>
            <a:r>
              <a:rPr lang="en-ZA" b="0" dirty="0"/>
              <a:t>We use spectroscopy since it’s a very cheap accessible technique, but it’s limitations limit our use of it. </a:t>
            </a:r>
          </a:p>
          <a:p>
            <a:r>
              <a:rPr lang="en-ZA" b="0" dirty="0"/>
              <a:t>Would be nice to see through turbid samples.</a:t>
            </a:r>
          </a:p>
        </p:txBody>
      </p:sp>
      <p:sp>
        <p:nvSpPr>
          <p:cNvPr id="4" name="Slide Number Placeholder 3"/>
          <p:cNvSpPr>
            <a:spLocks noGrp="1"/>
          </p:cNvSpPr>
          <p:nvPr>
            <p:ph type="sldNum" sz="quarter" idx="5"/>
          </p:nvPr>
        </p:nvSpPr>
        <p:spPr/>
        <p:txBody>
          <a:bodyPr/>
          <a:lstStyle/>
          <a:p>
            <a:fld id="{1F0DFD6C-9608-406B-9349-01F5FDDB6F0C}" type="slidenum">
              <a:rPr lang="en-ZA" smtClean="0"/>
              <a:t>3</a:t>
            </a:fld>
            <a:endParaRPr lang="en-ZA"/>
          </a:p>
        </p:txBody>
      </p:sp>
    </p:spTree>
    <p:extLst>
      <p:ext uri="{BB962C8B-B14F-4D97-AF65-F5344CB8AC3E}">
        <p14:creationId xmlns:p14="http://schemas.microsoft.com/office/powerpoint/2010/main" val="3505143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Main point: </a:t>
            </a:r>
            <a:r>
              <a:rPr lang="en-ZA" b="1" dirty="0"/>
              <a:t>We can see through fog and turbid media.</a:t>
            </a:r>
          </a:p>
          <a:p>
            <a:r>
              <a:rPr lang="en-ZA" b="0" dirty="0"/>
              <a:t>We are able to see through fog as follows, we send photons through the fog, some travel straight through the fog and out the other side, these are ballistic photons.</a:t>
            </a:r>
          </a:p>
          <a:p>
            <a:r>
              <a:rPr lang="en-ZA" b="0" dirty="0"/>
              <a:t>But a lot of the other photons bounce around and scatter inside of the fog before exiting and thus exit much later.</a:t>
            </a:r>
          </a:p>
        </p:txBody>
      </p:sp>
      <p:sp>
        <p:nvSpPr>
          <p:cNvPr id="4" name="Slide Number Placeholder 3"/>
          <p:cNvSpPr>
            <a:spLocks noGrp="1"/>
          </p:cNvSpPr>
          <p:nvPr>
            <p:ph type="sldNum" sz="quarter" idx="5"/>
          </p:nvPr>
        </p:nvSpPr>
        <p:spPr/>
        <p:txBody>
          <a:bodyPr/>
          <a:lstStyle/>
          <a:p>
            <a:fld id="{1F0DFD6C-9608-406B-9349-01F5FDDB6F0C}" type="slidenum">
              <a:rPr lang="en-ZA" smtClean="0"/>
              <a:t>4</a:t>
            </a:fld>
            <a:endParaRPr lang="en-ZA"/>
          </a:p>
        </p:txBody>
      </p:sp>
    </p:spTree>
    <p:extLst>
      <p:ext uri="{BB962C8B-B14F-4D97-AF65-F5344CB8AC3E}">
        <p14:creationId xmlns:p14="http://schemas.microsoft.com/office/powerpoint/2010/main" val="2336168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Main point: </a:t>
            </a:r>
            <a:r>
              <a:rPr lang="en-ZA" b="1" dirty="0"/>
              <a:t>Our current methods are difficult and need post processing.</a:t>
            </a:r>
          </a:p>
          <a:p>
            <a:r>
              <a:rPr lang="en-ZA" b="0" dirty="0"/>
              <a:t>To detect the ballistic photons we need a really short collection time so we don’t catch the photons that have been scattered around. We also need to start detecting almost as soon as we send the light through the sample (after all these are travelling at the speed of light).</a:t>
            </a:r>
          </a:p>
          <a:p>
            <a:r>
              <a:rPr lang="en-ZA" b="0" dirty="0"/>
              <a:t>In reality there are far more scattered photons arriving at our detector than the ballistic ones, some scattered paths are also only fractionally longer than the ballistic photons path, so we need a way to remove the contribution of these and detect them in the first place. </a:t>
            </a:r>
          </a:p>
          <a:p>
            <a:r>
              <a:rPr lang="en-ZA" b="0" dirty="0"/>
              <a:t>We need a lot of sophisticated equipment to make this happen, and even so can we really remove all those scattered photons from our ballistic signal?</a:t>
            </a:r>
          </a:p>
        </p:txBody>
      </p:sp>
      <p:sp>
        <p:nvSpPr>
          <p:cNvPr id="4" name="Slide Number Placeholder 3"/>
          <p:cNvSpPr>
            <a:spLocks noGrp="1"/>
          </p:cNvSpPr>
          <p:nvPr>
            <p:ph type="sldNum" sz="quarter" idx="5"/>
          </p:nvPr>
        </p:nvSpPr>
        <p:spPr/>
        <p:txBody>
          <a:bodyPr/>
          <a:lstStyle/>
          <a:p>
            <a:fld id="{1F0DFD6C-9608-406B-9349-01F5FDDB6F0C}" type="slidenum">
              <a:rPr lang="en-ZA" smtClean="0"/>
              <a:t>5</a:t>
            </a:fld>
            <a:endParaRPr lang="en-ZA"/>
          </a:p>
        </p:txBody>
      </p:sp>
    </p:spTree>
    <p:extLst>
      <p:ext uri="{BB962C8B-B14F-4D97-AF65-F5344CB8AC3E}">
        <p14:creationId xmlns:p14="http://schemas.microsoft.com/office/powerpoint/2010/main" val="2675788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We could use topology to do this, because topology has been shown to be robust to smooth deformations.</a:t>
            </a:r>
          </a:p>
          <a:p>
            <a:endParaRPr lang="en-ZA" dirty="0"/>
          </a:p>
          <a:p>
            <a:r>
              <a:rPr lang="en-ZA" dirty="0"/>
              <a:t>But what is topology? </a:t>
            </a:r>
          </a:p>
          <a:p>
            <a:endParaRPr lang="en-ZA" dirty="0"/>
          </a:p>
          <a:p>
            <a:r>
              <a:rPr lang="en-ZA" dirty="0"/>
              <a:t>Topology arises from non-</a:t>
            </a:r>
            <a:r>
              <a:rPr lang="en-ZA" dirty="0" err="1"/>
              <a:t>seprable</a:t>
            </a:r>
            <a:r>
              <a:rPr lang="en-ZA" dirty="0"/>
              <a:t> parameters where the one maps onto the other, what are these parameters in our light?</a:t>
            </a:r>
          </a:p>
          <a:p>
            <a:r>
              <a:rPr lang="en-ZA" dirty="0"/>
              <a:t>A beam of light at a particular point contains spatial information, but at that particular point it also has polarisation information. </a:t>
            </a:r>
          </a:p>
          <a:p>
            <a:r>
              <a:rPr lang="en-ZA" dirty="0"/>
              <a:t>If you were to move to another point in space that point would have different polarisation information. </a:t>
            </a:r>
          </a:p>
          <a:p>
            <a:r>
              <a:rPr lang="en-ZA" dirty="0"/>
              <a:t>The spatial and polarisation information for a classical vector beam are non separable, to know the one, we must first know the other and take a measurement. </a:t>
            </a:r>
          </a:p>
          <a:p>
            <a:r>
              <a:rPr lang="en-ZA" dirty="0"/>
              <a:t>This mapping from spatial to polarisation is what gives rise to the topology.</a:t>
            </a:r>
          </a:p>
          <a:p>
            <a:endParaRPr lang="en-ZA" dirty="0"/>
          </a:p>
          <a:p>
            <a:r>
              <a:rPr lang="en-ZA" dirty="0"/>
              <a:t>A fantastic property of topology is it can undergo smooth deformations and still be conserved. Making it an excellent candidate for transmitting information through random media.</a:t>
            </a:r>
          </a:p>
          <a:p>
            <a:endParaRPr lang="en-ZA" dirty="0"/>
          </a:p>
          <a:p>
            <a:r>
              <a:rPr lang="en-ZA" dirty="0"/>
              <a:t>We’ve investigated if topology is resilient to random media, because if it is, it could open many doors in the fields of imaging and spectroscopy and communication. </a:t>
            </a:r>
          </a:p>
          <a:p>
            <a:endParaRPr lang="en-ZA" dirty="0"/>
          </a:p>
          <a:p>
            <a:r>
              <a:rPr lang="en-ZA" dirty="0"/>
              <a:t>But we first needed a way to check if this will work before moving to real samples.</a:t>
            </a:r>
          </a:p>
        </p:txBody>
      </p:sp>
      <p:sp>
        <p:nvSpPr>
          <p:cNvPr id="4" name="Slide Number Placeholder 3"/>
          <p:cNvSpPr>
            <a:spLocks noGrp="1"/>
          </p:cNvSpPr>
          <p:nvPr>
            <p:ph type="sldNum" sz="quarter" idx="5"/>
          </p:nvPr>
        </p:nvSpPr>
        <p:spPr/>
        <p:txBody>
          <a:bodyPr/>
          <a:lstStyle/>
          <a:p>
            <a:fld id="{1F0DFD6C-9608-406B-9349-01F5FDDB6F0C}" type="slidenum">
              <a:rPr lang="en-ZA" smtClean="0"/>
              <a:t>6</a:t>
            </a:fld>
            <a:endParaRPr lang="en-ZA"/>
          </a:p>
        </p:txBody>
      </p:sp>
    </p:spTree>
    <p:extLst>
      <p:ext uri="{BB962C8B-B14F-4D97-AF65-F5344CB8AC3E}">
        <p14:creationId xmlns:p14="http://schemas.microsoft.com/office/powerpoint/2010/main" val="392304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b="0" dirty="0"/>
              <a:t>Main take away: </a:t>
            </a:r>
            <a:r>
              <a:rPr lang="en-ZA" b="1" dirty="0"/>
              <a:t>Why topology is robust and a great candidate.</a:t>
            </a:r>
          </a:p>
          <a:p>
            <a:r>
              <a:rPr lang="en-ZA" b="0" dirty="0"/>
              <a:t>We can pass our Skyrmions through stuff and they do come out distorted, but all their underlying information is still there, so the Skyrme number remains invariant. </a:t>
            </a:r>
          </a:p>
        </p:txBody>
      </p:sp>
      <p:sp>
        <p:nvSpPr>
          <p:cNvPr id="4" name="Slide Number Placeholder 3"/>
          <p:cNvSpPr>
            <a:spLocks noGrp="1"/>
          </p:cNvSpPr>
          <p:nvPr>
            <p:ph type="sldNum" sz="quarter" idx="5"/>
          </p:nvPr>
        </p:nvSpPr>
        <p:spPr/>
        <p:txBody>
          <a:bodyPr/>
          <a:lstStyle/>
          <a:p>
            <a:fld id="{1F0DFD6C-9608-406B-9349-01F5FDDB6F0C}" type="slidenum">
              <a:rPr lang="en-ZA" smtClean="0"/>
              <a:t>7</a:t>
            </a:fld>
            <a:endParaRPr lang="en-ZA"/>
          </a:p>
        </p:txBody>
      </p:sp>
    </p:spTree>
    <p:extLst>
      <p:ext uri="{BB962C8B-B14F-4D97-AF65-F5344CB8AC3E}">
        <p14:creationId xmlns:p14="http://schemas.microsoft.com/office/powerpoint/2010/main" val="1050953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1F0DFD6C-9608-406B-9349-01F5FDDB6F0C}" type="slidenum">
              <a:rPr lang="en-ZA" smtClean="0"/>
              <a:t>8</a:t>
            </a:fld>
            <a:endParaRPr lang="en-ZA"/>
          </a:p>
        </p:txBody>
      </p:sp>
    </p:spTree>
    <p:extLst>
      <p:ext uri="{BB962C8B-B14F-4D97-AF65-F5344CB8AC3E}">
        <p14:creationId xmlns:p14="http://schemas.microsoft.com/office/powerpoint/2010/main" val="1527971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Main take away: </a:t>
            </a:r>
            <a:r>
              <a:rPr lang="en-GB" b="1" dirty="0"/>
              <a:t>We first show control by simulating randomness by using spatial light modulators. </a:t>
            </a:r>
          </a:p>
          <a:p>
            <a:r>
              <a:rPr lang="en-GB" dirty="0"/>
              <a:t>We produce binary phase screens that consist of pixels that oscillate between pi and 0. Where pi is black and white is zero.</a:t>
            </a:r>
          </a:p>
          <a:p>
            <a:r>
              <a:rPr lang="en-GB" dirty="0"/>
              <a:t>Their distortion strength is defined by a dimensionless parameter omega which is the ratio between the </a:t>
            </a:r>
            <a:r>
              <a:rPr lang="en-GB" dirty="0" err="1"/>
              <a:t>superpixel</a:t>
            </a:r>
            <a:r>
              <a:rPr lang="en-GB" dirty="0"/>
              <a:t> size represented by d and the SLM screen size represented by l0.</a:t>
            </a:r>
          </a:p>
          <a:p>
            <a:r>
              <a:rPr lang="en-GB" dirty="0"/>
              <a:t>As omega increases and the size of the </a:t>
            </a:r>
            <a:r>
              <a:rPr lang="en-GB" dirty="0" err="1"/>
              <a:t>superpixel</a:t>
            </a:r>
            <a:r>
              <a:rPr lang="en-GB" dirty="0"/>
              <a:t> gets smaller the distortion strength increases.</a:t>
            </a:r>
          </a:p>
          <a:p>
            <a:endParaRPr lang="en-GB" dirty="0"/>
          </a:p>
          <a:p>
            <a:r>
              <a:rPr lang="en-GB" dirty="0"/>
              <a:t>These masks are projected onto the SLM, we have the hologram with a vortex that we use to create our vector beams, we add the mask on top and this is what the final holograms look like. </a:t>
            </a:r>
          </a:p>
          <a:p>
            <a:endParaRPr lang="en-ZA" dirty="0"/>
          </a:p>
        </p:txBody>
      </p:sp>
      <p:sp>
        <p:nvSpPr>
          <p:cNvPr id="4" name="Slide Number Placeholder 3"/>
          <p:cNvSpPr>
            <a:spLocks noGrp="1"/>
          </p:cNvSpPr>
          <p:nvPr>
            <p:ph type="sldNum" sz="quarter" idx="5"/>
          </p:nvPr>
        </p:nvSpPr>
        <p:spPr/>
        <p:txBody>
          <a:bodyPr/>
          <a:lstStyle/>
          <a:p>
            <a:fld id="{1F0DFD6C-9608-406B-9349-01F5FDDB6F0C}" type="slidenum">
              <a:rPr lang="en-ZA" smtClean="0"/>
              <a:t>9</a:t>
            </a:fld>
            <a:endParaRPr lang="en-ZA"/>
          </a:p>
        </p:txBody>
      </p:sp>
    </p:spTree>
    <p:extLst>
      <p:ext uri="{BB962C8B-B14F-4D97-AF65-F5344CB8AC3E}">
        <p14:creationId xmlns:p14="http://schemas.microsoft.com/office/powerpoint/2010/main" val="1506394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A4AD1-F7B4-F6FF-FD66-37DF51E1A2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64F42FD8-E79D-C57C-FE58-72383F638F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B7D12287-0217-FBAC-A825-D5BEB4F78555}"/>
              </a:ext>
            </a:extLst>
          </p:cNvPr>
          <p:cNvSpPr>
            <a:spLocks noGrp="1"/>
          </p:cNvSpPr>
          <p:nvPr>
            <p:ph type="dt" sz="half" idx="10"/>
          </p:nvPr>
        </p:nvSpPr>
        <p:spPr/>
        <p:txBody>
          <a:bodyPr/>
          <a:lstStyle/>
          <a:p>
            <a:fld id="{7CAE31F4-04E9-4618-A6AD-BDAEC44B99EB}" type="datetimeFigureOut">
              <a:rPr lang="en-ZA" smtClean="0"/>
              <a:t>2025/07/07</a:t>
            </a:fld>
            <a:endParaRPr lang="en-ZA"/>
          </a:p>
        </p:txBody>
      </p:sp>
      <p:sp>
        <p:nvSpPr>
          <p:cNvPr id="5" name="Footer Placeholder 4">
            <a:extLst>
              <a:ext uri="{FF2B5EF4-FFF2-40B4-BE49-F238E27FC236}">
                <a16:creationId xmlns:a16="http://schemas.microsoft.com/office/drawing/2014/main" id="{755639D1-F772-0A58-5E45-1221F4DED1F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FC09C006-24DC-9EC3-B6F6-1974C4BD3718}"/>
              </a:ext>
            </a:extLst>
          </p:cNvPr>
          <p:cNvSpPr>
            <a:spLocks noGrp="1"/>
          </p:cNvSpPr>
          <p:nvPr>
            <p:ph type="sldNum" sz="quarter" idx="12"/>
          </p:nvPr>
        </p:nvSpPr>
        <p:spPr/>
        <p:txBody>
          <a:bodyPr/>
          <a:lstStyle/>
          <a:p>
            <a:fld id="{3807A488-5DD6-4D1D-A3D6-AA4766F42D81}" type="slidenum">
              <a:rPr lang="en-ZA" smtClean="0"/>
              <a:t>‹#›</a:t>
            </a:fld>
            <a:endParaRPr lang="en-ZA"/>
          </a:p>
        </p:txBody>
      </p:sp>
    </p:spTree>
    <p:extLst>
      <p:ext uri="{BB962C8B-B14F-4D97-AF65-F5344CB8AC3E}">
        <p14:creationId xmlns:p14="http://schemas.microsoft.com/office/powerpoint/2010/main" val="1204092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41F3D-4087-82DE-4633-FD4F611798D6}"/>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BE933D5-26E5-0759-3D64-7AF5790562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3DDB409-408C-BD1C-59F0-6598B7F9A6A4}"/>
              </a:ext>
            </a:extLst>
          </p:cNvPr>
          <p:cNvSpPr>
            <a:spLocks noGrp="1"/>
          </p:cNvSpPr>
          <p:nvPr>
            <p:ph type="dt" sz="half" idx="10"/>
          </p:nvPr>
        </p:nvSpPr>
        <p:spPr/>
        <p:txBody>
          <a:bodyPr/>
          <a:lstStyle/>
          <a:p>
            <a:fld id="{7CAE31F4-04E9-4618-A6AD-BDAEC44B99EB}" type="datetimeFigureOut">
              <a:rPr lang="en-ZA" smtClean="0"/>
              <a:t>2025/07/07</a:t>
            </a:fld>
            <a:endParaRPr lang="en-ZA"/>
          </a:p>
        </p:txBody>
      </p:sp>
      <p:sp>
        <p:nvSpPr>
          <p:cNvPr id="5" name="Footer Placeholder 4">
            <a:extLst>
              <a:ext uri="{FF2B5EF4-FFF2-40B4-BE49-F238E27FC236}">
                <a16:creationId xmlns:a16="http://schemas.microsoft.com/office/drawing/2014/main" id="{741E69EC-0D16-54B1-1214-9B09AC0D6DC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1D4B988-95FF-CFD5-A54E-4B959961B9D5}"/>
              </a:ext>
            </a:extLst>
          </p:cNvPr>
          <p:cNvSpPr>
            <a:spLocks noGrp="1"/>
          </p:cNvSpPr>
          <p:nvPr>
            <p:ph type="sldNum" sz="quarter" idx="12"/>
          </p:nvPr>
        </p:nvSpPr>
        <p:spPr/>
        <p:txBody>
          <a:bodyPr/>
          <a:lstStyle/>
          <a:p>
            <a:fld id="{3807A488-5DD6-4D1D-A3D6-AA4766F42D81}" type="slidenum">
              <a:rPr lang="en-ZA" smtClean="0"/>
              <a:t>‹#›</a:t>
            </a:fld>
            <a:endParaRPr lang="en-ZA"/>
          </a:p>
        </p:txBody>
      </p:sp>
    </p:spTree>
    <p:extLst>
      <p:ext uri="{BB962C8B-B14F-4D97-AF65-F5344CB8AC3E}">
        <p14:creationId xmlns:p14="http://schemas.microsoft.com/office/powerpoint/2010/main" val="1629043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06FD71-1D81-64A1-8076-555CEF598DC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0D292994-567F-94C8-E93F-A0E6749511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29AC8CE-12B3-C076-6695-A6284E82C9A8}"/>
              </a:ext>
            </a:extLst>
          </p:cNvPr>
          <p:cNvSpPr>
            <a:spLocks noGrp="1"/>
          </p:cNvSpPr>
          <p:nvPr>
            <p:ph type="dt" sz="half" idx="10"/>
          </p:nvPr>
        </p:nvSpPr>
        <p:spPr/>
        <p:txBody>
          <a:bodyPr/>
          <a:lstStyle/>
          <a:p>
            <a:fld id="{7CAE31F4-04E9-4618-A6AD-BDAEC44B99EB}" type="datetimeFigureOut">
              <a:rPr lang="en-ZA" smtClean="0"/>
              <a:t>2025/07/07</a:t>
            </a:fld>
            <a:endParaRPr lang="en-ZA"/>
          </a:p>
        </p:txBody>
      </p:sp>
      <p:sp>
        <p:nvSpPr>
          <p:cNvPr id="5" name="Footer Placeholder 4">
            <a:extLst>
              <a:ext uri="{FF2B5EF4-FFF2-40B4-BE49-F238E27FC236}">
                <a16:creationId xmlns:a16="http://schemas.microsoft.com/office/drawing/2014/main" id="{CE932A9E-E10D-0421-A75B-0D00493F3EB1}"/>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D85E8BC-171F-0B2E-ADF0-02B52F612DE2}"/>
              </a:ext>
            </a:extLst>
          </p:cNvPr>
          <p:cNvSpPr>
            <a:spLocks noGrp="1"/>
          </p:cNvSpPr>
          <p:nvPr>
            <p:ph type="sldNum" sz="quarter" idx="12"/>
          </p:nvPr>
        </p:nvSpPr>
        <p:spPr/>
        <p:txBody>
          <a:bodyPr/>
          <a:lstStyle/>
          <a:p>
            <a:fld id="{3807A488-5DD6-4D1D-A3D6-AA4766F42D81}" type="slidenum">
              <a:rPr lang="en-ZA" smtClean="0"/>
              <a:t>‹#›</a:t>
            </a:fld>
            <a:endParaRPr lang="en-ZA"/>
          </a:p>
        </p:txBody>
      </p:sp>
    </p:spTree>
    <p:extLst>
      <p:ext uri="{BB962C8B-B14F-4D97-AF65-F5344CB8AC3E}">
        <p14:creationId xmlns:p14="http://schemas.microsoft.com/office/powerpoint/2010/main" val="1575670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4" name="Shape 6"/>
          <p:cNvSpPr>
            <a:spLocks noChangeArrowheads="1"/>
          </p:cNvSpPr>
          <p:nvPr/>
        </p:nvSpPr>
        <p:spPr bwMode="auto">
          <a:xfrm>
            <a:off x="535783" y="3339703"/>
            <a:ext cx="11126391" cy="0"/>
          </a:xfrm>
          <a:prstGeom prst="rect">
            <a:avLst/>
          </a:prstGeom>
          <a:noFill/>
          <a:ln w="12700">
            <a:solidFill>
              <a:srgbClr val="9A9A9A"/>
            </a:solidFill>
            <a:miter lim="400000"/>
            <a:headEnd/>
            <a:tailEnd/>
          </a:ln>
          <a:extLst>
            <a:ext uri="{909E8E84-426E-40dd-AFC4-6F175D3DCCD1}">
              <a14:hiddenFill xmlns:a14="http://schemas.microsoft.com/office/drawing/2010/main" xmlns="">
                <a:solidFill>
                  <a:srgbClr val="FFFFFF"/>
                </a:solidFill>
              </a14:hiddenFill>
            </a:ext>
          </a:extLst>
        </p:spPr>
        <p:txBody>
          <a:bodyPr lIns="0" tIns="0" rIns="0" bIns="0" anchor="ctr"/>
          <a:lstStyle/>
          <a:p>
            <a:pPr defTabSz="309632"/>
            <a:endParaRPr lang="en-US" sz="773">
              <a:solidFill>
                <a:srgbClr val="000000"/>
              </a:solidFill>
              <a:latin typeface="Helvetica" charset="0"/>
              <a:cs typeface="Helvetica" charset="0"/>
              <a:sym typeface="Helvetica" charset="0"/>
            </a:endParaRPr>
          </a:p>
        </p:txBody>
      </p:sp>
      <p:sp>
        <p:nvSpPr>
          <p:cNvPr id="7" name="Shape 7"/>
          <p:cNvSpPr>
            <a:spLocks noGrp="1"/>
          </p:cNvSpPr>
          <p:nvPr>
            <p:ph type="title"/>
          </p:nvPr>
        </p:nvSpPr>
        <p:spPr>
          <a:xfrm>
            <a:off x="535782" y="928687"/>
            <a:ext cx="11120437" cy="2232421"/>
          </a:xfrm>
          <a:prstGeom prst="rect">
            <a:avLst/>
          </a:prstGeom>
        </p:spPr>
        <p:txBody>
          <a:bodyPr/>
          <a:lstStyle/>
          <a:p>
            <a:pPr lvl="0"/>
            <a:r>
              <a:t>Title Text</a:t>
            </a:r>
          </a:p>
        </p:txBody>
      </p:sp>
      <p:sp>
        <p:nvSpPr>
          <p:cNvPr id="8" name="Shape 8"/>
          <p:cNvSpPr>
            <a:spLocks noGrp="1"/>
          </p:cNvSpPr>
          <p:nvPr>
            <p:ph type="body" idx="1"/>
          </p:nvPr>
        </p:nvSpPr>
        <p:spPr>
          <a:xfrm>
            <a:off x="535782" y="3527233"/>
            <a:ext cx="11120437" cy="714375"/>
          </a:xfrm>
          <a:prstGeom prst="rect">
            <a:avLst/>
          </a:prstGeom>
        </p:spPr>
        <p:txBody>
          <a:bodyPr/>
          <a:lstStyle>
            <a:lvl1pPr marL="0" indent="0">
              <a:spcBef>
                <a:spcPts val="0"/>
              </a:spcBef>
              <a:buSzTx/>
              <a:buFontTx/>
              <a:buNone/>
              <a:defRPr sz="1828">
                <a:latin typeface="Helvetica Neue"/>
                <a:ea typeface="Helvetica Neue"/>
                <a:cs typeface="Helvetica Neue"/>
                <a:sym typeface="Helvetica Neue"/>
              </a:defRPr>
            </a:lvl1pPr>
            <a:lvl2pPr marL="0" indent="156420">
              <a:spcBef>
                <a:spcPts val="0"/>
              </a:spcBef>
              <a:buSzTx/>
              <a:buFontTx/>
              <a:buNone/>
              <a:defRPr sz="1828">
                <a:latin typeface="Helvetica Neue"/>
                <a:ea typeface="Helvetica Neue"/>
                <a:cs typeface="Helvetica Neue"/>
                <a:sym typeface="Helvetica Neue"/>
              </a:defRPr>
            </a:lvl2pPr>
            <a:lvl3pPr marL="0" indent="312746">
              <a:spcBef>
                <a:spcPts val="0"/>
              </a:spcBef>
              <a:buSzTx/>
              <a:buFontTx/>
              <a:buNone/>
              <a:defRPr sz="1828">
                <a:latin typeface="Helvetica Neue"/>
                <a:ea typeface="Helvetica Neue"/>
                <a:cs typeface="Helvetica Neue"/>
                <a:sym typeface="Helvetica Neue"/>
              </a:defRPr>
            </a:lvl3pPr>
            <a:lvl4pPr marL="0" indent="469180">
              <a:spcBef>
                <a:spcPts val="0"/>
              </a:spcBef>
              <a:buSzTx/>
              <a:buFontTx/>
              <a:buNone/>
              <a:defRPr sz="1828">
                <a:latin typeface="Helvetica Neue"/>
                <a:ea typeface="Helvetica Neue"/>
                <a:cs typeface="Helvetica Neue"/>
                <a:sym typeface="Helvetica Neue"/>
              </a:defRPr>
            </a:lvl4pPr>
            <a:lvl5pPr marL="0" indent="625475">
              <a:spcBef>
                <a:spcPts val="0"/>
              </a:spcBef>
              <a:buSzTx/>
              <a:buFontTx/>
              <a:buNone/>
              <a:defRPr sz="1828">
                <a:latin typeface="Helvetica Neue"/>
                <a:ea typeface="Helvetica Neue"/>
                <a:cs typeface="Helvetica Neue"/>
                <a:sym typeface="Helvetica Neue"/>
              </a:defRPr>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77447049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58098-7D10-D689-EAA6-3BC151EB2690}"/>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B57B5557-DC61-6AC0-5A71-286473B220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775A912-D4CF-66D4-7E37-584BBE6B856A}"/>
              </a:ext>
            </a:extLst>
          </p:cNvPr>
          <p:cNvSpPr>
            <a:spLocks noGrp="1"/>
          </p:cNvSpPr>
          <p:nvPr>
            <p:ph type="dt" sz="half" idx="10"/>
          </p:nvPr>
        </p:nvSpPr>
        <p:spPr/>
        <p:txBody>
          <a:bodyPr/>
          <a:lstStyle/>
          <a:p>
            <a:fld id="{7CAE31F4-04E9-4618-A6AD-BDAEC44B99EB}" type="datetimeFigureOut">
              <a:rPr lang="en-ZA" smtClean="0"/>
              <a:t>2025/07/07</a:t>
            </a:fld>
            <a:endParaRPr lang="en-ZA"/>
          </a:p>
        </p:txBody>
      </p:sp>
      <p:sp>
        <p:nvSpPr>
          <p:cNvPr id="5" name="Footer Placeholder 4">
            <a:extLst>
              <a:ext uri="{FF2B5EF4-FFF2-40B4-BE49-F238E27FC236}">
                <a16:creationId xmlns:a16="http://schemas.microsoft.com/office/drawing/2014/main" id="{77D3ECA4-AF64-2E62-B7EE-0065B4947AC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4F31A197-7DC5-529A-189E-22DD3CA7CC0B}"/>
              </a:ext>
            </a:extLst>
          </p:cNvPr>
          <p:cNvSpPr>
            <a:spLocks noGrp="1"/>
          </p:cNvSpPr>
          <p:nvPr>
            <p:ph type="sldNum" sz="quarter" idx="12"/>
          </p:nvPr>
        </p:nvSpPr>
        <p:spPr/>
        <p:txBody>
          <a:bodyPr/>
          <a:lstStyle/>
          <a:p>
            <a:fld id="{3807A488-5DD6-4D1D-A3D6-AA4766F42D81}" type="slidenum">
              <a:rPr lang="en-ZA" smtClean="0"/>
              <a:t>‹#›</a:t>
            </a:fld>
            <a:endParaRPr lang="en-ZA"/>
          </a:p>
        </p:txBody>
      </p:sp>
    </p:spTree>
    <p:extLst>
      <p:ext uri="{BB962C8B-B14F-4D97-AF65-F5344CB8AC3E}">
        <p14:creationId xmlns:p14="http://schemas.microsoft.com/office/powerpoint/2010/main" val="1735036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83B6D-B0B9-01EC-3BAD-ACDD977E3A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13F719FA-171C-5176-EE4F-F7F26B84C9E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E8ADC1-CACA-1D77-0101-F880BB709758}"/>
              </a:ext>
            </a:extLst>
          </p:cNvPr>
          <p:cNvSpPr>
            <a:spLocks noGrp="1"/>
          </p:cNvSpPr>
          <p:nvPr>
            <p:ph type="dt" sz="half" idx="10"/>
          </p:nvPr>
        </p:nvSpPr>
        <p:spPr/>
        <p:txBody>
          <a:bodyPr/>
          <a:lstStyle/>
          <a:p>
            <a:fld id="{7CAE31F4-04E9-4618-A6AD-BDAEC44B99EB}" type="datetimeFigureOut">
              <a:rPr lang="en-ZA" smtClean="0"/>
              <a:t>2025/07/07</a:t>
            </a:fld>
            <a:endParaRPr lang="en-ZA"/>
          </a:p>
        </p:txBody>
      </p:sp>
      <p:sp>
        <p:nvSpPr>
          <p:cNvPr id="5" name="Footer Placeholder 4">
            <a:extLst>
              <a:ext uri="{FF2B5EF4-FFF2-40B4-BE49-F238E27FC236}">
                <a16:creationId xmlns:a16="http://schemas.microsoft.com/office/drawing/2014/main" id="{F85F8F6E-AC1A-8D35-7227-022A857CEE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FE543694-1020-96FC-83C5-A03A94244A8A}"/>
              </a:ext>
            </a:extLst>
          </p:cNvPr>
          <p:cNvSpPr>
            <a:spLocks noGrp="1"/>
          </p:cNvSpPr>
          <p:nvPr>
            <p:ph type="sldNum" sz="quarter" idx="12"/>
          </p:nvPr>
        </p:nvSpPr>
        <p:spPr/>
        <p:txBody>
          <a:bodyPr/>
          <a:lstStyle/>
          <a:p>
            <a:fld id="{3807A488-5DD6-4D1D-A3D6-AA4766F42D81}" type="slidenum">
              <a:rPr lang="en-ZA" smtClean="0"/>
              <a:t>‹#›</a:t>
            </a:fld>
            <a:endParaRPr lang="en-ZA"/>
          </a:p>
        </p:txBody>
      </p:sp>
    </p:spTree>
    <p:extLst>
      <p:ext uri="{BB962C8B-B14F-4D97-AF65-F5344CB8AC3E}">
        <p14:creationId xmlns:p14="http://schemas.microsoft.com/office/powerpoint/2010/main" val="3060416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9DA0F-9325-9FD6-E2DA-1AD1D9D67AFA}"/>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FABC3ECA-EB8C-78DE-53F9-FAA379064D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C929BA7-4478-5F37-C8A8-A7F76DA566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9EEE1295-158A-A212-8C52-74E9D7B00D39}"/>
              </a:ext>
            </a:extLst>
          </p:cNvPr>
          <p:cNvSpPr>
            <a:spLocks noGrp="1"/>
          </p:cNvSpPr>
          <p:nvPr>
            <p:ph type="dt" sz="half" idx="10"/>
          </p:nvPr>
        </p:nvSpPr>
        <p:spPr/>
        <p:txBody>
          <a:bodyPr/>
          <a:lstStyle/>
          <a:p>
            <a:fld id="{7CAE31F4-04E9-4618-A6AD-BDAEC44B99EB}" type="datetimeFigureOut">
              <a:rPr lang="en-ZA" smtClean="0"/>
              <a:t>2025/07/07</a:t>
            </a:fld>
            <a:endParaRPr lang="en-ZA"/>
          </a:p>
        </p:txBody>
      </p:sp>
      <p:sp>
        <p:nvSpPr>
          <p:cNvPr id="6" name="Footer Placeholder 5">
            <a:extLst>
              <a:ext uri="{FF2B5EF4-FFF2-40B4-BE49-F238E27FC236}">
                <a16:creationId xmlns:a16="http://schemas.microsoft.com/office/drawing/2014/main" id="{BF1AC3BF-0F71-2773-7BBD-75D90418DB02}"/>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E11D1A37-AEF7-736C-0E03-6BAF80333B37}"/>
              </a:ext>
            </a:extLst>
          </p:cNvPr>
          <p:cNvSpPr>
            <a:spLocks noGrp="1"/>
          </p:cNvSpPr>
          <p:nvPr>
            <p:ph type="sldNum" sz="quarter" idx="12"/>
          </p:nvPr>
        </p:nvSpPr>
        <p:spPr/>
        <p:txBody>
          <a:bodyPr/>
          <a:lstStyle/>
          <a:p>
            <a:fld id="{3807A488-5DD6-4D1D-A3D6-AA4766F42D81}" type="slidenum">
              <a:rPr lang="en-ZA" smtClean="0"/>
              <a:t>‹#›</a:t>
            </a:fld>
            <a:endParaRPr lang="en-ZA"/>
          </a:p>
        </p:txBody>
      </p:sp>
    </p:spTree>
    <p:extLst>
      <p:ext uri="{BB962C8B-B14F-4D97-AF65-F5344CB8AC3E}">
        <p14:creationId xmlns:p14="http://schemas.microsoft.com/office/powerpoint/2010/main" val="2551203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29FC8-5A44-71D0-5DFA-64B4D8628253}"/>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CE51EFC0-6DED-2834-C27E-2DDC3D09FA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7ADF41-8CA7-243D-DD3E-220972B5F2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83C0322F-E34E-22D6-E395-656C3BD569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C8BFFD-4CAD-0DB0-A0AA-30E6C4AD0E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9F835E69-AF0E-9C91-2281-5DAFA020B4B6}"/>
              </a:ext>
            </a:extLst>
          </p:cNvPr>
          <p:cNvSpPr>
            <a:spLocks noGrp="1"/>
          </p:cNvSpPr>
          <p:nvPr>
            <p:ph type="dt" sz="half" idx="10"/>
          </p:nvPr>
        </p:nvSpPr>
        <p:spPr/>
        <p:txBody>
          <a:bodyPr/>
          <a:lstStyle/>
          <a:p>
            <a:fld id="{7CAE31F4-04E9-4618-A6AD-BDAEC44B99EB}" type="datetimeFigureOut">
              <a:rPr lang="en-ZA" smtClean="0"/>
              <a:t>2025/07/07</a:t>
            </a:fld>
            <a:endParaRPr lang="en-ZA"/>
          </a:p>
        </p:txBody>
      </p:sp>
      <p:sp>
        <p:nvSpPr>
          <p:cNvPr id="8" name="Footer Placeholder 7">
            <a:extLst>
              <a:ext uri="{FF2B5EF4-FFF2-40B4-BE49-F238E27FC236}">
                <a16:creationId xmlns:a16="http://schemas.microsoft.com/office/drawing/2014/main" id="{81FFA8D7-DFA5-06F9-0750-1AA56E760B3E}"/>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D5799BEE-4D8C-BDA2-7CEB-5C31690AF8E4}"/>
              </a:ext>
            </a:extLst>
          </p:cNvPr>
          <p:cNvSpPr>
            <a:spLocks noGrp="1"/>
          </p:cNvSpPr>
          <p:nvPr>
            <p:ph type="sldNum" sz="quarter" idx="12"/>
          </p:nvPr>
        </p:nvSpPr>
        <p:spPr/>
        <p:txBody>
          <a:bodyPr/>
          <a:lstStyle/>
          <a:p>
            <a:fld id="{3807A488-5DD6-4D1D-A3D6-AA4766F42D81}" type="slidenum">
              <a:rPr lang="en-ZA" smtClean="0"/>
              <a:t>‹#›</a:t>
            </a:fld>
            <a:endParaRPr lang="en-ZA"/>
          </a:p>
        </p:txBody>
      </p:sp>
    </p:spTree>
    <p:extLst>
      <p:ext uri="{BB962C8B-B14F-4D97-AF65-F5344CB8AC3E}">
        <p14:creationId xmlns:p14="http://schemas.microsoft.com/office/powerpoint/2010/main" val="3702902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6B540-7507-A397-F8C0-459F1EF3E0B5}"/>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CD813D91-12FD-DD6D-CA5B-9D157658C383}"/>
              </a:ext>
            </a:extLst>
          </p:cNvPr>
          <p:cNvSpPr>
            <a:spLocks noGrp="1"/>
          </p:cNvSpPr>
          <p:nvPr>
            <p:ph type="dt" sz="half" idx="10"/>
          </p:nvPr>
        </p:nvSpPr>
        <p:spPr/>
        <p:txBody>
          <a:bodyPr/>
          <a:lstStyle/>
          <a:p>
            <a:fld id="{7CAE31F4-04E9-4618-A6AD-BDAEC44B99EB}" type="datetimeFigureOut">
              <a:rPr lang="en-ZA" smtClean="0"/>
              <a:t>2025/07/07</a:t>
            </a:fld>
            <a:endParaRPr lang="en-ZA"/>
          </a:p>
        </p:txBody>
      </p:sp>
      <p:sp>
        <p:nvSpPr>
          <p:cNvPr id="4" name="Footer Placeholder 3">
            <a:extLst>
              <a:ext uri="{FF2B5EF4-FFF2-40B4-BE49-F238E27FC236}">
                <a16:creationId xmlns:a16="http://schemas.microsoft.com/office/drawing/2014/main" id="{E9AA4564-4D02-9951-9942-7187440C3B23}"/>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CFA220DC-4486-A543-B50B-3B845FDAE5A1}"/>
              </a:ext>
            </a:extLst>
          </p:cNvPr>
          <p:cNvSpPr>
            <a:spLocks noGrp="1"/>
          </p:cNvSpPr>
          <p:nvPr>
            <p:ph type="sldNum" sz="quarter" idx="12"/>
          </p:nvPr>
        </p:nvSpPr>
        <p:spPr/>
        <p:txBody>
          <a:bodyPr/>
          <a:lstStyle/>
          <a:p>
            <a:fld id="{3807A488-5DD6-4D1D-A3D6-AA4766F42D81}" type="slidenum">
              <a:rPr lang="en-ZA" smtClean="0"/>
              <a:t>‹#›</a:t>
            </a:fld>
            <a:endParaRPr lang="en-ZA"/>
          </a:p>
        </p:txBody>
      </p:sp>
    </p:spTree>
    <p:extLst>
      <p:ext uri="{BB962C8B-B14F-4D97-AF65-F5344CB8AC3E}">
        <p14:creationId xmlns:p14="http://schemas.microsoft.com/office/powerpoint/2010/main" val="456183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DA567F-52F1-C2FD-A776-0A812105488A}"/>
              </a:ext>
            </a:extLst>
          </p:cNvPr>
          <p:cNvSpPr>
            <a:spLocks noGrp="1"/>
          </p:cNvSpPr>
          <p:nvPr>
            <p:ph type="dt" sz="half" idx="10"/>
          </p:nvPr>
        </p:nvSpPr>
        <p:spPr/>
        <p:txBody>
          <a:bodyPr/>
          <a:lstStyle/>
          <a:p>
            <a:fld id="{7CAE31F4-04E9-4618-A6AD-BDAEC44B99EB}" type="datetimeFigureOut">
              <a:rPr lang="en-ZA" smtClean="0"/>
              <a:t>2025/07/07</a:t>
            </a:fld>
            <a:endParaRPr lang="en-ZA"/>
          </a:p>
        </p:txBody>
      </p:sp>
      <p:sp>
        <p:nvSpPr>
          <p:cNvPr id="3" name="Footer Placeholder 2">
            <a:extLst>
              <a:ext uri="{FF2B5EF4-FFF2-40B4-BE49-F238E27FC236}">
                <a16:creationId xmlns:a16="http://schemas.microsoft.com/office/drawing/2014/main" id="{EBAFA43B-34D0-5C77-1E0A-31CA0D20E2E4}"/>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970345F9-BC57-12EC-C25D-E77721C07A6E}"/>
              </a:ext>
            </a:extLst>
          </p:cNvPr>
          <p:cNvSpPr>
            <a:spLocks noGrp="1"/>
          </p:cNvSpPr>
          <p:nvPr>
            <p:ph type="sldNum" sz="quarter" idx="12"/>
          </p:nvPr>
        </p:nvSpPr>
        <p:spPr/>
        <p:txBody>
          <a:bodyPr/>
          <a:lstStyle/>
          <a:p>
            <a:fld id="{3807A488-5DD6-4D1D-A3D6-AA4766F42D81}" type="slidenum">
              <a:rPr lang="en-ZA" smtClean="0"/>
              <a:t>‹#›</a:t>
            </a:fld>
            <a:endParaRPr lang="en-ZA"/>
          </a:p>
        </p:txBody>
      </p:sp>
    </p:spTree>
    <p:extLst>
      <p:ext uri="{BB962C8B-B14F-4D97-AF65-F5344CB8AC3E}">
        <p14:creationId xmlns:p14="http://schemas.microsoft.com/office/powerpoint/2010/main" val="3220341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B841F-3E14-CBE1-7677-7A4625E94C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A66AFF02-09E9-5B79-3D56-AF3ED68FDA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CEB17620-C1C9-E707-8A6F-DCC384C4F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D24316-E0E0-0E3A-2A0F-8C66E5E26CE5}"/>
              </a:ext>
            </a:extLst>
          </p:cNvPr>
          <p:cNvSpPr>
            <a:spLocks noGrp="1"/>
          </p:cNvSpPr>
          <p:nvPr>
            <p:ph type="dt" sz="half" idx="10"/>
          </p:nvPr>
        </p:nvSpPr>
        <p:spPr/>
        <p:txBody>
          <a:bodyPr/>
          <a:lstStyle/>
          <a:p>
            <a:fld id="{7CAE31F4-04E9-4618-A6AD-BDAEC44B99EB}" type="datetimeFigureOut">
              <a:rPr lang="en-ZA" smtClean="0"/>
              <a:t>2025/07/07</a:t>
            </a:fld>
            <a:endParaRPr lang="en-ZA"/>
          </a:p>
        </p:txBody>
      </p:sp>
      <p:sp>
        <p:nvSpPr>
          <p:cNvPr id="6" name="Footer Placeholder 5">
            <a:extLst>
              <a:ext uri="{FF2B5EF4-FFF2-40B4-BE49-F238E27FC236}">
                <a16:creationId xmlns:a16="http://schemas.microsoft.com/office/drawing/2014/main" id="{8ED136E3-324B-35E3-6DE0-089B1684B18F}"/>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9D0EB61-04FC-35D9-7D27-CD60480A4F71}"/>
              </a:ext>
            </a:extLst>
          </p:cNvPr>
          <p:cNvSpPr>
            <a:spLocks noGrp="1"/>
          </p:cNvSpPr>
          <p:nvPr>
            <p:ph type="sldNum" sz="quarter" idx="12"/>
          </p:nvPr>
        </p:nvSpPr>
        <p:spPr/>
        <p:txBody>
          <a:bodyPr/>
          <a:lstStyle/>
          <a:p>
            <a:fld id="{3807A488-5DD6-4D1D-A3D6-AA4766F42D81}" type="slidenum">
              <a:rPr lang="en-ZA" smtClean="0"/>
              <a:t>‹#›</a:t>
            </a:fld>
            <a:endParaRPr lang="en-ZA"/>
          </a:p>
        </p:txBody>
      </p:sp>
    </p:spTree>
    <p:extLst>
      <p:ext uri="{BB962C8B-B14F-4D97-AF65-F5344CB8AC3E}">
        <p14:creationId xmlns:p14="http://schemas.microsoft.com/office/powerpoint/2010/main" val="2215006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963BA-7DC8-AEF6-7F00-E5C3D2BF1C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E95FF053-3AB9-50B9-280E-85691C6CAD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28BB22D5-3325-3F3F-BF60-5E8243B925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AFF277-4E17-EBB6-E8BB-49EC02526439}"/>
              </a:ext>
            </a:extLst>
          </p:cNvPr>
          <p:cNvSpPr>
            <a:spLocks noGrp="1"/>
          </p:cNvSpPr>
          <p:nvPr>
            <p:ph type="dt" sz="half" idx="10"/>
          </p:nvPr>
        </p:nvSpPr>
        <p:spPr/>
        <p:txBody>
          <a:bodyPr/>
          <a:lstStyle/>
          <a:p>
            <a:fld id="{7CAE31F4-04E9-4618-A6AD-BDAEC44B99EB}" type="datetimeFigureOut">
              <a:rPr lang="en-ZA" smtClean="0"/>
              <a:t>2025/07/07</a:t>
            </a:fld>
            <a:endParaRPr lang="en-ZA"/>
          </a:p>
        </p:txBody>
      </p:sp>
      <p:sp>
        <p:nvSpPr>
          <p:cNvPr id="6" name="Footer Placeholder 5">
            <a:extLst>
              <a:ext uri="{FF2B5EF4-FFF2-40B4-BE49-F238E27FC236}">
                <a16:creationId xmlns:a16="http://schemas.microsoft.com/office/drawing/2014/main" id="{F07A4C5E-D082-F16A-811A-AFC66FD567F1}"/>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66426FC1-1908-BD81-A33B-F3B458B032E6}"/>
              </a:ext>
            </a:extLst>
          </p:cNvPr>
          <p:cNvSpPr>
            <a:spLocks noGrp="1"/>
          </p:cNvSpPr>
          <p:nvPr>
            <p:ph type="sldNum" sz="quarter" idx="12"/>
          </p:nvPr>
        </p:nvSpPr>
        <p:spPr/>
        <p:txBody>
          <a:bodyPr/>
          <a:lstStyle/>
          <a:p>
            <a:fld id="{3807A488-5DD6-4D1D-A3D6-AA4766F42D81}" type="slidenum">
              <a:rPr lang="en-ZA" smtClean="0"/>
              <a:t>‹#›</a:t>
            </a:fld>
            <a:endParaRPr lang="en-ZA"/>
          </a:p>
        </p:txBody>
      </p:sp>
    </p:spTree>
    <p:extLst>
      <p:ext uri="{BB962C8B-B14F-4D97-AF65-F5344CB8AC3E}">
        <p14:creationId xmlns:p14="http://schemas.microsoft.com/office/powerpoint/2010/main" val="111023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4068DE-A1F5-9649-4358-B97DDD646D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71B605F7-8E7B-4A21-7783-F110E0B3F8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51D077A-13FE-D2FA-89E9-224BA8EDA7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CAE31F4-04E9-4618-A6AD-BDAEC44B99EB}" type="datetimeFigureOut">
              <a:rPr lang="en-ZA" smtClean="0"/>
              <a:t>2025/07/07</a:t>
            </a:fld>
            <a:endParaRPr lang="en-ZA"/>
          </a:p>
        </p:txBody>
      </p:sp>
      <p:sp>
        <p:nvSpPr>
          <p:cNvPr id="5" name="Footer Placeholder 4">
            <a:extLst>
              <a:ext uri="{FF2B5EF4-FFF2-40B4-BE49-F238E27FC236}">
                <a16:creationId xmlns:a16="http://schemas.microsoft.com/office/drawing/2014/main" id="{5BAE9778-5A9F-46B0-106C-08E9EDA9B6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ZA"/>
          </a:p>
        </p:txBody>
      </p:sp>
      <p:sp>
        <p:nvSpPr>
          <p:cNvPr id="6" name="Slide Number Placeholder 5">
            <a:extLst>
              <a:ext uri="{FF2B5EF4-FFF2-40B4-BE49-F238E27FC236}">
                <a16:creationId xmlns:a16="http://schemas.microsoft.com/office/drawing/2014/main" id="{536B3091-D1B1-7F40-49BD-56C9C1A618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807A488-5DD6-4D1D-A3D6-AA4766F42D81}" type="slidenum">
              <a:rPr lang="en-ZA" smtClean="0"/>
              <a:t>‹#›</a:t>
            </a:fld>
            <a:endParaRPr lang="en-ZA"/>
          </a:p>
        </p:txBody>
      </p:sp>
    </p:spTree>
    <p:extLst>
      <p:ext uri="{BB962C8B-B14F-4D97-AF65-F5344CB8AC3E}">
        <p14:creationId xmlns:p14="http://schemas.microsoft.com/office/powerpoint/2010/main" val="791320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6" Type="http://schemas.openxmlformats.org/officeDocument/2006/relationships/customXml" Target="../ink/ink9.xml"/><Relationship Id="rId21" Type="http://schemas.openxmlformats.org/officeDocument/2006/relationships/image" Target="../media/image33.png"/><Relationship Id="rId42" Type="http://schemas.openxmlformats.org/officeDocument/2006/relationships/image" Target="../media/image41.png"/><Relationship Id="rId47" Type="http://schemas.openxmlformats.org/officeDocument/2006/relationships/customXml" Target="../ink/ink22.xml"/><Relationship Id="rId63" Type="http://schemas.openxmlformats.org/officeDocument/2006/relationships/image" Target="../media/image49.png"/><Relationship Id="rId68" Type="http://schemas.openxmlformats.org/officeDocument/2006/relationships/customXml" Target="../ink/ink33.xml"/><Relationship Id="rId2" Type="http://schemas.openxmlformats.org/officeDocument/2006/relationships/notesSlide" Target="../notesSlides/notesSlide10.xml"/><Relationship Id="rId16" Type="http://schemas.openxmlformats.org/officeDocument/2006/relationships/customXml" Target="../ink/ink2.xml"/><Relationship Id="rId29" Type="http://schemas.openxmlformats.org/officeDocument/2006/relationships/image" Target="../media/image35.png"/><Relationship Id="rId11" Type="http://schemas.openxmlformats.org/officeDocument/2006/relationships/image" Target="../media/image270.png"/><Relationship Id="rId24" Type="http://schemas.openxmlformats.org/officeDocument/2006/relationships/customXml" Target="../ink/ink7.xml"/><Relationship Id="rId32" Type="http://schemas.openxmlformats.org/officeDocument/2006/relationships/image" Target="../media/image36.png"/><Relationship Id="rId37" Type="http://schemas.openxmlformats.org/officeDocument/2006/relationships/customXml" Target="../ink/ink15.xml"/><Relationship Id="rId40" Type="http://schemas.openxmlformats.org/officeDocument/2006/relationships/image" Target="../media/image40.png"/><Relationship Id="rId45" Type="http://schemas.openxmlformats.org/officeDocument/2006/relationships/customXml" Target="../ink/ink20.xml"/><Relationship Id="rId53" Type="http://schemas.openxmlformats.org/officeDocument/2006/relationships/image" Target="../media/image44.png"/><Relationship Id="rId58" Type="http://schemas.openxmlformats.org/officeDocument/2006/relationships/customXml" Target="../ink/ink28.xml"/><Relationship Id="rId66" Type="http://schemas.openxmlformats.org/officeDocument/2006/relationships/customXml" Target="../ink/ink32.xml"/><Relationship Id="rId5" Type="http://schemas.openxmlformats.org/officeDocument/2006/relationships/image" Target="../media/image25.png"/><Relationship Id="rId61" Type="http://schemas.openxmlformats.org/officeDocument/2006/relationships/image" Target="../media/image48.png"/><Relationship Id="rId19" Type="http://schemas.openxmlformats.org/officeDocument/2006/relationships/image" Target="../media/image32.png"/><Relationship Id="rId14" Type="http://schemas.openxmlformats.org/officeDocument/2006/relationships/customXml" Target="../ink/ink1.xml"/><Relationship Id="rId22" Type="http://schemas.openxmlformats.org/officeDocument/2006/relationships/customXml" Target="../ink/ink5.xml"/><Relationship Id="rId27" Type="http://schemas.openxmlformats.org/officeDocument/2006/relationships/image" Target="../media/image34.png"/><Relationship Id="rId30" Type="http://schemas.openxmlformats.org/officeDocument/2006/relationships/customXml" Target="../ink/ink11.xml"/><Relationship Id="rId35" Type="http://schemas.openxmlformats.org/officeDocument/2006/relationships/customXml" Target="../ink/ink14.xml"/><Relationship Id="rId43" Type="http://schemas.openxmlformats.org/officeDocument/2006/relationships/customXml" Target="../ink/ink18.xml"/><Relationship Id="rId48" Type="http://schemas.openxmlformats.org/officeDocument/2006/relationships/image" Target="../media/image42.png"/><Relationship Id="rId56" Type="http://schemas.openxmlformats.org/officeDocument/2006/relationships/customXml" Target="../ink/ink27.xml"/><Relationship Id="rId64" Type="http://schemas.openxmlformats.org/officeDocument/2006/relationships/customXml" Target="../ink/ink31.xml"/><Relationship Id="rId69" Type="http://schemas.openxmlformats.org/officeDocument/2006/relationships/image" Target="../media/image52.png"/><Relationship Id="rId8" Type="http://schemas.openxmlformats.org/officeDocument/2006/relationships/image" Target="../media/image28.png"/><Relationship Id="rId51" Type="http://schemas.openxmlformats.org/officeDocument/2006/relationships/image" Target="../media/image43.png"/><Relationship Id="rId72" Type="http://schemas.openxmlformats.org/officeDocument/2006/relationships/customXml" Target="../ink/ink35.xml"/><Relationship Id="rId3" Type="http://schemas.openxmlformats.org/officeDocument/2006/relationships/image" Target="../media/image22.png"/><Relationship Id="rId12" Type="http://schemas.openxmlformats.org/officeDocument/2006/relationships/image" Target="../media/image280.png"/><Relationship Id="rId17" Type="http://schemas.openxmlformats.org/officeDocument/2006/relationships/image" Target="../media/image31.png"/><Relationship Id="rId25" Type="http://schemas.openxmlformats.org/officeDocument/2006/relationships/customXml" Target="../ink/ink8.xml"/><Relationship Id="rId33" Type="http://schemas.openxmlformats.org/officeDocument/2006/relationships/customXml" Target="../ink/ink13.xml"/><Relationship Id="rId38" Type="http://schemas.openxmlformats.org/officeDocument/2006/relationships/image" Target="../media/image39.png"/><Relationship Id="rId46" Type="http://schemas.openxmlformats.org/officeDocument/2006/relationships/customXml" Target="../ink/ink21.xml"/><Relationship Id="rId59" Type="http://schemas.openxmlformats.org/officeDocument/2006/relationships/image" Target="../media/image47.png"/><Relationship Id="rId67" Type="http://schemas.openxmlformats.org/officeDocument/2006/relationships/image" Target="../media/image51.png"/><Relationship Id="rId20" Type="http://schemas.openxmlformats.org/officeDocument/2006/relationships/customXml" Target="../ink/ink4.xml"/><Relationship Id="rId41" Type="http://schemas.openxmlformats.org/officeDocument/2006/relationships/customXml" Target="../ink/ink17.xml"/><Relationship Id="rId54" Type="http://schemas.openxmlformats.org/officeDocument/2006/relationships/customXml" Target="../ink/ink26.xml"/><Relationship Id="rId62" Type="http://schemas.openxmlformats.org/officeDocument/2006/relationships/customXml" Target="../ink/ink30.xml"/><Relationship Id="rId70" Type="http://schemas.openxmlformats.org/officeDocument/2006/relationships/customXml" Target="../ink/ink34.xml"/><Relationship Id="rId1" Type="http://schemas.openxmlformats.org/officeDocument/2006/relationships/slideLayout" Target="../slideLayouts/slideLayout6.xml"/><Relationship Id="rId6" Type="http://schemas.openxmlformats.org/officeDocument/2006/relationships/image" Target="../media/image26.png"/><Relationship Id="rId15" Type="http://schemas.openxmlformats.org/officeDocument/2006/relationships/image" Target="../media/image30.png"/><Relationship Id="rId23" Type="http://schemas.openxmlformats.org/officeDocument/2006/relationships/customXml" Target="../ink/ink6.xml"/><Relationship Id="rId28" Type="http://schemas.openxmlformats.org/officeDocument/2006/relationships/customXml" Target="../ink/ink10.xml"/><Relationship Id="rId36" Type="http://schemas.openxmlformats.org/officeDocument/2006/relationships/image" Target="../media/image38.png"/><Relationship Id="rId49" Type="http://schemas.openxmlformats.org/officeDocument/2006/relationships/customXml" Target="../ink/ink23.xml"/><Relationship Id="rId57" Type="http://schemas.openxmlformats.org/officeDocument/2006/relationships/image" Target="../media/image46.png"/><Relationship Id="rId10" Type="http://schemas.openxmlformats.org/officeDocument/2006/relationships/image" Target="../media/image260.png"/><Relationship Id="rId31" Type="http://schemas.openxmlformats.org/officeDocument/2006/relationships/customXml" Target="../ink/ink12.xml"/><Relationship Id="rId44" Type="http://schemas.openxmlformats.org/officeDocument/2006/relationships/customXml" Target="../ink/ink19.xml"/><Relationship Id="rId52" Type="http://schemas.openxmlformats.org/officeDocument/2006/relationships/customXml" Target="../ink/ink25.xml"/><Relationship Id="rId60" Type="http://schemas.openxmlformats.org/officeDocument/2006/relationships/customXml" Target="../ink/ink29.xml"/><Relationship Id="rId65" Type="http://schemas.openxmlformats.org/officeDocument/2006/relationships/image" Target="../media/image50.png"/><Relationship Id="rId73" Type="http://schemas.openxmlformats.org/officeDocument/2006/relationships/image" Target="../media/image54.png"/><Relationship Id="rId4" Type="http://schemas.openxmlformats.org/officeDocument/2006/relationships/image" Target="../media/image24.png"/><Relationship Id="rId9" Type="http://schemas.openxmlformats.org/officeDocument/2006/relationships/image" Target="../media/image250.png"/><Relationship Id="rId13" Type="http://schemas.openxmlformats.org/officeDocument/2006/relationships/image" Target="../media/image29.jpg"/><Relationship Id="rId18" Type="http://schemas.openxmlformats.org/officeDocument/2006/relationships/customXml" Target="../ink/ink3.xml"/><Relationship Id="rId39" Type="http://schemas.openxmlformats.org/officeDocument/2006/relationships/customXml" Target="../ink/ink16.xml"/><Relationship Id="rId34" Type="http://schemas.openxmlformats.org/officeDocument/2006/relationships/image" Target="../media/image37.png"/><Relationship Id="rId50" Type="http://schemas.openxmlformats.org/officeDocument/2006/relationships/customXml" Target="../ink/ink24.xml"/><Relationship Id="rId55" Type="http://schemas.openxmlformats.org/officeDocument/2006/relationships/image" Target="../media/image45.png"/><Relationship Id="rId7" Type="http://schemas.openxmlformats.org/officeDocument/2006/relationships/image" Target="../media/image27.png"/><Relationship Id="rId71"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57.png"/><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1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4.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6.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0.jpg"/><Relationship Id="rId5" Type="http://schemas.openxmlformats.org/officeDocument/2006/relationships/image" Target="../media/image15.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2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hape 40"/>
          <p:cNvSpPr>
            <a:spLocks noGrp="1"/>
          </p:cNvSpPr>
          <p:nvPr>
            <p:ph type="title"/>
          </p:nvPr>
        </p:nvSpPr>
        <p:spPr>
          <a:xfrm>
            <a:off x="671220" y="2490669"/>
            <a:ext cx="11037493" cy="714375"/>
          </a:xfrm>
        </p:spPr>
        <p:txBody>
          <a:bodyPr>
            <a:normAutofit/>
          </a:bodyPr>
          <a:lstStyle/>
          <a:p>
            <a:r>
              <a:rPr lang="en-GB" sz="2800" dirty="0">
                <a:solidFill>
                  <a:srgbClr val="17306B"/>
                </a:solidFill>
                <a:latin typeface="Helvetica Neue Light (Body)"/>
                <a:ea typeface="Calibri Light" panose="020F0302020204030204" pitchFamily="34" charset="0"/>
                <a:cs typeface="Calibri Light" panose="020F0302020204030204" pitchFamily="34" charset="0"/>
              </a:rPr>
              <a:t>Seeing through random media with topological light</a:t>
            </a:r>
            <a:endParaRPr lang="en-US" sz="2800" dirty="0">
              <a:solidFill>
                <a:srgbClr val="17306B"/>
              </a:solidFill>
              <a:latin typeface="Helvetica Neue Light (Body)"/>
              <a:ea typeface="Calibri Light" panose="020F0302020204030204" pitchFamily="34" charset="0"/>
              <a:cs typeface="Calibri Light" panose="020F0302020204030204" pitchFamily="34" charset="0"/>
            </a:endParaRPr>
          </a:p>
        </p:txBody>
      </p:sp>
      <p:sp>
        <p:nvSpPr>
          <p:cNvPr id="60418" name="Shape 41"/>
          <p:cNvSpPr>
            <a:spLocks noGrp="1"/>
          </p:cNvSpPr>
          <p:nvPr>
            <p:ph type="body" idx="1"/>
          </p:nvPr>
        </p:nvSpPr>
        <p:spPr>
          <a:xfrm>
            <a:off x="671220" y="3549198"/>
            <a:ext cx="8724239" cy="714375"/>
          </a:xfrm>
        </p:spPr>
        <p:txBody>
          <a:bodyPr>
            <a:normAutofit/>
          </a:bodyPr>
          <a:lstStyle/>
          <a:p>
            <a:pPr eaLnBrk="1" hangingPunct="1">
              <a:spcBef>
                <a:spcPct val="0"/>
              </a:spcBef>
            </a:pPr>
            <a:r>
              <a:rPr lang="en-US" sz="1800" u="sng" dirty="0">
                <a:solidFill>
                  <a:srgbClr val="747474"/>
                </a:solidFill>
                <a:ea typeface="ＭＳ Ｐゴシック" charset="0"/>
                <a:cs typeface="Arial" panose="020B0604020202020204" pitchFamily="34" charset="0"/>
                <a:sym typeface="Helvetica Neue" charset="0"/>
              </a:rPr>
              <a:t>Tatjana Kleine</a:t>
            </a:r>
            <a:r>
              <a:rPr lang="en-US" sz="1800" dirty="0">
                <a:solidFill>
                  <a:srgbClr val="747474"/>
                </a:solidFill>
                <a:ea typeface="ＭＳ Ｐゴシック" charset="0"/>
                <a:cs typeface="Arial" panose="020B0604020202020204" pitchFamily="34" charset="0"/>
                <a:sym typeface="Helvetica Neue" charset="0"/>
              </a:rPr>
              <a:t>, Kelsey Everts, Cade Peters, Pedro Ornelas and Andrew Forbes</a:t>
            </a:r>
          </a:p>
          <a:p>
            <a:pPr eaLnBrk="1" hangingPunct="1">
              <a:spcBef>
                <a:spcPct val="0"/>
              </a:spcBef>
            </a:pPr>
            <a:r>
              <a:rPr lang="en-US" sz="1800" dirty="0">
                <a:solidFill>
                  <a:srgbClr val="747474"/>
                </a:solidFill>
                <a:ea typeface="ＭＳ Ｐゴシック" charset="0"/>
                <a:cs typeface="Arial" panose="020B0604020202020204" pitchFamily="34" charset="0"/>
                <a:sym typeface="Helvetica Neue" charset="0"/>
              </a:rPr>
              <a:t>Structured Light Laboratory, School of Physics</a:t>
            </a:r>
          </a:p>
        </p:txBody>
      </p:sp>
      <p:pic>
        <p:nvPicPr>
          <p:cNvPr id="60419" name="wits_logo.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60002" y="4822363"/>
            <a:ext cx="1831151" cy="1831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400000"/>
                <a:headEnd/>
                <a:tailEnd/>
              </a14:hiddenLine>
            </a:ext>
          </a:ex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31EEE-9BA6-A6C7-B453-A5D27621A0AE}"/>
              </a:ext>
            </a:extLst>
          </p:cNvPr>
          <p:cNvSpPr>
            <a:spLocks noGrp="1"/>
          </p:cNvSpPr>
          <p:nvPr>
            <p:ph type="title"/>
          </p:nvPr>
        </p:nvSpPr>
        <p:spPr>
          <a:xfrm>
            <a:off x="345758" y="306070"/>
            <a:ext cx="10515600" cy="610507"/>
          </a:xfrm>
        </p:spPr>
        <p:txBody>
          <a:bodyPr>
            <a:normAutofit/>
          </a:bodyPr>
          <a:lstStyle/>
          <a:p>
            <a:r>
              <a:rPr lang="en-ZA" sz="2600" dirty="0">
                <a:solidFill>
                  <a:srgbClr val="17306B"/>
                </a:solidFill>
                <a:latin typeface="Calibri Light" panose="020F0302020204030204" pitchFamily="34" charset="0"/>
                <a:ea typeface="Calibri Light" panose="020F0302020204030204" pitchFamily="34" charset="0"/>
                <a:cs typeface="Calibri Light" panose="020F0302020204030204" pitchFamily="34" charset="0"/>
              </a:rPr>
              <a:t>Effects of the phase masks on the beams</a:t>
            </a:r>
          </a:p>
        </p:txBody>
      </p:sp>
      <p:grpSp>
        <p:nvGrpSpPr>
          <p:cNvPr id="84" name="Group 83">
            <a:extLst>
              <a:ext uri="{FF2B5EF4-FFF2-40B4-BE49-F238E27FC236}">
                <a16:creationId xmlns:a16="http://schemas.microsoft.com/office/drawing/2014/main" id="{BF7550D1-450E-F113-3305-770AE967E268}"/>
              </a:ext>
            </a:extLst>
          </p:cNvPr>
          <p:cNvGrpSpPr/>
          <p:nvPr/>
        </p:nvGrpSpPr>
        <p:grpSpPr>
          <a:xfrm>
            <a:off x="2340223" y="1133984"/>
            <a:ext cx="9279243" cy="775432"/>
            <a:chOff x="2350831" y="1100484"/>
            <a:chExt cx="9279243" cy="775432"/>
          </a:xfrm>
        </p:grpSpPr>
        <p:pic>
          <p:nvPicPr>
            <p:cNvPr id="8" name="Picture 7" descr="A screenshot of a computer&#10;&#10;AI-generated content may be incorrect.">
              <a:extLst>
                <a:ext uri="{FF2B5EF4-FFF2-40B4-BE49-F238E27FC236}">
                  <a16:creationId xmlns:a16="http://schemas.microsoft.com/office/drawing/2014/main" id="{589A3B37-CD32-1BAA-292D-2D492CE95747}"/>
                </a:ext>
              </a:extLst>
            </p:cNvPr>
            <p:cNvPicPr>
              <a:picLocks noChangeAspect="1"/>
            </p:cNvPicPr>
            <p:nvPr/>
          </p:nvPicPr>
          <p:blipFill>
            <a:blip r:embed="rId3">
              <a:biLevel thresh="75000"/>
              <a:extLst>
                <a:ext uri="{28A0092B-C50C-407E-A947-70E740481C1C}">
                  <a14:useLocalDpi xmlns:a14="http://schemas.microsoft.com/office/drawing/2010/main" val="0"/>
                </a:ext>
              </a:extLst>
            </a:blip>
            <a:srcRect l="72211" t="40232" r="20998" b="46620"/>
            <a:stretch>
              <a:fillRect/>
            </a:stretch>
          </p:blipFill>
          <p:spPr>
            <a:xfrm>
              <a:off x="10858452" y="1100484"/>
              <a:ext cx="771622" cy="775432"/>
            </a:xfrm>
            <a:prstGeom prst="rect">
              <a:avLst/>
            </a:prstGeom>
          </p:spPr>
        </p:pic>
        <p:pic>
          <p:nvPicPr>
            <p:cNvPr id="10" name="Picture 9">
              <a:extLst>
                <a:ext uri="{FF2B5EF4-FFF2-40B4-BE49-F238E27FC236}">
                  <a16:creationId xmlns:a16="http://schemas.microsoft.com/office/drawing/2014/main" id="{8F1AD812-AB8C-7238-4878-8D29B33E19B9}"/>
                </a:ext>
              </a:extLst>
            </p:cNvPr>
            <p:cNvPicPr>
              <a:picLocks noChangeAspect="1"/>
            </p:cNvPicPr>
            <p:nvPr/>
          </p:nvPicPr>
          <p:blipFill>
            <a:blip r:embed="rId4"/>
            <a:stretch>
              <a:fillRect/>
            </a:stretch>
          </p:blipFill>
          <p:spPr>
            <a:xfrm>
              <a:off x="2350831" y="1104295"/>
              <a:ext cx="771621" cy="771621"/>
            </a:xfrm>
            <a:prstGeom prst="rect">
              <a:avLst/>
            </a:prstGeom>
          </p:spPr>
        </p:pic>
        <p:pic>
          <p:nvPicPr>
            <p:cNvPr id="12" name="Picture 11">
              <a:extLst>
                <a:ext uri="{FF2B5EF4-FFF2-40B4-BE49-F238E27FC236}">
                  <a16:creationId xmlns:a16="http://schemas.microsoft.com/office/drawing/2014/main" id="{59A3DC63-E52B-8680-83B7-6C8EC0C3416B}"/>
                </a:ext>
              </a:extLst>
            </p:cNvPr>
            <p:cNvPicPr>
              <a:picLocks noChangeAspect="1"/>
            </p:cNvPicPr>
            <p:nvPr/>
          </p:nvPicPr>
          <p:blipFill>
            <a:blip r:embed="rId5"/>
            <a:stretch>
              <a:fillRect/>
            </a:stretch>
          </p:blipFill>
          <p:spPr>
            <a:xfrm>
              <a:off x="3878895" y="1115180"/>
              <a:ext cx="760736" cy="760736"/>
            </a:xfrm>
            <a:prstGeom prst="rect">
              <a:avLst/>
            </a:prstGeom>
          </p:spPr>
        </p:pic>
        <p:pic>
          <p:nvPicPr>
            <p:cNvPr id="14" name="Picture 13">
              <a:extLst>
                <a:ext uri="{FF2B5EF4-FFF2-40B4-BE49-F238E27FC236}">
                  <a16:creationId xmlns:a16="http://schemas.microsoft.com/office/drawing/2014/main" id="{08E05994-3D8F-4332-C636-43A45A4B8F76}"/>
                </a:ext>
              </a:extLst>
            </p:cNvPr>
            <p:cNvPicPr>
              <a:picLocks noChangeAspect="1"/>
            </p:cNvPicPr>
            <p:nvPr/>
          </p:nvPicPr>
          <p:blipFill>
            <a:blip r:embed="rId6"/>
            <a:stretch>
              <a:fillRect/>
            </a:stretch>
          </p:blipFill>
          <p:spPr>
            <a:xfrm>
              <a:off x="5781627" y="1104295"/>
              <a:ext cx="771621" cy="771621"/>
            </a:xfrm>
            <a:prstGeom prst="rect">
              <a:avLst/>
            </a:prstGeom>
          </p:spPr>
        </p:pic>
        <p:pic>
          <p:nvPicPr>
            <p:cNvPr id="16" name="Picture 15">
              <a:extLst>
                <a:ext uri="{FF2B5EF4-FFF2-40B4-BE49-F238E27FC236}">
                  <a16:creationId xmlns:a16="http://schemas.microsoft.com/office/drawing/2014/main" id="{030EBCE5-A435-30A6-0312-C9E304AB41AD}"/>
                </a:ext>
              </a:extLst>
            </p:cNvPr>
            <p:cNvPicPr>
              <a:picLocks noChangeAspect="1"/>
            </p:cNvPicPr>
            <p:nvPr/>
          </p:nvPicPr>
          <p:blipFill>
            <a:blip r:embed="rId7"/>
            <a:stretch>
              <a:fillRect/>
            </a:stretch>
          </p:blipFill>
          <p:spPr>
            <a:xfrm>
              <a:off x="7294514" y="1104295"/>
              <a:ext cx="771621" cy="771621"/>
            </a:xfrm>
            <a:prstGeom prst="rect">
              <a:avLst/>
            </a:prstGeom>
          </p:spPr>
        </p:pic>
        <p:pic>
          <p:nvPicPr>
            <p:cNvPr id="20" name="Picture 19">
              <a:extLst>
                <a:ext uri="{FF2B5EF4-FFF2-40B4-BE49-F238E27FC236}">
                  <a16:creationId xmlns:a16="http://schemas.microsoft.com/office/drawing/2014/main" id="{511EC27F-4988-8B37-DACD-BF02CF435C57}"/>
                </a:ext>
              </a:extLst>
            </p:cNvPr>
            <p:cNvPicPr>
              <a:picLocks noChangeAspect="1"/>
            </p:cNvPicPr>
            <p:nvPr/>
          </p:nvPicPr>
          <p:blipFill>
            <a:blip r:embed="rId8"/>
            <a:stretch>
              <a:fillRect/>
            </a:stretch>
          </p:blipFill>
          <p:spPr>
            <a:xfrm>
              <a:off x="9202689" y="1104295"/>
              <a:ext cx="771621" cy="771621"/>
            </a:xfrm>
            <a:prstGeom prst="rect">
              <a:avLst/>
            </a:prstGeom>
          </p:spPr>
        </p:pic>
      </p:grpSp>
      <p:grpSp>
        <p:nvGrpSpPr>
          <p:cNvPr id="85" name="Group 84">
            <a:extLst>
              <a:ext uri="{FF2B5EF4-FFF2-40B4-BE49-F238E27FC236}">
                <a16:creationId xmlns:a16="http://schemas.microsoft.com/office/drawing/2014/main" id="{BD1164BE-A8FA-4FB7-BFB0-2C925C86A638}"/>
              </a:ext>
            </a:extLst>
          </p:cNvPr>
          <p:cNvGrpSpPr/>
          <p:nvPr/>
        </p:nvGrpSpPr>
        <p:grpSpPr>
          <a:xfrm>
            <a:off x="-183309" y="1299566"/>
            <a:ext cx="2634341" cy="741589"/>
            <a:chOff x="-108336" y="1318993"/>
            <a:chExt cx="2634341" cy="741589"/>
          </a:xfrm>
        </p:grpSpPr>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9C607AC-69B0-2778-F76E-E1DADE379DF5}"/>
                    </a:ext>
                  </a:extLst>
                </p:cNvPr>
                <p:cNvSpPr txBox="1"/>
                <p:nvPr/>
              </p:nvSpPr>
              <p:spPr>
                <a:xfrm>
                  <a:off x="-108336" y="1318993"/>
                  <a:ext cx="2634341"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ZA" b="0" i="1" smtClean="0">
                                <a:latin typeface="Cambria Math" panose="02040503050406030204" pitchFamily="18" charset="0"/>
                              </a:rPr>
                            </m:ctrlPr>
                          </m:sSubSupPr>
                          <m:e>
                            <m:r>
                              <a:rPr lang="en-ZA" b="0" i="1" smtClean="0">
                                <a:latin typeface="Cambria Math" panose="02040503050406030204" pitchFamily="18" charset="0"/>
                              </a:rPr>
                              <m:t>𝐿</m:t>
                            </m:r>
                          </m:e>
                          <m:sub>
                            <m:r>
                              <a:rPr lang="en-ZA" b="0" i="1" smtClean="0">
                                <a:latin typeface="Cambria Math" panose="02040503050406030204" pitchFamily="18" charset="0"/>
                              </a:rPr>
                              <m:t>𝑙</m:t>
                            </m:r>
                          </m:sub>
                          <m:sup>
                            <m:r>
                              <a:rPr lang="en-ZA" b="0" i="1" smtClean="0">
                                <a:latin typeface="Cambria Math" panose="02040503050406030204" pitchFamily="18" charset="0"/>
                              </a:rPr>
                              <m:t>𝑝</m:t>
                            </m:r>
                          </m:sup>
                        </m:sSubSup>
                        <m:r>
                          <a:rPr lang="en-ZA" b="0" i="1" smtClean="0">
                            <a:latin typeface="Cambria Math" panose="02040503050406030204" pitchFamily="18" charset="0"/>
                          </a:rPr>
                          <m:t>=</m:t>
                        </m:r>
                        <m:sSubSup>
                          <m:sSubSupPr>
                            <m:ctrlPr>
                              <a:rPr lang="en-ZA" i="1" smtClean="0">
                                <a:latin typeface="Cambria Math" panose="02040503050406030204" pitchFamily="18" charset="0"/>
                              </a:rPr>
                            </m:ctrlPr>
                          </m:sSubSupPr>
                          <m:e>
                            <m:r>
                              <a:rPr lang="en-ZA" b="0" i="1" smtClean="0">
                                <a:latin typeface="Cambria Math" panose="02040503050406030204" pitchFamily="18" charset="0"/>
                              </a:rPr>
                              <m:t>𝐿𝐺</m:t>
                            </m:r>
                          </m:e>
                          <m:sub>
                            <m:r>
                              <a:rPr lang="en-ZA" b="0" i="1" smtClean="0">
                                <a:latin typeface="Cambria Math" panose="02040503050406030204" pitchFamily="18" charset="0"/>
                              </a:rPr>
                              <m:t>0</m:t>
                            </m:r>
                          </m:sub>
                          <m:sup>
                            <m:r>
                              <a:rPr lang="en-ZA" b="0" i="1" smtClean="0">
                                <a:latin typeface="Cambria Math" panose="02040503050406030204" pitchFamily="18" charset="0"/>
                              </a:rPr>
                              <m:t>0</m:t>
                            </m:r>
                          </m:sup>
                        </m:sSubSup>
                        <m:d>
                          <m:dPr>
                            <m:begChr m:val="|"/>
                            <m:endChr m:val=""/>
                            <m:ctrlPr>
                              <a:rPr lang="en-ZA" i="1" smtClean="0">
                                <a:latin typeface="Cambria Math" panose="02040503050406030204" pitchFamily="18" charset="0"/>
                              </a:rPr>
                            </m:ctrlPr>
                          </m:dPr>
                          <m:e>
                            <m:d>
                              <m:dPr>
                                <m:begChr m:val=""/>
                                <m:endChr m:val="⟩"/>
                                <m:ctrlPr>
                                  <a:rPr lang="en-ZA" i="1" smtClean="0">
                                    <a:latin typeface="Cambria Math" panose="02040503050406030204" pitchFamily="18" charset="0"/>
                                  </a:rPr>
                                </m:ctrlPr>
                              </m:dPr>
                              <m:e>
                                <m:r>
                                  <a:rPr lang="en-ZA" b="0" i="1" smtClean="0">
                                    <a:latin typeface="Cambria Math" panose="02040503050406030204" pitchFamily="18" charset="0"/>
                                  </a:rPr>
                                  <m:t>𝐻</m:t>
                                </m:r>
                              </m:e>
                            </m:d>
                          </m:e>
                        </m:d>
                        <m:r>
                          <a:rPr lang="en-ZA" b="0" i="1" smtClean="0">
                            <a:latin typeface="Cambria Math" panose="02040503050406030204" pitchFamily="18" charset="0"/>
                          </a:rPr>
                          <m:t>+</m:t>
                        </m:r>
                        <m:sSubSup>
                          <m:sSubSupPr>
                            <m:ctrlPr>
                              <a:rPr lang="en-ZA" i="1">
                                <a:latin typeface="Cambria Math" panose="02040503050406030204" pitchFamily="18" charset="0"/>
                              </a:rPr>
                            </m:ctrlPr>
                          </m:sSubSupPr>
                          <m:e>
                            <m:r>
                              <a:rPr lang="en-ZA" i="1">
                                <a:latin typeface="Cambria Math" panose="02040503050406030204" pitchFamily="18" charset="0"/>
                              </a:rPr>
                              <m:t>𝐿𝐺</m:t>
                            </m:r>
                          </m:e>
                          <m:sub>
                            <m:r>
                              <a:rPr lang="en-ZA" b="0" i="1" smtClean="0">
                                <a:latin typeface="Cambria Math" panose="02040503050406030204" pitchFamily="18" charset="0"/>
                              </a:rPr>
                              <m:t>2</m:t>
                            </m:r>
                          </m:sub>
                          <m:sup>
                            <m:r>
                              <a:rPr lang="en-ZA" i="1">
                                <a:latin typeface="Cambria Math" panose="02040503050406030204" pitchFamily="18" charset="0"/>
                              </a:rPr>
                              <m:t>0</m:t>
                            </m:r>
                          </m:sup>
                        </m:sSubSup>
                        <m:d>
                          <m:dPr>
                            <m:begChr m:val="|"/>
                            <m:endChr m:val=""/>
                            <m:ctrlPr>
                              <a:rPr lang="en-ZA" i="1">
                                <a:latin typeface="Cambria Math" panose="02040503050406030204" pitchFamily="18" charset="0"/>
                              </a:rPr>
                            </m:ctrlPr>
                          </m:dPr>
                          <m:e>
                            <m:d>
                              <m:dPr>
                                <m:begChr m:val=""/>
                                <m:endChr m:val="⟩"/>
                                <m:ctrlPr>
                                  <a:rPr lang="en-ZA" i="1">
                                    <a:latin typeface="Cambria Math" panose="02040503050406030204" pitchFamily="18" charset="0"/>
                                  </a:rPr>
                                </m:ctrlPr>
                              </m:dPr>
                              <m:e>
                                <m:r>
                                  <a:rPr lang="en-ZA" b="0" i="1" smtClean="0">
                                    <a:latin typeface="Cambria Math" panose="02040503050406030204" pitchFamily="18" charset="0"/>
                                  </a:rPr>
                                  <m:t>𝑉</m:t>
                                </m:r>
                              </m:e>
                            </m:d>
                          </m:e>
                        </m:d>
                      </m:oMath>
                    </m:oMathPara>
                  </a14:m>
                  <a:endParaRPr lang="en-ZA" dirty="0"/>
                </a:p>
              </p:txBody>
            </p:sp>
          </mc:Choice>
          <mc:Fallback xmlns="">
            <p:sp>
              <p:nvSpPr>
                <p:cNvPr id="21" name="TextBox 20">
                  <a:extLst>
                    <a:ext uri="{FF2B5EF4-FFF2-40B4-BE49-F238E27FC236}">
                      <a16:creationId xmlns:a16="http://schemas.microsoft.com/office/drawing/2014/main" id="{E9C607AC-69B0-2778-F76E-E1DADE379DF5}"/>
                    </a:ext>
                  </a:extLst>
                </p:cNvPr>
                <p:cNvSpPr txBox="1">
                  <a:spLocks noRot="1" noChangeAspect="1" noMove="1" noResize="1" noEditPoints="1" noAdjustHandles="1" noChangeArrowheads="1" noChangeShapeType="1" noTextEdit="1"/>
                </p:cNvSpPr>
                <p:nvPr/>
              </p:nvSpPr>
              <p:spPr>
                <a:xfrm>
                  <a:off x="-108336" y="1318993"/>
                  <a:ext cx="2634341" cy="400110"/>
                </a:xfrm>
                <a:prstGeom prst="rect">
                  <a:avLst/>
                </a:prstGeom>
                <a:blipFill>
                  <a:blip r:embed="rId9"/>
                  <a:stretch>
                    <a:fillRect t="-106061" r="-14352" b="-166667"/>
                  </a:stretch>
                </a:blipFill>
              </p:spPr>
              <p:txBody>
                <a:bodyPr/>
                <a:lstStyle/>
                <a:p>
                  <a:r>
                    <a:rPr lang="en-ZA">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3C6FE02D-899C-1008-F054-324F0D3AC27B}"/>
                    </a:ext>
                  </a:extLst>
                </p:cNvPr>
                <p:cNvSpPr txBox="1"/>
                <p:nvPr/>
              </p:nvSpPr>
              <p:spPr>
                <a:xfrm>
                  <a:off x="386083" y="1691250"/>
                  <a:ext cx="95794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ZA" b="0" i="1" smtClean="0">
                            <a:latin typeface="Cambria Math" panose="02040503050406030204" pitchFamily="18" charset="0"/>
                          </a:rPr>
                          <m:t>𝑁</m:t>
                        </m:r>
                        <m:r>
                          <a:rPr lang="en-ZA" b="0" i="1" smtClean="0">
                            <a:latin typeface="Cambria Math" panose="02040503050406030204" pitchFamily="18" charset="0"/>
                          </a:rPr>
                          <m:t>=2</m:t>
                        </m:r>
                      </m:oMath>
                    </m:oMathPara>
                  </a14:m>
                  <a:endParaRPr lang="en-ZA" dirty="0"/>
                </a:p>
              </p:txBody>
            </p:sp>
          </mc:Choice>
          <mc:Fallback xmlns="">
            <p:sp>
              <p:nvSpPr>
                <p:cNvPr id="23" name="TextBox 22">
                  <a:extLst>
                    <a:ext uri="{FF2B5EF4-FFF2-40B4-BE49-F238E27FC236}">
                      <a16:creationId xmlns:a16="http://schemas.microsoft.com/office/drawing/2014/main" id="{3C6FE02D-899C-1008-F054-324F0D3AC27B}"/>
                    </a:ext>
                  </a:extLst>
                </p:cNvPr>
                <p:cNvSpPr txBox="1">
                  <a:spLocks noRot="1" noChangeAspect="1" noMove="1" noResize="1" noEditPoints="1" noAdjustHandles="1" noChangeArrowheads="1" noChangeShapeType="1" noTextEdit="1"/>
                </p:cNvSpPr>
                <p:nvPr/>
              </p:nvSpPr>
              <p:spPr>
                <a:xfrm>
                  <a:off x="386083" y="1691250"/>
                  <a:ext cx="957943" cy="369332"/>
                </a:xfrm>
                <a:prstGeom prst="rect">
                  <a:avLst/>
                </a:prstGeom>
                <a:blipFill>
                  <a:blip r:embed="rId10"/>
                  <a:stretch>
                    <a:fillRect/>
                  </a:stretch>
                </a:blipFill>
              </p:spPr>
              <p:txBody>
                <a:bodyPr/>
                <a:lstStyle/>
                <a:p>
                  <a:r>
                    <a:rPr lang="en-ZA">
                      <a:noFill/>
                    </a:rPr>
                    <a:t> </a:t>
                  </a:r>
                </a:p>
              </p:txBody>
            </p:sp>
          </mc:Fallback>
        </mc:AlternateContent>
      </p:grpSp>
      <p:grpSp>
        <p:nvGrpSpPr>
          <p:cNvPr id="86" name="Group 85">
            <a:extLst>
              <a:ext uri="{FF2B5EF4-FFF2-40B4-BE49-F238E27FC236}">
                <a16:creationId xmlns:a16="http://schemas.microsoft.com/office/drawing/2014/main" id="{902D7D56-981F-CD0A-4AFF-B21DCEA61E7C}"/>
              </a:ext>
            </a:extLst>
          </p:cNvPr>
          <p:cNvGrpSpPr/>
          <p:nvPr/>
        </p:nvGrpSpPr>
        <p:grpSpPr>
          <a:xfrm>
            <a:off x="-131197" y="5770032"/>
            <a:ext cx="2614887" cy="774123"/>
            <a:chOff x="0" y="5948260"/>
            <a:chExt cx="2614887" cy="774123"/>
          </a:xfrm>
        </p:grpSpPr>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2145B8FD-9990-37C6-115E-33336F63C519}"/>
                    </a:ext>
                  </a:extLst>
                </p:cNvPr>
                <p:cNvSpPr txBox="1"/>
                <p:nvPr/>
              </p:nvSpPr>
              <p:spPr>
                <a:xfrm>
                  <a:off x="0" y="5948260"/>
                  <a:ext cx="2614887" cy="4047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ZA" b="0" i="1" smtClean="0">
                                <a:latin typeface="Cambria Math" panose="02040503050406030204" pitchFamily="18" charset="0"/>
                              </a:rPr>
                            </m:ctrlPr>
                          </m:sSubSupPr>
                          <m:e>
                            <m:r>
                              <a:rPr lang="en-ZA" b="0" i="1" smtClean="0">
                                <a:latin typeface="Cambria Math" panose="02040503050406030204" pitchFamily="18" charset="0"/>
                              </a:rPr>
                              <m:t>𝐿</m:t>
                            </m:r>
                          </m:e>
                          <m:sub>
                            <m:r>
                              <a:rPr lang="en-ZA" b="0" i="1" smtClean="0">
                                <a:latin typeface="Cambria Math" panose="02040503050406030204" pitchFamily="18" charset="0"/>
                              </a:rPr>
                              <m:t>𝑙</m:t>
                            </m:r>
                          </m:sub>
                          <m:sup>
                            <m:r>
                              <a:rPr lang="en-ZA" b="0" i="1" smtClean="0">
                                <a:latin typeface="Cambria Math" panose="02040503050406030204" pitchFamily="18" charset="0"/>
                              </a:rPr>
                              <m:t>𝑝</m:t>
                            </m:r>
                          </m:sup>
                        </m:sSubSup>
                        <m:r>
                          <a:rPr lang="en-ZA" b="0" i="1" smtClean="0">
                            <a:latin typeface="Cambria Math" panose="02040503050406030204" pitchFamily="18" charset="0"/>
                          </a:rPr>
                          <m:t>=</m:t>
                        </m:r>
                        <m:sSubSup>
                          <m:sSubSupPr>
                            <m:ctrlPr>
                              <a:rPr lang="en-ZA" i="1" smtClean="0">
                                <a:latin typeface="Cambria Math" panose="02040503050406030204" pitchFamily="18" charset="0"/>
                              </a:rPr>
                            </m:ctrlPr>
                          </m:sSubSupPr>
                          <m:e>
                            <m:r>
                              <a:rPr lang="en-ZA" b="0" i="1" smtClean="0">
                                <a:latin typeface="Cambria Math" panose="02040503050406030204" pitchFamily="18" charset="0"/>
                              </a:rPr>
                              <m:t>𝐿𝐺</m:t>
                            </m:r>
                          </m:e>
                          <m:sub>
                            <m:r>
                              <a:rPr lang="en-ZA" b="0" i="1" smtClean="0">
                                <a:latin typeface="Cambria Math" panose="02040503050406030204" pitchFamily="18" charset="0"/>
                              </a:rPr>
                              <m:t>−1</m:t>
                            </m:r>
                          </m:sub>
                          <m:sup>
                            <m:r>
                              <a:rPr lang="en-ZA" b="0" i="1" smtClean="0">
                                <a:latin typeface="Cambria Math" panose="02040503050406030204" pitchFamily="18" charset="0"/>
                              </a:rPr>
                              <m:t>0</m:t>
                            </m:r>
                          </m:sup>
                        </m:sSubSup>
                        <m:d>
                          <m:dPr>
                            <m:begChr m:val="|"/>
                            <m:endChr m:val=""/>
                            <m:ctrlPr>
                              <a:rPr lang="en-ZA" i="1" smtClean="0">
                                <a:latin typeface="Cambria Math" panose="02040503050406030204" pitchFamily="18" charset="0"/>
                              </a:rPr>
                            </m:ctrlPr>
                          </m:dPr>
                          <m:e>
                            <m:d>
                              <m:dPr>
                                <m:begChr m:val=""/>
                                <m:endChr m:val="⟩"/>
                                <m:ctrlPr>
                                  <a:rPr lang="en-ZA" i="1" smtClean="0">
                                    <a:latin typeface="Cambria Math" panose="02040503050406030204" pitchFamily="18" charset="0"/>
                                  </a:rPr>
                                </m:ctrlPr>
                              </m:dPr>
                              <m:e>
                                <m:r>
                                  <a:rPr lang="en-ZA" b="0" i="1" smtClean="0">
                                    <a:latin typeface="Cambria Math" panose="02040503050406030204" pitchFamily="18" charset="0"/>
                                  </a:rPr>
                                  <m:t>𝐻</m:t>
                                </m:r>
                              </m:e>
                            </m:d>
                          </m:e>
                        </m:d>
                        <m:r>
                          <a:rPr lang="en-ZA" b="0" i="1" smtClean="0">
                            <a:latin typeface="Cambria Math" panose="02040503050406030204" pitchFamily="18" charset="0"/>
                          </a:rPr>
                          <m:t>+</m:t>
                        </m:r>
                        <m:sSubSup>
                          <m:sSubSupPr>
                            <m:ctrlPr>
                              <a:rPr lang="en-ZA" i="1">
                                <a:latin typeface="Cambria Math" panose="02040503050406030204" pitchFamily="18" charset="0"/>
                              </a:rPr>
                            </m:ctrlPr>
                          </m:sSubSupPr>
                          <m:e>
                            <m:r>
                              <a:rPr lang="en-ZA" i="1">
                                <a:latin typeface="Cambria Math" panose="02040503050406030204" pitchFamily="18" charset="0"/>
                              </a:rPr>
                              <m:t>𝐿𝐺</m:t>
                            </m:r>
                          </m:e>
                          <m:sub>
                            <m:r>
                              <a:rPr lang="en-ZA" b="0" i="1" smtClean="0">
                                <a:latin typeface="Cambria Math" panose="02040503050406030204" pitchFamily="18" charset="0"/>
                              </a:rPr>
                              <m:t>3</m:t>
                            </m:r>
                          </m:sub>
                          <m:sup>
                            <m:r>
                              <a:rPr lang="en-ZA" i="1">
                                <a:latin typeface="Cambria Math" panose="02040503050406030204" pitchFamily="18" charset="0"/>
                              </a:rPr>
                              <m:t>0</m:t>
                            </m:r>
                          </m:sup>
                        </m:sSubSup>
                        <m:d>
                          <m:dPr>
                            <m:begChr m:val="|"/>
                            <m:endChr m:val=""/>
                            <m:ctrlPr>
                              <a:rPr lang="en-ZA" i="1">
                                <a:latin typeface="Cambria Math" panose="02040503050406030204" pitchFamily="18" charset="0"/>
                              </a:rPr>
                            </m:ctrlPr>
                          </m:dPr>
                          <m:e>
                            <m:d>
                              <m:dPr>
                                <m:begChr m:val=""/>
                                <m:endChr m:val="⟩"/>
                                <m:ctrlPr>
                                  <a:rPr lang="en-ZA" i="1">
                                    <a:latin typeface="Cambria Math" panose="02040503050406030204" pitchFamily="18" charset="0"/>
                                  </a:rPr>
                                </m:ctrlPr>
                              </m:dPr>
                              <m:e>
                                <m:r>
                                  <a:rPr lang="en-ZA" b="0" i="1" smtClean="0">
                                    <a:latin typeface="Cambria Math" panose="02040503050406030204" pitchFamily="18" charset="0"/>
                                  </a:rPr>
                                  <m:t>𝑉</m:t>
                                </m:r>
                              </m:e>
                            </m:d>
                          </m:e>
                        </m:d>
                      </m:oMath>
                    </m:oMathPara>
                  </a14:m>
                  <a:endParaRPr lang="en-ZA" dirty="0"/>
                </a:p>
              </p:txBody>
            </p:sp>
          </mc:Choice>
          <mc:Fallback xmlns="">
            <p:sp>
              <p:nvSpPr>
                <p:cNvPr id="22" name="TextBox 21">
                  <a:extLst>
                    <a:ext uri="{FF2B5EF4-FFF2-40B4-BE49-F238E27FC236}">
                      <a16:creationId xmlns:a16="http://schemas.microsoft.com/office/drawing/2014/main" id="{2145B8FD-9990-37C6-115E-33336F63C519}"/>
                    </a:ext>
                  </a:extLst>
                </p:cNvPr>
                <p:cNvSpPr txBox="1">
                  <a:spLocks noRot="1" noChangeAspect="1" noMove="1" noResize="1" noEditPoints="1" noAdjustHandles="1" noChangeArrowheads="1" noChangeShapeType="1" noTextEdit="1"/>
                </p:cNvSpPr>
                <p:nvPr/>
              </p:nvSpPr>
              <p:spPr>
                <a:xfrm>
                  <a:off x="0" y="5948260"/>
                  <a:ext cx="2614887" cy="404791"/>
                </a:xfrm>
                <a:prstGeom prst="rect">
                  <a:avLst/>
                </a:prstGeom>
                <a:blipFill>
                  <a:blip r:embed="rId11"/>
                  <a:stretch>
                    <a:fillRect t="-106061" r="-17016" b="-166667"/>
                  </a:stretch>
                </a:blipFill>
              </p:spPr>
              <p:txBody>
                <a:bodyPr/>
                <a:lstStyle/>
                <a:p>
                  <a:r>
                    <a:rPr lang="en-ZA">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BF3C50A-A8A5-CF71-03D0-140B8DBADECF}"/>
                    </a:ext>
                  </a:extLst>
                </p:cNvPr>
                <p:cNvSpPr txBox="1"/>
                <p:nvPr/>
              </p:nvSpPr>
              <p:spPr>
                <a:xfrm>
                  <a:off x="386083" y="6353051"/>
                  <a:ext cx="107260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ZA" b="0" i="1" smtClean="0">
                            <a:latin typeface="Cambria Math" panose="02040503050406030204" pitchFamily="18" charset="0"/>
                          </a:rPr>
                          <m:t>𝑁</m:t>
                        </m:r>
                        <m:r>
                          <a:rPr lang="en-ZA" b="0" i="1" smtClean="0">
                            <a:latin typeface="Cambria Math" panose="02040503050406030204" pitchFamily="18" charset="0"/>
                          </a:rPr>
                          <m:t>=−4</m:t>
                        </m:r>
                      </m:oMath>
                    </m:oMathPara>
                  </a14:m>
                  <a:endParaRPr lang="en-ZA" dirty="0"/>
                </a:p>
              </p:txBody>
            </p:sp>
          </mc:Choice>
          <mc:Fallback xmlns="">
            <p:sp>
              <p:nvSpPr>
                <p:cNvPr id="24" name="TextBox 23">
                  <a:extLst>
                    <a:ext uri="{FF2B5EF4-FFF2-40B4-BE49-F238E27FC236}">
                      <a16:creationId xmlns:a16="http://schemas.microsoft.com/office/drawing/2014/main" id="{2BF3C50A-A8A5-CF71-03D0-140B8DBADECF}"/>
                    </a:ext>
                  </a:extLst>
                </p:cNvPr>
                <p:cNvSpPr txBox="1">
                  <a:spLocks noRot="1" noChangeAspect="1" noMove="1" noResize="1" noEditPoints="1" noAdjustHandles="1" noChangeArrowheads="1" noChangeShapeType="1" noTextEdit="1"/>
                </p:cNvSpPr>
                <p:nvPr/>
              </p:nvSpPr>
              <p:spPr>
                <a:xfrm>
                  <a:off x="386083" y="6353051"/>
                  <a:ext cx="1072603" cy="369332"/>
                </a:xfrm>
                <a:prstGeom prst="rect">
                  <a:avLst/>
                </a:prstGeom>
                <a:blipFill>
                  <a:blip r:embed="rId12"/>
                  <a:stretch>
                    <a:fillRect/>
                  </a:stretch>
                </a:blipFill>
              </p:spPr>
              <p:txBody>
                <a:bodyPr/>
                <a:lstStyle/>
                <a:p>
                  <a:r>
                    <a:rPr lang="en-ZA">
                      <a:noFill/>
                    </a:rPr>
                    <a:t> </a:t>
                  </a:r>
                </a:p>
              </p:txBody>
            </p:sp>
          </mc:Fallback>
        </mc:AlternateContent>
      </p:grpSp>
      <p:grpSp>
        <p:nvGrpSpPr>
          <p:cNvPr id="87" name="Group 86">
            <a:extLst>
              <a:ext uri="{FF2B5EF4-FFF2-40B4-BE49-F238E27FC236}">
                <a16:creationId xmlns:a16="http://schemas.microsoft.com/office/drawing/2014/main" id="{E75CA2A6-4A74-8462-96BD-0AAB7BC0F3CF}"/>
              </a:ext>
            </a:extLst>
          </p:cNvPr>
          <p:cNvGrpSpPr/>
          <p:nvPr/>
        </p:nvGrpSpPr>
        <p:grpSpPr>
          <a:xfrm>
            <a:off x="97970" y="2120239"/>
            <a:ext cx="12094029" cy="3540104"/>
            <a:chOff x="97970" y="2120239"/>
            <a:chExt cx="12094029" cy="3540104"/>
          </a:xfrm>
        </p:grpSpPr>
        <p:pic>
          <p:nvPicPr>
            <p:cNvPr id="5" name="Picture 4" descr="A diagram of different colors&#10;&#10;AI-generated content may be incorrect.">
              <a:extLst>
                <a:ext uri="{FF2B5EF4-FFF2-40B4-BE49-F238E27FC236}">
                  <a16:creationId xmlns:a16="http://schemas.microsoft.com/office/drawing/2014/main" id="{83105E25-47E3-0928-FDFA-225B70BA5E90}"/>
                </a:ext>
              </a:extLst>
            </p:cNvPr>
            <p:cNvPicPr>
              <a:picLocks noChangeAspect="1"/>
            </p:cNvPicPr>
            <p:nvPr/>
          </p:nvPicPr>
          <p:blipFill>
            <a:blip r:embed="rId13">
              <a:extLst>
                <a:ext uri="{28A0092B-C50C-407E-A947-70E740481C1C}">
                  <a14:useLocalDpi xmlns:a14="http://schemas.microsoft.com/office/drawing/2010/main" val="0"/>
                </a:ext>
              </a:extLst>
            </a:blip>
            <a:srcRect l="11021" t="54711"/>
            <a:stretch>
              <a:fillRect/>
            </a:stretch>
          </p:blipFill>
          <p:spPr>
            <a:xfrm>
              <a:off x="97970" y="2120239"/>
              <a:ext cx="12094029" cy="3540104"/>
            </a:xfrm>
            <a:prstGeom prst="rect">
              <a:avLst/>
            </a:prstGeom>
          </p:spPr>
        </p:pic>
        <mc:AlternateContent xmlns:mc="http://schemas.openxmlformats.org/markup-compatibility/2006" xmlns:p14="http://schemas.microsoft.com/office/powerpoint/2010/main">
          <mc:Choice Requires="p14">
            <p:contentPart p14:bwMode="auto" r:id="rId14">
              <p14:nvContentPartPr>
                <p14:cNvPr id="26" name="Ink 25">
                  <a:extLst>
                    <a:ext uri="{FF2B5EF4-FFF2-40B4-BE49-F238E27FC236}">
                      <a16:creationId xmlns:a16="http://schemas.microsoft.com/office/drawing/2014/main" id="{EA12EC11-BD25-EE2E-042E-5085FEF4AB78}"/>
                    </a:ext>
                  </a:extLst>
                </p14:cNvPr>
                <p14:cNvContentPartPr/>
                <p14:nvPr/>
              </p14:nvContentPartPr>
              <p14:xfrm>
                <a:off x="377863" y="2645057"/>
                <a:ext cx="59400" cy="173160"/>
              </p14:xfrm>
            </p:contentPart>
          </mc:Choice>
          <mc:Fallback xmlns="">
            <p:pic>
              <p:nvPicPr>
                <p:cNvPr id="26" name="Ink 25">
                  <a:extLst>
                    <a:ext uri="{FF2B5EF4-FFF2-40B4-BE49-F238E27FC236}">
                      <a16:creationId xmlns:a16="http://schemas.microsoft.com/office/drawing/2014/main" id="{EA12EC11-BD25-EE2E-042E-5085FEF4AB78}"/>
                    </a:ext>
                  </a:extLst>
                </p:cNvPr>
                <p:cNvPicPr/>
                <p:nvPr/>
              </p:nvPicPr>
              <p:blipFill>
                <a:blip r:embed="rId15"/>
                <a:stretch>
                  <a:fillRect/>
                </a:stretch>
              </p:blipFill>
              <p:spPr>
                <a:xfrm>
                  <a:off x="360223" y="2627057"/>
                  <a:ext cx="95040" cy="2088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2" name="Ink 41">
                  <a:extLst>
                    <a:ext uri="{FF2B5EF4-FFF2-40B4-BE49-F238E27FC236}">
                      <a16:creationId xmlns:a16="http://schemas.microsoft.com/office/drawing/2014/main" id="{E07B2C38-BA05-9F1E-AD52-064DA3B9E1CD}"/>
                    </a:ext>
                  </a:extLst>
                </p14:cNvPr>
                <p14:cNvContentPartPr/>
                <p14:nvPr/>
              </p14:nvContentPartPr>
              <p14:xfrm>
                <a:off x="304783" y="4332017"/>
                <a:ext cx="360" cy="360"/>
              </p14:xfrm>
            </p:contentPart>
          </mc:Choice>
          <mc:Fallback xmlns="">
            <p:pic>
              <p:nvPicPr>
                <p:cNvPr id="42" name="Ink 41">
                  <a:extLst>
                    <a:ext uri="{FF2B5EF4-FFF2-40B4-BE49-F238E27FC236}">
                      <a16:creationId xmlns:a16="http://schemas.microsoft.com/office/drawing/2014/main" id="{E07B2C38-BA05-9F1E-AD52-064DA3B9E1CD}"/>
                    </a:ext>
                  </a:extLst>
                </p:cNvPr>
                <p:cNvPicPr/>
                <p:nvPr/>
              </p:nvPicPr>
              <p:blipFill>
                <a:blip r:embed="rId17"/>
                <a:stretch>
                  <a:fillRect/>
                </a:stretch>
              </p:blipFill>
              <p:spPr>
                <a:xfrm>
                  <a:off x="286783" y="431437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3" name="Ink 42">
                  <a:extLst>
                    <a:ext uri="{FF2B5EF4-FFF2-40B4-BE49-F238E27FC236}">
                      <a16:creationId xmlns:a16="http://schemas.microsoft.com/office/drawing/2014/main" id="{AE64A562-3087-2CBB-2F5C-4036B4329985}"/>
                    </a:ext>
                  </a:extLst>
                </p14:cNvPr>
                <p14:cNvContentPartPr/>
                <p14:nvPr/>
              </p14:nvContentPartPr>
              <p14:xfrm>
                <a:off x="293983" y="4256777"/>
                <a:ext cx="144000" cy="194040"/>
              </p14:xfrm>
            </p:contentPart>
          </mc:Choice>
          <mc:Fallback xmlns="">
            <p:pic>
              <p:nvPicPr>
                <p:cNvPr id="43" name="Ink 42">
                  <a:extLst>
                    <a:ext uri="{FF2B5EF4-FFF2-40B4-BE49-F238E27FC236}">
                      <a16:creationId xmlns:a16="http://schemas.microsoft.com/office/drawing/2014/main" id="{AE64A562-3087-2CBB-2F5C-4036B4329985}"/>
                    </a:ext>
                  </a:extLst>
                </p:cNvPr>
                <p:cNvPicPr/>
                <p:nvPr/>
              </p:nvPicPr>
              <p:blipFill>
                <a:blip r:embed="rId19"/>
                <a:stretch>
                  <a:fillRect/>
                </a:stretch>
              </p:blipFill>
              <p:spPr>
                <a:xfrm>
                  <a:off x="275983" y="4238777"/>
                  <a:ext cx="179640" cy="229680"/>
                </a:xfrm>
                <a:prstGeom prst="rect">
                  <a:avLst/>
                </a:prstGeom>
              </p:spPr>
            </p:pic>
          </mc:Fallback>
        </mc:AlternateContent>
        <p:grpSp>
          <p:nvGrpSpPr>
            <p:cNvPr id="51" name="Group 50">
              <a:extLst>
                <a:ext uri="{FF2B5EF4-FFF2-40B4-BE49-F238E27FC236}">
                  <a16:creationId xmlns:a16="http://schemas.microsoft.com/office/drawing/2014/main" id="{09F282AD-A39B-A26B-5C59-F34C3AD71E23}"/>
                </a:ext>
              </a:extLst>
            </p:cNvPr>
            <p:cNvGrpSpPr/>
            <p:nvPr/>
          </p:nvGrpSpPr>
          <p:grpSpPr>
            <a:xfrm>
              <a:off x="402703" y="4266857"/>
              <a:ext cx="119880" cy="65520"/>
              <a:chOff x="402703" y="4266857"/>
              <a:chExt cx="119880" cy="65520"/>
            </a:xfrm>
          </p:grpSpPr>
          <mc:AlternateContent xmlns:mc="http://schemas.openxmlformats.org/markup-compatibility/2006" xmlns:p14="http://schemas.microsoft.com/office/powerpoint/2010/main">
            <mc:Choice Requires="p14">
              <p:contentPart p14:bwMode="auto" r:id="rId20">
                <p14:nvContentPartPr>
                  <p14:cNvPr id="44" name="Ink 43">
                    <a:extLst>
                      <a:ext uri="{FF2B5EF4-FFF2-40B4-BE49-F238E27FC236}">
                        <a16:creationId xmlns:a16="http://schemas.microsoft.com/office/drawing/2014/main" id="{CD5DDAE5-BA42-9FD5-50EA-48C7EC401D81}"/>
                      </a:ext>
                    </a:extLst>
                  </p14:cNvPr>
                  <p14:cNvContentPartPr/>
                  <p14:nvPr/>
                </p14:nvContentPartPr>
                <p14:xfrm>
                  <a:off x="402703" y="4332017"/>
                  <a:ext cx="360" cy="360"/>
                </p14:xfrm>
              </p:contentPart>
            </mc:Choice>
            <mc:Fallback xmlns="">
              <p:pic>
                <p:nvPicPr>
                  <p:cNvPr id="44" name="Ink 43">
                    <a:extLst>
                      <a:ext uri="{FF2B5EF4-FFF2-40B4-BE49-F238E27FC236}">
                        <a16:creationId xmlns:a16="http://schemas.microsoft.com/office/drawing/2014/main" id="{CD5DDAE5-BA42-9FD5-50EA-48C7EC401D81}"/>
                      </a:ext>
                    </a:extLst>
                  </p:cNvPr>
                  <p:cNvPicPr/>
                  <p:nvPr/>
                </p:nvPicPr>
                <p:blipFill>
                  <a:blip r:embed="rId21"/>
                  <a:stretch>
                    <a:fillRect/>
                  </a:stretch>
                </p:blipFill>
                <p:spPr>
                  <a:xfrm>
                    <a:off x="340063" y="4269377"/>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5" name="Ink 44">
                    <a:extLst>
                      <a:ext uri="{FF2B5EF4-FFF2-40B4-BE49-F238E27FC236}">
                        <a16:creationId xmlns:a16="http://schemas.microsoft.com/office/drawing/2014/main" id="{CBEACCEF-6AFE-BB2F-CDD7-B97160EC0108}"/>
                      </a:ext>
                    </a:extLst>
                  </p14:cNvPr>
                  <p14:cNvContentPartPr/>
                  <p14:nvPr/>
                </p14:nvContentPartPr>
                <p14:xfrm>
                  <a:off x="445903" y="4332017"/>
                  <a:ext cx="360" cy="360"/>
                </p14:xfrm>
              </p:contentPart>
            </mc:Choice>
            <mc:Fallback xmlns="">
              <p:pic>
                <p:nvPicPr>
                  <p:cNvPr id="45" name="Ink 44">
                    <a:extLst>
                      <a:ext uri="{FF2B5EF4-FFF2-40B4-BE49-F238E27FC236}">
                        <a16:creationId xmlns:a16="http://schemas.microsoft.com/office/drawing/2014/main" id="{CBEACCEF-6AFE-BB2F-CDD7-B97160EC0108}"/>
                      </a:ext>
                    </a:extLst>
                  </p:cNvPr>
                  <p:cNvPicPr/>
                  <p:nvPr/>
                </p:nvPicPr>
                <p:blipFill>
                  <a:blip r:embed="rId21"/>
                  <a:stretch>
                    <a:fillRect/>
                  </a:stretch>
                </p:blipFill>
                <p:spPr>
                  <a:xfrm>
                    <a:off x="383263" y="4269377"/>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7" name="Ink 46">
                    <a:extLst>
                      <a:ext uri="{FF2B5EF4-FFF2-40B4-BE49-F238E27FC236}">
                        <a16:creationId xmlns:a16="http://schemas.microsoft.com/office/drawing/2014/main" id="{2EEFB552-EB75-F975-732D-64F13233F87B}"/>
                      </a:ext>
                    </a:extLst>
                  </p14:cNvPr>
                  <p14:cNvContentPartPr/>
                  <p14:nvPr/>
                </p14:nvContentPartPr>
                <p14:xfrm>
                  <a:off x="511423" y="4332017"/>
                  <a:ext cx="360" cy="360"/>
                </p14:xfrm>
              </p:contentPart>
            </mc:Choice>
            <mc:Fallback xmlns="">
              <p:pic>
                <p:nvPicPr>
                  <p:cNvPr id="47" name="Ink 46">
                    <a:extLst>
                      <a:ext uri="{FF2B5EF4-FFF2-40B4-BE49-F238E27FC236}">
                        <a16:creationId xmlns:a16="http://schemas.microsoft.com/office/drawing/2014/main" id="{2EEFB552-EB75-F975-732D-64F13233F87B}"/>
                      </a:ext>
                    </a:extLst>
                  </p:cNvPr>
                  <p:cNvPicPr/>
                  <p:nvPr/>
                </p:nvPicPr>
                <p:blipFill>
                  <a:blip r:embed="rId21"/>
                  <a:stretch>
                    <a:fillRect/>
                  </a:stretch>
                </p:blipFill>
                <p:spPr>
                  <a:xfrm>
                    <a:off x="448423" y="4269377"/>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9" name="Ink 48">
                    <a:extLst>
                      <a:ext uri="{FF2B5EF4-FFF2-40B4-BE49-F238E27FC236}">
                        <a16:creationId xmlns:a16="http://schemas.microsoft.com/office/drawing/2014/main" id="{2C252609-153A-C496-9C66-7E4B6924159F}"/>
                      </a:ext>
                    </a:extLst>
                  </p14:cNvPr>
                  <p14:cNvContentPartPr/>
                  <p14:nvPr/>
                </p14:nvContentPartPr>
                <p14:xfrm>
                  <a:off x="522223" y="4266857"/>
                  <a:ext cx="360" cy="360"/>
                </p14:xfrm>
              </p:contentPart>
            </mc:Choice>
            <mc:Fallback xmlns="">
              <p:pic>
                <p:nvPicPr>
                  <p:cNvPr id="49" name="Ink 48">
                    <a:extLst>
                      <a:ext uri="{FF2B5EF4-FFF2-40B4-BE49-F238E27FC236}">
                        <a16:creationId xmlns:a16="http://schemas.microsoft.com/office/drawing/2014/main" id="{2C252609-153A-C496-9C66-7E4B6924159F}"/>
                      </a:ext>
                    </a:extLst>
                  </p:cNvPr>
                  <p:cNvPicPr/>
                  <p:nvPr/>
                </p:nvPicPr>
                <p:blipFill>
                  <a:blip r:embed="rId21"/>
                  <a:stretch>
                    <a:fillRect/>
                  </a:stretch>
                </p:blipFill>
                <p:spPr>
                  <a:xfrm>
                    <a:off x="459223" y="4203857"/>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50" name="Ink 49">
                    <a:extLst>
                      <a:ext uri="{FF2B5EF4-FFF2-40B4-BE49-F238E27FC236}">
                        <a16:creationId xmlns:a16="http://schemas.microsoft.com/office/drawing/2014/main" id="{064D8D70-DDD1-0AAD-D204-F0981229AD7E}"/>
                      </a:ext>
                    </a:extLst>
                  </p14:cNvPr>
                  <p14:cNvContentPartPr/>
                  <p14:nvPr/>
                </p14:nvContentPartPr>
                <p14:xfrm>
                  <a:off x="445903" y="4266857"/>
                  <a:ext cx="360" cy="360"/>
                </p14:xfrm>
              </p:contentPart>
            </mc:Choice>
            <mc:Fallback xmlns="">
              <p:pic>
                <p:nvPicPr>
                  <p:cNvPr id="50" name="Ink 49">
                    <a:extLst>
                      <a:ext uri="{FF2B5EF4-FFF2-40B4-BE49-F238E27FC236}">
                        <a16:creationId xmlns:a16="http://schemas.microsoft.com/office/drawing/2014/main" id="{064D8D70-DDD1-0AAD-D204-F0981229AD7E}"/>
                      </a:ext>
                    </a:extLst>
                  </p:cNvPr>
                  <p:cNvPicPr/>
                  <p:nvPr/>
                </p:nvPicPr>
                <p:blipFill>
                  <a:blip r:embed="rId21"/>
                  <a:stretch>
                    <a:fillRect/>
                  </a:stretch>
                </p:blipFill>
                <p:spPr>
                  <a:xfrm>
                    <a:off x="383263" y="4203857"/>
                    <a:ext cx="126000" cy="12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6">
              <p14:nvContentPartPr>
                <p14:cNvPr id="52" name="Ink 51">
                  <a:extLst>
                    <a:ext uri="{FF2B5EF4-FFF2-40B4-BE49-F238E27FC236}">
                      <a16:creationId xmlns:a16="http://schemas.microsoft.com/office/drawing/2014/main" id="{BE334458-82C5-AA19-E297-A7F22CB85A31}"/>
                    </a:ext>
                  </a:extLst>
                </p14:cNvPr>
                <p14:cNvContentPartPr/>
                <p14:nvPr/>
              </p14:nvContentPartPr>
              <p14:xfrm>
                <a:off x="2177143" y="4311497"/>
                <a:ext cx="88920" cy="55080"/>
              </p14:xfrm>
            </p:contentPart>
          </mc:Choice>
          <mc:Fallback xmlns="">
            <p:pic>
              <p:nvPicPr>
                <p:cNvPr id="52" name="Ink 51">
                  <a:extLst>
                    <a:ext uri="{FF2B5EF4-FFF2-40B4-BE49-F238E27FC236}">
                      <a16:creationId xmlns:a16="http://schemas.microsoft.com/office/drawing/2014/main" id="{BE334458-82C5-AA19-E297-A7F22CB85A31}"/>
                    </a:ext>
                  </a:extLst>
                </p:cNvPr>
                <p:cNvPicPr/>
                <p:nvPr/>
              </p:nvPicPr>
              <p:blipFill>
                <a:blip r:embed="rId27"/>
                <a:stretch>
                  <a:fillRect/>
                </a:stretch>
              </p:blipFill>
              <p:spPr>
                <a:xfrm>
                  <a:off x="2114143" y="4248857"/>
                  <a:ext cx="214560" cy="180720"/>
                </a:xfrm>
                <a:prstGeom prst="rect">
                  <a:avLst/>
                </a:prstGeom>
              </p:spPr>
            </p:pic>
          </mc:Fallback>
        </mc:AlternateContent>
        <p:grpSp>
          <p:nvGrpSpPr>
            <p:cNvPr id="56" name="Group 55">
              <a:extLst>
                <a:ext uri="{FF2B5EF4-FFF2-40B4-BE49-F238E27FC236}">
                  <a16:creationId xmlns:a16="http://schemas.microsoft.com/office/drawing/2014/main" id="{821886D8-A370-748B-D8A2-71923FF99F0A}"/>
                </a:ext>
              </a:extLst>
            </p:cNvPr>
            <p:cNvGrpSpPr/>
            <p:nvPr/>
          </p:nvGrpSpPr>
          <p:grpSpPr>
            <a:xfrm>
              <a:off x="2144383" y="2688617"/>
              <a:ext cx="65520" cy="65520"/>
              <a:chOff x="2144383" y="2688617"/>
              <a:chExt cx="65520" cy="65520"/>
            </a:xfrm>
          </p:grpSpPr>
          <mc:AlternateContent xmlns:mc="http://schemas.openxmlformats.org/markup-compatibility/2006" xmlns:p14="http://schemas.microsoft.com/office/powerpoint/2010/main">
            <mc:Choice Requires="p14">
              <p:contentPart p14:bwMode="auto" r:id="rId28">
                <p14:nvContentPartPr>
                  <p14:cNvPr id="53" name="Ink 52">
                    <a:extLst>
                      <a:ext uri="{FF2B5EF4-FFF2-40B4-BE49-F238E27FC236}">
                        <a16:creationId xmlns:a16="http://schemas.microsoft.com/office/drawing/2014/main" id="{8170D0CC-0D7A-A3F0-5402-9AAB2D81236D}"/>
                      </a:ext>
                    </a:extLst>
                  </p14:cNvPr>
                  <p14:cNvContentPartPr/>
                  <p14:nvPr/>
                </p14:nvContentPartPr>
                <p14:xfrm>
                  <a:off x="2144383" y="2713457"/>
                  <a:ext cx="41040" cy="40680"/>
                </p14:xfrm>
              </p:contentPart>
            </mc:Choice>
            <mc:Fallback xmlns="">
              <p:pic>
                <p:nvPicPr>
                  <p:cNvPr id="53" name="Ink 52">
                    <a:extLst>
                      <a:ext uri="{FF2B5EF4-FFF2-40B4-BE49-F238E27FC236}">
                        <a16:creationId xmlns:a16="http://schemas.microsoft.com/office/drawing/2014/main" id="{8170D0CC-0D7A-A3F0-5402-9AAB2D81236D}"/>
                      </a:ext>
                    </a:extLst>
                  </p:cNvPr>
                  <p:cNvPicPr/>
                  <p:nvPr/>
                </p:nvPicPr>
                <p:blipFill>
                  <a:blip r:embed="rId29"/>
                  <a:stretch>
                    <a:fillRect/>
                  </a:stretch>
                </p:blipFill>
                <p:spPr>
                  <a:xfrm>
                    <a:off x="2081383" y="2650457"/>
                    <a:ext cx="166680" cy="1663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54" name="Ink 53">
                    <a:extLst>
                      <a:ext uri="{FF2B5EF4-FFF2-40B4-BE49-F238E27FC236}">
                        <a16:creationId xmlns:a16="http://schemas.microsoft.com/office/drawing/2014/main" id="{E4DF0C97-2E56-7BA7-AC10-34FA74F91E3F}"/>
                      </a:ext>
                    </a:extLst>
                  </p14:cNvPr>
                  <p14:cNvContentPartPr/>
                  <p14:nvPr/>
                </p14:nvContentPartPr>
                <p14:xfrm>
                  <a:off x="2209543" y="2688617"/>
                  <a:ext cx="360" cy="360"/>
                </p14:xfrm>
              </p:contentPart>
            </mc:Choice>
            <mc:Fallback xmlns="">
              <p:pic>
                <p:nvPicPr>
                  <p:cNvPr id="54" name="Ink 53">
                    <a:extLst>
                      <a:ext uri="{FF2B5EF4-FFF2-40B4-BE49-F238E27FC236}">
                        <a16:creationId xmlns:a16="http://schemas.microsoft.com/office/drawing/2014/main" id="{E4DF0C97-2E56-7BA7-AC10-34FA74F91E3F}"/>
                      </a:ext>
                    </a:extLst>
                  </p:cNvPr>
                  <p:cNvPicPr/>
                  <p:nvPr/>
                </p:nvPicPr>
                <p:blipFill>
                  <a:blip r:embed="rId21"/>
                  <a:stretch>
                    <a:fillRect/>
                  </a:stretch>
                </p:blipFill>
                <p:spPr>
                  <a:xfrm>
                    <a:off x="2146543" y="2625617"/>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55" name="Ink 54">
                    <a:extLst>
                      <a:ext uri="{FF2B5EF4-FFF2-40B4-BE49-F238E27FC236}">
                        <a16:creationId xmlns:a16="http://schemas.microsoft.com/office/drawing/2014/main" id="{B65E3B30-5300-A0D4-718F-586FCCB24D67}"/>
                      </a:ext>
                    </a:extLst>
                  </p14:cNvPr>
                  <p14:cNvContentPartPr/>
                  <p14:nvPr/>
                </p14:nvContentPartPr>
                <p14:xfrm>
                  <a:off x="2209543" y="2688617"/>
                  <a:ext cx="360" cy="42480"/>
                </p14:xfrm>
              </p:contentPart>
            </mc:Choice>
            <mc:Fallback xmlns="">
              <p:pic>
                <p:nvPicPr>
                  <p:cNvPr id="55" name="Ink 54">
                    <a:extLst>
                      <a:ext uri="{FF2B5EF4-FFF2-40B4-BE49-F238E27FC236}">
                        <a16:creationId xmlns:a16="http://schemas.microsoft.com/office/drawing/2014/main" id="{B65E3B30-5300-A0D4-718F-586FCCB24D67}"/>
                      </a:ext>
                    </a:extLst>
                  </p:cNvPr>
                  <p:cNvPicPr/>
                  <p:nvPr/>
                </p:nvPicPr>
                <p:blipFill>
                  <a:blip r:embed="rId32"/>
                  <a:stretch>
                    <a:fillRect/>
                  </a:stretch>
                </p:blipFill>
                <p:spPr>
                  <a:xfrm>
                    <a:off x="2146543" y="2625617"/>
                    <a:ext cx="126000" cy="1681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3">
              <p14:nvContentPartPr>
                <p14:cNvPr id="57" name="Ink 56">
                  <a:extLst>
                    <a:ext uri="{FF2B5EF4-FFF2-40B4-BE49-F238E27FC236}">
                      <a16:creationId xmlns:a16="http://schemas.microsoft.com/office/drawing/2014/main" id="{5ADCC478-610A-2551-A553-07D48F4C5396}"/>
                    </a:ext>
                  </a:extLst>
                </p14:cNvPr>
                <p14:cNvContentPartPr/>
                <p14:nvPr/>
              </p14:nvContentPartPr>
              <p14:xfrm>
                <a:off x="3666463" y="2685377"/>
                <a:ext cx="139680" cy="49680"/>
              </p14:xfrm>
            </p:contentPart>
          </mc:Choice>
          <mc:Fallback xmlns="">
            <p:pic>
              <p:nvPicPr>
                <p:cNvPr id="57" name="Ink 56">
                  <a:extLst>
                    <a:ext uri="{FF2B5EF4-FFF2-40B4-BE49-F238E27FC236}">
                      <a16:creationId xmlns:a16="http://schemas.microsoft.com/office/drawing/2014/main" id="{5ADCC478-610A-2551-A553-07D48F4C5396}"/>
                    </a:ext>
                  </a:extLst>
                </p:cNvPr>
                <p:cNvPicPr/>
                <p:nvPr/>
              </p:nvPicPr>
              <p:blipFill>
                <a:blip r:embed="rId34"/>
                <a:stretch>
                  <a:fillRect/>
                </a:stretch>
              </p:blipFill>
              <p:spPr>
                <a:xfrm>
                  <a:off x="3603823" y="2622377"/>
                  <a:ext cx="265320" cy="17532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58" name="Ink 57">
                  <a:extLst>
                    <a:ext uri="{FF2B5EF4-FFF2-40B4-BE49-F238E27FC236}">
                      <a16:creationId xmlns:a16="http://schemas.microsoft.com/office/drawing/2014/main" id="{791AF4E5-EC4C-B050-9765-F61457753E4A}"/>
                    </a:ext>
                  </a:extLst>
                </p14:cNvPr>
                <p14:cNvContentPartPr/>
                <p14:nvPr/>
              </p14:nvContentPartPr>
              <p14:xfrm>
                <a:off x="3646303" y="4303577"/>
                <a:ext cx="13320" cy="55080"/>
              </p14:xfrm>
            </p:contentPart>
          </mc:Choice>
          <mc:Fallback xmlns="">
            <p:pic>
              <p:nvPicPr>
                <p:cNvPr id="58" name="Ink 57">
                  <a:extLst>
                    <a:ext uri="{FF2B5EF4-FFF2-40B4-BE49-F238E27FC236}">
                      <a16:creationId xmlns:a16="http://schemas.microsoft.com/office/drawing/2014/main" id="{791AF4E5-EC4C-B050-9765-F61457753E4A}"/>
                    </a:ext>
                  </a:extLst>
                </p:cNvPr>
                <p:cNvPicPr/>
                <p:nvPr/>
              </p:nvPicPr>
              <p:blipFill>
                <a:blip r:embed="rId36"/>
                <a:stretch>
                  <a:fillRect/>
                </a:stretch>
              </p:blipFill>
              <p:spPr>
                <a:xfrm>
                  <a:off x="3583663" y="4240577"/>
                  <a:ext cx="13896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59" name="Ink 58">
                  <a:extLst>
                    <a:ext uri="{FF2B5EF4-FFF2-40B4-BE49-F238E27FC236}">
                      <a16:creationId xmlns:a16="http://schemas.microsoft.com/office/drawing/2014/main" id="{B32B3A1C-95E4-5301-A653-512BAB3A8A19}"/>
                    </a:ext>
                  </a:extLst>
                </p14:cNvPr>
                <p14:cNvContentPartPr/>
                <p14:nvPr/>
              </p14:nvContentPartPr>
              <p14:xfrm>
                <a:off x="5641423" y="4190537"/>
                <a:ext cx="60480" cy="205560"/>
              </p14:xfrm>
            </p:contentPart>
          </mc:Choice>
          <mc:Fallback xmlns="">
            <p:pic>
              <p:nvPicPr>
                <p:cNvPr id="59" name="Ink 58">
                  <a:extLst>
                    <a:ext uri="{FF2B5EF4-FFF2-40B4-BE49-F238E27FC236}">
                      <a16:creationId xmlns:a16="http://schemas.microsoft.com/office/drawing/2014/main" id="{B32B3A1C-95E4-5301-A653-512BAB3A8A19}"/>
                    </a:ext>
                  </a:extLst>
                </p:cNvPr>
                <p:cNvPicPr/>
                <p:nvPr/>
              </p:nvPicPr>
              <p:blipFill>
                <a:blip r:embed="rId38"/>
                <a:stretch>
                  <a:fillRect/>
                </a:stretch>
              </p:blipFill>
              <p:spPr>
                <a:xfrm>
                  <a:off x="5578783" y="4127897"/>
                  <a:ext cx="186120" cy="3312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60" name="Ink 59">
                  <a:extLst>
                    <a:ext uri="{FF2B5EF4-FFF2-40B4-BE49-F238E27FC236}">
                      <a16:creationId xmlns:a16="http://schemas.microsoft.com/office/drawing/2014/main" id="{C8420C9A-8005-2CB9-02E3-2D96E1BEB698}"/>
                    </a:ext>
                  </a:extLst>
                </p14:cNvPr>
                <p14:cNvContentPartPr/>
                <p14:nvPr/>
              </p14:nvContentPartPr>
              <p14:xfrm>
                <a:off x="5594983" y="2667017"/>
                <a:ext cx="91080" cy="100440"/>
              </p14:xfrm>
            </p:contentPart>
          </mc:Choice>
          <mc:Fallback xmlns="">
            <p:pic>
              <p:nvPicPr>
                <p:cNvPr id="60" name="Ink 59">
                  <a:extLst>
                    <a:ext uri="{FF2B5EF4-FFF2-40B4-BE49-F238E27FC236}">
                      <a16:creationId xmlns:a16="http://schemas.microsoft.com/office/drawing/2014/main" id="{C8420C9A-8005-2CB9-02E3-2D96E1BEB698}"/>
                    </a:ext>
                  </a:extLst>
                </p:cNvPr>
                <p:cNvPicPr/>
                <p:nvPr/>
              </p:nvPicPr>
              <p:blipFill>
                <a:blip r:embed="rId40"/>
                <a:stretch>
                  <a:fillRect/>
                </a:stretch>
              </p:blipFill>
              <p:spPr>
                <a:xfrm>
                  <a:off x="5532343" y="2604017"/>
                  <a:ext cx="216720"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61" name="Ink 60">
                  <a:extLst>
                    <a:ext uri="{FF2B5EF4-FFF2-40B4-BE49-F238E27FC236}">
                      <a16:creationId xmlns:a16="http://schemas.microsoft.com/office/drawing/2014/main" id="{019082AF-EB5E-35DC-9BBA-0FCA1CF24EF5}"/>
                    </a:ext>
                  </a:extLst>
                </p14:cNvPr>
                <p14:cNvContentPartPr/>
                <p14:nvPr/>
              </p14:nvContentPartPr>
              <p14:xfrm>
                <a:off x="7173583" y="2677817"/>
                <a:ext cx="6840" cy="52200"/>
              </p14:xfrm>
            </p:contentPart>
          </mc:Choice>
          <mc:Fallback xmlns="">
            <p:pic>
              <p:nvPicPr>
                <p:cNvPr id="61" name="Ink 60">
                  <a:extLst>
                    <a:ext uri="{FF2B5EF4-FFF2-40B4-BE49-F238E27FC236}">
                      <a16:creationId xmlns:a16="http://schemas.microsoft.com/office/drawing/2014/main" id="{019082AF-EB5E-35DC-9BBA-0FCA1CF24EF5}"/>
                    </a:ext>
                  </a:extLst>
                </p:cNvPr>
                <p:cNvPicPr/>
                <p:nvPr/>
              </p:nvPicPr>
              <p:blipFill>
                <a:blip r:embed="rId42"/>
                <a:stretch>
                  <a:fillRect/>
                </a:stretch>
              </p:blipFill>
              <p:spPr>
                <a:xfrm>
                  <a:off x="7110583" y="2614817"/>
                  <a:ext cx="132480" cy="177840"/>
                </a:xfrm>
                <a:prstGeom prst="rect">
                  <a:avLst/>
                </a:prstGeom>
              </p:spPr>
            </p:pic>
          </mc:Fallback>
        </mc:AlternateContent>
        <p:grpSp>
          <p:nvGrpSpPr>
            <p:cNvPr id="68" name="Group 67">
              <a:extLst>
                <a:ext uri="{FF2B5EF4-FFF2-40B4-BE49-F238E27FC236}">
                  <a16:creationId xmlns:a16="http://schemas.microsoft.com/office/drawing/2014/main" id="{7634C700-9E2C-CF10-FAC5-EF2D84109E33}"/>
                </a:ext>
              </a:extLst>
            </p:cNvPr>
            <p:cNvGrpSpPr/>
            <p:nvPr/>
          </p:nvGrpSpPr>
          <p:grpSpPr>
            <a:xfrm>
              <a:off x="7097263" y="4278017"/>
              <a:ext cx="196200" cy="87480"/>
              <a:chOff x="7097263" y="4278017"/>
              <a:chExt cx="196200" cy="87480"/>
            </a:xfrm>
          </p:grpSpPr>
          <mc:AlternateContent xmlns:mc="http://schemas.openxmlformats.org/markup-compatibility/2006" xmlns:p14="http://schemas.microsoft.com/office/powerpoint/2010/main">
            <mc:Choice Requires="p14">
              <p:contentPart p14:bwMode="auto" r:id="rId43">
                <p14:nvContentPartPr>
                  <p14:cNvPr id="62" name="Ink 61">
                    <a:extLst>
                      <a:ext uri="{FF2B5EF4-FFF2-40B4-BE49-F238E27FC236}">
                        <a16:creationId xmlns:a16="http://schemas.microsoft.com/office/drawing/2014/main" id="{2D6942BA-A4E1-0A20-8D5C-1B96C1D370C7}"/>
                      </a:ext>
                    </a:extLst>
                  </p14:cNvPr>
                  <p14:cNvContentPartPr/>
                  <p14:nvPr/>
                </p14:nvContentPartPr>
                <p14:xfrm>
                  <a:off x="7293103" y="4354337"/>
                  <a:ext cx="360" cy="360"/>
                </p14:xfrm>
              </p:contentPart>
            </mc:Choice>
            <mc:Fallback xmlns="">
              <p:pic>
                <p:nvPicPr>
                  <p:cNvPr id="62" name="Ink 61">
                    <a:extLst>
                      <a:ext uri="{FF2B5EF4-FFF2-40B4-BE49-F238E27FC236}">
                        <a16:creationId xmlns:a16="http://schemas.microsoft.com/office/drawing/2014/main" id="{2D6942BA-A4E1-0A20-8D5C-1B96C1D370C7}"/>
                      </a:ext>
                    </a:extLst>
                  </p:cNvPr>
                  <p:cNvPicPr/>
                  <p:nvPr/>
                </p:nvPicPr>
                <p:blipFill>
                  <a:blip r:embed="rId21"/>
                  <a:stretch>
                    <a:fillRect/>
                  </a:stretch>
                </p:blipFill>
                <p:spPr>
                  <a:xfrm>
                    <a:off x="7230463" y="4291337"/>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63" name="Ink 62">
                    <a:extLst>
                      <a:ext uri="{FF2B5EF4-FFF2-40B4-BE49-F238E27FC236}">
                        <a16:creationId xmlns:a16="http://schemas.microsoft.com/office/drawing/2014/main" id="{86C5E3F3-A587-8118-99F8-57652C48FBED}"/>
                      </a:ext>
                    </a:extLst>
                  </p14:cNvPr>
                  <p14:cNvContentPartPr/>
                  <p14:nvPr/>
                </p14:nvContentPartPr>
                <p14:xfrm>
                  <a:off x="7293103" y="4278017"/>
                  <a:ext cx="360" cy="360"/>
                </p14:xfrm>
              </p:contentPart>
            </mc:Choice>
            <mc:Fallback xmlns="">
              <p:pic>
                <p:nvPicPr>
                  <p:cNvPr id="63" name="Ink 62">
                    <a:extLst>
                      <a:ext uri="{FF2B5EF4-FFF2-40B4-BE49-F238E27FC236}">
                        <a16:creationId xmlns:a16="http://schemas.microsoft.com/office/drawing/2014/main" id="{86C5E3F3-A587-8118-99F8-57652C48FBED}"/>
                      </a:ext>
                    </a:extLst>
                  </p:cNvPr>
                  <p:cNvPicPr/>
                  <p:nvPr/>
                </p:nvPicPr>
                <p:blipFill>
                  <a:blip r:embed="rId21"/>
                  <a:stretch>
                    <a:fillRect/>
                  </a:stretch>
                </p:blipFill>
                <p:spPr>
                  <a:xfrm>
                    <a:off x="7230463" y="4215377"/>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64" name="Ink 63">
                    <a:extLst>
                      <a:ext uri="{FF2B5EF4-FFF2-40B4-BE49-F238E27FC236}">
                        <a16:creationId xmlns:a16="http://schemas.microsoft.com/office/drawing/2014/main" id="{73B60FCC-7907-E9C2-8A99-EAC5E4927995}"/>
                      </a:ext>
                    </a:extLst>
                  </p14:cNvPr>
                  <p14:cNvContentPartPr/>
                  <p14:nvPr/>
                </p14:nvContentPartPr>
                <p14:xfrm>
                  <a:off x="7097263" y="4321217"/>
                  <a:ext cx="360" cy="360"/>
                </p14:xfrm>
              </p:contentPart>
            </mc:Choice>
            <mc:Fallback xmlns="">
              <p:pic>
                <p:nvPicPr>
                  <p:cNvPr id="64" name="Ink 63">
                    <a:extLst>
                      <a:ext uri="{FF2B5EF4-FFF2-40B4-BE49-F238E27FC236}">
                        <a16:creationId xmlns:a16="http://schemas.microsoft.com/office/drawing/2014/main" id="{73B60FCC-7907-E9C2-8A99-EAC5E4927995}"/>
                      </a:ext>
                    </a:extLst>
                  </p:cNvPr>
                  <p:cNvPicPr/>
                  <p:nvPr/>
                </p:nvPicPr>
                <p:blipFill>
                  <a:blip r:embed="rId21"/>
                  <a:stretch>
                    <a:fillRect/>
                  </a:stretch>
                </p:blipFill>
                <p:spPr>
                  <a:xfrm>
                    <a:off x="7034623" y="4258577"/>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65" name="Ink 64">
                    <a:extLst>
                      <a:ext uri="{FF2B5EF4-FFF2-40B4-BE49-F238E27FC236}">
                        <a16:creationId xmlns:a16="http://schemas.microsoft.com/office/drawing/2014/main" id="{0255D28B-5883-5980-3A7D-B507BAA68F27}"/>
                      </a:ext>
                    </a:extLst>
                  </p14:cNvPr>
                  <p14:cNvContentPartPr/>
                  <p14:nvPr/>
                </p14:nvContentPartPr>
                <p14:xfrm>
                  <a:off x="7141183" y="4310417"/>
                  <a:ext cx="360" cy="360"/>
                </p14:xfrm>
              </p:contentPart>
            </mc:Choice>
            <mc:Fallback xmlns="">
              <p:pic>
                <p:nvPicPr>
                  <p:cNvPr id="65" name="Ink 64">
                    <a:extLst>
                      <a:ext uri="{FF2B5EF4-FFF2-40B4-BE49-F238E27FC236}">
                        <a16:creationId xmlns:a16="http://schemas.microsoft.com/office/drawing/2014/main" id="{0255D28B-5883-5980-3A7D-B507BAA68F27}"/>
                      </a:ext>
                    </a:extLst>
                  </p:cNvPr>
                  <p:cNvPicPr/>
                  <p:nvPr/>
                </p:nvPicPr>
                <p:blipFill>
                  <a:blip r:embed="rId21"/>
                  <a:stretch>
                    <a:fillRect/>
                  </a:stretch>
                </p:blipFill>
                <p:spPr>
                  <a:xfrm>
                    <a:off x="7078183" y="4247777"/>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66" name="Ink 65">
                    <a:extLst>
                      <a:ext uri="{FF2B5EF4-FFF2-40B4-BE49-F238E27FC236}">
                        <a16:creationId xmlns:a16="http://schemas.microsoft.com/office/drawing/2014/main" id="{1B5E7FC5-4382-6ED1-4F91-9B8B64BE9A57}"/>
                      </a:ext>
                    </a:extLst>
                  </p14:cNvPr>
                  <p14:cNvContentPartPr/>
                  <p14:nvPr/>
                </p14:nvContentPartPr>
                <p14:xfrm>
                  <a:off x="7151983" y="4332017"/>
                  <a:ext cx="360" cy="2160"/>
                </p14:xfrm>
              </p:contentPart>
            </mc:Choice>
            <mc:Fallback xmlns="">
              <p:pic>
                <p:nvPicPr>
                  <p:cNvPr id="66" name="Ink 65">
                    <a:extLst>
                      <a:ext uri="{FF2B5EF4-FFF2-40B4-BE49-F238E27FC236}">
                        <a16:creationId xmlns:a16="http://schemas.microsoft.com/office/drawing/2014/main" id="{1B5E7FC5-4382-6ED1-4F91-9B8B64BE9A57}"/>
                      </a:ext>
                    </a:extLst>
                  </p:cNvPr>
                  <p:cNvPicPr/>
                  <p:nvPr/>
                </p:nvPicPr>
                <p:blipFill>
                  <a:blip r:embed="rId48"/>
                  <a:stretch>
                    <a:fillRect/>
                  </a:stretch>
                </p:blipFill>
                <p:spPr>
                  <a:xfrm>
                    <a:off x="7088983" y="4269377"/>
                    <a:ext cx="12600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67" name="Ink 66">
                    <a:extLst>
                      <a:ext uri="{FF2B5EF4-FFF2-40B4-BE49-F238E27FC236}">
                        <a16:creationId xmlns:a16="http://schemas.microsoft.com/office/drawing/2014/main" id="{640BEDB2-726C-FA48-AC7E-CA03DCA814AE}"/>
                      </a:ext>
                    </a:extLst>
                  </p14:cNvPr>
                  <p14:cNvContentPartPr/>
                  <p14:nvPr/>
                </p14:nvContentPartPr>
                <p14:xfrm>
                  <a:off x="7173583" y="4365137"/>
                  <a:ext cx="360" cy="360"/>
                </p14:xfrm>
              </p:contentPart>
            </mc:Choice>
            <mc:Fallback xmlns="">
              <p:pic>
                <p:nvPicPr>
                  <p:cNvPr id="67" name="Ink 66">
                    <a:extLst>
                      <a:ext uri="{FF2B5EF4-FFF2-40B4-BE49-F238E27FC236}">
                        <a16:creationId xmlns:a16="http://schemas.microsoft.com/office/drawing/2014/main" id="{640BEDB2-726C-FA48-AC7E-CA03DCA814AE}"/>
                      </a:ext>
                    </a:extLst>
                  </p:cNvPr>
                  <p:cNvPicPr/>
                  <p:nvPr/>
                </p:nvPicPr>
                <p:blipFill>
                  <a:blip r:embed="rId21"/>
                  <a:stretch>
                    <a:fillRect/>
                  </a:stretch>
                </p:blipFill>
                <p:spPr>
                  <a:xfrm>
                    <a:off x="7110583" y="4302137"/>
                    <a:ext cx="126000" cy="12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0">
              <p14:nvContentPartPr>
                <p14:cNvPr id="69" name="Ink 68">
                  <a:extLst>
                    <a:ext uri="{FF2B5EF4-FFF2-40B4-BE49-F238E27FC236}">
                      <a16:creationId xmlns:a16="http://schemas.microsoft.com/office/drawing/2014/main" id="{37324BF0-D6E8-D591-AC95-745E6A70CD1A}"/>
                    </a:ext>
                  </a:extLst>
                </p14:cNvPr>
                <p14:cNvContentPartPr/>
                <p14:nvPr/>
              </p14:nvContentPartPr>
              <p14:xfrm>
                <a:off x="9023623" y="2688617"/>
                <a:ext cx="89640" cy="113400"/>
              </p14:xfrm>
            </p:contentPart>
          </mc:Choice>
          <mc:Fallback xmlns="">
            <p:pic>
              <p:nvPicPr>
                <p:cNvPr id="69" name="Ink 68">
                  <a:extLst>
                    <a:ext uri="{FF2B5EF4-FFF2-40B4-BE49-F238E27FC236}">
                      <a16:creationId xmlns:a16="http://schemas.microsoft.com/office/drawing/2014/main" id="{37324BF0-D6E8-D591-AC95-745E6A70CD1A}"/>
                    </a:ext>
                  </a:extLst>
                </p:cNvPr>
                <p:cNvPicPr/>
                <p:nvPr/>
              </p:nvPicPr>
              <p:blipFill>
                <a:blip r:embed="rId51"/>
                <a:stretch>
                  <a:fillRect/>
                </a:stretch>
              </p:blipFill>
              <p:spPr>
                <a:xfrm>
                  <a:off x="8960623" y="2625617"/>
                  <a:ext cx="215280" cy="23904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70" name="Ink 69">
                  <a:extLst>
                    <a:ext uri="{FF2B5EF4-FFF2-40B4-BE49-F238E27FC236}">
                      <a16:creationId xmlns:a16="http://schemas.microsoft.com/office/drawing/2014/main" id="{4D69CA93-08B1-BD79-311F-8A0DA217AFBA}"/>
                    </a:ext>
                  </a:extLst>
                </p14:cNvPr>
                <p14:cNvContentPartPr/>
                <p14:nvPr/>
              </p14:nvContentPartPr>
              <p14:xfrm>
                <a:off x="10460383" y="2808137"/>
                <a:ext cx="208440" cy="101520"/>
              </p14:xfrm>
            </p:contentPart>
          </mc:Choice>
          <mc:Fallback xmlns="">
            <p:pic>
              <p:nvPicPr>
                <p:cNvPr id="70" name="Ink 69">
                  <a:extLst>
                    <a:ext uri="{FF2B5EF4-FFF2-40B4-BE49-F238E27FC236}">
                      <a16:creationId xmlns:a16="http://schemas.microsoft.com/office/drawing/2014/main" id="{4D69CA93-08B1-BD79-311F-8A0DA217AFBA}"/>
                    </a:ext>
                  </a:extLst>
                </p:cNvPr>
                <p:cNvPicPr/>
                <p:nvPr/>
              </p:nvPicPr>
              <p:blipFill>
                <a:blip r:embed="rId53"/>
                <a:stretch>
                  <a:fillRect/>
                </a:stretch>
              </p:blipFill>
              <p:spPr>
                <a:xfrm>
                  <a:off x="10397383" y="2745497"/>
                  <a:ext cx="334080"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72" name="Ink 71">
                  <a:extLst>
                    <a:ext uri="{FF2B5EF4-FFF2-40B4-BE49-F238E27FC236}">
                      <a16:creationId xmlns:a16="http://schemas.microsoft.com/office/drawing/2014/main" id="{7E69F870-1B43-7425-1C3D-A686F6FA77B7}"/>
                    </a:ext>
                  </a:extLst>
                </p14:cNvPr>
                <p14:cNvContentPartPr/>
                <p14:nvPr/>
              </p14:nvContentPartPr>
              <p14:xfrm>
                <a:off x="10373983" y="4354337"/>
                <a:ext cx="305280" cy="11160"/>
              </p14:xfrm>
            </p:contentPart>
          </mc:Choice>
          <mc:Fallback xmlns="">
            <p:pic>
              <p:nvPicPr>
                <p:cNvPr id="72" name="Ink 71">
                  <a:extLst>
                    <a:ext uri="{FF2B5EF4-FFF2-40B4-BE49-F238E27FC236}">
                      <a16:creationId xmlns:a16="http://schemas.microsoft.com/office/drawing/2014/main" id="{7E69F870-1B43-7425-1C3D-A686F6FA77B7}"/>
                    </a:ext>
                  </a:extLst>
                </p:cNvPr>
                <p:cNvPicPr/>
                <p:nvPr/>
              </p:nvPicPr>
              <p:blipFill>
                <a:blip r:embed="rId55"/>
                <a:stretch>
                  <a:fillRect/>
                </a:stretch>
              </p:blipFill>
              <p:spPr>
                <a:xfrm>
                  <a:off x="10310983" y="4291337"/>
                  <a:ext cx="43092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73" name="Ink 72">
                  <a:extLst>
                    <a:ext uri="{FF2B5EF4-FFF2-40B4-BE49-F238E27FC236}">
                      <a16:creationId xmlns:a16="http://schemas.microsoft.com/office/drawing/2014/main" id="{F5FB7127-F3BA-0DAB-E538-642680E88474}"/>
                    </a:ext>
                  </a:extLst>
                </p14:cNvPr>
                <p14:cNvContentPartPr/>
                <p14:nvPr/>
              </p14:nvContentPartPr>
              <p14:xfrm>
                <a:off x="8980423" y="4253537"/>
                <a:ext cx="261720" cy="111960"/>
              </p14:xfrm>
            </p:contentPart>
          </mc:Choice>
          <mc:Fallback xmlns="">
            <p:pic>
              <p:nvPicPr>
                <p:cNvPr id="73" name="Ink 72">
                  <a:extLst>
                    <a:ext uri="{FF2B5EF4-FFF2-40B4-BE49-F238E27FC236}">
                      <a16:creationId xmlns:a16="http://schemas.microsoft.com/office/drawing/2014/main" id="{F5FB7127-F3BA-0DAB-E538-642680E88474}"/>
                    </a:ext>
                  </a:extLst>
                </p:cNvPr>
                <p:cNvPicPr/>
                <p:nvPr/>
              </p:nvPicPr>
              <p:blipFill>
                <a:blip r:embed="rId57"/>
                <a:stretch>
                  <a:fillRect/>
                </a:stretch>
              </p:blipFill>
              <p:spPr>
                <a:xfrm>
                  <a:off x="8917783" y="4190897"/>
                  <a:ext cx="387360" cy="2376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74" name="Ink 73">
                  <a:extLst>
                    <a:ext uri="{FF2B5EF4-FFF2-40B4-BE49-F238E27FC236}">
                      <a16:creationId xmlns:a16="http://schemas.microsoft.com/office/drawing/2014/main" id="{9BDB235A-6560-F6C8-9AD6-C6F3044B76E2}"/>
                    </a:ext>
                  </a:extLst>
                </p14:cNvPr>
                <p14:cNvContentPartPr/>
                <p14:nvPr/>
              </p14:nvContentPartPr>
              <p14:xfrm>
                <a:off x="609703" y="2361017"/>
                <a:ext cx="524160" cy="102240"/>
              </p14:xfrm>
            </p:contentPart>
          </mc:Choice>
          <mc:Fallback xmlns="">
            <p:pic>
              <p:nvPicPr>
                <p:cNvPr id="74" name="Ink 73">
                  <a:extLst>
                    <a:ext uri="{FF2B5EF4-FFF2-40B4-BE49-F238E27FC236}">
                      <a16:creationId xmlns:a16="http://schemas.microsoft.com/office/drawing/2014/main" id="{9BDB235A-6560-F6C8-9AD6-C6F3044B76E2}"/>
                    </a:ext>
                  </a:extLst>
                </p:cNvPr>
                <p:cNvPicPr/>
                <p:nvPr/>
              </p:nvPicPr>
              <p:blipFill>
                <a:blip r:embed="rId59"/>
                <a:stretch>
                  <a:fillRect/>
                </a:stretch>
              </p:blipFill>
              <p:spPr>
                <a:xfrm>
                  <a:off x="546703" y="2298017"/>
                  <a:ext cx="649800" cy="22788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76" name="Ink 75">
                  <a:extLst>
                    <a:ext uri="{FF2B5EF4-FFF2-40B4-BE49-F238E27FC236}">
                      <a16:creationId xmlns:a16="http://schemas.microsoft.com/office/drawing/2014/main" id="{33A3F765-6F47-3082-E187-A31CF4156CD5}"/>
                    </a:ext>
                  </a:extLst>
                </p14:cNvPr>
                <p14:cNvContentPartPr/>
                <p14:nvPr/>
              </p14:nvContentPartPr>
              <p14:xfrm>
                <a:off x="2340223" y="2394857"/>
                <a:ext cx="522720" cy="65520"/>
              </p14:xfrm>
            </p:contentPart>
          </mc:Choice>
          <mc:Fallback xmlns="">
            <p:pic>
              <p:nvPicPr>
                <p:cNvPr id="76" name="Ink 75">
                  <a:extLst>
                    <a:ext uri="{FF2B5EF4-FFF2-40B4-BE49-F238E27FC236}">
                      <a16:creationId xmlns:a16="http://schemas.microsoft.com/office/drawing/2014/main" id="{33A3F765-6F47-3082-E187-A31CF4156CD5}"/>
                    </a:ext>
                  </a:extLst>
                </p:cNvPr>
                <p:cNvPicPr/>
                <p:nvPr/>
              </p:nvPicPr>
              <p:blipFill>
                <a:blip r:embed="rId61"/>
                <a:stretch>
                  <a:fillRect/>
                </a:stretch>
              </p:blipFill>
              <p:spPr>
                <a:xfrm>
                  <a:off x="2277223" y="2331857"/>
                  <a:ext cx="648360" cy="19116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77" name="Ink 76">
                  <a:extLst>
                    <a:ext uri="{FF2B5EF4-FFF2-40B4-BE49-F238E27FC236}">
                      <a16:creationId xmlns:a16="http://schemas.microsoft.com/office/drawing/2014/main" id="{060DB452-717C-2A3D-6028-FCD8049E591F}"/>
                    </a:ext>
                  </a:extLst>
                </p14:cNvPr>
                <p14:cNvContentPartPr/>
                <p14:nvPr/>
              </p14:nvContentPartPr>
              <p14:xfrm>
                <a:off x="3864463" y="2378297"/>
                <a:ext cx="564480" cy="48960"/>
              </p14:xfrm>
            </p:contentPart>
          </mc:Choice>
          <mc:Fallback xmlns="">
            <p:pic>
              <p:nvPicPr>
                <p:cNvPr id="77" name="Ink 76">
                  <a:extLst>
                    <a:ext uri="{FF2B5EF4-FFF2-40B4-BE49-F238E27FC236}">
                      <a16:creationId xmlns:a16="http://schemas.microsoft.com/office/drawing/2014/main" id="{060DB452-717C-2A3D-6028-FCD8049E591F}"/>
                    </a:ext>
                  </a:extLst>
                </p:cNvPr>
                <p:cNvPicPr/>
                <p:nvPr/>
              </p:nvPicPr>
              <p:blipFill>
                <a:blip r:embed="rId63"/>
                <a:stretch>
                  <a:fillRect/>
                </a:stretch>
              </p:blipFill>
              <p:spPr>
                <a:xfrm>
                  <a:off x="3801823" y="2315657"/>
                  <a:ext cx="690120" cy="1746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78" name="Ink 77">
                  <a:extLst>
                    <a:ext uri="{FF2B5EF4-FFF2-40B4-BE49-F238E27FC236}">
                      <a16:creationId xmlns:a16="http://schemas.microsoft.com/office/drawing/2014/main" id="{9C83E7B3-59C8-6353-A427-199576F2F73F}"/>
                    </a:ext>
                  </a:extLst>
                </p14:cNvPr>
                <p14:cNvContentPartPr/>
                <p14:nvPr/>
              </p14:nvContentPartPr>
              <p14:xfrm>
                <a:off x="5877943" y="2404937"/>
                <a:ext cx="503640" cy="22320"/>
              </p14:xfrm>
            </p:contentPart>
          </mc:Choice>
          <mc:Fallback xmlns="">
            <p:pic>
              <p:nvPicPr>
                <p:cNvPr id="78" name="Ink 77">
                  <a:extLst>
                    <a:ext uri="{FF2B5EF4-FFF2-40B4-BE49-F238E27FC236}">
                      <a16:creationId xmlns:a16="http://schemas.microsoft.com/office/drawing/2014/main" id="{9C83E7B3-59C8-6353-A427-199576F2F73F}"/>
                    </a:ext>
                  </a:extLst>
                </p:cNvPr>
                <p:cNvPicPr/>
                <p:nvPr/>
              </p:nvPicPr>
              <p:blipFill>
                <a:blip r:embed="rId65"/>
                <a:stretch>
                  <a:fillRect/>
                </a:stretch>
              </p:blipFill>
              <p:spPr>
                <a:xfrm>
                  <a:off x="5814943" y="2342297"/>
                  <a:ext cx="629280" cy="14796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79" name="Ink 78">
                  <a:extLst>
                    <a:ext uri="{FF2B5EF4-FFF2-40B4-BE49-F238E27FC236}">
                      <a16:creationId xmlns:a16="http://schemas.microsoft.com/office/drawing/2014/main" id="{C1B80F36-61C4-7638-C37D-D873986352BD}"/>
                    </a:ext>
                  </a:extLst>
                </p14:cNvPr>
                <p14:cNvContentPartPr/>
                <p14:nvPr/>
              </p14:nvContentPartPr>
              <p14:xfrm>
                <a:off x="7326223" y="2405657"/>
                <a:ext cx="651960" cy="33480"/>
              </p14:xfrm>
            </p:contentPart>
          </mc:Choice>
          <mc:Fallback xmlns="">
            <p:pic>
              <p:nvPicPr>
                <p:cNvPr id="79" name="Ink 78">
                  <a:extLst>
                    <a:ext uri="{FF2B5EF4-FFF2-40B4-BE49-F238E27FC236}">
                      <a16:creationId xmlns:a16="http://schemas.microsoft.com/office/drawing/2014/main" id="{C1B80F36-61C4-7638-C37D-D873986352BD}"/>
                    </a:ext>
                  </a:extLst>
                </p:cNvPr>
                <p:cNvPicPr/>
                <p:nvPr/>
              </p:nvPicPr>
              <p:blipFill>
                <a:blip r:embed="rId67"/>
                <a:stretch>
                  <a:fillRect/>
                </a:stretch>
              </p:blipFill>
              <p:spPr>
                <a:xfrm>
                  <a:off x="7263223" y="2342657"/>
                  <a:ext cx="777600" cy="159120"/>
                </a:xfrm>
                <a:prstGeom prst="rect">
                  <a:avLst/>
                </a:prstGeom>
              </p:spPr>
            </p:pic>
          </mc:Fallback>
        </mc:AlternateContent>
        <p:grpSp>
          <p:nvGrpSpPr>
            <p:cNvPr id="82" name="Group 81">
              <a:extLst>
                <a:ext uri="{FF2B5EF4-FFF2-40B4-BE49-F238E27FC236}">
                  <a16:creationId xmlns:a16="http://schemas.microsoft.com/office/drawing/2014/main" id="{77EB2433-A496-6817-0608-7374F9E775DD}"/>
                </a:ext>
              </a:extLst>
            </p:cNvPr>
            <p:cNvGrpSpPr/>
            <p:nvPr/>
          </p:nvGrpSpPr>
          <p:grpSpPr>
            <a:xfrm>
              <a:off x="9307303" y="2391617"/>
              <a:ext cx="675000" cy="79920"/>
              <a:chOff x="9307303" y="2391617"/>
              <a:chExt cx="675000" cy="79920"/>
            </a:xfrm>
          </p:grpSpPr>
          <mc:AlternateContent xmlns:mc="http://schemas.openxmlformats.org/markup-compatibility/2006" xmlns:p14="http://schemas.microsoft.com/office/powerpoint/2010/main">
            <mc:Choice Requires="p14">
              <p:contentPart p14:bwMode="auto" r:id="rId68">
                <p14:nvContentPartPr>
                  <p14:cNvPr id="80" name="Ink 79">
                    <a:extLst>
                      <a:ext uri="{FF2B5EF4-FFF2-40B4-BE49-F238E27FC236}">
                        <a16:creationId xmlns:a16="http://schemas.microsoft.com/office/drawing/2014/main" id="{223E6FAE-958A-A9D5-1B51-EDFA6932D57A}"/>
                      </a:ext>
                    </a:extLst>
                  </p14:cNvPr>
                  <p14:cNvContentPartPr/>
                  <p14:nvPr/>
                </p14:nvContentPartPr>
                <p14:xfrm>
                  <a:off x="9307303" y="2391617"/>
                  <a:ext cx="633240" cy="28080"/>
                </p14:xfrm>
              </p:contentPart>
            </mc:Choice>
            <mc:Fallback xmlns="">
              <p:pic>
                <p:nvPicPr>
                  <p:cNvPr id="80" name="Ink 79">
                    <a:extLst>
                      <a:ext uri="{FF2B5EF4-FFF2-40B4-BE49-F238E27FC236}">
                        <a16:creationId xmlns:a16="http://schemas.microsoft.com/office/drawing/2014/main" id="{223E6FAE-958A-A9D5-1B51-EDFA6932D57A}"/>
                      </a:ext>
                    </a:extLst>
                  </p:cNvPr>
                  <p:cNvPicPr/>
                  <p:nvPr/>
                </p:nvPicPr>
                <p:blipFill>
                  <a:blip r:embed="rId69"/>
                  <a:stretch>
                    <a:fillRect/>
                  </a:stretch>
                </p:blipFill>
                <p:spPr>
                  <a:xfrm>
                    <a:off x="9244303" y="2328977"/>
                    <a:ext cx="758880" cy="15372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81" name="Ink 80">
                    <a:extLst>
                      <a:ext uri="{FF2B5EF4-FFF2-40B4-BE49-F238E27FC236}">
                        <a16:creationId xmlns:a16="http://schemas.microsoft.com/office/drawing/2014/main" id="{C39507DA-F69E-CEFE-EEAB-7D166829530D}"/>
                      </a:ext>
                    </a:extLst>
                  </p14:cNvPr>
                  <p14:cNvContentPartPr/>
                  <p14:nvPr/>
                </p14:nvContentPartPr>
                <p14:xfrm>
                  <a:off x="9797623" y="2415737"/>
                  <a:ext cx="184680" cy="55800"/>
                </p14:xfrm>
              </p:contentPart>
            </mc:Choice>
            <mc:Fallback xmlns="">
              <p:pic>
                <p:nvPicPr>
                  <p:cNvPr id="81" name="Ink 80">
                    <a:extLst>
                      <a:ext uri="{FF2B5EF4-FFF2-40B4-BE49-F238E27FC236}">
                        <a16:creationId xmlns:a16="http://schemas.microsoft.com/office/drawing/2014/main" id="{C39507DA-F69E-CEFE-EEAB-7D166829530D}"/>
                      </a:ext>
                    </a:extLst>
                  </p:cNvPr>
                  <p:cNvPicPr/>
                  <p:nvPr/>
                </p:nvPicPr>
                <p:blipFill>
                  <a:blip r:embed="rId71"/>
                  <a:stretch>
                    <a:fillRect/>
                  </a:stretch>
                </p:blipFill>
                <p:spPr>
                  <a:xfrm>
                    <a:off x="9734623" y="2352737"/>
                    <a:ext cx="310320" cy="181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2">
              <p14:nvContentPartPr>
                <p14:cNvPr id="83" name="Ink 82">
                  <a:extLst>
                    <a:ext uri="{FF2B5EF4-FFF2-40B4-BE49-F238E27FC236}">
                      <a16:creationId xmlns:a16="http://schemas.microsoft.com/office/drawing/2014/main" id="{F503E953-6479-3A0B-4849-7680A403F0B8}"/>
                    </a:ext>
                  </a:extLst>
                </p14:cNvPr>
                <p14:cNvContentPartPr/>
                <p14:nvPr/>
              </p14:nvContentPartPr>
              <p14:xfrm>
                <a:off x="10798783" y="2370737"/>
                <a:ext cx="722880" cy="73800"/>
              </p14:xfrm>
            </p:contentPart>
          </mc:Choice>
          <mc:Fallback xmlns="">
            <p:pic>
              <p:nvPicPr>
                <p:cNvPr id="83" name="Ink 82">
                  <a:extLst>
                    <a:ext uri="{FF2B5EF4-FFF2-40B4-BE49-F238E27FC236}">
                      <a16:creationId xmlns:a16="http://schemas.microsoft.com/office/drawing/2014/main" id="{F503E953-6479-3A0B-4849-7680A403F0B8}"/>
                    </a:ext>
                  </a:extLst>
                </p:cNvPr>
                <p:cNvPicPr/>
                <p:nvPr/>
              </p:nvPicPr>
              <p:blipFill>
                <a:blip r:embed="rId73"/>
                <a:stretch>
                  <a:fillRect/>
                </a:stretch>
              </p:blipFill>
              <p:spPr>
                <a:xfrm>
                  <a:off x="10735783" y="2307737"/>
                  <a:ext cx="848520" cy="199440"/>
                </a:xfrm>
                <a:prstGeom prst="rect">
                  <a:avLst/>
                </a:prstGeom>
              </p:spPr>
            </p:pic>
          </mc:Fallback>
        </mc:AlternateContent>
      </p:grpSp>
    </p:spTree>
    <p:extLst>
      <p:ext uri="{BB962C8B-B14F-4D97-AF65-F5344CB8AC3E}">
        <p14:creationId xmlns:p14="http://schemas.microsoft.com/office/powerpoint/2010/main" val="2376146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677176E8-7F1B-2CE0-59F3-FC79A228332C}"/>
              </a:ext>
            </a:extLst>
          </p:cNvPr>
          <p:cNvGrpSpPr/>
          <p:nvPr/>
        </p:nvGrpSpPr>
        <p:grpSpPr>
          <a:xfrm>
            <a:off x="1578888" y="2297820"/>
            <a:ext cx="8406469" cy="4327385"/>
            <a:chOff x="1560227" y="922338"/>
            <a:chExt cx="8406469" cy="4327385"/>
          </a:xfrm>
        </p:grpSpPr>
        <p:pic>
          <p:nvPicPr>
            <p:cNvPr id="3" name="Picture 2">
              <a:extLst>
                <a:ext uri="{FF2B5EF4-FFF2-40B4-BE49-F238E27FC236}">
                  <a16:creationId xmlns:a16="http://schemas.microsoft.com/office/drawing/2014/main" id="{FB713150-10CA-AE42-3A3C-F3B57684875E}"/>
                </a:ext>
              </a:extLst>
            </p:cNvPr>
            <p:cNvPicPr>
              <a:picLocks noChangeAspect="1"/>
            </p:cNvPicPr>
            <p:nvPr/>
          </p:nvPicPr>
          <p:blipFill>
            <a:blip r:embed="rId3">
              <a:extLst>
                <a:ext uri="{28A0092B-C50C-407E-A947-70E740481C1C}">
                  <a14:useLocalDpi xmlns:a14="http://schemas.microsoft.com/office/drawing/2010/main" val="0"/>
                </a:ext>
              </a:extLst>
            </a:blip>
            <a:srcRect l="12057" t="26066" r="8338" b="30142"/>
            <a:stretch>
              <a:fillRect/>
            </a:stretch>
          </p:blipFill>
          <p:spPr>
            <a:xfrm>
              <a:off x="2276669" y="922338"/>
              <a:ext cx="7690027" cy="3612340"/>
            </a:xfrm>
            <a:prstGeom prst="rect">
              <a:avLst/>
            </a:prstGeom>
          </p:spPr>
        </p:pic>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F898C14E-77CC-2FF5-DEE5-3462B351CD2F}"/>
                    </a:ext>
                  </a:extLst>
                </p:cNvPr>
                <p:cNvSpPr txBox="1"/>
                <p:nvPr/>
              </p:nvSpPr>
              <p:spPr>
                <a:xfrm>
                  <a:off x="4340319" y="4832749"/>
                  <a:ext cx="3579051" cy="416974"/>
                </a:xfrm>
                <a:prstGeom prst="rect">
                  <a:avLst/>
                </a:prstGeom>
                <a:noFill/>
              </p:spPr>
              <p:txBody>
                <a:bodyPr wrap="square" rtlCol="0">
                  <a:spAutoFit/>
                </a:bodyPr>
                <a:lstStyle/>
                <a:p>
                  <a:r>
                    <a:rPr lang="en-ZA" dirty="0">
                      <a:latin typeface="Arial" panose="020B0604020202020204" pitchFamily="34" charset="0"/>
                      <a:cs typeface="Arial" panose="020B0604020202020204" pitchFamily="34" charset="0"/>
                    </a:rPr>
                    <a:t>Distortion strength, (</a:t>
                  </a:r>
                  <a14:m>
                    <m:oMath xmlns:m="http://schemas.openxmlformats.org/officeDocument/2006/math">
                      <m:r>
                        <a:rPr lang="en-ZA" i="1" smtClean="0">
                          <a:latin typeface="Cambria Math" panose="02040503050406030204" pitchFamily="18" charset="0"/>
                          <a:ea typeface="Cambria Math" panose="02040503050406030204" pitchFamily="18" charset="0"/>
                          <a:cs typeface="Times New Roman" panose="02020603050405020304" pitchFamily="18" charset="0"/>
                        </a:rPr>
                        <m:t>𝜔</m:t>
                      </m:r>
                      <m:r>
                        <a:rPr lang="en-ZA" b="0" i="1" smtClean="0">
                          <a:latin typeface="Cambria Math" panose="02040503050406030204" pitchFamily="18" charset="0"/>
                          <a:ea typeface="Cambria Math" panose="02040503050406030204" pitchFamily="18" charset="0"/>
                          <a:cs typeface="Times New Roman" panose="02020603050405020304" pitchFamily="18" charset="0"/>
                        </a:rPr>
                        <m:t>= </m:t>
                      </m:r>
                      <m:f>
                        <m:fPr>
                          <m:type m:val="skw"/>
                          <m:ctrlPr>
                            <a:rPr lang="en-ZA" b="0" i="1" smtClean="0">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ZA"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ZA" b="0" i="1" smtClean="0">
                                  <a:latin typeface="Cambria Math" panose="02040503050406030204" pitchFamily="18" charset="0"/>
                                  <a:ea typeface="Cambria Math" panose="02040503050406030204" pitchFamily="18" charset="0"/>
                                  <a:cs typeface="Times New Roman" panose="02020603050405020304" pitchFamily="18" charset="0"/>
                                </a:rPr>
                                <m:t>𝑤</m:t>
                              </m:r>
                            </m:e>
                            <m:sub>
                              <m:r>
                                <a:rPr lang="en-ZA" b="0" i="1" smtClean="0">
                                  <a:latin typeface="Cambria Math" panose="02040503050406030204" pitchFamily="18" charset="0"/>
                                  <a:ea typeface="Cambria Math" panose="02040503050406030204" pitchFamily="18" charset="0"/>
                                  <a:cs typeface="Times New Roman" panose="02020603050405020304" pitchFamily="18" charset="0"/>
                                </a:rPr>
                                <m:t>0</m:t>
                              </m:r>
                            </m:sub>
                          </m:sSub>
                        </m:num>
                        <m:den>
                          <m:sSub>
                            <m:sSubPr>
                              <m:ctrlPr>
                                <a:rPr lang="en-ZA"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ZA" b="0" i="1" smtClean="0">
                                  <a:latin typeface="Cambria Math" panose="02040503050406030204" pitchFamily="18" charset="0"/>
                                  <a:ea typeface="Cambria Math" panose="02040503050406030204" pitchFamily="18" charset="0"/>
                                  <a:cs typeface="Times New Roman" panose="02020603050405020304" pitchFamily="18" charset="0"/>
                                </a:rPr>
                                <m:t>𝑙</m:t>
                              </m:r>
                            </m:e>
                            <m:sub>
                              <m:r>
                                <a:rPr lang="en-ZA" b="0" i="1" smtClean="0">
                                  <a:latin typeface="Cambria Math" panose="02040503050406030204" pitchFamily="18" charset="0"/>
                                  <a:ea typeface="Cambria Math" panose="02040503050406030204" pitchFamily="18" charset="0"/>
                                  <a:cs typeface="Times New Roman" panose="02020603050405020304" pitchFamily="18" charset="0"/>
                                </a:rPr>
                                <m:t>0</m:t>
                              </m:r>
                            </m:sub>
                          </m:sSub>
                        </m:den>
                      </m:f>
                    </m:oMath>
                  </a14:m>
                  <a:r>
                    <a:rPr lang="en-ZA" dirty="0">
                      <a:latin typeface="Arial" panose="020B0604020202020204" pitchFamily="34" charset="0"/>
                      <a:cs typeface="Arial" panose="020B0604020202020204" pitchFamily="34" charset="0"/>
                    </a:rPr>
                    <a:t>)</a:t>
                  </a:r>
                </a:p>
              </p:txBody>
            </p:sp>
          </mc:Choice>
          <mc:Fallback>
            <p:sp>
              <p:nvSpPr>
                <p:cNvPr id="13" name="TextBox 12">
                  <a:extLst>
                    <a:ext uri="{FF2B5EF4-FFF2-40B4-BE49-F238E27FC236}">
                      <a16:creationId xmlns:a16="http://schemas.microsoft.com/office/drawing/2014/main" id="{F898C14E-77CC-2FF5-DEE5-3462B351CD2F}"/>
                    </a:ext>
                  </a:extLst>
                </p:cNvPr>
                <p:cNvSpPr txBox="1">
                  <a:spLocks noRot="1" noChangeAspect="1" noMove="1" noResize="1" noEditPoints="1" noAdjustHandles="1" noChangeArrowheads="1" noChangeShapeType="1" noTextEdit="1"/>
                </p:cNvSpPr>
                <p:nvPr/>
              </p:nvSpPr>
              <p:spPr>
                <a:xfrm>
                  <a:off x="4340319" y="4832749"/>
                  <a:ext cx="3579051" cy="416974"/>
                </a:xfrm>
                <a:prstGeom prst="rect">
                  <a:avLst/>
                </a:prstGeom>
                <a:blipFill>
                  <a:blip r:embed="rId4"/>
                  <a:stretch>
                    <a:fillRect l="-1363" t="-134783" r="-8688" b="-202899"/>
                  </a:stretch>
                </a:blipFill>
              </p:spPr>
              <p:txBody>
                <a:bodyPr/>
                <a:lstStyle/>
                <a:p>
                  <a:r>
                    <a:rPr lang="en-ZA">
                      <a:noFill/>
                    </a:rPr>
                    <a:t> </a:t>
                  </a:r>
                </a:p>
              </p:txBody>
            </p:sp>
          </mc:Fallback>
        </mc:AlternateContent>
        <p:sp>
          <p:nvSpPr>
            <p:cNvPr id="15" name="TextBox 14">
              <a:extLst>
                <a:ext uri="{FF2B5EF4-FFF2-40B4-BE49-F238E27FC236}">
                  <a16:creationId xmlns:a16="http://schemas.microsoft.com/office/drawing/2014/main" id="{71C7C475-FD3B-254E-7C9E-BE77A2E26227}"/>
                </a:ext>
              </a:extLst>
            </p:cNvPr>
            <p:cNvSpPr txBox="1"/>
            <p:nvPr/>
          </p:nvSpPr>
          <p:spPr>
            <a:xfrm>
              <a:off x="8921533" y="4526675"/>
              <a:ext cx="447869" cy="369332"/>
            </a:xfrm>
            <a:prstGeom prst="rect">
              <a:avLst/>
            </a:prstGeom>
            <a:noFill/>
          </p:spPr>
          <p:txBody>
            <a:bodyPr wrap="square" rtlCol="0">
              <a:spAutoFit/>
            </a:bodyPr>
            <a:lstStyle/>
            <a:p>
              <a:r>
                <a:rPr lang="en-ZA" dirty="0">
                  <a:latin typeface="Arial" panose="020B0604020202020204" pitchFamily="34" charset="0"/>
                  <a:ea typeface="Calibri" panose="020F0502020204030204" pitchFamily="34" charset="0"/>
                  <a:cs typeface="Arial" panose="020B0604020202020204" pitchFamily="34" charset="0"/>
                </a:rPr>
                <a:t>14</a:t>
              </a:r>
            </a:p>
          </p:txBody>
        </p:sp>
        <p:sp>
          <p:nvSpPr>
            <p:cNvPr id="16" name="TextBox 15">
              <a:extLst>
                <a:ext uri="{FF2B5EF4-FFF2-40B4-BE49-F238E27FC236}">
                  <a16:creationId xmlns:a16="http://schemas.microsoft.com/office/drawing/2014/main" id="{3C6C72B7-0299-B037-7C46-F47C5869EE96}"/>
                </a:ext>
              </a:extLst>
            </p:cNvPr>
            <p:cNvSpPr txBox="1"/>
            <p:nvPr/>
          </p:nvSpPr>
          <p:spPr>
            <a:xfrm>
              <a:off x="7860077" y="4526675"/>
              <a:ext cx="609288" cy="369332"/>
            </a:xfrm>
            <a:prstGeom prst="rect">
              <a:avLst/>
            </a:prstGeom>
            <a:noFill/>
          </p:spPr>
          <p:txBody>
            <a:bodyPr wrap="square" rtlCol="0">
              <a:spAutoFit/>
            </a:bodyPr>
            <a:lstStyle/>
            <a:p>
              <a:r>
                <a:rPr lang="en-ZA" dirty="0">
                  <a:latin typeface="Arial" panose="020B0604020202020204" pitchFamily="34" charset="0"/>
                  <a:ea typeface="Calibri" panose="020F0502020204030204" pitchFamily="34" charset="0"/>
                  <a:cs typeface="Arial" panose="020B0604020202020204" pitchFamily="34" charset="0"/>
                </a:rPr>
                <a:t>12</a:t>
              </a:r>
            </a:p>
          </p:txBody>
        </p:sp>
        <p:sp>
          <p:nvSpPr>
            <p:cNvPr id="17" name="TextBox 16">
              <a:extLst>
                <a:ext uri="{FF2B5EF4-FFF2-40B4-BE49-F238E27FC236}">
                  <a16:creationId xmlns:a16="http://schemas.microsoft.com/office/drawing/2014/main" id="{230235CD-DB7D-C2EC-E467-BB57E68247C2}"/>
                </a:ext>
              </a:extLst>
            </p:cNvPr>
            <p:cNvSpPr txBox="1"/>
            <p:nvPr/>
          </p:nvSpPr>
          <p:spPr>
            <a:xfrm>
              <a:off x="6820393" y="4526675"/>
              <a:ext cx="587516" cy="369332"/>
            </a:xfrm>
            <a:prstGeom prst="rect">
              <a:avLst/>
            </a:prstGeom>
            <a:noFill/>
          </p:spPr>
          <p:txBody>
            <a:bodyPr wrap="square" rtlCol="0">
              <a:spAutoFit/>
            </a:bodyPr>
            <a:lstStyle/>
            <a:p>
              <a:r>
                <a:rPr lang="en-ZA" dirty="0">
                  <a:latin typeface="Arial" panose="020B0604020202020204" pitchFamily="34" charset="0"/>
                  <a:ea typeface="Calibri" panose="020F0502020204030204" pitchFamily="34" charset="0"/>
                  <a:cs typeface="Arial" panose="020B0604020202020204" pitchFamily="34" charset="0"/>
                </a:rPr>
                <a:t>10</a:t>
              </a:r>
            </a:p>
          </p:txBody>
        </p:sp>
        <p:sp>
          <p:nvSpPr>
            <p:cNvPr id="18" name="TextBox 17">
              <a:extLst>
                <a:ext uri="{FF2B5EF4-FFF2-40B4-BE49-F238E27FC236}">
                  <a16:creationId xmlns:a16="http://schemas.microsoft.com/office/drawing/2014/main" id="{8760EA2F-30E0-8FF7-4909-D636BBF20C6C}"/>
                </a:ext>
              </a:extLst>
            </p:cNvPr>
            <p:cNvSpPr txBox="1"/>
            <p:nvPr/>
          </p:nvSpPr>
          <p:spPr>
            <a:xfrm>
              <a:off x="5849133" y="4526675"/>
              <a:ext cx="345233" cy="369332"/>
            </a:xfrm>
            <a:prstGeom prst="rect">
              <a:avLst/>
            </a:prstGeom>
            <a:noFill/>
          </p:spPr>
          <p:txBody>
            <a:bodyPr wrap="square" rtlCol="0">
              <a:spAutoFit/>
            </a:bodyPr>
            <a:lstStyle/>
            <a:p>
              <a:r>
                <a:rPr lang="en-ZA" dirty="0">
                  <a:latin typeface="Arial" panose="020B0604020202020204" pitchFamily="34" charset="0"/>
                  <a:ea typeface="Calibri" panose="020F0502020204030204" pitchFamily="34" charset="0"/>
                  <a:cs typeface="Arial" panose="020B0604020202020204" pitchFamily="34" charset="0"/>
                </a:rPr>
                <a:t>8</a:t>
              </a:r>
            </a:p>
          </p:txBody>
        </p:sp>
        <p:sp>
          <p:nvSpPr>
            <p:cNvPr id="19" name="TextBox 18">
              <a:extLst>
                <a:ext uri="{FF2B5EF4-FFF2-40B4-BE49-F238E27FC236}">
                  <a16:creationId xmlns:a16="http://schemas.microsoft.com/office/drawing/2014/main" id="{65B195EC-2172-B436-C123-52A083E17EBD}"/>
                </a:ext>
              </a:extLst>
            </p:cNvPr>
            <p:cNvSpPr txBox="1"/>
            <p:nvPr/>
          </p:nvSpPr>
          <p:spPr>
            <a:xfrm>
              <a:off x="4890314" y="4526675"/>
              <a:ext cx="332792" cy="369332"/>
            </a:xfrm>
            <a:prstGeom prst="rect">
              <a:avLst/>
            </a:prstGeom>
            <a:noFill/>
          </p:spPr>
          <p:txBody>
            <a:bodyPr wrap="square" rtlCol="0">
              <a:spAutoFit/>
            </a:bodyPr>
            <a:lstStyle/>
            <a:p>
              <a:r>
                <a:rPr lang="en-ZA" dirty="0">
                  <a:latin typeface="Arial" panose="020B0604020202020204" pitchFamily="34" charset="0"/>
                  <a:ea typeface="Calibri" panose="020F0502020204030204" pitchFamily="34" charset="0"/>
                  <a:cs typeface="Arial" panose="020B0604020202020204" pitchFamily="34" charset="0"/>
                </a:rPr>
                <a:t>6</a:t>
              </a:r>
            </a:p>
          </p:txBody>
        </p:sp>
        <p:sp>
          <p:nvSpPr>
            <p:cNvPr id="20" name="TextBox 19">
              <a:extLst>
                <a:ext uri="{FF2B5EF4-FFF2-40B4-BE49-F238E27FC236}">
                  <a16:creationId xmlns:a16="http://schemas.microsoft.com/office/drawing/2014/main" id="{CC39F1F0-46AA-E1D6-CCBB-B87D90C5A745}"/>
                </a:ext>
              </a:extLst>
            </p:cNvPr>
            <p:cNvSpPr txBox="1"/>
            <p:nvPr/>
          </p:nvSpPr>
          <p:spPr>
            <a:xfrm>
              <a:off x="3926783" y="4526675"/>
              <a:ext cx="337504" cy="369332"/>
            </a:xfrm>
            <a:prstGeom prst="rect">
              <a:avLst/>
            </a:prstGeom>
            <a:noFill/>
          </p:spPr>
          <p:txBody>
            <a:bodyPr wrap="square" rtlCol="0">
              <a:spAutoFit/>
            </a:bodyPr>
            <a:lstStyle/>
            <a:p>
              <a:r>
                <a:rPr lang="en-ZA" dirty="0">
                  <a:latin typeface="Arial" panose="020B0604020202020204" pitchFamily="34" charset="0"/>
                  <a:ea typeface="Calibri" panose="020F0502020204030204" pitchFamily="34" charset="0"/>
                  <a:cs typeface="Arial" panose="020B0604020202020204" pitchFamily="34" charset="0"/>
                </a:rPr>
                <a:t>4</a:t>
              </a:r>
            </a:p>
          </p:txBody>
        </p:sp>
        <p:sp>
          <p:nvSpPr>
            <p:cNvPr id="21" name="TextBox 20">
              <a:extLst>
                <a:ext uri="{FF2B5EF4-FFF2-40B4-BE49-F238E27FC236}">
                  <a16:creationId xmlns:a16="http://schemas.microsoft.com/office/drawing/2014/main" id="{A9FC5EC5-5648-40D8-863A-25D380514B58}"/>
                </a:ext>
              </a:extLst>
            </p:cNvPr>
            <p:cNvSpPr txBox="1"/>
            <p:nvPr/>
          </p:nvSpPr>
          <p:spPr>
            <a:xfrm>
              <a:off x="2976211" y="4526675"/>
              <a:ext cx="324545" cy="369332"/>
            </a:xfrm>
            <a:prstGeom prst="rect">
              <a:avLst/>
            </a:prstGeom>
            <a:noFill/>
          </p:spPr>
          <p:txBody>
            <a:bodyPr wrap="square" rtlCol="0">
              <a:spAutoFit/>
            </a:bodyPr>
            <a:lstStyle/>
            <a:p>
              <a:r>
                <a:rPr lang="en-ZA" dirty="0">
                  <a:latin typeface="Arial" panose="020B0604020202020204" pitchFamily="34" charset="0"/>
                  <a:ea typeface="Calibri" panose="020F0502020204030204" pitchFamily="34" charset="0"/>
                  <a:cs typeface="Arial" panose="020B0604020202020204" pitchFamily="34" charset="0"/>
                </a:rPr>
                <a:t>2</a:t>
              </a:r>
            </a:p>
          </p:txBody>
        </p:sp>
        <p:sp>
          <p:nvSpPr>
            <p:cNvPr id="22" name="TextBox 21">
              <a:extLst>
                <a:ext uri="{FF2B5EF4-FFF2-40B4-BE49-F238E27FC236}">
                  <a16:creationId xmlns:a16="http://schemas.microsoft.com/office/drawing/2014/main" id="{A07CAAEF-89F4-73C7-86FB-A5EB00B4A4C2}"/>
                </a:ext>
              </a:extLst>
            </p:cNvPr>
            <p:cNvSpPr txBox="1"/>
            <p:nvPr/>
          </p:nvSpPr>
          <p:spPr>
            <a:xfrm>
              <a:off x="1947033" y="1980414"/>
              <a:ext cx="324545" cy="369332"/>
            </a:xfrm>
            <a:prstGeom prst="rect">
              <a:avLst/>
            </a:prstGeom>
            <a:noFill/>
          </p:spPr>
          <p:txBody>
            <a:bodyPr wrap="square" rtlCol="0">
              <a:spAutoFit/>
            </a:bodyPr>
            <a:lstStyle/>
            <a:p>
              <a:r>
                <a:rPr lang="en-ZA" dirty="0">
                  <a:latin typeface="Arial" panose="020B0604020202020204" pitchFamily="34" charset="0"/>
                  <a:ea typeface="Calibri" panose="020F0502020204030204" pitchFamily="34" charset="0"/>
                  <a:cs typeface="Arial" panose="020B0604020202020204" pitchFamily="34" charset="0"/>
                </a:rPr>
                <a:t>2</a:t>
              </a:r>
            </a:p>
          </p:txBody>
        </p:sp>
        <p:sp>
          <p:nvSpPr>
            <p:cNvPr id="23" name="TextBox 22">
              <a:extLst>
                <a:ext uri="{FF2B5EF4-FFF2-40B4-BE49-F238E27FC236}">
                  <a16:creationId xmlns:a16="http://schemas.microsoft.com/office/drawing/2014/main" id="{C5C042DD-5476-713B-A6DE-B681C00E12CE}"/>
                </a:ext>
              </a:extLst>
            </p:cNvPr>
            <p:cNvSpPr txBox="1"/>
            <p:nvPr/>
          </p:nvSpPr>
          <p:spPr>
            <a:xfrm>
              <a:off x="1947033" y="1434419"/>
              <a:ext cx="337504" cy="369332"/>
            </a:xfrm>
            <a:prstGeom prst="rect">
              <a:avLst/>
            </a:prstGeom>
            <a:noFill/>
          </p:spPr>
          <p:txBody>
            <a:bodyPr wrap="square" rtlCol="0">
              <a:spAutoFit/>
            </a:bodyPr>
            <a:lstStyle/>
            <a:p>
              <a:r>
                <a:rPr lang="en-ZA" dirty="0">
                  <a:latin typeface="Arial" panose="020B0604020202020204" pitchFamily="34" charset="0"/>
                  <a:ea typeface="Calibri" panose="020F0502020204030204" pitchFamily="34" charset="0"/>
                  <a:cs typeface="Arial" panose="020B0604020202020204" pitchFamily="34" charset="0"/>
                </a:rPr>
                <a:t>4</a:t>
              </a:r>
            </a:p>
          </p:txBody>
        </p:sp>
        <p:sp>
          <p:nvSpPr>
            <p:cNvPr id="24" name="TextBox 23">
              <a:extLst>
                <a:ext uri="{FF2B5EF4-FFF2-40B4-BE49-F238E27FC236}">
                  <a16:creationId xmlns:a16="http://schemas.microsoft.com/office/drawing/2014/main" id="{9CA436D3-7A0A-8FC6-6D1F-5F8B720F36EB}"/>
                </a:ext>
              </a:extLst>
            </p:cNvPr>
            <p:cNvSpPr txBox="1"/>
            <p:nvPr/>
          </p:nvSpPr>
          <p:spPr>
            <a:xfrm>
              <a:off x="1947033" y="1729489"/>
              <a:ext cx="337504" cy="369332"/>
            </a:xfrm>
            <a:prstGeom prst="rect">
              <a:avLst/>
            </a:prstGeom>
            <a:noFill/>
          </p:spPr>
          <p:txBody>
            <a:bodyPr wrap="square" rtlCol="0">
              <a:spAutoFit/>
            </a:bodyPr>
            <a:lstStyle/>
            <a:p>
              <a:r>
                <a:rPr lang="en-ZA" dirty="0">
                  <a:latin typeface="Arial" panose="020B0604020202020204" pitchFamily="34" charset="0"/>
                  <a:ea typeface="Calibri" panose="020F0502020204030204" pitchFamily="34" charset="0"/>
                  <a:cs typeface="Arial" panose="020B0604020202020204" pitchFamily="34" charset="0"/>
                </a:rPr>
                <a:t>3</a:t>
              </a:r>
            </a:p>
          </p:txBody>
        </p:sp>
        <p:sp>
          <p:nvSpPr>
            <p:cNvPr id="25" name="TextBox 24">
              <a:extLst>
                <a:ext uri="{FF2B5EF4-FFF2-40B4-BE49-F238E27FC236}">
                  <a16:creationId xmlns:a16="http://schemas.microsoft.com/office/drawing/2014/main" id="{E74BF02A-560B-7351-621A-DC07877932A3}"/>
                </a:ext>
              </a:extLst>
            </p:cNvPr>
            <p:cNvSpPr txBox="1"/>
            <p:nvPr/>
          </p:nvSpPr>
          <p:spPr>
            <a:xfrm>
              <a:off x="1947033" y="2275484"/>
              <a:ext cx="337504" cy="369332"/>
            </a:xfrm>
            <a:prstGeom prst="rect">
              <a:avLst/>
            </a:prstGeom>
            <a:noFill/>
          </p:spPr>
          <p:txBody>
            <a:bodyPr wrap="square" rtlCol="0">
              <a:spAutoFit/>
            </a:bodyPr>
            <a:lstStyle/>
            <a:p>
              <a:r>
                <a:rPr lang="en-ZA" dirty="0">
                  <a:latin typeface="Arial" panose="020B0604020202020204" pitchFamily="34" charset="0"/>
                  <a:ea typeface="Calibri" panose="020F0502020204030204" pitchFamily="34" charset="0"/>
                  <a:cs typeface="Arial" panose="020B0604020202020204" pitchFamily="34" charset="0"/>
                </a:rPr>
                <a:t>1</a:t>
              </a:r>
            </a:p>
          </p:txBody>
        </p:sp>
        <p:sp>
          <p:nvSpPr>
            <p:cNvPr id="26" name="TextBox 25">
              <a:extLst>
                <a:ext uri="{FF2B5EF4-FFF2-40B4-BE49-F238E27FC236}">
                  <a16:creationId xmlns:a16="http://schemas.microsoft.com/office/drawing/2014/main" id="{CB0B15FB-5BF2-D2EB-E25E-18AFA3CC7DBD}"/>
                </a:ext>
              </a:extLst>
            </p:cNvPr>
            <p:cNvSpPr txBox="1"/>
            <p:nvPr/>
          </p:nvSpPr>
          <p:spPr>
            <a:xfrm>
              <a:off x="1947033" y="1156772"/>
              <a:ext cx="337504" cy="369332"/>
            </a:xfrm>
            <a:prstGeom prst="rect">
              <a:avLst/>
            </a:prstGeom>
            <a:noFill/>
          </p:spPr>
          <p:txBody>
            <a:bodyPr wrap="square" rtlCol="0">
              <a:spAutoFit/>
            </a:bodyPr>
            <a:lstStyle/>
            <a:p>
              <a:r>
                <a:rPr lang="en-ZA" dirty="0">
                  <a:latin typeface="Arial" panose="020B0604020202020204" pitchFamily="34" charset="0"/>
                  <a:ea typeface="Calibri" panose="020F0502020204030204" pitchFamily="34" charset="0"/>
                  <a:cs typeface="Arial" panose="020B0604020202020204" pitchFamily="34" charset="0"/>
                </a:rPr>
                <a:t>5</a:t>
              </a:r>
            </a:p>
          </p:txBody>
        </p:sp>
        <p:sp>
          <p:nvSpPr>
            <p:cNvPr id="27" name="TextBox 26">
              <a:extLst>
                <a:ext uri="{FF2B5EF4-FFF2-40B4-BE49-F238E27FC236}">
                  <a16:creationId xmlns:a16="http://schemas.microsoft.com/office/drawing/2014/main" id="{2C49E0F8-1F6D-18A8-02CA-CED3DB9B837C}"/>
                </a:ext>
              </a:extLst>
            </p:cNvPr>
            <p:cNvSpPr txBox="1"/>
            <p:nvPr/>
          </p:nvSpPr>
          <p:spPr>
            <a:xfrm>
              <a:off x="1947033" y="2571835"/>
              <a:ext cx="337504" cy="369332"/>
            </a:xfrm>
            <a:prstGeom prst="rect">
              <a:avLst/>
            </a:prstGeom>
            <a:noFill/>
          </p:spPr>
          <p:txBody>
            <a:bodyPr wrap="square" rtlCol="0">
              <a:spAutoFit/>
            </a:bodyPr>
            <a:lstStyle/>
            <a:p>
              <a:r>
                <a:rPr lang="en-ZA" dirty="0">
                  <a:latin typeface="Arial" panose="020B0604020202020204" pitchFamily="34" charset="0"/>
                  <a:ea typeface="Calibri" panose="020F0502020204030204" pitchFamily="34" charset="0"/>
                  <a:cs typeface="Arial" panose="020B0604020202020204" pitchFamily="34" charset="0"/>
                </a:rPr>
                <a:t>0</a:t>
              </a:r>
            </a:p>
          </p:txBody>
        </p:sp>
        <p:sp>
          <p:nvSpPr>
            <p:cNvPr id="28" name="TextBox 27">
              <a:extLst>
                <a:ext uri="{FF2B5EF4-FFF2-40B4-BE49-F238E27FC236}">
                  <a16:creationId xmlns:a16="http://schemas.microsoft.com/office/drawing/2014/main" id="{F64511A3-1967-72B6-1735-170AFFD7A675}"/>
                </a:ext>
              </a:extLst>
            </p:cNvPr>
            <p:cNvSpPr txBox="1"/>
            <p:nvPr/>
          </p:nvSpPr>
          <p:spPr>
            <a:xfrm rot="16200000">
              <a:off x="752881" y="2460150"/>
              <a:ext cx="1984023" cy="369332"/>
            </a:xfrm>
            <a:prstGeom prst="rect">
              <a:avLst/>
            </a:prstGeom>
            <a:noFill/>
          </p:spPr>
          <p:txBody>
            <a:bodyPr wrap="square" rtlCol="0">
              <a:spAutoFit/>
            </a:bodyPr>
            <a:lstStyle/>
            <a:p>
              <a:r>
                <a:rPr lang="en-ZA" dirty="0">
                  <a:latin typeface="Arial" panose="020B0604020202020204" pitchFamily="34" charset="0"/>
                  <a:cs typeface="Arial" panose="020B0604020202020204" pitchFamily="34" charset="0"/>
                </a:rPr>
                <a:t>Skyrme number</a:t>
              </a:r>
            </a:p>
          </p:txBody>
        </p:sp>
        <p:sp>
          <p:nvSpPr>
            <p:cNvPr id="29" name="TextBox 28">
              <a:extLst>
                <a:ext uri="{FF2B5EF4-FFF2-40B4-BE49-F238E27FC236}">
                  <a16:creationId xmlns:a16="http://schemas.microsoft.com/office/drawing/2014/main" id="{3AA73670-1DF8-292F-2A7B-BA3EB7B33ED5}"/>
                </a:ext>
              </a:extLst>
            </p:cNvPr>
            <p:cNvSpPr txBox="1"/>
            <p:nvPr/>
          </p:nvSpPr>
          <p:spPr>
            <a:xfrm>
              <a:off x="1872385" y="2845788"/>
              <a:ext cx="467990" cy="369332"/>
            </a:xfrm>
            <a:prstGeom prst="rect">
              <a:avLst/>
            </a:prstGeom>
            <a:noFill/>
          </p:spPr>
          <p:txBody>
            <a:bodyPr wrap="square" rtlCol="0">
              <a:spAutoFit/>
            </a:bodyPr>
            <a:lstStyle/>
            <a:p>
              <a:r>
                <a:rPr lang="en-ZA" dirty="0">
                  <a:latin typeface="Arial" panose="020B0604020202020204" pitchFamily="34" charset="0"/>
                  <a:ea typeface="Calibri" panose="020F0502020204030204" pitchFamily="34" charset="0"/>
                  <a:cs typeface="Arial" panose="020B0604020202020204" pitchFamily="34" charset="0"/>
                </a:rPr>
                <a:t>-1</a:t>
              </a:r>
            </a:p>
          </p:txBody>
        </p:sp>
        <p:sp>
          <p:nvSpPr>
            <p:cNvPr id="30" name="TextBox 29">
              <a:extLst>
                <a:ext uri="{FF2B5EF4-FFF2-40B4-BE49-F238E27FC236}">
                  <a16:creationId xmlns:a16="http://schemas.microsoft.com/office/drawing/2014/main" id="{7021371B-0910-2C07-73A5-57A73A67F0DB}"/>
                </a:ext>
              </a:extLst>
            </p:cNvPr>
            <p:cNvSpPr txBox="1"/>
            <p:nvPr/>
          </p:nvSpPr>
          <p:spPr>
            <a:xfrm>
              <a:off x="1872385" y="3115205"/>
              <a:ext cx="467990" cy="369332"/>
            </a:xfrm>
            <a:prstGeom prst="rect">
              <a:avLst/>
            </a:prstGeom>
            <a:noFill/>
          </p:spPr>
          <p:txBody>
            <a:bodyPr wrap="square" rtlCol="0">
              <a:spAutoFit/>
            </a:bodyPr>
            <a:lstStyle/>
            <a:p>
              <a:r>
                <a:rPr lang="en-ZA" dirty="0">
                  <a:latin typeface="Arial" panose="020B0604020202020204" pitchFamily="34" charset="0"/>
                  <a:ea typeface="Calibri" panose="020F0502020204030204" pitchFamily="34" charset="0"/>
                  <a:cs typeface="Arial" panose="020B0604020202020204" pitchFamily="34" charset="0"/>
                </a:rPr>
                <a:t>-2</a:t>
              </a:r>
            </a:p>
          </p:txBody>
        </p:sp>
        <p:sp>
          <p:nvSpPr>
            <p:cNvPr id="31" name="TextBox 30">
              <a:extLst>
                <a:ext uri="{FF2B5EF4-FFF2-40B4-BE49-F238E27FC236}">
                  <a16:creationId xmlns:a16="http://schemas.microsoft.com/office/drawing/2014/main" id="{943294E2-C5D1-4806-072C-42432167FCA6}"/>
                </a:ext>
              </a:extLst>
            </p:cNvPr>
            <p:cNvSpPr txBox="1"/>
            <p:nvPr/>
          </p:nvSpPr>
          <p:spPr>
            <a:xfrm>
              <a:off x="1872385" y="3403240"/>
              <a:ext cx="467990" cy="369332"/>
            </a:xfrm>
            <a:prstGeom prst="rect">
              <a:avLst/>
            </a:prstGeom>
            <a:noFill/>
          </p:spPr>
          <p:txBody>
            <a:bodyPr wrap="square" rtlCol="0">
              <a:spAutoFit/>
            </a:bodyPr>
            <a:lstStyle/>
            <a:p>
              <a:r>
                <a:rPr lang="en-ZA" dirty="0">
                  <a:latin typeface="Arial" panose="020B0604020202020204" pitchFamily="34" charset="0"/>
                  <a:ea typeface="Calibri" panose="020F0502020204030204" pitchFamily="34" charset="0"/>
                  <a:cs typeface="Arial" panose="020B0604020202020204" pitchFamily="34" charset="0"/>
                </a:rPr>
                <a:t>-3</a:t>
              </a:r>
            </a:p>
          </p:txBody>
        </p:sp>
        <p:sp>
          <p:nvSpPr>
            <p:cNvPr id="32" name="TextBox 31">
              <a:extLst>
                <a:ext uri="{FF2B5EF4-FFF2-40B4-BE49-F238E27FC236}">
                  <a16:creationId xmlns:a16="http://schemas.microsoft.com/office/drawing/2014/main" id="{FB5206D1-90DB-50FA-E28F-8DB5F0A80140}"/>
                </a:ext>
              </a:extLst>
            </p:cNvPr>
            <p:cNvSpPr txBox="1"/>
            <p:nvPr/>
          </p:nvSpPr>
          <p:spPr>
            <a:xfrm>
              <a:off x="1872385" y="3699591"/>
              <a:ext cx="467990" cy="369332"/>
            </a:xfrm>
            <a:prstGeom prst="rect">
              <a:avLst/>
            </a:prstGeom>
            <a:noFill/>
          </p:spPr>
          <p:txBody>
            <a:bodyPr wrap="square" rtlCol="0">
              <a:spAutoFit/>
            </a:bodyPr>
            <a:lstStyle/>
            <a:p>
              <a:r>
                <a:rPr lang="en-ZA" dirty="0">
                  <a:latin typeface="Arial" panose="020B0604020202020204" pitchFamily="34" charset="0"/>
                  <a:ea typeface="Calibri" panose="020F0502020204030204" pitchFamily="34" charset="0"/>
                  <a:cs typeface="Arial" panose="020B0604020202020204" pitchFamily="34" charset="0"/>
                </a:rPr>
                <a:t>-4</a:t>
              </a:r>
            </a:p>
          </p:txBody>
        </p:sp>
        <p:sp>
          <p:nvSpPr>
            <p:cNvPr id="33" name="TextBox 32">
              <a:extLst>
                <a:ext uri="{FF2B5EF4-FFF2-40B4-BE49-F238E27FC236}">
                  <a16:creationId xmlns:a16="http://schemas.microsoft.com/office/drawing/2014/main" id="{B9C1CC7A-31F5-FC4A-D403-4E7144EA9ED0}"/>
                </a:ext>
              </a:extLst>
            </p:cNvPr>
            <p:cNvSpPr txBox="1"/>
            <p:nvPr/>
          </p:nvSpPr>
          <p:spPr>
            <a:xfrm>
              <a:off x="1872385" y="3971690"/>
              <a:ext cx="544255" cy="369332"/>
            </a:xfrm>
            <a:prstGeom prst="rect">
              <a:avLst/>
            </a:prstGeom>
            <a:noFill/>
          </p:spPr>
          <p:txBody>
            <a:bodyPr wrap="square" rtlCol="0">
              <a:spAutoFit/>
            </a:bodyPr>
            <a:lstStyle/>
            <a:p>
              <a:r>
                <a:rPr lang="en-ZA" dirty="0">
                  <a:latin typeface="Arial" panose="020B0604020202020204" pitchFamily="34" charset="0"/>
                  <a:ea typeface="Calibri" panose="020F0502020204030204" pitchFamily="34" charset="0"/>
                  <a:cs typeface="Arial" panose="020B0604020202020204" pitchFamily="34" charset="0"/>
                </a:rPr>
                <a:t>-5</a:t>
              </a:r>
            </a:p>
          </p:txBody>
        </p:sp>
      </p:grpSp>
      <p:cxnSp>
        <p:nvCxnSpPr>
          <p:cNvPr id="39" name="Straight Connector 38">
            <a:extLst>
              <a:ext uri="{FF2B5EF4-FFF2-40B4-BE49-F238E27FC236}">
                <a16:creationId xmlns:a16="http://schemas.microsoft.com/office/drawing/2014/main" id="{B4AB2FB3-41EE-1B26-5165-9C9ACCE370AB}"/>
              </a:ext>
            </a:extLst>
          </p:cNvPr>
          <p:cNvCxnSpPr/>
          <p:nvPr/>
        </p:nvCxnSpPr>
        <p:spPr>
          <a:xfrm>
            <a:off x="8379484" y="2432184"/>
            <a:ext cx="0" cy="3392745"/>
          </a:xfrm>
          <a:prstGeom prst="line">
            <a:avLst/>
          </a:prstGeom>
          <a:ln w="19050" cap="flat" cmpd="sng" algn="ctr">
            <a:solidFill>
              <a:schemeClr val="tx1">
                <a:lumMod val="75000"/>
                <a:lumOff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0" name="Straight Connector 39">
            <a:extLst>
              <a:ext uri="{FF2B5EF4-FFF2-40B4-BE49-F238E27FC236}">
                <a16:creationId xmlns:a16="http://schemas.microsoft.com/office/drawing/2014/main" id="{03419B1F-0588-D5F7-8E0A-9C7F108B0B63}"/>
              </a:ext>
            </a:extLst>
          </p:cNvPr>
          <p:cNvCxnSpPr/>
          <p:nvPr/>
        </p:nvCxnSpPr>
        <p:spPr>
          <a:xfrm>
            <a:off x="5891315" y="2444619"/>
            <a:ext cx="0" cy="3392745"/>
          </a:xfrm>
          <a:prstGeom prst="line">
            <a:avLst/>
          </a:prstGeom>
          <a:ln w="19050" cap="flat" cmpd="sng" algn="ctr">
            <a:solidFill>
              <a:schemeClr val="tx1">
                <a:lumMod val="75000"/>
                <a:lumOff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itle 1">
            <a:extLst>
              <a:ext uri="{FF2B5EF4-FFF2-40B4-BE49-F238E27FC236}">
                <a16:creationId xmlns:a16="http://schemas.microsoft.com/office/drawing/2014/main" id="{850B8340-D709-1364-AF31-CFBC3AD0CD15}"/>
              </a:ext>
            </a:extLst>
          </p:cNvPr>
          <p:cNvSpPr txBox="1">
            <a:spLocks/>
          </p:cNvSpPr>
          <p:nvPr/>
        </p:nvSpPr>
        <p:spPr>
          <a:xfrm>
            <a:off x="345758" y="304357"/>
            <a:ext cx="10515600" cy="4950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ZA" sz="2600" dirty="0">
                <a:solidFill>
                  <a:srgbClr val="17306B"/>
                </a:solidFill>
                <a:latin typeface="Calibri Light" panose="020F0302020204030204" pitchFamily="34" charset="0"/>
                <a:ea typeface="Calibri Light" panose="020F0302020204030204" pitchFamily="34" charset="0"/>
                <a:cs typeface="Calibri Light" panose="020F0302020204030204" pitchFamily="34" charset="0"/>
              </a:rPr>
              <a:t>Topology remains intact through various distortion strengths</a:t>
            </a:r>
          </a:p>
        </p:txBody>
      </p:sp>
      <p:sp>
        <p:nvSpPr>
          <p:cNvPr id="41" name="Rectangle 40">
            <a:extLst>
              <a:ext uri="{FF2B5EF4-FFF2-40B4-BE49-F238E27FC236}">
                <a16:creationId xmlns:a16="http://schemas.microsoft.com/office/drawing/2014/main" id="{9D5B874C-9765-7621-C39C-A9B78CDE168B}"/>
              </a:ext>
            </a:extLst>
          </p:cNvPr>
          <p:cNvSpPr/>
          <p:nvPr/>
        </p:nvSpPr>
        <p:spPr>
          <a:xfrm>
            <a:off x="7975356" y="2455845"/>
            <a:ext cx="291376" cy="3359753"/>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ZA"/>
          </a:p>
        </p:txBody>
      </p:sp>
      <p:grpSp>
        <p:nvGrpSpPr>
          <p:cNvPr id="59" name="Group 58">
            <a:extLst>
              <a:ext uri="{FF2B5EF4-FFF2-40B4-BE49-F238E27FC236}">
                <a16:creationId xmlns:a16="http://schemas.microsoft.com/office/drawing/2014/main" id="{2B32483B-39A3-A488-7A90-1D6C23013838}"/>
              </a:ext>
            </a:extLst>
          </p:cNvPr>
          <p:cNvGrpSpPr/>
          <p:nvPr/>
        </p:nvGrpSpPr>
        <p:grpSpPr>
          <a:xfrm>
            <a:off x="1774077" y="1067248"/>
            <a:ext cx="2804973" cy="1367150"/>
            <a:chOff x="1774077" y="1067248"/>
            <a:chExt cx="2804973" cy="1367150"/>
          </a:xfrm>
        </p:grpSpPr>
        <p:sp>
          <p:nvSpPr>
            <p:cNvPr id="35" name="TextBox 34">
              <a:extLst>
                <a:ext uri="{FF2B5EF4-FFF2-40B4-BE49-F238E27FC236}">
                  <a16:creationId xmlns:a16="http://schemas.microsoft.com/office/drawing/2014/main" id="{29A09572-AAEB-467D-FF2F-A086159D60EB}"/>
                </a:ext>
              </a:extLst>
            </p:cNvPr>
            <p:cNvSpPr txBox="1"/>
            <p:nvPr/>
          </p:nvSpPr>
          <p:spPr>
            <a:xfrm>
              <a:off x="3788229" y="2065066"/>
              <a:ext cx="790821" cy="369332"/>
            </a:xfrm>
            <a:prstGeom prst="rect">
              <a:avLst/>
            </a:prstGeom>
            <a:noFill/>
          </p:spPr>
          <p:txBody>
            <a:bodyPr wrap="square" rtlCol="0">
              <a:spAutoFit/>
            </a:bodyPr>
            <a:lstStyle/>
            <a:p>
              <a:r>
                <a:rPr lang="en-ZA" dirty="0">
                  <a:latin typeface="Arial" panose="020B0604020202020204" pitchFamily="34" charset="0"/>
                  <a:cs typeface="Arial" panose="020B0604020202020204" pitchFamily="34" charset="0"/>
                </a:rPr>
                <a:t>Weak</a:t>
              </a:r>
            </a:p>
          </p:txBody>
        </p:sp>
        <p:grpSp>
          <p:nvGrpSpPr>
            <p:cNvPr id="56" name="Group 55">
              <a:extLst>
                <a:ext uri="{FF2B5EF4-FFF2-40B4-BE49-F238E27FC236}">
                  <a16:creationId xmlns:a16="http://schemas.microsoft.com/office/drawing/2014/main" id="{F26F3C49-6092-100B-8DC1-1598522B73DC}"/>
                </a:ext>
              </a:extLst>
            </p:cNvPr>
            <p:cNvGrpSpPr/>
            <p:nvPr/>
          </p:nvGrpSpPr>
          <p:grpSpPr>
            <a:xfrm>
              <a:off x="1774077" y="1067248"/>
              <a:ext cx="1886630" cy="1080000"/>
              <a:chOff x="1768415" y="991957"/>
              <a:chExt cx="1886630" cy="1080000"/>
            </a:xfrm>
          </p:grpSpPr>
          <p:pic>
            <p:nvPicPr>
              <p:cNvPr id="50" name="Picture 49">
                <a:extLst>
                  <a:ext uri="{FF2B5EF4-FFF2-40B4-BE49-F238E27FC236}">
                    <a16:creationId xmlns:a16="http://schemas.microsoft.com/office/drawing/2014/main" id="{BF34CA18-CDD4-57F5-87C4-A523B8A0BBC8}"/>
                  </a:ext>
                </a:extLst>
              </p:cNvPr>
              <p:cNvPicPr>
                <a:picLocks noChangeAspect="1"/>
              </p:cNvPicPr>
              <p:nvPr/>
            </p:nvPicPr>
            <p:blipFill>
              <a:blip r:embed="rId5"/>
              <a:stretch>
                <a:fillRect/>
              </a:stretch>
            </p:blipFill>
            <p:spPr>
              <a:xfrm>
                <a:off x="1768415" y="1123266"/>
                <a:ext cx="812794" cy="812794"/>
              </a:xfrm>
              <a:prstGeom prst="rect">
                <a:avLst/>
              </a:prstGeom>
            </p:spPr>
          </p:pic>
          <p:pic>
            <p:nvPicPr>
              <p:cNvPr id="51" name="Picture 50" descr="A screenshot of a computer&#10;&#10;AI-generated content may be incorrect.">
                <a:extLst>
                  <a:ext uri="{FF2B5EF4-FFF2-40B4-BE49-F238E27FC236}">
                    <a16:creationId xmlns:a16="http://schemas.microsoft.com/office/drawing/2014/main" id="{B3A29091-81DE-F72A-5225-E99A9A155954}"/>
                  </a:ext>
                </a:extLst>
              </p:cNvPr>
              <p:cNvPicPr>
                <a:picLocks noChangeAspect="1"/>
              </p:cNvPicPr>
              <p:nvPr/>
            </p:nvPicPr>
            <p:blipFill rotWithShape="1">
              <a:blip r:embed="rId6">
                <a:extLst>
                  <a:ext uri="{28A0092B-C50C-407E-A947-70E740481C1C}">
                    <a14:useLocalDpi xmlns:a14="http://schemas.microsoft.com/office/drawing/2010/main" val="0"/>
                  </a:ext>
                </a:extLst>
              </a:blip>
              <a:srcRect l="90518" t="2732" r="1231" b="81375"/>
              <a:stretch>
                <a:fillRect/>
              </a:stretch>
            </p:blipFill>
            <p:spPr>
              <a:xfrm>
                <a:off x="2575045" y="991957"/>
                <a:ext cx="1080000" cy="1080000"/>
              </a:xfrm>
              <a:prstGeom prst="rect">
                <a:avLst/>
              </a:prstGeom>
            </p:spPr>
          </p:pic>
        </p:grpSp>
      </p:grpSp>
      <p:grpSp>
        <p:nvGrpSpPr>
          <p:cNvPr id="60" name="Group 59">
            <a:extLst>
              <a:ext uri="{FF2B5EF4-FFF2-40B4-BE49-F238E27FC236}">
                <a16:creationId xmlns:a16="http://schemas.microsoft.com/office/drawing/2014/main" id="{EB4786C2-D5AB-5ED8-3056-58C2F23E4DB9}"/>
              </a:ext>
            </a:extLst>
          </p:cNvPr>
          <p:cNvGrpSpPr/>
          <p:nvPr/>
        </p:nvGrpSpPr>
        <p:grpSpPr>
          <a:xfrm>
            <a:off x="5269643" y="1067248"/>
            <a:ext cx="2922227" cy="1367150"/>
            <a:chOff x="5269643" y="1067248"/>
            <a:chExt cx="2922227" cy="1367150"/>
          </a:xfrm>
        </p:grpSpPr>
        <p:sp>
          <p:nvSpPr>
            <p:cNvPr id="36" name="TextBox 35">
              <a:extLst>
                <a:ext uri="{FF2B5EF4-FFF2-40B4-BE49-F238E27FC236}">
                  <a16:creationId xmlns:a16="http://schemas.microsoft.com/office/drawing/2014/main" id="{89B5A967-0CB9-F32D-8CBC-9BFAE5303CF6}"/>
                </a:ext>
              </a:extLst>
            </p:cNvPr>
            <p:cNvSpPr txBox="1"/>
            <p:nvPr/>
          </p:nvSpPr>
          <p:spPr>
            <a:xfrm>
              <a:off x="6658803" y="2065066"/>
              <a:ext cx="1533067" cy="369332"/>
            </a:xfrm>
            <a:prstGeom prst="rect">
              <a:avLst/>
            </a:prstGeom>
            <a:noFill/>
          </p:spPr>
          <p:txBody>
            <a:bodyPr wrap="square" rtlCol="0">
              <a:spAutoFit/>
            </a:bodyPr>
            <a:lstStyle/>
            <a:p>
              <a:r>
                <a:rPr lang="en-ZA" dirty="0">
                  <a:latin typeface="Arial" panose="020B0604020202020204" pitchFamily="34" charset="0"/>
                  <a:cs typeface="Arial" panose="020B0604020202020204" pitchFamily="34" charset="0"/>
                </a:rPr>
                <a:t>Moderate</a:t>
              </a:r>
            </a:p>
          </p:txBody>
        </p:sp>
        <p:grpSp>
          <p:nvGrpSpPr>
            <p:cNvPr id="57" name="Group 56">
              <a:extLst>
                <a:ext uri="{FF2B5EF4-FFF2-40B4-BE49-F238E27FC236}">
                  <a16:creationId xmlns:a16="http://schemas.microsoft.com/office/drawing/2014/main" id="{A78A7A89-EE4A-FBD5-6820-A970EE977039}"/>
                </a:ext>
              </a:extLst>
            </p:cNvPr>
            <p:cNvGrpSpPr/>
            <p:nvPr/>
          </p:nvGrpSpPr>
          <p:grpSpPr>
            <a:xfrm>
              <a:off x="5269643" y="1067248"/>
              <a:ext cx="1876509" cy="1080000"/>
              <a:chOff x="4742438" y="991957"/>
              <a:chExt cx="1876509" cy="1080000"/>
            </a:xfrm>
          </p:grpSpPr>
          <p:pic>
            <p:nvPicPr>
              <p:cNvPr id="52" name="Picture 51" descr="A screenshot of a computer&#10;&#10;AI-generated content may be incorrect.">
                <a:extLst>
                  <a:ext uri="{FF2B5EF4-FFF2-40B4-BE49-F238E27FC236}">
                    <a16:creationId xmlns:a16="http://schemas.microsoft.com/office/drawing/2014/main" id="{BB9C3E09-B527-4897-EB4D-53CD1A54E6E2}"/>
                  </a:ext>
                </a:extLst>
              </p:cNvPr>
              <p:cNvPicPr>
                <a:picLocks noChangeAspect="1"/>
              </p:cNvPicPr>
              <p:nvPr/>
            </p:nvPicPr>
            <p:blipFill rotWithShape="1">
              <a:blip r:embed="rId6">
                <a:extLst>
                  <a:ext uri="{28A0092B-C50C-407E-A947-70E740481C1C}">
                    <a14:useLocalDpi xmlns:a14="http://schemas.microsoft.com/office/drawing/2010/main" val="0"/>
                  </a:ext>
                </a:extLst>
              </a:blip>
              <a:srcRect l="90537" t="22107" r="1211" b="61997"/>
              <a:stretch>
                <a:fillRect/>
              </a:stretch>
            </p:blipFill>
            <p:spPr>
              <a:xfrm>
                <a:off x="5538947" y="991957"/>
                <a:ext cx="1080000" cy="1080000"/>
              </a:xfrm>
              <a:prstGeom prst="rect">
                <a:avLst/>
              </a:prstGeom>
            </p:spPr>
          </p:pic>
          <p:pic>
            <p:nvPicPr>
              <p:cNvPr id="54" name="Picture 53" descr="A screenshot of a computer&#10;&#10;AI-generated content may be incorrect.">
                <a:extLst>
                  <a:ext uri="{FF2B5EF4-FFF2-40B4-BE49-F238E27FC236}">
                    <a16:creationId xmlns:a16="http://schemas.microsoft.com/office/drawing/2014/main" id="{F8B4F3E6-5ACF-1A8F-2F7E-807392346AFC}"/>
                  </a:ext>
                </a:extLst>
              </p:cNvPr>
              <p:cNvPicPr>
                <a:picLocks noChangeAspect="1"/>
              </p:cNvPicPr>
              <p:nvPr/>
            </p:nvPicPr>
            <p:blipFill rotWithShape="1">
              <a:blip r:embed="rId6">
                <a:biLevel thresh="75000"/>
                <a:extLst>
                  <a:ext uri="{28A0092B-C50C-407E-A947-70E740481C1C}">
                    <a14:useLocalDpi xmlns:a14="http://schemas.microsoft.com/office/drawing/2010/main" val="0"/>
                  </a:ext>
                </a:extLst>
              </a:blip>
              <a:srcRect l="72211" t="21816" r="20965" b="65038"/>
              <a:stretch>
                <a:fillRect/>
              </a:stretch>
            </p:blipFill>
            <p:spPr>
              <a:xfrm>
                <a:off x="4742438" y="1123266"/>
                <a:ext cx="813600" cy="813600"/>
              </a:xfrm>
              <a:prstGeom prst="rect">
                <a:avLst/>
              </a:prstGeom>
            </p:spPr>
          </p:pic>
        </p:grpSp>
      </p:grpSp>
      <p:grpSp>
        <p:nvGrpSpPr>
          <p:cNvPr id="61" name="Group 60">
            <a:extLst>
              <a:ext uri="{FF2B5EF4-FFF2-40B4-BE49-F238E27FC236}">
                <a16:creationId xmlns:a16="http://schemas.microsoft.com/office/drawing/2014/main" id="{943B84C4-8CED-644D-1D9D-35FC77511A9C}"/>
              </a:ext>
            </a:extLst>
          </p:cNvPr>
          <p:cNvGrpSpPr/>
          <p:nvPr/>
        </p:nvGrpSpPr>
        <p:grpSpPr>
          <a:xfrm>
            <a:off x="8642775" y="1067248"/>
            <a:ext cx="2018715" cy="1367150"/>
            <a:chOff x="8642775" y="1067248"/>
            <a:chExt cx="2018715" cy="1367150"/>
          </a:xfrm>
        </p:grpSpPr>
        <p:sp>
          <p:nvSpPr>
            <p:cNvPr id="37" name="TextBox 36">
              <a:extLst>
                <a:ext uri="{FF2B5EF4-FFF2-40B4-BE49-F238E27FC236}">
                  <a16:creationId xmlns:a16="http://schemas.microsoft.com/office/drawing/2014/main" id="{A9D0C813-01E3-9CE9-CBDE-B0960D7AB3D6}"/>
                </a:ext>
              </a:extLst>
            </p:cNvPr>
            <p:cNvSpPr txBox="1"/>
            <p:nvPr/>
          </p:nvSpPr>
          <p:spPr>
            <a:xfrm>
              <a:off x="8642775" y="2065066"/>
              <a:ext cx="1042705" cy="369332"/>
            </a:xfrm>
            <a:prstGeom prst="rect">
              <a:avLst/>
            </a:prstGeom>
            <a:noFill/>
          </p:spPr>
          <p:txBody>
            <a:bodyPr wrap="square" rtlCol="0">
              <a:spAutoFit/>
            </a:bodyPr>
            <a:lstStyle/>
            <a:p>
              <a:r>
                <a:rPr lang="en-ZA" dirty="0">
                  <a:latin typeface="Arial" panose="020B0604020202020204" pitchFamily="34" charset="0"/>
                  <a:cs typeface="Arial" panose="020B0604020202020204" pitchFamily="34" charset="0"/>
                </a:rPr>
                <a:t>Strong</a:t>
              </a:r>
            </a:p>
          </p:txBody>
        </p:sp>
        <p:grpSp>
          <p:nvGrpSpPr>
            <p:cNvPr id="58" name="Group 57">
              <a:extLst>
                <a:ext uri="{FF2B5EF4-FFF2-40B4-BE49-F238E27FC236}">
                  <a16:creationId xmlns:a16="http://schemas.microsoft.com/office/drawing/2014/main" id="{C96FB7C3-BFEC-EB83-9550-1D89895F4888}"/>
                </a:ext>
              </a:extLst>
            </p:cNvPr>
            <p:cNvGrpSpPr/>
            <p:nvPr/>
          </p:nvGrpSpPr>
          <p:grpSpPr>
            <a:xfrm>
              <a:off x="8784521" y="1067248"/>
              <a:ext cx="1876969" cy="1080000"/>
              <a:chOff x="8235075" y="991957"/>
              <a:chExt cx="1876969" cy="1080000"/>
            </a:xfrm>
          </p:grpSpPr>
          <p:pic>
            <p:nvPicPr>
              <p:cNvPr id="53" name="Picture 52" descr="A screenshot of a computer&#10;&#10;AI-generated content may be incorrect.">
                <a:extLst>
                  <a:ext uri="{FF2B5EF4-FFF2-40B4-BE49-F238E27FC236}">
                    <a16:creationId xmlns:a16="http://schemas.microsoft.com/office/drawing/2014/main" id="{6BBB74A6-562E-33E4-D219-181950CEB2FB}"/>
                  </a:ext>
                </a:extLst>
              </p:cNvPr>
              <p:cNvPicPr>
                <a:picLocks noChangeAspect="1"/>
              </p:cNvPicPr>
              <p:nvPr/>
            </p:nvPicPr>
            <p:blipFill rotWithShape="1">
              <a:blip r:embed="rId6">
                <a:extLst>
                  <a:ext uri="{28A0092B-C50C-407E-A947-70E740481C1C}">
                    <a14:useLocalDpi xmlns:a14="http://schemas.microsoft.com/office/drawing/2010/main" val="0"/>
                  </a:ext>
                </a:extLst>
              </a:blip>
              <a:srcRect l="90801" t="39136" r="1112" b="45285"/>
              <a:stretch>
                <a:fillRect/>
              </a:stretch>
            </p:blipFill>
            <p:spPr>
              <a:xfrm>
                <a:off x="9032044" y="991957"/>
                <a:ext cx="1080000" cy="1080000"/>
              </a:xfrm>
              <a:prstGeom prst="rect">
                <a:avLst/>
              </a:prstGeom>
            </p:spPr>
          </p:pic>
          <p:pic>
            <p:nvPicPr>
              <p:cNvPr id="55" name="Picture 54" descr="A screenshot of a computer&#10;&#10;AI-generated content may be incorrect.">
                <a:extLst>
                  <a:ext uri="{FF2B5EF4-FFF2-40B4-BE49-F238E27FC236}">
                    <a16:creationId xmlns:a16="http://schemas.microsoft.com/office/drawing/2014/main" id="{83C37756-7318-34A7-1D67-FE147218B1CF}"/>
                  </a:ext>
                </a:extLst>
              </p:cNvPr>
              <p:cNvPicPr>
                <a:picLocks noChangeAspect="1"/>
              </p:cNvPicPr>
              <p:nvPr/>
            </p:nvPicPr>
            <p:blipFill rotWithShape="1">
              <a:blip r:embed="rId6">
                <a:biLevel thresh="75000"/>
                <a:extLst>
                  <a:ext uri="{28A0092B-C50C-407E-A947-70E740481C1C}">
                    <a14:useLocalDpi xmlns:a14="http://schemas.microsoft.com/office/drawing/2010/main" val="0"/>
                  </a:ext>
                </a:extLst>
              </a:blip>
              <a:srcRect l="72211" t="40264" r="20998" b="46652"/>
              <a:stretch>
                <a:fillRect/>
              </a:stretch>
            </p:blipFill>
            <p:spPr>
              <a:xfrm>
                <a:off x="8235075" y="1123266"/>
                <a:ext cx="813600" cy="813600"/>
              </a:xfrm>
              <a:prstGeom prst="rect">
                <a:avLst/>
              </a:prstGeom>
            </p:spPr>
          </p:pic>
        </p:grpSp>
      </p:grpSp>
      <p:pic>
        <p:nvPicPr>
          <p:cNvPr id="63" name="Picture 62">
            <a:extLst>
              <a:ext uri="{FF2B5EF4-FFF2-40B4-BE49-F238E27FC236}">
                <a16:creationId xmlns:a16="http://schemas.microsoft.com/office/drawing/2014/main" id="{37318E57-A375-4344-6F87-7773E2D96A20}"/>
              </a:ext>
            </a:extLst>
          </p:cNvPr>
          <p:cNvPicPr>
            <a:picLocks noChangeAspect="1"/>
          </p:cNvPicPr>
          <p:nvPr/>
        </p:nvPicPr>
        <p:blipFill>
          <a:blip r:embed="rId7"/>
          <a:stretch>
            <a:fillRect/>
          </a:stretch>
        </p:blipFill>
        <p:spPr>
          <a:xfrm>
            <a:off x="7691278" y="1198557"/>
            <a:ext cx="813600" cy="813600"/>
          </a:xfrm>
          <a:prstGeom prst="rect">
            <a:avLst/>
          </a:prstGeom>
        </p:spPr>
      </p:pic>
    </p:spTree>
    <p:extLst>
      <p:ext uri="{BB962C8B-B14F-4D97-AF65-F5344CB8AC3E}">
        <p14:creationId xmlns:p14="http://schemas.microsoft.com/office/powerpoint/2010/main" val="301440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143D1-8F93-9A01-8B6F-1C595DF59034}"/>
              </a:ext>
            </a:extLst>
          </p:cNvPr>
          <p:cNvSpPr>
            <a:spLocks noGrp="1"/>
          </p:cNvSpPr>
          <p:nvPr>
            <p:ph type="title"/>
          </p:nvPr>
        </p:nvSpPr>
        <p:spPr>
          <a:xfrm>
            <a:off x="346315" y="303982"/>
            <a:ext cx="10515600" cy="632711"/>
          </a:xfrm>
        </p:spPr>
        <p:txBody>
          <a:bodyPr>
            <a:normAutofit/>
          </a:bodyPr>
          <a:lstStyle/>
          <a:p>
            <a:r>
              <a:rPr lang="en-ZA" sz="2600" dirty="0">
                <a:solidFill>
                  <a:srgbClr val="17306B"/>
                </a:solidFill>
                <a:latin typeface="Calibri Light" panose="020F0302020204030204" pitchFamily="34" charset="0"/>
                <a:ea typeface="Calibri Light" panose="020F0302020204030204" pitchFamily="34" charset="0"/>
                <a:cs typeface="Calibri Light" panose="020F0302020204030204" pitchFamily="34" charset="0"/>
              </a:rPr>
              <a:t>The selection of real samples investigated</a:t>
            </a:r>
          </a:p>
        </p:txBody>
      </p:sp>
      <p:grpSp>
        <p:nvGrpSpPr>
          <p:cNvPr id="35" name="Group 34">
            <a:extLst>
              <a:ext uri="{FF2B5EF4-FFF2-40B4-BE49-F238E27FC236}">
                <a16:creationId xmlns:a16="http://schemas.microsoft.com/office/drawing/2014/main" id="{CF75F89B-B66C-EF5C-AFB5-C0107B5CDA18}"/>
              </a:ext>
            </a:extLst>
          </p:cNvPr>
          <p:cNvGrpSpPr/>
          <p:nvPr/>
        </p:nvGrpSpPr>
        <p:grpSpPr>
          <a:xfrm>
            <a:off x="1043148" y="1130661"/>
            <a:ext cx="10105704" cy="2563189"/>
            <a:chOff x="1043148" y="1176994"/>
            <a:chExt cx="10105704" cy="2563189"/>
          </a:xfrm>
        </p:grpSpPr>
        <p:grpSp>
          <p:nvGrpSpPr>
            <p:cNvPr id="13" name="Group 12">
              <a:extLst>
                <a:ext uri="{FF2B5EF4-FFF2-40B4-BE49-F238E27FC236}">
                  <a16:creationId xmlns:a16="http://schemas.microsoft.com/office/drawing/2014/main" id="{FFA38CED-94A6-D36E-0BD2-69987CC52144}"/>
                </a:ext>
              </a:extLst>
            </p:cNvPr>
            <p:cNvGrpSpPr/>
            <p:nvPr/>
          </p:nvGrpSpPr>
          <p:grpSpPr>
            <a:xfrm>
              <a:off x="1043148" y="1176994"/>
              <a:ext cx="1854000" cy="2561886"/>
              <a:chOff x="398778" y="1622764"/>
              <a:chExt cx="1854000" cy="2561886"/>
            </a:xfrm>
          </p:grpSpPr>
          <p:pic>
            <p:nvPicPr>
              <p:cNvPr id="4" name="Picture 1">
                <a:extLst>
                  <a:ext uri="{FF2B5EF4-FFF2-40B4-BE49-F238E27FC236}">
                    <a16:creationId xmlns:a16="http://schemas.microsoft.com/office/drawing/2014/main" id="{69E3A018-4A65-4F4B-7A86-8DE341E3DA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537" t="18893" b="13823"/>
              <a:stretch>
                <a:fillRect/>
              </a:stretch>
            </p:blipFill>
            <p:spPr bwMode="auto">
              <a:xfrm>
                <a:off x="398778" y="2330650"/>
                <a:ext cx="1854000" cy="1854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C346BED-90D5-2057-8BDE-69FC134F8486}"/>
                  </a:ext>
                </a:extLst>
              </p:cNvPr>
              <p:cNvSpPr txBox="1"/>
              <p:nvPr/>
            </p:nvSpPr>
            <p:spPr>
              <a:xfrm>
                <a:off x="532230" y="1622764"/>
                <a:ext cx="1605116"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Single sided tape on glass</a:t>
                </a:r>
                <a:endParaRPr lang="en-ZA" sz="1600" dirty="0">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BD552580-5814-0758-EAA8-711A86970CA0}"/>
                </a:ext>
              </a:extLst>
            </p:cNvPr>
            <p:cNvGrpSpPr/>
            <p:nvPr/>
          </p:nvGrpSpPr>
          <p:grpSpPr>
            <a:xfrm>
              <a:off x="6543416" y="1330882"/>
              <a:ext cx="1855303" cy="2409301"/>
              <a:chOff x="4659733" y="1776652"/>
              <a:chExt cx="1855303" cy="2409301"/>
            </a:xfrm>
          </p:grpSpPr>
          <p:pic>
            <p:nvPicPr>
              <p:cNvPr id="6" name="Picture 1">
                <a:extLst>
                  <a:ext uri="{FF2B5EF4-FFF2-40B4-BE49-F238E27FC236}">
                    <a16:creationId xmlns:a16="http://schemas.microsoft.com/office/drawing/2014/main" id="{CB123323-CBA0-1FD8-9408-F3E18ECBAF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334" t="17838" b="17728"/>
              <a:stretch>
                <a:fillRect/>
              </a:stretch>
            </p:blipFill>
            <p:spPr bwMode="auto">
              <a:xfrm>
                <a:off x="4659733" y="2330650"/>
                <a:ext cx="1855303" cy="185530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7298864-6402-F296-F53A-DA6AAF79332F}"/>
                  </a:ext>
                </a:extLst>
              </p:cNvPr>
              <p:cNvSpPr txBox="1"/>
              <p:nvPr/>
            </p:nvSpPr>
            <p:spPr>
              <a:xfrm>
                <a:off x="4926269" y="1776652"/>
                <a:ext cx="1368738"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Lens paper</a:t>
                </a:r>
                <a:endParaRPr lang="en-ZA" sz="1600" dirty="0">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FD006F75-6889-941D-8706-71FFD27E17EE}"/>
                </a:ext>
              </a:extLst>
            </p:cNvPr>
            <p:cNvGrpSpPr/>
            <p:nvPr/>
          </p:nvGrpSpPr>
          <p:grpSpPr>
            <a:xfrm>
              <a:off x="3793282" y="1330882"/>
              <a:ext cx="1854000" cy="2407998"/>
              <a:chOff x="2515395" y="1776652"/>
              <a:chExt cx="1854000" cy="2407998"/>
            </a:xfrm>
          </p:grpSpPr>
          <p:pic>
            <p:nvPicPr>
              <p:cNvPr id="7" name="Picture 1">
                <a:extLst>
                  <a:ext uri="{FF2B5EF4-FFF2-40B4-BE49-F238E27FC236}">
                    <a16:creationId xmlns:a16="http://schemas.microsoft.com/office/drawing/2014/main" id="{D3841D24-10A9-6B37-63A4-11FCB2BE4A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7466" t="17509" b="12445"/>
              <a:stretch>
                <a:fillRect/>
              </a:stretch>
            </p:blipFill>
            <p:spPr bwMode="auto">
              <a:xfrm>
                <a:off x="2515395" y="2330650"/>
                <a:ext cx="1854000" cy="1854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155017B-7CA7-CA82-75B1-7D78D7DDE9B8}"/>
                  </a:ext>
                </a:extLst>
              </p:cNvPr>
              <p:cNvSpPr txBox="1"/>
              <p:nvPr/>
            </p:nvSpPr>
            <p:spPr>
              <a:xfrm>
                <a:off x="2882705" y="1776652"/>
                <a:ext cx="1182439"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Parafilm</a:t>
                </a:r>
                <a:endParaRPr lang="en-ZA" sz="1600" dirty="0">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F552511D-3006-F88A-3C10-F27920D0463E}"/>
                </a:ext>
              </a:extLst>
            </p:cNvPr>
            <p:cNvGrpSpPr/>
            <p:nvPr/>
          </p:nvGrpSpPr>
          <p:grpSpPr>
            <a:xfrm>
              <a:off x="9294852" y="1330882"/>
              <a:ext cx="1854000" cy="2407998"/>
              <a:chOff x="7644719" y="1329579"/>
              <a:chExt cx="1854000" cy="2407998"/>
            </a:xfrm>
          </p:grpSpPr>
          <p:pic>
            <p:nvPicPr>
              <p:cNvPr id="20" name="Picture 19">
                <a:extLst>
                  <a:ext uri="{FF2B5EF4-FFF2-40B4-BE49-F238E27FC236}">
                    <a16:creationId xmlns:a16="http://schemas.microsoft.com/office/drawing/2014/main" id="{AE8764C9-4619-F989-3167-6440F211EA9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0258" t="20018" r="1451" b="15595"/>
              <a:stretch>
                <a:fillRect/>
              </a:stretch>
            </p:blipFill>
            <p:spPr bwMode="auto">
              <a:xfrm>
                <a:off x="7644719" y="1883577"/>
                <a:ext cx="1854000" cy="1854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6871B6E4-929D-8F86-76A0-CB34BD049523}"/>
                  </a:ext>
                </a:extLst>
              </p:cNvPr>
              <p:cNvSpPr txBox="1"/>
              <p:nvPr/>
            </p:nvSpPr>
            <p:spPr>
              <a:xfrm>
                <a:off x="7769161" y="1329579"/>
                <a:ext cx="1605116"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Bubble wrap</a:t>
                </a:r>
                <a:endParaRPr lang="en-ZA" sz="1600" dirty="0">
                  <a:latin typeface="Arial" panose="020B0604020202020204" pitchFamily="34" charset="0"/>
                  <a:cs typeface="Arial" panose="020B0604020202020204" pitchFamily="34" charset="0"/>
                </a:endParaRPr>
              </a:p>
            </p:txBody>
          </p:sp>
        </p:grpSp>
      </p:grpSp>
      <p:grpSp>
        <p:nvGrpSpPr>
          <p:cNvPr id="36" name="Group 35">
            <a:extLst>
              <a:ext uri="{FF2B5EF4-FFF2-40B4-BE49-F238E27FC236}">
                <a16:creationId xmlns:a16="http://schemas.microsoft.com/office/drawing/2014/main" id="{788DFD7A-CC60-3096-DFA6-1BBA97062C51}"/>
              </a:ext>
            </a:extLst>
          </p:cNvPr>
          <p:cNvGrpSpPr/>
          <p:nvPr/>
        </p:nvGrpSpPr>
        <p:grpSpPr>
          <a:xfrm>
            <a:off x="1067412" y="4053465"/>
            <a:ext cx="10057176" cy="2337177"/>
            <a:chOff x="1067412" y="4373505"/>
            <a:chExt cx="10057176" cy="2337177"/>
          </a:xfrm>
        </p:grpSpPr>
        <p:grpSp>
          <p:nvGrpSpPr>
            <p:cNvPr id="33" name="Group 32">
              <a:extLst>
                <a:ext uri="{FF2B5EF4-FFF2-40B4-BE49-F238E27FC236}">
                  <a16:creationId xmlns:a16="http://schemas.microsoft.com/office/drawing/2014/main" id="{9AFA8D55-8883-D8FC-22D3-2BCB42B4F54E}"/>
                </a:ext>
              </a:extLst>
            </p:cNvPr>
            <p:cNvGrpSpPr/>
            <p:nvPr/>
          </p:nvGrpSpPr>
          <p:grpSpPr>
            <a:xfrm>
              <a:off x="7219794" y="4373505"/>
              <a:ext cx="1854000" cy="2337177"/>
              <a:chOff x="8280786" y="4373505"/>
              <a:chExt cx="1854000" cy="2337177"/>
            </a:xfrm>
          </p:grpSpPr>
          <p:pic>
            <p:nvPicPr>
              <p:cNvPr id="3" name="Picture 1">
                <a:extLst>
                  <a:ext uri="{FF2B5EF4-FFF2-40B4-BE49-F238E27FC236}">
                    <a16:creationId xmlns:a16="http://schemas.microsoft.com/office/drawing/2014/main" id="{6F20B00D-38E2-6471-183B-7AB3E33840C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2334" t="19658" b="16787"/>
              <a:stretch>
                <a:fillRect/>
              </a:stretch>
            </p:blipFill>
            <p:spPr bwMode="auto">
              <a:xfrm>
                <a:off x="8280786" y="4856682"/>
                <a:ext cx="1854000" cy="1854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1E43542-907B-0E5B-B4F8-A13AC9B2B8C1}"/>
                  </a:ext>
                </a:extLst>
              </p:cNvPr>
              <p:cNvSpPr txBox="1"/>
              <p:nvPr/>
            </p:nvSpPr>
            <p:spPr>
              <a:xfrm>
                <a:off x="8822018" y="4373505"/>
                <a:ext cx="771535"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Cork</a:t>
                </a:r>
                <a:endParaRPr lang="en-ZA" sz="1600" dirty="0">
                  <a:latin typeface="Arial" panose="020B060402020202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id="{CE29AEC9-61B7-5107-F062-94EE3B7D0329}"/>
                </a:ext>
              </a:extLst>
            </p:cNvPr>
            <p:cNvGrpSpPr/>
            <p:nvPr/>
          </p:nvGrpSpPr>
          <p:grpSpPr>
            <a:xfrm>
              <a:off x="9270588" y="4373505"/>
              <a:ext cx="1854000" cy="2337177"/>
              <a:chOff x="10338000" y="4373505"/>
              <a:chExt cx="1854000" cy="2337177"/>
            </a:xfrm>
          </p:grpSpPr>
          <p:pic>
            <p:nvPicPr>
              <p:cNvPr id="5" name="Picture 1">
                <a:extLst>
                  <a:ext uri="{FF2B5EF4-FFF2-40B4-BE49-F238E27FC236}">
                    <a16:creationId xmlns:a16="http://schemas.microsoft.com/office/drawing/2014/main" id="{709A837D-EE5B-12F4-5867-3D436EB2488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7466" t="16818" b="13137"/>
              <a:stretch>
                <a:fillRect/>
              </a:stretch>
            </p:blipFill>
            <p:spPr bwMode="auto">
              <a:xfrm>
                <a:off x="10338000" y="4856682"/>
                <a:ext cx="1854000" cy="1854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EEDED35-9049-3283-2E1E-3CB028E71F95}"/>
                  </a:ext>
                </a:extLst>
              </p:cNvPr>
              <p:cNvSpPr txBox="1"/>
              <p:nvPr/>
            </p:nvSpPr>
            <p:spPr>
              <a:xfrm>
                <a:off x="10580631" y="4373505"/>
                <a:ext cx="1368738"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Fly wing</a:t>
                </a:r>
                <a:endParaRPr lang="en-ZA" sz="1600" dirty="0">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642E0D83-8B0E-E2D3-BE39-2C3A84062242}"/>
                </a:ext>
              </a:extLst>
            </p:cNvPr>
            <p:cNvGrpSpPr/>
            <p:nvPr/>
          </p:nvGrpSpPr>
          <p:grpSpPr>
            <a:xfrm>
              <a:off x="5169000" y="4373505"/>
              <a:ext cx="1854000" cy="2337177"/>
              <a:chOff x="6219573" y="4373505"/>
              <a:chExt cx="1854000" cy="2337177"/>
            </a:xfrm>
          </p:grpSpPr>
          <p:pic>
            <p:nvPicPr>
              <p:cNvPr id="22" name="Picture 21">
                <a:extLst>
                  <a:ext uri="{FF2B5EF4-FFF2-40B4-BE49-F238E27FC236}">
                    <a16:creationId xmlns:a16="http://schemas.microsoft.com/office/drawing/2014/main" id="{638F9CA9-19E9-A449-98D1-59D4C5063D3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1692" t="19964" r="17" b="15648"/>
              <a:stretch>
                <a:fillRect/>
              </a:stretch>
            </p:blipFill>
            <p:spPr bwMode="auto">
              <a:xfrm>
                <a:off x="6219573" y="4856682"/>
                <a:ext cx="1854000" cy="18540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95F9A7DD-ADA7-20F8-8F48-5CD0FEDE2EC5}"/>
                  </a:ext>
                </a:extLst>
              </p:cNvPr>
              <p:cNvSpPr txBox="1"/>
              <p:nvPr/>
            </p:nvSpPr>
            <p:spPr>
              <a:xfrm>
                <a:off x="6219573" y="4373505"/>
                <a:ext cx="18540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Butterfly scales</a:t>
                </a:r>
                <a:endParaRPr lang="en-ZA" sz="1600" dirty="0">
                  <a:latin typeface="Arial" panose="020B0604020202020204" pitchFamily="34" charset="0"/>
                  <a:cs typeface="Arial" panose="020B0604020202020204" pitchFamily="34" charset="0"/>
                </a:endParaRPr>
              </a:p>
            </p:txBody>
          </p:sp>
        </p:grpSp>
        <p:grpSp>
          <p:nvGrpSpPr>
            <p:cNvPr id="30" name="Group 29">
              <a:extLst>
                <a:ext uri="{FF2B5EF4-FFF2-40B4-BE49-F238E27FC236}">
                  <a16:creationId xmlns:a16="http://schemas.microsoft.com/office/drawing/2014/main" id="{D7E7B6DB-AAD8-642A-978C-144C77578322}"/>
                </a:ext>
              </a:extLst>
            </p:cNvPr>
            <p:cNvGrpSpPr/>
            <p:nvPr/>
          </p:nvGrpSpPr>
          <p:grpSpPr>
            <a:xfrm>
              <a:off x="1067412" y="4373505"/>
              <a:ext cx="1854000" cy="2337177"/>
              <a:chOff x="1326629" y="4373505"/>
              <a:chExt cx="1854000" cy="2337177"/>
            </a:xfrm>
          </p:grpSpPr>
          <p:pic>
            <p:nvPicPr>
              <p:cNvPr id="23" name="Picture 22">
                <a:extLst>
                  <a:ext uri="{FF2B5EF4-FFF2-40B4-BE49-F238E27FC236}">
                    <a16:creationId xmlns:a16="http://schemas.microsoft.com/office/drawing/2014/main" id="{5183806A-B7EF-E6F5-EAAE-E1906F28FB0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7924" t="15551" r="584" b="15862"/>
              <a:stretch>
                <a:fillRect/>
              </a:stretch>
            </p:blipFill>
            <p:spPr bwMode="auto">
              <a:xfrm>
                <a:off x="1326629" y="4856682"/>
                <a:ext cx="1854000" cy="18540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CDBE82AC-FC14-4E33-1003-CB36414E2BBA}"/>
                  </a:ext>
                </a:extLst>
              </p:cNvPr>
              <p:cNvSpPr txBox="1"/>
              <p:nvPr/>
            </p:nvSpPr>
            <p:spPr>
              <a:xfrm>
                <a:off x="1649363" y="4373505"/>
                <a:ext cx="1208531"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Rana ova</a:t>
                </a:r>
                <a:endParaRPr lang="en-ZA" sz="1600" dirty="0">
                  <a:latin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1C9CFDD9-0A04-B443-9498-F26E2882C923}"/>
                </a:ext>
              </a:extLst>
            </p:cNvPr>
            <p:cNvGrpSpPr/>
            <p:nvPr/>
          </p:nvGrpSpPr>
          <p:grpSpPr>
            <a:xfrm>
              <a:off x="3118206" y="4373505"/>
              <a:ext cx="1854000" cy="2337177"/>
              <a:chOff x="3733268" y="4373505"/>
              <a:chExt cx="1854000" cy="2337177"/>
            </a:xfrm>
          </p:grpSpPr>
          <p:pic>
            <p:nvPicPr>
              <p:cNvPr id="21" name="Picture 20">
                <a:extLst>
                  <a:ext uri="{FF2B5EF4-FFF2-40B4-BE49-F238E27FC236}">
                    <a16:creationId xmlns:a16="http://schemas.microsoft.com/office/drawing/2014/main" id="{353C59F0-BFCF-7F15-8FFC-379710C955D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51675" t="19233" b="16334"/>
              <a:stretch>
                <a:fillRect/>
              </a:stretch>
            </p:blipFill>
            <p:spPr bwMode="auto">
              <a:xfrm>
                <a:off x="3733268" y="4856682"/>
                <a:ext cx="1854000" cy="185400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24A1630E-2FEA-7757-B3A8-F15C3B020B98}"/>
                  </a:ext>
                </a:extLst>
              </p:cNvPr>
              <p:cNvSpPr txBox="1"/>
              <p:nvPr/>
            </p:nvSpPr>
            <p:spPr>
              <a:xfrm>
                <a:off x="4222634" y="4373505"/>
                <a:ext cx="862726"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Hydra</a:t>
                </a:r>
                <a:endParaRPr lang="en-ZA" sz="1600" dirty="0">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426262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0F450B1-3CC9-5D6C-F4E6-1AE9447F080D}"/>
              </a:ext>
            </a:extLst>
          </p:cNvPr>
          <p:cNvSpPr txBox="1">
            <a:spLocks/>
          </p:cNvSpPr>
          <p:nvPr/>
        </p:nvSpPr>
        <p:spPr>
          <a:xfrm>
            <a:off x="345758" y="306899"/>
            <a:ext cx="10515600" cy="45361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ZA" sz="2600" dirty="0">
                <a:solidFill>
                  <a:srgbClr val="17306B"/>
                </a:solidFill>
                <a:latin typeface="Calibri Light" panose="020F0302020204030204" pitchFamily="34" charset="0"/>
                <a:ea typeface="Calibri Light" panose="020F0302020204030204" pitchFamily="34" charset="0"/>
                <a:cs typeface="Calibri Light" panose="020F0302020204030204" pitchFamily="34" charset="0"/>
              </a:rPr>
              <a:t>How Skyrme numbers react to samples of moderate distortion strength</a:t>
            </a:r>
          </a:p>
        </p:txBody>
      </p:sp>
      <p:grpSp>
        <p:nvGrpSpPr>
          <p:cNvPr id="7" name="Group 6">
            <a:extLst>
              <a:ext uri="{FF2B5EF4-FFF2-40B4-BE49-F238E27FC236}">
                <a16:creationId xmlns:a16="http://schemas.microsoft.com/office/drawing/2014/main" id="{F385A7CF-6093-E333-6770-09E6434FA580}"/>
              </a:ext>
            </a:extLst>
          </p:cNvPr>
          <p:cNvGrpSpPr/>
          <p:nvPr/>
        </p:nvGrpSpPr>
        <p:grpSpPr>
          <a:xfrm>
            <a:off x="1389033" y="1423317"/>
            <a:ext cx="6141722" cy="4806346"/>
            <a:chOff x="174057" y="1268699"/>
            <a:chExt cx="6141722" cy="4806346"/>
          </a:xfrm>
        </p:grpSpPr>
        <p:pic>
          <p:nvPicPr>
            <p:cNvPr id="3" name="Picture 2">
              <a:extLst>
                <a:ext uri="{FF2B5EF4-FFF2-40B4-BE49-F238E27FC236}">
                  <a16:creationId xmlns:a16="http://schemas.microsoft.com/office/drawing/2014/main" id="{E8558A3E-0025-F72E-9108-992157F0BCDA}"/>
                </a:ext>
              </a:extLst>
            </p:cNvPr>
            <p:cNvPicPr>
              <a:picLocks noChangeAspect="1"/>
            </p:cNvPicPr>
            <p:nvPr/>
          </p:nvPicPr>
          <p:blipFill>
            <a:blip r:embed="rId3"/>
            <a:stretch>
              <a:fillRect/>
            </a:stretch>
          </p:blipFill>
          <p:spPr>
            <a:xfrm>
              <a:off x="174057" y="1468754"/>
              <a:ext cx="6141722" cy="4606291"/>
            </a:xfrm>
            <a:prstGeom prst="rect">
              <a:avLst/>
            </a:prstGeom>
          </p:spPr>
        </p:pic>
        <p:sp>
          <p:nvSpPr>
            <p:cNvPr id="5" name="TextBox 4">
              <a:extLst>
                <a:ext uri="{FF2B5EF4-FFF2-40B4-BE49-F238E27FC236}">
                  <a16:creationId xmlns:a16="http://schemas.microsoft.com/office/drawing/2014/main" id="{737979CD-5F2F-774F-1FDD-E892239A4F7D}"/>
                </a:ext>
              </a:extLst>
            </p:cNvPr>
            <p:cNvSpPr txBox="1"/>
            <p:nvPr/>
          </p:nvSpPr>
          <p:spPr>
            <a:xfrm>
              <a:off x="2240280" y="1268699"/>
              <a:ext cx="2274570" cy="338554"/>
            </a:xfrm>
            <a:prstGeom prst="rect">
              <a:avLst/>
            </a:prstGeom>
            <a:noFill/>
          </p:spPr>
          <p:txBody>
            <a:bodyPr wrap="square" rtlCol="0">
              <a:spAutoFit/>
            </a:bodyPr>
            <a:lstStyle/>
            <a:p>
              <a:r>
                <a:rPr lang="en-ZA" sz="1600" dirty="0">
                  <a:latin typeface="Arial" panose="020B0604020202020204" pitchFamily="34" charset="0"/>
                  <a:cs typeface="Arial" panose="020B0604020202020204" pitchFamily="34" charset="0"/>
                </a:rPr>
                <a:t>Moderate distortion</a:t>
              </a:r>
            </a:p>
          </p:txBody>
        </p:sp>
      </p:grpSp>
      <p:grpSp>
        <p:nvGrpSpPr>
          <p:cNvPr id="12" name="Group 11">
            <a:extLst>
              <a:ext uri="{FF2B5EF4-FFF2-40B4-BE49-F238E27FC236}">
                <a16:creationId xmlns:a16="http://schemas.microsoft.com/office/drawing/2014/main" id="{ADBE122E-34D3-1D8F-5526-D90C09F74673}"/>
              </a:ext>
            </a:extLst>
          </p:cNvPr>
          <p:cNvGrpSpPr/>
          <p:nvPr/>
        </p:nvGrpSpPr>
        <p:grpSpPr>
          <a:xfrm>
            <a:off x="6742676" y="4946284"/>
            <a:ext cx="3558560" cy="1221240"/>
            <a:chOff x="5791200" y="4946284"/>
            <a:chExt cx="3558560" cy="1221240"/>
          </a:xfrm>
        </p:grpSpPr>
        <p:cxnSp>
          <p:nvCxnSpPr>
            <p:cNvPr id="16" name="Straight Connector 15">
              <a:extLst>
                <a:ext uri="{FF2B5EF4-FFF2-40B4-BE49-F238E27FC236}">
                  <a16:creationId xmlns:a16="http://schemas.microsoft.com/office/drawing/2014/main" id="{D8DAE499-B2FC-87E0-3AEB-D211550D377A}"/>
                </a:ext>
              </a:extLst>
            </p:cNvPr>
            <p:cNvCxnSpPr>
              <a:cxnSpLocks/>
            </p:cNvCxnSpPr>
            <p:nvPr/>
          </p:nvCxnSpPr>
          <p:spPr>
            <a:xfrm>
              <a:off x="5791200" y="5571737"/>
              <a:ext cx="2485760" cy="7034"/>
            </a:xfrm>
            <a:prstGeom prst="line">
              <a:avLst/>
            </a:prstGeom>
            <a:ln>
              <a:solidFill>
                <a:srgbClr val="7F0000"/>
              </a:solidFill>
            </a:ln>
          </p:spPr>
          <p:style>
            <a:lnRef idx="2">
              <a:schemeClr val="accent1"/>
            </a:lnRef>
            <a:fillRef idx="0">
              <a:schemeClr val="accent1"/>
            </a:fillRef>
            <a:effectRef idx="1">
              <a:schemeClr val="accent1"/>
            </a:effectRef>
            <a:fontRef idx="minor">
              <a:schemeClr val="tx1"/>
            </a:fontRef>
          </p:style>
        </p:cxnSp>
        <p:pic>
          <p:nvPicPr>
            <p:cNvPr id="9" name="Picture 2">
              <a:extLst>
                <a:ext uri="{FF2B5EF4-FFF2-40B4-BE49-F238E27FC236}">
                  <a16:creationId xmlns:a16="http://schemas.microsoft.com/office/drawing/2014/main" id="{38137FE8-AD9E-B2C6-A83B-36CAAF47B4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059" t="25020" r="52930" b="61302"/>
            <a:stretch>
              <a:fillRect/>
            </a:stretch>
          </p:blipFill>
          <p:spPr bwMode="auto">
            <a:xfrm>
              <a:off x="8276960" y="4946284"/>
              <a:ext cx="1072800" cy="12212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6542A64C-BE61-2B54-012A-5034BF5B23B1}"/>
              </a:ext>
            </a:extLst>
          </p:cNvPr>
          <p:cNvGrpSpPr/>
          <p:nvPr/>
        </p:nvGrpSpPr>
        <p:grpSpPr>
          <a:xfrm>
            <a:off x="6648891" y="4053573"/>
            <a:ext cx="2297719" cy="1210317"/>
            <a:chOff x="5697415" y="4053573"/>
            <a:chExt cx="2297719" cy="1210317"/>
          </a:xfrm>
        </p:grpSpPr>
        <p:cxnSp>
          <p:nvCxnSpPr>
            <p:cNvPr id="19" name="Straight Connector 18">
              <a:extLst>
                <a:ext uri="{FF2B5EF4-FFF2-40B4-BE49-F238E27FC236}">
                  <a16:creationId xmlns:a16="http://schemas.microsoft.com/office/drawing/2014/main" id="{866BF70C-93D6-384D-EFD2-5D541DD10120}"/>
                </a:ext>
              </a:extLst>
            </p:cNvPr>
            <p:cNvCxnSpPr>
              <a:cxnSpLocks/>
            </p:cNvCxnSpPr>
            <p:nvPr/>
          </p:nvCxnSpPr>
          <p:spPr>
            <a:xfrm>
              <a:off x="5697415" y="4508419"/>
              <a:ext cx="1224919" cy="150303"/>
            </a:xfrm>
            <a:prstGeom prst="line">
              <a:avLst/>
            </a:prstGeom>
            <a:ln>
              <a:solidFill>
                <a:srgbClr val="FF7B00"/>
              </a:solidFill>
            </a:ln>
          </p:spPr>
          <p:style>
            <a:lnRef idx="2">
              <a:schemeClr val="accent1"/>
            </a:lnRef>
            <a:fillRef idx="0">
              <a:schemeClr val="accent1"/>
            </a:fillRef>
            <a:effectRef idx="1">
              <a:schemeClr val="accent1"/>
            </a:effectRef>
            <a:fontRef idx="minor">
              <a:schemeClr val="tx1"/>
            </a:fontRef>
          </p:style>
        </p:cxnSp>
        <p:pic>
          <p:nvPicPr>
            <p:cNvPr id="10" name="Picture 2">
              <a:extLst>
                <a:ext uri="{FF2B5EF4-FFF2-40B4-BE49-F238E27FC236}">
                  <a16:creationId xmlns:a16="http://schemas.microsoft.com/office/drawing/2014/main" id="{94C8B33F-42FF-AC91-1CBE-790EDD49C73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7985" t="24952" r="52871" b="61293"/>
            <a:stretch>
              <a:fillRect/>
            </a:stretch>
          </p:blipFill>
          <p:spPr bwMode="auto">
            <a:xfrm>
              <a:off x="6922334" y="4053573"/>
              <a:ext cx="1072800" cy="12103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AF9CBA82-9FDD-71E8-7C60-DDAB4DCF0141}"/>
              </a:ext>
            </a:extLst>
          </p:cNvPr>
          <p:cNvGrpSpPr/>
          <p:nvPr/>
        </p:nvGrpSpPr>
        <p:grpSpPr>
          <a:xfrm>
            <a:off x="6221143" y="1254204"/>
            <a:ext cx="4080093" cy="1229688"/>
            <a:chOff x="5269667" y="1254204"/>
            <a:chExt cx="4080093" cy="1229688"/>
          </a:xfrm>
        </p:grpSpPr>
        <p:cxnSp>
          <p:nvCxnSpPr>
            <p:cNvPr id="17" name="Straight Connector 16">
              <a:extLst>
                <a:ext uri="{FF2B5EF4-FFF2-40B4-BE49-F238E27FC236}">
                  <a16:creationId xmlns:a16="http://schemas.microsoft.com/office/drawing/2014/main" id="{852A760A-A1F9-2681-E3E2-C74884ABEBD0}"/>
                </a:ext>
              </a:extLst>
            </p:cNvPr>
            <p:cNvCxnSpPr>
              <a:cxnSpLocks/>
            </p:cNvCxnSpPr>
            <p:nvPr/>
          </p:nvCxnSpPr>
          <p:spPr>
            <a:xfrm flipV="1">
              <a:off x="5269667" y="1881341"/>
              <a:ext cx="3007293" cy="308364"/>
            </a:xfrm>
            <a:prstGeom prst="line">
              <a:avLst/>
            </a:prstGeom>
            <a:ln>
              <a:solidFill>
                <a:srgbClr val="000083"/>
              </a:solidFill>
            </a:ln>
          </p:spPr>
          <p:style>
            <a:lnRef idx="2">
              <a:schemeClr val="accent1"/>
            </a:lnRef>
            <a:fillRef idx="0">
              <a:schemeClr val="accent1"/>
            </a:fillRef>
            <a:effectRef idx="1">
              <a:schemeClr val="accent1"/>
            </a:effectRef>
            <a:fontRef idx="minor">
              <a:schemeClr val="tx1"/>
            </a:fontRef>
          </p:style>
        </p:cxnSp>
        <p:pic>
          <p:nvPicPr>
            <p:cNvPr id="13" name="Picture 2">
              <a:extLst>
                <a:ext uri="{FF2B5EF4-FFF2-40B4-BE49-F238E27FC236}">
                  <a16:creationId xmlns:a16="http://schemas.microsoft.com/office/drawing/2014/main" id="{BC1598A1-CB39-9169-E94F-9C78DFC3195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8127" t="24891" r="52831" b="61289"/>
            <a:stretch>
              <a:fillRect/>
            </a:stretch>
          </p:blipFill>
          <p:spPr bwMode="auto">
            <a:xfrm>
              <a:off x="8276960" y="1254204"/>
              <a:ext cx="1072800" cy="12296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730D1683-215C-5E28-34FB-D11BA2B35705}"/>
              </a:ext>
            </a:extLst>
          </p:cNvPr>
          <p:cNvGrpSpPr/>
          <p:nvPr/>
        </p:nvGrpSpPr>
        <p:grpSpPr>
          <a:xfrm>
            <a:off x="6355814" y="2192286"/>
            <a:ext cx="2590796" cy="1207093"/>
            <a:chOff x="5404338" y="2192286"/>
            <a:chExt cx="2590796" cy="1207093"/>
          </a:xfrm>
        </p:grpSpPr>
        <p:cxnSp>
          <p:nvCxnSpPr>
            <p:cNvPr id="18" name="Straight Connector 17">
              <a:extLst>
                <a:ext uri="{FF2B5EF4-FFF2-40B4-BE49-F238E27FC236}">
                  <a16:creationId xmlns:a16="http://schemas.microsoft.com/office/drawing/2014/main" id="{1F30BBAC-6747-744C-41D5-F5E9A47374EF}"/>
                </a:ext>
              </a:extLst>
            </p:cNvPr>
            <p:cNvCxnSpPr>
              <a:cxnSpLocks/>
            </p:cNvCxnSpPr>
            <p:nvPr/>
          </p:nvCxnSpPr>
          <p:spPr>
            <a:xfrm flipV="1">
              <a:off x="5404338" y="2798517"/>
              <a:ext cx="1517996" cy="329337"/>
            </a:xfrm>
            <a:prstGeom prst="line">
              <a:avLst/>
            </a:prstGeom>
            <a:ln>
              <a:solidFill>
                <a:srgbClr val="0083FF"/>
              </a:solidFill>
            </a:ln>
          </p:spPr>
          <p:style>
            <a:lnRef idx="2">
              <a:schemeClr val="accent1"/>
            </a:lnRef>
            <a:fillRef idx="0">
              <a:schemeClr val="accent1"/>
            </a:fillRef>
            <a:effectRef idx="1">
              <a:schemeClr val="accent1"/>
            </a:effectRef>
            <a:fontRef idx="minor">
              <a:schemeClr val="tx1"/>
            </a:fontRef>
          </p:style>
        </p:cxnSp>
        <p:pic>
          <p:nvPicPr>
            <p:cNvPr id="14" name="Picture 2">
              <a:extLst>
                <a:ext uri="{FF2B5EF4-FFF2-40B4-BE49-F238E27FC236}">
                  <a16:creationId xmlns:a16="http://schemas.microsoft.com/office/drawing/2014/main" id="{F30ECBEB-3741-D38C-81EF-4DCCF907F17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8002" t="25116" r="52854" b="61165"/>
            <a:stretch>
              <a:fillRect/>
            </a:stretch>
          </p:blipFill>
          <p:spPr bwMode="auto">
            <a:xfrm>
              <a:off x="6922334" y="2192286"/>
              <a:ext cx="1072800" cy="12070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A23E2812-F86B-5DC2-6C4D-D01239B6B7A9}"/>
              </a:ext>
            </a:extLst>
          </p:cNvPr>
          <p:cNvGrpSpPr/>
          <p:nvPr/>
        </p:nvGrpSpPr>
        <p:grpSpPr>
          <a:xfrm>
            <a:off x="6461322" y="3130172"/>
            <a:ext cx="3839914" cy="1207619"/>
            <a:chOff x="5509846" y="3130172"/>
            <a:chExt cx="3839914" cy="1207619"/>
          </a:xfrm>
        </p:grpSpPr>
        <p:cxnSp>
          <p:nvCxnSpPr>
            <p:cNvPr id="20" name="Straight Connector 19">
              <a:extLst>
                <a:ext uri="{FF2B5EF4-FFF2-40B4-BE49-F238E27FC236}">
                  <a16:creationId xmlns:a16="http://schemas.microsoft.com/office/drawing/2014/main" id="{BE76F6F1-F8EF-4244-DA0D-CDC5D266C6F1}"/>
                </a:ext>
              </a:extLst>
            </p:cNvPr>
            <p:cNvCxnSpPr>
              <a:cxnSpLocks/>
            </p:cNvCxnSpPr>
            <p:nvPr/>
          </p:nvCxnSpPr>
          <p:spPr>
            <a:xfrm>
              <a:off x="5509846" y="3745705"/>
              <a:ext cx="2767751" cy="0"/>
            </a:xfrm>
            <a:prstGeom prst="line">
              <a:avLst/>
            </a:prstGeom>
            <a:ln>
              <a:solidFill>
                <a:srgbClr val="83FF7B"/>
              </a:solidFill>
            </a:ln>
          </p:spPr>
          <p:style>
            <a:lnRef idx="2">
              <a:schemeClr val="accent1"/>
            </a:lnRef>
            <a:fillRef idx="0">
              <a:schemeClr val="accent1"/>
            </a:fillRef>
            <a:effectRef idx="1">
              <a:schemeClr val="accent1"/>
            </a:effectRef>
            <a:fontRef idx="minor">
              <a:schemeClr val="tx1"/>
            </a:fontRef>
          </p:style>
        </p:cxnSp>
        <p:pic>
          <p:nvPicPr>
            <p:cNvPr id="15" name="Picture 2">
              <a:extLst>
                <a:ext uri="{FF2B5EF4-FFF2-40B4-BE49-F238E27FC236}">
                  <a16:creationId xmlns:a16="http://schemas.microsoft.com/office/drawing/2014/main" id="{ECA49AD6-315B-7799-391B-FCE791FA994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7972" t="25010" r="52799" b="61138"/>
            <a:stretch>
              <a:fillRect/>
            </a:stretch>
          </p:blipFill>
          <p:spPr bwMode="auto">
            <a:xfrm>
              <a:off x="8276960" y="3130172"/>
              <a:ext cx="1072800" cy="12076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7045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F000D-9794-4F51-6826-3E1402A62151}"/>
              </a:ext>
            </a:extLst>
          </p:cNvPr>
          <p:cNvSpPr>
            <a:spLocks noGrp="1"/>
          </p:cNvSpPr>
          <p:nvPr>
            <p:ph type="title"/>
          </p:nvPr>
        </p:nvSpPr>
        <p:spPr>
          <a:xfrm>
            <a:off x="345758" y="314162"/>
            <a:ext cx="10515600" cy="531312"/>
          </a:xfrm>
        </p:spPr>
        <p:txBody>
          <a:bodyPr>
            <a:normAutofit/>
          </a:bodyPr>
          <a:lstStyle/>
          <a:p>
            <a:r>
              <a:rPr lang="en-ZA" sz="2600" dirty="0">
                <a:solidFill>
                  <a:srgbClr val="17306B"/>
                </a:solidFill>
                <a:latin typeface="Calibri Light" panose="020F0302020204030204" pitchFamily="34" charset="0"/>
                <a:ea typeface="Calibri Light" panose="020F0302020204030204" pitchFamily="34" charset="0"/>
                <a:cs typeface="Calibri Light" panose="020F0302020204030204" pitchFamily="34" charset="0"/>
              </a:rPr>
              <a:t>How Skyrme numbers react to samples of strong distortion strength</a:t>
            </a:r>
          </a:p>
        </p:txBody>
      </p:sp>
      <p:grpSp>
        <p:nvGrpSpPr>
          <p:cNvPr id="8" name="Group 7">
            <a:extLst>
              <a:ext uri="{FF2B5EF4-FFF2-40B4-BE49-F238E27FC236}">
                <a16:creationId xmlns:a16="http://schemas.microsoft.com/office/drawing/2014/main" id="{7405B5F0-32BB-D1B5-836B-628D9939092E}"/>
              </a:ext>
            </a:extLst>
          </p:cNvPr>
          <p:cNvGrpSpPr/>
          <p:nvPr/>
        </p:nvGrpSpPr>
        <p:grpSpPr>
          <a:xfrm>
            <a:off x="1396304" y="1396259"/>
            <a:ext cx="6141722" cy="4806345"/>
            <a:chOff x="6049327" y="1268699"/>
            <a:chExt cx="6141722" cy="4806345"/>
          </a:xfrm>
        </p:grpSpPr>
        <p:pic>
          <p:nvPicPr>
            <p:cNvPr id="3" name="Picture 2">
              <a:extLst>
                <a:ext uri="{FF2B5EF4-FFF2-40B4-BE49-F238E27FC236}">
                  <a16:creationId xmlns:a16="http://schemas.microsoft.com/office/drawing/2014/main" id="{0C6D2AFE-DD11-6B0F-F241-9487AA3FBF0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49327" y="1468754"/>
              <a:ext cx="6141722" cy="4606290"/>
            </a:xfrm>
            <a:prstGeom prst="rect">
              <a:avLst/>
            </a:prstGeom>
          </p:spPr>
        </p:pic>
        <p:sp>
          <p:nvSpPr>
            <p:cNvPr id="6" name="TextBox 5">
              <a:extLst>
                <a:ext uri="{FF2B5EF4-FFF2-40B4-BE49-F238E27FC236}">
                  <a16:creationId xmlns:a16="http://schemas.microsoft.com/office/drawing/2014/main" id="{E38DC688-4F68-3330-4542-DFBAC02F3F55}"/>
                </a:ext>
              </a:extLst>
            </p:cNvPr>
            <p:cNvSpPr txBox="1"/>
            <p:nvPr/>
          </p:nvSpPr>
          <p:spPr>
            <a:xfrm>
              <a:off x="8287579" y="1268699"/>
              <a:ext cx="1907981" cy="400110"/>
            </a:xfrm>
            <a:prstGeom prst="rect">
              <a:avLst/>
            </a:prstGeom>
            <a:noFill/>
          </p:spPr>
          <p:txBody>
            <a:bodyPr wrap="square" rtlCol="0">
              <a:spAutoFit/>
            </a:bodyPr>
            <a:lstStyle/>
            <a:p>
              <a:r>
                <a:rPr lang="en-ZA" sz="2000" dirty="0">
                  <a:latin typeface="Times New Roman" panose="02020603050405020304" pitchFamily="18" charset="0"/>
                  <a:cs typeface="Times New Roman" panose="02020603050405020304" pitchFamily="18" charset="0"/>
                </a:rPr>
                <a:t>Strong distortion</a:t>
              </a:r>
            </a:p>
          </p:txBody>
        </p:sp>
      </p:grpSp>
      <p:grpSp>
        <p:nvGrpSpPr>
          <p:cNvPr id="4" name="Group 3">
            <a:extLst>
              <a:ext uri="{FF2B5EF4-FFF2-40B4-BE49-F238E27FC236}">
                <a16:creationId xmlns:a16="http://schemas.microsoft.com/office/drawing/2014/main" id="{6A56BC44-C2F9-E3C0-DD5A-2ACEDBAE4E3E}"/>
              </a:ext>
            </a:extLst>
          </p:cNvPr>
          <p:cNvGrpSpPr/>
          <p:nvPr/>
        </p:nvGrpSpPr>
        <p:grpSpPr>
          <a:xfrm>
            <a:off x="6245850" y="1264118"/>
            <a:ext cx="4081514" cy="1211000"/>
            <a:chOff x="5269667" y="1264118"/>
            <a:chExt cx="4081514" cy="1211000"/>
          </a:xfrm>
        </p:grpSpPr>
        <p:cxnSp>
          <p:nvCxnSpPr>
            <p:cNvPr id="16" name="Straight Connector 15">
              <a:extLst>
                <a:ext uri="{FF2B5EF4-FFF2-40B4-BE49-F238E27FC236}">
                  <a16:creationId xmlns:a16="http://schemas.microsoft.com/office/drawing/2014/main" id="{E1B279D3-4058-83D4-D518-BF8D32C6EB6F}"/>
                </a:ext>
              </a:extLst>
            </p:cNvPr>
            <p:cNvCxnSpPr>
              <a:cxnSpLocks/>
              <a:endCxn id="5" idx="1"/>
            </p:cNvCxnSpPr>
            <p:nvPr/>
          </p:nvCxnSpPr>
          <p:spPr>
            <a:xfrm flipV="1">
              <a:off x="5269667" y="1869618"/>
              <a:ext cx="3007293" cy="308364"/>
            </a:xfrm>
            <a:prstGeom prst="line">
              <a:avLst/>
            </a:prstGeom>
            <a:ln>
              <a:solidFill>
                <a:srgbClr val="000083"/>
              </a:solidFill>
            </a:ln>
          </p:spPr>
          <p:style>
            <a:lnRef idx="2">
              <a:schemeClr val="accent1"/>
            </a:lnRef>
            <a:fillRef idx="0">
              <a:schemeClr val="accent1"/>
            </a:fillRef>
            <a:effectRef idx="1">
              <a:schemeClr val="accent1"/>
            </a:effectRef>
            <a:fontRef idx="minor">
              <a:schemeClr val="tx1"/>
            </a:fontRef>
          </p:style>
        </p:cxnSp>
        <p:pic>
          <p:nvPicPr>
            <p:cNvPr id="5" name="Picture 2">
              <a:extLst>
                <a:ext uri="{FF2B5EF4-FFF2-40B4-BE49-F238E27FC236}">
                  <a16:creationId xmlns:a16="http://schemas.microsoft.com/office/drawing/2014/main" id="{D8003FE0-2554-6A19-91D6-5237719BFC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009" t="25113" r="52920" b="61252"/>
            <a:stretch>
              <a:fillRect/>
            </a:stretch>
          </p:blipFill>
          <p:spPr bwMode="auto">
            <a:xfrm>
              <a:off x="8276960" y="1264118"/>
              <a:ext cx="1074221" cy="1211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6AF2F44E-76D7-9C75-08F6-221E80B24916}"/>
              </a:ext>
            </a:extLst>
          </p:cNvPr>
          <p:cNvGrpSpPr/>
          <p:nvPr/>
        </p:nvGrpSpPr>
        <p:grpSpPr>
          <a:xfrm>
            <a:off x="6380521" y="2183840"/>
            <a:ext cx="2592217" cy="1205908"/>
            <a:chOff x="5404338" y="2183840"/>
            <a:chExt cx="2592217" cy="1205908"/>
          </a:xfrm>
        </p:grpSpPr>
        <p:cxnSp>
          <p:nvCxnSpPr>
            <p:cNvPr id="19" name="Straight Connector 18">
              <a:extLst>
                <a:ext uri="{FF2B5EF4-FFF2-40B4-BE49-F238E27FC236}">
                  <a16:creationId xmlns:a16="http://schemas.microsoft.com/office/drawing/2014/main" id="{2F8FE135-08C7-283B-C46D-85FB5045066B}"/>
                </a:ext>
              </a:extLst>
            </p:cNvPr>
            <p:cNvCxnSpPr>
              <a:cxnSpLocks/>
              <a:endCxn id="7" idx="1"/>
            </p:cNvCxnSpPr>
            <p:nvPr/>
          </p:nvCxnSpPr>
          <p:spPr>
            <a:xfrm flipV="1">
              <a:off x="5404338" y="2786794"/>
              <a:ext cx="1517996" cy="329337"/>
            </a:xfrm>
            <a:prstGeom prst="line">
              <a:avLst/>
            </a:prstGeom>
            <a:ln>
              <a:solidFill>
                <a:srgbClr val="0083FF"/>
              </a:solidFill>
            </a:ln>
          </p:spPr>
          <p:style>
            <a:lnRef idx="2">
              <a:schemeClr val="accent1"/>
            </a:lnRef>
            <a:fillRef idx="0">
              <a:schemeClr val="accent1"/>
            </a:fillRef>
            <a:effectRef idx="1">
              <a:schemeClr val="accent1"/>
            </a:effectRef>
            <a:fontRef idx="minor">
              <a:schemeClr val="tx1"/>
            </a:fontRef>
          </p:style>
        </p:cxnSp>
        <p:pic>
          <p:nvPicPr>
            <p:cNvPr id="7" name="Picture 2">
              <a:extLst>
                <a:ext uri="{FF2B5EF4-FFF2-40B4-BE49-F238E27FC236}">
                  <a16:creationId xmlns:a16="http://schemas.microsoft.com/office/drawing/2014/main" id="{93813512-44E7-D67C-E12C-1872F3BBD9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024" t="25211" r="52909" b="61217"/>
            <a:stretch>
              <a:fillRect/>
            </a:stretch>
          </p:blipFill>
          <p:spPr bwMode="auto">
            <a:xfrm>
              <a:off x="6922334" y="2183840"/>
              <a:ext cx="1074221" cy="12059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B73F1F8F-2FB0-34B2-9460-13D42D4273DF}"/>
              </a:ext>
            </a:extLst>
          </p:cNvPr>
          <p:cNvGrpSpPr/>
          <p:nvPr/>
        </p:nvGrpSpPr>
        <p:grpSpPr>
          <a:xfrm>
            <a:off x="6486029" y="3116131"/>
            <a:ext cx="3841334" cy="1235701"/>
            <a:chOff x="5509846" y="3116131"/>
            <a:chExt cx="3841334" cy="1235701"/>
          </a:xfrm>
        </p:grpSpPr>
        <p:cxnSp>
          <p:nvCxnSpPr>
            <p:cNvPr id="23" name="Straight Connector 22">
              <a:extLst>
                <a:ext uri="{FF2B5EF4-FFF2-40B4-BE49-F238E27FC236}">
                  <a16:creationId xmlns:a16="http://schemas.microsoft.com/office/drawing/2014/main" id="{FCA0E348-FC10-86EC-1623-FDFF014520CF}"/>
                </a:ext>
              </a:extLst>
            </p:cNvPr>
            <p:cNvCxnSpPr>
              <a:cxnSpLocks/>
              <a:endCxn id="9" idx="1"/>
            </p:cNvCxnSpPr>
            <p:nvPr/>
          </p:nvCxnSpPr>
          <p:spPr>
            <a:xfrm>
              <a:off x="5509846" y="3733982"/>
              <a:ext cx="2767751" cy="0"/>
            </a:xfrm>
            <a:prstGeom prst="line">
              <a:avLst/>
            </a:prstGeom>
            <a:ln>
              <a:solidFill>
                <a:srgbClr val="83FF7B"/>
              </a:solidFill>
            </a:ln>
          </p:spPr>
          <p:style>
            <a:lnRef idx="2">
              <a:schemeClr val="accent1"/>
            </a:lnRef>
            <a:fillRef idx="0">
              <a:schemeClr val="accent1"/>
            </a:fillRef>
            <a:effectRef idx="1">
              <a:schemeClr val="accent1"/>
            </a:effectRef>
            <a:fontRef idx="minor">
              <a:schemeClr val="tx1"/>
            </a:fontRef>
          </p:style>
        </p:cxnSp>
        <p:pic>
          <p:nvPicPr>
            <p:cNvPr id="9" name="Picture 2">
              <a:extLst>
                <a:ext uri="{FF2B5EF4-FFF2-40B4-BE49-F238E27FC236}">
                  <a16:creationId xmlns:a16="http://schemas.microsoft.com/office/drawing/2014/main" id="{74B08AF5-70A0-B011-A14B-8AE75B715C2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058" t="25015" r="52908" b="61120"/>
            <a:stretch>
              <a:fillRect/>
            </a:stretch>
          </p:blipFill>
          <p:spPr bwMode="auto">
            <a:xfrm>
              <a:off x="8277597" y="3116131"/>
              <a:ext cx="1073583" cy="12357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BC3DE9D4-66E7-D70E-80B6-90A3CCD42206}"/>
              </a:ext>
            </a:extLst>
          </p:cNvPr>
          <p:cNvGrpSpPr/>
          <p:nvPr/>
        </p:nvGrpSpPr>
        <p:grpSpPr>
          <a:xfrm>
            <a:off x="6673598" y="4033632"/>
            <a:ext cx="2299139" cy="1226733"/>
            <a:chOff x="5697415" y="4033632"/>
            <a:chExt cx="2299139" cy="1226733"/>
          </a:xfrm>
        </p:grpSpPr>
        <p:cxnSp>
          <p:nvCxnSpPr>
            <p:cNvPr id="21" name="Straight Connector 20">
              <a:extLst>
                <a:ext uri="{FF2B5EF4-FFF2-40B4-BE49-F238E27FC236}">
                  <a16:creationId xmlns:a16="http://schemas.microsoft.com/office/drawing/2014/main" id="{01218BB9-B4D7-92A5-93BB-C9D50F9C848E}"/>
                </a:ext>
              </a:extLst>
            </p:cNvPr>
            <p:cNvCxnSpPr>
              <a:cxnSpLocks/>
              <a:endCxn id="10" idx="1"/>
            </p:cNvCxnSpPr>
            <p:nvPr/>
          </p:nvCxnSpPr>
          <p:spPr>
            <a:xfrm>
              <a:off x="5697415" y="4496696"/>
              <a:ext cx="1224919" cy="150303"/>
            </a:xfrm>
            <a:prstGeom prst="line">
              <a:avLst/>
            </a:prstGeom>
            <a:ln>
              <a:solidFill>
                <a:srgbClr val="FF7B00"/>
              </a:solidFill>
            </a:ln>
          </p:spPr>
          <p:style>
            <a:lnRef idx="2">
              <a:schemeClr val="accent1"/>
            </a:lnRef>
            <a:fillRef idx="0">
              <a:schemeClr val="accent1"/>
            </a:fillRef>
            <a:effectRef idx="1">
              <a:schemeClr val="accent1"/>
            </a:effectRef>
            <a:fontRef idx="minor">
              <a:schemeClr val="tx1"/>
            </a:fontRef>
          </p:style>
        </p:cxnSp>
        <p:pic>
          <p:nvPicPr>
            <p:cNvPr id="10" name="Picture 2">
              <a:extLst>
                <a:ext uri="{FF2B5EF4-FFF2-40B4-BE49-F238E27FC236}">
                  <a16:creationId xmlns:a16="http://schemas.microsoft.com/office/drawing/2014/main" id="{1514599D-2200-82CC-765B-0F7338D8D69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8066" t="25039" r="52964" b="61305"/>
            <a:stretch>
              <a:fillRect/>
            </a:stretch>
          </p:blipFill>
          <p:spPr bwMode="auto">
            <a:xfrm>
              <a:off x="6922334" y="4033632"/>
              <a:ext cx="1074220" cy="12267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D30B63F4-8F6C-D35A-784B-71036F8C706D}"/>
              </a:ext>
            </a:extLst>
          </p:cNvPr>
          <p:cNvGrpSpPr/>
          <p:nvPr/>
        </p:nvGrpSpPr>
        <p:grpSpPr>
          <a:xfrm>
            <a:off x="6767383" y="4954064"/>
            <a:ext cx="3559980" cy="1225968"/>
            <a:chOff x="5791200" y="4954064"/>
            <a:chExt cx="3559980" cy="1225968"/>
          </a:xfrm>
        </p:grpSpPr>
        <p:cxnSp>
          <p:nvCxnSpPr>
            <p:cNvPr id="13" name="Straight Connector 12">
              <a:extLst>
                <a:ext uri="{FF2B5EF4-FFF2-40B4-BE49-F238E27FC236}">
                  <a16:creationId xmlns:a16="http://schemas.microsoft.com/office/drawing/2014/main" id="{6139E72D-A045-5E65-25EC-250CAEECC2C3}"/>
                </a:ext>
              </a:extLst>
            </p:cNvPr>
            <p:cNvCxnSpPr>
              <a:cxnSpLocks/>
              <a:endCxn id="11" idx="1"/>
            </p:cNvCxnSpPr>
            <p:nvPr/>
          </p:nvCxnSpPr>
          <p:spPr>
            <a:xfrm>
              <a:off x="5791200" y="5560014"/>
              <a:ext cx="2485760" cy="7034"/>
            </a:xfrm>
            <a:prstGeom prst="line">
              <a:avLst/>
            </a:prstGeom>
            <a:ln>
              <a:solidFill>
                <a:srgbClr val="7F0000"/>
              </a:solidFill>
            </a:ln>
          </p:spPr>
          <p:style>
            <a:lnRef idx="2">
              <a:schemeClr val="accent1"/>
            </a:lnRef>
            <a:fillRef idx="0">
              <a:schemeClr val="accent1"/>
            </a:fillRef>
            <a:effectRef idx="1">
              <a:schemeClr val="accent1"/>
            </a:effectRef>
            <a:fontRef idx="minor">
              <a:schemeClr val="tx1"/>
            </a:fontRef>
          </p:style>
        </p:cxnSp>
        <p:pic>
          <p:nvPicPr>
            <p:cNvPr id="11" name="Picture 2">
              <a:extLst>
                <a:ext uri="{FF2B5EF4-FFF2-40B4-BE49-F238E27FC236}">
                  <a16:creationId xmlns:a16="http://schemas.microsoft.com/office/drawing/2014/main" id="{DA11ED4C-C896-96C6-64AD-E710C05322C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8058" t="25096" r="52905" b="61153"/>
            <a:stretch>
              <a:fillRect/>
            </a:stretch>
          </p:blipFill>
          <p:spPr bwMode="auto">
            <a:xfrm>
              <a:off x="8276960" y="4954064"/>
              <a:ext cx="1074220" cy="122596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8881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81087-377B-ADF0-A75F-A78A69E330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43D934-98D9-B584-D416-629A53619CCC}"/>
              </a:ext>
            </a:extLst>
          </p:cNvPr>
          <p:cNvSpPr>
            <a:spLocks noGrp="1"/>
          </p:cNvSpPr>
          <p:nvPr>
            <p:ph type="title"/>
          </p:nvPr>
        </p:nvSpPr>
        <p:spPr>
          <a:xfrm>
            <a:off x="345758" y="305075"/>
            <a:ext cx="10515600" cy="636360"/>
          </a:xfrm>
        </p:spPr>
        <p:txBody>
          <a:bodyPr>
            <a:normAutofit/>
          </a:bodyPr>
          <a:lstStyle/>
          <a:p>
            <a:r>
              <a:rPr lang="en-ZA" sz="2600" dirty="0">
                <a:solidFill>
                  <a:srgbClr val="17306B"/>
                </a:solidFill>
                <a:latin typeface="Calibri Light" panose="020F0302020204030204" pitchFamily="34" charset="0"/>
                <a:ea typeface="Calibri Light" panose="020F0302020204030204" pitchFamily="34" charset="0"/>
                <a:cs typeface="Calibri Light" panose="020F0302020204030204" pitchFamily="34" charset="0"/>
              </a:rPr>
              <a:t>Use topology to see through random media without post processing</a:t>
            </a:r>
          </a:p>
        </p:txBody>
      </p:sp>
      <p:grpSp>
        <p:nvGrpSpPr>
          <p:cNvPr id="35" name="Group 34">
            <a:extLst>
              <a:ext uri="{FF2B5EF4-FFF2-40B4-BE49-F238E27FC236}">
                <a16:creationId xmlns:a16="http://schemas.microsoft.com/office/drawing/2014/main" id="{2DF8D806-20A4-647F-AC46-2C94A1104B9D}"/>
              </a:ext>
            </a:extLst>
          </p:cNvPr>
          <p:cNvGrpSpPr/>
          <p:nvPr/>
        </p:nvGrpSpPr>
        <p:grpSpPr>
          <a:xfrm>
            <a:off x="8385824" y="1129760"/>
            <a:ext cx="3316790" cy="2208384"/>
            <a:chOff x="8396716" y="2315520"/>
            <a:chExt cx="3316790" cy="2208384"/>
          </a:xfrm>
        </p:grpSpPr>
        <p:grpSp>
          <p:nvGrpSpPr>
            <p:cNvPr id="78" name="Group 77">
              <a:extLst>
                <a:ext uri="{FF2B5EF4-FFF2-40B4-BE49-F238E27FC236}">
                  <a16:creationId xmlns:a16="http://schemas.microsoft.com/office/drawing/2014/main" id="{D48A1588-6E37-3954-9389-A5893D810D06}"/>
                </a:ext>
              </a:extLst>
            </p:cNvPr>
            <p:cNvGrpSpPr/>
            <p:nvPr/>
          </p:nvGrpSpPr>
          <p:grpSpPr>
            <a:xfrm>
              <a:off x="8695655" y="2315520"/>
              <a:ext cx="2797242" cy="1704460"/>
              <a:chOff x="8695655" y="2315520"/>
              <a:chExt cx="2797242" cy="1704460"/>
            </a:xfrm>
          </p:grpSpPr>
          <p:sp>
            <p:nvSpPr>
              <p:cNvPr id="17" name="Freeform: Shape 16">
                <a:extLst>
                  <a:ext uri="{FF2B5EF4-FFF2-40B4-BE49-F238E27FC236}">
                    <a16:creationId xmlns:a16="http://schemas.microsoft.com/office/drawing/2014/main" id="{7C9B335C-C256-F88A-88DA-7B785A990787}"/>
                  </a:ext>
                </a:extLst>
              </p:cNvPr>
              <p:cNvSpPr/>
              <p:nvPr/>
            </p:nvSpPr>
            <p:spPr>
              <a:xfrm>
                <a:off x="8695655" y="2565873"/>
                <a:ext cx="1541590" cy="1450329"/>
              </a:xfrm>
              <a:custGeom>
                <a:avLst/>
                <a:gdLst>
                  <a:gd name="connsiteX0" fmla="*/ 0 w 973015"/>
                  <a:gd name="connsiteY0" fmla="*/ 515893 h 527616"/>
                  <a:gd name="connsiteX1" fmla="*/ 281354 w 973015"/>
                  <a:gd name="connsiteY1" fmla="*/ 445554 h 527616"/>
                  <a:gd name="connsiteX2" fmla="*/ 527538 w 973015"/>
                  <a:gd name="connsiteY2" fmla="*/ 77 h 527616"/>
                  <a:gd name="connsiteX3" fmla="*/ 750277 w 973015"/>
                  <a:gd name="connsiteY3" fmla="*/ 410385 h 527616"/>
                  <a:gd name="connsiteX4" fmla="*/ 973015 w 973015"/>
                  <a:gd name="connsiteY4" fmla="*/ 527616 h 527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015" h="527616">
                    <a:moveTo>
                      <a:pt x="0" y="515893"/>
                    </a:moveTo>
                    <a:cubicBezTo>
                      <a:pt x="96715" y="523708"/>
                      <a:pt x="193431" y="531523"/>
                      <a:pt x="281354" y="445554"/>
                    </a:cubicBezTo>
                    <a:cubicBezTo>
                      <a:pt x="369277" y="359585"/>
                      <a:pt x="449384" y="5938"/>
                      <a:pt x="527538" y="77"/>
                    </a:cubicBezTo>
                    <a:cubicBezTo>
                      <a:pt x="605692" y="-5784"/>
                      <a:pt x="676031" y="322462"/>
                      <a:pt x="750277" y="410385"/>
                    </a:cubicBezTo>
                    <a:cubicBezTo>
                      <a:pt x="824523" y="498308"/>
                      <a:pt x="898769" y="512962"/>
                      <a:pt x="973015" y="527616"/>
                    </a:cubicBezTo>
                  </a:path>
                </a:pathLst>
              </a:cu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1600" dirty="0">
                  <a:latin typeface="Arial" panose="020B0604020202020204" pitchFamily="34" charset="0"/>
                  <a:cs typeface="Arial" panose="020B0604020202020204" pitchFamily="34" charset="0"/>
                </a:endParaRPr>
              </a:p>
            </p:txBody>
          </p:sp>
          <p:sp>
            <p:nvSpPr>
              <p:cNvPr id="21" name="Freeform: Shape 20">
                <a:extLst>
                  <a:ext uri="{FF2B5EF4-FFF2-40B4-BE49-F238E27FC236}">
                    <a16:creationId xmlns:a16="http://schemas.microsoft.com/office/drawing/2014/main" id="{4DDAF3E2-53D0-FA50-FEE8-F036DBEA6D4F}"/>
                  </a:ext>
                </a:extLst>
              </p:cNvPr>
              <p:cNvSpPr/>
              <p:nvPr/>
            </p:nvSpPr>
            <p:spPr>
              <a:xfrm>
                <a:off x="9246012" y="2315520"/>
                <a:ext cx="1541590" cy="1693566"/>
              </a:xfrm>
              <a:custGeom>
                <a:avLst/>
                <a:gdLst>
                  <a:gd name="connsiteX0" fmla="*/ 0 w 973015"/>
                  <a:gd name="connsiteY0" fmla="*/ 515893 h 527616"/>
                  <a:gd name="connsiteX1" fmla="*/ 281354 w 973015"/>
                  <a:gd name="connsiteY1" fmla="*/ 445554 h 527616"/>
                  <a:gd name="connsiteX2" fmla="*/ 527538 w 973015"/>
                  <a:gd name="connsiteY2" fmla="*/ 77 h 527616"/>
                  <a:gd name="connsiteX3" fmla="*/ 750277 w 973015"/>
                  <a:gd name="connsiteY3" fmla="*/ 410385 h 527616"/>
                  <a:gd name="connsiteX4" fmla="*/ 973015 w 973015"/>
                  <a:gd name="connsiteY4" fmla="*/ 527616 h 527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015" h="527616">
                    <a:moveTo>
                      <a:pt x="0" y="515893"/>
                    </a:moveTo>
                    <a:cubicBezTo>
                      <a:pt x="96715" y="523708"/>
                      <a:pt x="193431" y="531523"/>
                      <a:pt x="281354" y="445554"/>
                    </a:cubicBezTo>
                    <a:cubicBezTo>
                      <a:pt x="369277" y="359585"/>
                      <a:pt x="449384" y="5938"/>
                      <a:pt x="527538" y="77"/>
                    </a:cubicBezTo>
                    <a:cubicBezTo>
                      <a:pt x="605692" y="-5784"/>
                      <a:pt x="676031" y="322462"/>
                      <a:pt x="750277" y="410385"/>
                    </a:cubicBezTo>
                    <a:cubicBezTo>
                      <a:pt x="824523" y="498308"/>
                      <a:pt x="898769" y="512962"/>
                      <a:pt x="973015" y="527616"/>
                    </a:cubicBezTo>
                  </a:path>
                </a:pathLst>
              </a:cu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1600">
                  <a:solidFill>
                    <a:srgbClr val="FF7B00"/>
                  </a:solidFill>
                  <a:latin typeface="Arial" panose="020B0604020202020204" pitchFamily="34" charset="0"/>
                  <a:cs typeface="Arial" panose="020B0604020202020204" pitchFamily="34" charset="0"/>
                </a:endParaRPr>
              </a:p>
            </p:txBody>
          </p:sp>
          <p:sp>
            <p:nvSpPr>
              <p:cNvPr id="22" name="Freeform: Shape 21">
                <a:extLst>
                  <a:ext uri="{FF2B5EF4-FFF2-40B4-BE49-F238E27FC236}">
                    <a16:creationId xmlns:a16="http://schemas.microsoft.com/office/drawing/2014/main" id="{ECD74E9C-D706-12D6-6F32-11B52EDC98A2}"/>
                  </a:ext>
                </a:extLst>
              </p:cNvPr>
              <p:cNvSpPr/>
              <p:nvPr/>
            </p:nvSpPr>
            <p:spPr>
              <a:xfrm>
                <a:off x="9668044" y="2621156"/>
                <a:ext cx="1541590" cy="1398824"/>
              </a:xfrm>
              <a:custGeom>
                <a:avLst/>
                <a:gdLst>
                  <a:gd name="connsiteX0" fmla="*/ 0 w 973015"/>
                  <a:gd name="connsiteY0" fmla="*/ 515893 h 527616"/>
                  <a:gd name="connsiteX1" fmla="*/ 281354 w 973015"/>
                  <a:gd name="connsiteY1" fmla="*/ 445554 h 527616"/>
                  <a:gd name="connsiteX2" fmla="*/ 527538 w 973015"/>
                  <a:gd name="connsiteY2" fmla="*/ 77 h 527616"/>
                  <a:gd name="connsiteX3" fmla="*/ 750277 w 973015"/>
                  <a:gd name="connsiteY3" fmla="*/ 410385 h 527616"/>
                  <a:gd name="connsiteX4" fmla="*/ 973015 w 973015"/>
                  <a:gd name="connsiteY4" fmla="*/ 527616 h 527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015" h="527616">
                    <a:moveTo>
                      <a:pt x="0" y="515893"/>
                    </a:moveTo>
                    <a:cubicBezTo>
                      <a:pt x="96715" y="523708"/>
                      <a:pt x="193431" y="531523"/>
                      <a:pt x="281354" y="445554"/>
                    </a:cubicBezTo>
                    <a:cubicBezTo>
                      <a:pt x="369277" y="359585"/>
                      <a:pt x="449384" y="5938"/>
                      <a:pt x="527538" y="77"/>
                    </a:cubicBezTo>
                    <a:cubicBezTo>
                      <a:pt x="605692" y="-5784"/>
                      <a:pt x="676031" y="322462"/>
                      <a:pt x="750277" y="410385"/>
                    </a:cubicBezTo>
                    <a:cubicBezTo>
                      <a:pt x="824523" y="498308"/>
                      <a:pt x="898769" y="512962"/>
                      <a:pt x="973015" y="527616"/>
                    </a:cubicBezTo>
                  </a:path>
                </a:pathLst>
              </a:cu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1600">
                  <a:solidFill>
                    <a:srgbClr val="FF7B00"/>
                  </a:solidFill>
                  <a:latin typeface="Arial" panose="020B0604020202020204" pitchFamily="34" charset="0"/>
                  <a:cs typeface="Arial" panose="020B0604020202020204" pitchFamily="34" charset="0"/>
                </a:endParaRPr>
              </a:p>
            </p:txBody>
          </p:sp>
          <p:sp>
            <p:nvSpPr>
              <p:cNvPr id="23" name="Freeform: Shape 22">
                <a:extLst>
                  <a:ext uri="{FF2B5EF4-FFF2-40B4-BE49-F238E27FC236}">
                    <a16:creationId xmlns:a16="http://schemas.microsoft.com/office/drawing/2014/main" id="{A4E58061-8F71-53DA-86E0-742054CE5CC1}"/>
                  </a:ext>
                </a:extLst>
              </p:cNvPr>
              <p:cNvSpPr/>
              <p:nvPr/>
            </p:nvSpPr>
            <p:spPr>
              <a:xfrm>
                <a:off x="9951307" y="2704893"/>
                <a:ext cx="1541590" cy="1283675"/>
              </a:xfrm>
              <a:custGeom>
                <a:avLst/>
                <a:gdLst>
                  <a:gd name="connsiteX0" fmla="*/ 0 w 973015"/>
                  <a:gd name="connsiteY0" fmla="*/ 515893 h 527616"/>
                  <a:gd name="connsiteX1" fmla="*/ 281354 w 973015"/>
                  <a:gd name="connsiteY1" fmla="*/ 445554 h 527616"/>
                  <a:gd name="connsiteX2" fmla="*/ 527538 w 973015"/>
                  <a:gd name="connsiteY2" fmla="*/ 77 h 527616"/>
                  <a:gd name="connsiteX3" fmla="*/ 750277 w 973015"/>
                  <a:gd name="connsiteY3" fmla="*/ 410385 h 527616"/>
                  <a:gd name="connsiteX4" fmla="*/ 973015 w 973015"/>
                  <a:gd name="connsiteY4" fmla="*/ 527616 h 527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015" h="527616">
                    <a:moveTo>
                      <a:pt x="0" y="515893"/>
                    </a:moveTo>
                    <a:cubicBezTo>
                      <a:pt x="96715" y="523708"/>
                      <a:pt x="193431" y="531523"/>
                      <a:pt x="281354" y="445554"/>
                    </a:cubicBezTo>
                    <a:cubicBezTo>
                      <a:pt x="369277" y="359585"/>
                      <a:pt x="449384" y="5938"/>
                      <a:pt x="527538" y="77"/>
                    </a:cubicBezTo>
                    <a:cubicBezTo>
                      <a:pt x="605692" y="-5784"/>
                      <a:pt x="676031" y="322462"/>
                      <a:pt x="750277" y="410385"/>
                    </a:cubicBezTo>
                    <a:cubicBezTo>
                      <a:pt x="824523" y="498308"/>
                      <a:pt x="898769" y="512962"/>
                      <a:pt x="973015" y="527616"/>
                    </a:cubicBezTo>
                  </a:path>
                </a:pathLst>
              </a:cu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1600">
                  <a:solidFill>
                    <a:srgbClr val="FF7B00"/>
                  </a:solidFill>
                  <a:latin typeface="Arial" panose="020B0604020202020204" pitchFamily="34" charset="0"/>
                  <a:cs typeface="Arial" panose="020B0604020202020204" pitchFamily="34" charset="0"/>
                </a:endParaRPr>
              </a:p>
            </p:txBody>
          </p:sp>
        </p:grpSp>
        <p:sp>
          <p:nvSpPr>
            <p:cNvPr id="16" name="Freeform: Shape 15">
              <a:extLst>
                <a:ext uri="{FF2B5EF4-FFF2-40B4-BE49-F238E27FC236}">
                  <a16:creationId xmlns:a16="http://schemas.microsoft.com/office/drawing/2014/main" id="{9716EDB1-0223-DB82-7AFC-0CE506C02246}"/>
                </a:ext>
              </a:extLst>
            </p:cNvPr>
            <p:cNvSpPr/>
            <p:nvPr/>
          </p:nvSpPr>
          <p:spPr>
            <a:xfrm>
              <a:off x="8595169" y="3107664"/>
              <a:ext cx="650626" cy="908538"/>
            </a:xfrm>
            <a:custGeom>
              <a:avLst/>
              <a:gdLst>
                <a:gd name="connsiteX0" fmla="*/ 0 w 973015"/>
                <a:gd name="connsiteY0" fmla="*/ 515893 h 527616"/>
                <a:gd name="connsiteX1" fmla="*/ 281354 w 973015"/>
                <a:gd name="connsiteY1" fmla="*/ 445554 h 527616"/>
                <a:gd name="connsiteX2" fmla="*/ 527538 w 973015"/>
                <a:gd name="connsiteY2" fmla="*/ 77 h 527616"/>
                <a:gd name="connsiteX3" fmla="*/ 750277 w 973015"/>
                <a:gd name="connsiteY3" fmla="*/ 410385 h 527616"/>
                <a:gd name="connsiteX4" fmla="*/ 973015 w 973015"/>
                <a:gd name="connsiteY4" fmla="*/ 527616 h 527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015" h="527616">
                  <a:moveTo>
                    <a:pt x="0" y="515893"/>
                  </a:moveTo>
                  <a:cubicBezTo>
                    <a:pt x="96715" y="523708"/>
                    <a:pt x="193431" y="531523"/>
                    <a:pt x="281354" y="445554"/>
                  </a:cubicBezTo>
                  <a:cubicBezTo>
                    <a:pt x="369277" y="359585"/>
                    <a:pt x="449384" y="5938"/>
                    <a:pt x="527538" y="77"/>
                  </a:cubicBezTo>
                  <a:cubicBezTo>
                    <a:pt x="605692" y="-5784"/>
                    <a:pt x="676031" y="322462"/>
                    <a:pt x="750277" y="410385"/>
                  </a:cubicBezTo>
                  <a:cubicBezTo>
                    <a:pt x="824523" y="498308"/>
                    <a:pt x="898769" y="512962"/>
                    <a:pt x="973015" y="527616"/>
                  </a:cubicBezTo>
                </a:path>
              </a:pathLst>
            </a:cu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1600">
                <a:solidFill>
                  <a:srgbClr val="C00000"/>
                </a:solidFill>
                <a:latin typeface="Arial" panose="020B0604020202020204" pitchFamily="34" charset="0"/>
                <a:cs typeface="Arial" panose="020B0604020202020204" pitchFamily="34" charset="0"/>
              </a:endParaRPr>
            </a:p>
          </p:txBody>
        </p:sp>
        <p:grpSp>
          <p:nvGrpSpPr>
            <p:cNvPr id="76" name="Group 75">
              <a:extLst>
                <a:ext uri="{FF2B5EF4-FFF2-40B4-BE49-F238E27FC236}">
                  <a16:creationId xmlns:a16="http://schemas.microsoft.com/office/drawing/2014/main" id="{FD2B93FD-2703-8A2D-0FF8-AF4D756AD336}"/>
                </a:ext>
              </a:extLst>
            </p:cNvPr>
            <p:cNvGrpSpPr/>
            <p:nvPr/>
          </p:nvGrpSpPr>
          <p:grpSpPr>
            <a:xfrm>
              <a:off x="8396716" y="2587647"/>
              <a:ext cx="3316790" cy="1802707"/>
              <a:chOff x="8396716" y="2587647"/>
              <a:chExt cx="3316790" cy="1802707"/>
            </a:xfrm>
          </p:grpSpPr>
          <p:cxnSp>
            <p:nvCxnSpPr>
              <p:cNvPr id="13" name="Straight Arrow Connector 12">
                <a:extLst>
                  <a:ext uri="{FF2B5EF4-FFF2-40B4-BE49-F238E27FC236}">
                    <a16:creationId xmlns:a16="http://schemas.microsoft.com/office/drawing/2014/main" id="{2D72CA73-145D-62DC-2303-9103F6CEDBD7}"/>
                  </a:ext>
                </a:extLst>
              </p:cNvPr>
              <p:cNvCxnSpPr>
                <a:cxnSpLocks/>
              </p:cNvCxnSpPr>
              <p:nvPr/>
            </p:nvCxnSpPr>
            <p:spPr>
              <a:xfrm flipV="1">
                <a:off x="8704028" y="2632042"/>
                <a:ext cx="0" cy="139504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4" name="TextBox 13">
                <a:extLst>
                  <a:ext uri="{FF2B5EF4-FFF2-40B4-BE49-F238E27FC236}">
                    <a16:creationId xmlns:a16="http://schemas.microsoft.com/office/drawing/2014/main" id="{0D91407D-AF7F-8CCC-FD36-F6CEDB3ACA53}"/>
                  </a:ext>
                </a:extLst>
              </p:cNvPr>
              <p:cNvSpPr txBox="1"/>
              <p:nvPr/>
            </p:nvSpPr>
            <p:spPr>
              <a:xfrm>
                <a:off x="11115629" y="4051800"/>
                <a:ext cx="597877" cy="338554"/>
              </a:xfrm>
              <a:prstGeom prst="rect">
                <a:avLst/>
              </a:prstGeom>
              <a:noFill/>
            </p:spPr>
            <p:txBody>
              <a:bodyPr wrap="square" rtlCol="0">
                <a:spAutoFit/>
              </a:bodyPr>
              <a:lstStyle/>
              <a:p>
                <a:r>
                  <a:rPr lang="en-ZA" sz="1600" dirty="0">
                    <a:latin typeface="Arial" panose="020B0604020202020204" pitchFamily="34" charset="0"/>
                    <a:ea typeface="Calibri" panose="020F0502020204030204" pitchFamily="34" charset="0"/>
                    <a:cs typeface="Arial" panose="020B0604020202020204" pitchFamily="34" charset="0"/>
                  </a:rPr>
                  <a:t>t</a:t>
                </a:r>
              </a:p>
            </p:txBody>
          </p:sp>
          <p:sp>
            <p:nvSpPr>
              <p:cNvPr id="15" name="TextBox 14">
                <a:extLst>
                  <a:ext uri="{FF2B5EF4-FFF2-40B4-BE49-F238E27FC236}">
                    <a16:creationId xmlns:a16="http://schemas.microsoft.com/office/drawing/2014/main" id="{419094AE-D6E0-A995-3960-45492486EE5A}"/>
                  </a:ext>
                </a:extLst>
              </p:cNvPr>
              <p:cNvSpPr txBox="1"/>
              <p:nvPr/>
            </p:nvSpPr>
            <p:spPr>
              <a:xfrm>
                <a:off x="8396716" y="2587647"/>
                <a:ext cx="597877" cy="338554"/>
              </a:xfrm>
              <a:prstGeom prst="rect">
                <a:avLst/>
              </a:prstGeom>
              <a:noFill/>
            </p:spPr>
            <p:txBody>
              <a:bodyPr wrap="square" rtlCol="0">
                <a:spAutoFit/>
              </a:bodyPr>
              <a:lstStyle/>
              <a:p>
                <a:r>
                  <a:rPr lang="en-ZA" sz="1600" dirty="0">
                    <a:latin typeface="Arial" panose="020B0604020202020204" pitchFamily="34" charset="0"/>
                    <a:ea typeface="Calibri" panose="020F0502020204030204" pitchFamily="34" charset="0"/>
                    <a:cs typeface="Arial" panose="020B0604020202020204" pitchFamily="34" charset="0"/>
                  </a:rPr>
                  <a:t>I</a:t>
                </a:r>
              </a:p>
            </p:txBody>
          </p:sp>
          <p:sp>
            <p:nvSpPr>
              <p:cNvPr id="24" name="Rectangle 23">
                <a:extLst>
                  <a:ext uri="{FF2B5EF4-FFF2-40B4-BE49-F238E27FC236}">
                    <a16:creationId xmlns:a16="http://schemas.microsoft.com/office/drawing/2014/main" id="{6139FF9C-0D74-B92D-CDA5-24FB232177D1}"/>
                  </a:ext>
                </a:extLst>
              </p:cNvPr>
              <p:cNvSpPr/>
              <p:nvPr/>
            </p:nvSpPr>
            <p:spPr>
              <a:xfrm>
                <a:off x="8584282" y="3977682"/>
                <a:ext cx="2930767" cy="12475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ZA" sz="1600">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BD60DAEC-B853-6C2D-4865-20544B452A98}"/>
                  </a:ext>
                </a:extLst>
              </p:cNvPr>
              <p:cNvCxnSpPr/>
              <p:nvPr/>
            </p:nvCxnSpPr>
            <p:spPr>
              <a:xfrm>
                <a:off x="8703646" y="3977682"/>
                <a:ext cx="2930769"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77" name="Group 76">
              <a:extLst>
                <a:ext uri="{FF2B5EF4-FFF2-40B4-BE49-F238E27FC236}">
                  <a16:creationId xmlns:a16="http://schemas.microsoft.com/office/drawing/2014/main" id="{E4A1C8B5-4233-D3E1-0B0E-1E0E86A69A02}"/>
                </a:ext>
              </a:extLst>
            </p:cNvPr>
            <p:cNvGrpSpPr/>
            <p:nvPr/>
          </p:nvGrpSpPr>
          <p:grpSpPr>
            <a:xfrm>
              <a:off x="8703647" y="4071482"/>
              <a:ext cx="542148" cy="452422"/>
              <a:chOff x="8703647" y="4071482"/>
              <a:chExt cx="542148" cy="452422"/>
            </a:xfrm>
          </p:grpSpPr>
          <p:sp>
            <p:nvSpPr>
              <p:cNvPr id="20" name="Left Brace 19">
                <a:extLst>
                  <a:ext uri="{FF2B5EF4-FFF2-40B4-BE49-F238E27FC236}">
                    <a16:creationId xmlns:a16="http://schemas.microsoft.com/office/drawing/2014/main" id="{B8BDA94E-357A-6B32-6F44-7095790B43B9}"/>
                  </a:ext>
                </a:extLst>
              </p:cNvPr>
              <p:cNvSpPr/>
              <p:nvPr/>
            </p:nvSpPr>
            <p:spPr>
              <a:xfrm rot="16200000">
                <a:off x="8917787" y="3857342"/>
                <a:ext cx="113867" cy="542148"/>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sz="1600">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536BB351-A384-0317-4177-C15E35C03EBD}"/>
                  </a:ext>
                </a:extLst>
              </p:cNvPr>
              <p:cNvSpPr txBox="1"/>
              <p:nvPr/>
            </p:nvSpPr>
            <p:spPr>
              <a:xfrm>
                <a:off x="8827106" y="4185350"/>
                <a:ext cx="418689" cy="338554"/>
              </a:xfrm>
              <a:prstGeom prst="rect">
                <a:avLst/>
              </a:prstGeom>
              <a:noFill/>
            </p:spPr>
            <p:txBody>
              <a:bodyPr wrap="square" rtlCol="0">
                <a:spAutoFit/>
              </a:bodyPr>
              <a:lstStyle/>
              <a:p>
                <a:r>
                  <a:rPr lang="el-GR" sz="1600" dirty="0">
                    <a:latin typeface="Arial" panose="020B0604020202020204" pitchFamily="34" charset="0"/>
                    <a:ea typeface="Calibri" panose="020F0502020204030204" pitchFamily="34" charset="0"/>
                    <a:cs typeface="Arial" panose="020B0604020202020204" pitchFamily="34" charset="0"/>
                  </a:rPr>
                  <a:t>Δ</a:t>
                </a:r>
                <a:r>
                  <a:rPr lang="en-ZA" sz="1600" dirty="0">
                    <a:latin typeface="Arial" panose="020B0604020202020204" pitchFamily="34" charset="0"/>
                    <a:ea typeface="Calibri" panose="020F0502020204030204" pitchFamily="34" charset="0"/>
                    <a:cs typeface="Arial" panose="020B0604020202020204" pitchFamily="34" charset="0"/>
                  </a:rPr>
                  <a:t>t</a:t>
                </a:r>
              </a:p>
            </p:txBody>
          </p:sp>
        </p:grpSp>
      </p:grpSp>
      <p:grpSp>
        <p:nvGrpSpPr>
          <p:cNvPr id="43" name="Group 42">
            <a:extLst>
              <a:ext uri="{FF2B5EF4-FFF2-40B4-BE49-F238E27FC236}">
                <a16:creationId xmlns:a16="http://schemas.microsoft.com/office/drawing/2014/main" id="{7CF9FB7C-8999-1B37-6512-60E69B74B0D5}"/>
              </a:ext>
            </a:extLst>
          </p:cNvPr>
          <p:cNvGrpSpPr/>
          <p:nvPr/>
        </p:nvGrpSpPr>
        <p:grpSpPr>
          <a:xfrm>
            <a:off x="236604" y="2090268"/>
            <a:ext cx="5896924" cy="2872154"/>
            <a:chOff x="236604" y="2090268"/>
            <a:chExt cx="5896924" cy="2872154"/>
          </a:xfrm>
        </p:grpSpPr>
        <p:grpSp>
          <p:nvGrpSpPr>
            <p:cNvPr id="64" name="Group 63">
              <a:extLst>
                <a:ext uri="{FF2B5EF4-FFF2-40B4-BE49-F238E27FC236}">
                  <a16:creationId xmlns:a16="http://schemas.microsoft.com/office/drawing/2014/main" id="{F255F7A3-CAA8-6CD4-ED7C-BFACFF42C5F5}"/>
                </a:ext>
              </a:extLst>
            </p:cNvPr>
            <p:cNvGrpSpPr/>
            <p:nvPr/>
          </p:nvGrpSpPr>
          <p:grpSpPr>
            <a:xfrm>
              <a:off x="1409491" y="2303797"/>
              <a:ext cx="4700954" cy="2461846"/>
              <a:chOff x="2649422" y="2614246"/>
              <a:chExt cx="4700954" cy="2461846"/>
            </a:xfrm>
          </p:grpSpPr>
          <p:grpSp>
            <p:nvGrpSpPr>
              <p:cNvPr id="4" name="Group 3">
                <a:extLst>
                  <a:ext uri="{FF2B5EF4-FFF2-40B4-BE49-F238E27FC236}">
                    <a16:creationId xmlns:a16="http://schemas.microsoft.com/office/drawing/2014/main" id="{648F2C53-1B80-F4DA-28C4-8CF389493BBC}"/>
                  </a:ext>
                </a:extLst>
              </p:cNvPr>
              <p:cNvGrpSpPr/>
              <p:nvPr/>
            </p:nvGrpSpPr>
            <p:grpSpPr>
              <a:xfrm>
                <a:off x="2649422" y="2614246"/>
                <a:ext cx="4700954" cy="2461846"/>
                <a:chOff x="3868615" y="2614246"/>
                <a:chExt cx="4700954" cy="2461846"/>
              </a:xfrm>
            </p:grpSpPr>
            <p:cxnSp>
              <p:nvCxnSpPr>
                <p:cNvPr id="5" name="Straight Connector 4">
                  <a:extLst>
                    <a:ext uri="{FF2B5EF4-FFF2-40B4-BE49-F238E27FC236}">
                      <a16:creationId xmlns:a16="http://schemas.microsoft.com/office/drawing/2014/main" id="{273B8B58-FF13-9677-586A-9AB3763E2F36}"/>
                    </a:ext>
                  </a:extLst>
                </p:cNvPr>
                <p:cNvCxnSpPr>
                  <a:cxnSpLocks/>
                </p:cNvCxnSpPr>
                <p:nvPr/>
              </p:nvCxnSpPr>
              <p:spPr>
                <a:xfrm flipV="1">
                  <a:off x="3868615" y="2614246"/>
                  <a:ext cx="1676400" cy="1125416"/>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5A9DC61A-6168-AAD2-F6DA-8CBC40D8F9D0}"/>
                    </a:ext>
                  </a:extLst>
                </p:cNvPr>
                <p:cNvCxnSpPr>
                  <a:cxnSpLocks/>
                </p:cNvCxnSpPr>
                <p:nvPr/>
              </p:nvCxnSpPr>
              <p:spPr>
                <a:xfrm flipH="1">
                  <a:off x="4706815" y="2625969"/>
                  <a:ext cx="838200" cy="2450123"/>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CFD0BF93-7FEE-B955-FD2A-AB1642161E31}"/>
                    </a:ext>
                  </a:extLst>
                </p:cNvPr>
                <p:cNvCxnSpPr>
                  <a:cxnSpLocks/>
                </p:cNvCxnSpPr>
                <p:nvPr/>
              </p:nvCxnSpPr>
              <p:spPr>
                <a:xfrm flipV="1">
                  <a:off x="4706815" y="4968110"/>
                  <a:ext cx="603738" cy="103032"/>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27F0BEE2-F2DC-E253-EA4D-2B015AB86858}"/>
                    </a:ext>
                  </a:extLst>
                </p:cNvPr>
                <p:cNvCxnSpPr/>
                <p:nvPr/>
              </p:nvCxnSpPr>
              <p:spPr>
                <a:xfrm flipH="1" flipV="1">
                  <a:off x="3985846" y="3341077"/>
                  <a:ext cx="1324707" cy="1629508"/>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65C217F9-91BB-E437-8237-D36FA296CFA4}"/>
                    </a:ext>
                  </a:extLst>
                </p:cNvPr>
                <p:cNvCxnSpPr/>
                <p:nvPr/>
              </p:nvCxnSpPr>
              <p:spPr>
                <a:xfrm>
                  <a:off x="3985846" y="3341077"/>
                  <a:ext cx="4583723" cy="633046"/>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cxnSp>
            <p:nvCxnSpPr>
              <p:cNvPr id="26" name="Straight Connector 25">
                <a:extLst>
                  <a:ext uri="{FF2B5EF4-FFF2-40B4-BE49-F238E27FC236}">
                    <a16:creationId xmlns:a16="http://schemas.microsoft.com/office/drawing/2014/main" id="{BD795C0A-A8BA-3A0B-C9E1-691067FAA94B}"/>
                  </a:ext>
                </a:extLst>
              </p:cNvPr>
              <p:cNvCxnSpPr/>
              <p:nvPr/>
            </p:nvCxnSpPr>
            <p:spPr>
              <a:xfrm>
                <a:off x="2649422" y="3739661"/>
                <a:ext cx="2641035" cy="875882"/>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8456DC78-DB97-1DE0-A277-CCAFB5741A87}"/>
                  </a:ext>
                </a:extLst>
              </p:cNvPr>
              <p:cNvCxnSpPr/>
              <p:nvPr/>
            </p:nvCxnSpPr>
            <p:spPr>
              <a:xfrm flipH="1" flipV="1">
                <a:off x="4833257" y="2732314"/>
                <a:ext cx="468086" cy="1894115"/>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657E591-07C7-3449-EB5C-5D0EAFD8A1EB}"/>
                  </a:ext>
                </a:extLst>
              </p:cNvPr>
              <p:cNvCxnSpPr/>
              <p:nvPr/>
            </p:nvCxnSpPr>
            <p:spPr>
              <a:xfrm>
                <a:off x="4822371" y="2732314"/>
                <a:ext cx="217715" cy="154895"/>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9AA5F995-C113-890E-41F1-0859D7172299}"/>
                  </a:ext>
                </a:extLst>
              </p:cNvPr>
              <p:cNvCxnSpPr/>
              <p:nvPr/>
            </p:nvCxnSpPr>
            <p:spPr>
              <a:xfrm flipH="1">
                <a:off x="2649422" y="2887209"/>
                <a:ext cx="2401549" cy="1184048"/>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597E32F3-C1F5-881F-CB90-EC8CA104981C}"/>
                  </a:ext>
                </a:extLst>
              </p:cNvPr>
              <p:cNvCxnSpPr/>
              <p:nvPr/>
            </p:nvCxnSpPr>
            <p:spPr>
              <a:xfrm flipV="1">
                <a:off x="2649422" y="3526971"/>
                <a:ext cx="4700954" cy="544286"/>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236EC841-4523-2D03-BC22-D138021D1EC9}"/>
                  </a:ext>
                </a:extLst>
              </p:cNvPr>
              <p:cNvCxnSpPr/>
              <p:nvPr/>
            </p:nvCxnSpPr>
            <p:spPr>
              <a:xfrm>
                <a:off x="2649422" y="3739661"/>
                <a:ext cx="4700954" cy="105508"/>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DD3B90CB-B95F-3D0D-5830-DA3D0C33289A}"/>
                  </a:ext>
                </a:extLst>
              </p:cNvPr>
              <p:cNvCxnSpPr/>
              <p:nvPr/>
            </p:nvCxnSpPr>
            <p:spPr>
              <a:xfrm flipV="1">
                <a:off x="3080657" y="3278315"/>
                <a:ext cx="1741714" cy="461346"/>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26A9A9CA-55C1-47BD-1A58-3DBA109C97F7}"/>
                  </a:ext>
                </a:extLst>
              </p:cNvPr>
              <p:cNvCxnSpPr/>
              <p:nvPr/>
            </p:nvCxnSpPr>
            <p:spPr>
              <a:xfrm flipH="1" flipV="1">
                <a:off x="3624943" y="2808514"/>
                <a:ext cx="1197428" cy="469801"/>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F8601ACB-B627-ED3F-50E6-E174B71B72A3}"/>
                  </a:ext>
                </a:extLst>
              </p:cNvPr>
              <p:cNvCxnSpPr/>
              <p:nvPr/>
            </p:nvCxnSpPr>
            <p:spPr>
              <a:xfrm flipH="1">
                <a:off x="2960915" y="2811007"/>
                <a:ext cx="664028" cy="1411809"/>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807129F9-AE2F-C713-32B5-C4D36F2DD95F}"/>
                  </a:ext>
                </a:extLst>
              </p:cNvPr>
              <p:cNvCxnSpPr/>
              <p:nvPr/>
            </p:nvCxnSpPr>
            <p:spPr>
              <a:xfrm>
                <a:off x="2960915" y="4222816"/>
                <a:ext cx="1730828" cy="519652"/>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EB972BF4-FC86-7F58-4AAF-298938008C5D}"/>
                  </a:ext>
                </a:extLst>
              </p:cNvPr>
              <p:cNvCxnSpPr/>
              <p:nvPr/>
            </p:nvCxnSpPr>
            <p:spPr>
              <a:xfrm flipV="1">
                <a:off x="4713514" y="3429000"/>
                <a:ext cx="0" cy="1313468"/>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1A259983-615A-EC12-758C-156E7ED12EE2}"/>
                  </a:ext>
                </a:extLst>
              </p:cNvPr>
              <p:cNvCxnSpPr/>
              <p:nvPr/>
            </p:nvCxnSpPr>
            <p:spPr>
              <a:xfrm flipH="1">
                <a:off x="3962400" y="3439886"/>
                <a:ext cx="740229" cy="793816"/>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E20E4F98-47EB-4AA5-A292-2059C8DF9D95}"/>
                  </a:ext>
                </a:extLst>
              </p:cNvPr>
              <p:cNvCxnSpPr/>
              <p:nvPr/>
            </p:nvCxnSpPr>
            <p:spPr>
              <a:xfrm>
                <a:off x="3951514" y="4222816"/>
                <a:ext cx="1349829" cy="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59FFBBF2-A8B6-F175-3647-DF8DA45BF899}"/>
                  </a:ext>
                </a:extLst>
              </p:cNvPr>
              <p:cNvCxnSpPr/>
              <p:nvPr/>
            </p:nvCxnSpPr>
            <p:spPr>
              <a:xfrm flipV="1">
                <a:off x="5301343" y="3026229"/>
                <a:ext cx="163286" cy="1196587"/>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BC01D802-1108-C1CD-8A65-C2ED4A5A5E07}"/>
                  </a:ext>
                </a:extLst>
              </p:cNvPr>
              <p:cNvCxnSpPr/>
              <p:nvPr/>
            </p:nvCxnSpPr>
            <p:spPr>
              <a:xfrm flipH="1">
                <a:off x="2960915" y="3026229"/>
                <a:ext cx="2525485" cy="1589314"/>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3602D238-A3D3-F47D-54EA-219CC075F32C}"/>
                  </a:ext>
                </a:extLst>
              </p:cNvPr>
              <p:cNvCxnSpPr/>
              <p:nvPr/>
            </p:nvCxnSpPr>
            <p:spPr>
              <a:xfrm flipV="1">
                <a:off x="2960915" y="3278315"/>
                <a:ext cx="4261352" cy="1337228"/>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66" name="Group 65">
              <a:extLst>
                <a:ext uri="{FF2B5EF4-FFF2-40B4-BE49-F238E27FC236}">
                  <a16:creationId xmlns:a16="http://schemas.microsoft.com/office/drawing/2014/main" id="{01277181-33A6-B353-5742-87FB39D2ECAA}"/>
                </a:ext>
              </a:extLst>
            </p:cNvPr>
            <p:cNvGrpSpPr/>
            <p:nvPr/>
          </p:nvGrpSpPr>
          <p:grpSpPr>
            <a:xfrm>
              <a:off x="236604" y="3323705"/>
              <a:ext cx="5896924" cy="211015"/>
              <a:chOff x="987520" y="3658019"/>
              <a:chExt cx="5896924" cy="211015"/>
            </a:xfrm>
          </p:grpSpPr>
          <p:cxnSp>
            <p:nvCxnSpPr>
              <p:cNvPr id="3" name="Straight Arrow Connector 2">
                <a:extLst>
                  <a:ext uri="{FF2B5EF4-FFF2-40B4-BE49-F238E27FC236}">
                    <a16:creationId xmlns:a16="http://schemas.microsoft.com/office/drawing/2014/main" id="{C3512F80-8EE3-D374-A4E5-3FDC516E6D74}"/>
                  </a:ext>
                </a:extLst>
              </p:cNvPr>
              <p:cNvCxnSpPr>
                <a:cxnSpLocks/>
              </p:cNvCxnSpPr>
              <p:nvPr/>
            </p:nvCxnSpPr>
            <p:spPr>
              <a:xfrm>
                <a:off x="987737" y="3763526"/>
                <a:ext cx="5896707" cy="1"/>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42DEAB2E-6475-A675-3DA0-51896DCEB87F}"/>
                  </a:ext>
                </a:extLst>
              </p:cNvPr>
              <p:cNvGrpSpPr/>
              <p:nvPr/>
            </p:nvGrpSpPr>
            <p:grpSpPr>
              <a:xfrm>
                <a:off x="987520" y="3658019"/>
                <a:ext cx="649456" cy="211015"/>
                <a:chOff x="767862" y="3634154"/>
                <a:chExt cx="649456" cy="211015"/>
              </a:xfrm>
            </p:grpSpPr>
            <p:sp>
              <p:nvSpPr>
                <p:cNvPr id="11" name="Rectangle 10">
                  <a:extLst>
                    <a:ext uri="{FF2B5EF4-FFF2-40B4-BE49-F238E27FC236}">
                      <a16:creationId xmlns:a16="http://schemas.microsoft.com/office/drawing/2014/main" id="{CEF66957-1173-FF6B-9426-88E79279A48F}"/>
                    </a:ext>
                  </a:extLst>
                </p:cNvPr>
                <p:cNvSpPr/>
                <p:nvPr/>
              </p:nvSpPr>
              <p:spPr>
                <a:xfrm>
                  <a:off x="767862" y="3634154"/>
                  <a:ext cx="580292" cy="21101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ZA" dirty="0"/>
                </a:p>
              </p:txBody>
            </p:sp>
            <p:sp>
              <p:nvSpPr>
                <p:cNvPr id="12" name="Rectangle 11">
                  <a:extLst>
                    <a:ext uri="{FF2B5EF4-FFF2-40B4-BE49-F238E27FC236}">
                      <a16:creationId xmlns:a16="http://schemas.microsoft.com/office/drawing/2014/main" id="{83127F02-EFF2-4A10-AFE1-012AED39C26E}"/>
                    </a:ext>
                  </a:extLst>
                </p:cNvPr>
                <p:cNvSpPr/>
                <p:nvPr/>
              </p:nvSpPr>
              <p:spPr>
                <a:xfrm>
                  <a:off x="1371599" y="3672254"/>
                  <a:ext cx="45719" cy="13481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ZA"/>
                </a:p>
              </p:txBody>
            </p:sp>
          </p:grpSp>
        </p:grpSp>
        <p:sp>
          <p:nvSpPr>
            <p:cNvPr id="19" name="Cloud 18">
              <a:extLst>
                <a:ext uri="{FF2B5EF4-FFF2-40B4-BE49-F238E27FC236}">
                  <a16:creationId xmlns:a16="http://schemas.microsoft.com/office/drawing/2014/main" id="{9D534741-3015-03F3-23A0-40CE5B7D368B}"/>
                </a:ext>
              </a:extLst>
            </p:cNvPr>
            <p:cNvSpPr/>
            <p:nvPr/>
          </p:nvSpPr>
          <p:spPr>
            <a:xfrm rot="1322240">
              <a:off x="1301226" y="2090268"/>
              <a:ext cx="3094892" cy="2872154"/>
            </a:xfrm>
            <a:prstGeom prst="cloud">
              <a:avLst/>
            </a:prstGeom>
            <a:blipFill dpi="0" rotWithShape="1">
              <a:blip r:embed="rId3">
                <a:alphaModFix amt="80000"/>
              </a:blip>
              <a:srcRect/>
              <a:stretch>
                <a:fillRect/>
              </a:stretch>
            </a:blip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41" name="Group 40">
            <a:extLst>
              <a:ext uri="{FF2B5EF4-FFF2-40B4-BE49-F238E27FC236}">
                <a16:creationId xmlns:a16="http://schemas.microsoft.com/office/drawing/2014/main" id="{95203187-F241-DEAE-8D6B-7908D2765D25}"/>
              </a:ext>
            </a:extLst>
          </p:cNvPr>
          <p:cNvGrpSpPr/>
          <p:nvPr/>
        </p:nvGrpSpPr>
        <p:grpSpPr>
          <a:xfrm>
            <a:off x="8385824" y="4242251"/>
            <a:ext cx="3316790" cy="1802707"/>
            <a:chOff x="8385824" y="4242251"/>
            <a:chExt cx="3316790" cy="1802707"/>
          </a:xfrm>
        </p:grpSpPr>
        <p:cxnSp>
          <p:nvCxnSpPr>
            <p:cNvPr id="39" name="Straight Connector 38">
              <a:extLst>
                <a:ext uri="{FF2B5EF4-FFF2-40B4-BE49-F238E27FC236}">
                  <a16:creationId xmlns:a16="http://schemas.microsoft.com/office/drawing/2014/main" id="{5CAF47CA-E512-BB61-2AD4-232797A16349}"/>
                </a:ext>
              </a:extLst>
            </p:cNvPr>
            <p:cNvCxnSpPr/>
            <p:nvPr/>
          </p:nvCxnSpPr>
          <p:spPr>
            <a:xfrm>
              <a:off x="8692754" y="4984169"/>
              <a:ext cx="2789251" cy="0"/>
            </a:xfrm>
            <a:prstGeom prst="line">
              <a:avLst/>
            </a:prstGeom>
            <a:ln>
              <a:solidFill>
                <a:srgbClr val="850035"/>
              </a:solidFill>
            </a:ln>
          </p:spPr>
          <p:style>
            <a:lnRef idx="2">
              <a:schemeClr val="accent1"/>
            </a:lnRef>
            <a:fillRef idx="0">
              <a:schemeClr val="accent1"/>
            </a:fillRef>
            <a:effectRef idx="1">
              <a:schemeClr val="accent1"/>
            </a:effectRef>
            <a:fontRef idx="minor">
              <a:schemeClr val="tx1"/>
            </a:fontRef>
          </p:style>
        </p:cxnSp>
        <p:grpSp>
          <p:nvGrpSpPr>
            <p:cNvPr id="25" name="Group 24">
              <a:extLst>
                <a:ext uri="{FF2B5EF4-FFF2-40B4-BE49-F238E27FC236}">
                  <a16:creationId xmlns:a16="http://schemas.microsoft.com/office/drawing/2014/main" id="{B2423188-2979-F197-097D-F17E4073E8EE}"/>
                </a:ext>
              </a:extLst>
            </p:cNvPr>
            <p:cNvGrpSpPr/>
            <p:nvPr/>
          </p:nvGrpSpPr>
          <p:grpSpPr>
            <a:xfrm>
              <a:off x="8385824" y="4242251"/>
              <a:ext cx="3316790" cy="1802707"/>
              <a:chOff x="8396716" y="2587647"/>
              <a:chExt cx="3316790" cy="1802707"/>
            </a:xfrm>
          </p:grpSpPr>
          <p:cxnSp>
            <p:nvCxnSpPr>
              <p:cNvPr id="27" name="Straight Arrow Connector 26">
                <a:extLst>
                  <a:ext uri="{FF2B5EF4-FFF2-40B4-BE49-F238E27FC236}">
                    <a16:creationId xmlns:a16="http://schemas.microsoft.com/office/drawing/2014/main" id="{1EE09ADC-36BB-20AB-6A60-843C35716EDA}"/>
                  </a:ext>
                </a:extLst>
              </p:cNvPr>
              <p:cNvCxnSpPr>
                <a:cxnSpLocks/>
              </p:cNvCxnSpPr>
              <p:nvPr/>
            </p:nvCxnSpPr>
            <p:spPr>
              <a:xfrm flipV="1">
                <a:off x="8704028" y="2632042"/>
                <a:ext cx="0" cy="139504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9" name="TextBox 28">
                <a:extLst>
                  <a:ext uri="{FF2B5EF4-FFF2-40B4-BE49-F238E27FC236}">
                    <a16:creationId xmlns:a16="http://schemas.microsoft.com/office/drawing/2014/main" id="{4B071428-5D83-4B29-7C91-7D558B5A842A}"/>
                  </a:ext>
                </a:extLst>
              </p:cNvPr>
              <p:cNvSpPr txBox="1"/>
              <p:nvPr/>
            </p:nvSpPr>
            <p:spPr>
              <a:xfrm>
                <a:off x="11115629" y="4051800"/>
                <a:ext cx="597877" cy="338554"/>
              </a:xfrm>
              <a:prstGeom prst="rect">
                <a:avLst/>
              </a:prstGeom>
              <a:noFill/>
            </p:spPr>
            <p:txBody>
              <a:bodyPr wrap="square" rtlCol="0">
                <a:spAutoFit/>
              </a:bodyPr>
              <a:lstStyle/>
              <a:p>
                <a:r>
                  <a:rPr lang="en-ZA" sz="1600" dirty="0">
                    <a:latin typeface="Arial" panose="020B0604020202020204" pitchFamily="34" charset="0"/>
                    <a:ea typeface="Calibri" panose="020F0502020204030204" pitchFamily="34" charset="0"/>
                    <a:cs typeface="Arial" panose="020B0604020202020204" pitchFamily="34" charset="0"/>
                  </a:rPr>
                  <a:t>t</a:t>
                </a:r>
              </a:p>
            </p:txBody>
          </p:sp>
          <p:sp>
            <p:nvSpPr>
              <p:cNvPr id="31" name="TextBox 30">
                <a:extLst>
                  <a:ext uri="{FF2B5EF4-FFF2-40B4-BE49-F238E27FC236}">
                    <a16:creationId xmlns:a16="http://schemas.microsoft.com/office/drawing/2014/main" id="{14E19D11-32AE-2B0A-7DD8-F70D83EAB800}"/>
                  </a:ext>
                </a:extLst>
              </p:cNvPr>
              <p:cNvSpPr txBox="1"/>
              <p:nvPr/>
            </p:nvSpPr>
            <p:spPr>
              <a:xfrm>
                <a:off x="8396716" y="2587647"/>
                <a:ext cx="597877" cy="338554"/>
              </a:xfrm>
              <a:prstGeom prst="rect">
                <a:avLst/>
              </a:prstGeom>
              <a:noFill/>
            </p:spPr>
            <p:txBody>
              <a:bodyPr wrap="square" rtlCol="0">
                <a:spAutoFit/>
              </a:bodyPr>
              <a:lstStyle/>
              <a:p>
                <a:r>
                  <a:rPr lang="en-ZA" sz="1600" dirty="0">
                    <a:latin typeface="Arial" panose="020B0604020202020204" pitchFamily="34" charset="0"/>
                    <a:ea typeface="Calibri" panose="020F0502020204030204" pitchFamily="34" charset="0"/>
                    <a:cs typeface="Arial" panose="020B0604020202020204" pitchFamily="34" charset="0"/>
                  </a:rPr>
                  <a:t>N</a:t>
                </a:r>
              </a:p>
            </p:txBody>
          </p:sp>
          <p:sp>
            <p:nvSpPr>
              <p:cNvPr id="33" name="Rectangle 32">
                <a:extLst>
                  <a:ext uri="{FF2B5EF4-FFF2-40B4-BE49-F238E27FC236}">
                    <a16:creationId xmlns:a16="http://schemas.microsoft.com/office/drawing/2014/main" id="{AD7B8CEF-3981-F7A0-03C7-8C945DC5010C}"/>
                  </a:ext>
                </a:extLst>
              </p:cNvPr>
              <p:cNvSpPr/>
              <p:nvPr/>
            </p:nvSpPr>
            <p:spPr>
              <a:xfrm>
                <a:off x="8584282" y="3977682"/>
                <a:ext cx="2930767" cy="12475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ZA" sz="1600">
                  <a:latin typeface="Arial" panose="020B0604020202020204" pitchFamily="34" charset="0"/>
                  <a:cs typeface="Arial" panose="020B0604020202020204" pitchFamily="34" charset="0"/>
                </a:endParaRPr>
              </a:p>
            </p:txBody>
          </p:sp>
          <p:cxnSp>
            <p:nvCxnSpPr>
              <p:cNvPr id="34" name="Straight Arrow Connector 33">
                <a:extLst>
                  <a:ext uri="{FF2B5EF4-FFF2-40B4-BE49-F238E27FC236}">
                    <a16:creationId xmlns:a16="http://schemas.microsoft.com/office/drawing/2014/main" id="{C5593816-AEC7-16A9-E949-842677244DCB}"/>
                  </a:ext>
                </a:extLst>
              </p:cNvPr>
              <p:cNvCxnSpPr/>
              <p:nvPr/>
            </p:nvCxnSpPr>
            <p:spPr>
              <a:xfrm>
                <a:off x="8703646" y="3977682"/>
                <a:ext cx="2930769"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spTree>
    <p:extLst>
      <p:ext uri="{BB962C8B-B14F-4D97-AF65-F5344CB8AC3E}">
        <p14:creationId xmlns:p14="http://schemas.microsoft.com/office/powerpoint/2010/main" val="248345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Arrow Connector 9">
            <a:extLst>
              <a:ext uri="{FF2B5EF4-FFF2-40B4-BE49-F238E27FC236}">
                <a16:creationId xmlns:a16="http://schemas.microsoft.com/office/drawing/2014/main" id="{2DFAC1A2-9E57-2C2F-F3A2-3067E1E10C67}"/>
              </a:ext>
            </a:extLst>
          </p:cNvPr>
          <p:cNvCxnSpPr>
            <a:stCxn id="8" idx="3"/>
            <a:endCxn id="7" idx="1"/>
          </p:cNvCxnSpPr>
          <p:nvPr/>
        </p:nvCxnSpPr>
        <p:spPr>
          <a:xfrm flipV="1">
            <a:off x="5200248" y="3429001"/>
            <a:ext cx="2621323" cy="16472"/>
          </a:xfrm>
          <a:prstGeom prst="straightConnector1">
            <a:avLst/>
          </a:prstGeom>
          <a:ln w="38100">
            <a:solidFill>
              <a:srgbClr val="850035"/>
            </a:solidFill>
            <a:tailEnd type="triangle"/>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0AE96D69-9737-56AB-AA34-3E3710B38FDD}"/>
              </a:ext>
            </a:extLst>
          </p:cNvPr>
          <p:cNvSpPr txBox="1">
            <a:spLocks/>
          </p:cNvSpPr>
          <p:nvPr/>
        </p:nvSpPr>
        <p:spPr>
          <a:xfrm>
            <a:off x="345758" y="305075"/>
            <a:ext cx="10515600" cy="6363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ZA" sz="2600" dirty="0">
                <a:solidFill>
                  <a:srgbClr val="17306B"/>
                </a:solidFill>
                <a:latin typeface="Calibri Light" panose="020F0302020204030204" pitchFamily="34" charset="0"/>
                <a:ea typeface="Calibri Light" panose="020F0302020204030204" pitchFamily="34" charset="0"/>
                <a:cs typeface="Calibri Light" panose="020F0302020204030204" pitchFamily="34" charset="0"/>
              </a:rPr>
              <a:t>Sending messages with topology</a:t>
            </a:r>
          </a:p>
        </p:txBody>
      </p:sp>
      <p:pic>
        <p:nvPicPr>
          <p:cNvPr id="4" name="Picture 3" descr="A diagram of a graph&#10;&#10;AI-generated content may be incorrect.">
            <a:extLst>
              <a:ext uri="{FF2B5EF4-FFF2-40B4-BE49-F238E27FC236}">
                <a16:creationId xmlns:a16="http://schemas.microsoft.com/office/drawing/2014/main" id="{E6E54169-6FEF-980F-E48B-0E49BC52FE40}"/>
              </a:ext>
            </a:extLst>
          </p:cNvPr>
          <p:cNvPicPr>
            <a:picLocks noChangeAspect="1"/>
          </p:cNvPicPr>
          <p:nvPr/>
        </p:nvPicPr>
        <p:blipFill>
          <a:blip r:embed="rId3">
            <a:extLst>
              <a:ext uri="{28A0092B-C50C-407E-A947-70E740481C1C}">
                <a14:useLocalDpi xmlns:a14="http://schemas.microsoft.com/office/drawing/2010/main" val="0"/>
              </a:ext>
            </a:extLst>
          </a:blip>
          <a:srcRect l="73799" t="70099" r="3935" b="3047"/>
          <a:stretch>
            <a:fillRect/>
          </a:stretch>
        </p:blipFill>
        <p:spPr>
          <a:xfrm>
            <a:off x="7817195" y="4636483"/>
            <a:ext cx="4205931" cy="2090351"/>
          </a:xfrm>
          <a:prstGeom prst="rect">
            <a:avLst/>
          </a:prstGeom>
        </p:spPr>
      </p:pic>
      <p:pic>
        <p:nvPicPr>
          <p:cNvPr id="5" name="Picture 4" descr="A diagram of a graph&#10;&#10;AI-generated content may be incorrect.">
            <a:extLst>
              <a:ext uri="{FF2B5EF4-FFF2-40B4-BE49-F238E27FC236}">
                <a16:creationId xmlns:a16="http://schemas.microsoft.com/office/drawing/2014/main" id="{4DD34CF9-2080-7E6C-98FB-0C33F86C7268}"/>
              </a:ext>
            </a:extLst>
          </p:cNvPr>
          <p:cNvPicPr>
            <a:picLocks noChangeAspect="1"/>
          </p:cNvPicPr>
          <p:nvPr/>
        </p:nvPicPr>
        <p:blipFill>
          <a:blip r:embed="rId3">
            <a:extLst>
              <a:ext uri="{28A0092B-C50C-407E-A947-70E740481C1C}">
                <a14:useLocalDpi xmlns:a14="http://schemas.microsoft.com/office/drawing/2010/main" val="0"/>
              </a:ext>
            </a:extLst>
          </a:blip>
          <a:srcRect l="73799" t="4460" r="4318" b="68687"/>
          <a:stretch>
            <a:fillRect/>
          </a:stretch>
        </p:blipFill>
        <p:spPr>
          <a:xfrm>
            <a:off x="345758" y="2383824"/>
            <a:ext cx="4133483" cy="2090352"/>
          </a:xfrm>
          <a:prstGeom prst="rect">
            <a:avLst/>
          </a:prstGeom>
        </p:spPr>
      </p:pic>
      <p:pic>
        <p:nvPicPr>
          <p:cNvPr id="6" name="Picture 5">
            <a:extLst>
              <a:ext uri="{FF2B5EF4-FFF2-40B4-BE49-F238E27FC236}">
                <a16:creationId xmlns:a16="http://schemas.microsoft.com/office/drawing/2014/main" id="{64CB7FF6-7D16-3E1C-6CA5-1565890F3930}"/>
              </a:ext>
            </a:extLst>
          </p:cNvPr>
          <p:cNvPicPr>
            <a:picLocks noChangeAspect="1"/>
          </p:cNvPicPr>
          <p:nvPr/>
        </p:nvPicPr>
        <p:blipFill>
          <a:blip r:embed="rId4"/>
          <a:stretch>
            <a:fillRect/>
          </a:stretch>
        </p:blipFill>
        <p:spPr>
          <a:xfrm>
            <a:off x="5546805" y="2389947"/>
            <a:ext cx="1966107" cy="1966107"/>
          </a:xfrm>
          <a:prstGeom prst="rect">
            <a:avLst/>
          </a:prstGeom>
        </p:spPr>
      </p:pic>
      <p:pic>
        <p:nvPicPr>
          <p:cNvPr id="7" name="Picture 6" descr="A diagram of a graph&#10;&#10;AI-generated content may be incorrect.">
            <a:extLst>
              <a:ext uri="{FF2B5EF4-FFF2-40B4-BE49-F238E27FC236}">
                <a16:creationId xmlns:a16="http://schemas.microsoft.com/office/drawing/2014/main" id="{39DBAE71-5448-3438-8B91-71316EF12868}"/>
              </a:ext>
            </a:extLst>
          </p:cNvPr>
          <p:cNvPicPr>
            <a:picLocks noChangeAspect="1"/>
          </p:cNvPicPr>
          <p:nvPr/>
        </p:nvPicPr>
        <p:blipFill>
          <a:blip r:embed="rId3">
            <a:extLst>
              <a:ext uri="{28A0092B-C50C-407E-A947-70E740481C1C}">
                <a14:useLocalDpi xmlns:a14="http://schemas.microsoft.com/office/drawing/2010/main" val="0"/>
              </a:ext>
            </a:extLst>
          </a:blip>
          <a:srcRect l="73798" t="37408" r="4828" b="35739"/>
          <a:stretch>
            <a:fillRect/>
          </a:stretch>
        </p:blipFill>
        <p:spPr>
          <a:xfrm>
            <a:off x="7821571" y="2383825"/>
            <a:ext cx="4037428" cy="2090352"/>
          </a:xfrm>
          <a:prstGeom prst="rect">
            <a:avLst/>
          </a:prstGeom>
        </p:spPr>
      </p:pic>
      <p:pic>
        <p:nvPicPr>
          <p:cNvPr id="8" name="Picture 7" descr="A diagram of a graph&#10;&#10;AI-generated content may be incorrect.">
            <a:extLst>
              <a:ext uri="{FF2B5EF4-FFF2-40B4-BE49-F238E27FC236}">
                <a16:creationId xmlns:a16="http://schemas.microsoft.com/office/drawing/2014/main" id="{8A8C8179-A3A8-8825-4907-48789881FC63}"/>
              </a:ext>
            </a:extLst>
          </p:cNvPr>
          <p:cNvPicPr>
            <a:picLocks noChangeAspect="1"/>
          </p:cNvPicPr>
          <p:nvPr/>
        </p:nvPicPr>
        <p:blipFill>
          <a:blip r:embed="rId3">
            <a:extLst>
              <a:ext uri="{28A0092B-C50C-407E-A947-70E740481C1C}">
                <a14:useLocalDpi xmlns:a14="http://schemas.microsoft.com/office/drawing/2010/main" val="0"/>
              </a:ext>
            </a:extLst>
          </a:blip>
          <a:srcRect l="96509" t="4460" b="68687"/>
          <a:stretch>
            <a:fillRect/>
          </a:stretch>
        </p:blipFill>
        <p:spPr>
          <a:xfrm>
            <a:off x="4540762" y="2400297"/>
            <a:ext cx="659486" cy="2090352"/>
          </a:xfrm>
          <a:prstGeom prst="rect">
            <a:avLst/>
          </a:prstGeom>
        </p:spPr>
      </p:pic>
    </p:spTree>
    <p:extLst>
      <p:ext uri="{BB962C8B-B14F-4D97-AF65-F5344CB8AC3E}">
        <p14:creationId xmlns:p14="http://schemas.microsoft.com/office/powerpoint/2010/main" val="11601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0A484-1E41-1E66-8C8A-B4AC3D615179}"/>
            </a:ext>
          </a:extLst>
        </p:cNvPr>
        <p:cNvGrpSpPr/>
        <p:nvPr/>
      </p:nvGrpSpPr>
      <p:grpSpPr>
        <a:xfrm>
          <a:off x="0" y="0"/>
          <a:ext cx="0" cy="0"/>
          <a:chOff x="0" y="0"/>
          <a:chExt cx="0" cy="0"/>
        </a:xfrm>
      </p:grpSpPr>
      <p:sp>
        <p:nvSpPr>
          <p:cNvPr id="60417" name="Shape 40">
            <a:extLst>
              <a:ext uri="{FF2B5EF4-FFF2-40B4-BE49-F238E27FC236}">
                <a16:creationId xmlns:a16="http://schemas.microsoft.com/office/drawing/2014/main" id="{585794E1-0A94-695B-BEA4-8519521D276B}"/>
              </a:ext>
            </a:extLst>
          </p:cNvPr>
          <p:cNvSpPr>
            <a:spLocks noGrp="1"/>
          </p:cNvSpPr>
          <p:nvPr>
            <p:ph type="title"/>
          </p:nvPr>
        </p:nvSpPr>
        <p:spPr>
          <a:xfrm>
            <a:off x="671220" y="2491991"/>
            <a:ext cx="11037493" cy="713053"/>
          </a:xfrm>
        </p:spPr>
        <p:txBody>
          <a:bodyPr>
            <a:normAutofit/>
          </a:bodyPr>
          <a:lstStyle/>
          <a:p>
            <a:pPr algn="l" eaLnBrk="1" hangingPunct="1"/>
            <a:r>
              <a:rPr lang="en-US" sz="2800" dirty="0">
                <a:solidFill>
                  <a:srgbClr val="17306B"/>
                </a:solidFill>
                <a:latin typeface="Helvetica Neue Light (Body)"/>
                <a:cs typeface="Calibri Light" panose="020F0302020204030204" pitchFamily="34" charset="0"/>
              </a:rPr>
              <a:t>Thank you</a:t>
            </a:r>
            <a:endParaRPr lang="en-US" sz="2800" dirty="0">
              <a:solidFill>
                <a:srgbClr val="17306B"/>
              </a:solidFill>
              <a:latin typeface="Helvetica Neue Light (Body)"/>
              <a:cs typeface="Calibri Light"/>
            </a:endParaRPr>
          </a:p>
        </p:txBody>
      </p:sp>
      <p:sp>
        <p:nvSpPr>
          <p:cNvPr id="60418" name="Shape 41">
            <a:extLst>
              <a:ext uri="{FF2B5EF4-FFF2-40B4-BE49-F238E27FC236}">
                <a16:creationId xmlns:a16="http://schemas.microsoft.com/office/drawing/2014/main" id="{657DD443-22E3-2E66-4F72-65B31B1670F1}"/>
              </a:ext>
            </a:extLst>
          </p:cNvPr>
          <p:cNvSpPr>
            <a:spLocks noGrp="1"/>
          </p:cNvSpPr>
          <p:nvPr>
            <p:ph type="body" idx="1"/>
          </p:nvPr>
        </p:nvSpPr>
        <p:spPr>
          <a:xfrm>
            <a:off x="671221" y="3549198"/>
            <a:ext cx="8340328" cy="1209233"/>
          </a:xfrm>
        </p:spPr>
        <p:txBody>
          <a:bodyPr>
            <a:normAutofit/>
          </a:bodyPr>
          <a:lstStyle/>
          <a:p>
            <a:pPr fontAlgn="base"/>
            <a:r>
              <a:rPr lang="en-US" sz="1800" dirty="0">
                <a:solidFill>
                  <a:schemeClr val="tx1">
                    <a:lumMod val="50000"/>
                    <a:lumOff val="50000"/>
                  </a:schemeClr>
                </a:solidFill>
              </a:rPr>
              <a:t>structured-light-lab.org​</a:t>
            </a:r>
          </a:p>
          <a:p>
            <a:pPr fontAlgn="base"/>
            <a:r>
              <a:rPr lang="en-US" sz="1800" dirty="0">
                <a:solidFill>
                  <a:schemeClr val="tx1">
                    <a:lumMod val="50000"/>
                    <a:lumOff val="50000"/>
                  </a:schemeClr>
                </a:solidFill>
              </a:rPr>
              <a:t>3050649@students.wits.ac.za</a:t>
            </a:r>
          </a:p>
        </p:txBody>
      </p:sp>
      <p:pic>
        <p:nvPicPr>
          <p:cNvPr id="3" name="Picture 2">
            <a:extLst>
              <a:ext uri="{FF2B5EF4-FFF2-40B4-BE49-F238E27FC236}">
                <a16:creationId xmlns:a16="http://schemas.microsoft.com/office/drawing/2014/main" id="{275A4C1E-6581-D036-169A-EFAA004C3C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926" y="4950317"/>
            <a:ext cx="2626746" cy="1653558"/>
          </a:xfrm>
          <a:prstGeom prst="rect">
            <a:avLst/>
          </a:prstGeom>
        </p:spPr>
      </p:pic>
      <p:pic>
        <p:nvPicPr>
          <p:cNvPr id="2050" name="Picture 2">
            <a:extLst>
              <a:ext uri="{FF2B5EF4-FFF2-40B4-BE49-F238E27FC236}">
                <a16:creationId xmlns:a16="http://schemas.microsoft.com/office/drawing/2014/main" id="{92CFC192-A966-0CC3-2FFE-4FACDD9A50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6771" y="5215461"/>
            <a:ext cx="1428750" cy="141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94146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computer keyboard&#10;&#10;AI-generated content may be incorrect.">
            <a:extLst>
              <a:ext uri="{FF2B5EF4-FFF2-40B4-BE49-F238E27FC236}">
                <a16:creationId xmlns:a16="http://schemas.microsoft.com/office/drawing/2014/main" id="{E9EF2628-B1D8-8AB2-7930-248502AB64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3431741"/>
          </a:xfrm>
          <a:prstGeom prst="rect">
            <a:avLst/>
          </a:prstGeom>
        </p:spPr>
      </p:pic>
      <p:pic>
        <p:nvPicPr>
          <p:cNvPr id="7" name="Picture 6" descr="Fog covering a tall tree">
            <a:extLst>
              <a:ext uri="{FF2B5EF4-FFF2-40B4-BE49-F238E27FC236}">
                <a16:creationId xmlns:a16="http://schemas.microsoft.com/office/drawing/2014/main" id="{1FFE6115-85B2-A9A6-8A00-787CF4FBB07D}"/>
              </a:ext>
            </a:extLst>
          </p:cNvPr>
          <p:cNvPicPr>
            <a:picLocks noChangeAspect="1"/>
          </p:cNvPicPr>
          <p:nvPr/>
        </p:nvPicPr>
        <p:blipFill>
          <a:blip r:embed="rId4">
            <a:extLst>
              <a:ext uri="{28A0092B-C50C-407E-A947-70E740481C1C}">
                <a14:useLocalDpi xmlns:a14="http://schemas.microsoft.com/office/drawing/2010/main" val="0"/>
              </a:ext>
            </a:extLst>
          </a:blip>
          <a:srcRect l="42241" t="16173" r="18385" b="31668"/>
          <a:stretch>
            <a:fillRect/>
          </a:stretch>
        </p:blipFill>
        <p:spPr>
          <a:xfrm>
            <a:off x="8338038" y="3426302"/>
            <a:ext cx="3853962" cy="3426302"/>
          </a:xfrm>
          <a:prstGeom prst="rect">
            <a:avLst/>
          </a:prstGeom>
        </p:spPr>
      </p:pic>
      <p:pic>
        <p:nvPicPr>
          <p:cNvPr id="9" name="Picture 8" descr="Close-up of purple cells">
            <a:extLst>
              <a:ext uri="{FF2B5EF4-FFF2-40B4-BE49-F238E27FC236}">
                <a16:creationId xmlns:a16="http://schemas.microsoft.com/office/drawing/2014/main" id="{0F3D8005-2342-284C-7D85-B0A3AF4986FC}"/>
              </a:ext>
            </a:extLst>
          </p:cNvPr>
          <p:cNvPicPr>
            <a:picLocks noChangeAspect="1"/>
          </p:cNvPicPr>
          <p:nvPr/>
        </p:nvPicPr>
        <p:blipFill>
          <a:blip r:embed="rId5">
            <a:extLst>
              <a:ext uri="{28A0092B-C50C-407E-A947-70E740481C1C}">
                <a14:useLocalDpi xmlns:a14="http://schemas.microsoft.com/office/drawing/2010/main" val="0"/>
              </a:ext>
            </a:extLst>
          </a:blip>
          <a:srcRect l="4123" t="28849" r="43751" b="18993"/>
          <a:stretch>
            <a:fillRect/>
          </a:stretch>
        </p:blipFill>
        <p:spPr>
          <a:xfrm>
            <a:off x="3853961" y="3431557"/>
            <a:ext cx="4539878" cy="3426302"/>
          </a:xfrm>
          <a:prstGeom prst="rect">
            <a:avLst/>
          </a:prstGeom>
        </p:spPr>
      </p:pic>
      <p:pic>
        <p:nvPicPr>
          <p:cNvPr id="12" name="Picture 11" descr="A close-up of a machine&#10;&#10;AI-generated content may be incorrect.">
            <a:extLst>
              <a:ext uri="{FF2B5EF4-FFF2-40B4-BE49-F238E27FC236}">
                <a16:creationId xmlns:a16="http://schemas.microsoft.com/office/drawing/2014/main" id="{BA514559-05B5-8565-62EF-02A3BFB64331}"/>
              </a:ext>
            </a:extLst>
          </p:cNvPr>
          <p:cNvPicPr>
            <a:picLocks noChangeAspect="1"/>
          </p:cNvPicPr>
          <p:nvPr/>
        </p:nvPicPr>
        <p:blipFill>
          <a:blip r:embed="rId6">
            <a:extLst>
              <a:ext uri="{28A0092B-C50C-407E-A947-70E740481C1C}">
                <a14:useLocalDpi xmlns:a14="http://schemas.microsoft.com/office/drawing/2010/main" val="0"/>
              </a:ext>
            </a:extLst>
          </a:blip>
          <a:srcRect l="29011" r="18535" b="21332"/>
          <a:stretch>
            <a:fillRect/>
          </a:stretch>
        </p:blipFill>
        <p:spPr>
          <a:xfrm rot="5400000">
            <a:off x="213829" y="3212473"/>
            <a:ext cx="3426302" cy="3853961"/>
          </a:xfrm>
          <a:prstGeom prst="rect">
            <a:avLst/>
          </a:prstGeom>
        </p:spPr>
      </p:pic>
      <p:sp>
        <p:nvSpPr>
          <p:cNvPr id="6" name="Title 1">
            <a:extLst>
              <a:ext uri="{FF2B5EF4-FFF2-40B4-BE49-F238E27FC236}">
                <a16:creationId xmlns:a16="http://schemas.microsoft.com/office/drawing/2014/main" id="{8BA66073-FA0A-2642-E85C-37A5AF74AB22}"/>
              </a:ext>
            </a:extLst>
          </p:cNvPr>
          <p:cNvSpPr>
            <a:spLocks noGrp="1"/>
          </p:cNvSpPr>
          <p:nvPr>
            <p:ph type="title"/>
          </p:nvPr>
        </p:nvSpPr>
        <p:spPr>
          <a:xfrm>
            <a:off x="345758" y="306070"/>
            <a:ext cx="10515600" cy="632280"/>
          </a:xfrm>
        </p:spPr>
        <p:txBody>
          <a:bodyPr>
            <a:normAutofit/>
          </a:bodyPr>
          <a:lstStyle/>
          <a:p>
            <a:r>
              <a:rPr lang="en-ZA" sz="260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What is random media?</a:t>
            </a:r>
          </a:p>
        </p:txBody>
      </p:sp>
    </p:spTree>
    <p:extLst>
      <p:ext uri="{BB962C8B-B14F-4D97-AF65-F5344CB8AC3E}">
        <p14:creationId xmlns:p14="http://schemas.microsoft.com/office/powerpoint/2010/main" val="646862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8F8F-AE83-667C-B520-AA8E4DF2E297}"/>
              </a:ext>
            </a:extLst>
          </p:cNvPr>
          <p:cNvSpPr>
            <a:spLocks noGrp="1"/>
          </p:cNvSpPr>
          <p:nvPr>
            <p:ph type="title"/>
          </p:nvPr>
        </p:nvSpPr>
        <p:spPr>
          <a:xfrm>
            <a:off x="345758" y="306614"/>
            <a:ext cx="10515600" cy="658132"/>
          </a:xfrm>
        </p:spPr>
        <p:txBody>
          <a:bodyPr>
            <a:normAutofit/>
          </a:bodyPr>
          <a:lstStyle/>
          <a:p>
            <a:r>
              <a:rPr lang="en-ZA" sz="2600" dirty="0">
                <a:solidFill>
                  <a:srgbClr val="17306B"/>
                </a:solidFill>
                <a:latin typeface="Calibri Light" panose="020F0302020204030204" pitchFamily="34" charset="0"/>
                <a:ea typeface="Calibri Light" panose="020F0302020204030204" pitchFamily="34" charset="0"/>
                <a:cs typeface="Calibri Light" panose="020F0302020204030204" pitchFamily="34" charset="0"/>
              </a:rPr>
              <a:t>Where does it cause problems?</a:t>
            </a:r>
          </a:p>
        </p:txBody>
      </p:sp>
      <p:pic>
        <p:nvPicPr>
          <p:cNvPr id="3" name="Picture 2">
            <a:extLst>
              <a:ext uri="{FF2B5EF4-FFF2-40B4-BE49-F238E27FC236}">
                <a16:creationId xmlns:a16="http://schemas.microsoft.com/office/drawing/2014/main" id="{A727BA02-64B5-2888-E624-D4EC31B731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a:stretch>
            <a:fillRect/>
          </a:stretch>
        </p:blipFill>
        <p:spPr bwMode="auto">
          <a:xfrm>
            <a:off x="1" y="3429000"/>
            <a:ext cx="12192000" cy="3429000"/>
          </a:xfrm>
          <a:prstGeom prst="rect">
            <a:avLst/>
          </a:prstGeom>
          <a:noFill/>
          <a:extLst>
            <a:ext uri="{909E8E84-426E-40DD-AFC4-6F175D3DCCD1}">
              <a14:hiddenFill xmlns:a14="http://schemas.microsoft.com/office/drawing/2010/main">
                <a:solidFill>
                  <a:srgbClr val="FFFFFF"/>
                </a:solidFill>
              </a14:hiddenFill>
            </a:ext>
          </a:extLst>
        </p:spPr>
      </p:pic>
      <p:grpSp>
        <p:nvGrpSpPr>
          <p:cNvPr id="1042" name="Group 1041">
            <a:extLst>
              <a:ext uri="{FF2B5EF4-FFF2-40B4-BE49-F238E27FC236}">
                <a16:creationId xmlns:a16="http://schemas.microsoft.com/office/drawing/2014/main" id="{2ABFE849-3843-F876-EB65-C539034C2BAE}"/>
              </a:ext>
            </a:extLst>
          </p:cNvPr>
          <p:cNvGrpSpPr/>
          <p:nvPr/>
        </p:nvGrpSpPr>
        <p:grpSpPr>
          <a:xfrm>
            <a:off x="1727776" y="1194995"/>
            <a:ext cx="9087862" cy="2015627"/>
            <a:chOff x="1727776" y="1194995"/>
            <a:chExt cx="9087862" cy="2015627"/>
          </a:xfrm>
        </p:grpSpPr>
        <p:grpSp>
          <p:nvGrpSpPr>
            <p:cNvPr id="1035" name="Group 1034">
              <a:extLst>
                <a:ext uri="{FF2B5EF4-FFF2-40B4-BE49-F238E27FC236}">
                  <a16:creationId xmlns:a16="http://schemas.microsoft.com/office/drawing/2014/main" id="{731CFA62-2B10-A61F-8644-BBD64BB859A9}"/>
                </a:ext>
              </a:extLst>
            </p:cNvPr>
            <p:cNvGrpSpPr/>
            <p:nvPr/>
          </p:nvGrpSpPr>
          <p:grpSpPr>
            <a:xfrm>
              <a:off x="1727776" y="1604843"/>
              <a:ext cx="9087862" cy="1605779"/>
              <a:chOff x="1727776" y="1250513"/>
              <a:chExt cx="9087862" cy="1605779"/>
            </a:xfrm>
          </p:grpSpPr>
          <p:cxnSp>
            <p:nvCxnSpPr>
              <p:cNvPr id="55" name="Straight Connector 54">
                <a:extLst>
                  <a:ext uri="{FF2B5EF4-FFF2-40B4-BE49-F238E27FC236}">
                    <a16:creationId xmlns:a16="http://schemas.microsoft.com/office/drawing/2014/main" id="{09F2FD9D-9B8B-4077-7C0B-95C9FAA58E1A}"/>
                  </a:ext>
                </a:extLst>
              </p:cNvPr>
              <p:cNvCxnSpPr/>
              <p:nvPr/>
            </p:nvCxnSpPr>
            <p:spPr>
              <a:xfrm>
                <a:off x="8388224" y="1902052"/>
                <a:ext cx="911921" cy="0"/>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grpSp>
            <p:nvGrpSpPr>
              <p:cNvPr id="51" name="Group 50">
                <a:extLst>
                  <a:ext uri="{FF2B5EF4-FFF2-40B4-BE49-F238E27FC236}">
                    <a16:creationId xmlns:a16="http://schemas.microsoft.com/office/drawing/2014/main" id="{A31F63FC-8B9B-1B93-595A-818AA99A8043}"/>
                  </a:ext>
                </a:extLst>
              </p:cNvPr>
              <p:cNvGrpSpPr/>
              <p:nvPr/>
            </p:nvGrpSpPr>
            <p:grpSpPr>
              <a:xfrm>
                <a:off x="8079614" y="1371647"/>
                <a:ext cx="491490" cy="1036728"/>
                <a:chOff x="6229350" y="1588770"/>
                <a:chExt cx="491490" cy="1036728"/>
              </a:xfrm>
            </p:grpSpPr>
            <p:sp>
              <p:nvSpPr>
                <p:cNvPr id="52" name="Rectangle 51">
                  <a:extLst>
                    <a:ext uri="{FF2B5EF4-FFF2-40B4-BE49-F238E27FC236}">
                      <a16:creationId xmlns:a16="http://schemas.microsoft.com/office/drawing/2014/main" id="{6478E4DB-D567-1E93-2C1F-BA017DA8ED69}"/>
                    </a:ext>
                  </a:extLst>
                </p:cNvPr>
                <p:cNvSpPr/>
                <p:nvPr/>
              </p:nvSpPr>
              <p:spPr>
                <a:xfrm>
                  <a:off x="6229350" y="1588770"/>
                  <a:ext cx="491490" cy="1036728"/>
                </a:xfrm>
                <a:prstGeom prst="rect">
                  <a:avLst/>
                </a:prstGeom>
                <a:solidFill>
                  <a:schemeClr val="tx1">
                    <a:lumMod val="65000"/>
                    <a:lumOff val="35000"/>
                  </a:schemeClr>
                </a:solidFill>
                <a:ln>
                  <a:solidFill>
                    <a:schemeClr val="tx1"/>
                  </a:solidFill>
                </a:ln>
                <a:scene3d>
                  <a:camera prst="isometricLeftDown"/>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3" name="Rectangle 52">
                  <a:extLst>
                    <a:ext uri="{FF2B5EF4-FFF2-40B4-BE49-F238E27FC236}">
                      <a16:creationId xmlns:a16="http://schemas.microsoft.com/office/drawing/2014/main" id="{7C6BB4F3-850A-8DE7-0791-BDAF3E3166DB}"/>
                    </a:ext>
                  </a:extLst>
                </p:cNvPr>
                <p:cNvSpPr/>
                <p:nvPr/>
              </p:nvSpPr>
              <p:spPr>
                <a:xfrm>
                  <a:off x="6412230" y="1994044"/>
                  <a:ext cx="125730" cy="250263"/>
                </a:xfrm>
                <a:prstGeom prst="rect">
                  <a:avLst/>
                </a:prstGeom>
                <a:solidFill>
                  <a:schemeClr val="bg1"/>
                </a:solidFill>
                <a:ln>
                  <a:solidFill>
                    <a:schemeClr val="tx1"/>
                  </a:solidFill>
                </a:ln>
                <a:scene3d>
                  <a:camera prst="isometricLeftDown"/>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45" name="Isosceles Triangle 44">
                <a:extLst>
                  <a:ext uri="{FF2B5EF4-FFF2-40B4-BE49-F238E27FC236}">
                    <a16:creationId xmlns:a16="http://schemas.microsoft.com/office/drawing/2014/main" id="{FDE619A3-395B-E8CB-D0EF-06B96EB03E0F}"/>
                  </a:ext>
                </a:extLst>
              </p:cNvPr>
              <p:cNvSpPr/>
              <p:nvPr/>
            </p:nvSpPr>
            <p:spPr>
              <a:xfrm rot="16200000">
                <a:off x="7376058" y="1183123"/>
                <a:ext cx="461965" cy="1413777"/>
              </a:xfrm>
              <a:prstGeom prst="triangl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39" name="Straight Connector 38">
                <a:extLst>
                  <a:ext uri="{FF2B5EF4-FFF2-40B4-BE49-F238E27FC236}">
                    <a16:creationId xmlns:a16="http://schemas.microsoft.com/office/drawing/2014/main" id="{AB55B6AC-467E-6DEB-94D2-E3D38149C8AA}"/>
                  </a:ext>
                </a:extLst>
              </p:cNvPr>
              <p:cNvCxnSpPr>
                <a:cxnSpLocks/>
              </p:cNvCxnSpPr>
              <p:nvPr/>
            </p:nvCxnSpPr>
            <p:spPr>
              <a:xfrm>
                <a:off x="6115575" y="1892769"/>
                <a:ext cx="1127170" cy="0"/>
              </a:xfrm>
              <a:prstGeom prst="line">
                <a:avLst/>
              </a:prstGeom>
            </p:spPr>
            <p:style>
              <a:lnRef idx="2">
                <a:schemeClr val="accent6"/>
              </a:lnRef>
              <a:fillRef idx="0">
                <a:schemeClr val="accent6"/>
              </a:fillRef>
              <a:effectRef idx="1">
                <a:schemeClr val="accent6"/>
              </a:effectRef>
              <a:fontRef idx="minor">
                <a:schemeClr val="tx1"/>
              </a:fontRef>
            </p:style>
          </p:cxnSp>
          <p:pic>
            <p:nvPicPr>
              <p:cNvPr id="1028" name="Picture 4" descr="White light beam dispersing through a prism into a spectrum. | Download  Scientific Diagram">
                <a:extLst>
                  <a:ext uri="{FF2B5EF4-FFF2-40B4-BE49-F238E27FC236}">
                    <a16:creationId xmlns:a16="http://schemas.microsoft.com/office/drawing/2014/main" id="{71DEE33F-1F3A-65CE-275F-FCE40CA73C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5751" y="1268226"/>
                <a:ext cx="2242185" cy="926523"/>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a:extLst>
                  <a:ext uri="{FF2B5EF4-FFF2-40B4-BE49-F238E27FC236}">
                    <a16:creationId xmlns:a16="http://schemas.microsoft.com/office/drawing/2014/main" id="{6B92FE50-F598-A386-4809-896D2E9CC026}"/>
                  </a:ext>
                </a:extLst>
              </p:cNvPr>
              <p:cNvCxnSpPr>
                <a:cxnSpLocks/>
              </p:cNvCxnSpPr>
              <p:nvPr/>
            </p:nvCxnSpPr>
            <p:spPr>
              <a:xfrm flipV="1">
                <a:off x="3400982" y="1736944"/>
                <a:ext cx="1174806" cy="413668"/>
              </a:xfrm>
              <a:prstGeom prst="line">
                <a:avLst/>
              </a:prstGeom>
              <a:ln>
                <a:solidFill>
                  <a:srgbClr val="FF7B00"/>
                </a:solidFill>
              </a:ln>
            </p:spPr>
            <p:style>
              <a:lnRef idx="2">
                <a:schemeClr val="accent1"/>
              </a:lnRef>
              <a:fillRef idx="0">
                <a:schemeClr val="accent1"/>
              </a:fillRef>
              <a:effectRef idx="1">
                <a:schemeClr val="accent1"/>
              </a:effectRef>
              <a:fontRef idx="minor">
                <a:schemeClr val="tx1"/>
              </a:fontRef>
            </p:style>
          </p:cxnSp>
          <p:grpSp>
            <p:nvGrpSpPr>
              <p:cNvPr id="21" name="Group 20">
                <a:extLst>
                  <a:ext uri="{FF2B5EF4-FFF2-40B4-BE49-F238E27FC236}">
                    <a16:creationId xmlns:a16="http://schemas.microsoft.com/office/drawing/2014/main" id="{A9B7E983-8F56-8084-D061-D03FEF6F211A}"/>
                  </a:ext>
                </a:extLst>
              </p:cNvPr>
              <p:cNvGrpSpPr/>
              <p:nvPr/>
            </p:nvGrpSpPr>
            <p:grpSpPr>
              <a:xfrm>
                <a:off x="3155237" y="1602630"/>
                <a:ext cx="491490" cy="1036728"/>
                <a:chOff x="6229350" y="1588770"/>
                <a:chExt cx="491490" cy="1036728"/>
              </a:xfrm>
            </p:grpSpPr>
            <p:sp>
              <p:nvSpPr>
                <p:cNvPr id="22" name="Rectangle 21">
                  <a:extLst>
                    <a:ext uri="{FF2B5EF4-FFF2-40B4-BE49-F238E27FC236}">
                      <a16:creationId xmlns:a16="http://schemas.microsoft.com/office/drawing/2014/main" id="{E03AEFAB-71F4-5964-B693-894D551FCE19}"/>
                    </a:ext>
                  </a:extLst>
                </p:cNvPr>
                <p:cNvSpPr/>
                <p:nvPr/>
              </p:nvSpPr>
              <p:spPr>
                <a:xfrm>
                  <a:off x="6229350" y="1588770"/>
                  <a:ext cx="491490" cy="1036728"/>
                </a:xfrm>
                <a:prstGeom prst="rect">
                  <a:avLst/>
                </a:prstGeom>
                <a:solidFill>
                  <a:schemeClr val="tx1">
                    <a:lumMod val="65000"/>
                    <a:lumOff val="35000"/>
                  </a:schemeClr>
                </a:solidFill>
                <a:ln>
                  <a:solidFill>
                    <a:schemeClr val="tx1"/>
                  </a:solidFill>
                </a:ln>
                <a:scene3d>
                  <a:camera prst="isometricLeftDown"/>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Rectangle 22">
                  <a:extLst>
                    <a:ext uri="{FF2B5EF4-FFF2-40B4-BE49-F238E27FC236}">
                      <a16:creationId xmlns:a16="http://schemas.microsoft.com/office/drawing/2014/main" id="{8AEC5BFC-CB84-0FA0-DB22-2587D8F1D807}"/>
                    </a:ext>
                  </a:extLst>
                </p:cNvPr>
                <p:cNvSpPr/>
                <p:nvPr/>
              </p:nvSpPr>
              <p:spPr>
                <a:xfrm>
                  <a:off x="6412230" y="1994044"/>
                  <a:ext cx="125730" cy="250263"/>
                </a:xfrm>
                <a:prstGeom prst="rect">
                  <a:avLst/>
                </a:prstGeom>
                <a:solidFill>
                  <a:schemeClr val="bg1"/>
                </a:solidFill>
                <a:ln>
                  <a:solidFill>
                    <a:schemeClr val="tx1"/>
                  </a:solidFill>
                </a:ln>
                <a:scene3d>
                  <a:camera prst="isometricLeftDown"/>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24" name="Isosceles Triangle 23">
                <a:extLst>
                  <a:ext uri="{FF2B5EF4-FFF2-40B4-BE49-F238E27FC236}">
                    <a16:creationId xmlns:a16="http://schemas.microsoft.com/office/drawing/2014/main" id="{F77A167C-9571-25E4-A34A-BFF238964AAF}"/>
                  </a:ext>
                </a:extLst>
              </p:cNvPr>
              <p:cNvSpPr/>
              <p:nvPr/>
            </p:nvSpPr>
            <p:spPr>
              <a:xfrm rot="15461835">
                <a:off x="2343519" y="1530708"/>
                <a:ext cx="648355" cy="1484462"/>
              </a:xfrm>
              <a:prstGeom prst="triangle">
                <a:avLst/>
              </a:prstGeom>
              <a:solidFill>
                <a:srgbClr val="FF7B0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ZA"/>
              </a:p>
            </p:txBody>
          </p:sp>
          <p:grpSp>
            <p:nvGrpSpPr>
              <p:cNvPr id="16" name="Group 15">
                <a:extLst>
                  <a:ext uri="{FF2B5EF4-FFF2-40B4-BE49-F238E27FC236}">
                    <a16:creationId xmlns:a16="http://schemas.microsoft.com/office/drawing/2014/main" id="{4A8EDC11-FB38-6BF1-D89E-662B58E28597}"/>
                  </a:ext>
                </a:extLst>
              </p:cNvPr>
              <p:cNvGrpSpPr/>
              <p:nvPr/>
            </p:nvGrpSpPr>
            <p:grpSpPr>
              <a:xfrm>
                <a:off x="1727776" y="1941892"/>
                <a:ext cx="914400" cy="914400"/>
                <a:chOff x="300038" y="1611630"/>
                <a:chExt cx="914400" cy="914400"/>
              </a:xfrm>
            </p:grpSpPr>
            <p:sp>
              <p:nvSpPr>
                <p:cNvPr id="15" name="Flowchart: Delay 14">
                  <a:extLst>
                    <a:ext uri="{FF2B5EF4-FFF2-40B4-BE49-F238E27FC236}">
                      <a16:creationId xmlns:a16="http://schemas.microsoft.com/office/drawing/2014/main" id="{419C6D0E-3129-E878-2F58-99FE90D93AFC}"/>
                    </a:ext>
                  </a:extLst>
                </p:cNvPr>
                <p:cNvSpPr/>
                <p:nvPr/>
              </p:nvSpPr>
              <p:spPr>
                <a:xfrm rot="258538">
                  <a:off x="711517" y="1835699"/>
                  <a:ext cx="231457" cy="406908"/>
                </a:xfrm>
                <a:prstGeom prst="flowChartDelay">
                  <a:avLst/>
                </a:prstGeom>
                <a:solidFill>
                  <a:srgbClr val="FF7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4" name="Flowchart: Delay 13">
                  <a:extLst>
                    <a:ext uri="{FF2B5EF4-FFF2-40B4-BE49-F238E27FC236}">
                      <a16:creationId xmlns:a16="http://schemas.microsoft.com/office/drawing/2014/main" id="{1AE1DABC-AD1C-F5A8-64A9-A6E61F2818BD}"/>
                    </a:ext>
                  </a:extLst>
                </p:cNvPr>
                <p:cNvSpPr/>
                <p:nvPr/>
              </p:nvSpPr>
              <p:spPr>
                <a:xfrm rot="10800000">
                  <a:off x="557212" y="1844829"/>
                  <a:ext cx="231457" cy="406908"/>
                </a:xfrm>
                <a:prstGeom prst="flowChartDelay">
                  <a:avLst/>
                </a:prstGeom>
                <a:solidFill>
                  <a:srgbClr val="FF7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5" name="Graphic 4" descr="Lights On with solid fill">
                  <a:extLst>
                    <a:ext uri="{FF2B5EF4-FFF2-40B4-BE49-F238E27FC236}">
                      <a16:creationId xmlns:a16="http://schemas.microsoft.com/office/drawing/2014/main" id="{42AC8302-8ECD-F9B1-9CFD-9D2B8A9CC2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0038" y="1611630"/>
                  <a:ext cx="914400" cy="914400"/>
                </a:xfrm>
                <a:prstGeom prst="rect">
                  <a:avLst/>
                </a:prstGeom>
              </p:spPr>
            </p:pic>
          </p:grpSp>
          <p:grpSp>
            <p:nvGrpSpPr>
              <p:cNvPr id="20" name="Group 19">
                <a:extLst>
                  <a:ext uri="{FF2B5EF4-FFF2-40B4-BE49-F238E27FC236}">
                    <a16:creationId xmlns:a16="http://schemas.microsoft.com/office/drawing/2014/main" id="{A5901C38-1462-4330-F5B5-E9E1FE551AA6}"/>
                  </a:ext>
                </a:extLst>
              </p:cNvPr>
              <p:cNvGrpSpPr/>
              <p:nvPr/>
            </p:nvGrpSpPr>
            <p:grpSpPr>
              <a:xfrm>
                <a:off x="5704095" y="1362364"/>
                <a:ext cx="491490" cy="1036728"/>
                <a:chOff x="6229350" y="1588770"/>
                <a:chExt cx="491490" cy="1036728"/>
              </a:xfrm>
            </p:grpSpPr>
            <p:sp>
              <p:nvSpPr>
                <p:cNvPr id="18" name="Rectangle 17">
                  <a:extLst>
                    <a:ext uri="{FF2B5EF4-FFF2-40B4-BE49-F238E27FC236}">
                      <a16:creationId xmlns:a16="http://schemas.microsoft.com/office/drawing/2014/main" id="{70C76578-D5BE-6759-6C15-8BE8B1F78D42}"/>
                    </a:ext>
                  </a:extLst>
                </p:cNvPr>
                <p:cNvSpPr/>
                <p:nvPr/>
              </p:nvSpPr>
              <p:spPr>
                <a:xfrm>
                  <a:off x="6229350" y="1588770"/>
                  <a:ext cx="491490" cy="1036728"/>
                </a:xfrm>
                <a:prstGeom prst="rect">
                  <a:avLst/>
                </a:prstGeom>
                <a:solidFill>
                  <a:schemeClr val="tx1">
                    <a:lumMod val="65000"/>
                    <a:lumOff val="35000"/>
                  </a:schemeClr>
                </a:solidFill>
                <a:ln>
                  <a:solidFill>
                    <a:schemeClr val="tx1"/>
                  </a:solidFill>
                </a:ln>
                <a:scene3d>
                  <a:camera prst="isometricLeftDown"/>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9" name="Rectangle 18">
                  <a:extLst>
                    <a:ext uri="{FF2B5EF4-FFF2-40B4-BE49-F238E27FC236}">
                      <a16:creationId xmlns:a16="http://schemas.microsoft.com/office/drawing/2014/main" id="{22E384F8-E6FB-8FB6-40F9-330E57AF9183}"/>
                    </a:ext>
                  </a:extLst>
                </p:cNvPr>
                <p:cNvSpPr/>
                <p:nvPr/>
              </p:nvSpPr>
              <p:spPr>
                <a:xfrm>
                  <a:off x="6412230" y="1994044"/>
                  <a:ext cx="125730" cy="250263"/>
                </a:xfrm>
                <a:prstGeom prst="rect">
                  <a:avLst/>
                </a:prstGeom>
                <a:solidFill>
                  <a:schemeClr val="bg1"/>
                </a:solidFill>
                <a:ln>
                  <a:solidFill>
                    <a:schemeClr val="tx1"/>
                  </a:solidFill>
                </a:ln>
                <a:scene3d>
                  <a:camera prst="isometricLeftDown"/>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1034" name="Group 1033">
                <a:extLst>
                  <a:ext uri="{FF2B5EF4-FFF2-40B4-BE49-F238E27FC236}">
                    <a16:creationId xmlns:a16="http://schemas.microsoft.com/office/drawing/2014/main" id="{F50B3769-69C5-27D9-1A61-9E354D9EF522}"/>
                  </a:ext>
                </a:extLst>
              </p:cNvPr>
              <p:cNvGrpSpPr/>
              <p:nvPr/>
            </p:nvGrpSpPr>
            <p:grpSpPr>
              <a:xfrm>
                <a:off x="7001963" y="1250513"/>
                <a:ext cx="644040" cy="1095079"/>
                <a:chOff x="7001963" y="1250513"/>
                <a:chExt cx="644040" cy="1095079"/>
              </a:xfrm>
            </p:grpSpPr>
            <p:sp>
              <p:nvSpPr>
                <p:cNvPr id="42" name="Rectangle 41">
                  <a:extLst>
                    <a:ext uri="{FF2B5EF4-FFF2-40B4-BE49-F238E27FC236}">
                      <a16:creationId xmlns:a16="http://schemas.microsoft.com/office/drawing/2014/main" id="{D050740F-E7FC-0D7B-07A0-DC2EF18ADE66}"/>
                    </a:ext>
                  </a:extLst>
                </p:cNvPr>
                <p:cNvSpPr/>
                <p:nvPr/>
              </p:nvSpPr>
              <p:spPr>
                <a:xfrm>
                  <a:off x="7013393" y="1602630"/>
                  <a:ext cx="343652" cy="74296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ZA"/>
                </a:p>
              </p:txBody>
            </p:sp>
            <p:sp>
              <p:nvSpPr>
                <p:cNvPr id="43" name="Rectangle 42">
                  <a:extLst>
                    <a:ext uri="{FF2B5EF4-FFF2-40B4-BE49-F238E27FC236}">
                      <a16:creationId xmlns:a16="http://schemas.microsoft.com/office/drawing/2014/main" id="{4EC3FD27-3D06-504B-E706-63B4A82297BD}"/>
                    </a:ext>
                  </a:extLst>
                </p:cNvPr>
                <p:cNvSpPr/>
                <p:nvPr/>
              </p:nvSpPr>
              <p:spPr>
                <a:xfrm>
                  <a:off x="7221022" y="1546442"/>
                  <a:ext cx="424981" cy="742962"/>
                </a:xfrm>
                <a:prstGeom prst="rect">
                  <a:avLst/>
                </a:prstGeom>
                <a:ln/>
                <a:scene3d>
                  <a:camera prst="isometricOffAxis2Right">
                    <a:rot lat="1080000" lon="17160000" rev="0"/>
                  </a:camera>
                  <a:lightRig rig="threePt" dir="t"/>
                </a:scene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ZA"/>
                </a:p>
              </p:txBody>
            </p:sp>
            <p:sp>
              <p:nvSpPr>
                <p:cNvPr id="41" name="Cube 40">
                  <a:extLst>
                    <a:ext uri="{FF2B5EF4-FFF2-40B4-BE49-F238E27FC236}">
                      <a16:creationId xmlns:a16="http://schemas.microsoft.com/office/drawing/2014/main" id="{44E3AC76-B46D-93AD-C97F-49C4B74A6086}"/>
                    </a:ext>
                  </a:extLst>
                </p:cNvPr>
                <p:cNvSpPr/>
                <p:nvPr/>
              </p:nvSpPr>
              <p:spPr>
                <a:xfrm>
                  <a:off x="7001963" y="1250513"/>
                  <a:ext cx="491490" cy="1095079"/>
                </a:xfrm>
                <a:prstGeom prst="cub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1032" name="Group 1031">
                <a:extLst>
                  <a:ext uri="{FF2B5EF4-FFF2-40B4-BE49-F238E27FC236}">
                    <a16:creationId xmlns:a16="http://schemas.microsoft.com/office/drawing/2014/main" id="{73A0FC07-AE1B-293C-05F2-39E35D7D2E56}"/>
                  </a:ext>
                </a:extLst>
              </p:cNvPr>
              <p:cNvGrpSpPr/>
              <p:nvPr/>
            </p:nvGrpSpPr>
            <p:grpSpPr>
              <a:xfrm>
                <a:off x="9293673" y="1767771"/>
                <a:ext cx="783712" cy="243920"/>
                <a:chOff x="10040498" y="1767771"/>
                <a:chExt cx="783712" cy="243920"/>
              </a:xfrm>
            </p:grpSpPr>
            <p:sp>
              <p:nvSpPr>
                <p:cNvPr id="56" name="Flowchart: Delay 55">
                  <a:extLst>
                    <a:ext uri="{FF2B5EF4-FFF2-40B4-BE49-F238E27FC236}">
                      <a16:creationId xmlns:a16="http://schemas.microsoft.com/office/drawing/2014/main" id="{FB80CD9F-1B85-DA06-4B00-C3C2FBEEC80E}"/>
                    </a:ext>
                  </a:extLst>
                </p:cNvPr>
                <p:cNvSpPr/>
                <p:nvPr/>
              </p:nvSpPr>
              <p:spPr>
                <a:xfrm>
                  <a:off x="10040498" y="1775192"/>
                  <a:ext cx="300038" cy="232432"/>
                </a:xfrm>
                <a:prstGeom prst="flowChartDelay">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27" name="Freeform: Shape 1026">
                  <a:extLst>
                    <a:ext uri="{FF2B5EF4-FFF2-40B4-BE49-F238E27FC236}">
                      <a16:creationId xmlns:a16="http://schemas.microsoft.com/office/drawing/2014/main" id="{BBBD98B6-97F4-D66E-8C03-3981CC546500}"/>
                    </a:ext>
                  </a:extLst>
                </p:cNvPr>
                <p:cNvSpPr/>
                <p:nvPr/>
              </p:nvSpPr>
              <p:spPr>
                <a:xfrm>
                  <a:off x="10344150" y="1767771"/>
                  <a:ext cx="480060" cy="243920"/>
                </a:xfrm>
                <a:custGeom>
                  <a:avLst/>
                  <a:gdLst>
                    <a:gd name="connsiteX0" fmla="*/ 0 w 480060"/>
                    <a:gd name="connsiteY0" fmla="*/ 118179 h 243920"/>
                    <a:gd name="connsiteX1" fmla="*/ 57150 w 480060"/>
                    <a:gd name="connsiteY1" fmla="*/ 3879 h 243920"/>
                    <a:gd name="connsiteX2" fmla="*/ 114300 w 480060"/>
                    <a:gd name="connsiteY2" fmla="*/ 243909 h 243920"/>
                    <a:gd name="connsiteX3" fmla="*/ 251460 w 480060"/>
                    <a:gd name="connsiteY3" fmla="*/ 15309 h 243920"/>
                    <a:gd name="connsiteX4" fmla="*/ 320040 w 480060"/>
                    <a:gd name="connsiteY4" fmla="*/ 232479 h 243920"/>
                    <a:gd name="connsiteX5" fmla="*/ 480060 w 480060"/>
                    <a:gd name="connsiteY5" fmla="*/ 106749 h 24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 h="243920">
                      <a:moveTo>
                        <a:pt x="0" y="118179"/>
                      </a:moveTo>
                      <a:cubicBezTo>
                        <a:pt x="19050" y="50551"/>
                        <a:pt x="38100" y="-17076"/>
                        <a:pt x="57150" y="3879"/>
                      </a:cubicBezTo>
                      <a:cubicBezTo>
                        <a:pt x="76200" y="24834"/>
                        <a:pt x="81915" y="242004"/>
                        <a:pt x="114300" y="243909"/>
                      </a:cubicBezTo>
                      <a:cubicBezTo>
                        <a:pt x="146685" y="245814"/>
                        <a:pt x="217170" y="17214"/>
                        <a:pt x="251460" y="15309"/>
                      </a:cubicBezTo>
                      <a:cubicBezTo>
                        <a:pt x="285750" y="13404"/>
                        <a:pt x="281940" y="217239"/>
                        <a:pt x="320040" y="232479"/>
                      </a:cubicBezTo>
                      <a:cubicBezTo>
                        <a:pt x="358140" y="247719"/>
                        <a:pt x="449580" y="131514"/>
                        <a:pt x="480060" y="106749"/>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ZA"/>
                </a:p>
              </p:txBody>
            </p:sp>
          </p:grpSp>
          <p:grpSp>
            <p:nvGrpSpPr>
              <p:cNvPr id="1031" name="Group 1030">
                <a:extLst>
                  <a:ext uri="{FF2B5EF4-FFF2-40B4-BE49-F238E27FC236}">
                    <a16:creationId xmlns:a16="http://schemas.microsoft.com/office/drawing/2014/main" id="{0A946DB1-1EDC-88DA-3498-A0FED71E3553}"/>
                  </a:ext>
                </a:extLst>
              </p:cNvPr>
              <p:cNvGrpSpPr/>
              <p:nvPr/>
            </p:nvGrpSpPr>
            <p:grpSpPr>
              <a:xfrm>
                <a:off x="10068813" y="1602630"/>
                <a:ext cx="746825" cy="658681"/>
                <a:chOff x="10815638" y="1602630"/>
                <a:chExt cx="746825" cy="658681"/>
              </a:xfrm>
            </p:grpSpPr>
            <p:sp>
              <p:nvSpPr>
                <p:cNvPr id="57" name="Rectangle 56">
                  <a:extLst>
                    <a:ext uri="{FF2B5EF4-FFF2-40B4-BE49-F238E27FC236}">
                      <a16:creationId xmlns:a16="http://schemas.microsoft.com/office/drawing/2014/main" id="{3503CF65-ADFE-2CCF-0976-4BED7A0A5466}"/>
                    </a:ext>
                  </a:extLst>
                </p:cNvPr>
                <p:cNvSpPr/>
                <p:nvPr/>
              </p:nvSpPr>
              <p:spPr>
                <a:xfrm>
                  <a:off x="10822371" y="1602630"/>
                  <a:ext cx="740092" cy="523610"/>
                </a:xfrm>
                <a:prstGeom prst="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59" name="Straight Arrow Connector 58">
                  <a:extLst>
                    <a:ext uri="{FF2B5EF4-FFF2-40B4-BE49-F238E27FC236}">
                      <a16:creationId xmlns:a16="http://schemas.microsoft.com/office/drawing/2014/main" id="{16F05FC3-D3DB-1F4E-92AB-DF56EB5E971B}"/>
                    </a:ext>
                  </a:extLst>
                </p:cNvPr>
                <p:cNvCxnSpPr/>
                <p:nvPr/>
              </p:nvCxnSpPr>
              <p:spPr>
                <a:xfrm>
                  <a:off x="10868091" y="2027184"/>
                  <a:ext cx="641919"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1" name="Straight Arrow Connector 60">
                  <a:extLst>
                    <a:ext uri="{FF2B5EF4-FFF2-40B4-BE49-F238E27FC236}">
                      <a16:creationId xmlns:a16="http://schemas.microsoft.com/office/drawing/2014/main" id="{A5418C8E-235A-0434-19D6-0B40B448775B}"/>
                    </a:ext>
                  </a:extLst>
                </p:cNvPr>
                <p:cNvCxnSpPr/>
                <p:nvPr/>
              </p:nvCxnSpPr>
              <p:spPr>
                <a:xfrm flipV="1">
                  <a:off x="10879521" y="1659029"/>
                  <a:ext cx="0" cy="36815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62" name="Freeform: Shape 61">
                  <a:extLst>
                    <a:ext uri="{FF2B5EF4-FFF2-40B4-BE49-F238E27FC236}">
                      <a16:creationId xmlns:a16="http://schemas.microsoft.com/office/drawing/2014/main" id="{22D19E00-6E05-A790-A4ED-3A22AE4047DC}"/>
                    </a:ext>
                  </a:extLst>
                </p:cNvPr>
                <p:cNvSpPr/>
                <p:nvPr/>
              </p:nvSpPr>
              <p:spPr>
                <a:xfrm>
                  <a:off x="10815638" y="1725514"/>
                  <a:ext cx="491490" cy="295819"/>
                </a:xfrm>
                <a:custGeom>
                  <a:avLst/>
                  <a:gdLst>
                    <a:gd name="connsiteX0" fmla="*/ 0 w 973015"/>
                    <a:gd name="connsiteY0" fmla="*/ 515893 h 527616"/>
                    <a:gd name="connsiteX1" fmla="*/ 281354 w 973015"/>
                    <a:gd name="connsiteY1" fmla="*/ 445554 h 527616"/>
                    <a:gd name="connsiteX2" fmla="*/ 527538 w 973015"/>
                    <a:gd name="connsiteY2" fmla="*/ 77 h 527616"/>
                    <a:gd name="connsiteX3" fmla="*/ 750277 w 973015"/>
                    <a:gd name="connsiteY3" fmla="*/ 410385 h 527616"/>
                    <a:gd name="connsiteX4" fmla="*/ 973015 w 973015"/>
                    <a:gd name="connsiteY4" fmla="*/ 527616 h 527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015" h="527616">
                      <a:moveTo>
                        <a:pt x="0" y="515893"/>
                      </a:moveTo>
                      <a:cubicBezTo>
                        <a:pt x="96715" y="523708"/>
                        <a:pt x="193431" y="531523"/>
                        <a:pt x="281354" y="445554"/>
                      </a:cubicBezTo>
                      <a:cubicBezTo>
                        <a:pt x="369277" y="359585"/>
                        <a:pt x="449384" y="5938"/>
                        <a:pt x="527538" y="77"/>
                      </a:cubicBezTo>
                      <a:cubicBezTo>
                        <a:pt x="605692" y="-5784"/>
                        <a:pt x="676031" y="322462"/>
                        <a:pt x="750277" y="410385"/>
                      </a:cubicBezTo>
                      <a:cubicBezTo>
                        <a:pt x="824523" y="498308"/>
                        <a:pt x="898769" y="512962"/>
                        <a:pt x="973015" y="527616"/>
                      </a:cubicBezTo>
                    </a:path>
                  </a:pathLst>
                </a:custGeom>
                <a:solidFill>
                  <a:srgbClr val="0000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solidFill>
                      <a:srgbClr val="C00000"/>
                    </a:solidFill>
                  </a:endParaRPr>
                </a:p>
              </p:txBody>
            </p:sp>
            <p:sp>
              <p:nvSpPr>
                <p:cNvPr id="1029" name="Rectangle 1028">
                  <a:extLst>
                    <a:ext uri="{FF2B5EF4-FFF2-40B4-BE49-F238E27FC236}">
                      <a16:creationId xmlns:a16="http://schemas.microsoft.com/office/drawing/2014/main" id="{B64C15C2-6F0A-CCDC-35B1-490FAAB7EBE1}"/>
                    </a:ext>
                  </a:extLst>
                </p:cNvPr>
                <p:cNvSpPr/>
                <p:nvPr/>
              </p:nvSpPr>
              <p:spPr>
                <a:xfrm>
                  <a:off x="11144250" y="2120994"/>
                  <a:ext cx="80568" cy="71730"/>
                </a:xfrm>
                <a:prstGeom prst="rect">
                  <a:avLst/>
                </a:pr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ZA"/>
                </a:p>
              </p:txBody>
            </p:sp>
            <p:sp>
              <p:nvSpPr>
                <p:cNvPr id="1030" name="Rectangle 1029">
                  <a:extLst>
                    <a:ext uri="{FF2B5EF4-FFF2-40B4-BE49-F238E27FC236}">
                      <a16:creationId xmlns:a16="http://schemas.microsoft.com/office/drawing/2014/main" id="{E3D896E0-691E-7114-AD2E-99D7CECC5CFF}"/>
                    </a:ext>
                  </a:extLst>
                </p:cNvPr>
                <p:cNvSpPr/>
                <p:nvPr/>
              </p:nvSpPr>
              <p:spPr>
                <a:xfrm>
                  <a:off x="11076081" y="2189581"/>
                  <a:ext cx="231047" cy="7173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ZA"/>
                </a:p>
              </p:txBody>
            </p:sp>
          </p:grpSp>
        </p:grpSp>
        <p:sp>
          <p:nvSpPr>
            <p:cNvPr id="1036" name="TextBox 1035">
              <a:extLst>
                <a:ext uri="{FF2B5EF4-FFF2-40B4-BE49-F238E27FC236}">
                  <a16:creationId xmlns:a16="http://schemas.microsoft.com/office/drawing/2014/main" id="{14983879-4BEC-9E34-0E83-CF6A53B85543}"/>
                </a:ext>
              </a:extLst>
            </p:cNvPr>
            <p:cNvSpPr txBox="1"/>
            <p:nvPr/>
          </p:nvSpPr>
          <p:spPr>
            <a:xfrm>
              <a:off x="8091044" y="1194995"/>
              <a:ext cx="594360" cy="338554"/>
            </a:xfrm>
            <a:prstGeom prst="rect">
              <a:avLst/>
            </a:prstGeom>
            <a:noFill/>
          </p:spPr>
          <p:txBody>
            <a:bodyPr wrap="square" rtlCol="0">
              <a:spAutoFit/>
            </a:bodyPr>
            <a:lstStyle/>
            <a:p>
              <a:r>
                <a:rPr lang="en-ZA" sz="1600" dirty="0">
                  <a:latin typeface="Arial" panose="020B0604020202020204" pitchFamily="34" charset="0"/>
                  <a:cs typeface="Arial" panose="020B0604020202020204" pitchFamily="34" charset="0"/>
                </a:rPr>
                <a:t>Slit</a:t>
              </a:r>
            </a:p>
          </p:txBody>
        </p:sp>
        <p:sp>
          <p:nvSpPr>
            <p:cNvPr id="1037" name="TextBox 1036">
              <a:extLst>
                <a:ext uri="{FF2B5EF4-FFF2-40B4-BE49-F238E27FC236}">
                  <a16:creationId xmlns:a16="http://schemas.microsoft.com/office/drawing/2014/main" id="{8F0EC121-FC70-BB19-9547-27FABAF7B140}"/>
                </a:ext>
              </a:extLst>
            </p:cNvPr>
            <p:cNvSpPr txBox="1"/>
            <p:nvPr/>
          </p:nvSpPr>
          <p:spPr>
            <a:xfrm>
              <a:off x="6840911" y="1194995"/>
              <a:ext cx="1032268" cy="338554"/>
            </a:xfrm>
            <a:prstGeom prst="rect">
              <a:avLst/>
            </a:prstGeom>
            <a:noFill/>
          </p:spPr>
          <p:txBody>
            <a:bodyPr wrap="square" rtlCol="0">
              <a:spAutoFit/>
            </a:bodyPr>
            <a:lstStyle/>
            <a:p>
              <a:r>
                <a:rPr lang="en-ZA" sz="1600" dirty="0">
                  <a:latin typeface="Arial" panose="020B0604020202020204" pitchFamily="34" charset="0"/>
                  <a:cs typeface="Arial" panose="020B0604020202020204" pitchFamily="34" charset="0"/>
                </a:rPr>
                <a:t>Sample</a:t>
              </a:r>
            </a:p>
          </p:txBody>
        </p:sp>
        <p:sp>
          <p:nvSpPr>
            <p:cNvPr id="1038" name="TextBox 1037">
              <a:extLst>
                <a:ext uri="{FF2B5EF4-FFF2-40B4-BE49-F238E27FC236}">
                  <a16:creationId xmlns:a16="http://schemas.microsoft.com/office/drawing/2014/main" id="{057B276D-0F3D-37A4-D77E-D3D4DD55F9A7}"/>
                </a:ext>
              </a:extLst>
            </p:cNvPr>
            <p:cNvSpPr txBox="1"/>
            <p:nvPr/>
          </p:nvSpPr>
          <p:spPr>
            <a:xfrm>
              <a:off x="1748026" y="1194995"/>
              <a:ext cx="1066783" cy="338554"/>
            </a:xfrm>
            <a:prstGeom prst="rect">
              <a:avLst/>
            </a:prstGeom>
            <a:noFill/>
          </p:spPr>
          <p:txBody>
            <a:bodyPr wrap="square" rtlCol="0">
              <a:spAutoFit/>
            </a:bodyPr>
            <a:lstStyle/>
            <a:p>
              <a:r>
                <a:rPr lang="en-ZA" sz="1600" dirty="0">
                  <a:latin typeface="Arial" panose="020B0604020202020204" pitchFamily="34" charset="0"/>
                  <a:cs typeface="Arial" panose="020B0604020202020204" pitchFamily="34" charset="0"/>
                </a:rPr>
                <a:t>Source</a:t>
              </a:r>
            </a:p>
          </p:txBody>
        </p:sp>
        <p:sp>
          <p:nvSpPr>
            <p:cNvPr id="1039" name="TextBox 1038">
              <a:extLst>
                <a:ext uri="{FF2B5EF4-FFF2-40B4-BE49-F238E27FC236}">
                  <a16:creationId xmlns:a16="http://schemas.microsoft.com/office/drawing/2014/main" id="{32E9D81E-59BA-0792-DCE8-D325C60B2118}"/>
                </a:ext>
              </a:extLst>
            </p:cNvPr>
            <p:cNvSpPr txBox="1"/>
            <p:nvPr/>
          </p:nvSpPr>
          <p:spPr>
            <a:xfrm>
              <a:off x="3979763" y="1194995"/>
              <a:ext cx="1875045" cy="338554"/>
            </a:xfrm>
            <a:prstGeom prst="rect">
              <a:avLst/>
            </a:prstGeom>
            <a:noFill/>
          </p:spPr>
          <p:txBody>
            <a:bodyPr wrap="square" rtlCol="0">
              <a:spAutoFit/>
            </a:bodyPr>
            <a:lstStyle/>
            <a:p>
              <a:r>
                <a:rPr lang="en-ZA" sz="1600" dirty="0">
                  <a:latin typeface="Arial" panose="020B0604020202020204" pitchFamily="34" charset="0"/>
                  <a:cs typeface="Arial" panose="020B0604020202020204" pitchFamily="34" charset="0"/>
                </a:rPr>
                <a:t>Monochromator</a:t>
              </a:r>
            </a:p>
          </p:txBody>
        </p:sp>
        <p:sp>
          <p:nvSpPr>
            <p:cNvPr id="1040" name="TextBox 1039">
              <a:extLst>
                <a:ext uri="{FF2B5EF4-FFF2-40B4-BE49-F238E27FC236}">
                  <a16:creationId xmlns:a16="http://schemas.microsoft.com/office/drawing/2014/main" id="{17E87427-CEC6-2471-0470-B38244FC20EC}"/>
                </a:ext>
              </a:extLst>
            </p:cNvPr>
            <p:cNvSpPr txBox="1"/>
            <p:nvPr/>
          </p:nvSpPr>
          <p:spPr>
            <a:xfrm>
              <a:off x="3103802" y="1194995"/>
              <a:ext cx="594360" cy="338554"/>
            </a:xfrm>
            <a:prstGeom prst="rect">
              <a:avLst/>
            </a:prstGeom>
            <a:noFill/>
          </p:spPr>
          <p:txBody>
            <a:bodyPr wrap="square" rtlCol="0">
              <a:spAutoFit/>
            </a:bodyPr>
            <a:lstStyle/>
            <a:p>
              <a:r>
                <a:rPr lang="en-ZA" sz="1600" dirty="0">
                  <a:latin typeface="Arial" panose="020B0604020202020204" pitchFamily="34" charset="0"/>
                  <a:cs typeface="Arial" panose="020B0604020202020204" pitchFamily="34" charset="0"/>
                </a:rPr>
                <a:t>Slit</a:t>
              </a:r>
            </a:p>
          </p:txBody>
        </p:sp>
        <p:sp>
          <p:nvSpPr>
            <p:cNvPr id="1041" name="TextBox 1040">
              <a:extLst>
                <a:ext uri="{FF2B5EF4-FFF2-40B4-BE49-F238E27FC236}">
                  <a16:creationId xmlns:a16="http://schemas.microsoft.com/office/drawing/2014/main" id="{9DDF3E44-4FC2-A2BE-5065-544DD1447953}"/>
                </a:ext>
              </a:extLst>
            </p:cNvPr>
            <p:cNvSpPr txBox="1"/>
            <p:nvPr/>
          </p:nvSpPr>
          <p:spPr>
            <a:xfrm>
              <a:off x="9205683" y="1194995"/>
              <a:ext cx="1232026" cy="338554"/>
            </a:xfrm>
            <a:prstGeom prst="rect">
              <a:avLst/>
            </a:prstGeom>
            <a:noFill/>
          </p:spPr>
          <p:txBody>
            <a:bodyPr wrap="square" rtlCol="0">
              <a:spAutoFit/>
            </a:bodyPr>
            <a:lstStyle/>
            <a:p>
              <a:r>
                <a:rPr lang="en-ZA" sz="1600" dirty="0">
                  <a:latin typeface="Arial" panose="020B0604020202020204" pitchFamily="34" charset="0"/>
                  <a:cs typeface="Arial" panose="020B0604020202020204" pitchFamily="34" charset="0"/>
                </a:rPr>
                <a:t>Detector</a:t>
              </a:r>
            </a:p>
          </p:txBody>
        </p:sp>
      </p:grpSp>
    </p:spTree>
    <p:extLst>
      <p:ext uri="{BB962C8B-B14F-4D97-AF65-F5344CB8AC3E}">
        <p14:creationId xmlns:p14="http://schemas.microsoft.com/office/powerpoint/2010/main" val="200176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EFEFB-D480-0933-249B-411B60776C35}"/>
              </a:ext>
            </a:extLst>
          </p:cNvPr>
          <p:cNvSpPr>
            <a:spLocks noGrp="1"/>
          </p:cNvSpPr>
          <p:nvPr>
            <p:ph type="title"/>
          </p:nvPr>
        </p:nvSpPr>
        <p:spPr>
          <a:xfrm>
            <a:off x="345758" y="312848"/>
            <a:ext cx="10515600" cy="614576"/>
          </a:xfrm>
        </p:spPr>
        <p:txBody>
          <a:bodyPr>
            <a:normAutofit/>
          </a:bodyPr>
          <a:lstStyle/>
          <a:p>
            <a:r>
              <a:rPr lang="en-ZA" sz="2600" dirty="0">
                <a:solidFill>
                  <a:srgbClr val="17306B"/>
                </a:solidFill>
                <a:latin typeface="Calibri Light" panose="020F0302020204030204" pitchFamily="34" charset="0"/>
                <a:ea typeface="Calibri Light" panose="020F0302020204030204" pitchFamily="34" charset="0"/>
                <a:cs typeface="Calibri Light" panose="020F0302020204030204" pitchFamily="34" charset="0"/>
              </a:rPr>
              <a:t>Current methods available to see through random media</a:t>
            </a:r>
            <a:endParaRPr lang="en-ZA" sz="2600" b="1" dirty="0">
              <a:solidFill>
                <a:srgbClr val="17306B"/>
              </a:solidFill>
              <a:latin typeface="Calibri Light" panose="020F0302020204030204" pitchFamily="34" charset="0"/>
              <a:ea typeface="Calibri Light" panose="020F0302020204030204" pitchFamily="34" charset="0"/>
              <a:cs typeface="Calibri Light" panose="020F0302020204030204" pitchFamily="34" charset="0"/>
            </a:endParaRPr>
          </a:p>
        </p:txBody>
      </p:sp>
      <p:grpSp>
        <p:nvGrpSpPr>
          <p:cNvPr id="34" name="Group 33">
            <a:extLst>
              <a:ext uri="{FF2B5EF4-FFF2-40B4-BE49-F238E27FC236}">
                <a16:creationId xmlns:a16="http://schemas.microsoft.com/office/drawing/2014/main" id="{22A18627-7615-3E3D-466A-2D634FA0E161}"/>
              </a:ext>
            </a:extLst>
          </p:cNvPr>
          <p:cNvGrpSpPr/>
          <p:nvPr/>
        </p:nvGrpSpPr>
        <p:grpSpPr>
          <a:xfrm>
            <a:off x="2167588" y="2313185"/>
            <a:ext cx="4700954" cy="2461846"/>
            <a:chOff x="3868615" y="2614246"/>
            <a:chExt cx="4700954" cy="2461846"/>
          </a:xfrm>
        </p:grpSpPr>
        <p:cxnSp>
          <p:nvCxnSpPr>
            <p:cNvPr id="7" name="Straight Connector 6">
              <a:extLst>
                <a:ext uri="{FF2B5EF4-FFF2-40B4-BE49-F238E27FC236}">
                  <a16:creationId xmlns:a16="http://schemas.microsoft.com/office/drawing/2014/main" id="{8F4D6F83-3875-D490-E417-776085626EB2}"/>
                </a:ext>
              </a:extLst>
            </p:cNvPr>
            <p:cNvCxnSpPr>
              <a:cxnSpLocks/>
            </p:cNvCxnSpPr>
            <p:nvPr/>
          </p:nvCxnSpPr>
          <p:spPr>
            <a:xfrm flipV="1">
              <a:off x="3868615" y="2614246"/>
              <a:ext cx="1676400" cy="1125416"/>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E7EDDF82-B149-F058-9872-26A4D773D970}"/>
                </a:ext>
              </a:extLst>
            </p:cNvPr>
            <p:cNvCxnSpPr>
              <a:cxnSpLocks/>
            </p:cNvCxnSpPr>
            <p:nvPr/>
          </p:nvCxnSpPr>
          <p:spPr>
            <a:xfrm flipH="1">
              <a:off x="4706815" y="2625969"/>
              <a:ext cx="838200" cy="2450123"/>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B9CC0F6-9F2D-7CA4-2954-D372E98B83F5}"/>
                </a:ext>
              </a:extLst>
            </p:cNvPr>
            <p:cNvCxnSpPr>
              <a:cxnSpLocks/>
            </p:cNvCxnSpPr>
            <p:nvPr/>
          </p:nvCxnSpPr>
          <p:spPr>
            <a:xfrm flipV="1">
              <a:off x="4706815" y="4968110"/>
              <a:ext cx="603738" cy="103032"/>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92D3BC0F-7D0E-B898-3E26-73AC3F1B32C5}"/>
                </a:ext>
              </a:extLst>
            </p:cNvPr>
            <p:cNvCxnSpPr/>
            <p:nvPr/>
          </p:nvCxnSpPr>
          <p:spPr>
            <a:xfrm flipH="1" flipV="1">
              <a:off x="3985846" y="3341077"/>
              <a:ext cx="1324707" cy="1629508"/>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B7560734-4180-DF8D-C634-21EEAA8FEFEC}"/>
                </a:ext>
              </a:extLst>
            </p:cNvPr>
            <p:cNvCxnSpPr/>
            <p:nvPr/>
          </p:nvCxnSpPr>
          <p:spPr>
            <a:xfrm>
              <a:off x="3985846" y="3341077"/>
              <a:ext cx="4583723" cy="633046"/>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5" name="Group 24">
            <a:extLst>
              <a:ext uri="{FF2B5EF4-FFF2-40B4-BE49-F238E27FC236}">
                <a16:creationId xmlns:a16="http://schemas.microsoft.com/office/drawing/2014/main" id="{5B1400F1-89B1-9579-2F51-0D9C0948A849}"/>
              </a:ext>
            </a:extLst>
          </p:cNvPr>
          <p:cNvGrpSpPr/>
          <p:nvPr/>
        </p:nvGrpSpPr>
        <p:grpSpPr>
          <a:xfrm>
            <a:off x="971835" y="3319904"/>
            <a:ext cx="5896707" cy="211015"/>
            <a:chOff x="873386" y="3647342"/>
            <a:chExt cx="5896707" cy="211015"/>
          </a:xfrm>
        </p:grpSpPr>
        <p:cxnSp>
          <p:nvCxnSpPr>
            <p:cNvPr id="5" name="Straight Arrow Connector 4">
              <a:extLst>
                <a:ext uri="{FF2B5EF4-FFF2-40B4-BE49-F238E27FC236}">
                  <a16:creationId xmlns:a16="http://schemas.microsoft.com/office/drawing/2014/main" id="{A837AE38-AAFC-5B29-F9A9-4AEC9C02B269}"/>
                </a:ext>
              </a:extLst>
            </p:cNvPr>
            <p:cNvCxnSpPr>
              <a:cxnSpLocks/>
            </p:cNvCxnSpPr>
            <p:nvPr/>
          </p:nvCxnSpPr>
          <p:spPr>
            <a:xfrm>
              <a:off x="873386" y="3766038"/>
              <a:ext cx="5896707" cy="1"/>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nvGrpSpPr>
            <p:cNvPr id="23" name="Group 22">
              <a:extLst>
                <a:ext uri="{FF2B5EF4-FFF2-40B4-BE49-F238E27FC236}">
                  <a16:creationId xmlns:a16="http://schemas.microsoft.com/office/drawing/2014/main" id="{1ECF8DC6-5A69-8A18-5372-56CB5CF54683}"/>
                </a:ext>
              </a:extLst>
            </p:cNvPr>
            <p:cNvGrpSpPr/>
            <p:nvPr/>
          </p:nvGrpSpPr>
          <p:grpSpPr>
            <a:xfrm>
              <a:off x="880893" y="3647342"/>
              <a:ext cx="649456" cy="211015"/>
              <a:chOff x="767862" y="3634154"/>
              <a:chExt cx="649456" cy="211015"/>
            </a:xfrm>
          </p:grpSpPr>
          <p:sp>
            <p:nvSpPr>
              <p:cNvPr id="21" name="Rectangle 20">
                <a:extLst>
                  <a:ext uri="{FF2B5EF4-FFF2-40B4-BE49-F238E27FC236}">
                    <a16:creationId xmlns:a16="http://schemas.microsoft.com/office/drawing/2014/main" id="{5D6939DB-DEBB-DDAF-5660-519B684B1484}"/>
                  </a:ext>
                </a:extLst>
              </p:cNvPr>
              <p:cNvSpPr/>
              <p:nvPr/>
            </p:nvSpPr>
            <p:spPr>
              <a:xfrm>
                <a:off x="767862" y="3634154"/>
                <a:ext cx="580292" cy="21101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ZA" dirty="0"/>
              </a:p>
            </p:txBody>
          </p:sp>
          <p:sp>
            <p:nvSpPr>
              <p:cNvPr id="22" name="Rectangle 21">
                <a:extLst>
                  <a:ext uri="{FF2B5EF4-FFF2-40B4-BE49-F238E27FC236}">
                    <a16:creationId xmlns:a16="http://schemas.microsoft.com/office/drawing/2014/main" id="{39982A5E-35B1-65A5-F0C5-419AE7F16D7B}"/>
                  </a:ext>
                </a:extLst>
              </p:cNvPr>
              <p:cNvSpPr/>
              <p:nvPr/>
            </p:nvSpPr>
            <p:spPr>
              <a:xfrm>
                <a:off x="1371599" y="3672254"/>
                <a:ext cx="45719" cy="13481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ZA"/>
              </a:p>
            </p:txBody>
          </p:sp>
        </p:grpSp>
      </p:grpSp>
      <p:sp>
        <p:nvSpPr>
          <p:cNvPr id="3" name="Cloud 2">
            <a:extLst>
              <a:ext uri="{FF2B5EF4-FFF2-40B4-BE49-F238E27FC236}">
                <a16:creationId xmlns:a16="http://schemas.microsoft.com/office/drawing/2014/main" id="{68149AD4-A5CC-12C0-28AC-5F10A1A0B6B1}"/>
              </a:ext>
            </a:extLst>
          </p:cNvPr>
          <p:cNvSpPr/>
          <p:nvPr/>
        </p:nvSpPr>
        <p:spPr>
          <a:xfrm rot="1322240">
            <a:off x="2062080" y="2125615"/>
            <a:ext cx="3094892" cy="2872154"/>
          </a:xfrm>
          <a:prstGeom prst="cloud">
            <a:avLst/>
          </a:prstGeom>
          <a:blipFill dpi="0" rotWithShape="1">
            <a:blip r:embed="rId3">
              <a:alphaModFix amt="80000"/>
            </a:blip>
            <a:srcRect/>
            <a:stretch>
              <a:fillRect/>
            </a:stretch>
          </a:blip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1" name="Freeform: Shape 50">
            <a:extLst>
              <a:ext uri="{FF2B5EF4-FFF2-40B4-BE49-F238E27FC236}">
                <a16:creationId xmlns:a16="http://schemas.microsoft.com/office/drawing/2014/main" id="{61EFB156-C303-7863-5F4B-9DB4E95774F7}"/>
              </a:ext>
            </a:extLst>
          </p:cNvPr>
          <p:cNvSpPr/>
          <p:nvPr/>
        </p:nvSpPr>
        <p:spPr>
          <a:xfrm>
            <a:off x="9067540" y="3038318"/>
            <a:ext cx="1541590" cy="896815"/>
          </a:xfrm>
          <a:custGeom>
            <a:avLst/>
            <a:gdLst>
              <a:gd name="connsiteX0" fmla="*/ 0 w 973015"/>
              <a:gd name="connsiteY0" fmla="*/ 515893 h 527616"/>
              <a:gd name="connsiteX1" fmla="*/ 281354 w 973015"/>
              <a:gd name="connsiteY1" fmla="*/ 445554 h 527616"/>
              <a:gd name="connsiteX2" fmla="*/ 527538 w 973015"/>
              <a:gd name="connsiteY2" fmla="*/ 77 h 527616"/>
              <a:gd name="connsiteX3" fmla="*/ 750277 w 973015"/>
              <a:gd name="connsiteY3" fmla="*/ 410385 h 527616"/>
              <a:gd name="connsiteX4" fmla="*/ 973015 w 973015"/>
              <a:gd name="connsiteY4" fmla="*/ 527616 h 527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015" h="527616">
                <a:moveTo>
                  <a:pt x="0" y="515893"/>
                </a:moveTo>
                <a:cubicBezTo>
                  <a:pt x="96715" y="523708"/>
                  <a:pt x="193431" y="531523"/>
                  <a:pt x="281354" y="445554"/>
                </a:cubicBezTo>
                <a:cubicBezTo>
                  <a:pt x="369277" y="359585"/>
                  <a:pt x="449384" y="5938"/>
                  <a:pt x="527538" y="77"/>
                </a:cubicBezTo>
                <a:cubicBezTo>
                  <a:pt x="605692" y="-5784"/>
                  <a:pt x="676031" y="322462"/>
                  <a:pt x="750277" y="410385"/>
                </a:cubicBezTo>
                <a:cubicBezTo>
                  <a:pt x="824523" y="498308"/>
                  <a:pt x="898769" y="512962"/>
                  <a:pt x="973015" y="527616"/>
                </a:cubicBezTo>
              </a:path>
            </a:pathLst>
          </a:cu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27" name="Group 26">
            <a:extLst>
              <a:ext uri="{FF2B5EF4-FFF2-40B4-BE49-F238E27FC236}">
                <a16:creationId xmlns:a16="http://schemas.microsoft.com/office/drawing/2014/main" id="{EE54E3F0-3F93-848A-4254-3DC382A028F4}"/>
              </a:ext>
            </a:extLst>
          </p:cNvPr>
          <p:cNvGrpSpPr/>
          <p:nvPr/>
        </p:nvGrpSpPr>
        <p:grpSpPr>
          <a:xfrm>
            <a:off x="8085147" y="2484804"/>
            <a:ext cx="3487620" cy="1824481"/>
            <a:chOff x="8085147" y="2484804"/>
            <a:chExt cx="3487620" cy="1824481"/>
          </a:xfrm>
        </p:grpSpPr>
        <p:sp>
          <p:nvSpPr>
            <p:cNvPr id="32" name="TextBox 31">
              <a:extLst>
                <a:ext uri="{FF2B5EF4-FFF2-40B4-BE49-F238E27FC236}">
                  <a16:creationId xmlns:a16="http://schemas.microsoft.com/office/drawing/2014/main" id="{C316A03F-B628-043F-69EA-93C179ED9D9F}"/>
                </a:ext>
              </a:extLst>
            </p:cNvPr>
            <p:cNvSpPr txBox="1"/>
            <p:nvPr/>
          </p:nvSpPr>
          <p:spPr>
            <a:xfrm>
              <a:off x="10974890" y="3970731"/>
              <a:ext cx="597877" cy="338554"/>
            </a:xfrm>
            <a:prstGeom prst="rect">
              <a:avLst/>
            </a:prstGeom>
            <a:noFill/>
          </p:spPr>
          <p:txBody>
            <a:bodyPr wrap="square" rtlCol="0">
              <a:spAutoFit/>
            </a:bodyPr>
            <a:lstStyle/>
            <a:p>
              <a:r>
                <a:rPr lang="en-ZA" sz="1600" dirty="0">
                  <a:latin typeface="Arial" panose="020B0604020202020204" pitchFamily="34" charset="0"/>
                  <a:ea typeface="Calibri" panose="020F0502020204030204" pitchFamily="34" charset="0"/>
                  <a:cs typeface="Arial" panose="020B0604020202020204" pitchFamily="34" charset="0"/>
                </a:rPr>
                <a:t>t</a:t>
              </a:r>
            </a:p>
          </p:txBody>
        </p:sp>
        <p:cxnSp>
          <p:nvCxnSpPr>
            <p:cNvPr id="28" name="Straight Arrow Connector 27">
              <a:extLst>
                <a:ext uri="{FF2B5EF4-FFF2-40B4-BE49-F238E27FC236}">
                  <a16:creationId xmlns:a16="http://schemas.microsoft.com/office/drawing/2014/main" id="{4CB772DB-1229-6EC9-5A45-FE6B4AD79082}"/>
                </a:ext>
              </a:extLst>
            </p:cNvPr>
            <p:cNvCxnSpPr>
              <a:cxnSpLocks/>
            </p:cNvCxnSpPr>
            <p:nvPr/>
          </p:nvCxnSpPr>
          <p:spPr>
            <a:xfrm flipV="1">
              <a:off x="8454429" y="2540087"/>
              <a:ext cx="0" cy="139504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3" name="TextBox 32">
              <a:extLst>
                <a:ext uri="{FF2B5EF4-FFF2-40B4-BE49-F238E27FC236}">
                  <a16:creationId xmlns:a16="http://schemas.microsoft.com/office/drawing/2014/main" id="{A795D130-F0F8-9C7B-6CDC-F5957B81DBE1}"/>
                </a:ext>
              </a:extLst>
            </p:cNvPr>
            <p:cNvSpPr txBox="1"/>
            <p:nvPr/>
          </p:nvSpPr>
          <p:spPr>
            <a:xfrm>
              <a:off x="8085147" y="2484804"/>
              <a:ext cx="597877" cy="338554"/>
            </a:xfrm>
            <a:prstGeom prst="rect">
              <a:avLst/>
            </a:prstGeom>
            <a:noFill/>
          </p:spPr>
          <p:txBody>
            <a:bodyPr wrap="square" rtlCol="0">
              <a:spAutoFit/>
            </a:bodyPr>
            <a:lstStyle/>
            <a:p>
              <a:r>
                <a:rPr lang="en-ZA" sz="1600" dirty="0">
                  <a:latin typeface="Arial" panose="020B0604020202020204" pitchFamily="34" charset="0"/>
                  <a:ea typeface="Calibri" panose="020F0502020204030204" pitchFamily="34" charset="0"/>
                  <a:cs typeface="Arial" panose="020B0604020202020204" pitchFamily="34" charset="0"/>
                </a:rPr>
                <a:t>I</a:t>
              </a:r>
            </a:p>
          </p:txBody>
        </p:sp>
        <p:sp>
          <p:nvSpPr>
            <p:cNvPr id="50" name="Freeform: Shape 49">
              <a:extLst>
                <a:ext uri="{FF2B5EF4-FFF2-40B4-BE49-F238E27FC236}">
                  <a16:creationId xmlns:a16="http://schemas.microsoft.com/office/drawing/2014/main" id="{B9BE6242-A90E-0595-1D2A-36D253ACAF92}"/>
                </a:ext>
              </a:extLst>
            </p:cNvPr>
            <p:cNvSpPr/>
            <p:nvPr/>
          </p:nvSpPr>
          <p:spPr>
            <a:xfrm>
              <a:off x="8454430" y="2762826"/>
              <a:ext cx="650626" cy="1172307"/>
            </a:xfrm>
            <a:custGeom>
              <a:avLst/>
              <a:gdLst>
                <a:gd name="connsiteX0" fmla="*/ 0 w 973015"/>
                <a:gd name="connsiteY0" fmla="*/ 515893 h 527616"/>
                <a:gd name="connsiteX1" fmla="*/ 281354 w 973015"/>
                <a:gd name="connsiteY1" fmla="*/ 445554 h 527616"/>
                <a:gd name="connsiteX2" fmla="*/ 527538 w 973015"/>
                <a:gd name="connsiteY2" fmla="*/ 77 h 527616"/>
                <a:gd name="connsiteX3" fmla="*/ 750277 w 973015"/>
                <a:gd name="connsiteY3" fmla="*/ 410385 h 527616"/>
                <a:gd name="connsiteX4" fmla="*/ 973015 w 973015"/>
                <a:gd name="connsiteY4" fmla="*/ 527616 h 527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015" h="527616">
                  <a:moveTo>
                    <a:pt x="0" y="515893"/>
                  </a:moveTo>
                  <a:cubicBezTo>
                    <a:pt x="96715" y="523708"/>
                    <a:pt x="193431" y="531523"/>
                    <a:pt x="281354" y="445554"/>
                  </a:cubicBezTo>
                  <a:cubicBezTo>
                    <a:pt x="369277" y="359585"/>
                    <a:pt x="449384" y="5938"/>
                    <a:pt x="527538" y="77"/>
                  </a:cubicBezTo>
                  <a:cubicBezTo>
                    <a:pt x="605692" y="-5784"/>
                    <a:pt x="676031" y="322462"/>
                    <a:pt x="750277" y="410385"/>
                  </a:cubicBezTo>
                  <a:cubicBezTo>
                    <a:pt x="824523" y="498308"/>
                    <a:pt x="898769" y="512962"/>
                    <a:pt x="973015" y="527616"/>
                  </a:cubicBezTo>
                </a:path>
              </a:pathLst>
            </a:cu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solidFill>
                  <a:srgbClr val="C00000"/>
                </a:solidFill>
              </a:endParaRPr>
            </a:p>
          </p:txBody>
        </p:sp>
        <p:cxnSp>
          <p:nvCxnSpPr>
            <p:cNvPr id="30" name="Straight Arrow Connector 29">
              <a:extLst>
                <a:ext uri="{FF2B5EF4-FFF2-40B4-BE49-F238E27FC236}">
                  <a16:creationId xmlns:a16="http://schemas.microsoft.com/office/drawing/2014/main" id="{AEAFED84-8B98-F406-AB3C-E109673AFE6E}"/>
                </a:ext>
              </a:extLst>
            </p:cNvPr>
            <p:cNvCxnSpPr/>
            <p:nvPr/>
          </p:nvCxnSpPr>
          <p:spPr>
            <a:xfrm>
              <a:off x="8454429" y="3897489"/>
              <a:ext cx="2930769"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 name="Rectangle 3">
              <a:extLst>
                <a:ext uri="{FF2B5EF4-FFF2-40B4-BE49-F238E27FC236}">
                  <a16:creationId xmlns:a16="http://schemas.microsoft.com/office/drawing/2014/main" id="{15C7D31B-0F08-6739-97F2-0BDC0A41E905}"/>
                </a:ext>
              </a:extLst>
            </p:cNvPr>
            <p:cNvSpPr/>
            <p:nvPr/>
          </p:nvSpPr>
          <p:spPr>
            <a:xfrm>
              <a:off x="8384085" y="3910049"/>
              <a:ext cx="2930767" cy="12475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ZA"/>
            </a:p>
          </p:txBody>
        </p:sp>
      </p:grpSp>
    </p:spTree>
    <p:extLst>
      <p:ext uri="{BB962C8B-B14F-4D97-AF65-F5344CB8AC3E}">
        <p14:creationId xmlns:p14="http://schemas.microsoft.com/office/powerpoint/2010/main" val="195519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 name="Group 77">
            <a:extLst>
              <a:ext uri="{FF2B5EF4-FFF2-40B4-BE49-F238E27FC236}">
                <a16:creationId xmlns:a16="http://schemas.microsoft.com/office/drawing/2014/main" id="{02B3065E-5B6B-2DB5-2D21-80A477BE0116}"/>
              </a:ext>
            </a:extLst>
          </p:cNvPr>
          <p:cNvGrpSpPr/>
          <p:nvPr/>
        </p:nvGrpSpPr>
        <p:grpSpPr>
          <a:xfrm>
            <a:off x="8695655" y="2315520"/>
            <a:ext cx="2797242" cy="1704460"/>
            <a:chOff x="8695655" y="2315520"/>
            <a:chExt cx="2797242" cy="1704460"/>
          </a:xfrm>
        </p:grpSpPr>
        <p:sp>
          <p:nvSpPr>
            <p:cNvPr id="17" name="Freeform: Shape 16">
              <a:extLst>
                <a:ext uri="{FF2B5EF4-FFF2-40B4-BE49-F238E27FC236}">
                  <a16:creationId xmlns:a16="http://schemas.microsoft.com/office/drawing/2014/main" id="{12B985BF-3621-5E41-74E7-068C3632112B}"/>
                </a:ext>
              </a:extLst>
            </p:cNvPr>
            <p:cNvSpPr/>
            <p:nvPr/>
          </p:nvSpPr>
          <p:spPr>
            <a:xfrm>
              <a:off x="8695655" y="2565873"/>
              <a:ext cx="1541590" cy="1450329"/>
            </a:xfrm>
            <a:custGeom>
              <a:avLst/>
              <a:gdLst>
                <a:gd name="connsiteX0" fmla="*/ 0 w 973015"/>
                <a:gd name="connsiteY0" fmla="*/ 515893 h 527616"/>
                <a:gd name="connsiteX1" fmla="*/ 281354 w 973015"/>
                <a:gd name="connsiteY1" fmla="*/ 445554 h 527616"/>
                <a:gd name="connsiteX2" fmla="*/ 527538 w 973015"/>
                <a:gd name="connsiteY2" fmla="*/ 77 h 527616"/>
                <a:gd name="connsiteX3" fmla="*/ 750277 w 973015"/>
                <a:gd name="connsiteY3" fmla="*/ 410385 h 527616"/>
                <a:gd name="connsiteX4" fmla="*/ 973015 w 973015"/>
                <a:gd name="connsiteY4" fmla="*/ 527616 h 527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015" h="527616">
                  <a:moveTo>
                    <a:pt x="0" y="515893"/>
                  </a:moveTo>
                  <a:cubicBezTo>
                    <a:pt x="96715" y="523708"/>
                    <a:pt x="193431" y="531523"/>
                    <a:pt x="281354" y="445554"/>
                  </a:cubicBezTo>
                  <a:cubicBezTo>
                    <a:pt x="369277" y="359585"/>
                    <a:pt x="449384" y="5938"/>
                    <a:pt x="527538" y="77"/>
                  </a:cubicBezTo>
                  <a:cubicBezTo>
                    <a:pt x="605692" y="-5784"/>
                    <a:pt x="676031" y="322462"/>
                    <a:pt x="750277" y="410385"/>
                  </a:cubicBezTo>
                  <a:cubicBezTo>
                    <a:pt x="824523" y="498308"/>
                    <a:pt x="898769" y="512962"/>
                    <a:pt x="973015" y="527616"/>
                  </a:cubicBezTo>
                </a:path>
              </a:pathLst>
            </a:cu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1600" dirty="0">
                <a:latin typeface="Arial" panose="020B0604020202020204" pitchFamily="34" charset="0"/>
                <a:cs typeface="Arial" panose="020B0604020202020204" pitchFamily="34" charset="0"/>
              </a:endParaRPr>
            </a:p>
          </p:txBody>
        </p:sp>
        <p:sp>
          <p:nvSpPr>
            <p:cNvPr id="21" name="Freeform: Shape 20">
              <a:extLst>
                <a:ext uri="{FF2B5EF4-FFF2-40B4-BE49-F238E27FC236}">
                  <a16:creationId xmlns:a16="http://schemas.microsoft.com/office/drawing/2014/main" id="{F8F20818-33DB-4962-6114-441012CD5C5F}"/>
                </a:ext>
              </a:extLst>
            </p:cNvPr>
            <p:cNvSpPr/>
            <p:nvPr/>
          </p:nvSpPr>
          <p:spPr>
            <a:xfrm>
              <a:off x="9246012" y="2315520"/>
              <a:ext cx="1541590" cy="1693566"/>
            </a:xfrm>
            <a:custGeom>
              <a:avLst/>
              <a:gdLst>
                <a:gd name="connsiteX0" fmla="*/ 0 w 973015"/>
                <a:gd name="connsiteY0" fmla="*/ 515893 h 527616"/>
                <a:gd name="connsiteX1" fmla="*/ 281354 w 973015"/>
                <a:gd name="connsiteY1" fmla="*/ 445554 h 527616"/>
                <a:gd name="connsiteX2" fmla="*/ 527538 w 973015"/>
                <a:gd name="connsiteY2" fmla="*/ 77 h 527616"/>
                <a:gd name="connsiteX3" fmla="*/ 750277 w 973015"/>
                <a:gd name="connsiteY3" fmla="*/ 410385 h 527616"/>
                <a:gd name="connsiteX4" fmla="*/ 973015 w 973015"/>
                <a:gd name="connsiteY4" fmla="*/ 527616 h 527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015" h="527616">
                  <a:moveTo>
                    <a:pt x="0" y="515893"/>
                  </a:moveTo>
                  <a:cubicBezTo>
                    <a:pt x="96715" y="523708"/>
                    <a:pt x="193431" y="531523"/>
                    <a:pt x="281354" y="445554"/>
                  </a:cubicBezTo>
                  <a:cubicBezTo>
                    <a:pt x="369277" y="359585"/>
                    <a:pt x="449384" y="5938"/>
                    <a:pt x="527538" y="77"/>
                  </a:cubicBezTo>
                  <a:cubicBezTo>
                    <a:pt x="605692" y="-5784"/>
                    <a:pt x="676031" y="322462"/>
                    <a:pt x="750277" y="410385"/>
                  </a:cubicBezTo>
                  <a:cubicBezTo>
                    <a:pt x="824523" y="498308"/>
                    <a:pt x="898769" y="512962"/>
                    <a:pt x="973015" y="527616"/>
                  </a:cubicBezTo>
                </a:path>
              </a:pathLst>
            </a:cu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1600">
                <a:solidFill>
                  <a:srgbClr val="FF7B00"/>
                </a:solidFill>
                <a:latin typeface="Arial" panose="020B0604020202020204" pitchFamily="34" charset="0"/>
                <a:cs typeface="Arial" panose="020B0604020202020204" pitchFamily="34" charset="0"/>
              </a:endParaRPr>
            </a:p>
          </p:txBody>
        </p:sp>
        <p:sp>
          <p:nvSpPr>
            <p:cNvPr id="22" name="Freeform: Shape 21">
              <a:extLst>
                <a:ext uri="{FF2B5EF4-FFF2-40B4-BE49-F238E27FC236}">
                  <a16:creationId xmlns:a16="http://schemas.microsoft.com/office/drawing/2014/main" id="{93590023-979D-8436-2CFB-39520B78DAD6}"/>
                </a:ext>
              </a:extLst>
            </p:cNvPr>
            <p:cNvSpPr/>
            <p:nvPr/>
          </p:nvSpPr>
          <p:spPr>
            <a:xfrm>
              <a:off x="9668044" y="2621156"/>
              <a:ext cx="1541590" cy="1398824"/>
            </a:xfrm>
            <a:custGeom>
              <a:avLst/>
              <a:gdLst>
                <a:gd name="connsiteX0" fmla="*/ 0 w 973015"/>
                <a:gd name="connsiteY0" fmla="*/ 515893 h 527616"/>
                <a:gd name="connsiteX1" fmla="*/ 281354 w 973015"/>
                <a:gd name="connsiteY1" fmla="*/ 445554 h 527616"/>
                <a:gd name="connsiteX2" fmla="*/ 527538 w 973015"/>
                <a:gd name="connsiteY2" fmla="*/ 77 h 527616"/>
                <a:gd name="connsiteX3" fmla="*/ 750277 w 973015"/>
                <a:gd name="connsiteY3" fmla="*/ 410385 h 527616"/>
                <a:gd name="connsiteX4" fmla="*/ 973015 w 973015"/>
                <a:gd name="connsiteY4" fmla="*/ 527616 h 527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015" h="527616">
                  <a:moveTo>
                    <a:pt x="0" y="515893"/>
                  </a:moveTo>
                  <a:cubicBezTo>
                    <a:pt x="96715" y="523708"/>
                    <a:pt x="193431" y="531523"/>
                    <a:pt x="281354" y="445554"/>
                  </a:cubicBezTo>
                  <a:cubicBezTo>
                    <a:pt x="369277" y="359585"/>
                    <a:pt x="449384" y="5938"/>
                    <a:pt x="527538" y="77"/>
                  </a:cubicBezTo>
                  <a:cubicBezTo>
                    <a:pt x="605692" y="-5784"/>
                    <a:pt x="676031" y="322462"/>
                    <a:pt x="750277" y="410385"/>
                  </a:cubicBezTo>
                  <a:cubicBezTo>
                    <a:pt x="824523" y="498308"/>
                    <a:pt x="898769" y="512962"/>
                    <a:pt x="973015" y="527616"/>
                  </a:cubicBezTo>
                </a:path>
              </a:pathLst>
            </a:cu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1600">
                <a:solidFill>
                  <a:srgbClr val="FF7B00"/>
                </a:solidFill>
                <a:latin typeface="Arial" panose="020B0604020202020204" pitchFamily="34" charset="0"/>
                <a:cs typeface="Arial" panose="020B0604020202020204" pitchFamily="34" charset="0"/>
              </a:endParaRPr>
            </a:p>
          </p:txBody>
        </p:sp>
        <p:sp>
          <p:nvSpPr>
            <p:cNvPr id="23" name="Freeform: Shape 22">
              <a:extLst>
                <a:ext uri="{FF2B5EF4-FFF2-40B4-BE49-F238E27FC236}">
                  <a16:creationId xmlns:a16="http://schemas.microsoft.com/office/drawing/2014/main" id="{38BCC4B3-DE72-947F-1A4E-2D70922F09AA}"/>
                </a:ext>
              </a:extLst>
            </p:cNvPr>
            <p:cNvSpPr/>
            <p:nvPr/>
          </p:nvSpPr>
          <p:spPr>
            <a:xfrm>
              <a:off x="9951307" y="2704893"/>
              <a:ext cx="1541590" cy="1283675"/>
            </a:xfrm>
            <a:custGeom>
              <a:avLst/>
              <a:gdLst>
                <a:gd name="connsiteX0" fmla="*/ 0 w 973015"/>
                <a:gd name="connsiteY0" fmla="*/ 515893 h 527616"/>
                <a:gd name="connsiteX1" fmla="*/ 281354 w 973015"/>
                <a:gd name="connsiteY1" fmla="*/ 445554 h 527616"/>
                <a:gd name="connsiteX2" fmla="*/ 527538 w 973015"/>
                <a:gd name="connsiteY2" fmla="*/ 77 h 527616"/>
                <a:gd name="connsiteX3" fmla="*/ 750277 w 973015"/>
                <a:gd name="connsiteY3" fmla="*/ 410385 h 527616"/>
                <a:gd name="connsiteX4" fmla="*/ 973015 w 973015"/>
                <a:gd name="connsiteY4" fmla="*/ 527616 h 527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015" h="527616">
                  <a:moveTo>
                    <a:pt x="0" y="515893"/>
                  </a:moveTo>
                  <a:cubicBezTo>
                    <a:pt x="96715" y="523708"/>
                    <a:pt x="193431" y="531523"/>
                    <a:pt x="281354" y="445554"/>
                  </a:cubicBezTo>
                  <a:cubicBezTo>
                    <a:pt x="369277" y="359585"/>
                    <a:pt x="449384" y="5938"/>
                    <a:pt x="527538" y="77"/>
                  </a:cubicBezTo>
                  <a:cubicBezTo>
                    <a:pt x="605692" y="-5784"/>
                    <a:pt x="676031" y="322462"/>
                    <a:pt x="750277" y="410385"/>
                  </a:cubicBezTo>
                  <a:cubicBezTo>
                    <a:pt x="824523" y="498308"/>
                    <a:pt x="898769" y="512962"/>
                    <a:pt x="973015" y="527616"/>
                  </a:cubicBezTo>
                </a:path>
              </a:pathLst>
            </a:cu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1600">
                <a:solidFill>
                  <a:srgbClr val="FF7B00"/>
                </a:solidFill>
                <a:latin typeface="Arial" panose="020B0604020202020204" pitchFamily="34" charset="0"/>
                <a:cs typeface="Arial" panose="020B0604020202020204" pitchFamily="34" charset="0"/>
              </a:endParaRPr>
            </a:p>
          </p:txBody>
        </p:sp>
      </p:grpSp>
      <p:sp>
        <p:nvSpPr>
          <p:cNvPr id="2" name="Title 1">
            <a:extLst>
              <a:ext uri="{FF2B5EF4-FFF2-40B4-BE49-F238E27FC236}">
                <a16:creationId xmlns:a16="http://schemas.microsoft.com/office/drawing/2014/main" id="{11DF549C-E443-BD45-86F3-5AE5C9DB7BAD}"/>
              </a:ext>
            </a:extLst>
          </p:cNvPr>
          <p:cNvSpPr>
            <a:spLocks noGrp="1"/>
          </p:cNvSpPr>
          <p:nvPr>
            <p:ph type="title"/>
          </p:nvPr>
        </p:nvSpPr>
        <p:spPr>
          <a:xfrm>
            <a:off x="345758" y="305075"/>
            <a:ext cx="10515600" cy="636360"/>
          </a:xfrm>
        </p:spPr>
        <p:txBody>
          <a:bodyPr>
            <a:normAutofit/>
          </a:bodyPr>
          <a:lstStyle/>
          <a:p>
            <a:r>
              <a:rPr lang="en-ZA" sz="2600" dirty="0">
                <a:solidFill>
                  <a:srgbClr val="17306B"/>
                </a:solidFill>
                <a:latin typeface="Calibri Light" panose="020F0302020204030204" pitchFamily="34" charset="0"/>
                <a:ea typeface="Calibri Light" panose="020F0302020204030204" pitchFamily="34" charset="0"/>
                <a:cs typeface="Calibri Light" panose="020F0302020204030204" pitchFamily="34" charset="0"/>
              </a:rPr>
              <a:t>Some shortcomings of detecting ballistic photons</a:t>
            </a:r>
          </a:p>
        </p:txBody>
      </p:sp>
      <p:grpSp>
        <p:nvGrpSpPr>
          <p:cNvPr id="64" name="Group 63">
            <a:extLst>
              <a:ext uri="{FF2B5EF4-FFF2-40B4-BE49-F238E27FC236}">
                <a16:creationId xmlns:a16="http://schemas.microsoft.com/office/drawing/2014/main" id="{6EA404A2-4B02-DB94-8621-2829BE514511}"/>
              </a:ext>
            </a:extLst>
          </p:cNvPr>
          <p:cNvGrpSpPr/>
          <p:nvPr/>
        </p:nvGrpSpPr>
        <p:grpSpPr>
          <a:xfrm>
            <a:off x="1409491" y="2303797"/>
            <a:ext cx="4700954" cy="2461846"/>
            <a:chOff x="2649422" y="2614246"/>
            <a:chExt cx="4700954" cy="2461846"/>
          </a:xfrm>
        </p:grpSpPr>
        <p:grpSp>
          <p:nvGrpSpPr>
            <p:cNvPr id="4" name="Group 3">
              <a:extLst>
                <a:ext uri="{FF2B5EF4-FFF2-40B4-BE49-F238E27FC236}">
                  <a16:creationId xmlns:a16="http://schemas.microsoft.com/office/drawing/2014/main" id="{2AA1AE84-8B96-FE0F-1A94-8BF37679C2FD}"/>
                </a:ext>
              </a:extLst>
            </p:cNvPr>
            <p:cNvGrpSpPr/>
            <p:nvPr/>
          </p:nvGrpSpPr>
          <p:grpSpPr>
            <a:xfrm>
              <a:off x="2649422" y="2614246"/>
              <a:ext cx="4700954" cy="2461846"/>
              <a:chOff x="3868615" y="2614246"/>
              <a:chExt cx="4700954" cy="2461846"/>
            </a:xfrm>
          </p:grpSpPr>
          <p:cxnSp>
            <p:nvCxnSpPr>
              <p:cNvPr id="5" name="Straight Connector 4">
                <a:extLst>
                  <a:ext uri="{FF2B5EF4-FFF2-40B4-BE49-F238E27FC236}">
                    <a16:creationId xmlns:a16="http://schemas.microsoft.com/office/drawing/2014/main" id="{23656481-32F3-32EA-44FA-8726FABF054B}"/>
                  </a:ext>
                </a:extLst>
              </p:cNvPr>
              <p:cNvCxnSpPr>
                <a:cxnSpLocks/>
              </p:cNvCxnSpPr>
              <p:nvPr/>
            </p:nvCxnSpPr>
            <p:spPr>
              <a:xfrm flipV="1">
                <a:off x="3868615" y="2614246"/>
                <a:ext cx="1676400" cy="1125416"/>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81CD0E7C-E560-9780-A12E-CA049B16FB64}"/>
                  </a:ext>
                </a:extLst>
              </p:cNvPr>
              <p:cNvCxnSpPr>
                <a:cxnSpLocks/>
              </p:cNvCxnSpPr>
              <p:nvPr/>
            </p:nvCxnSpPr>
            <p:spPr>
              <a:xfrm flipH="1">
                <a:off x="4706815" y="2625969"/>
                <a:ext cx="838200" cy="2450123"/>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323AAF6D-5545-4505-6F72-9A43F59ACB54}"/>
                  </a:ext>
                </a:extLst>
              </p:cNvPr>
              <p:cNvCxnSpPr>
                <a:cxnSpLocks/>
              </p:cNvCxnSpPr>
              <p:nvPr/>
            </p:nvCxnSpPr>
            <p:spPr>
              <a:xfrm flipV="1">
                <a:off x="4706815" y="4968110"/>
                <a:ext cx="603738" cy="103032"/>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40C859F6-32EE-2216-4890-B09904F1D7A9}"/>
                  </a:ext>
                </a:extLst>
              </p:cNvPr>
              <p:cNvCxnSpPr/>
              <p:nvPr/>
            </p:nvCxnSpPr>
            <p:spPr>
              <a:xfrm flipH="1" flipV="1">
                <a:off x="3985846" y="3341077"/>
                <a:ext cx="1324707" cy="1629508"/>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3F0C2B82-3715-61EA-8EEB-8FAAC6B0757C}"/>
                  </a:ext>
                </a:extLst>
              </p:cNvPr>
              <p:cNvCxnSpPr/>
              <p:nvPr/>
            </p:nvCxnSpPr>
            <p:spPr>
              <a:xfrm>
                <a:off x="3985846" y="3341077"/>
                <a:ext cx="4583723" cy="633046"/>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cxnSp>
          <p:nvCxnSpPr>
            <p:cNvPr id="26" name="Straight Connector 25">
              <a:extLst>
                <a:ext uri="{FF2B5EF4-FFF2-40B4-BE49-F238E27FC236}">
                  <a16:creationId xmlns:a16="http://schemas.microsoft.com/office/drawing/2014/main" id="{9B8E4D8C-A47A-9CF6-4186-1B272ADED7B6}"/>
                </a:ext>
              </a:extLst>
            </p:cNvPr>
            <p:cNvCxnSpPr/>
            <p:nvPr/>
          </p:nvCxnSpPr>
          <p:spPr>
            <a:xfrm>
              <a:off x="2649422" y="3739661"/>
              <a:ext cx="2641035" cy="875882"/>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110331E8-BFB9-CA12-01BE-2C2002DDE6A5}"/>
                </a:ext>
              </a:extLst>
            </p:cNvPr>
            <p:cNvCxnSpPr/>
            <p:nvPr/>
          </p:nvCxnSpPr>
          <p:spPr>
            <a:xfrm flipH="1" flipV="1">
              <a:off x="4833257" y="2732314"/>
              <a:ext cx="468086" cy="1894115"/>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1731FE18-E554-4A0D-5568-207E1BB20A32}"/>
                </a:ext>
              </a:extLst>
            </p:cNvPr>
            <p:cNvCxnSpPr/>
            <p:nvPr/>
          </p:nvCxnSpPr>
          <p:spPr>
            <a:xfrm>
              <a:off x="4822371" y="2732314"/>
              <a:ext cx="217715" cy="154895"/>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A245A6C6-8FE6-DE92-3E5C-541B9ADCED88}"/>
                </a:ext>
              </a:extLst>
            </p:cNvPr>
            <p:cNvCxnSpPr/>
            <p:nvPr/>
          </p:nvCxnSpPr>
          <p:spPr>
            <a:xfrm flipH="1">
              <a:off x="2649422" y="2887209"/>
              <a:ext cx="2401549" cy="1184048"/>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44B36228-C8B0-AF95-8819-B27916C36B0A}"/>
                </a:ext>
              </a:extLst>
            </p:cNvPr>
            <p:cNvCxnSpPr/>
            <p:nvPr/>
          </p:nvCxnSpPr>
          <p:spPr>
            <a:xfrm flipV="1">
              <a:off x="2649422" y="3526971"/>
              <a:ext cx="4700954" cy="544286"/>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AC3A75B8-C1D8-F989-0BE9-8B8961C70951}"/>
                </a:ext>
              </a:extLst>
            </p:cNvPr>
            <p:cNvCxnSpPr/>
            <p:nvPr/>
          </p:nvCxnSpPr>
          <p:spPr>
            <a:xfrm>
              <a:off x="2649422" y="3739661"/>
              <a:ext cx="4700954" cy="105508"/>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53D5FCD7-DD3D-A922-9DB3-98EA5D06F336}"/>
                </a:ext>
              </a:extLst>
            </p:cNvPr>
            <p:cNvCxnSpPr/>
            <p:nvPr/>
          </p:nvCxnSpPr>
          <p:spPr>
            <a:xfrm flipV="1">
              <a:off x="3080657" y="3278315"/>
              <a:ext cx="1741714" cy="461346"/>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8F4C5D85-874B-6936-69A1-0565DD7F2F56}"/>
                </a:ext>
              </a:extLst>
            </p:cNvPr>
            <p:cNvCxnSpPr/>
            <p:nvPr/>
          </p:nvCxnSpPr>
          <p:spPr>
            <a:xfrm flipH="1" flipV="1">
              <a:off x="3624943" y="2808514"/>
              <a:ext cx="1197428" cy="469801"/>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54B2EE3F-3265-05B2-3DCC-1F18FB38D188}"/>
                </a:ext>
              </a:extLst>
            </p:cNvPr>
            <p:cNvCxnSpPr/>
            <p:nvPr/>
          </p:nvCxnSpPr>
          <p:spPr>
            <a:xfrm flipH="1">
              <a:off x="2960915" y="2811007"/>
              <a:ext cx="664028" cy="1411809"/>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56A7F7A5-FCAD-F067-F0DA-A8476C8241DE}"/>
                </a:ext>
              </a:extLst>
            </p:cNvPr>
            <p:cNvCxnSpPr/>
            <p:nvPr/>
          </p:nvCxnSpPr>
          <p:spPr>
            <a:xfrm>
              <a:off x="2960915" y="4222816"/>
              <a:ext cx="1730828" cy="519652"/>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989F40D4-73A0-E860-01E7-4817592DB32B}"/>
                </a:ext>
              </a:extLst>
            </p:cNvPr>
            <p:cNvCxnSpPr/>
            <p:nvPr/>
          </p:nvCxnSpPr>
          <p:spPr>
            <a:xfrm flipV="1">
              <a:off x="4713514" y="3429000"/>
              <a:ext cx="0" cy="1313468"/>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C3AA793C-7E8F-6EF3-A9CE-11031E2340D2}"/>
                </a:ext>
              </a:extLst>
            </p:cNvPr>
            <p:cNvCxnSpPr/>
            <p:nvPr/>
          </p:nvCxnSpPr>
          <p:spPr>
            <a:xfrm flipH="1">
              <a:off x="3962400" y="3439886"/>
              <a:ext cx="740229" cy="793816"/>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2FEA1093-35F6-59A4-8DCE-5019644FACEC}"/>
                </a:ext>
              </a:extLst>
            </p:cNvPr>
            <p:cNvCxnSpPr/>
            <p:nvPr/>
          </p:nvCxnSpPr>
          <p:spPr>
            <a:xfrm>
              <a:off x="3951514" y="4222816"/>
              <a:ext cx="1349829" cy="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3B818300-BD4D-C353-0D62-B9985B16D4F0}"/>
                </a:ext>
              </a:extLst>
            </p:cNvPr>
            <p:cNvCxnSpPr/>
            <p:nvPr/>
          </p:nvCxnSpPr>
          <p:spPr>
            <a:xfrm flipV="1">
              <a:off x="5301343" y="3026229"/>
              <a:ext cx="163286" cy="1196587"/>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5E17760E-A768-D757-4E4A-7E00D0998F2C}"/>
                </a:ext>
              </a:extLst>
            </p:cNvPr>
            <p:cNvCxnSpPr/>
            <p:nvPr/>
          </p:nvCxnSpPr>
          <p:spPr>
            <a:xfrm flipH="1">
              <a:off x="2960915" y="3026229"/>
              <a:ext cx="2525485" cy="1589314"/>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42DFD431-DB54-1732-5E84-06B3E52F4217}"/>
                </a:ext>
              </a:extLst>
            </p:cNvPr>
            <p:cNvCxnSpPr/>
            <p:nvPr/>
          </p:nvCxnSpPr>
          <p:spPr>
            <a:xfrm flipV="1">
              <a:off x="2960915" y="3278315"/>
              <a:ext cx="4261352" cy="1337228"/>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66" name="Group 65">
            <a:extLst>
              <a:ext uri="{FF2B5EF4-FFF2-40B4-BE49-F238E27FC236}">
                <a16:creationId xmlns:a16="http://schemas.microsoft.com/office/drawing/2014/main" id="{32B6F7F5-5563-421C-4BA3-2451F942827E}"/>
              </a:ext>
            </a:extLst>
          </p:cNvPr>
          <p:cNvGrpSpPr/>
          <p:nvPr/>
        </p:nvGrpSpPr>
        <p:grpSpPr>
          <a:xfrm>
            <a:off x="236604" y="3323705"/>
            <a:ext cx="5896924" cy="211015"/>
            <a:chOff x="987520" y="3658019"/>
            <a:chExt cx="5896924" cy="211015"/>
          </a:xfrm>
        </p:grpSpPr>
        <p:cxnSp>
          <p:nvCxnSpPr>
            <p:cNvPr id="3" name="Straight Arrow Connector 2">
              <a:extLst>
                <a:ext uri="{FF2B5EF4-FFF2-40B4-BE49-F238E27FC236}">
                  <a16:creationId xmlns:a16="http://schemas.microsoft.com/office/drawing/2014/main" id="{8AF865AE-D820-626A-D865-5DA71DCC50A5}"/>
                </a:ext>
              </a:extLst>
            </p:cNvPr>
            <p:cNvCxnSpPr>
              <a:cxnSpLocks/>
            </p:cNvCxnSpPr>
            <p:nvPr/>
          </p:nvCxnSpPr>
          <p:spPr>
            <a:xfrm>
              <a:off x="987737" y="3763526"/>
              <a:ext cx="5896707" cy="1"/>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E39F38A2-E169-A4EA-74CB-55C834BB844C}"/>
                </a:ext>
              </a:extLst>
            </p:cNvPr>
            <p:cNvGrpSpPr/>
            <p:nvPr/>
          </p:nvGrpSpPr>
          <p:grpSpPr>
            <a:xfrm>
              <a:off x="987520" y="3658019"/>
              <a:ext cx="649456" cy="211015"/>
              <a:chOff x="767862" y="3634154"/>
              <a:chExt cx="649456" cy="211015"/>
            </a:xfrm>
          </p:grpSpPr>
          <p:sp>
            <p:nvSpPr>
              <p:cNvPr id="11" name="Rectangle 10">
                <a:extLst>
                  <a:ext uri="{FF2B5EF4-FFF2-40B4-BE49-F238E27FC236}">
                    <a16:creationId xmlns:a16="http://schemas.microsoft.com/office/drawing/2014/main" id="{BFFE992F-58BD-C56C-7844-16CA33A5027E}"/>
                  </a:ext>
                </a:extLst>
              </p:cNvPr>
              <p:cNvSpPr/>
              <p:nvPr/>
            </p:nvSpPr>
            <p:spPr>
              <a:xfrm>
                <a:off x="767862" y="3634154"/>
                <a:ext cx="580292" cy="21101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ZA" dirty="0"/>
              </a:p>
            </p:txBody>
          </p:sp>
          <p:sp>
            <p:nvSpPr>
              <p:cNvPr id="12" name="Rectangle 11">
                <a:extLst>
                  <a:ext uri="{FF2B5EF4-FFF2-40B4-BE49-F238E27FC236}">
                    <a16:creationId xmlns:a16="http://schemas.microsoft.com/office/drawing/2014/main" id="{55FD072B-FACC-3453-D8B7-871529B32DA5}"/>
                  </a:ext>
                </a:extLst>
              </p:cNvPr>
              <p:cNvSpPr/>
              <p:nvPr/>
            </p:nvSpPr>
            <p:spPr>
              <a:xfrm>
                <a:off x="1371599" y="3672254"/>
                <a:ext cx="45719" cy="13481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ZA"/>
              </a:p>
            </p:txBody>
          </p:sp>
        </p:grpSp>
      </p:grpSp>
      <p:sp>
        <p:nvSpPr>
          <p:cNvPr id="16" name="Freeform: Shape 15">
            <a:extLst>
              <a:ext uri="{FF2B5EF4-FFF2-40B4-BE49-F238E27FC236}">
                <a16:creationId xmlns:a16="http://schemas.microsoft.com/office/drawing/2014/main" id="{9B9C72DB-9835-A62A-D1AE-301B6572A761}"/>
              </a:ext>
            </a:extLst>
          </p:cNvPr>
          <p:cNvSpPr/>
          <p:nvPr/>
        </p:nvSpPr>
        <p:spPr>
          <a:xfrm>
            <a:off x="8595169" y="3107664"/>
            <a:ext cx="650626" cy="908538"/>
          </a:xfrm>
          <a:custGeom>
            <a:avLst/>
            <a:gdLst>
              <a:gd name="connsiteX0" fmla="*/ 0 w 973015"/>
              <a:gd name="connsiteY0" fmla="*/ 515893 h 527616"/>
              <a:gd name="connsiteX1" fmla="*/ 281354 w 973015"/>
              <a:gd name="connsiteY1" fmla="*/ 445554 h 527616"/>
              <a:gd name="connsiteX2" fmla="*/ 527538 w 973015"/>
              <a:gd name="connsiteY2" fmla="*/ 77 h 527616"/>
              <a:gd name="connsiteX3" fmla="*/ 750277 w 973015"/>
              <a:gd name="connsiteY3" fmla="*/ 410385 h 527616"/>
              <a:gd name="connsiteX4" fmla="*/ 973015 w 973015"/>
              <a:gd name="connsiteY4" fmla="*/ 527616 h 527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015" h="527616">
                <a:moveTo>
                  <a:pt x="0" y="515893"/>
                </a:moveTo>
                <a:cubicBezTo>
                  <a:pt x="96715" y="523708"/>
                  <a:pt x="193431" y="531523"/>
                  <a:pt x="281354" y="445554"/>
                </a:cubicBezTo>
                <a:cubicBezTo>
                  <a:pt x="369277" y="359585"/>
                  <a:pt x="449384" y="5938"/>
                  <a:pt x="527538" y="77"/>
                </a:cubicBezTo>
                <a:cubicBezTo>
                  <a:pt x="605692" y="-5784"/>
                  <a:pt x="676031" y="322462"/>
                  <a:pt x="750277" y="410385"/>
                </a:cubicBezTo>
                <a:cubicBezTo>
                  <a:pt x="824523" y="498308"/>
                  <a:pt x="898769" y="512962"/>
                  <a:pt x="973015" y="527616"/>
                </a:cubicBezTo>
              </a:path>
            </a:pathLst>
          </a:cu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1600">
              <a:solidFill>
                <a:srgbClr val="C00000"/>
              </a:solidFill>
              <a:latin typeface="Arial" panose="020B0604020202020204" pitchFamily="34" charset="0"/>
              <a:cs typeface="Arial" panose="020B0604020202020204" pitchFamily="34" charset="0"/>
            </a:endParaRPr>
          </a:p>
        </p:txBody>
      </p:sp>
      <p:grpSp>
        <p:nvGrpSpPr>
          <p:cNvPr id="76" name="Group 75">
            <a:extLst>
              <a:ext uri="{FF2B5EF4-FFF2-40B4-BE49-F238E27FC236}">
                <a16:creationId xmlns:a16="http://schemas.microsoft.com/office/drawing/2014/main" id="{7EBE7DD8-7AD2-8586-294A-402E2D7A9D56}"/>
              </a:ext>
            </a:extLst>
          </p:cNvPr>
          <p:cNvGrpSpPr/>
          <p:nvPr/>
        </p:nvGrpSpPr>
        <p:grpSpPr>
          <a:xfrm>
            <a:off x="8396716" y="2587647"/>
            <a:ext cx="3316790" cy="1802707"/>
            <a:chOff x="8396716" y="2587647"/>
            <a:chExt cx="3316790" cy="1802707"/>
          </a:xfrm>
        </p:grpSpPr>
        <p:cxnSp>
          <p:nvCxnSpPr>
            <p:cNvPr id="13" name="Straight Arrow Connector 12">
              <a:extLst>
                <a:ext uri="{FF2B5EF4-FFF2-40B4-BE49-F238E27FC236}">
                  <a16:creationId xmlns:a16="http://schemas.microsoft.com/office/drawing/2014/main" id="{A9F4D604-DBD4-5601-78AC-A92F7363EB18}"/>
                </a:ext>
              </a:extLst>
            </p:cNvPr>
            <p:cNvCxnSpPr>
              <a:cxnSpLocks/>
            </p:cNvCxnSpPr>
            <p:nvPr/>
          </p:nvCxnSpPr>
          <p:spPr>
            <a:xfrm flipV="1">
              <a:off x="8704028" y="2632042"/>
              <a:ext cx="0" cy="139504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4" name="TextBox 13">
              <a:extLst>
                <a:ext uri="{FF2B5EF4-FFF2-40B4-BE49-F238E27FC236}">
                  <a16:creationId xmlns:a16="http://schemas.microsoft.com/office/drawing/2014/main" id="{CF93FC6D-ACA8-DC66-2373-28F21D43DA2F}"/>
                </a:ext>
              </a:extLst>
            </p:cNvPr>
            <p:cNvSpPr txBox="1"/>
            <p:nvPr/>
          </p:nvSpPr>
          <p:spPr>
            <a:xfrm>
              <a:off x="11115629" y="4051800"/>
              <a:ext cx="597877" cy="338554"/>
            </a:xfrm>
            <a:prstGeom prst="rect">
              <a:avLst/>
            </a:prstGeom>
            <a:noFill/>
          </p:spPr>
          <p:txBody>
            <a:bodyPr wrap="square" rtlCol="0">
              <a:spAutoFit/>
            </a:bodyPr>
            <a:lstStyle/>
            <a:p>
              <a:r>
                <a:rPr lang="en-ZA" sz="1600" dirty="0">
                  <a:latin typeface="Arial" panose="020B0604020202020204" pitchFamily="34" charset="0"/>
                  <a:ea typeface="Calibri" panose="020F0502020204030204" pitchFamily="34" charset="0"/>
                  <a:cs typeface="Arial" panose="020B0604020202020204" pitchFamily="34" charset="0"/>
                </a:rPr>
                <a:t>t</a:t>
              </a:r>
            </a:p>
          </p:txBody>
        </p:sp>
        <p:sp>
          <p:nvSpPr>
            <p:cNvPr id="15" name="TextBox 14">
              <a:extLst>
                <a:ext uri="{FF2B5EF4-FFF2-40B4-BE49-F238E27FC236}">
                  <a16:creationId xmlns:a16="http://schemas.microsoft.com/office/drawing/2014/main" id="{E4E5A66A-8E82-61B8-4114-9C9AE649995B}"/>
                </a:ext>
              </a:extLst>
            </p:cNvPr>
            <p:cNvSpPr txBox="1"/>
            <p:nvPr/>
          </p:nvSpPr>
          <p:spPr>
            <a:xfrm>
              <a:off x="8396716" y="2587647"/>
              <a:ext cx="597877" cy="338554"/>
            </a:xfrm>
            <a:prstGeom prst="rect">
              <a:avLst/>
            </a:prstGeom>
            <a:noFill/>
          </p:spPr>
          <p:txBody>
            <a:bodyPr wrap="square" rtlCol="0">
              <a:spAutoFit/>
            </a:bodyPr>
            <a:lstStyle/>
            <a:p>
              <a:r>
                <a:rPr lang="en-ZA" sz="1600" dirty="0">
                  <a:latin typeface="Arial" panose="020B0604020202020204" pitchFamily="34" charset="0"/>
                  <a:ea typeface="Calibri" panose="020F0502020204030204" pitchFamily="34" charset="0"/>
                  <a:cs typeface="Arial" panose="020B0604020202020204" pitchFamily="34" charset="0"/>
                </a:rPr>
                <a:t>I</a:t>
              </a:r>
            </a:p>
          </p:txBody>
        </p:sp>
        <p:sp>
          <p:nvSpPr>
            <p:cNvPr id="24" name="Rectangle 23">
              <a:extLst>
                <a:ext uri="{FF2B5EF4-FFF2-40B4-BE49-F238E27FC236}">
                  <a16:creationId xmlns:a16="http://schemas.microsoft.com/office/drawing/2014/main" id="{F20B85D7-A988-D2E4-7294-192D42499723}"/>
                </a:ext>
              </a:extLst>
            </p:cNvPr>
            <p:cNvSpPr/>
            <p:nvPr/>
          </p:nvSpPr>
          <p:spPr>
            <a:xfrm>
              <a:off x="8584282" y="3977682"/>
              <a:ext cx="2930767" cy="12475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ZA" sz="1600">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9FA5A7AA-3B22-9930-D61E-E001C72F2B57}"/>
                </a:ext>
              </a:extLst>
            </p:cNvPr>
            <p:cNvCxnSpPr/>
            <p:nvPr/>
          </p:nvCxnSpPr>
          <p:spPr>
            <a:xfrm>
              <a:off x="8703646" y="3977682"/>
              <a:ext cx="2930769"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77" name="Group 76">
            <a:extLst>
              <a:ext uri="{FF2B5EF4-FFF2-40B4-BE49-F238E27FC236}">
                <a16:creationId xmlns:a16="http://schemas.microsoft.com/office/drawing/2014/main" id="{AA1A9FB1-0A2E-A1FC-9CA3-7620255A0A4A}"/>
              </a:ext>
            </a:extLst>
          </p:cNvPr>
          <p:cNvGrpSpPr/>
          <p:nvPr/>
        </p:nvGrpSpPr>
        <p:grpSpPr>
          <a:xfrm>
            <a:off x="8703647" y="4071482"/>
            <a:ext cx="542148" cy="452422"/>
            <a:chOff x="8703647" y="4071482"/>
            <a:chExt cx="542148" cy="452422"/>
          </a:xfrm>
        </p:grpSpPr>
        <p:sp>
          <p:nvSpPr>
            <p:cNvPr id="20" name="Left Brace 19">
              <a:extLst>
                <a:ext uri="{FF2B5EF4-FFF2-40B4-BE49-F238E27FC236}">
                  <a16:creationId xmlns:a16="http://schemas.microsoft.com/office/drawing/2014/main" id="{4F53D627-39B8-C00C-EC1C-DF357DFE1EDB}"/>
                </a:ext>
              </a:extLst>
            </p:cNvPr>
            <p:cNvSpPr/>
            <p:nvPr/>
          </p:nvSpPr>
          <p:spPr>
            <a:xfrm rot="16200000">
              <a:off x="8917787" y="3857342"/>
              <a:ext cx="113867" cy="542148"/>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sz="1600">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7D8F84AD-B28D-C375-623B-3FCCE58ADF31}"/>
                </a:ext>
              </a:extLst>
            </p:cNvPr>
            <p:cNvSpPr txBox="1"/>
            <p:nvPr/>
          </p:nvSpPr>
          <p:spPr>
            <a:xfrm>
              <a:off x="8827106" y="4185350"/>
              <a:ext cx="418689" cy="338554"/>
            </a:xfrm>
            <a:prstGeom prst="rect">
              <a:avLst/>
            </a:prstGeom>
            <a:noFill/>
          </p:spPr>
          <p:txBody>
            <a:bodyPr wrap="square" rtlCol="0">
              <a:spAutoFit/>
            </a:bodyPr>
            <a:lstStyle/>
            <a:p>
              <a:r>
                <a:rPr lang="el-GR" sz="1600" dirty="0">
                  <a:latin typeface="Arial" panose="020B0604020202020204" pitchFamily="34" charset="0"/>
                  <a:ea typeface="Calibri" panose="020F0502020204030204" pitchFamily="34" charset="0"/>
                  <a:cs typeface="Arial" panose="020B0604020202020204" pitchFamily="34" charset="0"/>
                </a:rPr>
                <a:t>Δ</a:t>
              </a:r>
              <a:r>
                <a:rPr lang="en-ZA" sz="1600" dirty="0">
                  <a:latin typeface="Arial" panose="020B0604020202020204" pitchFamily="34" charset="0"/>
                  <a:ea typeface="Calibri" panose="020F0502020204030204" pitchFamily="34" charset="0"/>
                  <a:cs typeface="Arial" panose="020B0604020202020204" pitchFamily="34" charset="0"/>
                </a:rPr>
                <a:t>t</a:t>
              </a:r>
            </a:p>
          </p:txBody>
        </p:sp>
      </p:grpSp>
      <p:sp>
        <p:nvSpPr>
          <p:cNvPr id="75" name="TextBox 74">
            <a:extLst>
              <a:ext uri="{FF2B5EF4-FFF2-40B4-BE49-F238E27FC236}">
                <a16:creationId xmlns:a16="http://schemas.microsoft.com/office/drawing/2014/main" id="{A4B888D4-DB15-7857-9F7B-B51A968584BB}"/>
              </a:ext>
            </a:extLst>
          </p:cNvPr>
          <p:cNvSpPr txBox="1"/>
          <p:nvPr/>
        </p:nvSpPr>
        <p:spPr>
          <a:xfrm>
            <a:off x="6751874" y="3216522"/>
            <a:ext cx="1507788" cy="338554"/>
          </a:xfrm>
          <a:prstGeom prst="rect">
            <a:avLst/>
          </a:prstGeom>
          <a:noFill/>
        </p:spPr>
        <p:txBody>
          <a:bodyPr wrap="square" rtlCol="0">
            <a:spAutoFit/>
          </a:bodyPr>
          <a:lstStyle/>
          <a:p>
            <a:r>
              <a:rPr lang="en-ZA" sz="1600" dirty="0">
                <a:latin typeface="Arial" panose="020B0604020202020204" pitchFamily="34" charset="0"/>
                <a:ea typeface="Calibri" panose="020F0502020204030204" pitchFamily="34" charset="0"/>
                <a:cs typeface="Arial" panose="020B0604020202020204" pitchFamily="34" charset="0"/>
              </a:rPr>
              <a:t>Processing</a:t>
            </a:r>
          </a:p>
        </p:txBody>
      </p:sp>
      <p:sp>
        <p:nvSpPr>
          <p:cNvPr id="19" name="Cloud 18">
            <a:extLst>
              <a:ext uri="{FF2B5EF4-FFF2-40B4-BE49-F238E27FC236}">
                <a16:creationId xmlns:a16="http://schemas.microsoft.com/office/drawing/2014/main" id="{F047516E-AF4E-3548-9FB7-1E91E2D05B33}"/>
              </a:ext>
            </a:extLst>
          </p:cNvPr>
          <p:cNvSpPr/>
          <p:nvPr/>
        </p:nvSpPr>
        <p:spPr>
          <a:xfrm rot="1322240">
            <a:off x="1301226" y="2090268"/>
            <a:ext cx="3094892" cy="2872154"/>
          </a:xfrm>
          <a:prstGeom prst="cloud">
            <a:avLst/>
          </a:prstGeom>
          <a:blipFill dpi="0" rotWithShape="1">
            <a:blip r:embed="rId3">
              <a:alphaModFix amt="80000"/>
            </a:blip>
            <a:srcRect/>
            <a:stretch>
              <a:fillRect/>
            </a:stretch>
          </a:blip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73250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5" grpId="0"/>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2938F3-CF11-7ED2-70FC-6892F30A6843}"/>
              </a:ext>
            </a:extLst>
          </p:cNvPr>
          <p:cNvPicPr>
            <a:picLocks noChangeAspect="1"/>
          </p:cNvPicPr>
          <p:nvPr/>
        </p:nvPicPr>
        <p:blipFill>
          <a:blip r:embed="rId3"/>
          <a:stretch>
            <a:fillRect/>
          </a:stretch>
        </p:blipFill>
        <p:spPr>
          <a:xfrm>
            <a:off x="1302080" y="885005"/>
            <a:ext cx="2775855" cy="2780838"/>
          </a:xfrm>
          <a:prstGeom prst="flowChartConnector">
            <a:avLst/>
          </a:prstGeom>
        </p:spPr>
      </p:pic>
      <p:pic>
        <p:nvPicPr>
          <p:cNvPr id="9" name="Picture 8">
            <a:extLst>
              <a:ext uri="{FF2B5EF4-FFF2-40B4-BE49-F238E27FC236}">
                <a16:creationId xmlns:a16="http://schemas.microsoft.com/office/drawing/2014/main" id="{3B7378B3-F4B7-D02E-EFC4-0008FBB500A8}"/>
              </a:ext>
            </a:extLst>
          </p:cNvPr>
          <p:cNvPicPr>
            <a:picLocks noChangeAspect="1"/>
          </p:cNvPicPr>
          <p:nvPr/>
        </p:nvPicPr>
        <p:blipFill>
          <a:blip r:embed="rId4"/>
          <a:stretch>
            <a:fillRect/>
          </a:stretch>
        </p:blipFill>
        <p:spPr>
          <a:xfrm>
            <a:off x="1268663" y="3615164"/>
            <a:ext cx="2620617" cy="2625322"/>
          </a:xfrm>
          <a:prstGeom prst="rect">
            <a:avLst/>
          </a:prstGeom>
        </p:spPr>
      </p:pic>
      <p:sp>
        <p:nvSpPr>
          <p:cNvPr id="2" name="Title 1">
            <a:extLst>
              <a:ext uri="{FF2B5EF4-FFF2-40B4-BE49-F238E27FC236}">
                <a16:creationId xmlns:a16="http://schemas.microsoft.com/office/drawing/2014/main" id="{BEABD8C6-7494-8AE3-5A7E-5D1BFCB5C501}"/>
              </a:ext>
            </a:extLst>
          </p:cNvPr>
          <p:cNvSpPr>
            <a:spLocks noGrp="1"/>
          </p:cNvSpPr>
          <p:nvPr>
            <p:ph type="title"/>
          </p:nvPr>
        </p:nvSpPr>
        <p:spPr>
          <a:xfrm>
            <a:off x="345957" y="308589"/>
            <a:ext cx="10515600" cy="560676"/>
          </a:xfrm>
        </p:spPr>
        <p:txBody>
          <a:bodyPr>
            <a:normAutofit/>
          </a:bodyPr>
          <a:lstStyle/>
          <a:p>
            <a:r>
              <a:rPr lang="en-ZA" sz="2600" dirty="0">
                <a:solidFill>
                  <a:srgbClr val="17306B"/>
                </a:solidFill>
                <a:latin typeface="Calibri Light" panose="020F0302020204030204" pitchFamily="34" charset="0"/>
                <a:ea typeface="Calibri Light" panose="020F0302020204030204" pitchFamily="34" charset="0"/>
                <a:cs typeface="Calibri Light" panose="020F0302020204030204" pitchFamily="34" charset="0"/>
              </a:rPr>
              <a:t>Where does topology come from?</a:t>
            </a:r>
          </a:p>
        </p:txBody>
      </p:sp>
      <p:grpSp>
        <p:nvGrpSpPr>
          <p:cNvPr id="67" name="Group 66">
            <a:extLst>
              <a:ext uri="{FF2B5EF4-FFF2-40B4-BE49-F238E27FC236}">
                <a16:creationId xmlns:a16="http://schemas.microsoft.com/office/drawing/2014/main" id="{88ACB529-2CB2-FED3-961F-E2047E7EA51F}"/>
              </a:ext>
            </a:extLst>
          </p:cNvPr>
          <p:cNvGrpSpPr/>
          <p:nvPr/>
        </p:nvGrpSpPr>
        <p:grpSpPr>
          <a:xfrm>
            <a:off x="8404335" y="1290524"/>
            <a:ext cx="3139098" cy="4149724"/>
            <a:chOff x="8317837" y="1648874"/>
            <a:chExt cx="3139098" cy="4149724"/>
          </a:xfrm>
        </p:grpSpPr>
        <p:cxnSp>
          <p:nvCxnSpPr>
            <p:cNvPr id="38" name="Straight Connector 37">
              <a:extLst>
                <a:ext uri="{FF2B5EF4-FFF2-40B4-BE49-F238E27FC236}">
                  <a16:creationId xmlns:a16="http://schemas.microsoft.com/office/drawing/2014/main" id="{4A9B7C4F-94AA-1A43-A044-90A16C0E8D64}"/>
                </a:ext>
              </a:extLst>
            </p:cNvPr>
            <p:cNvCxnSpPr/>
            <p:nvPr/>
          </p:nvCxnSpPr>
          <p:spPr>
            <a:xfrm>
              <a:off x="9916886" y="2253343"/>
              <a:ext cx="0" cy="3113314"/>
            </a:xfrm>
            <a:prstGeom prst="line">
              <a:avLst/>
            </a:prstGeom>
          </p:spPr>
          <p:style>
            <a:lnRef idx="2">
              <a:schemeClr val="dk1"/>
            </a:lnRef>
            <a:fillRef idx="0">
              <a:schemeClr val="dk1"/>
            </a:fillRef>
            <a:effectRef idx="1">
              <a:schemeClr val="dk1"/>
            </a:effectRef>
            <a:fontRef idx="minor">
              <a:schemeClr val="tx1"/>
            </a:fontRef>
          </p:style>
        </p:cxnSp>
        <p:cxnSp>
          <p:nvCxnSpPr>
            <p:cNvPr id="40" name="Straight Connector 39">
              <a:extLst>
                <a:ext uri="{FF2B5EF4-FFF2-40B4-BE49-F238E27FC236}">
                  <a16:creationId xmlns:a16="http://schemas.microsoft.com/office/drawing/2014/main" id="{E6861A72-6758-045C-19EC-FD0A640786AA}"/>
                </a:ext>
              </a:extLst>
            </p:cNvPr>
            <p:cNvCxnSpPr/>
            <p:nvPr/>
          </p:nvCxnSpPr>
          <p:spPr>
            <a:xfrm>
              <a:off x="8593591" y="3140528"/>
              <a:ext cx="2590800" cy="1338943"/>
            </a:xfrm>
            <a:prstGeom prst="line">
              <a:avLst/>
            </a:prstGeom>
          </p:spPr>
          <p:style>
            <a:lnRef idx="2">
              <a:schemeClr val="dk1"/>
            </a:lnRef>
            <a:fillRef idx="0">
              <a:schemeClr val="dk1"/>
            </a:fillRef>
            <a:effectRef idx="1">
              <a:schemeClr val="dk1"/>
            </a:effectRef>
            <a:fontRef idx="minor">
              <a:schemeClr val="tx1"/>
            </a:fontRef>
          </p:style>
        </p:cxnSp>
        <p:cxnSp>
          <p:nvCxnSpPr>
            <p:cNvPr id="41" name="Straight Connector 40">
              <a:extLst>
                <a:ext uri="{FF2B5EF4-FFF2-40B4-BE49-F238E27FC236}">
                  <a16:creationId xmlns:a16="http://schemas.microsoft.com/office/drawing/2014/main" id="{2D4A4828-1521-BCF6-1F51-DDCEC8937D54}"/>
                </a:ext>
              </a:extLst>
            </p:cNvPr>
            <p:cNvCxnSpPr>
              <a:cxnSpLocks/>
            </p:cNvCxnSpPr>
            <p:nvPr/>
          </p:nvCxnSpPr>
          <p:spPr>
            <a:xfrm flipV="1">
              <a:off x="8593591" y="3334305"/>
              <a:ext cx="2765889" cy="902204"/>
            </a:xfrm>
            <a:prstGeom prst="line">
              <a:avLst/>
            </a:prstGeom>
          </p:spPr>
          <p:style>
            <a:lnRef idx="2">
              <a:schemeClr val="dk1"/>
            </a:lnRef>
            <a:fillRef idx="0">
              <a:schemeClr val="dk1"/>
            </a:fillRef>
            <a:effectRef idx="1">
              <a:schemeClr val="dk1"/>
            </a:effectRef>
            <a:fontRef idx="minor">
              <a:schemeClr val="tx1"/>
            </a:fontRef>
          </p:style>
        </p:cxnSp>
        <p:sp>
          <p:nvSpPr>
            <p:cNvPr id="43" name="Arrow: Up-Down 42">
              <a:extLst>
                <a:ext uri="{FF2B5EF4-FFF2-40B4-BE49-F238E27FC236}">
                  <a16:creationId xmlns:a16="http://schemas.microsoft.com/office/drawing/2014/main" id="{3152F4F0-938F-3D77-35F2-B06B93C82293}"/>
                </a:ext>
              </a:extLst>
            </p:cNvPr>
            <p:cNvSpPr/>
            <p:nvPr/>
          </p:nvSpPr>
          <p:spPr>
            <a:xfrm>
              <a:off x="11395169" y="3092097"/>
              <a:ext cx="46800" cy="484415"/>
            </a:xfrm>
            <a:prstGeom prst="up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ZA"/>
            </a:p>
          </p:txBody>
        </p:sp>
        <p:sp>
          <p:nvSpPr>
            <p:cNvPr id="44" name="Arrow: Up-Down 43">
              <a:extLst>
                <a:ext uri="{FF2B5EF4-FFF2-40B4-BE49-F238E27FC236}">
                  <a16:creationId xmlns:a16="http://schemas.microsoft.com/office/drawing/2014/main" id="{646FA1F8-86DA-1D93-76B5-B1B30009C3CE}"/>
                </a:ext>
              </a:extLst>
            </p:cNvPr>
            <p:cNvSpPr/>
            <p:nvPr/>
          </p:nvSpPr>
          <p:spPr>
            <a:xfrm rot="16200000">
              <a:off x="8536645" y="4132220"/>
              <a:ext cx="46800" cy="484415"/>
            </a:xfrm>
            <a:prstGeom prst="up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ZA"/>
            </a:p>
          </p:txBody>
        </p:sp>
        <p:sp>
          <p:nvSpPr>
            <p:cNvPr id="45" name="Arrow: Up-Down 44">
              <a:extLst>
                <a:ext uri="{FF2B5EF4-FFF2-40B4-BE49-F238E27FC236}">
                  <a16:creationId xmlns:a16="http://schemas.microsoft.com/office/drawing/2014/main" id="{41078770-A937-A14A-9D5A-B2C2707BC34B}"/>
                </a:ext>
              </a:extLst>
            </p:cNvPr>
            <p:cNvSpPr/>
            <p:nvPr/>
          </p:nvSpPr>
          <p:spPr>
            <a:xfrm rot="19471013">
              <a:off x="8490614" y="2914892"/>
              <a:ext cx="46800" cy="484415"/>
            </a:xfrm>
            <a:prstGeom prst="up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ZA"/>
            </a:p>
          </p:txBody>
        </p:sp>
        <p:sp>
          <p:nvSpPr>
            <p:cNvPr id="46" name="Arrow: Up-Down 45">
              <a:extLst>
                <a:ext uri="{FF2B5EF4-FFF2-40B4-BE49-F238E27FC236}">
                  <a16:creationId xmlns:a16="http://schemas.microsoft.com/office/drawing/2014/main" id="{432C1F50-CC7B-9EC2-F021-63CCD8FE181D}"/>
                </a:ext>
              </a:extLst>
            </p:cNvPr>
            <p:cNvSpPr/>
            <p:nvPr/>
          </p:nvSpPr>
          <p:spPr>
            <a:xfrm rot="2932949">
              <a:off x="11191328" y="4246969"/>
              <a:ext cx="46800" cy="484415"/>
            </a:xfrm>
            <a:prstGeom prst="up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ZA"/>
            </a:p>
          </p:txBody>
        </p:sp>
        <p:sp>
          <p:nvSpPr>
            <p:cNvPr id="63" name="Isosceles Triangle 62">
              <a:extLst>
                <a:ext uri="{FF2B5EF4-FFF2-40B4-BE49-F238E27FC236}">
                  <a16:creationId xmlns:a16="http://schemas.microsoft.com/office/drawing/2014/main" id="{3F6E8920-DE03-ED3E-69AF-4B0F22D094CB}"/>
                </a:ext>
              </a:extLst>
            </p:cNvPr>
            <p:cNvSpPr/>
            <p:nvPr/>
          </p:nvSpPr>
          <p:spPr>
            <a:xfrm rot="16200000">
              <a:off x="9791019" y="1692417"/>
              <a:ext cx="195943" cy="108858"/>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4" name="Isosceles Triangle 63">
              <a:extLst>
                <a:ext uri="{FF2B5EF4-FFF2-40B4-BE49-F238E27FC236}">
                  <a16:creationId xmlns:a16="http://schemas.microsoft.com/office/drawing/2014/main" id="{7F1BF3E8-EF94-B0BB-85E1-69868B003BB5}"/>
                </a:ext>
              </a:extLst>
            </p:cNvPr>
            <p:cNvSpPr/>
            <p:nvPr/>
          </p:nvSpPr>
          <p:spPr>
            <a:xfrm rot="5400000">
              <a:off x="9845448" y="5416827"/>
              <a:ext cx="195943" cy="108858"/>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5" name="Oval 64">
              <a:extLst>
                <a:ext uri="{FF2B5EF4-FFF2-40B4-BE49-F238E27FC236}">
                  <a16:creationId xmlns:a16="http://schemas.microsoft.com/office/drawing/2014/main" id="{5C5CED6B-F009-A41F-B0E2-A1914B77529B}"/>
                </a:ext>
              </a:extLst>
            </p:cNvPr>
            <p:cNvSpPr/>
            <p:nvPr/>
          </p:nvSpPr>
          <p:spPr>
            <a:xfrm>
              <a:off x="9736886" y="1706731"/>
              <a:ext cx="360000" cy="36000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6" name="Oval 65">
              <a:extLst>
                <a:ext uri="{FF2B5EF4-FFF2-40B4-BE49-F238E27FC236}">
                  <a16:creationId xmlns:a16="http://schemas.microsoft.com/office/drawing/2014/main" id="{AE1D8234-950C-9799-A2E0-D3711DCF67E4}"/>
                </a:ext>
              </a:extLst>
            </p:cNvPr>
            <p:cNvSpPr/>
            <p:nvPr/>
          </p:nvSpPr>
          <p:spPr>
            <a:xfrm>
              <a:off x="9708990" y="5438598"/>
              <a:ext cx="360000" cy="36000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pic>
        <p:nvPicPr>
          <p:cNvPr id="34" name="Picture 33" descr="A purple sphere with spikes on it&#10;&#10;AI-generated content may be incorrect.">
            <a:extLst>
              <a:ext uri="{FF2B5EF4-FFF2-40B4-BE49-F238E27FC236}">
                <a16:creationId xmlns:a16="http://schemas.microsoft.com/office/drawing/2014/main" id="{2AAF1351-E589-6766-0213-EE6C436008E8}"/>
              </a:ext>
            </a:extLst>
          </p:cNvPr>
          <p:cNvPicPr>
            <a:picLocks noChangeAspect="1"/>
          </p:cNvPicPr>
          <p:nvPr/>
        </p:nvPicPr>
        <p:blipFill>
          <a:blip r:embed="rId5">
            <a:alphaModFix amt="85000"/>
            <a:extLst>
              <a:ext uri="{28A0092B-C50C-407E-A947-70E740481C1C}">
                <a14:useLocalDpi xmlns:a14="http://schemas.microsoft.com/office/drawing/2010/main" val="0"/>
              </a:ext>
            </a:extLst>
          </a:blip>
          <a:srcRect l="14789" t="23222" r="18686" b="17932"/>
          <a:stretch>
            <a:fillRect/>
          </a:stretch>
        </p:blipFill>
        <p:spPr>
          <a:xfrm>
            <a:off x="8615455" y="2103769"/>
            <a:ext cx="2775857" cy="2747007"/>
          </a:xfrm>
          <a:prstGeom prst="rect">
            <a:avLst/>
          </a:prstGeom>
        </p:spPr>
      </p:pic>
      <p:sp>
        <p:nvSpPr>
          <p:cNvPr id="10" name="Arc 9">
            <a:extLst>
              <a:ext uri="{FF2B5EF4-FFF2-40B4-BE49-F238E27FC236}">
                <a16:creationId xmlns:a16="http://schemas.microsoft.com/office/drawing/2014/main" id="{D74074BB-036E-8029-B6C2-89882D94E949}"/>
              </a:ext>
            </a:extLst>
          </p:cNvPr>
          <p:cNvSpPr/>
          <p:nvPr/>
        </p:nvSpPr>
        <p:spPr>
          <a:xfrm rot="2519862">
            <a:off x="15761" y="1419296"/>
            <a:ext cx="3633028" cy="3424446"/>
          </a:xfrm>
          <a:prstGeom prst="arc">
            <a:avLst/>
          </a:prstGeom>
          <a:ln>
            <a:solidFill>
              <a:schemeClr val="tx1"/>
            </a:solidFill>
            <a:prstDash val="dash"/>
          </a:ln>
        </p:spPr>
        <p:style>
          <a:lnRef idx="2">
            <a:schemeClr val="dk1"/>
          </a:lnRef>
          <a:fillRef idx="0">
            <a:schemeClr val="dk1"/>
          </a:fillRef>
          <a:effectRef idx="1">
            <a:schemeClr val="dk1"/>
          </a:effectRef>
          <a:fontRef idx="minor">
            <a:schemeClr val="tx1"/>
          </a:fontRef>
        </p:style>
        <p:txBody>
          <a:bodyPr rtlCol="0" anchor="ctr"/>
          <a:lstStyle/>
          <a:p>
            <a:pPr algn="ctr"/>
            <a:endParaRPr lang="en-ZA"/>
          </a:p>
        </p:txBody>
      </p:sp>
      <p:sp>
        <p:nvSpPr>
          <p:cNvPr id="11" name="Arc 10">
            <a:extLst>
              <a:ext uri="{FF2B5EF4-FFF2-40B4-BE49-F238E27FC236}">
                <a16:creationId xmlns:a16="http://schemas.microsoft.com/office/drawing/2014/main" id="{76C8B49D-C230-C151-B72B-904184B282E7}"/>
              </a:ext>
            </a:extLst>
          </p:cNvPr>
          <p:cNvSpPr/>
          <p:nvPr/>
        </p:nvSpPr>
        <p:spPr>
          <a:xfrm rot="13662514">
            <a:off x="1622823" y="2022243"/>
            <a:ext cx="3633028" cy="3424446"/>
          </a:xfrm>
          <a:prstGeom prst="arc">
            <a:avLst/>
          </a:prstGeom>
          <a:ln>
            <a:solidFill>
              <a:schemeClr val="tx1"/>
            </a:solidFill>
            <a:prstDash val="dash"/>
          </a:ln>
        </p:spPr>
        <p:style>
          <a:lnRef idx="2">
            <a:schemeClr val="dk1"/>
          </a:lnRef>
          <a:fillRef idx="0">
            <a:schemeClr val="dk1"/>
          </a:fillRef>
          <a:effectRef idx="1">
            <a:schemeClr val="dk1"/>
          </a:effectRef>
          <a:fontRef idx="minor">
            <a:schemeClr val="tx1"/>
          </a:fontRef>
        </p:style>
        <p:txBody>
          <a:bodyPr rtlCol="0" anchor="ctr"/>
          <a:lstStyle/>
          <a:p>
            <a:pPr algn="ctr"/>
            <a:endParaRPr lang="en-ZA"/>
          </a:p>
        </p:txBody>
      </p:sp>
      <p:pic>
        <p:nvPicPr>
          <p:cNvPr id="8" name="Picture 7">
            <a:extLst>
              <a:ext uri="{FF2B5EF4-FFF2-40B4-BE49-F238E27FC236}">
                <a16:creationId xmlns:a16="http://schemas.microsoft.com/office/drawing/2014/main" id="{4B142F5B-DA75-811E-A75E-B69AF179F7D6}"/>
              </a:ext>
            </a:extLst>
          </p:cNvPr>
          <p:cNvPicPr>
            <a:picLocks noChangeAspect="1"/>
          </p:cNvPicPr>
          <p:nvPr/>
        </p:nvPicPr>
        <p:blipFill>
          <a:blip r:embed="rId6"/>
          <a:stretch>
            <a:fillRect/>
          </a:stretch>
        </p:blipFill>
        <p:spPr>
          <a:xfrm>
            <a:off x="4488207" y="1857398"/>
            <a:ext cx="3215692" cy="3221465"/>
          </a:xfrm>
          <a:prstGeom prst="flowChartConnector">
            <a:avLst/>
          </a:prstGeom>
        </p:spPr>
      </p:pic>
    </p:spTree>
    <p:extLst>
      <p:ext uri="{BB962C8B-B14F-4D97-AF65-F5344CB8AC3E}">
        <p14:creationId xmlns:p14="http://schemas.microsoft.com/office/powerpoint/2010/main" val="148777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3A9D70-1CBC-62A4-765E-C31FB78193E2}"/>
              </a:ext>
            </a:extLst>
          </p:cNvPr>
          <p:cNvPicPr>
            <a:picLocks noChangeAspect="1"/>
          </p:cNvPicPr>
          <p:nvPr/>
        </p:nvPicPr>
        <p:blipFill>
          <a:blip r:embed="rId3"/>
          <a:stretch>
            <a:fillRect/>
          </a:stretch>
        </p:blipFill>
        <p:spPr>
          <a:xfrm>
            <a:off x="8569156" y="3983551"/>
            <a:ext cx="1594689" cy="2861087"/>
          </a:xfrm>
          <a:prstGeom prst="flowChartConnector">
            <a:avLst/>
          </a:prstGeom>
        </p:spPr>
      </p:pic>
      <p:sp>
        <p:nvSpPr>
          <p:cNvPr id="2" name="Title 1">
            <a:extLst>
              <a:ext uri="{FF2B5EF4-FFF2-40B4-BE49-F238E27FC236}">
                <a16:creationId xmlns:a16="http://schemas.microsoft.com/office/drawing/2014/main" id="{A9DEF4D4-687F-9154-2B33-41BA9BFA2D65}"/>
              </a:ext>
            </a:extLst>
          </p:cNvPr>
          <p:cNvSpPr>
            <a:spLocks noGrp="1"/>
          </p:cNvSpPr>
          <p:nvPr>
            <p:ph type="title"/>
          </p:nvPr>
        </p:nvSpPr>
        <p:spPr>
          <a:xfrm>
            <a:off x="345758" y="306070"/>
            <a:ext cx="10515600" cy="621393"/>
          </a:xfrm>
        </p:spPr>
        <p:txBody>
          <a:bodyPr>
            <a:normAutofit/>
          </a:bodyPr>
          <a:lstStyle/>
          <a:p>
            <a:r>
              <a:rPr lang="en-ZA" sz="2600" dirty="0">
                <a:solidFill>
                  <a:srgbClr val="17306B"/>
                </a:solidFill>
                <a:latin typeface="Calibri Light" panose="020F0302020204030204" pitchFamily="34" charset="0"/>
                <a:ea typeface="Calibri Light" panose="020F0302020204030204" pitchFamily="34" charset="0"/>
                <a:cs typeface="Calibri Light" panose="020F0302020204030204" pitchFamily="34" charset="0"/>
              </a:rPr>
              <a:t>Why use topology?</a:t>
            </a:r>
          </a:p>
        </p:txBody>
      </p:sp>
      <p:pic>
        <p:nvPicPr>
          <p:cNvPr id="16" name="Picture 15" descr="A purple sphere with spikes on it&#10;&#10;AI-generated content may be incorrect.">
            <a:extLst>
              <a:ext uri="{FF2B5EF4-FFF2-40B4-BE49-F238E27FC236}">
                <a16:creationId xmlns:a16="http://schemas.microsoft.com/office/drawing/2014/main" id="{68A38211-6D7B-7031-5702-5F47A5753657}"/>
              </a:ext>
            </a:extLst>
          </p:cNvPr>
          <p:cNvPicPr>
            <a:picLocks noChangeAspect="1"/>
          </p:cNvPicPr>
          <p:nvPr/>
        </p:nvPicPr>
        <p:blipFill>
          <a:blip r:embed="rId4">
            <a:extLst>
              <a:ext uri="{28A0092B-C50C-407E-A947-70E740481C1C}">
                <a14:useLocalDpi xmlns:a14="http://schemas.microsoft.com/office/drawing/2010/main" val="0"/>
              </a:ext>
            </a:extLst>
          </a:blip>
          <a:srcRect l="14789" t="23222" r="18686" b="17932"/>
          <a:stretch>
            <a:fillRect/>
          </a:stretch>
        </p:blipFill>
        <p:spPr>
          <a:xfrm>
            <a:off x="1562781" y="1096558"/>
            <a:ext cx="2775857" cy="2747007"/>
          </a:xfrm>
          <a:prstGeom prst="rect">
            <a:avLst/>
          </a:prstGeom>
        </p:spPr>
      </p:pic>
      <p:pic>
        <p:nvPicPr>
          <p:cNvPr id="22" name="Picture 21" descr="A purple ball with spikes&#10;&#10;AI-generated content may be incorrect.">
            <a:extLst>
              <a:ext uri="{FF2B5EF4-FFF2-40B4-BE49-F238E27FC236}">
                <a16:creationId xmlns:a16="http://schemas.microsoft.com/office/drawing/2014/main" id="{41D3F569-7F0D-89A9-729C-5AD79F2FFC6D}"/>
              </a:ext>
            </a:extLst>
          </p:cNvPr>
          <p:cNvPicPr>
            <a:picLocks noChangeAspect="1"/>
          </p:cNvPicPr>
          <p:nvPr/>
        </p:nvPicPr>
        <p:blipFill>
          <a:blip r:embed="rId5">
            <a:extLst>
              <a:ext uri="{28A0092B-C50C-407E-A947-70E740481C1C}">
                <a14:useLocalDpi xmlns:a14="http://schemas.microsoft.com/office/drawing/2010/main" val="0"/>
              </a:ext>
            </a:extLst>
          </a:blip>
          <a:srcRect l="15948" t="23411" r="17527" b="17744"/>
          <a:stretch>
            <a:fillRect/>
          </a:stretch>
        </p:blipFill>
        <p:spPr>
          <a:xfrm>
            <a:off x="8708572" y="1096558"/>
            <a:ext cx="1245734" cy="2747004"/>
          </a:xfrm>
          <a:prstGeom prst="rect">
            <a:avLst/>
          </a:prstGeom>
        </p:spPr>
      </p:pic>
      <p:cxnSp>
        <p:nvCxnSpPr>
          <p:cNvPr id="7" name="Straight Arrow Connector 6">
            <a:extLst>
              <a:ext uri="{FF2B5EF4-FFF2-40B4-BE49-F238E27FC236}">
                <a16:creationId xmlns:a16="http://schemas.microsoft.com/office/drawing/2014/main" id="{8B00008E-BE2B-E805-32CF-AF3B81727E7E}"/>
              </a:ext>
            </a:extLst>
          </p:cNvPr>
          <p:cNvCxnSpPr>
            <a:cxnSpLocks/>
            <a:stCxn id="16" idx="3"/>
            <a:endCxn id="22" idx="1"/>
          </p:cNvCxnSpPr>
          <p:nvPr/>
        </p:nvCxnSpPr>
        <p:spPr>
          <a:xfrm flipV="1">
            <a:off x="4338638" y="2470060"/>
            <a:ext cx="4369934" cy="2"/>
          </a:xfrm>
          <a:prstGeom prst="straightConnector1">
            <a:avLst/>
          </a:prstGeom>
          <a:ln>
            <a:solidFill>
              <a:srgbClr val="850035"/>
            </a:solidFill>
            <a:tailEnd type="triangle"/>
          </a:ln>
        </p:spPr>
        <p:style>
          <a:lnRef idx="2">
            <a:schemeClr val="accent1"/>
          </a:lnRef>
          <a:fillRef idx="0">
            <a:schemeClr val="accent1"/>
          </a:fillRef>
          <a:effectRef idx="1">
            <a:schemeClr val="accent1"/>
          </a:effectRef>
          <a:fontRef idx="minor">
            <a:schemeClr val="tx1"/>
          </a:fontRef>
        </p:style>
      </p:cxnSp>
      <p:sp>
        <p:nvSpPr>
          <p:cNvPr id="10" name="Cloud 9">
            <a:extLst>
              <a:ext uri="{FF2B5EF4-FFF2-40B4-BE49-F238E27FC236}">
                <a16:creationId xmlns:a16="http://schemas.microsoft.com/office/drawing/2014/main" id="{675712A9-2A5E-46DC-952A-9405B39EC643}"/>
              </a:ext>
            </a:extLst>
          </p:cNvPr>
          <p:cNvSpPr/>
          <p:nvPr/>
        </p:nvSpPr>
        <p:spPr>
          <a:xfrm rot="1322240">
            <a:off x="5299032" y="1508590"/>
            <a:ext cx="2279461" cy="2144362"/>
          </a:xfrm>
          <a:prstGeom prst="cloud">
            <a:avLst/>
          </a:prstGeom>
          <a:blipFill dpi="0" rotWithShape="1">
            <a:blip r:embed="rId6">
              <a:alphaModFix amt="80000"/>
            </a:blip>
            <a:srcRect/>
            <a:stretch>
              <a:fillRect/>
            </a:stretch>
          </a:blip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4" name="TextBox 23">
            <a:extLst>
              <a:ext uri="{FF2B5EF4-FFF2-40B4-BE49-F238E27FC236}">
                <a16:creationId xmlns:a16="http://schemas.microsoft.com/office/drawing/2014/main" id="{B485C75A-FF57-51A1-7BC3-E9B47BD1917F}"/>
              </a:ext>
            </a:extLst>
          </p:cNvPr>
          <p:cNvSpPr txBox="1"/>
          <p:nvPr/>
        </p:nvSpPr>
        <p:spPr>
          <a:xfrm>
            <a:off x="2726436" y="3843562"/>
            <a:ext cx="1165083" cy="338554"/>
          </a:xfrm>
          <a:prstGeom prst="rect">
            <a:avLst/>
          </a:prstGeom>
          <a:noFill/>
        </p:spPr>
        <p:txBody>
          <a:bodyPr wrap="square" rtlCol="0">
            <a:spAutoFit/>
          </a:bodyPr>
          <a:lstStyle/>
          <a:p>
            <a:r>
              <a:rPr lang="en-ZA" sz="1600" dirty="0">
                <a:latin typeface="Arial" panose="020B0604020202020204" pitchFamily="34" charset="0"/>
                <a:ea typeface="Calibri Light" panose="020F0302020204030204" pitchFamily="34" charset="0"/>
                <a:cs typeface="Arial" panose="020B0604020202020204" pitchFamily="34" charset="0"/>
              </a:rPr>
              <a:t>N = 1</a:t>
            </a:r>
          </a:p>
        </p:txBody>
      </p:sp>
      <p:sp>
        <p:nvSpPr>
          <p:cNvPr id="25" name="TextBox 24">
            <a:extLst>
              <a:ext uri="{FF2B5EF4-FFF2-40B4-BE49-F238E27FC236}">
                <a16:creationId xmlns:a16="http://schemas.microsoft.com/office/drawing/2014/main" id="{32E58593-D6F7-23AD-8554-6D2FE546F561}"/>
              </a:ext>
            </a:extLst>
          </p:cNvPr>
          <p:cNvSpPr txBox="1"/>
          <p:nvPr/>
        </p:nvSpPr>
        <p:spPr>
          <a:xfrm>
            <a:off x="8974280" y="3817591"/>
            <a:ext cx="1165083" cy="338554"/>
          </a:xfrm>
          <a:prstGeom prst="rect">
            <a:avLst/>
          </a:prstGeom>
          <a:noFill/>
        </p:spPr>
        <p:txBody>
          <a:bodyPr wrap="square" rtlCol="0">
            <a:spAutoFit/>
          </a:bodyPr>
          <a:lstStyle/>
          <a:p>
            <a:r>
              <a:rPr lang="en-ZA" sz="1600" dirty="0">
                <a:latin typeface="Arial" panose="020B0604020202020204" pitchFamily="34" charset="0"/>
                <a:ea typeface="Calibri Light" panose="020F0302020204030204" pitchFamily="34" charset="0"/>
                <a:cs typeface="Arial" panose="020B0604020202020204" pitchFamily="34" charset="0"/>
              </a:rPr>
              <a:t>N = 1</a:t>
            </a:r>
          </a:p>
        </p:txBody>
      </p:sp>
    </p:spTree>
    <p:extLst>
      <p:ext uri="{BB962C8B-B14F-4D97-AF65-F5344CB8AC3E}">
        <p14:creationId xmlns:p14="http://schemas.microsoft.com/office/powerpoint/2010/main" val="113215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83366382-FECB-CABB-D061-D88512A0C3CD}"/>
              </a:ext>
            </a:extLst>
          </p:cNvPr>
          <p:cNvGrpSpPr/>
          <p:nvPr/>
        </p:nvGrpSpPr>
        <p:grpSpPr>
          <a:xfrm>
            <a:off x="219075" y="546735"/>
            <a:ext cx="11753850" cy="5780067"/>
            <a:chOff x="219075" y="546735"/>
            <a:chExt cx="11753850" cy="5780067"/>
          </a:xfrm>
        </p:grpSpPr>
        <p:pic>
          <p:nvPicPr>
            <p:cNvPr id="2056" name="Picture 8">
              <a:extLst>
                <a:ext uri="{FF2B5EF4-FFF2-40B4-BE49-F238E27FC236}">
                  <a16:creationId xmlns:a16="http://schemas.microsoft.com/office/drawing/2014/main" id="{5C403FFF-E297-FC89-E6A7-9ED190ABC7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845"/>
            <a:stretch>
              <a:fillRect/>
            </a:stretch>
          </p:blipFill>
          <p:spPr bwMode="auto">
            <a:xfrm>
              <a:off x="219075" y="546735"/>
              <a:ext cx="11753850" cy="56951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D34B877-5D6D-F885-599F-A14F26B78212}"/>
                </a:ext>
              </a:extLst>
            </p:cNvPr>
            <p:cNvSpPr txBox="1"/>
            <p:nvPr/>
          </p:nvSpPr>
          <p:spPr>
            <a:xfrm>
              <a:off x="582930" y="4069080"/>
              <a:ext cx="697627" cy="338554"/>
            </a:xfrm>
            <a:prstGeom prst="rect">
              <a:avLst/>
            </a:prstGeom>
            <a:noFill/>
          </p:spPr>
          <p:txBody>
            <a:bodyPr wrap="none" rtlCol="0">
              <a:spAutoFit/>
            </a:bodyPr>
            <a:lstStyle/>
            <a:p>
              <a:r>
                <a:rPr lang="en-ZA" sz="1600" dirty="0">
                  <a:latin typeface="Arial" panose="020B0604020202020204" pitchFamily="34" charset="0"/>
                  <a:cs typeface="Arial" panose="020B0604020202020204" pitchFamily="34" charset="0"/>
                </a:rPr>
                <a:t>Laser</a:t>
              </a:r>
            </a:p>
          </p:txBody>
        </p:sp>
        <p:sp>
          <p:nvSpPr>
            <p:cNvPr id="5" name="TextBox 4">
              <a:extLst>
                <a:ext uri="{FF2B5EF4-FFF2-40B4-BE49-F238E27FC236}">
                  <a16:creationId xmlns:a16="http://schemas.microsoft.com/office/drawing/2014/main" id="{0D00B56C-2996-D537-CD7F-080DC44D7509}"/>
                </a:ext>
              </a:extLst>
            </p:cNvPr>
            <p:cNvSpPr txBox="1"/>
            <p:nvPr/>
          </p:nvSpPr>
          <p:spPr>
            <a:xfrm>
              <a:off x="4114520" y="5988248"/>
              <a:ext cx="721672" cy="338554"/>
            </a:xfrm>
            <a:prstGeom prst="rect">
              <a:avLst/>
            </a:prstGeom>
            <a:noFill/>
          </p:spPr>
          <p:txBody>
            <a:bodyPr wrap="none" rtlCol="0">
              <a:spAutoFit/>
            </a:bodyPr>
            <a:lstStyle/>
            <a:p>
              <a:r>
                <a:rPr lang="en-ZA" sz="1600" dirty="0">
                  <a:latin typeface="Arial" panose="020B0604020202020204" pitchFamily="34" charset="0"/>
                  <a:cs typeface="Arial" panose="020B0604020202020204" pitchFamily="34" charset="0"/>
                </a:rPr>
                <a:t>Mirror</a:t>
              </a:r>
            </a:p>
          </p:txBody>
        </p:sp>
        <p:sp>
          <p:nvSpPr>
            <p:cNvPr id="7" name="TextBox 6">
              <a:extLst>
                <a:ext uri="{FF2B5EF4-FFF2-40B4-BE49-F238E27FC236}">
                  <a16:creationId xmlns:a16="http://schemas.microsoft.com/office/drawing/2014/main" id="{8819C686-479D-DE57-0EC1-F3C4AFF5F7A3}"/>
                </a:ext>
              </a:extLst>
            </p:cNvPr>
            <p:cNvSpPr txBox="1"/>
            <p:nvPr/>
          </p:nvSpPr>
          <p:spPr>
            <a:xfrm>
              <a:off x="5113020" y="1368326"/>
              <a:ext cx="606256" cy="338554"/>
            </a:xfrm>
            <a:prstGeom prst="rect">
              <a:avLst/>
            </a:prstGeom>
            <a:noFill/>
          </p:spPr>
          <p:txBody>
            <a:bodyPr wrap="none" rtlCol="0">
              <a:spAutoFit/>
            </a:bodyPr>
            <a:lstStyle/>
            <a:p>
              <a:r>
                <a:rPr lang="en-ZA" sz="1600" dirty="0">
                  <a:latin typeface="Arial" panose="020B0604020202020204" pitchFamily="34" charset="0"/>
                  <a:cs typeface="Arial" panose="020B0604020202020204" pitchFamily="34" charset="0"/>
                </a:rPr>
                <a:t>SLM</a:t>
              </a:r>
            </a:p>
          </p:txBody>
        </p:sp>
        <p:sp>
          <p:nvSpPr>
            <p:cNvPr id="8" name="TextBox 7">
              <a:extLst>
                <a:ext uri="{FF2B5EF4-FFF2-40B4-BE49-F238E27FC236}">
                  <a16:creationId xmlns:a16="http://schemas.microsoft.com/office/drawing/2014/main" id="{C5BCF3B5-028D-DDAC-DF07-7F8DC993B347}"/>
                </a:ext>
              </a:extLst>
            </p:cNvPr>
            <p:cNvSpPr txBox="1"/>
            <p:nvPr/>
          </p:nvSpPr>
          <p:spPr>
            <a:xfrm>
              <a:off x="4743188" y="2515136"/>
              <a:ext cx="1322798" cy="338554"/>
            </a:xfrm>
            <a:prstGeom prst="rect">
              <a:avLst/>
            </a:prstGeom>
            <a:noFill/>
          </p:spPr>
          <p:txBody>
            <a:bodyPr wrap="none" rtlCol="0">
              <a:spAutoFit/>
            </a:bodyPr>
            <a:lstStyle/>
            <a:p>
              <a:r>
                <a:rPr lang="en-ZA" sz="1600" dirty="0">
                  <a:latin typeface="Arial" panose="020B0604020202020204" pitchFamily="34" charset="0"/>
                  <a:cs typeface="Arial" panose="020B0604020202020204" pitchFamily="34" charset="0"/>
                </a:rPr>
                <a:t>Spatial Filter</a:t>
              </a:r>
            </a:p>
          </p:txBody>
        </p:sp>
        <p:sp>
          <p:nvSpPr>
            <p:cNvPr id="9" name="TextBox 8">
              <a:extLst>
                <a:ext uri="{FF2B5EF4-FFF2-40B4-BE49-F238E27FC236}">
                  <a16:creationId xmlns:a16="http://schemas.microsoft.com/office/drawing/2014/main" id="{3E3ACDFB-7184-1A45-5456-A9DE212D5101}"/>
                </a:ext>
              </a:extLst>
            </p:cNvPr>
            <p:cNvSpPr txBox="1"/>
            <p:nvPr/>
          </p:nvSpPr>
          <p:spPr>
            <a:xfrm>
              <a:off x="4895919" y="3627120"/>
              <a:ext cx="662361" cy="338554"/>
            </a:xfrm>
            <a:prstGeom prst="rect">
              <a:avLst/>
            </a:prstGeom>
            <a:noFill/>
          </p:spPr>
          <p:txBody>
            <a:bodyPr wrap="none" rtlCol="0">
              <a:spAutoFit/>
            </a:bodyPr>
            <a:lstStyle/>
            <a:p>
              <a:r>
                <a:rPr lang="en-ZA" sz="1600" dirty="0">
                  <a:latin typeface="Arial" panose="020B0604020202020204" pitchFamily="34" charset="0"/>
                  <a:cs typeface="Arial" panose="020B0604020202020204" pitchFamily="34" charset="0"/>
                </a:rPr>
                <a:t>HWP</a:t>
              </a:r>
            </a:p>
          </p:txBody>
        </p:sp>
        <p:sp>
          <p:nvSpPr>
            <p:cNvPr id="10" name="TextBox 9">
              <a:extLst>
                <a:ext uri="{FF2B5EF4-FFF2-40B4-BE49-F238E27FC236}">
                  <a16:creationId xmlns:a16="http://schemas.microsoft.com/office/drawing/2014/main" id="{5596B1F4-9280-40F1-77A6-81FC9A4C35D5}"/>
                </a:ext>
              </a:extLst>
            </p:cNvPr>
            <p:cNvSpPr txBox="1"/>
            <p:nvPr/>
          </p:nvSpPr>
          <p:spPr>
            <a:xfrm>
              <a:off x="8591421" y="5311140"/>
              <a:ext cx="662361" cy="338554"/>
            </a:xfrm>
            <a:prstGeom prst="rect">
              <a:avLst/>
            </a:prstGeom>
            <a:noFill/>
          </p:spPr>
          <p:txBody>
            <a:bodyPr wrap="none" rtlCol="0">
              <a:spAutoFit/>
            </a:bodyPr>
            <a:lstStyle/>
            <a:p>
              <a:r>
                <a:rPr lang="en-ZA" sz="1600" dirty="0">
                  <a:latin typeface="Arial" panose="020B0604020202020204" pitchFamily="34" charset="0"/>
                  <a:cs typeface="Arial" panose="020B0604020202020204" pitchFamily="34" charset="0"/>
                </a:rPr>
                <a:t>HWP</a:t>
              </a:r>
            </a:p>
          </p:txBody>
        </p:sp>
        <p:sp>
          <p:nvSpPr>
            <p:cNvPr id="11" name="TextBox 10">
              <a:extLst>
                <a:ext uri="{FF2B5EF4-FFF2-40B4-BE49-F238E27FC236}">
                  <a16:creationId xmlns:a16="http://schemas.microsoft.com/office/drawing/2014/main" id="{D68F6546-0169-4B22-747D-2B81FCC1A796}"/>
                </a:ext>
              </a:extLst>
            </p:cNvPr>
            <p:cNvSpPr txBox="1"/>
            <p:nvPr/>
          </p:nvSpPr>
          <p:spPr>
            <a:xfrm>
              <a:off x="8025304" y="5311140"/>
              <a:ext cx="675185" cy="338554"/>
            </a:xfrm>
            <a:prstGeom prst="rect">
              <a:avLst/>
            </a:prstGeom>
            <a:noFill/>
          </p:spPr>
          <p:txBody>
            <a:bodyPr wrap="none" rtlCol="0">
              <a:spAutoFit/>
            </a:bodyPr>
            <a:lstStyle/>
            <a:p>
              <a:r>
                <a:rPr lang="en-ZA" sz="1600" dirty="0">
                  <a:latin typeface="Arial" panose="020B0604020202020204" pitchFamily="34" charset="0"/>
                  <a:cs typeface="Arial" panose="020B0604020202020204" pitchFamily="34" charset="0"/>
                </a:rPr>
                <a:t>QWP</a:t>
              </a:r>
            </a:p>
          </p:txBody>
        </p:sp>
        <p:sp>
          <p:nvSpPr>
            <p:cNvPr id="12" name="TextBox 11">
              <a:extLst>
                <a:ext uri="{FF2B5EF4-FFF2-40B4-BE49-F238E27FC236}">
                  <a16:creationId xmlns:a16="http://schemas.microsoft.com/office/drawing/2014/main" id="{2E279862-4273-037B-B914-638BF8FCAFC1}"/>
                </a:ext>
              </a:extLst>
            </p:cNvPr>
            <p:cNvSpPr txBox="1"/>
            <p:nvPr/>
          </p:nvSpPr>
          <p:spPr>
            <a:xfrm>
              <a:off x="9330882" y="5311140"/>
              <a:ext cx="434734" cy="338554"/>
            </a:xfrm>
            <a:prstGeom prst="rect">
              <a:avLst/>
            </a:prstGeom>
            <a:noFill/>
          </p:spPr>
          <p:txBody>
            <a:bodyPr wrap="none" rtlCol="0">
              <a:spAutoFit/>
            </a:bodyPr>
            <a:lstStyle/>
            <a:p>
              <a:r>
                <a:rPr lang="en-ZA" sz="1600" dirty="0">
                  <a:latin typeface="Arial" panose="020B0604020202020204" pitchFamily="34" charset="0"/>
                  <a:cs typeface="Arial" panose="020B0604020202020204" pitchFamily="34" charset="0"/>
                </a:rPr>
                <a:t>LP</a:t>
              </a:r>
            </a:p>
          </p:txBody>
        </p:sp>
        <p:sp>
          <p:nvSpPr>
            <p:cNvPr id="13" name="TextBox 12">
              <a:extLst>
                <a:ext uri="{FF2B5EF4-FFF2-40B4-BE49-F238E27FC236}">
                  <a16:creationId xmlns:a16="http://schemas.microsoft.com/office/drawing/2014/main" id="{38BB8BB2-8B81-A6D1-BA2D-25E79DFF8A23}"/>
                </a:ext>
              </a:extLst>
            </p:cNvPr>
            <p:cNvSpPr txBox="1"/>
            <p:nvPr/>
          </p:nvSpPr>
          <p:spPr>
            <a:xfrm>
              <a:off x="9994140" y="5480417"/>
              <a:ext cx="627095" cy="338554"/>
            </a:xfrm>
            <a:prstGeom prst="rect">
              <a:avLst/>
            </a:prstGeom>
            <a:noFill/>
          </p:spPr>
          <p:txBody>
            <a:bodyPr wrap="none" rtlCol="0">
              <a:spAutoFit/>
            </a:bodyPr>
            <a:lstStyle/>
            <a:p>
              <a:r>
                <a:rPr lang="en-ZA" sz="1600" dirty="0">
                  <a:latin typeface="Arial" panose="020B0604020202020204" pitchFamily="34" charset="0"/>
                  <a:cs typeface="Arial" panose="020B0604020202020204" pitchFamily="34" charset="0"/>
                </a:rPr>
                <a:t>CCD</a:t>
              </a:r>
            </a:p>
          </p:txBody>
        </p:sp>
        <p:sp>
          <p:nvSpPr>
            <p:cNvPr id="14" name="TextBox 13">
              <a:extLst>
                <a:ext uri="{FF2B5EF4-FFF2-40B4-BE49-F238E27FC236}">
                  <a16:creationId xmlns:a16="http://schemas.microsoft.com/office/drawing/2014/main" id="{07BB2A22-9D9A-B4B2-F040-A5B46BB1FFA4}"/>
                </a:ext>
              </a:extLst>
            </p:cNvPr>
            <p:cNvSpPr txBox="1"/>
            <p:nvPr/>
          </p:nvSpPr>
          <p:spPr>
            <a:xfrm>
              <a:off x="1959787" y="3090446"/>
              <a:ext cx="628698" cy="338554"/>
            </a:xfrm>
            <a:prstGeom prst="rect">
              <a:avLst/>
            </a:prstGeom>
            <a:noFill/>
          </p:spPr>
          <p:txBody>
            <a:bodyPr wrap="none" rtlCol="0">
              <a:spAutoFit/>
            </a:bodyPr>
            <a:lstStyle/>
            <a:p>
              <a:r>
                <a:rPr lang="en-ZA" sz="1600" dirty="0">
                  <a:latin typeface="Arial" panose="020B0604020202020204" pitchFamily="34" charset="0"/>
                  <a:cs typeface="Arial" panose="020B0604020202020204" pitchFamily="34" charset="0"/>
                </a:rPr>
                <a:t>Lens</a:t>
              </a:r>
            </a:p>
          </p:txBody>
        </p:sp>
        <p:sp>
          <p:nvSpPr>
            <p:cNvPr id="15" name="TextBox 14">
              <a:extLst>
                <a:ext uri="{FF2B5EF4-FFF2-40B4-BE49-F238E27FC236}">
                  <a16:creationId xmlns:a16="http://schemas.microsoft.com/office/drawing/2014/main" id="{CDF29E52-FB7F-AA79-AF0C-5398CDE3AAFF}"/>
                </a:ext>
              </a:extLst>
            </p:cNvPr>
            <p:cNvSpPr txBox="1"/>
            <p:nvPr/>
          </p:nvSpPr>
          <p:spPr>
            <a:xfrm>
              <a:off x="2467434" y="5038992"/>
              <a:ext cx="721672" cy="338554"/>
            </a:xfrm>
            <a:prstGeom prst="rect">
              <a:avLst/>
            </a:prstGeom>
            <a:noFill/>
          </p:spPr>
          <p:txBody>
            <a:bodyPr wrap="none" rtlCol="0">
              <a:spAutoFit/>
            </a:bodyPr>
            <a:lstStyle/>
            <a:p>
              <a:r>
                <a:rPr lang="en-ZA" sz="1600" dirty="0">
                  <a:latin typeface="Arial" panose="020B0604020202020204" pitchFamily="34" charset="0"/>
                  <a:cs typeface="Arial" panose="020B0604020202020204" pitchFamily="34" charset="0"/>
                </a:rPr>
                <a:t>Mirror</a:t>
              </a:r>
            </a:p>
          </p:txBody>
        </p:sp>
        <p:sp>
          <p:nvSpPr>
            <p:cNvPr id="16" name="TextBox 15">
              <a:extLst>
                <a:ext uri="{FF2B5EF4-FFF2-40B4-BE49-F238E27FC236}">
                  <a16:creationId xmlns:a16="http://schemas.microsoft.com/office/drawing/2014/main" id="{9DEEE0C3-D70C-9C3F-BDD0-2359DF51FA63}"/>
                </a:ext>
              </a:extLst>
            </p:cNvPr>
            <p:cNvSpPr txBox="1"/>
            <p:nvPr/>
          </p:nvSpPr>
          <p:spPr>
            <a:xfrm>
              <a:off x="3521088" y="4108817"/>
              <a:ext cx="593432" cy="338554"/>
            </a:xfrm>
            <a:prstGeom prst="rect">
              <a:avLst/>
            </a:prstGeom>
            <a:noFill/>
          </p:spPr>
          <p:txBody>
            <a:bodyPr wrap="none" rtlCol="0">
              <a:spAutoFit/>
            </a:bodyPr>
            <a:lstStyle/>
            <a:p>
              <a:r>
                <a:rPr lang="en-ZA" sz="1600" dirty="0">
                  <a:latin typeface="Arial" panose="020B0604020202020204" pitchFamily="34" charset="0"/>
                  <a:cs typeface="Arial" panose="020B0604020202020204" pitchFamily="34" charset="0"/>
                </a:rPr>
                <a:t>PBS</a:t>
              </a:r>
            </a:p>
          </p:txBody>
        </p:sp>
        <p:sp>
          <p:nvSpPr>
            <p:cNvPr id="17" name="TextBox 16">
              <a:extLst>
                <a:ext uri="{FF2B5EF4-FFF2-40B4-BE49-F238E27FC236}">
                  <a16:creationId xmlns:a16="http://schemas.microsoft.com/office/drawing/2014/main" id="{2D296122-F61F-942E-4387-F7596734C45C}"/>
                </a:ext>
              </a:extLst>
            </p:cNvPr>
            <p:cNvSpPr txBox="1"/>
            <p:nvPr/>
          </p:nvSpPr>
          <p:spPr>
            <a:xfrm>
              <a:off x="5046282" y="5480417"/>
              <a:ext cx="878767" cy="338554"/>
            </a:xfrm>
            <a:prstGeom prst="rect">
              <a:avLst/>
            </a:prstGeom>
            <a:noFill/>
          </p:spPr>
          <p:txBody>
            <a:bodyPr wrap="none" rtlCol="0">
              <a:spAutoFit/>
            </a:bodyPr>
            <a:lstStyle/>
            <a:p>
              <a:r>
                <a:rPr lang="en-ZA" sz="1600" dirty="0">
                  <a:latin typeface="Arial" panose="020B0604020202020204" pitchFamily="34" charset="0"/>
                  <a:cs typeface="Arial" panose="020B0604020202020204" pitchFamily="34" charset="0"/>
                </a:rPr>
                <a:t>Sample</a:t>
              </a:r>
            </a:p>
          </p:txBody>
        </p:sp>
        <p:sp>
          <p:nvSpPr>
            <p:cNvPr id="18" name="TextBox 17">
              <a:extLst>
                <a:ext uri="{FF2B5EF4-FFF2-40B4-BE49-F238E27FC236}">
                  <a16:creationId xmlns:a16="http://schemas.microsoft.com/office/drawing/2014/main" id="{854873E9-9916-A0FC-2FE6-FE775C495C80}"/>
                </a:ext>
              </a:extLst>
            </p:cNvPr>
            <p:cNvSpPr txBox="1"/>
            <p:nvPr/>
          </p:nvSpPr>
          <p:spPr>
            <a:xfrm>
              <a:off x="3189106" y="1649731"/>
              <a:ext cx="628698" cy="338554"/>
            </a:xfrm>
            <a:prstGeom prst="rect">
              <a:avLst/>
            </a:prstGeom>
            <a:noFill/>
          </p:spPr>
          <p:txBody>
            <a:bodyPr wrap="none" rtlCol="0">
              <a:spAutoFit/>
            </a:bodyPr>
            <a:lstStyle/>
            <a:p>
              <a:r>
                <a:rPr lang="en-ZA" sz="1600" dirty="0">
                  <a:latin typeface="Arial" panose="020B0604020202020204" pitchFamily="34" charset="0"/>
                  <a:cs typeface="Arial" panose="020B0604020202020204" pitchFamily="34" charset="0"/>
                </a:rPr>
                <a:t>Lens</a:t>
              </a:r>
            </a:p>
          </p:txBody>
        </p:sp>
        <p:sp>
          <p:nvSpPr>
            <p:cNvPr id="19" name="TextBox 18">
              <a:extLst>
                <a:ext uri="{FF2B5EF4-FFF2-40B4-BE49-F238E27FC236}">
                  <a16:creationId xmlns:a16="http://schemas.microsoft.com/office/drawing/2014/main" id="{7B3AA9EA-5DB0-A99C-30D8-4B16CD104D75}"/>
                </a:ext>
              </a:extLst>
            </p:cNvPr>
            <p:cNvSpPr txBox="1"/>
            <p:nvPr/>
          </p:nvSpPr>
          <p:spPr>
            <a:xfrm>
              <a:off x="5907095" y="5311140"/>
              <a:ext cx="628698" cy="338554"/>
            </a:xfrm>
            <a:prstGeom prst="rect">
              <a:avLst/>
            </a:prstGeom>
            <a:noFill/>
          </p:spPr>
          <p:txBody>
            <a:bodyPr wrap="none" rtlCol="0">
              <a:spAutoFit/>
            </a:bodyPr>
            <a:lstStyle/>
            <a:p>
              <a:r>
                <a:rPr lang="en-ZA" sz="1600" dirty="0">
                  <a:latin typeface="Arial" panose="020B0604020202020204" pitchFamily="34" charset="0"/>
                  <a:cs typeface="Arial" panose="020B0604020202020204" pitchFamily="34" charset="0"/>
                </a:rPr>
                <a:t>Lens</a:t>
              </a:r>
            </a:p>
          </p:txBody>
        </p:sp>
        <p:sp>
          <p:nvSpPr>
            <p:cNvPr id="20" name="TextBox 19">
              <a:extLst>
                <a:ext uri="{FF2B5EF4-FFF2-40B4-BE49-F238E27FC236}">
                  <a16:creationId xmlns:a16="http://schemas.microsoft.com/office/drawing/2014/main" id="{AB27880A-7B09-0856-DCB9-405D914B3643}"/>
                </a:ext>
              </a:extLst>
            </p:cNvPr>
            <p:cNvSpPr txBox="1"/>
            <p:nvPr/>
          </p:nvSpPr>
          <p:spPr>
            <a:xfrm>
              <a:off x="7396606" y="5311140"/>
              <a:ext cx="628698" cy="338554"/>
            </a:xfrm>
            <a:prstGeom prst="rect">
              <a:avLst/>
            </a:prstGeom>
            <a:noFill/>
          </p:spPr>
          <p:txBody>
            <a:bodyPr wrap="none" rtlCol="0">
              <a:spAutoFit/>
            </a:bodyPr>
            <a:lstStyle/>
            <a:p>
              <a:r>
                <a:rPr lang="en-ZA" sz="1600" dirty="0">
                  <a:latin typeface="Arial" panose="020B0604020202020204" pitchFamily="34" charset="0"/>
                  <a:cs typeface="Arial" panose="020B0604020202020204" pitchFamily="34" charset="0"/>
                </a:rPr>
                <a:t>Lens</a:t>
              </a:r>
            </a:p>
          </p:txBody>
        </p:sp>
        <p:sp>
          <p:nvSpPr>
            <p:cNvPr id="23" name="TextBox 22">
              <a:extLst>
                <a:ext uri="{FF2B5EF4-FFF2-40B4-BE49-F238E27FC236}">
                  <a16:creationId xmlns:a16="http://schemas.microsoft.com/office/drawing/2014/main" id="{B8061039-22C4-7DF2-ADCB-E2D3565CB557}"/>
                </a:ext>
              </a:extLst>
            </p:cNvPr>
            <p:cNvSpPr txBox="1"/>
            <p:nvPr/>
          </p:nvSpPr>
          <p:spPr>
            <a:xfrm>
              <a:off x="4929582" y="3090446"/>
              <a:ext cx="628698" cy="338554"/>
            </a:xfrm>
            <a:prstGeom prst="rect">
              <a:avLst/>
            </a:prstGeom>
            <a:noFill/>
          </p:spPr>
          <p:txBody>
            <a:bodyPr wrap="none" rtlCol="0">
              <a:spAutoFit/>
            </a:bodyPr>
            <a:lstStyle/>
            <a:p>
              <a:r>
                <a:rPr lang="en-ZA" sz="1600" dirty="0">
                  <a:latin typeface="Arial" panose="020B0604020202020204" pitchFamily="34" charset="0"/>
                  <a:cs typeface="Arial" panose="020B0604020202020204" pitchFamily="34" charset="0"/>
                </a:rPr>
                <a:t>Lens</a:t>
              </a:r>
            </a:p>
          </p:txBody>
        </p:sp>
        <p:sp>
          <p:nvSpPr>
            <p:cNvPr id="24" name="TextBox 23">
              <a:extLst>
                <a:ext uri="{FF2B5EF4-FFF2-40B4-BE49-F238E27FC236}">
                  <a16:creationId xmlns:a16="http://schemas.microsoft.com/office/drawing/2014/main" id="{4ABE837A-412C-DA8A-5667-CC0687B937B5}"/>
                </a:ext>
              </a:extLst>
            </p:cNvPr>
            <p:cNvSpPr txBox="1"/>
            <p:nvPr/>
          </p:nvSpPr>
          <p:spPr>
            <a:xfrm>
              <a:off x="5046282" y="2113727"/>
              <a:ext cx="672994" cy="338554"/>
            </a:xfrm>
            <a:prstGeom prst="rect">
              <a:avLst/>
            </a:prstGeom>
            <a:noFill/>
          </p:spPr>
          <p:txBody>
            <a:bodyPr wrap="square" rtlCol="0">
              <a:spAutoFit/>
            </a:bodyPr>
            <a:lstStyle/>
            <a:p>
              <a:r>
                <a:rPr lang="en-ZA" sz="1600" dirty="0">
                  <a:latin typeface="Arial" panose="020B0604020202020204" pitchFamily="34" charset="0"/>
                  <a:cs typeface="Arial" panose="020B0604020202020204" pitchFamily="34" charset="0"/>
                </a:rPr>
                <a:t>Lens</a:t>
              </a:r>
            </a:p>
          </p:txBody>
        </p:sp>
      </p:grpSp>
      <p:cxnSp>
        <p:nvCxnSpPr>
          <p:cNvPr id="27" name="Straight Arrow Connector 26">
            <a:extLst>
              <a:ext uri="{FF2B5EF4-FFF2-40B4-BE49-F238E27FC236}">
                <a16:creationId xmlns:a16="http://schemas.microsoft.com/office/drawing/2014/main" id="{9C05A71A-4B34-BA3F-18F7-7393C69C40F7}"/>
              </a:ext>
            </a:extLst>
          </p:cNvPr>
          <p:cNvCxnSpPr/>
          <p:nvPr/>
        </p:nvCxnSpPr>
        <p:spPr>
          <a:xfrm flipH="1">
            <a:off x="5243931" y="927463"/>
            <a:ext cx="977513" cy="31840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25" name="Picture 24" descr="A black and white pixelated image&#10;&#10;AI-generated content may be incorrect.">
            <a:extLst>
              <a:ext uri="{FF2B5EF4-FFF2-40B4-BE49-F238E27FC236}">
                <a16:creationId xmlns:a16="http://schemas.microsoft.com/office/drawing/2014/main" id="{28D8A6FD-D0E6-552B-D3F0-8E548A5629CC}"/>
              </a:ext>
            </a:extLst>
          </p:cNvPr>
          <p:cNvPicPr>
            <a:picLocks noChangeAspect="1"/>
          </p:cNvPicPr>
          <p:nvPr/>
        </p:nvPicPr>
        <p:blipFill rotWithShape="1">
          <a:blip r:embed="rId4">
            <a:extLst>
              <a:ext uri="{28A0092B-C50C-407E-A947-70E740481C1C}">
                <a14:useLocalDpi xmlns:a14="http://schemas.microsoft.com/office/drawing/2010/main" val="0"/>
              </a:ext>
            </a:extLst>
          </a:blip>
          <a:srcRect t="94" b="94"/>
          <a:stretch>
            <a:fillRect/>
          </a:stretch>
        </p:blipFill>
        <p:spPr>
          <a:xfrm>
            <a:off x="6221444" y="558098"/>
            <a:ext cx="823652" cy="823652"/>
          </a:xfrm>
          <a:prstGeom prst="rect">
            <a:avLst/>
          </a:prstGeom>
          <a:ln>
            <a:solidFill>
              <a:schemeClr val="tx1"/>
            </a:solidFill>
          </a:ln>
        </p:spPr>
      </p:pic>
      <p:sp>
        <p:nvSpPr>
          <p:cNvPr id="21" name="Title 1">
            <a:extLst>
              <a:ext uri="{FF2B5EF4-FFF2-40B4-BE49-F238E27FC236}">
                <a16:creationId xmlns:a16="http://schemas.microsoft.com/office/drawing/2014/main" id="{4292F7F0-BC62-D00D-9C84-FEC4AB68A3EC}"/>
              </a:ext>
            </a:extLst>
          </p:cNvPr>
          <p:cNvSpPr>
            <a:spLocks noGrp="1"/>
          </p:cNvSpPr>
          <p:nvPr>
            <p:ph type="title"/>
          </p:nvPr>
        </p:nvSpPr>
        <p:spPr>
          <a:xfrm>
            <a:off x="345758" y="306070"/>
            <a:ext cx="10515600" cy="621393"/>
          </a:xfrm>
        </p:spPr>
        <p:txBody>
          <a:bodyPr>
            <a:normAutofit/>
          </a:bodyPr>
          <a:lstStyle/>
          <a:p>
            <a:r>
              <a:rPr lang="en-ZA" sz="2600" dirty="0">
                <a:solidFill>
                  <a:srgbClr val="17306B"/>
                </a:solidFill>
                <a:latin typeface="Calibri Light" panose="020F0302020204030204" pitchFamily="34" charset="0"/>
                <a:ea typeface="Calibri Light" panose="020F0302020204030204" pitchFamily="34" charset="0"/>
                <a:cs typeface="Calibri Light" panose="020F0302020204030204" pitchFamily="34" charset="0"/>
              </a:rPr>
              <a:t>Generating topology</a:t>
            </a:r>
          </a:p>
        </p:txBody>
      </p:sp>
    </p:spTree>
    <p:extLst>
      <p:ext uri="{BB962C8B-B14F-4D97-AF65-F5344CB8AC3E}">
        <p14:creationId xmlns:p14="http://schemas.microsoft.com/office/powerpoint/2010/main" val="321448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328B0-96B9-34B6-3154-3C2825A89BBA}"/>
              </a:ext>
            </a:extLst>
          </p:cNvPr>
          <p:cNvSpPr>
            <a:spLocks noGrp="1"/>
          </p:cNvSpPr>
          <p:nvPr>
            <p:ph type="title"/>
          </p:nvPr>
        </p:nvSpPr>
        <p:spPr>
          <a:xfrm>
            <a:off x="341816" y="310609"/>
            <a:ext cx="10515600" cy="593789"/>
          </a:xfrm>
        </p:spPr>
        <p:txBody>
          <a:bodyPr>
            <a:normAutofit/>
          </a:bodyPr>
          <a:lstStyle/>
          <a:p>
            <a:r>
              <a:rPr lang="en-ZA" sz="2600" dirty="0">
                <a:solidFill>
                  <a:srgbClr val="17306B"/>
                </a:solidFill>
                <a:latin typeface="Calibri Light" panose="020F0302020204030204" pitchFamily="34" charset="0"/>
                <a:ea typeface="Calibri Light" panose="020F0302020204030204" pitchFamily="34" charset="0"/>
                <a:cs typeface="Calibri Light" panose="020F0302020204030204" pitchFamily="34" charset="0"/>
              </a:rPr>
              <a:t>How random phase masks simulate distortion </a:t>
            </a:r>
          </a:p>
        </p:txBody>
      </p:sp>
      <p:pic>
        <p:nvPicPr>
          <p:cNvPr id="3" name="Picture 2" descr="A black and white pixelated logo&#10;&#10;AI-generated content may be incorrect.">
            <a:extLst>
              <a:ext uri="{FF2B5EF4-FFF2-40B4-BE49-F238E27FC236}">
                <a16:creationId xmlns:a16="http://schemas.microsoft.com/office/drawing/2014/main" id="{2B6E1760-24A0-D15A-7935-B00445946781}"/>
              </a:ext>
            </a:extLst>
          </p:cNvPr>
          <p:cNvPicPr>
            <a:picLocks noChangeAspect="1"/>
          </p:cNvPicPr>
          <p:nvPr/>
        </p:nvPicPr>
        <p:blipFill rotWithShape="1">
          <a:blip r:embed="rId3">
            <a:extLst>
              <a:ext uri="{28A0092B-C50C-407E-A947-70E740481C1C}">
                <a14:useLocalDpi xmlns:a14="http://schemas.microsoft.com/office/drawing/2010/main" val="0"/>
              </a:ext>
            </a:extLst>
          </a:blip>
          <a:srcRect l="1187" r="1187"/>
          <a:stretch>
            <a:fillRect/>
          </a:stretch>
        </p:blipFill>
        <p:spPr>
          <a:xfrm>
            <a:off x="5029530" y="4326238"/>
            <a:ext cx="1929600" cy="1929600"/>
          </a:xfrm>
          <a:prstGeom prst="rect">
            <a:avLst/>
          </a:prstGeom>
          <a:ln>
            <a:solidFill>
              <a:schemeClr val="tx1"/>
            </a:solidFill>
          </a:ln>
        </p:spPr>
      </p:pic>
      <p:sp>
        <p:nvSpPr>
          <p:cNvPr id="4" name="TextBox 3">
            <a:extLst>
              <a:ext uri="{FF2B5EF4-FFF2-40B4-BE49-F238E27FC236}">
                <a16:creationId xmlns:a16="http://schemas.microsoft.com/office/drawing/2014/main" id="{4ADBF020-DB51-95C4-B709-0DBB92A3DB58}"/>
              </a:ext>
            </a:extLst>
          </p:cNvPr>
          <p:cNvSpPr txBox="1"/>
          <p:nvPr/>
        </p:nvSpPr>
        <p:spPr>
          <a:xfrm>
            <a:off x="4060023" y="5085011"/>
            <a:ext cx="734857" cy="338554"/>
          </a:xfrm>
          <a:prstGeom prst="rect">
            <a:avLst/>
          </a:prstGeom>
          <a:noFill/>
        </p:spPr>
        <p:txBody>
          <a:bodyPr wrap="square" rtlCol="0">
            <a:spAutoFit/>
          </a:bodyPr>
          <a:lstStyle/>
          <a:p>
            <a:r>
              <a:rPr lang="en-ZA" sz="1600" dirty="0">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E9B7DBEE-7D9F-7828-A740-427D60C73D01}"/>
              </a:ext>
            </a:extLst>
          </p:cNvPr>
          <p:cNvSpPr txBox="1"/>
          <p:nvPr/>
        </p:nvSpPr>
        <p:spPr>
          <a:xfrm>
            <a:off x="7879433" y="5085011"/>
            <a:ext cx="712648" cy="338554"/>
          </a:xfrm>
          <a:prstGeom prst="rect">
            <a:avLst/>
          </a:prstGeom>
          <a:noFill/>
        </p:spPr>
        <p:txBody>
          <a:bodyPr wrap="square" rtlCol="0">
            <a:spAutoFit/>
          </a:bodyPr>
          <a:lstStyle/>
          <a:p>
            <a:r>
              <a:rPr lang="en-ZA" sz="1600" dirty="0">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DFE5A413-8A81-9817-B793-C48EA9DF68B9}"/>
              </a:ext>
            </a:extLst>
          </p:cNvPr>
          <p:cNvSpPr txBox="1"/>
          <p:nvPr/>
        </p:nvSpPr>
        <p:spPr>
          <a:xfrm>
            <a:off x="930525" y="6320405"/>
            <a:ext cx="2441943" cy="338554"/>
          </a:xfrm>
          <a:prstGeom prst="rect">
            <a:avLst/>
          </a:prstGeom>
          <a:noFill/>
        </p:spPr>
        <p:txBody>
          <a:bodyPr wrap="square" rtlCol="0">
            <a:spAutoFit/>
          </a:bodyPr>
          <a:lstStyle/>
          <a:p>
            <a:r>
              <a:rPr lang="en-ZA" sz="1600" dirty="0">
                <a:latin typeface="Arial" panose="020B0604020202020204" pitchFamily="34" charset="0"/>
                <a:cs typeface="Arial" panose="020B0604020202020204" pitchFamily="34" charset="0"/>
              </a:rPr>
              <a:t>Hologram with vortex</a:t>
            </a:r>
          </a:p>
        </p:txBody>
      </p:sp>
      <p:sp>
        <p:nvSpPr>
          <p:cNvPr id="7" name="TextBox 6">
            <a:extLst>
              <a:ext uri="{FF2B5EF4-FFF2-40B4-BE49-F238E27FC236}">
                <a16:creationId xmlns:a16="http://schemas.microsoft.com/office/drawing/2014/main" id="{72BCA0FA-E2BE-DCFA-2C3C-3075F6487010}"/>
              </a:ext>
            </a:extLst>
          </p:cNvPr>
          <p:cNvSpPr txBox="1"/>
          <p:nvPr/>
        </p:nvSpPr>
        <p:spPr>
          <a:xfrm>
            <a:off x="5711676" y="6320405"/>
            <a:ext cx="902841" cy="338554"/>
          </a:xfrm>
          <a:prstGeom prst="rect">
            <a:avLst/>
          </a:prstGeom>
          <a:noFill/>
        </p:spPr>
        <p:txBody>
          <a:bodyPr wrap="square" rtlCol="0">
            <a:spAutoFit/>
          </a:bodyPr>
          <a:lstStyle/>
          <a:p>
            <a:r>
              <a:rPr lang="en-ZA" sz="1600" dirty="0">
                <a:latin typeface="Arial" panose="020B0604020202020204" pitchFamily="34" charset="0"/>
                <a:cs typeface="Arial" panose="020B0604020202020204" pitchFamily="34" charset="0"/>
              </a:rPr>
              <a:t>Mask</a:t>
            </a:r>
          </a:p>
        </p:txBody>
      </p:sp>
      <p:pic>
        <p:nvPicPr>
          <p:cNvPr id="8" name="Picture 7">
            <a:extLst>
              <a:ext uri="{FF2B5EF4-FFF2-40B4-BE49-F238E27FC236}">
                <a16:creationId xmlns:a16="http://schemas.microsoft.com/office/drawing/2014/main" id="{90DC7483-FA93-15A1-3510-F6D1CE70532D}"/>
              </a:ext>
            </a:extLst>
          </p:cNvPr>
          <p:cNvPicPr>
            <a:picLocks noChangeAspect="1"/>
          </p:cNvPicPr>
          <p:nvPr/>
        </p:nvPicPr>
        <p:blipFill rotWithShape="1">
          <a:blip r:embed="rId4"/>
          <a:srcRect l="1187" r="1187"/>
          <a:stretch>
            <a:fillRect/>
          </a:stretch>
        </p:blipFill>
        <p:spPr>
          <a:xfrm>
            <a:off x="8953716" y="4273680"/>
            <a:ext cx="1929600" cy="1929600"/>
          </a:xfrm>
          <a:prstGeom prst="rect">
            <a:avLst/>
          </a:prstGeom>
        </p:spPr>
      </p:pic>
      <p:pic>
        <p:nvPicPr>
          <p:cNvPr id="9" name="Picture 8">
            <a:extLst>
              <a:ext uri="{FF2B5EF4-FFF2-40B4-BE49-F238E27FC236}">
                <a16:creationId xmlns:a16="http://schemas.microsoft.com/office/drawing/2014/main" id="{EBC40E65-4717-844F-2D00-4C2E18131EFE}"/>
              </a:ext>
            </a:extLst>
          </p:cNvPr>
          <p:cNvPicPr>
            <a:picLocks noChangeAspect="1"/>
          </p:cNvPicPr>
          <p:nvPr/>
        </p:nvPicPr>
        <p:blipFill rotWithShape="1">
          <a:blip r:embed="rId5"/>
          <a:srcRect l="1187" r="1187"/>
          <a:stretch>
            <a:fillRect/>
          </a:stretch>
        </p:blipFill>
        <p:spPr>
          <a:xfrm>
            <a:off x="1037738" y="4275403"/>
            <a:ext cx="1929600" cy="1929600"/>
          </a:xfrm>
          <a:prstGeom prst="rect">
            <a:avLst/>
          </a:prstGeom>
        </p:spPr>
      </p:pic>
      <p:pic>
        <p:nvPicPr>
          <p:cNvPr id="10" name="Picture 9" descr="A black and white pixelated logo&#10;&#10;AI-generated content may be incorrect.">
            <a:extLst>
              <a:ext uri="{FF2B5EF4-FFF2-40B4-BE49-F238E27FC236}">
                <a16:creationId xmlns:a16="http://schemas.microsoft.com/office/drawing/2014/main" id="{2371C1F4-680B-5D53-EB1E-287793F6E1D0}"/>
              </a:ext>
            </a:extLst>
          </p:cNvPr>
          <p:cNvPicPr>
            <a:picLocks noChangeAspect="1"/>
          </p:cNvPicPr>
          <p:nvPr/>
        </p:nvPicPr>
        <p:blipFill rotWithShape="1">
          <a:blip r:embed="rId3">
            <a:extLst>
              <a:ext uri="{28A0092B-C50C-407E-A947-70E740481C1C}">
                <a14:useLocalDpi xmlns:a14="http://schemas.microsoft.com/office/drawing/2010/main" val="0"/>
              </a:ext>
            </a:extLst>
          </a:blip>
          <a:srcRect t="94" b="94"/>
          <a:stretch>
            <a:fillRect/>
          </a:stretch>
        </p:blipFill>
        <p:spPr>
          <a:xfrm>
            <a:off x="5045025" y="1650972"/>
            <a:ext cx="1928546" cy="1928546"/>
          </a:xfrm>
          <a:prstGeom prst="rect">
            <a:avLst/>
          </a:prstGeom>
          <a:ln>
            <a:solidFill>
              <a:schemeClr val="tx1"/>
            </a:solidFill>
          </a:ln>
        </p:spPr>
      </p:pic>
      <p:pic>
        <p:nvPicPr>
          <p:cNvPr id="11" name="Picture 10" descr="A black and white pixelated image&#10;&#10;AI-generated content may be incorrect.">
            <a:extLst>
              <a:ext uri="{FF2B5EF4-FFF2-40B4-BE49-F238E27FC236}">
                <a16:creationId xmlns:a16="http://schemas.microsoft.com/office/drawing/2014/main" id="{278FEDCC-C118-DBD8-B083-A4A7C691E823}"/>
              </a:ext>
            </a:extLst>
          </p:cNvPr>
          <p:cNvPicPr>
            <a:picLocks noChangeAspect="1"/>
          </p:cNvPicPr>
          <p:nvPr/>
        </p:nvPicPr>
        <p:blipFill rotWithShape="1">
          <a:blip r:embed="rId6">
            <a:extLst>
              <a:ext uri="{28A0092B-C50C-407E-A947-70E740481C1C}">
                <a14:useLocalDpi xmlns:a14="http://schemas.microsoft.com/office/drawing/2010/main" val="0"/>
              </a:ext>
            </a:extLst>
          </a:blip>
          <a:srcRect t="94" b="94"/>
          <a:stretch>
            <a:fillRect/>
          </a:stretch>
        </p:blipFill>
        <p:spPr>
          <a:xfrm>
            <a:off x="8982909" y="1649736"/>
            <a:ext cx="1928546" cy="1928546"/>
          </a:xfrm>
          <a:prstGeom prst="rect">
            <a:avLst/>
          </a:prstGeom>
          <a:ln>
            <a:solidFill>
              <a:schemeClr val="tx1"/>
            </a:solidFill>
          </a:ln>
        </p:spPr>
      </p:pic>
      <p:pic>
        <p:nvPicPr>
          <p:cNvPr id="12" name="Picture 11">
            <a:extLst>
              <a:ext uri="{FF2B5EF4-FFF2-40B4-BE49-F238E27FC236}">
                <a16:creationId xmlns:a16="http://schemas.microsoft.com/office/drawing/2014/main" id="{D9433167-1159-8A34-D5C6-890CE52D4F17}"/>
              </a:ext>
            </a:extLst>
          </p:cNvPr>
          <p:cNvPicPr>
            <a:picLocks noChangeAspect="1"/>
          </p:cNvPicPr>
          <p:nvPr/>
        </p:nvPicPr>
        <p:blipFill rotWithShape="1">
          <a:blip r:embed="rId7"/>
          <a:srcRect t="94" b="94"/>
          <a:stretch>
            <a:fillRect/>
          </a:stretch>
        </p:blipFill>
        <p:spPr>
          <a:xfrm>
            <a:off x="1068125" y="1650973"/>
            <a:ext cx="1928546" cy="1928546"/>
          </a:xfrm>
          <a:prstGeom prst="rect">
            <a:avLst/>
          </a:prstGeom>
          <a:ln>
            <a:solidFill>
              <a:schemeClr val="tx1"/>
            </a:solidFill>
          </a:ln>
        </p:spPr>
      </p:pic>
      <p:cxnSp>
        <p:nvCxnSpPr>
          <p:cNvPr id="13" name="Straight Arrow Connector 12">
            <a:extLst>
              <a:ext uri="{FF2B5EF4-FFF2-40B4-BE49-F238E27FC236}">
                <a16:creationId xmlns:a16="http://schemas.microsoft.com/office/drawing/2014/main" id="{F402BCF2-9928-150F-B137-FBC37BCBA127}"/>
              </a:ext>
            </a:extLst>
          </p:cNvPr>
          <p:cNvCxnSpPr>
            <a:cxnSpLocks/>
          </p:cNvCxnSpPr>
          <p:nvPr/>
        </p:nvCxnSpPr>
        <p:spPr>
          <a:xfrm>
            <a:off x="1085000" y="3641670"/>
            <a:ext cx="9826455" cy="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4" name="TextBox 13">
            <a:extLst>
              <a:ext uri="{FF2B5EF4-FFF2-40B4-BE49-F238E27FC236}">
                <a16:creationId xmlns:a16="http://schemas.microsoft.com/office/drawing/2014/main" id="{FD3E4AC7-A44E-BD93-6513-9582B292C6D0}"/>
              </a:ext>
            </a:extLst>
          </p:cNvPr>
          <p:cNvSpPr txBox="1"/>
          <p:nvPr/>
        </p:nvSpPr>
        <p:spPr>
          <a:xfrm>
            <a:off x="4370159" y="3638317"/>
            <a:ext cx="3579051" cy="338554"/>
          </a:xfrm>
          <a:prstGeom prst="rect">
            <a:avLst/>
          </a:prstGeom>
          <a:noFill/>
        </p:spPr>
        <p:txBody>
          <a:bodyPr wrap="square" rtlCol="0">
            <a:spAutoFit/>
          </a:bodyPr>
          <a:lstStyle/>
          <a:p>
            <a:r>
              <a:rPr lang="en-ZA" sz="1600" dirty="0">
                <a:latin typeface="Arial" panose="020B0604020202020204" pitchFamily="34" charset="0"/>
                <a:cs typeface="Arial" panose="020B0604020202020204" pitchFamily="34" charset="0"/>
              </a:rPr>
              <a:t>Increasing distortion strength (</a:t>
            </a:r>
            <a:r>
              <a:rPr lang="el-GR" sz="1600" dirty="0">
                <a:latin typeface="Arial" panose="020B0604020202020204" pitchFamily="34" charset="0"/>
                <a:cs typeface="Arial" panose="020B0604020202020204" pitchFamily="34" charset="0"/>
              </a:rPr>
              <a:t>ω</a:t>
            </a:r>
            <a:r>
              <a:rPr lang="en-ZA" sz="1600" dirty="0">
                <a:latin typeface="Arial" panose="020B0604020202020204" pitchFamily="34" charset="0"/>
                <a:cs typeface="Arial" panose="020B0604020202020204" pitchFamily="34" charset="0"/>
              </a:rPr>
              <a:t>)</a:t>
            </a:r>
          </a:p>
        </p:txBody>
      </p:sp>
      <p:cxnSp>
        <p:nvCxnSpPr>
          <p:cNvPr id="15" name="Straight Arrow Connector 14">
            <a:extLst>
              <a:ext uri="{FF2B5EF4-FFF2-40B4-BE49-F238E27FC236}">
                <a16:creationId xmlns:a16="http://schemas.microsoft.com/office/drawing/2014/main" id="{505871B0-5BAF-831C-95CE-C8640D466923}"/>
              </a:ext>
            </a:extLst>
          </p:cNvPr>
          <p:cNvCxnSpPr>
            <a:cxnSpLocks/>
          </p:cNvCxnSpPr>
          <p:nvPr/>
        </p:nvCxnSpPr>
        <p:spPr>
          <a:xfrm>
            <a:off x="930525" y="1684175"/>
            <a:ext cx="0" cy="1895922"/>
          </a:xfrm>
          <a:prstGeom prst="straightConnector1">
            <a:avLst/>
          </a:prstGeom>
          <a:ln w="1905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6" name="Straight Arrow Connector 15">
            <a:extLst>
              <a:ext uri="{FF2B5EF4-FFF2-40B4-BE49-F238E27FC236}">
                <a16:creationId xmlns:a16="http://schemas.microsoft.com/office/drawing/2014/main" id="{14B557C0-6E67-9C5D-C418-544ACF7260CB}"/>
              </a:ext>
            </a:extLst>
          </p:cNvPr>
          <p:cNvCxnSpPr>
            <a:cxnSpLocks/>
          </p:cNvCxnSpPr>
          <p:nvPr/>
        </p:nvCxnSpPr>
        <p:spPr>
          <a:xfrm flipV="1">
            <a:off x="1085000" y="1366874"/>
            <a:ext cx="919580" cy="712"/>
          </a:xfrm>
          <a:prstGeom prst="straightConnector1">
            <a:avLst/>
          </a:prstGeom>
          <a:ln w="1905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Straight Arrow Connector 16">
            <a:extLst>
              <a:ext uri="{FF2B5EF4-FFF2-40B4-BE49-F238E27FC236}">
                <a16:creationId xmlns:a16="http://schemas.microsoft.com/office/drawing/2014/main" id="{23325586-6F52-5955-459E-6575B2BE4F63}"/>
              </a:ext>
            </a:extLst>
          </p:cNvPr>
          <p:cNvCxnSpPr>
            <a:cxnSpLocks/>
          </p:cNvCxnSpPr>
          <p:nvPr/>
        </p:nvCxnSpPr>
        <p:spPr>
          <a:xfrm>
            <a:off x="5036179" y="1374431"/>
            <a:ext cx="453226" cy="0"/>
          </a:xfrm>
          <a:prstGeom prst="straightConnector1">
            <a:avLst/>
          </a:prstGeom>
          <a:ln w="1905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0715338-3844-7B53-F6BF-0A2F451B08C9}"/>
                  </a:ext>
                </a:extLst>
              </p:cNvPr>
              <p:cNvSpPr txBox="1"/>
              <p:nvPr/>
            </p:nvSpPr>
            <p:spPr>
              <a:xfrm flipH="1">
                <a:off x="5045024" y="945561"/>
                <a:ext cx="456356"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ZA" sz="1600" b="0" i="1" smtClean="0">
                          <a:latin typeface="Cambria Math" panose="02040503050406030204" pitchFamily="18" charset="0"/>
                        </a:rPr>
                        <m:t>𝑑</m:t>
                      </m:r>
                    </m:oMath>
                  </m:oMathPara>
                </a14:m>
                <a:endParaRPr lang="en-ZA" sz="1600" dirty="0">
                  <a:latin typeface="Arial" panose="020B0604020202020204" pitchFamily="34" charset="0"/>
                  <a:cs typeface="Arial" panose="020B0604020202020204" pitchFamily="34" charset="0"/>
                </a:endParaRPr>
              </a:p>
            </p:txBody>
          </p:sp>
        </mc:Choice>
        <mc:Fallback xmlns="">
          <p:sp>
            <p:nvSpPr>
              <p:cNvPr id="18" name="TextBox 17">
                <a:extLst>
                  <a:ext uri="{FF2B5EF4-FFF2-40B4-BE49-F238E27FC236}">
                    <a16:creationId xmlns:a16="http://schemas.microsoft.com/office/drawing/2014/main" id="{F0715338-3844-7B53-F6BF-0A2F451B08C9}"/>
                  </a:ext>
                </a:extLst>
              </p:cNvPr>
              <p:cNvSpPr txBox="1">
                <a:spLocks noRot="1" noChangeAspect="1" noMove="1" noResize="1" noEditPoints="1" noAdjustHandles="1" noChangeArrowheads="1" noChangeShapeType="1" noTextEdit="1"/>
              </p:cNvSpPr>
              <p:nvPr/>
            </p:nvSpPr>
            <p:spPr>
              <a:xfrm flipH="1">
                <a:off x="5045024" y="945561"/>
                <a:ext cx="456356" cy="338554"/>
              </a:xfrm>
              <a:prstGeom prst="rect">
                <a:avLst/>
              </a:prstGeom>
              <a:blipFill>
                <a:blip r:embed="rId8"/>
                <a:stretch>
                  <a:fillRect/>
                </a:stretch>
              </a:blipFill>
            </p:spPr>
            <p:txBody>
              <a:bodyPr/>
              <a:lstStyle/>
              <a:p>
                <a:r>
                  <a:rPr lang="en-ZA">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8F179FA-211A-9B1C-86CD-D31252199BA5}"/>
                  </a:ext>
                </a:extLst>
              </p:cNvPr>
              <p:cNvSpPr txBox="1"/>
              <p:nvPr/>
            </p:nvSpPr>
            <p:spPr>
              <a:xfrm flipH="1">
                <a:off x="1291103" y="945561"/>
                <a:ext cx="551363"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ZA" sz="1600" b="0" i="1" smtClean="0">
                          <a:latin typeface="Cambria Math" panose="02040503050406030204" pitchFamily="18" charset="0"/>
                        </a:rPr>
                        <m:t>𝑑</m:t>
                      </m:r>
                    </m:oMath>
                  </m:oMathPara>
                </a14:m>
                <a:endParaRPr lang="en-ZA" sz="1600" dirty="0">
                  <a:latin typeface="Arial" panose="020B0604020202020204" pitchFamily="34" charset="0"/>
                  <a:cs typeface="Arial" panose="020B0604020202020204" pitchFamily="34" charset="0"/>
                </a:endParaRPr>
              </a:p>
            </p:txBody>
          </p:sp>
        </mc:Choice>
        <mc:Fallback xmlns="">
          <p:sp>
            <p:nvSpPr>
              <p:cNvPr id="19" name="TextBox 18">
                <a:extLst>
                  <a:ext uri="{FF2B5EF4-FFF2-40B4-BE49-F238E27FC236}">
                    <a16:creationId xmlns:a16="http://schemas.microsoft.com/office/drawing/2014/main" id="{18F179FA-211A-9B1C-86CD-D31252199BA5}"/>
                  </a:ext>
                </a:extLst>
              </p:cNvPr>
              <p:cNvSpPr txBox="1">
                <a:spLocks noRot="1" noChangeAspect="1" noMove="1" noResize="1" noEditPoints="1" noAdjustHandles="1" noChangeArrowheads="1" noChangeShapeType="1" noTextEdit="1"/>
              </p:cNvSpPr>
              <p:nvPr/>
            </p:nvSpPr>
            <p:spPr>
              <a:xfrm flipH="1">
                <a:off x="1291103" y="945561"/>
                <a:ext cx="551363" cy="338554"/>
              </a:xfrm>
              <a:prstGeom prst="rect">
                <a:avLst/>
              </a:prstGeom>
              <a:blipFill>
                <a:blip r:embed="rId9"/>
                <a:stretch>
                  <a:fillRect/>
                </a:stretch>
              </a:blipFill>
            </p:spPr>
            <p:txBody>
              <a:bodyPr/>
              <a:lstStyle/>
              <a:p>
                <a:r>
                  <a:rPr lang="en-ZA">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635B78E-6DCA-EA7B-FE15-B4C4B47AB3FB}"/>
                  </a:ext>
                </a:extLst>
              </p:cNvPr>
              <p:cNvSpPr txBox="1"/>
              <p:nvPr/>
            </p:nvSpPr>
            <p:spPr>
              <a:xfrm rot="16200000">
                <a:off x="500297" y="2207280"/>
                <a:ext cx="38905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sz="1600" i="1" smtClean="0">
                              <a:latin typeface="Cambria Math" panose="02040503050406030204" pitchFamily="18" charset="0"/>
                            </a:rPr>
                          </m:ctrlPr>
                        </m:sSubPr>
                        <m:e>
                          <m:r>
                            <a:rPr lang="en-ZA" sz="1600" b="0" i="1" smtClean="0">
                              <a:latin typeface="Cambria Math" panose="02040503050406030204" pitchFamily="18" charset="0"/>
                            </a:rPr>
                            <m:t>𝑙</m:t>
                          </m:r>
                        </m:e>
                        <m:sub>
                          <m:r>
                            <a:rPr lang="en-ZA" sz="1600" i="1">
                              <a:latin typeface="Cambria Math" panose="02040503050406030204" pitchFamily="18" charset="0"/>
                            </a:rPr>
                            <m:t>0</m:t>
                          </m:r>
                        </m:sub>
                      </m:sSub>
                    </m:oMath>
                  </m:oMathPara>
                </a14:m>
                <a:endParaRPr lang="en-ZA" sz="1600" dirty="0">
                  <a:latin typeface="Arial" panose="020B0604020202020204" pitchFamily="34" charset="0"/>
                  <a:cs typeface="Arial" panose="020B0604020202020204" pitchFamily="34" charset="0"/>
                </a:endParaRPr>
              </a:p>
            </p:txBody>
          </p:sp>
        </mc:Choice>
        <mc:Fallback xmlns="">
          <p:sp>
            <p:nvSpPr>
              <p:cNvPr id="20" name="TextBox 19">
                <a:extLst>
                  <a:ext uri="{FF2B5EF4-FFF2-40B4-BE49-F238E27FC236}">
                    <a16:creationId xmlns:a16="http://schemas.microsoft.com/office/drawing/2014/main" id="{D635B78E-6DCA-EA7B-FE15-B4C4B47AB3FB}"/>
                  </a:ext>
                </a:extLst>
              </p:cNvPr>
              <p:cNvSpPr txBox="1">
                <a:spLocks noRot="1" noChangeAspect="1" noMove="1" noResize="1" noEditPoints="1" noAdjustHandles="1" noChangeArrowheads="1" noChangeShapeType="1" noTextEdit="1"/>
              </p:cNvSpPr>
              <p:nvPr/>
            </p:nvSpPr>
            <p:spPr>
              <a:xfrm rot="16200000">
                <a:off x="500297" y="2207280"/>
                <a:ext cx="389054" cy="338554"/>
              </a:xfrm>
              <a:prstGeom prst="rect">
                <a:avLst/>
              </a:prstGeom>
              <a:blipFill>
                <a:blip r:embed="rId10"/>
                <a:stretch>
                  <a:fillRect/>
                </a:stretch>
              </a:blipFill>
            </p:spPr>
            <p:txBody>
              <a:bodyPr/>
              <a:lstStyle/>
              <a:p>
                <a:r>
                  <a:rPr lang="en-ZA">
                    <a:noFill/>
                  </a:rPr>
                  <a:t> </a:t>
                </a:r>
              </a:p>
            </p:txBody>
          </p:sp>
        </mc:Fallback>
      </mc:AlternateContent>
      <p:cxnSp>
        <p:nvCxnSpPr>
          <p:cNvPr id="21" name="Straight Arrow Connector 20">
            <a:extLst>
              <a:ext uri="{FF2B5EF4-FFF2-40B4-BE49-F238E27FC236}">
                <a16:creationId xmlns:a16="http://schemas.microsoft.com/office/drawing/2014/main" id="{D8E24510-B6DF-DAFF-9909-E149487BE335}"/>
              </a:ext>
            </a:extLst>
          </p:cNvPr>
          <p:cNvCxnSpPr>
            <a:cxnSpLocks/>
          </p:cNvCxnSpPr>
          <p:nvPr/>
        </p:nvCxnSpPr>
        <p:spPr>
          <a:xfrm>
            <a:off x="3298967" y="2571016"/>
            <a:ext cx="1457239" cy="0"/>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sp>
        <p:nvSpPr>
          <p:cNvPr id="22" name="TextBox 21">
            <a:extLst>
              <a:ext uri="{FF2B5EF4-FFF2-40B4-BE49-F238E27FC236}">
                <a16:creationId xmlns:a16="http://schemas.microsoft.com/office/drawing/2014/main" id="{C30F86FC-1378-2B4E-798C-74405321FD0F}"/>
              </a:ext>
            </a:extLst>
          </p:cNvPr>
          <p:cNvSpPr txBox="1"/>
          <p:nvPr/>
        </p:nvSpPr>
        <p:spPr>
          <a:xfrm>
            <a:off x="9182709" y="6320405"/>
            <a:ext cx="2062597" cy="338554"/>
          </a:xfrm>
          <a:prstGeom prst="rect">
            <a:avLst/>
          </a:prstGeom>
          <a:noFill/>
        </p:spPr>
        <p:txBody>
          <a:bodyPr wrap="square" rtlCol="0">
            <a:spAutoFit/>
          </a:bodyPr>
          <a:lstStyle/>
          <a:p>
            <a:r>
              <a:rPr lang="en-ZA" sz="1600" dirty="0">
                <a:latin typeface="Arial" panose="020B0604020202020204" pitchFamily="34" charset="0"/>
                <a:cs typeface="Arial" panose="020B0604020202020204" pitchFamily="34" charset="0"/>
              </a:rPr>
              <a:t>Final hologram</a:t>
            </a:r>
          </a:p>
        </p:txBody>
      </p:sp>
      <p:cxnSp>
        <p:nvCxnSpPr>
          <p:cNvPr id="23" name="Straight Arrow Connector 22">
            <a:extLst>
              <a:ext uri="{FF2B5EF4-FFF2-40B4-BE49-F238E27FC236}">
                <a16:creationId xmlns:a16="http://schemas.microsoft.com/office/drawing/2014/main" id="{19B32F68-7A0B-4F77-F990-B581FE3E6ED5}"/>
              </a:ext>
            </a:extLst>
          </p:cNvPr>
          <p:cNvCxnSpPr>
            <a:cxnSpLocks/>
          </p:cNvCxnSpPr>
          <p:nvPr/>
        </p:nvCxnSpPr>
        <p:spPr>
          <a:xfrm>
            <a:off x="7259803" y="2578348"/>
            <a:ext cx="1457239" cy="0"/>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23549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4" grpId="0"/>
      <p:bldP spid="18" grpId="0"/>
      <p:bldP spid="19" grpId="0"/>
      <p:bldP spid="20" grpId="0"/>
      <p:bldP spid="2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9227</TotalTime>
  <Words>1796</Words>
  <Application>Microsoft Office PowerPoint</Application>
  <PresentationFormat>Widescreen</PresentationFormat>
  <Paragraphs>196</Paragraphs>
  <Slides>17</Slides>
  <Notes>15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ＭＳ Ｐゴシック</vt:lpstr>
      <vt:lpstr>Aptos</vt:lpstr>
      <vt:lpstr>Aptos Display</vt:lpstr>
      <vt:lpstr>Arial</vt:lpstr>
      <vt:lpstr>Calibri Light</vt:lpstr>
      <vt:lpstr>Cambria Math</vt:lpstr>
      <vt:lpstr>Helvetica</vt:lpstr>
      <vt:lpstr>Helvetica Neue</vt:lpstr>
      <vt:lpstr>Helvetica Neue Light (Body)</vt:lpstr>
      <vt:lpstr>Times New Roman</vt:lpstr>
      <vt:lpstr>Office Theme</vt:lpstr>
      <vt:lpstr>Seeing through random media with topological light</vt:lpstr>
      <vt:lpstr>What is random media?</vt:lpstr>
      <vt:lpstr>Where does it cause problems?</vt:lpstr>
      <vt:lpstr>Current methods available to see through random media</vt:lpstr>
      <vt:lpstr>Some shortcomings of detecting ballistic photons</vt:lpstr>
      <vt:lpstr>Where does topology come from?</vt:lpstr>
      <vt:lpstr>Why use topology?</vt:lpstr>
      <vt:lpstr>Generating topology</vt:lpstr>
      <vt:lpstr>How random phase masks simulate distortion </vt:lpstr>
      <vt:lpstr>Effects of the phase masks on the beams</vt:lpstr>
      <vt:lpstr>PowerPoint Presentation</vt:lpstr>
      <vt:lpstr>The selection of real samples investigated</vt:lpstr>
      <vt:lpstr>PowerPoint Presentation</vt:lpstr>
      <vt:lpstr>How Skyrme numbers react to samples of strong distortion strength</vt:lpstr>
      <vt:lpstr>Use topology to see through random media without post processing</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Tatjana Kleine</dc:creator>
  <cp:lastModifiedBy>Tatjana Kleine</cp:lastModifiedBy>
  <cp:revision>23</cp:revision>
  <dcterms:created xsi:type="dcterms:W3CDTF">2025-06-18T11:33:09Z</dcterms:created>
  <dcterms:modified xsi:type="dcterms:W3CDTF">2025-07-08T07:40:48Z</dcterms:modified>
</cp:coreProperties>
</file>