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</p:sldMasterIdLst>
  <p:notesMasterIdLst>
    <p:notesMasterId r:id="rId75"/>
  </p:notesMasterIdLst>
  <p:handoutMasterIdLst>
    <p:handoutMasterId r:id="rId76"/>
  </p:handoutMasterIdLst>
  <p:sldIdLst>
    <p:sldId id="256" r:id="rId4"/>
    <p:sldId id="374" r:id="rId5"/>
    <p:sldId id="370" r:id="rId6"/>
    <p:sldId id="257" r:id="rId7"/>
    <p:sldId id="375" r:id="rId8"/>
    <p:sldId id="376" r:id="rId9"/>
    <p:sldId id="371" r:id="rId10"/>
    <p:sldId id="290" r:id="rId11"/>
    <p:sldId id="295" r:id="rId12"/>
    <p:sldId id="379" r:id="rId13"/>
    <p:sldId id="260" r:id="rId14"/>
    <p:sldId id="259" r:id="rId15"/>
    <p:sldId id="302" r:id="rId16"/>
    <p:sldId id="377" r:id="rId17"/>
    <p:sldId id="306" r:id="rId18"/>
    <p:sldId id="321" r:id="rId19"/>
    <p:sldId id="323" r:id="rId20"/>
    <p:sldId id="343" r:id="rId21"/>
    <p:sldId id="378" r:id="rId22"/>
    <p:sldId id="327" r:id="rId23"/>
    <p:sldId id="280" r:id="rId24"/>
    <p:sldId id="372" r:id="rId25"/>
    <p:sldId id="341" r:id="rId26"/>
    <p:sldId id="373" r:id="rId27"/>
    <p:sldId id="367" r:id="rId28"/>
    <p:sldId id="307" r:id="rId29"/>
    <p:sldId id="364" r:id="rId30"/>
    <p:sldId id="337" r:id="rId31"/>
    <p:sldId id="338" r:id="rId32"/>
    <p:sldId id="325" r:id="rId33"/>
    <p:sldId id="351" r:id="rId34"/>
    <p:sldId id="352" r:id="rId35"/>
    <p:sldId id="354" r:id="rId36"/>
    <p:sldId id="353" r:id="rId37"/>
    <p:sldId id="322" r:id="rId38"/>
    <p:sldId id="310" r:id="rId39"/>
    <p:sldId id="350" r:id="rId40"/>
    <p:sldId id="342" r:id="rId41"/>
    <p:sldId id="366" r:id="rId42"/>
    <p:sldId id="261" r:id="rId43"/>
    <p:sldId id="365" r:id="rId44"/>
    <p:sldId id="303" r:id="rId45"/>
    <p:sldId id="316" r:id="rId46"/>
    <p:sldId id="317" r:id="rId47"/>
    <p:sldId id="304" r:id="rId48"/>
    <p:sldId id="263" r:id="rId49"/>
    <p:sldId id="264" r:id="rId50"/>
    <p:sldId id="266" r:id="rId51"/>
    <p:sldId id="267" r:id="rId52"/>
    <p:sldId id="333" r:id="rId53"/>
    <p:sldId id="329" r:id="rId54"/>
    <p:sldId id="330" r:id="rId55"/>
    <p:sldId id="331" r:id="rId56"/>
    <p:sldId id="332" r:id="rId57"/>
    <p:sldId id="335" r:id="rId58"/>
    <p:sldId id="362" r:id="rId59"/>
    <p:sldId id="363" r:id="rId60"/>
    <p:sldId id="334" r:id="rId61"/>
    <p:sldId id="336" r:id="rId62"/>
    <p:sldId id="273" r:id="rId63"/>
    <p:sldId id="274" r:id="rId64"/>
    <p:sldId id="282" r:id="rId65"/>
    <p:sldId id="283" r:id="rId66"/>
    <p:sldId id="284" r:id="rId67"/>
    <p:sldId id="285" r:id="rId68"/>
    <p:sldId id="287" r:id="rId69"/>
    <p:sldId id="288" r:id="rId70"/>
    <p:sldId id="297" r:id="rId71"/>
    <p:sldId id="298" r:id="rId72"/>
    <p:sldId id="299" r:id="rId73"/>
    <p:sldId id="300" r:id="rId74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6" clrIdx="0"/>
  <p:cmAuthor id="1" name="Cole Faraday" initials="CF" lastIdx="9" clrIdx="1">
    <p:extLst>
      <p:ext uri="{19B8F6BF-5375-455C-9EA6-DF929625EA0E}">
        <p15:presenceInfo xmlns:p15="http://schemas.microsoft.com/office/powerpoint/2012/main" userId="S::FRDCOL002@myuct.ac.za::7c9ad796-b931-4e76-864d-1f4726658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/>
    <p:restoredTop sz="86414"/>
  </p:normalViewPr>
  <p:slideViewPr>
    <p:cSldViewPr snapToGrid="0">
      <p:cViewPr>
        <p:scale>
          <a:sx n="80" d="100"/>
          <a:sy n="80" d="100"/>
        </p:scale>
        <p:origin x="912" y="17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325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7-07T13:54:09.623" idx="4">
    <p:pos x="10" y="10"/>
    <p:text>Include more suppression results from ALICE:2014xsp, ATLAS:2016xpn perhaps</p:text>
    <p:extLst>
      <p:ext uri="{C676402C-5697-4E1C-873F-D02D1690AC5C}">
        <p15:threadingInfo xmlns:p15="http://schemas.microsoft.com/office/powerpoint/2012/main" timeZoneBias="-120"/>
      </p:ext>
    </p:extLst>
  </p:cm>
  <p:cm authorId="1" dt="2025-07-07T13:54:28.297" idx="5">
    <p:pos x="146" y="146"/>
    <p:text>Talk about why direct photons are better, perhaps a picture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7-07T13:56:11.318" idx="9">
    <p:pos x="10" y="10"/>
    <p:text>Need images here and vastly simplified text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5:35:53" idx="3">
    <p:pos x="0" y="0"/>
    <p:text>One by one animation for the arrows</p:text>
  </p:cm>
  <p:cm authorId="0" dt="2024-05-31T20:10:08" idx="4">
    <p:pos x="227" y="0"/>
    <p:text>at some point have the diagrams missing /extra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5:49:42" idx="5">
    <p:pos x="0" y="0"/>
    <p:text>I think maybe I should talk about one thing at a time (and show one plot at a time)
Maybe it goes:
SPL charm in large system, small grows in pt
SPL charm in small systems bigger than in large system
SPL gluon in small + large system -&gt; extremely big and negative energy loss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9:33:00" idx="6">
    <p:pos x="0" y="0"/>
    <p:text>Energy loss plot should be for L varying in 1, 5fm and elastic kernel in HTL BT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9:33:00" idx="7">
    <p:pos x="0" y="0"/>
    <p:text>Energy loss plot should be for L varying in 1, 5fm and elastic kernel in HTL BT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9:48:20" idx="8">
    <p:pos x="0" y="0"/>
    <p:text>Probability distribution plot must be easier to read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19:42:51" idx="13">
    <p:pos x="0" y="0"/>
    <p:text>whats the point of this slide narrative wise?
Actually I think this is nice, but I should include the heavy-flavours here</p:text>
  </p:cm>
  <p:cm authorId="0" dt="2024-05-31T19:44:33" idx="14">
    <p:pos x="227" y="0"/>
    <p:text>Is there a nice plot which is schematically:
”Effect on the RAA when changing from one elastic kernel to another”</p:text>
  </p:cm>
  <p:cm authorId="0" dt="2024-05-31T20:20:10" idx="15">
    <p:pos x="454" y="0"/>
    <p:text>circling the different regions of the “phase space” 
Maybe would be better to have a plot like
y-axis: collision system “size”
x-axis: pt
although, there is the other axis of sqrt(s) which is not easy to capture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31T20:08:52" idx="16">
    <p:pos x="0" y="0"/>
    <p:text>plots of the ratio gg spec / lq spec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14E385-44F3-770A-AE5A-2CEC44FC1C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CF9E7-C6E9-36A1-9727-737F3081E6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6BF4F-86C3-1B4B-8D8E-FE5463CEDD2C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E96DF-4AE9-8F70-538C-13097DE2FD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272-135B-A546-049F-ACF01F0C44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93BE2-3095-7F4B-8B54-65C6313B0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B088A-F36B-C843-BF0C-39E896435F40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C7FA3-EA5F-FA4C-9981-ACB183D07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09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8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27D3B-826D-3B05-7014-C576F6985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B087A-539F-E093-11EA-D27E41278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83552-A895-69AF-EA1C-557226E67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118B-B959-3D01-0728-05CBBFDC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9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832FC-89B2-6442-C68F-23DB9842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899AF-5A47-A1D9-6DE9-09DBCDDAD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00026-293D-289D-E923-5ABDC870B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EBFC-B397-C476-0851-7DA580E59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58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30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CD0A8-B454-4E05-7379-58E73EE9FD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4D3908B-E88C-3943-ADE4-FC4D6355A7FF}" type="slidenum">
              <a:t>27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024E0-7F14-E8C3-517C-92CB9AEBF36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4C8A9-ED25-02C0-E59D-C5CF202BDD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37A9D-2C24-6105-3FC6-DC911AE0E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1A0DA-CD14-F857-458A-8055C5E55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01E6D-AE32-8C8A-EE73-7C5F79D96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E1775-AC51-4486-BE9E-085E7E8ED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86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777F0-D23B-5521-5F08-219DD327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6711A-7F3B-19E3-D159-F0D45B935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A8C3F-1037-CADC-FE5A-9EFEF8E11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5A291-C66C-82DF-BC6B-CDF0A97EE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0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9D725-2A19-FFFC-4D5B-B36364D0EC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45C7AD-122C-A846-83AD-21B9EDD23125}" type="slidenum">
              <a:t>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93010-13F1-CE0C-40EC-06D0515700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99B37-739D-B0E9-D330-42FB5E78EB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2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EDE3E-0546-90BB-B01B-0FB5D7372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726D6-A66F-1C3E-98F6-6E1560BE0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1037B-2948-60C6-A62E-CD142A9EB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D7B09-E1C0-B0DA-7DBA-2093441D9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7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17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95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BD1B7-6A43-AF92-2234-7792BFAF6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6D3BE-6E8E-1FF9-DBCE-7C3993584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E7BDC-ABE0-808E-B9E0-DEEE20B79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2B2D7-B3E9-DA10-A2EA-F3BB1248D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5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0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86A41-6E46-7FCF-5D62-6516BE425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99E8E-B5BE-1594-F748-B7FC9265D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10E21-A7C3-6F14-3483-4B5A4E99E7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EFF10-11EE-0CB9-BD0E-26BD5E410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225C3-A057-C229-737A-AC736D5725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B5984FE-05C4-D44A-92D6-CB3F1343F689}" type="slidenum">
              <a:t>11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4BC22-8B92-9A4B-D3FA-5FF58DD0E8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92568-0361-D73D-765D-3F7C415CAC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0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20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C7FA3-EA5F-FA4C-9981-ACB183D07C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7861DDDD-0B04-014E-B801-DF824DEC5D2E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0E36CD8F-B80B-B046-B5C4-9C50746C9E90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334A60D9-2115-3446-97BC-0EAE23D56D45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 dirty="0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488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918263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50434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336288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7159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CF4F645-C485-A5C8-7F41-D05BC971BB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682" y="4977501"/>
            <a:ext cx="4617318" cy="21560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Citation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77605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01575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744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8544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75879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189117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247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89160" y="14850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36000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247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89160" y="3459600"/>
            <a:ext cx="301356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10570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5F7B6925-60D1-2746-B6CA-825C81BF5C6A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360000" y="90720"/>
            <a:ext cx="9360000" cy="333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9565F8E0-0039-3E4C-B0BE-BAC2AFDC191B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315D92EC-06CA-9245-B481-D7360F8DD2FC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5920" y="34596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D54E33EA-3B48-6D42-841B-EC4DA674207D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GB" sz="4000" b="1" strike="noStrike" spc="-1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36000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5920" y="1485000"/>
            <a:ext cx="456732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360000" y="3459600"/>
            <a:ext cx="9360000" cy="180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400" b="1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>
          <a:xfrm>
            <a:off x="360000" y="5400000"/>
            <a:ext cx="2880000" cy="270000"/>
          </a:xfrm>
          <a:prstGeom prst="rect">
            <a:avLst/>
          </a:prstGeom>
        </p:spPr>
        <p:txBody>
          <a:bodyPr/>
          <a:lstStyle/>
          <a:p>
            <a:fld id="{10E54133-949D-9F4A-ABBA-BD6560CCB80E}" type="datetime1">
              <a:rPr lang="en-ZA" smtClean="0"/>
              <a:t>2025/07/07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0080000" cy="90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 dirty="0">
                <a:solidFill>
                  <a:srgbClr val="FFFFFF"/>
                </a:solidFill>
                <a:latin typeface="Roboto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60000" y="1485000"/>
            <a:ext cx="9360000" cy="37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057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solidFill>
                  <a:srgbClr val="2C3E50"/>
                </a:solidFill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850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en-GB" sz="2100" b="0" strike="noStrike" spc="-1" dirty="0">
                <a:solidFill>
                  <a:srgbClr val="2C3E50"/>
                </a:solidFill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425"/>
              </a:spcAft>
              <a:buClr>
                <a:srgbClr val="2C3E50"/>
              </a:buClr>
              <a:buSzPct val="75000"/>
              <a:buFont typeface="Symbol" charset="2"/>
              <a:buChar char="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13"/>
              </a:spcAft>
              <a:buClr>
                <a:srgbClr val="2C3E50"/>
              </a:buClr>
              <a:buSzPct val="45000"/>
              <a:buFont typeface="Wingdings" charset="2"/>
              <a:buChar char=""/>
            </a:pPr>
            <a:r>
              <a:rPr lang="en-GB" sz="1500" b="0" strike="noStrike" spc="-1" dirty="0">
                <a:solidFill>
                  <a:srgbClr val="2C3E50"/>
                </a:solidFill>
                <a:latin typeface="Noto Sans"/>
              </a:rPr>
              <a:t>Seventh Outline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3616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fld id="{5E2AD59A-53CB-4C50-B56D-1D23CB342730}" type="slidenum">
              <a:rPr lang="en-GB" sz="1800" b="1" strike="noStrike" spc="-1">
                <a:solidFill>
                  <a:schemeClr val="tx1"/>
                </a:solidFill>
                <a:latin typeface="Noto Sans"/>
              </a:rPr>
              <a:t>‹#›</a:t>
            </a:fld>
            <a:endParaRPr lang="en-GB" sz="1800" b="1" strike="noStrike" spc="-1" dirty="0">
              <a:solidFill>
                <a:schemeClr val="tx1"/>
              </a:solidFill>
              <a:latin typeface="Noto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15497-95B5-0B11-A778-BC6293A69888}"/>
              </a:ext>
            </a:extLst>
          </p:cNvPr>
          <p:cNvSpPr txBox="1"/>
          <p:nvPr userDrawn="1"/>
        </p:nvSpPr>
        <p:spPr>
          <a:xfrm>
            <a:off x="4317687" y="53650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Coleridge Faraday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59A5C-32BC-B855-C577-4DAAE1C6B7A6}"/>
              </a:ext>
            </a:extLst>
          </p:cNvPr>
          <p:cNvSpPr txBox="1"/>
          <p:nvPr userDrawn="1"/>
        </p:nvSpPr>
        <p:spPr>
          <a:xfrm>
            <a:off x="87977" y="5365001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frdcol002@myuct.ac.za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0080000" cy="5670000"/>
          </a:xfrm>
          <a:prstGeom prst="rect">
            <a:avLst/>
          </a:prstGeom>
          <a:solidFill>
            <a:srgbClr val="2C3E50"/>
          </a:solidFill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Rectangle 42"/>
          <p:cNvSpPr/>
          <p:nvPr/>
        </p:nvSpPr>
        <p:spPr>
          <a:xfrm>
            <a:off x="0" y="1643170"/>
            <a:ext cx="10080000" cy="4026829"/>
          </a:xfrm>
          <a:prstGeom prst="rect">
            <a:avLst/>
          </a:prstGeom>
          <a:solidFill>
            <a:srgbClr val="FFFFFF"/>
          </a:solidFill>
          <a:ln w="108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-718920"/>
            <a:ext cx="9360000" cy="215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GB" sz="5000" b="1" strike="noStrike" spc="-1" dirty="0">
                <a:solidFill>
                  <a:srgbClr val="FFFFFF"/>
                </a:solidFill>
                <a:latin typeface="Roboto Medium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60000" y="3960000"/>
            <a:ext cx="9360000" cy="148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7000"/>
          </a:bodyPr>
          <a:lstStyle/>
          <a:p>
            <a:pPr marL="432000" indent="-324000">
              <a:spcAft>
                <a:spcPts val="65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Click to edit the outline text format</a:t>
            </a:r>
          </a:p>
          <a:p>
            <a:pPr marL="864000" lvl="1" indent="-324000">
              <a:spcAft>
                <a:spcPts val="850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Second Outline Level</a:t>
            </a:r>
          </a:p>
          <a:p>
            <a:pPr marL="1296000" lvl="2" indent="-288000">
              <a:spcAft>
                <a:spcPts val="63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Third Outline Level</a:t>
            </a:r>
          </a:p>
          <a:p>
            <a:pPr marL="1728000" lvl="3" indent="-216000">
              <a:spcAft>
                <a:spcPts val="425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Fourth Outline Level</a:t>
            </a:r>
          </a:p>
          <a:p>
            <a:pPr marL="2160000" lvl="4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Fifth Outline Level</a:t>
            </a:r>
          </a:p>
          <a:p>
            <a:pPr marL="2592000" lvl="5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Sixth Outline Level</a:t>
            </a:r>
          </a:p>
          <a:p>
            <a:pPr marL="3024000" lvl="6" indent="-216000">
              <a:spcAft>
                <a:spcPts val="213"/>
              </a:spcAft>
            </a:pPr>
            <a:r>
              <a:rPr lang="en-GB" sz="1500" b="0" strike="noStrike" spc="-1" dirty="0">
                <a:solidFill>
                  <a:srgbClr val="FFFFFF"/>
                </a:solidFill>
                <a:latin typeface="Noto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CD63A-D2B5-E146-1ED9-429ADC04A855}"/>
              </a:ext>
            </a:extLst>
          </p:cNvPr>
          <p:cNvSpPr txBox="1"/>
          <p:nvPr userDrawn="1"/>
        </p:nvSpPr>
        <p:spPr>
          <a:xfrm>
            <a:off x="9623616" y="5301000"/>
            <a:ext cx="360000" cy="405000"/>
          </a:xfrm>
          <a:prstGeom prst="rect">
            <a:avLst/>
          </a:prstGeom>
          <a:noFill/>
          <a:ln w="720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fld id="{5E2AD59A-53CB-4C50-B56D-1D23CB342730}" type="slidenum">
              <a:rPr lang="en-GB" sz="1800" b="1" strike="noStrike" spc="-1">
                <a:solidFill>
                  <a:schemeClr val="tx1"/>
                </a:solidFill>
                <a:latin typeface="Noto Sans"/>
              </a:rPr>
              <a:t>‹#›</a:t>
            </a:fld>
            <a:endParaRPr lang="en-GB" sz="1800" b="1" strike="noStrike" spc="-1" dirty="0">
              <a:solidFill>
                <a:schemeClr val="tx1"/>
              </a:solidFill>
              <a:latin typeface="No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DDF5F-4272-91D5-BF5F-EBCFB743B47C}"/>
              </a:ext>
            </a:extLst>
          </p:cNvPr>
          <p:cNvSpPr txBox="1"/>
          <p:nvPr userDrawn="1"/>
        </p:nvSpPr>
        <p:spPr>
          <a:xfrm>
            <a:off x="4317687" y="5365001"/>
            <a:ext cx="1444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Coleridge Faraday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02897-4705-E1DD-9A39-F68EDD157C83}"/>
              </a:ext>
            </a:extLst>
          </p:cNvPr>
          <p:cNvSpPr txBox="1"/>
          <p:nvPr userDrawn="1"/>
        </p:nvSpPr>
        <p:spPr>
          <a:xfrm>
            <a:off x="87977" y="5365001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frdcol002@myuct.ac.za</a:t>
            </a:r>
          </a:p>
        </p:txBody>
      </p:sp>
    </p:spTree>
    <p:extLst>
      <p:ext uri="{BB962C8B-B14F-4D97-AF65-F5344CB8AC3E}">
        <p14:creationId xmlns:p14="http://schemas.microsoft.com/office/powerpoint/2010/main" val="215361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7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0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75.png"/><Relationship Id="rId21" Type="http://schemas.openxmlformats.org/officeDocument/2006/relationships/image" Target="../media/image99.png"/><Relationship Id="rId7" Type="http://schemas.openxmlformats.org/officeDocument/2006/relationships/image" Target="../media/image71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67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0.png"/><Relationship Id="rId4" Type="http://schemas.openxmlformats.org/officeDocument/2006/relationships/image" Target="../media/image9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0.png"/><Relationship Id="rId4" Type="http://schemas.openxmlformats.org/officeDocument/2006/relationships/image" Target="../media/image4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5" Type="http://schemas.openxmlformats.org/officeDocument/2006/relationships/image" Target="../media/image20.png"/><Relationship Id="rId4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-267781" y="-435978"/>
            <a:ext cx="10616185" cy="2498959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3400" b="1" spc="-1" dirty="0">
                <a:solidFill>
                  <a:srgbClr val="FFFFFF"/>
                </a:solidFill>
                <a:latin typeface="Helvetica" pitchFamily="2" charset="0"/>
                <a:ea typeface="+mj-ea"/>
              </a:rPr>
              <a:t>Energy Loss as a Probe of Quark-Gluon Plasma Formation Across Collision System Size</a:t>
            </a:r>
            <a:endParaRPr lang="en-GB" sz="3400" b="1" strike="noStrike" spc="-1" dirty="0">
              <a:solidFill>
                <a:srgbClr val="2C3E50"/>
              </a:solidFill>
              <a:latin typeface="Helvetica" pitchFamily="2" charset="0"/>
              <a:ea typeface="+mj-e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520000" y="1623268"/>
            <a:ext cx="52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3200" b="0" strike="noStrike" spc="-1" dirty="0"/>
              <a:t>Coleridge Faraday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60000" y="3274015"/>
            <a:ext cx="9540000" cy="54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200" b="0" strike="noStrike" spc="-1" dirty="0">
                <a:latin typeface="Noto Sans"/>
              </a:rPr>
              <a:t>Based on </a:t>
            </a:r>
            <a:r>
              <a:rPr lang="en-ZA" sz="1200" dirty="0"/>
              <a:t>CF and W. A. Horowitz, arXiv:2505.14568 [hep-</a:t>
            </a:r>
            <a:r>
              <a:rPr lang="en-ZA" sz="1200" dirty="0" err="1"/>
              <a:t>ph</a:t>
            </a:r>
            <a:r>
              <a:rPr lang="en-ZA" sz="1200" dirty="0"/>
              <a:t>] (2025)</a:t>
            </a:r>
            <a:r>
              <a:rPr lang="en-GB" sz="1200" spc="-1" dirty="0">
                <a:latin typeface="Noto Sans"/>
              </a:rPr>
              <a:t>; and </a:t>
            </a:r>
            <a:br>
              <a:rPr lang="en-GB" sz="1200" spc="-1" dirty="0">
                <a:latin typeface="Noto Sans"/>
              </a:rPr>
            </a:br>
            <a:r>
              <a:rPr lang="en-ZA" sz="1200" dirty="0"/>
              <a:t>CF and W. A. Horowitz, Phys. Lett. B </a:t>
            </a:r>
            <a:r>
              <a:rPr lang="en-ZA" sz="1200" b="1" dirty="0"/>
              <a:t>864</a:t>
            </a:r>
            <a:r>
              <a:rPr lang="en-ZA" sz="1200" dirty="0"/>
              <a:t>, 139437 (2025).</a:t>
            </a:r>
            <a:endParaRPr lang="en-GB" sz="1200" b="0" strike="noStrike" spc="-1" dirty="0">
              <a:latin typeface="Noto San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520000" y="2391756"/>
            <a:ext cx="52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400" b="0" strike="noStrike" spc="-1" dirty="0"/>
              <a:t>PhD Candidate, University of Cape Town, South Africa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170000" y="2732025"/>
            <a:ext cx="79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b="1" spc="-1" dirty="0">
                <a:latin typeface="Noto Sans"/>
              </a:rPr>
              <a:t>SAIP 2025</a:t>
            </a:r>
            <a:endParaRPr lang="en-GB" sz="1800" b="1" strike="noStrike" spc="-1" dirty="0">
              <a:latin typeface="Noto San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520000" y="2257360"/>
            <a:ext cx="5220000" cy="36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000" b="0" strike="noStrike" spc="-1" dirty="0"/>
              <a:t>frdcol002@myuct.ac.za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09E0EA-65A0-481B-0A29-7AB46AC56FD0}"/>
              </a:ext>
            </a:extLst>
          </p:cNvPr>
          <p:cNvGrpSpPr/>
          <p:nvPr/>
        </p:nvGrpSpPr>
        <p:grpSpPr>
          <a:xfrm>
            <a:off x="180000" y="4176000"/>
            <a:ext cx="9600073" cy="1462320"/>
            <a:chOff x="217647" y="4138541"/>
            <a:chExt cx="9600073" cy="1462320"/>
          </a:xfrm>
        </p:grpSpPr>
        <p:pic>
          <p:nvPicPr>
            <p:cNvPr id="125" name="Picture 124"/>
            <p:cNvPicPr/>
            <p:nvPr/>
          </p:nvPicPr>
          <p:blipFill>
            <a:blip r:embed="rId3"/>
            <a:stretch/>
          </p:blipFill>
          <p:spPr>
            <a:xfrm>
              <a:off x="5082280" y="4235561"/>
              <a:ext cx="1495440" cy="126828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126" name="Picture 125"/>
            <p:cNvPicPr/>
            <p:nvPr/>
          </p:nvPicPr>
          <p:blipFill>
            <a:blip r:embed="rId4"/>
            <a:stretch/>
          </p:blipFill>
          <p:spPr>
            <a:xfrm>
              <a:off x="3337000" y="4138541"/>
              <a:ext cx="1440720" cy="14623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127" name="Picture 126"/>
            <p:cNvPicPr/>
            <p:nvPr/>
          </p:nvPicPr>
          <p:blipFill>
            <a:blip r:embed="rId5"/>
            <a:stretch/>
          </p:blipFill>
          <p:spPr>
            <a:xfrm>
              <a:off x="6789040" y="4269941"/>
              <a:ext cx="3028680" cy="1199520"/>
            </a:xfrm>
            <a:prstGeom prst="rect">
              <a:avLst/>
            </a:prstGeom>
            <a:ln w="10800">
              <a:noFill/>
            </a:ln>
          </p:spPr>
        </p:pic>
        <p:pic>
          <p:nvPicPr>
            <p:cNvPr id="2" name="Picture 2" descr="NITheCS-logo">
              <a:extLst>
                <a:ext uri="{FF2B5EF4-FFF2-40B4-BE49-F238E27FC236}">
                  <a16:creationId xmlns:a16="http://schemas.microsoft.com/office/drawing/2014/main" id="{7F5370E3-4BFC-A735-2597-7ECC188FA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47" y="4251221"/>
              <a:ext cx="2758944" cy="123696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0D2CA-AF68-D2B3-C9FA-8E91DD83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Energy Loss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2D298-D834-1F4E-9C5D-8AAAFD5769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creen Recording 2025-07-08 at 05.28.47">
            <a:hlinkClick r:id="" action="ppaction://media"/>
            <a:extLst>
              <a:ext uri="{FF2B5EF4-FFF2-40B4-BE49-F238E27FC236}">
                <a16:creationId xmlns:a16="http://schemas.microsoft.com/office/drawing/2014/main" id="{122DEE1E-FBAD-DDD8-7C90-1C815B026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4527" y="1749671"/>
            <a:ext cx="5490945" cy="3610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10322-DD09-D64E-B219-454F12F01AD8}"/>
              </a:ext>
            </a:extLst>
          </p:cNvPr>
          <p:cNvSpPr txBox="1"/>
          <p:nvPr/>
        </p:nvSpPr>
        <p:spPr>
          <a:xfrm>
            <a:off x="909064" y="1094989"/>
            <a:ext cx="965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can also probe the QGP by measuring energy loss of high momentum particles</a:t>
            </a:r>
          </a:p>
        </p:txBody>
      </p:sp>
    </p:spTree>
    <p:extLst>
      <p:ext uri="{BB962C8B-B14F-4D97-AF65-F5344CB8AC3E}">
        <p14:creationId xmlns:p14="http://schemas.microsoft.com/office/powerpoint/2010/main" val="36495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934C3-56DC-F32B-7ED7-D127DC68C0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Measuring Energy Loss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C41165E-7F58-CE0E-9C42-5CA23369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002239"/>
            <a:ext cx="4587480" cy="4217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28§display§R_{AA}\left(p_T\right)=\frac{1}{\left\langle N_{\text {coll }}\right\rangle} \frac{d N_{AA} / d p_T}{d N_{p p} / d p_T}§svg§600§FALSE§" title="TexMaths">
            <a:extLst>
              <a:ext uri="{FF2B5EF4-FFF2-40B4-BE49-F238E27FC236}">
                <a16:creationId xmlns:a16="http://schemas.microsoft.com/office/drawing/2014/main" id="{064D9BAF-AE39-78F3-F9F4-9ECF65AF87DC}"/>
              </a:ext>
            </a:extLst>
          </p:cNvPr>
          <p:cNvGrpSpPr/>
          <p:nvPr/>
        </p:nvGrpSpPr>
        <p:grpSpPr>
          <a:xfrm>
            <a:off x="5040000" y="1192167"/>
            <a:ext cx="4112640" cy="786600"/>
            <a:chOff x="5154480" y="1555920"/>
            <a:chExt cx="4112640" cy="7866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53D7840-BD6E-959B-1AF3-0F974B21A26C}"/>
                </a:ext>
              </a:extLst>
            </p:cNvPr>
            <p:cNvSpPr/>
            <p:nvPr/>
          </p:nvSpPr>
          <p:spPr>
            <a:xfrm>
              <a:off x="5157720" y="1572840"/>
              <a:ext cx="4093560" cy="75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72" h="2093">
                  <a:moveTo>
                    <a:pt x="0" y="0"/>
                  </a:moveTo>
                  <a:cubicBezTo>
                    <a:pt x="3791" y="0"/>
                    <a:pt x="7581" y="0"/>
                    <a:pt x="11372" y="0"/>
                  </a:cubicBezTo>
                  <a:cubicBezTo>
                    <a:pt x="11372" y="698"/>
                    <a:pt x="11372" y="1395"/>
                    <a:pt x="11372" y="2093"/>
                  </a:cubicBezTo>
                  <a:cubicBezTo>
                    <a:pt x="7581" y="2093"/>
                    <a:pt x="3791" y="2093"/>
                    <a:pt x="0" y="2093"/>
                  </a:cubicBezTo>
                  <a:cubicBezTo>
                    <a:pt x="0" y="1395"/>
                    <a:pt x="0" y="69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9F6812-D4B0-FEBC-CA1A-5D4929E17495}"/>
                </a:ext>
              </a:extLst>
            </p:cNvPr>
            <p:cNvSpPr/>
            <p:nvPr/>
          </p:nvSpPr>
          <p:spPr>
            <a:xfrm>
              <a:off x="5154480" y="1800000"/>
              <a:ext cx="21600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644">
                  <a:moveTo>
                    <a:pt x="283" y="62"/>
                  </a:moveTo>
                  <a:cubicBezTo>
                    <a:pt x="287" y="42"/>
                    <a:pt x="290" y="31"/>
                    <a:pt x="306" y="29"/>
                  </a:cubicBezTo>
                  <a:cubicBezTo>
                    <a:pt x="314" y="29"/>
                    <a:pt x="340" y="29"/>
                    <a:pt x="357" y="29"/>
                  </a:cubicBezTo>
                  <a:cubicBezTo>
                    <a:pt x="417" y="29"/>
                    <a:pt x="510" y="29"/>
                    <a:pt x="510" y="119"/>
                  </a:cubicBezTo>
                  <a:cubicBezTo>
                    <a:pt x="510" y="151"/>
                    <a:pt x="496" y="213"/>
                    <a:pt x="464" y="249"/>
                  </a:cubicBezTo>
                  <a:cubicBezTo>
                    <a:pt x="443" y="273"/>
                    <a:pt x="397" y="301"/>
                    <a:pt x="321" y="301"/>
                  </a:cubicBezTo>
                  <a:cubicBezTo>
                    <a:pt x="290" y="301"/>
                    <a:pt x="259" y="301"/>
                    <a:pt x="227" y="301"/>
                  </a:cubicBezTo>
                  <a:cubicBezTo>
                    <a:pt x="246" y="222"/>
                    <a:pt x="264" y="142"/>
                    <a:pt x="283" y="62"/>
                  </a:cubicBezTo>
                  <a:close/>
                  <a:moveTo>
                    <a:pt x="402" y="312"/>
                  </a:moveTo>
                  <a:cubicBezTo>
                    <a:pt x="488" y="293"/>
                    <a:pt x="589" y="229"/>
                    <a:pt x="589" y="138"/>
                  </a:cubicBezTo>
                  <a:cubicBezTo>
                    <a:pt x="589" y="60"/>
                    <a:pt x="512" y="0"/>
                    <a:pt x="402" y="0"/>
                  </a:cubicBezTo>
                  <a:cubicBezTo>
                    <a:pt x="322" y="0"/>
                    <a:pt x="243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9"/>
                    <a:pt x="146" y="29"/>
                    <a:pt x="163" y="29"/>
                  </a:cubicBezTo>
                  <a:cubicBezTo>
                    <a:pt x="173" y="29"/>
                    <a:pt x="180" y="29"/>
                    <a:pt x="194" y="31"/>
                  </a:cubicBezTo>
                  <a:cubicBezTo>
                    <a:pt x="208" y="31"/>
                    <a:pt x="215" y="34"/>
                    <a:pt x="215" y="44"/>
                  </a:cubicBezTo>
                  <a:cubicBezTo>
                    <a:pt x="215" y="49"/>
                    <a:pt x="215" y="52"/>
                    <a:pt x="213" y="62"/>
                  </a:cubicBezTo>
                  <a:cubicBezTo>
                    <a:pt x="176" y="225"/>
                    <a:pt x="138" y="388"/>
                    <a:pt x="101" y="551"/>
                  </a:cubicBezTo>
                  <a:cubicBezTo>
                    <a:pt x="91" y="587"/>
                    <a:pt x="91" y="595"/>
                    <a:pt x="2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23"/>
                    <a:pt x="8" y="620"/>
                    <a:pt x="12" y="623"/>
                  </a:cubicBezTo>
                  <a:cubicBezTo>
                    <a:pt x="36" y="623"/>
                    <a:pt x="97" y="621"/>
                    <a:pt x="120" y="621"/>
                  </a:cubicBezTo>
                  <a:cubicBezTo>
                    <a:pt x="142" y="621"/>
                    <a:pt x="201" y="623"/>
                    <a:pt x="225" y="623"/>
                  </a:cubicBezTo>
                  <a:cubicBezTo>
                    <a:pt x="232" y="623"/>
                    <a:pt x="242" y="623"/>
                    <a:pt x="242" y="605"/>
                  </a:cubicBezTo>
                  <a:cubicBezTo>
                    <a:pt x="242" y="595"/>
                    <a:pt x="235" y="595"/>
                    <a:pt x="218" y="595"/>
                  </a:cubicBezTo>
                  <a:cubicBezTo>
                    <a:pt x="187" y="595"/>
                    <a:pt x="165" y="595"/>
                    <a:pt x="165" y="579"/>
                  </a:cubicBezTo>
                  <a:cubicBezTo>
                    <a:pt x="165" y="574"/>
                    <a:pt x="165" y="569"/>
                    <a:pt x="168" y="564"/>
                  </a:cubicBezTo>
                  <a:cubicBezTo>
                    <a:pt x="186" y="483"/>
                    <a:pt x="204" y="403"/>
                    <a:pt x="223" y="322"/>
                  </a:cubicBezTo>
                  <a:cubicBezTo>
                    <a:pt x="256" y="322"/>
                    <a:pt x="290" y="322"/>
                    <a:pt x="323" y="322"/>
                  </a:cubicBezTo>
                  <a:cubicBezTo>
                    <a:pt x="400" y="322"/>
                    <a:pt x="414" y="371"/>
                    <a:pt x="414" y="405"/>
                  </a:cubicBezTo>
                  <a:cubicBezTo>
                    <a:pt x="414" y="418"/>
                    <a:pt x="407" y="447"/>
                    <a:pt x="402" y="467"/>
                  </a:cubicBezTo>
                  <a:cubicBezTo>
                    <a:pt x="397" y="493"/>
                    <a:pt x="388" y="527"/>
                    <a:pt x="388" y="545"/>
                  </a:cubicBezTo>
                  <a:cubicBezTo>
                    <a:pt x="388" y="644"/>
                    <a:pt x="491" y="644"/>
                    <a:pt x="500" y="644"/>
                  </a:cubicBezTo>
                  <a:cubicBezTo>
                    <a:pt x="572" y="644"/>
                    <a:pt x="601" y="551"/>
                    <a:pt x="601" y="538"/>
                  </a:cubicBezTo>
                  <a:cubicBezTo>
                    <a:pt x="601" y="527"/>
                    <a:pt x="595" y="531"/>
                    <a:pt x="591" y="527"/>
                  </a:cubicBezTo>
                  <a:cubicBezTo>
                    <a:pt x="584" y="527"/>
                    <a:pt x="582" y="532"/>
                    <a:pt x="582" y="540"/>
                  </a:cubicBezTo>
                  <a:cubicBezTo>
                    <a:pt x="560" y="608"/>
                    <a:pt x="524" y="623"/>
                    <a:pt x="505" y="623"/>
                  </a:cubicBezTo>
                  <a:cubicBezTo>
                    <a:pt x="476" y="623"/>
                    <a:pt x="469" y="602"/>
                    <a:pt x="469" y="566"/>
                  </a:cubicBezTo>
                  <a:cubicBezTo>
                    <a:pt x="469" y="540"/>
                    <a:pt x="476" y="493"/>
                    <a:pt x="479" y="462"/>
                  </a:cubicBezTo>
                  <a:cubicBezTo>
                    <a:pt x="481" y="449"/>
                    <a:pt x="481" y="434"/>
                    <a:pt x="481" y="421"/>
                  </a:cubicBezTo>
                  <a:cubicBezTo>
                    <a:pt x="481" y="351"/>
                    <a:pt x="426" y="322"/>
                    <a:pt x="402" y="31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862CF8B-E782-98A0-DA2E-DFE367B1D1C9}"/>
                </a:ext>
              </a:extLst>
            </p:cNvPr>
            <p:cNvSpPr/>
            <p:nvPr/>
          </p:nvSpPr>
          <p:spPr>
            <a:xfrm>
              <a:off x="5384520" y="190944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6" y="379"/>
                  </a:moveTo>
                  <a:cubicBezTo>
                    <a:pt x="67" y="413"/>
                    <a:pt x="48" y="431"/>
                    <a:pt x="12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7" y="454"/>
                  </a:cubicBezTo>
                  <a:cubicBezTo>
                    <a:pt x="24" y="454"/>
                    <a:pt x="43" y="454"/>
                    <a:pt x="57" y="454"/>
                  </a:cubicBezTo>
                  <a:cubicBezTo>
                    <a:pt x="77" y="454"/>
                    <a:pt x="101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2" y="434"/>
                    <a:pt x="120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3" y="390"/>
                  </a:cubicBezTo>
                  <a:cubicBezTo>
                    <a:pt x="119" y="363"/>
                    <a:pt x="135" y="336"/>
                    <a:pt x="151" y="309"/>
                  </a:cubicBezTo>
                  <a:cubicBezTo>
                    <a:pt x="207" y="309"/>
                    <a:pt x="263" y="309"/>
                    <a:pt x="318" y="309"/>
                  </a:cubicBezTo>
                  <a:cubicBezTo>
                    <a:pt x="323" y="345"/>
                    <a:pt x="328" y="380"/>
                    <a:pt x="333" y="415"/>
                  </a:cubicBezTo>
                  <a:cubicBezTo>
                    <a:pt x="330" y="423"/>
                    <a:pt x="328" y="434"/>
                    <a:pt x="292" y="434"/>
                  </a:cubicBezTo>
                  <a:cubicBezTo>
                    <a:pt x="285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5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38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0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5" y="5"/>
                    <a:pt x="335" y="0"/>
                    <a:pt x="323" y="0"/>
                  </a:cubicBezTo>
                  <a:cubicBezTo>
                    <a:pt x="311" y="0"/>
                    <a:pt x="309" y="5"/>
                    <a:pt x="304" y="16"/>
                  </a:cubicBezTo>
                  <a:cubicBezTo>
                    <a:pt x="231" y="137"/>
                    <a:pt x="159" y="258"/>
                    <a:pt x="86" y="379"/>
                  </a:cubicBezTo>
                  <a:close/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CC634C-E3E7-77DF-F171-6098E2C134F3}"/>
                </a:ext>
              </a:extLst>
            </p:cNvPr>
            <p:cNvSpPr/>
            <p:nvPr/>
          </p:nvSpPr>
          <p:spPr>
            <a:xfrm>
              <a:off x="5566320" y="190944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9" y="379"/>
                  </a:moveTo>
                  <a:cubicBezTo>
                    <a:pt x="67" y="413"/>
                    <a:pt x="48" y="431"/>
                    <a:pt x="14" y="434"/>
                  </a:cubicBezTo>
                  <a:cubicBezTo>
                    <a:pt x="7" y="434"/>
                    <a:pt x="0" y="434"/>
                    <a:pt x="0" y="447"/>
                  </a:cubicBezTo>
                  <a:cubicBezTo>
                    <a:pt x="0" y="454"/>
                    <a:pt x="5" y="454"/>
                    <a:pt x="10" y="454"/>
                  </a:cubicBezTo>
                  <a:cubicBezTo>
                    <a:pt x="24" y="454"/>
                    <a:pt x="43" y="454"/>
                    <a:pt x="60" y="454"/>
                  </a:cubicBezTo>
                  <a:cubicBezTo>
                    <a:pt x="79" y="454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4"/>
                    <a:pt x="124" y="434"/>
                    <a:pt x="122" y="434"/>
                  </a:cubicBezTo>
                  <a:cubicBezTo>
                    <a:pt x="117" y="431"/>
                    <a:pt x="96" y="431"/>
                    <a:pt x="96" y="413"/>
                  </a:cubicBezTo>
                  <a:cubicBezTo>
                    <a:pt x="96" y="405"/>
                    <a:pt x="101" y="395"/>
                    <a:pt x="105" y="390"/>
                  </a:cubicBezTo>
                  <a:cubicBezTo>
                    <a:pt x="121" y="363"/>
                    <a:pt x="136" y="336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3"/>
                    <a:pt x="328" y="434"/>
                    <a:pt x="294" y="434"/>
                  </a:cubicBezTo>
                  <a:cubicBezTo>
                    <a:pt x="287" y="434"/>
                    <a:pt x="278" y="434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4"/>
                    <a:pt x="364" y="454"/>
                  </a:cubicBezTo>
                  <a:cubicBezTo>
                    <a:pt x="373" y="454"/>
                    <a:pt x="388" y="454"/>
                    <a:pt x="397" y="454"/>
                  </a:cubicBezTo>
                  <a:cubicBezTo>
                    <a:pt x="409" y="454"/>
                    <a:pt x="421" y="454"/>
                    <a:pt x="431" y="454"/>
                  </a:cubicBezTo>
                  <a:cubicBezTo>
                    <a:pt x="441" y="454"/>
                    <a:pt x="443" y="452"/>
                    <a:pt x="443" y="441"/>
                  </a:cubicBezTo>
                  <a:cubicBezTo>
                    <a:pt x="443" y="434"/>
                    <a:pt x="436" y="434"/>
                    <a:pt x="426" y="434"/>
                  </a:cubicBezTo>
                  <a:cubicBezTo>
                    <a:pt x="393" y="434"/>
                    <a:pt x="393" y="428"/>
                    <a:pt x="390" y="413"/>
                  </a:cubicBezTo>
                  <a:cubicBezTo>
                    <a:pt x="373" y="281"/>
                    <a:pt x="355" y="150"/>
                    <a:pt x="338" y="18"/>
                  </a:cubicBezTo>
                  <a:cubicBezTo>
                    <a:pt x="338" y="5"/>
                    <a:pt x="334" y="0"/>
                    <a:pt x="323" y="0"/>
                  </a:cubicBezTo>
                  <a:cubicBezTo>
                    <a:pt x="312" y="0"/>
                    <a:pt x="309" y="5"/>
                    <a:pt x="304" y="16"/>
                  </a:cubicBezTo>
                  <a:cubicBezTo>
                    <a:pt x="232" y="137"/>
                    <a:pt x="160" y="258"/>
                    <a:pt x="89" y="379"/>
                  </a:cubicBezTo>
                  <a:close/>
                  <a:moveTo>
                    <a:pt x="165" y="288"/>
                  </a:moveTo>
                  <a:cubicBezTo>
                    <a:pt x="207" y="218"/>
                    <a:pt x="248" y="148"/>
                    <a:pt x="290" y="78"/>
                  </a:cubicBezTo>
                  <a:cubicBezTo>
                    <a:pt x="298" y="148"/>
                    <a:pt x="307" y="218"/>
                    <a:pt x="316" y="288"/>
                  </a:cubicBezTo>
                  <a:cubicBezTo>
                    <a:pt x="266" y="288"/>
                    <a:pt x="215" y="288"/>
                    <a:pt x="165" y="28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B8B939-26F4-A392-2CB2-21D4CFDB108D}"/>
                </a:ext>
              </a:extLst>
            </p:cNvPr>
            <p:cNvSpPr/>
            <p:nvPr/>
          </p:nvSpPr>
          <p:spPr>
            <a:xfrm>
              <a:off x="5832000" y="1778400"/>
              <a:ext cx="702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" h="911">
                  <a:moveTo>
                    <a:pt x="196" y="901"/>
                  </a:moveTo>
                  <a:cubicBezTo>
                    <a:pt x="196" y="898"/>
                    <a:pt x="196" y="896"/>
                    <a:pt x="182" y="880"/>
                  </a:cubicBezTo>
                  <a:cubicBezTo>
                    <a:pt x="77" y="766"/>
                    <a:pt x="50" y="595"/>
                    <a:pt x="50" y="454"/>
                  </a:cubicBezTo>
                  <a:cubicBezTo>
                    <a:pt x="50" y="296"/>
                    <a:pt x="81" y="138"/>
                    <a:pt x="184" y="23"/>
                  </a:cubicBezTo>
                  <a:cubicBezTo>
                    <a:pt x="196" y="13"/>
                    <a:pt x="196" y="10"/>
                    <a:pt x="196" y="8"/>
                  </a:cubicBezTo>
                  <a:cubicBezTo>
                    <a:pt x="196" y="3"/>
                    <a:pt x="192" y="0"/>
                    <a:pt x="187" y="0"/>
                  </a:cubicBezTo>
                  <a:cubicBezTo>
                    <a:pt x="180" y="0"/>
                    <a:pt x="103" y="60"/>
                    <a:pt x="53" y="177"/>
                  </a:cubicBezTo>
                  <a:cubicBezTo>
                    <a:pt x="12" y="278"/>
                    <a:pt x="0" y="379"/>
                    <a:pt x="0" y="454"/>
                  </a:cubicBezTo>
                  <a:cubicBezTo>
                    <a:pt x="0" y="525"/>
                    <a:pt x="10" y="636"/>
                    <a:pt x="57" y="740"/>
                  </a:cubicBezTo>
                  <a:cubicBezTo>
                    <a:pt x="108" y="852"/>
                    <a:pt x="180" y="911"/>
                    <a:pt x="187" y="911"/>
                  </a:cubicBezTo>
                  <a:cubicBezTo>
                    <a:pt x="192" y="911"/>
                    <a:pt x="196" y="909"/>
                    <a:pt x="196" y="901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F513BEC-DBE8-FBD2-F129-59D623FCFCC6}"/>
                </a:ext>
              </a:extLst>
            </p:cNvPr>
            <p:cNvSpPr/>
            <p:nvPr/>
          </p:nvSpPr>
          <p:spPr>
            <a:xfrm>
              <a:off x="5910120" y="1879200"/>
              <a:ext cx="157320" cy="2080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1"/>
                    <a:pt x="19" y="551"/>
                  </a:cubicBezTo>
                  <a:cubicBezTo>
                    <a:pt x="10" y="551"/>
                    <a:pt x="0" y="551"/>
                    <a:pt x="0" y="569"/>
                  </a:cubicBezTo>
                  <a:cubicBezTo>
                    <a:pt x="0" y="576"/>
                    <a:pt x="5" y="579"/>
                    <a:pt x="12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10" y="576"/>
                    <a:pt x="139" y="579"/>
                    <a:pt x="165" y="579"/>
                  </a:cubicBezTo>
                  <a:cubicBezTo>
                    <a:pt x="170" y="579"/>
                    <a:pt x="180" y="579"/>
                    <a:pt x="180" y="561"/>
                  </a:cubicBezTo>
                  <a:cubicBezTo>
                    <a:pt x="180" y="551"/>
                    <a:pt x="172" y="551"/>
                    <a:pt x="160" y="551"/>
                  </a:cubicBezTo>
                  <a:cubicBezTo>
                    <a:pt x="117" y="551"/>
                    <a:pt x="117" y="545"/>
                    <a:pt x="117" y="535"/>
                  </a:cubicBezTo>
                  <a:cubicBezTo>
                    <a:pt x="117" y="525"/>
                    <a:pt x="153" y="377"/>
                    <a:pt x="158" y="353"/>
                  </a:cubicBezTo>
                  <a:cubicBezTo>
                    <a:pt x="170" y="379"/>
                    <a:pt x="194" y="413"/>
                    <a:pt x="237" y="413"/>
                  </a:cubicBezTo>
                  <a:cubicBezTo>
                    <a:pt x="333" y="413"/>
                    <a:pt x="438" y="278"/>
                    <a:pt x="438" y="145"/>
                  </a:cubicBezTo>
                  <a:cubicBezTo>
                    <a:pt x="438" y="60"/>
                    <a:pt x="390" y="0"/>
                    <a:pt x="328" y="0"/>
                  </a:cubicBezTo>
                  <a:cubicBezTo>
                    <a:pt x="285" y="0"/>
                    <a:pt x="244" y="31"/>
                    <a:pt x="218" y="68"/>
                  </a:cubicBezTo>
                  <a:cubicBezTo>
                    <a:pt x="208" y="18"/>
                    <a:pt x="172" y="0"/>
                    <a:pt x="141" y="0"/>
                  </a:cubicBezTo>
                  <a:cubicBezTo>
                    <a:pt x="103" y="0"/>
                    <a:pt x="86" y="34"/>
                    <a:pt x="79" y="52"/>
                  </a:cubicBezTo>
                  <a:cubicBezTo>
                    <a:pt x="65" y="83"/>
                    <a:pt x="53" y="138"/>
                    <a:pt x="53" y="140"/>
                  </a:cubicBezTo>
                  <a:cubicBezTo>
                    <a:pt x="53" y="148"/>
                    <a:pt x="59" y="145"/>
                    <a:pt x="62" y="148"/>
                  </a:cubicBezTo>
                  <a:cubicBezTo>
                    <a:pt x="72" y="148"/>
                    <a:pt x="72" y="148"/>
                    <a:pt x="77" y="127"/>
                  </a:cubicBezTo>
                  <a:cubicBezTo>
                    <a:pt x="91" y="62"/>
                    <a:pt x="108" y="18"/>
                    <a:pt x="139" y="18"/>
                  </a:cubicBezTo>
                  <a:cubicBezTo>
                    <a:pt x="153" y="18"/>
                    <a:pt x="165" y="26"/>
                    <a:pt x="165" y="62"/>
                  </a:cubicBezTo>
                  <a:cubicBezTo>
                    <a:pt x="165" y="83"/>
                    <a:pt x="163" y="91"/>
                    <a:pt x="158" y="106"/>
                  </a:cubicBezTo>
                  <a:cubicBezTo>
                    <a:pt x="127" y="242"/>
                    <a:pt x="96" y="378"/>
                    <a:pt x="65" y="514"/>
                  </a:cubicBezTo>
                  <a:close/>
                  <a:moveTo>
                    <a:pt x="213" y="117"/>
                  </a:moveTo>
                  <a:cubicBezTo>
                    <a:pt x="218" y="93"/>
                    <a:pt x="242" y="68"/>
                    <a:pt x="256" y="55"/>
                  </a:cubicBezTo>
                  <a:cubicBezTo>
                    <a:pt x="285" y="26"/>
                    <a:pt x="311" y="18"/>
                    <a:pt x="326" y="18"/>
                  </a:cubicBezTo>
                  <a:cubicBezTo>
                    <a:pt x="359" y="18"/>
                    <a:pt x="378" y="52"/>
                    <a:pt x="378" y="104"/>
                  </a:cubicBezTo>
                  <a:cubicBezTo>
                    <a:pt x="378" y="158"/>
                    <a:pt x="350" y="262"/>
                    <a:pt x="335" y="299"/>
                  </a:cubicBezTo>
                  <a:cubicBezTo>
                    <a:pt x="306" y="361"/>
                    <a:pt x="266" y="392"/>
                    <a:pt x="235" y="392"/>
                  </a:cubicBezTo>
                  <a:cubicBezTo>
                    <a:pt x="180" y="392"/>
                    <a:pt x="170" y="317"/>
                    <a:pt x="170" y="312"/>
                  </a:cubicBezTo>
                  <a:cubicBezTo>
                    <a:pt x="170" y="309"/>
                    <a:pt x="170" y="306"/>
                    <a:pt x="172" y="296"/>
                  </a:cubicBezTo>
                  <a:cubicBezTo>
                    <a:pt x="186" y="236"/>
                    <a:pt x="200" y="177"/>
                    <a:pt x="213" y="11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0B91692-E113-2F7E-3F5D-C2F4F780E0ED}"/>
                </a:ext>
              </a:extLst>
            </p:cNvPr>
            <p:cNvSpPr/>
            <p:nvPr/>
          </p:nvSpPr>
          <p:spPr>
            <a:xfrm>
              <a:off x="6081839" y="1917720"/>
              <a:ext cx="15732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0" y="23"/>
                    <a:pt x="302" y="23"/>
                    <a:pt x="314" y="23"/>
                  </a:cubicBezTo>
                  <a:cubicBezTo>
                    <a:pt x="350" y="23"/>
                    <a:pt x="364" y="23"/>
                    <a:pt x="378" y="29"/>
                  </a:cubicBezTo>
                  <a:cubicBezTo>
                    <a:pt x="407" y="39"/>
                    <a:pt x="407" y="57"/>
                    <a:pt x="407" y="81"/>
                  </a:cubicBezTo>
                  <a:cubicBezTo>
                    <a:pt x="407" y="91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5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1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3" y="0"/>
                    <a:pt x="43" y="0"/>
                    <a:pt x="38" y="16"/>
                  </a:cubicBezTo>
                  <a:cubicBezTo>
                    <a:pt x="26" y="53"/>
                    <a:pt x="14" y="90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7" y="145"/>
                    <a:pt x="22" y="132"/>
                  </a:cubicBezTo>
                  <a:cubicBezTo>
                    <a:pt x="55" y="31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6" y="23"/>
                    <a:pt x="208" y="23"/>
                    <a:pt x="208" y="31"/>
                  </a:cubicBezTo>
                  <a:cubicBezTo>
                    <a:pt x="207" y="35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10"/>
                    <a:pt x="57" y="410"/>
                  </a:cubicBezTo>
                  <a:cubicBezTo>
                    <a:pt x="38" y="410"/>
                    <a:pt x="31" y="410"/>
                    <a:pt x="31" y="423"/>
                  </a:cubicBezTo>
                  <a:cubicBezTo>
                    <a:pt x="31" y="426"/>
                    <a:pt x="34" y="431"/>
                    <a:pt x="43" y="431"/>
                  </a:cubicBezTo>
                  <a:cubicBezTo>
                    <a:pt x="57" y="431"/>
                    <a:pt x="77" y="431"/>
                    <a:pt x="93" y="431"/>
                  </a:cubicBezTo>
                  <a:cubicBezTo>
                    <a:pt x="110" y="431"/>
                    <a:pt x="127" y="431"/>
                    <a:pt x="144" y="431"/>
                  </a:cubicBezTo>
                  <a:cubicBezTo>
                    <a:pt x="160" y="431"/>
                    <a:pt x="180" y="431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10"/>
                    <a:pt x="254" y="410"/>
                    <a:pt x="235" y="410"/>
                  </a:cubicBezTo>
                  <a:cubicBezTo>
                    <a:pt x="225" y="410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F79DEB5-237C-9BD3-B366-603BE2625351}"/>
                </a:ext>
              </a:extLst>
            </p:cNvPr>
            <p:cNvSpPr/>
            <p:nvPr/>
          </p:nvSpPr>
          <p:spPr>
            <a:xfrm>
              <a:off x="6280200" y="1778400"/>
              <a:ext cx="702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" h="911">
                  <a:moveTo>
                    <a:pt x="196" y="454"/>
                  </a:moveTo>
                  <a:cubicBezTo>
                    <a:pt x="196" y="384"/>
                    <a:pt x="187" y="273"/>
                    <a:pt x="141" y="171"/>
                  </a:cubicBezTo>
                  <a:cubicBezTo>
                    <a:pt x="91" y="57"/>
                    <a:pt x="17" y="0"/>
                    <a:pt x="10" y="0"/>
                  </a:cubicBezTo>
                  <a:cubicBezTo>
                    <a:pt x="5" y="0"/>
                    <a:pt x="0" y="3"/>
                    <a:pt x="0" y="8"/>
                  </a:cubicBezTo>
                  <a:cubicBezTo>
                    <a:pt x="0" y="10"/>
                    <a:pt x="0" y="13"/>
                    <a:pt x="17" y="29"/>
                  </a:cubicBezTo>
                  <a:cubicBezTo>
                    <a:pt x="98" y="119"/>
                    <a:pt x="146" y="265"/>
                    <a:pt x="146" y="454"/>
                  </a:cubicBezTo>
                  <a:cubicBezTo>
                    <a:pt x="146" y="610"/>
                    <a:pt x="115" y="771"/>
                    <a:pt x="12" y="886"/>
                  </a:cubicBezTo>
                  <a:cubicBezTo>
                    <a:pt x="0" y="896"/>
                    <a:pt x="0" y="898"/>
                    <a:pt x="0" y="901"/>
                  </a:cubicBezTo>
                  <a:cubicBezTo>
                    <a:pt x="0" y="906"/>
                    <a:pt x="5" y="911"/>
                    <a:pt x="10" y="911"/>
                  </a:cubicBezTo>
                  <a:cubicBezTo>
                    <a:pt x="17" y="911"/>
                    <a:pt x="93" y="849"/>
                    <a:pt x="144" y="732"/>
                  </a:cubicBezTo>
                  <a:cubicBezTo>
                    <a:pt x="187" y="634"/>
                    <a:pt x="196" y="532"/>
                    <a:pt x="196" y="45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19DAA75-8649-278A-6873-4A3A9E8B6E54}"/>
                </a:ext>
              </a:extLst>
            </p:cNvPr>
            <p:cNvSpPr/>
            <p:nvPr/>
          </p:nvSpPr>
          <p:spPr>
            <a:xfrm>
              <a:off x="6481800" y="1903680"/>
              <a:ext cx="201240" cy="76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0" h="213">
                  <a:moveTo>
                    <a:pt x="531" y="36"/>
                  </a:moveTo>
                  <a:cubicBezTo>
                    <a:pt x="543" y="36"/>
                    <a:pt x="560" y="36"/>
                    <a:pt x="560" y="18"/>
                  </a:cubicBezTo>
                  <a:cubicBezTo>
                    <a:pt x="560" y="0"/>
                    <a:pt x="543" y="0"/>
                    <a:pt x="531" y="0"/>
                  </a:cubicBezTo>
                  <a:cubicBezTo>
                    <a:pt x="364" y="0"/>
                    <a:pt x="196" y="0"/>
                    <a:pt x="29" y="0"/>
                  </a:cubicBezTo>
                  <a:cubicBezTo>
                    <a:pt x="17" y="0"/>
                    <a:pt x="0" y="0"/>
                    <a:pt x="0" y="18"/>
                  </a:cubicBezTo>
                  <a:cubicBezTo>
                    <a:pt x="0" y="36"/>
                    <a:pt x="17" y="36"/>
                    <a:pt x="29" y="36"/>
                  </a:cubicBezTo>
                  <a:cubicBezTo>
                    <a:pt x="196" y="36"/>
                    <a:pt x="364" y="36"/>
                    <a:pt x="531" y="36"/>
                  </a:cubicBezTo>
                  <a:close/>
                  <a:moveTo>
                    <a:pt x="531" y="213"/>
                  </a:moveTo>
                  <a:cubicBezTo>
                    <a:pt x="543" y="213"/>
                    <a:pt x="560" y="213"/>
                    <a:pt x="560" y="195"/>
                  </a:cubicBezTo>
                  <a:cubicBezTo>
                    <a:pt x="560" y="177"/>
                    <a:pt x="543" y="177"/>
                    <a:pt x="531" y="177"/>
                  </a:cubicBezTo>
                  <a:cubicBezTo>
                    <a:pt x="364" y="177"/>
                    <a:pt x="196" y="177"/>
                    <a:pt x="29" y="177"/>
                  </a:cubicBezTo>
                  <a:cubicBezTo>
                    <a:pt x="17" y="177"/>
                    <a:pt x="0" y="177"/>
                    <a:pt x="0" y="195"/>
                  </a:cubicBezTo>
                  <a:cubicBezTo>
                    <a:pt x="0" y="213"/>
                    <a:pt x="17" y="213"/>
                    <a:pt x="29" y="213"/>
                  </a:cubicBezTo>
                  <a:cubicBezTo>
                    <a:pt x="196" y="213"/>
                    <a:pt x="364" y="213"/>
                    <a:pt x="531" y="21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593E03C-844C-8270-7E13-AFAE1285B33A}"/>
                </a:ext>
              </a:extLst>
            </p:cNvPr>
            <p:cNvSpPr/>
            <p:nvPr/>
          </p:nvSpPr>
          <p:spPr>
            <a:xfrm>
              <a:off x="7242840" y="1582920"/>
              <a:ext cx="99720" cy="21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608">
                  <a:moveTo>
                    <a:pt x="172" y="26"/>
                  </a:moveTo>
                  <a:cubicBezTo>
                    <a:pt x="172" y="3"/>
                    <a:pt x="172" y="0"/>
                    <a:pt x="153" y="0"/>
                  </a:cubicBezTo>
                  <a:cubicBezTo>
                    <a:pt x="101" y="60"/>
                    <a:pt x="26" y="60"/>
                    <a:pt x="0" y="60"/>
                  </a:cubicBezTo>
                  <a:cubicBezTo>
                    <a:pt x="0" y="69"/>
                    <a:pt x="0" y="79"/>
                    <a:pt x="0" y="88"/>
                  </a:cubicBezTo>
                  <a:cubicBezTo>
                    <a:pt x="17" y="88"/>
                    <a:pt x="67" y="88"/>
                    <a:pt x="110" y="65"/>
                  </a:cubicBezTo>
                  <a:cubicBezTo>
                    <a:pt x="110" y="222"/>
                    <a:pt x="110" y="380"/>
                    <a:pt x="110" y="538"/>
                  </a:cubicBezTo>
                  <a:cubicBezTo>
                    <a:pt x="110" y="569"/>
                    <a:pt x="108" y="579"/>
                    <a:pt x="31" y="579"/>
                  </a:cubicBezTo>
                  <a:cubicBezTo>
                    <a:pt x="22" y="579"/>
                    <a:pt x="14" y="579"/>
                    <a:pt x="5" y="579"/>
                  </a:cubicBezTo>
                  <a:cubicBezTo>
                    <a:pt x="5" y="589"/>
                    <a:pt x="5" y="598"/>
                    <a:pt x="5" y="608"/>
                  </a:cubicBezTo>
                  <a:cubicBezTo>
                    <a:pt x="34" y="605"/>
                    <a:pt x="108" y="605"/>
                    <a:pt x="141" y="605"/>
                  </a:cubicBezTo>
                  <a:cubicBezTo>
                    <a:pt x="175" y="605"/>
                    <a:pt x="249" y="605"/>
                    <a:pt x="278" y="608"/>
                  </a:cubicBezTo>
                  <a:cubicBezTo>
                    <a:pt x="278" y="598"/>
                    <a:pt x="278" y="589"/>
                    <a:pt x="278" y="579"/>
                  </a:cubicBezTo>
                  <a:cubicBezTo>
                    <a:pt x="269" y="579"/>
                    <a:pt x="260" y="579"/>
                    <a:pt x="251" y="579"/>
                  </a:cubicBezTo>
                  <a:cubicBezTo>
                    <a:pt x="175" y="579"/>
                    <a:pt x="172" y="571"/>
                    <a:pt x="172" y="538"/>
                  </a:cubicBezTo>
                  <a:cubicBezTo>
                    <a:pt x="172" y="367"/>
                    <a:pt x="172" y="196"/>
                    <a:pt x="172" y="2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0D98E23-46B3-D007-4C9C-723B337B1291}"/>
                </a:ext>
              </a:extLst>
            </p:cNvPr>
            <p:cNvSpPr/>
            <p:nvPr/>
          </p:nvSpPr>
          <p:spPr>
            <a:xfrm>
              <a:off x="6821280" y="1935360"/>
              <a:ext cx="94068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14" h="36">
                  <a:moveTo>
                    <a:pt x="0" y="0"/>
                  </a:moveTo>
                  <a:cubicBezTo>
                    <a:pt x="871" y="0"/>
                    <a:pt x="1743" y="0"/>
                    <a:pt x="2614" y="0"/>
                  </a:cubicBezTo>
                  <a:cubicBezTo>
                    <a:pt x="2614" y="12"/>
                    <a:pt x="2614" y="24"/>
                    <a:pt x="2614" y="36"/>
                  </a:cubicBezTo>
                  <a:cubicBezTo>
                    <a:pt x="1743" y="36"/>
                    <a:pt x="871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1C6D483-8AFC-19BC-9853-D91E23C5AA73}"/>
                </a:ext>
              </a:extLst>
            </p:cNvPr>
            <p:cNvSpPr/>
            <p:nvPr/>
          </p:nvSpPr>
          <p:spPr>
            <a:xfrm>
              <a:off x="6854040" y="2002680"/>
              <a:ext cx="6768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" h="911">
                  <a:moveTo>
                    <a:pt x="184" y="36"/>
                  </a:moveTo>
                  <a:cubicBezTo>
                    <a:pt x="189" y="26"/>
                    <a:pt x="189" y="23"/>
                    <a:pt x="189" y="18"/>
                  </a:cubicBezTo>
                  <a:cubicBezTo>
                    <a:pt x="189" y="10"/>
                    <a:pt x="180" y="0"/>
                    <a:pt x="172" y="0"/>
                  </a:cubicBezTo>
                  <a:cubicBezTo>
                    <a:pt x="163" y="0"/>
                    <a:pt x="158" y="5"/>
                    <a:pt x="153" y="21"/>
                  </a:cubicBezTo>
                  <a:cubicBezTo>
                    <a:pt x="104" y="161"/>
                    <a:pt x="54" y="301"/>
                    <a:pt x="5" y="441"/>
                  </a:cubicBezTo>
                  <a:cubicBezTo>
                    <a:pt x="2" y="447"/>
                    <a:pt x="0" y="452"/>
                    <a:pt x="0" y="457"/>
                  </a:cubicBezTo>
                  <a:cubicBezTo>
                    <a:pt x="0" y="460"/>
                    <a:pt x="0" y="462"/>
                    <a:pt x="5" y="473"/>
                  </a:cubicBezTo>
                  <a:cubicBezTo>
                    <a:pt x="54" y="612"/>
                    <a:pt x="104" y="751"/>
                    <a:pt x="153" y="891"/>
                  </a:cubicBezTo>
                  <a:cubicBezTo>
                    <a:pt x="156" y="901"/>
                    <a:pt x="160" y="911"/>
                    <a:pt x="172" y="911"/>
                  </a:cubicBezTo>
                  <a:cubicBezTo>
                    <a:pt x="180" y="911"/>
                    <a:pt x="189" y="904"/>
                    <a:pt x="189" y="893"/>
                  </a:cubicBezTo>
                  <a:cubicBezTo>
                    <a:pt x="189" y="891"/>
                    <a:pt x="189" y="891"/>
                    <a:pt x="184" y="880"/>
                  </a:cubicBezTo>
                  <a:cubicBezTo>
                    <a:pt x="135" y="739"/>
                    <a:pt x="85" y="598"/>
                    <a:pt x="36" y="457"/>
                  </a:cubicBezTo>
                  <a:cubicBezTo>
                    <a:pt x="85" y="317"/>
                    <a:pt x="135" y="177"/>
                    <a:pt x="184" y="3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0554645-C86D-2371-141D-1BCBC02D6FF4}"/>
                </a:ext>
              </a:extLst>
            </p:cNvPr>
            <p:cNvSpPr/>
            <p:nvPr/>
          </p:nvSpPr>
          <p:spPr>
            <a:xfrm>
              <a:off x="6950519" y="2025360"/>
              <a:ext cx="254880" cy="22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7" y="0"/>
                    <a:pt x="199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DE16AD0-04BE-BE64-3946-25297E9994C0}"/>
                </a:ext>
              </a:extLst>
            </p:cNvPr>
            <p:cNvSpPr/>
            <p:nvPr/>
          </p:nvSpPr>
          <p:spPr>
            <a:xfrm>
              <a:off x="7192080" y="2196360"/>
              <a:ext cx="89280" cy="1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291">
                  <a:moveTo>
                    <a:pt x="201" y="29"/>
                  </a:moveTo>
                  <a:cubicBezTo>
                    <a:pt x="192" y="34"/>
                    <a:pt x="184" y="44"/>
                    <a:pt x="184" y="57"/>
                  </a:cubicBezTo>
                  <a:cubicBezTo>
                    <a:pt x="184" y="75"/>
                    <a:pt x="196" y="88"/>
                    <a:pt x="213" y="88"/>
                  </a:cubicBezTo>
                  <a:cubicBezTo>
                    <a:pt x="230" y="88"/>
                    <a:pt x="242" y="75"/>
                    <a:pt x="242" y="57"/>
                  </a:cubicBezTo>
                  <a:cubicBezTo>
                    <a:pt x="242" y="0"/>
                    <a:pt x="160" y="0"/>
                    <a:pt x="144" y="0"/>
                  </a:cubicBezTo>
                  <a:cubicBezTo>
                    <a:pt x="55" y="0"/>
                    <a:pt x="0" y="73"/>
                    <a:pt x="0" y="145"/>
                  </a:cubicBezTo>
                  <a:cubicBezTo>
                    <a:pt x="0" y="226"/>
                    <a:pt x="62" y="291"/>
                    <a:pt x="139" y="291"/>
                  </a:cubicBezTo>
                  <a:cubicBezTo>
                    <a:pt x="227" y="291"/>
                    <a:pt x="249" y="216"/>
                    <a:pt x="249" y="208"/>
                  </a:cubicBezTo>
                  <a:cubicBezTo>
                    <a:pt x="249" y="200"/>
                    <a:pt x="242" y="200"/>
                    <a:pt x="239" y="200"/>
                  </a:cubicBezTo>
                  <a:cubicBezTo>
                    <a:pt x="230" y="200"/>
                    <a:pt x="230" y="203"/>
                    <a:pt x="227" y="210"/>
                  </a:cubicBezTo>
                  <a:cubicBezTo>
                    <a:pt x="213" y="249"/>
                    <a:pt x="182" y="270"/>
                    <a:pt x="146" y="270"/>
                  </a:cubicBezTo>
                  <a:cubicBezTo>
                    <a:pt x="105" y="270"/>
                    <a:pt x="53" y="236"/>
                    <a:pt x="53" y="145"/>
                  </a:cubicBezTo>
                  <a:cubicBezTo>
                    <a:pt x="53" y="65"/>
                    <a:pt x="91" y="21"/>
                    <a:pt x="144" y="21"/>
                  </a:cubicBezTo>
                  <a:cubicBezTo>
                    <a:pt x="153" y="21"/>
                    <a:pt x="180" y="21"/>
                    <a:pt x="201" y="2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593C98D-6507-2C28-0AD5-B74647547DE7}"/>
                </a:ext>
              </a:extLst>
            </p:cNvPr>
            <p:cNvSpPr/>
            <p:nvPr/>
          </p:nvSpPr>
          <p:spPr>
            <a:xfrm>
              <a:off x="7297919" y="2196360"/>
              <a:ext cx="104039" cy="1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0" h="291">
                  <a:moveTo>
                    <a:pt x="290" y="148"/>
                  </a:moveTo>
                  <a:cubicBezTo>
                    <a:pt x="290" y="68"/>
                    <a:pt x="225" y="0"/>
                    <a:pt x="144" y="0"/>
                  </a:cubicBezTo>
                  <a:cubicBezTo>
                    <a:pt x="62" y="0"/>
                    <a:pt x="0" y="68"/>
                    <a:pt x="0" y="148"/>
                  </a:cubicBezTo>
                  <a:cubicBezTo>
                    <a:pt x="0" y="226"/>
                    <a:pt x="63" y="291"/>
                    <a:pt x="144" y="291"/>
                  </a:cubicBezTo>
                  <a:cubicBezTo>
                    <a:pt x="224" y="291"/>
                    <a:pt x="290" y="226"/>
                    <a:pt x="290" y="148"/>
                  </a:cubicBezTo>
                  <a:close/>
                  <a:moveTo>
                    <a:pt x="144" y="270"/>
                  </a:moveTo>
                  <a:cubicBezTo>
                    <a:pt x="122" y="270"/>
                    <a:pt x="91" y="262"/>
                    <a:pt x="72" y="231"/>
                  </a:cubicBezTo>
                  <a:cubicBezTo>
                    <a:pt x="55" y="205"/>
                    <a:pt x="53" y="171"/>
                    <a:pt x="53" y="143"/>
                  </a:cubicBezTo>
                  <a:cubicBezTo>
                    <a:pt x="53" y="114"/>
                    <a:pt x="55" y="78"/>
                    <a:pt x="74" y="49"/>
                  </a:cubicBezTo>
                  <a:cubicBezTo>
                    <a:pt x="91" y="31"/>
                    <a:pt x="115" y="18"/>
                    <a:pt x="144" y="18"/>
                  </a:cubicBezTo>
                  <a:cubicBezTo>
                    <a:pt x="180" y="18"/>
                    <a:pt x="204" y="34"/>
                    <a:pt x="218" y="55"/>
                  </a:cubicBezTo>
                  <a:cubicBezTo>
                    <a:pt x="235" y="81"/>
                    <a:pt x="235" y="112"/>
                    <a:pt x="235" y="143"/>
                  </a:cubicBezTo>
                  <a:cubicBezTo>
                    <a:pt x="235" y="174"/>
                    <a:pt x="235" y="208"/>
                    <a:pt x="215" y="234"/>
                  </a:cubicBezTo>
                  <a:cubicBezTo>
                    <a:pt x="201" y="257"/>
                    <a:pt x="172" y="270"/>
                    <a:pt x="144" y="27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F306E68-E764-6693-9171-25E421907F04}"/>
                </a:ext>
              </a:extLst>
            </p:cNvPr>
            <p:cNvSpPr/>
            <p:nvPr/>
          </p:nvSpPr>
          <p:spPr>
            <a:xfrm>
              <a:off x="7422120" y="2139120"/>
              <a:ext cx="47880" cy="1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41" y="29"/>
                    <a:pt x="45" y="34"/>
                    <a:pt x="45" y="65"/>
                  </a:cubicBezTo>
                  <a:cubicBezTo>
                    <a:pt x="45" y="174"/>
                    <a:pt x="45" y="283"/>
                    <a:pt x="45" y="392"/>
                  </a:cubicBezTo>
                  <a:cubicBezTo>
                    <a:pt x="45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" y="441"/>
                    <a:pt x="43" y="439"/>
                    <a:pt x="67" y="439"/>
                  </a:cubicBezTo>
                  <a:cubicBezTo>
                    <a:pt x="89" y="439"/>
                    <a:pt x="110" y="441"/>
                    <a:pt x="134" y="441"/>
                  </a:cubicBezTo>
                  <a:cubicBezTo>
                    <a:pt x="134" y="434"/>
                    <a:pt x="134" y="426"/>
                    <a:pt x="134" y="418"/>
                  </a:cubicBezTo>
                  <a:cubicBezTo>
                    <a:pt x="96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680A08-3D24-E16C-FB90-71DE18046158}"/>
                </a:ext>
              </a:extLst>
            </p:cNvPr>
            <p:cNvSpPr/>
            <p:nvPr/>
          </p:nvSpPr>
          <p:spPr>
            <a:xfrm>
              <a:off x="7490880" y="2139120"/>
              <a:ext cx="47160" cy="1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441">
                  <a:moveTo>
                    <a:pt x="89" y="0"/>
                  </a:moveTo>
                  <a:cubicBezTo>
                    <a:pt x="59" y="2"/>
                    <a:pt x="30" y="3"/>
                    <a:pt x="0" y="5"/>
                  </a:cubicBezTo>
                  <a:cubicBezTo>
                    <a:pt x="0" y="13"/>
                    <a:pt x="0" y="21"/>
                    <a:pt x="0" y="29"/>
                  </a:cubicBezTo>
                  <a:cubicBezTo>
                    <a:pt x="38" y="29"/>
                    <a:pt x="43" y="34"/>
                    <a:pt x="43" y="65"/>
                  </a:cubicBezTo>
                  <a:cubicBezTo>
                    <a:pt x="43" y="174"/>
                    <a:pt x="43" y="283"/>
                    <a:pt x="43" y="392"/>
                  </a:cubicBezTo>
                  <a:cubicBezTo>
                    <a:pt x="43" y="418"/>
                    <a:pt x="38" y="418"/>
                    <a:pt x="0" y="418"/>
                  </a:cubicBezTo>
                  <a:cubicBezTo>
                    <a:pt x="0" y="426"/>
                    <a:pt x="0" y="434"/>
                    <a:pt x="0" y="441"/>
                  </a:cubicBezTo>
                  <a:cubicBezTo>
                    <a:pt x="22" y="441"/>
                    <a:pt x="43" y="439"/>
                    <a:pt x="65" y="439"/>
                  </a:cubicBezTo>
                  <a:cubicBezTo>
                    <a:pt x="89" y="439"/>
                    <a:pt x="110" y="441"/>
                    <a:pt x="132" y="441"/>
                  </a:cubicBezTo>
                  <a:cubicBezTo>
                    <a:pt x="132" y="434"/>
                    <a:pt x="132" y="426"/>
                    <a:pt x="132" y="418"/>
                  </a:cubicBezTo>
                  <a:cubicBezTo>
                    <a:pt x="93" y="418"/>
                    <a:pt x="89" y="418"/>
                    <a:pt x="89" y="392"/>
                  </a:cubicBezTo>
                  <a:cubicBezTo>
                    <a:pt x="89" y="261"/>
                    <a:pt x="89" y="131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254ACB-8A85-19AB-00F1-A397CBAF7B1D}"/>
                </a:ext>
              </a:extLst>
            </p:cNvPr>
            <p:cNvSpPr/>
            <p:nvPr/>
          </p:nvSpPr>
          <p:spPr>
            <a:xfrm>
              <a:off x="7660800" y="2002680"/>
              <a:ext cx="6768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" h="911">
                  <a:moveTo>
                    <a:pt x="184" y="473"/>
                  </a:moveTo>
                  <a:cubicBezTo>
                    <a:pt x="189" y="462"/>
                    <a:pt x="189" y="460"/>
                    <a:pt x="189" y="457"/>
                  </a:cubicBezTo>
                  <a:cubicBezTo>
                    <a:pt x="189" y="454"/>
                    <a:pt x="189" y="452"/>
                    <a:pt x="184" y="441"/>
                  </a:cubicBezTo>
                  <a:cubicBezTo>
                    <a:pt x="135" y="301"/>
                    <a:pt x="85" y="161"/>
                    <a:pt x="36" y="21"/>
                  </a:cubicBezTo>
                  <a:cubicBezTo>
                    <a:pt x="31" y="5"/>
                    <a:pt x="26" y="0"/>
                    <a:pt x="17" y="0"/>
                  </a:cubicBezTo>
                  <a:cubicBezTo>
                    <a:pt x="7" y="0"/>
                    <a:pt x="0" y="10"/>
                    <a:pt x="0" y="18"/>
                  </a:cubicBezTo>
                  <a:cubicBezTo>
                    <a:pt x="0" y="21"/>
                    <a:pt x="0" y="23"/>
                    <a:pt x="5" y="34"/>
                  </a:cubicBezTo>
                  <a:cubicBezTo>
                    <a:pt x="54" y="175"/>
                    <a:pt x="104" y="316"/>
                    <a:pt x="153" y="457"/>
                  </a:cubicBezTo>
                  <a:cubicBezTo>
                    <a:pt x="104" y="597"/>
                    <a:pt x="54" y="737"/>
                    <a:pt x="5" y="878"/>
                  </a:cubicBezTo>
                  <a:cubicBezTo>
                    <a:pt x="0" y="888"/>
                    <a:pt x="0" y="891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4"/>
                    <a:pt x="36" y="893"/>
                  </a:cubicBezTo>
                  <a:cubicBezTo>
                    <a:pt x="85" y="753"/>
                    <a:pt x="135" y="613"/>
                    <a:pt x="184" y="47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A88869C-381F-C4D9-75B6-31A53C0DA60B}"/>
                </a:ext>
              </a:extLst>
            </p:cNvPr>
            <p:cNvSpPr/>
            <p:nvPr/>
          </p:nvSpPr>
          <p:spPr>
            <a:xfrm>
              <a:off x="7846920" y="1574639"/>
              <a:ext cx="1436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39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6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3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F1664CE-0E87-9D22-11F4-2BC89BC4C348}"/>
                </a:ext>
              </a:extLst>
            </p:cNvPr>
            <p:cNvSpPr/>
            <p:nvPr/>
          </p:nvSpPr>
          <p:spPr>
            <a:xfrm>
              <a:off x="8003880" y="1578240"/>
              <a:ext cx="254880" cy="223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1">
                  <a:moveTo>
                    <a:pt x="603" y="93"/>
                  </a:moveTo>
                  <a:cubicBezTo>
                    <a:pt x="613" y="57"/>
                    <a:pt x="627" y="29"/>
                    <a:pt x="694" y="26"/>
                  </a:cubicBezTo>
                  <a:cubicBezTo>
                    <a:pt x="699" y="26"/>
                    <a:pt x="709" y="26"/>
                    <a:pt x="709" y="8"/>
                  </a:cubicBezTo>
                  <a:cubicBezTo>
                    <a:pt x="705" y="5"/>
                    <a:pt x="709" y="0"/>
                    <a:pt x="699" y="0"/>
                  </a:cubicBezTo>
                  <a:cubicBezTo>
                    <a:pt x="670" y="0"/>
                    <a:pt x="642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6"/>
                    <a:pt x="522" y="26"/>
                    <a:pt x="527" y="26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4" y="83"/>
                    <a:pt x="582" y="86"/>
                  </a:cubicBezTo>
                  <a:cubicBezTo>
                    <a:pt x="551" y="221"/>
                    <a:pt x="520" y="356"/>
                    <a:pt x="488" y="491"/>
                  </a:cubicBezTo>
                  <a:cubicBezTo>
                    <a:pt x="426" y="332"/>
                    <a:pt x="364" y="174"/>
                    <a:pt x="302" y="16"/>
                  </a:cubicBezTo>
                  <a:cubicBezTo>
                    <a:pt x="294" y="0"/>
                    <a:pt x="294" y="0"/>
                    <a:pt x="275" y="0"/>
                  </a:cubicBezTo>
                  <a:cubicBezTo>
                    <a:pt x="238" y="0"/>
                    <a:pt x="200" y="0"/>
                    <a:pt x="163" y="0"/>
                  </a:cubicBezTo>
                  <a:cubicBezTo>
                    <a:pt x="146" y="0"/>
                    <a:pt x="139" y="0"/>
                    <a:pt x="139" y="18"/>
                  </a:cubicBezTo>
                  <a:cubicBezTo>
                    <a:pt x="139" y="26"/>
                    <a:pt x="146" y="26"/>
                    <a:pt x="163" y="26"/>
                  </a:cubicBezTo>
                  <a:cubicBezTo>
                    <a:pt x="165" y="26"/>
                    <a:pt x="218" y="26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8" y="561"/>
                    <a:pt x="84" y="589"/>
                    <a:pt x="14" y="592"/>
                  </a:cubicBezTo>
                  <a:cubicBezTo>
                    <a:pt x="10" y="592"/>
                    <a:pt x="0" y="595"/>
                    <a:pt x="0" y="610"/>
                  </a:cubicBezTo>
                  <a:cubicBezTo>
                    <a:pt x="0" y="618"/>
                    <a:pt x="5" y="621"/>
                    <a:pt x="12" y="621"/>
                  </a:cubicBezTo>
                  <a:cubicBezTo>
                    <a:pt x="38" y="621"/>
                    <a:pt x="69" y="618"/>
                    <a:pt x="96" y="618"/>
                  </a:cubicBezTo>
                  <a:cubicBezTo>
                    <a:pt x="124" y="618"/>
                    <a:pt x="156" y="621"/>
                    <a:pt x="182" y="621"/>
                  </a:cubicBezTo>
                  <a:cubicBezTo>
                    <a:pt x="187" y="621"/>
                    <a:pt x="199" y="621"/>
                    <a:pt x="199" y="602"/>
                  </a:cubicBezTo>
                  <a:cubicBezTo>
                    <a:pt x="199" y="595"/>
                    <a:pt x="192" y="592"/>
                    <a:pt x="182" y="592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7" y="543"/>
                    <a:pt x="129" y="532"/>
                  </a:cubicBezTo>
                  <a:cubicBezTo>
                    <a:pt x="166" y="372"/>
                    <a:pt x="203" y="212"/>
                    <a:pt x="239" y="52"/>
                  </a:cubicBezTo>
                  <a:cubicBezTo>
                    <a:pt x="244" y="57"/>
                    <a:pt x="244" y="57"/>
                    <a:pt x="247" y="68"/>
                  </a:cubicBezTo>
                  <a:cubicBezTo>
                    <a:pt x="317" y="247"/>
                    <a:pt x="387" y="426"/>
                    <a:pt x="457" y="605"/>
                  </a:cubicBezTo>
                  <a:cubicBezTo>
                    <a:pt x="462" y="621"/>
                    <a:pt x="464" y="621"/>
                    <a:pt x="474" y="621"/>
                  </a:cubicBezTo>
                  <a:cubicBezTo>
                    <a:pt x="481" y="621"/>
                    <a:pt x="481" y="618"/>
                    <a:pt x="486" y="602"/>
                  </a:cubicBezTo>
                  <a:cubicBezTo>
                    <a:pt x="525" y="433"/>
                    <a:pt x="564" y="263"/>
                    <a:pt x="603" y="93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33CA18-F27B-011E-F714-5B00825407F8}"/>
                </a:ext>
              </a:extLst>
            </p:cNvPr>
            <p:cNvSpPr/>
            <p:nvPr/>
          </p:nvSpPr>
          <p:spPr>
            <a:xfrm>
              <a:off x="8247600" y="1687680"/>
              <a:ext cx="15912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3" h="454">
                  <a:moveTo>
                    <a:pt x="89" y="377"/>
                  </a:moveTo>
                  <a:cubicBezTo>
                    <a:pt x="67" y="413"/>
                    <a:pt x="48" y="428"/>
                    <a:pt x="14" y="431"/>
                  </a:cubicBezTo>
                  <a:cubicBezTo>
                    <a:pt x="7" y="431"/>
                    <a:pt x="0" y="431"/>
                    <a:pt x="0" y="444"/>
                  </a:cubicBezTo>
                  <a:cubicBezTo>
                    <a:pt x="0" y="452"/>
                    <a:pt x="5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2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1" y="395"/>
                    <a:pt x="105" y="387"/>
                  </a:cubicBezTo>
                  <a:cubicBezTo>
                    <a:pt x="121" y="361"/>
                    <a:pt x="136" y="335"/>
                    <a:pt x="151" y="309"/>
                  </a:cubicBezTo>
                  <a:cubicBezTo>
                    <a:pt x="207" y="309"/>
                    <a:pt x="264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78" y="431"/>
                    <a:pt x="278" y="447"/>
                  </a:cubicBezTo>
                  <a:cubicBezTo>
                    <a:pt x="278" y="449"/>
                    <a:pt x="280" y="454"/>
                    <a:pt x="287" y="454"/>
                  </a:cubicBezTo>
                  <a:cubicBezTo>
                    <a:pt x="304" y="454"/>
                    <a:pt x="347" y="452"/>
                    <a:pt x="364" y="452"/>
                  </a:cubicBezTo>
                  <a:cubicBezTo>
                    <a:pt x="373" y="452"/>
                    <a:pt x="388" y="452"/>
                    <a:pt x="397" y="452"/>
                  </a:cubicBezTo>
                  <a:cubicBezTo>
                    <a:pt x="409" y="452"/>
                    <a:pt x="421" y="454"/>
                    <a:pt x="431" y="454"/>
                  </a:cubicBezTo>
                  <a:cubicBezTo>
                    <a:pt x="441" y="454"/>
                    <a:pt x="443" y="449"/>
                    <a:pt x="443" y="441"/>
                  </a:cubicBezTo>
                  <a:cubicBezTo>
                    <a:pt x="443" y="431"/>
                    <a:pt x="436" y="431"/>
                    <a:pt x="426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5" y="149"/>
                    <a:pt x="338" y="18"/>
                  </a:cubicBezTo>
                  <a:cubicBezTo>
                    <a:pt x="338" y="3"/>
                    <a:pt x="334" y="0"/>
                    <a:pt x="323" y="0"/>
                  </a:cubicBezTo>
                  <a:cubicBezTo>
                    <a:pt x="312" y="0"/>
                    <a:pt x="309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close/>
                  <a:moveTo>
                    <a:pt x="165" y="286"/>
                  </a:moveTo>
                  <a:cubicBezTo>
                    <a:pt x="207" y="216"/>
                    <a:pt x="248" y="147"/>
                    <a:pt x="290" y="78"/>
                  </a:cubicBezTo>
                  <a:cubicBezTo>
                    <a:pt x="298" y="147"/>
                    <a:pt x="307" y="216"/>
                    <a:pt x="316" y="286"/>
                  </a:cubicBezTo>
                  <a:cubicBezTo>
                    <a:pt x="266" y="286"/>
                    <a:pt x="215" y="286"/>
                    <a:pt x="165" y="28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0A2C4AB-16A5-0D4B-F51A-A5CD3AA42A85}"/>
                </a:ext>
              </a:extLst>
            </p:cNvPr>
            <p:cNvSpPr/>
            <p:nvPr/>
          </p:nvSpPr>
          <p:spPr>
            <a:xfrm>
              <a:off x="8429760" y="1687680"/>
              <a:ext cx="159840" cy="1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454">
                  <a:moveTo>
                    <a:pt x="89" y="377"/>
                  </a:moveTo>
                  <a:cubicBezTo>
                    <a:pt x="67" y="413"/>
                    <a:pt x="50" y="428"/>
                    <a:pt x="14" y="431"/>
                  </a:cubicBezTo>
                  <a:cubicBezTo>
                    <a:pt x="10" y="431"/>
                    <a:pt x="0" y="431"/>
                    <a:pt x="0" y="444"/>
                  </a:cubicBezTo>
                  <a:cubicBezTo>
                    <a:pt x="0" y="452"/>
                    <a:pt x="7" y="454"/>
                    <a:pt x="10" y="454"/>
                  </a:cubicBezTo>
                  <a:cubicBezTo>
                    <a:pt x="24" y="454"/>
                    <a:pt x="43" y="452"/>
                    <a:pt x="60" y="452"/>
                  </a:cubicBezTo>
                  <a:cubicBezTo>
                    <a:pt x="79" y="452"/>
                    <a:pt x="103" y="454"/>
                    <a:pt x="120" y="454"/>
                  </a:cubicBezTo>
                  <a:cubicBezTo>
                    <a:pt x="124" y="454"/>
                    <a:pt x="132" y="454"/>
                    <a:pt x="132" y="441"/>
                  </a:cubicBezTo>
                  <a:cubicBezTo>
                    <a:pt x="132" y="431"/>
                    <a:pt x="124" y="431"/>
                    <a:pt x="122" y="431"/>
                  </a:cubicBezTo>
                  <a:cubicBezTo>
                    <a:pt x="117" y="431"/>
                    <a:pt x="96" y="428"/>
                    <a:pt x="96" y="413"/>
                  </a:cubicBezTo>
                  <a:cubicBezTo>
                    <a:pt x="96" y="405"/>
                    <a:pt x="103" y="395"/>
                    <a:pt x="105" y="387"/>
                  </a:cubicBezTo>
                  <a:cubicBezTo>
                    <a:pt x="121" y="361"/>
                    <a:pt x="137" y="335"/>
                    <a:pt x="153" y="309"/>
                  </a:cubicBezTo>
                  <a:cubicBezTo>
                    <a:pt x="209" y="309"/>
                    <a:pt x="265" y="309"/>
                    <a:pt x="321" y="309"/>
                  </a:cubicBezTo>
                  <a:cubicBezTo>
                    <a:pt x="326" y="345"/>
                    <a:pt x="330" y="380"/>
                    <a:pt x="335" y="415"/>
                  </a:cubicBezTo>
                  <a:cubicBezTo>
                    <a:pt x="333" y="421"/>
                    <a:pt x="328" y="431"/>
                    <a:pt x="294" y="431"/>
                  </a:cubicBezTo>
                  <a:cubicBezTo>
                    <a:pt x="287" y="431"/>
                    <a:pt x="280" y="431"/>
                    <a:pt x="280" y="447"/>
                  </a:cubicBezTo>
                  <a:cubicBezTo>
                    <a:pt x="280" y="449"/>
                    <a:pt x="280" y="454"/>
                    <a:pt x="287" y="454"/>
                  </a:cubicBezTo>
                  <a:cubicBezTo>
                    <a:pt x="306" y="454"/>
                    <a:pt x="347" y="452"/>
                    <a:pt x="364" y="452"/>
                  </a:cubicBezTo>
                  <a:cubicBezTo>
                    <a:pt x="376" y="452"/>
                    <a:pt x="388" y="452"/>
                    <a:pt x="400" y="452"/>
                  </a:cubicBezTo>
                  <a:cubicBezTo>
                    <a:pt x="409" y="452"/>
                    <a:pt x="421" y="454"/>
                    <a:pt x="433" y="454"/>
                  </a:cubicBezTo>
                  <a:cubicBezTo>
                    <a:pt x="441" y="454"/>
                    <a:pt x="445" y="449"/>
                    <a:pt x="445" y="441"/>
                  </a:cubicBezTo>
                  <a:cubicBezTo>
                    <a:pt x="445" y="431"/>
                    <a:pt x="438" y="431"/>
                    <a:pt x="429" y="431"/>
                  </a:cubicBezTo>
                  <a:cubicBezTo>
                    <a:pt x="393" y="431"/>
                    <a:pt x="393" y="426"/>
                    <a:pt x="390" y="410"/>
                  </a:cubicBezTo>
                  <a:cubicBezTo>
                    <a:pt x="373" y="280"/>
                    <a:pt x="357" y="149"/>
                    <a:pt x="340" y="18"/>
                  </a:cubicBezTo>
                  <a:cubicBezTo>
                    <a:pt x="338" y="3"/>
                    <a:pt x="336" y="0"/>
                    <a:pt x="326" y="0"/>
                  </a:cubicBezTo>
                  <a:cubicBezTo>
                    <a:pt x="315" y="0"/>
                    <a:pt x="311" y="5"/>
                    <a:pt x="304" y="13"/>
                  </a:cubicBezTo>
                  <a:cubicBezTo>
                    <a:pt x="232" y="134"/>
                    <a:pt x="160" y="255"/>
                    <a:pt x="89" y="377"/>
                  </a:cubicBezTo>
                  <a:close/>
                  <a:moveTo>
                    <a:pt x="168" y="286"/>
                  </a:moveTo>
                  <a:cubicBezTo>
                    <a:pt x="208" y="216"/>
                    <a:pt x="249" y="147"/>
                    <a:pt x="290" y="78"/>
                  </a:cubicBezTo>
                  <a:cubicBezTo>
                    <a:pt x="299" y="147"/>
                    <a:pt x="309" y="216"/>
                    <a:pt x="318" y="286"/>
                  </a:cubicBezTo>
                  <a:cubicBezTo>
                    <a:pt x="268" y="286"/>
                    <a:pt x="218" y="286"/>
                    <a:pt x="168" y="28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9A434A-5AE1-02CC-25D5-8DFBBB616FBB}"/>
                </a:ext>
              </a:extLst>
            </p:cNvPr>
            <p:cNvSpPr/>
            <p:nvPr/>
          </p:nvSpPr>
          <p:spPr>
            <a:xfrm>
              <a:off x="8632080" y="1555920"/>
              <a:ext cx="11700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6" h="911">
                  <a:moveTo>
                    <a:pt x="323" y="34"/>
                  </a:moveTo>
                  <a:cubicBezTo>
                    <a:pt x="326" y="23"/>
                    <a:pt x="325" y="23"/>
                    <a:pt x="326" y="18"/>
                  </a:cubicBezTo>
                  <a:cubicBezTo>
                    <a:pt x="326" y="8"/>
                    <a:pt x="318" y="0"/>
                    <a:pt x="309" y="0"/>
                  </a:cubicBezTo>
                  <a:cubicBezTo>
                    <a:pt x="304" y="0"/>
                    <a:pt x="297" y="3"/>
                    <a:pt x="294" y="8"/>
                  </a:cubicBezTo>
                  <a:cubicBezTo>
                    <a:pt x="197" y="298"/>
                    <a:pt x="100" y="588"/>
                    <a:pt x="2" y="878"/>
                  </a:cubicBezTo>
                  <a:cubicBezTo>
                    <a:pt x="0" y="888"/>
                    <a:pt x="1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6" y="911"/>
                    <a:pt x="29" y="906"/>
                    <a:pt x="34" y="891"/>
                  </a:cubicBezTo>
                  <a:cubicBezTo>
                    <a:pt x="130" y="605"/>
                    <a:pt x="227" y="319"/>
                    <a:pt x="323" y="3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4975F0A-105B-0796-7B27-2C8AC31B425F}"/>
                </a:ext>
              </a:extLst>
            </p:cNvPr>
            <p:cNvSpPr/>
            <p:nvPr/>
          </p:nvSpPr>
          <p:spPr>
            <a:xfrm>
              <a:off x="8778600" y="1574639"/>
              <a:ext cx="1436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1">
                  <a:moveTo>
                    <a:pt x="400" y="10"/>
                  </a:moveTo>
                  <a:cubicBezTo>
                    <a:pt x="400" y="8"/>
                    <a:pt x="400" y="0"/>
                    <a:pt x="390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6"/>
                  </a:cubicBezTo>
                  <a:cubicBezTo>
                    <a:pt x="271" y="36"/>
                    <a:pt x="278" y="36"/>
                    <a:pt x="292" y="36"/>
                  </a:cubicBezTo>
                  <a:cubicBezTo>
                    <a:pt x="330" y="36"/>
                    <a:pt x="333" y="44"/>
                    <a:pt x="333" y="52"/>
                  </a:cubicBezTo>
                  <a:cubicBezTo>
                    <a:pt x="332" y="58"/>
                    <a:pt x="331" y="64"/>
                    <a:pt x="330" y="70"/>
                  </a:cubicBezTo>
                  <a:cubicBezTo>
                    <a:pt x="314" y="143"/>
                    <a:pt x="297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5" y="641"/>
                    <a:pt x="113" y="641"/>
                  </a:cubicBezTo>
                  <a:cubicBezTo>
                    <a:pt x="129" y="641"/>
                    <a:pt x="170" y="639"/>
                    <a:pt x="220" y="574"/>
                  </a:cubicBezTo>
                  <a:cubicBezTo>
                    <a:pt x="227" y="613"/>
                    <a:pt x="259" y="641"/>
                    <a:pt x="297" y="641"/>
                  </a:cubicBezTo>
                  <a:cubicBezTo>
                    <a:pt x="328" y="641"/>
                    <a:pt x="347" y="621"/>
                    <a:pt x="359" y="592"/>
                  </a:cubicBezTo>
                  <a:cubicBezTo>
                    <a:pt x="373" y="558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6" y="493"/>
                    <a:pt x="366" y="496"/>
                    <a:pt x="364" y="509"/>
                  </a:cubicBezTo>
                  <a:cubicBezTo>
                    <a:pt x="350" y="569"/>
                    <a:pt x="335" y="621"/>
                    <a:pt x="299" y="621"/>
                  </a:cubicBezTo>
                  <a:cubicBezTo>
                    <a:pt x="278" y="621"/>
                    <a:pt x="275" y="597"/>
                    <a:pt x="275" y="579"/>
                  </a:cubicBezTo>
                  <a:cubicBezTo>
                    <a:pt x="275" y="558"/>
                    <a:pt x="275" y="551"/>
                    <a:pt x="280" y="535"/>
                  </a:cubicBezTo>
                  <a:cubicBezTo>
                    <a:pt x="320" y="360"/>
                    <a:pt x="360" y="185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2" y="608"/>
                    <a:pt x="136" y="621"/>
                    <a:pt x="113" y="621"/>
                  </a:cubicBezTo>
                  <a:cubicBezTo>
                    <a:pt x="72" y="621"/>
                    <a:pt x="60" y="571"/>
                    <a:pt x="60" y="535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68" y="340"/>
                    <a:pt x="268" y="345"/>
                  </a:cubicBezTo>
                  <a:cubicBezTo>
                    <a:pt x="254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D1103E-F99C-4618-E4F4-36F634DE32B2}"/>
                </a:ext>
              </a:extLst>
            </p:cNvPr>
            <p:cNvSpPr/>
            <p:nvPr/>
          </p:nvSpPr>
          <p:spPr>
            <a:xfrm>
              <a:off x="8914680" y="1656720"/>
              <a:ext cx="157320" cy="2080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579">
                  <a:moveTo>
                    <a:pt x="65" y="514"/>
                  </a:moveTo>
                  <a:cubicBezTo>
                    <a:pt x="57" y="545"/>
                    <a:pt x="55" y="553"/>
                    <a:pt x="19" y="553"/>
                  </a:cubicBezTo>
                  <a:cubicBezTo>
                    <a:pt x="7" y="553"/>
                    <a:pt x="0" y="553"/>
                    <a:pt x="0" y="569"/>
                  </a:cubicBezTo>
                  <a:cubicBezTo>
                    <a:pt x="0" y="576"/>
                    <a:pt x="2" y="579"/>
                    <a:pt x="10" y="579"/>
                  </a:cubicBezTo>
                  <a:cubicBezTo>
                    <a:pt x="34" y="579"/>
                    <a:pt x="57" y="576"/>
                    <a:pt x="81" y="576"/>
                  </a:cubicBezTo>
                  <a:cubicBezTo>
                    <a:pt x="108" y="576"/>
                    <a:pt x="136" y="579"/>
                    <a:pt x="163" y="579"/>
                  </a:cubicBezTo>
                  <a:cubicBezTo>
                    <a:pt x="168" y="579"/>
                    <a:pt x="180" y="579"/>
                    <a:pt x="180" y="561"/>
                  </a:cubicBezTo>
                  <a:cubicBezTo>
                    <a:pt x="180" y="553"/>
                    <a:pt x="170" y="553"/>
                    <a:pt x="158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7"/>
                    <a:pt x="158" y="356"/>
                  </a:cubicBezTo>
                  <a:cubicBezTo>
                    <a:pt x="170" y="382"/>
                    <a:pt x="192" y="413"/>
                    <a:pt x="235" y="413"/>
                  </a:cubicBezTo>
                  <a:cubicBezTo>
                    <a:pt x="333" y="413"/>
                    <a:pt x="438" y="280"/>
                    <a:pt x="438" y="145"/>
                  </a:cubicBezTo>
                  <a:cubicBezTo>
                    <a:pt x="438" y="60"/>
                    <a:pt x="390" y="0"/>
                    <a:pt x="326" y="0"/>
                  </a:cubicBezTo>
                  <a:cubicBezTo>
                    <a:pt x="285" y="0"/>
                    <a:pt x="244" y="34"/>
                    <a:pt x="215" y="68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1" y="0"/>
                    <a:pt x="86" y="36"/>
                    <a:pt x="79" y="52"/>
                  </a:cubicBezTo>
                  <a:cubicBezTo>
                    <a:pt x="62" y="83"/>
                    <a:pt x="53" y="138"/>
                    <a:pt x="53" y="140"/>
                  </a:cubicBezTo>
                  <a:cubicBezTo>
                    <a:pt x="53" y="151"/>
                    <a:pt x="60" y="151"/>
                    <a:pt x="62" y="151"/>
                  </a:cubicBezTo>
                  <a:cubicBezTo>
                    <a:pt x="69" y="151"/>
                    <a:pt x="72" y="148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3" y="29"/>
                    <a:pt x="163" y="62"/>
                  </a:cubicBezTo>
                  <a:cubicBezTo>
                    <a:pt x="163" y="83"/>
                    <a:pt x="160" y="93"/>
                    <a:pt x="158" y="109"/>
                  </a:cubicBezTo>
                  <a:cubicBezTo>
                    <a:pt x="127" y="244"/>
                    <a:pt x="96" y="379"/>
                    <a:pt x="65" y="514"/>
                  </a:cubicBezTo>
                  <a:close/>
                  <a:moveTo>
                    <a:pt x="213" y="119"/>
                  </a:moveTo>
                  <a:cubicBezTo>
                    <a:pt x="218" y="93"/>
                    <a:pt x="239" y="68"/>
                    <a:pt x="256" y="55"/>
                  </a:cubicBezTo>
                  <a:cubicBezTo>
                    <a:pt x="285" y="26"/>
                    <a:pt x="309" y="21"/>
                    <a:pt x="323" y="21"/>
                  </a:cubicBezTo>
                  <a:cubicBezTo>
                    <a:pt x="357" y="21"/>
                    <a:pt x="378" y="52"/>
                    <a:pt x="378" y="106"/>
                  </a:cubicBezTo>
                  <a:cubicBezTo>
                    <a:pt x="378" y="161"/>
                    <a:pt x="350" y="265"/>
                    <a:pt x="335" y="299"/>
                  </a:cubicBezTo>
                  <a:cubicBezTo>
                    <a:pt x="306" y="364"/>
                    <a:pt x="266" y="392"/>
                    <a:pt x="235" y="392"/>
                  </a:cubicBezTo>
                  <a:cubicBezTo>
                    <a:pt x="180" y="392"/>
                    <a:pt x="168" y="317"/>
                    <a:pt x="168" y="312"/>
                  </a:cubicBezTo>
                  <a:cubicBezTo>
                    <a:pt x="168" y="307"/>
                    <a:pt x="168" y="309"/>
                    <a:pt x="170" y="299"/>
                  </a:cubicBezTo>
                  <a:cubicBezTo>
                    <a:pt x="184" y="239"/>
                    <a:pt x="199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5E8AB0C-D572-572D-96C2-F3E1867F2984}"/>
                </a:ext>
              </a:extLst>
            </p:cNvPr>
            <p:cNvSpPr/>
            <p:nvPr/>
          </p:nvSpPr>
          <p:spPr>
            <a:xfrm>
              <a:off x="9085320" y="1696320"/>
              <a:ext cx="15840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431">
                  <a:moveTo>
                    <a:pt x="261" y="44"/>
                  </a:moveTo>
                  <a:cubicBezTo>
                    <a:pt x="266" y="26"/>
                    <a:pt x="266" y="23"/>
                    <a:pt x="280" y="23"/>
                  </a:cubicBezTo>
                  <a:cubicBezTo>
                    <a:pt x="283" y="23"/>
                    <a:pt x="304" y="23"/>
                    <a:pt x="316" y="23"/>
                  </a:cubicBezTo>
                  <a:cubicBezTo>
                    <a:pt x="352" y="23"/>
                    <a:pt x="366" y="23"/>
                    <a:pt x="381" y="29"/>
                  </a:cubicBezTo>
                  <a:cubicBezTo>
                    <a:pt x="407" y="36"/>
                    <a:pt x="409" y="55"/>
                    <a:pt x="409" y="78"/>
                  </a:cubicBezTo>
                  <a:cubicBezTo>
                    <a:pt x="409" y="88"/>
                    <a:pt x="409" y="96"/>
                    <a:pt x="405" y="130"/>
                  </a:cubicBezTo>
                  <a:cubicBezTo>
                    <a:pt x="404" y="132"/>
                    <a:pt x="403" y="135"/>
                    <a:pt x="402" y="138"/>
                  </a:cubicBezTo>
                  <a:cubicBezTo>
                    <a:pt x="402" y="143"/>
                    <a:pt x="407" y="145"/>
                    <a:pt x="414" y="145"/>
                  </a:cubicBezTo>
                  <a:cubicBezTo>
                    <a:pt x="421" y="145"/>
                    <a:pt x="424" y="140"/>
                    <a:pt x="424" y="130"/>
                  </a:cubicBezTo>
                  <a:cubicBezTo>
                    <a:pt x="429" y="89"/>
                    <a:pt x="435" y="48"/>
                    <a:pt x="441" y="8"/>
                  </a:cubicBezTo>
                  <a:cubicBezTo>
                    <a:pt x="441" y="0"/>
                    <a:pt x="433" y="0"/>
                    <a:pt x="424" y="0"/>
                  </a:cubicBezTo>
                  <a:cubicBezTo>
                    <a:pt x="302" y="0"/>
                    <a:pt x="181" y="0"/>
                    <a:pt x="60" y="0"/>
                  </a:cubicBezTo>
                  <a:cubicBezTo>
                    <a:pt x="45" y="0"/>
                    <a:pt x="45" y="0"/>
                    <a:pt x="41" y="13"/>
                  </a:cubicBezTo>
                  <a:cubicBezTo>
                    <a:pt x="28" y="51"/>
                    <a:pt x="15" y="89"/>
                    <a:pt x="2" y="127"/>
                  </a:cubicBezTo>
                  <a:cubicBezTo>
                    <a:pt x="2" y="131"/>
                    <a:pt x="0" y="135"/>
                    <a:pt x="0" y="138"/>
                  </a:cubicBezTo>
                  <a:cubicBezTo>
                    <a:pt x="0" y="140"/>
                    <a:pt x="2" y="145"/>
                    <a:pt x="10" y="145"/>
                  </a:cubicBezTo>
                  <a:cubicBezTo>
                    <a:pt x="19" y="145"/>
                    <a:pt x="19" y="143"/>
                    <a:pt x="24" y="130"/>
                  </a:cubicBezTo>
                  <a:cubicBezTo>
                    <a:pt x="57" y="29"/>
                    <a:pt x="77" y="23"/>
                    <a:pt x="165" y="23"/>
                  </a:cubicBezTo>
                  <a:cubicBezTo>
                    <a:pt x="174" y="23"/>
                    <a:pt x="183" y="23"/>
                    <a:pt x="192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7" y="33"/>
                    <a:pt x="208" y="34"/>
                    <a:pt x="206" y="42"/>
                  </a:cubicBezTo>
                  <a:cubicBezTo>
                    <a:pt x="180" y="154"/>
                    <a:pt x="155" y="267"/>
                    <a:pt x="129" y="379"/>
                  </a:cubicBezTo>
                  <a:cubicBezTo>
                    <a:pt x="124" y="403"/>
                    <a:pt x="122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7" y="426"/>
                    <a:pt x="34" y="431"/>
                    <a:pt x="43" y="431"/>
                  </a:cubicBezTo>
                  <a:cubicBezTo>
                    <a:pt x="60" y="431"/>
                    <a:pt x="77" y="428"/>
                    <a:pt x="93" y="428"/>
                  </a:cubicBezTo>
                  <a:cubicBezTo>
                    <a:pt x="110" y="428"/>
                    <a:pt x="128" y="428"/>
                    <a:pt x="144" y="428"/>
                  </a:cubicBezTo>
                  <a:cubicBezTo>
                    <a:pt x="159" y="428"/>
                    <a:pt x="182" y="428"/>
                    <a:pt x="199" y="428"/>
                  </a:cubicBezTo>
                  <a:cubicBezTo>
                    <a:pt x="213" y="428"/>
                    <a:pt x="232" y="431"/>
                    <a:pt x="247" y="431"/>
                  </a:cubicBezTo>
                  <a:cubicBezTo>
                    <a:pt x="251" y="431"/>
                    <a:pt x="261" y="431"/>
                    <a:pt x="261" y="418"/>
                  </a:cubicBezTo>
                  <a:cubicBezTo>
                    <a:pt x="261" y="408"/>
                    <a:pt x="254" y="408"/>
                    <a:pt x="237" y="408"/>
                  </a:cubicBezTo>
                  <a:cubicBezTo>
                    <a:pt x="225" y="408"/>
                    <a:pt x="213" y="408"/>
                    <a:pt x="204" y="408"/>
                  </a:cubicBezTo>
                  <a:cubicBezTo>
                    <a:pt x="182" y="405"/>
                    <a:pt x="182" y="403"/>
                    <a:pt x="182" y="395"/>
                  </a:cubicBezTo>
                  <a:cubicBezTo>
                    <a:pt x="182" y="390"/>
                    <a:pt x="182" y="390"/>
                    <a:pt x="184" y="379"/>
                  </a:cubicBezTo>
                  <a:cubicBezTo>
                    <a:pt x="210" y="267"/>
                    <a:pt x="235" y="156"/>
                    <a:pt x="261" y="4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1EB62CA-E50E-F86B-C34D-684C6B01A995}"/>
                </a:ext>
              </a:extLst>
            </p:cNvPr>
            <p:cNvSpPr/>
            <p:nvPr/>
          </p:nvSpPr>
          <p:spPr>
            <a:xfrm>
              <a:off x="7835040" y="1935360"/>
              <a:ext cx="143208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79" h="36">
                  <a:moveTo>
                    <a:pt x="0" y="0"/>
                  </a:moveTo>
                  <a:cubicBezTo>
                    <a:pt x="1326" y="0"/>
                    <a:pt x="2653" y="0"/>
                    <a:pt x="3979" y="0"/>
                  </a:cubicBezTo>
                  <a:cubicBezTo>
                    <a:pt x="3979" y="12"/>
                    <a:pt x="3979" y="24"/>
                    <a:pt x="3979" y="36"/>
                  </a:cubicBezTo>
                  <a:cubicBezTo>
                    <a:pt x="2653" y="36"/>
                    <a:pt x="1326" y="36"/>
                    <a:pt x="0" y="36"/>
                  </a:cubicBezTo>
                  <a:cubicBezTo>
                    <a:pt x="0" y="24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6AC5F1-B6BE-63C7-E2E8-446DD79F3C06}"/>
                </a:ext>
              </a:extLst>
            </p:cNvPr>
            <p:cNvSpPr/>
            <p:nvPr/>
          </p:nvSpPr>
          <p:spPr>
            <a:xfrm>
              <a:off x="7903799" y="2021400"/>
              <a:ext cx="14436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2" h="644">
                  <a:moveTo>
                    <a:pt x="402" y="10"/>
                  </a:moveTo>
                  <a:cubicBezTo>
                    <a:pt x="398" y="7"/>
                    <a:pt x="402" y="0"/>
                    <a:pt x="390" y="0"/>
                  </a:cubicBezTo>
                  <a:cubicBezTo>
                    <a:pt x="378" y="0"/>
                    <a:pt x="297" y="8"/>
                    <a:pt x="283" y="10"/>
                  </a:cubicBezTo>
                  <a:cubicBezTo>
                    <a:pt x="278" y="10"/>
                    <a:pt x="273" y="16"/>
                    <a:pt x="273" y="29"/>
                  </a:cubicBezTo>
                  <a:cubicBezTo>
                    <a:pt x="273" y="39"/>
                    <a:pt x="280" y="39"/>
                    <a:pt x="292" y="39"/>
                  </a:cubicBezTo>
                  <a:cubicBezTo>
                    <a:pt x="333" y="39"/>
                    <a:pt x="335" y="44"/>
                    <a:pt x="335" y="55"/>
                  </a:cubicBezTo>
                  <a:cubicBezTo>
                    <a:pt x="334" y="61"/>
                    <a:pt x="334" y="67"/>
                    <a:pt x="333" y="73"/>
                  </a:cubicBezTo>
                  <a:cubicBezTo>
                    <a:pt x="315" y="145"/>
                    <a:pt x="298" y="216"/>
                    <a:pt x="280" y="288"/>
                  </a:cubicBezTo>
                  <a:cubicBezTo>
                    <a:pt x="266" y="254"/>
                    <a:pt x="242" y="229"/>
                    <a:pt x="204" y="229"/>
                  </a:cubicBezTo>
                  <a:cubicBezTo>
                    <a:pt x="105" y="229"/>
                    <a:pt x="0" y="364"/>
                    <a:pt x="0" y="496"/>
                  </a:cubicBezTo>
                  <a:cubicBezTo>
                    <a:pt x="0" y="582"/>
                    <a:pt x="48" y="644"/>
                    <a:pt x="113" y="644"/>
                  </a:cubicBezTo>
                  <a:cubicBezTo>
                    <a:pt x="129" y="644"/>
                    <a:pt x="172" y="639"/>
                    <a:pt x="223" y="574"/>
                  </a:cubicBezTo>
                  <a:cubicBezTo>
                    <a:pt x="230" y="613"/>
                    <a:pt x="259" y="644"/>
                    <a:pt x="299" y="644"/>
                  </a:cubicBezTo>
                  <a:cubicBezTo>
                    <a:pt x="328" y="644"/>
                    <a:pt x="347" y="621"/>
                    <a:pt x="362" y="592"/>
                  </a:cubicBezTo>
                  <a:cubicBezTo>
                    <a:pt x="376" y="561"/>
                    <a:pt x="385" y="504"/>
                    <a:pt x="385" y="501"/>
                  </a:cubicBezTo>
                  <a:cubicBezTo>
                    <a:pt x="385" y="493"/>
                    <a:pt x="378" y="493"/>
                    <a:pt x="376" y="493"/>
                  </a:cubicBezTo>
                  <a:cubicBezTo>
                    <a:pt x="369" y="493"/>
                    <a:pt x="366" y="496"/>
                    <a:pt x="364" y="509"/>
                  </a:cubicBezTo>
                  <a:cubicBezTo>
                    <a:pt x="350" y="569"/>
                    <a:pt x="335" y="623"/>
                    <a:pt x="302" y="623"/>
                  </a:cubicBezTo>
                  <a:cubicBezTo>
                    <a:pt x="278" y="623"/>
                    <a:pt x="275" y="600"/>
                    <a:pt x="275" y="582"/>
                  </a:cubicBezTo>
                  <a:cubicBezTo>
                    <a:pt x="275" y="558"/>
                    <a:pt x="278" y="553"/>
                    <a:pt x="280" y="538"/>
                  </a:cubicBezTo>
                  <a:cubicBezTo>
                    <a:pt x="321" y="362"/>
                    <a:pt x="362" y="186"/>
                    <a:pt x="402" y="10"/>
                  </a:cubicBezTo>
                  <a:close/>
                  <a:moveTo>
                    <a:pt x="227" y="525"/>
                  </a:moveTo>
                  <a:cubicBezTo>
                    <a:pt x="223" y="540"/>
                    <a:pt x="223" y="543"/>
                    <a:pt x="211" y="558"/>
                  </a:cubicBezTo>
                  <a:cubicBezTo>
                    <a:pt x="172" y="608"/>
                    <a:pt x="139" y="623"/>
                    <a:pt x="115" y="623"/>
                  </a:cubicBezTo>
                  <a:cubicBezTo>
                    <a:pt x="72" y="623"/>
                    <a:pt x="60" y="571"/>
                    <a:pt x="60" y="538"/>
                  </a:cubicBezTo>
                  <a:cubicBezTo>
                    <a:pt x="60" y="491"/>
                    <a:pt x="89" y="379"/>
                    <a:pt x="108" y="338"/>
                  </a:cubicBezTo>
                  <a:cubicBezTo>
                    <a:pt x="134" y="283"/>
                    <a:pt x="170" y="249"/>
                    <a:pt x="204" y="249"/>
                  </a:cubicBezTo>
                  <a:cubicBezTo>
                    <a:pt x="259" y="249"/>
                    <a:pt x="271" y="325"/>
                    <a:pt x="271" y="330"/>
                  </a:cubicBezTo>
                  <a:cubicBezTo>
                    <a:pt x="271" y="335"/>
                    <a:pt x="271" y="340"/>
                    <a:pt x="268" y="345"/>
                  </a:cubicBezTo>
                  <a:cubicBezTo>
                    <a:pt x="255" y="405"/>
                    <a:pt x="241" y="465"/>
                    <a:pt x="227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0EEDCD-D1FE-9CF5-9556-159AFC423B16}"/>
                </a:ext>
              </a:extLst>
            </p:cNvPr>
            <p:cNvSpPr/>
            <p:nvPr/>
          </p:nvSpPr>
          <p:spPr>
            <a:xfrm>
              <a:off x="8061480" y="2025360"/>
              <a:ext cx="254880" cy="22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9" h="623">
                  <a:moveTo>
                    <a:pt x="603" y="96"/>
                  </a:moveTo>
                  <a:cubicBezTo>
                    <a:pt x="611" y="60"/>
                    <a:pt x="627" y="31"/>
                    <a:pt x="694" y="29"/>
                  </a:cubicBezTo>
                  <a:cubicBezTo>
                    <a:pt x="699" y="29"/>
                    <a:pt x="709" y="26"/>
                    <a:pt x="709" y="10"/>
                  </a:cubicBezTo>
                  <a:cubicBezTo>
                    <a:pt x="709" y="8"/>
                    <a:pt x="709" y="0"/>
                    <a:pt x="697" y="0"/>
                  </a:cubicBezTo>
                  <a:cubicBezTo>
                    <a:pt x="670" y="0"/>
                    <a:pt x="639" y="3"/>
                    <a:pt x="613" y="3"/>
                  </a:cubicBezTo>
                  <a:cubicBezTo>
                    <a:pt x="584" y="3"/>
                    <a:pt x="555" y="0"/>
                    <a:pt x="527" y="0"/>
                  </a:cubicBezTo>
                  <a:cubicBezTo>
                    <a:pt x="522" y="0"/>
                    <a:pt x="512" y="0"/>
                    <a:pt x="512" y="18"/>
                  </a:cubicBezTo>
                  <a:cubicBezTo>
                    <a:pt x="512" y="29"/>
                    <a:pt x="520" y="29"/>
                    <a:pt x="527" y="29"/>
                  </a:cubicBezTo>
                  <a:cubicBezTo>
                    <a:pt x="575" y="29"/>
                    <a:pt x="584" y="47"/>
                    <a:pt x="584" y="68"/>
                  </a:cubicBezTo>
                  <a:cubicBezTo>
                    <a:pt x="584" y="70"/>
                    <a:pt x="582" y="86"/>
                    <a:pt x="582" y="88"/>
                  </a:cubicBezTo>
                  <a:cubicBezTo>
                    <a:pt x="550" y="223"/>
                    <a:pt x="518" y="358"/>
                    <a:pt x="486" y="493"/>
                  </a:cubicBezTo>
                  <a:cubicBezTo>
                    <a:pt x="425" y="335"/>
                    <a:pt x="363" y="177"/>
                    <a:pt x="302" y="18"/>
                  </a:cubicBezTo>
                  <a:cubicBezTo>
                    <a:pt x="294" y="0"/>
                    <a:pt x="294" y="0"/>
                    <a:pt x="273" y="0"/>
                  </a:cubicBezTo>
                  <a:cubicBezTo>
                    <a:pt x="235" y="0"/>
                    <a:pt x="198" y="0"/>
                    <a:pt x="160" y="0"/>
                  </a:cubicBezTo>
                  <a:cubicBezTo>
                    <a:pt x="144" y="0"/>
                    <a:pt x="136" y="0"/>
                    <a:pt x="136" y="18"/>
                  </a:cubicBezTo>
                  <a:cubicBezTo>
                    <a:pt x="136" y="29"/>
                    <a:pt x="144" y="29"/>
                    <a:pt x="160" y="29"/>
                  </a:cubicBezTo>
                  <a:cubicBezTo>
                    <a:pt x="165" y="29"/>
                    <a:pt x="218" y="29"/>
                    <a:pt x="218" y="36"/>
                  </a:cubicBezTo>
                  <a:cubicBezTo>
                    <a:pt x="180" y="199"/>
                    <a:pt x="143" y="362"/>
                    <a:pt x="105" y="525"/>
                  </a:cubicBezTo>
                  <a:cubicBezTo>
                    <a:pt x="96" y="561"/>
                    <a:pt x="81" y="592"/>
                    <a:pt x="14" y="595"/>
                  </a:cubicBezTo>
                  <a:cubicBezTo>
                    <a:pt x="10" y="595"/>
                    <a:pt x="0" y="595"/>
                    <a:pt x="0" y="613"/>
                  </a:cubicBezTo>
                  <a:cubicBezTo>
                    <a:pt x="0" y="618"/>
                    <a:pt x="5" y="623"/>
                    <a:pt x="12" y="623"/>
                  </a:cubicBezTo>
                  <a:cubicBezTo>
                    <a:pt x="38" y="623"/>
                    <a:pt x="67" y="621"/>
                    <a:pt x="96" y="621"/>
                  </a:cubicBezTo>
                  <a:cubicBezTo>
                    <a:pt x="124" y="621"/>
                    <a:pt x="153" y="623"/>
                    <a:pt x="182" y="623"/>
                  </a:cubicBezTo>
                  <a:cubicBezTo>
                    <a:pt x="187" y="623"/>
                    <a:pt x="196" y="623"/>
                    <a:pt x="196" y="605"/>
                  </a:cubicBezTo>
                  <a:cubicBezTo>
                    <a:pt x="196" y="595"/>
                    <a:pt x="189" y="595"/>
                    <a:pt x="180" y="595"/>
                  </a:cubicBezTo>
                  <a:cubicBezTo>
                    <a:pt x="132" y="592"/>
                    <a:pt x="124" y="571"/>
                    <a:pt x="124" y="553"/>
                  </a:cubicBezTo>
                  <a:cubicBezTo>
                    <a:pt x="124" y="548"/>
                    <a:pt x="124" y="543"/>
                    <a:pt x="127" y="532"/>
                  </a:cubicBezTo>
                  <a:cubicBezTo>
                    <a:pt x="164" y="372"/>
                    <a:pt x="202" y="212"/>
                    <a:pt x="239" y="52"/>
                  </a:cubicBezTo>
                  <a:cubicBezTo>
                    <a:pt x="242" y="57"/>
                    <a:pt x="242" y="60"/>
                    <a:pt x="247" y="68"/>
                  </a:cubicBezTo>
                  <a:cubicBezTo>
                    <a:pt x="316" y="247"/>
                    <a:pt x="385" y="426"/>
                    <a:pt x="455" y="605"/>
                  </a:cubicBezTo>
                  <a:cubicBezTo>
                    <a:pt x="462" y="621"/>
                    <a:pt x="464" y="623"/>
                    <a:pt x="472" y="623"/>
                  </a:cubicBezTo>
                  <a:cubicBezTo>
                    <a:pt x="481" y="623"/>
                    <a:pt x="481" y="621"/>
                    <a:pt x="486" y="602"/>
                  </a:cubicBezTo>
                  <a:cubicBezTo>
                    <a:pt x="525" y="434"/>
                    <a:pt x="564" y="265"/>
                    <a:pt x="603" y="9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C2E6642-EE55-78DF-469D-B08378868620}"/>
                </a:ext>
              </a:extLst>
            </p:cNvPr>
            <p:cNvSpPr/>
            <p:nvPr/>
          </p:nvSpPr>
          <p:spPr>
            <a:xfrm>
              <a:off x="8292600" y="2197080"/>
              <a:ext cx="118440" cy="14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0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7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3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4" y="288"/>
                    <a:pt x="177" y="288"/>
                  </a:cubicBezTo>
                  <a:cubicBezTo>
                    <a:pt x="249" y="288"/>
                    <a:pt x="330" y="203"/>
                    <a:pt x="330" y="106"/>
                  </a:cubicBezTo>
                  <a:cubicBezTo>
                    <a:pt x="330" y="31"/>
                    <a:pt x="283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8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5" y="104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close/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3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F531310-AEC6-9F40-0A43-FA75563F1877}"/>
                </a:ext>
              </a:extLst>
            </p:cNvPr>
            <p:cNvSpPr/>
            <p:nvPr/>
          </p:nvSpPr>
          <p:spPr>
            <a:xfrm>
              <a:off x="8417520" y="2197080"/>
              <a:ext cx="117720" cy="14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405">
                  <a:moveTo>
                    <a:pt x="45" y="358"/>
                  </a:moveTo>
                  <a:cubicBezTo>
                    <a:pt x="41" y="377"/>
                    <a:pt x="41" y="382"/>
                    <a:pt x="17" y="382"/>
                  </a:cubicBezTo>
                  <a:cubicBezTo>
                    <a:pt x="10" y="382"/>
                    <a:pt x="0" y="382"/>
                    <a:pt x="0" y="395"/>
                  </a:cubicBezTo>
                  <a:cubicBezTo>
                    <a:pt x="0" y="403"/>
                    <a:pt x="5" y="405"/>
                    <a:pt x="10" y="405"/>
                  </a:cubicBezTo>
                  <a:cubicBezTo>
                    <a:pt x="24" y="405"/>
                    <a:pt x="43" y="403"/>
                    <a:pt x="60" y="403"/>
                  </a:cubicBezTo>
                  <a:cubicBezTo>
                    <a:pt x="79" y="403"/>
                    <a:pt x="101" y="405"/>
                    <a:pt x="122" y="405"/>
                  </a:cubicBezTo>
                  <a:cubicBezTo>
                    <a:pt x="127" y="405"/>
                    <a:pt x="134" y="403"/>
                    <a:pt x="134" y="392"/>
                  </a:cubicBezTo>
                  <a:cubicBezTo>
                    <a:pt x="134" y="382"/>
                    <a:pt x="124" y="382"/>
                    <a:pt x="117" y="382"/>
                  </a:cubicBezTo>
                  <a:cubicBezTo>
                    <a:pt x="105" y="382"/>
                    <a:pt x="89" y="382"/>
                    <a:pt x="89" y="374"/>
                  </a:cubicBezTo>
                  <a:cubicBezTo>
                    <a:pt x="89" y="371"/>
                    <a:pt x="93" y="356"/>
                    <a:pt x="96" y="345"/>
                  </a:cubicBezTo>
                  <a:cubicBezTo>
                    <a:pt x="103" y="312"/>
                    <a:pt x="110" y="278"/>
                    <a:pt x="117" y="249"/>
                  </a:cubicBezTo>
                  <a:cubicBezTo>
                    <a:pt x="124" y="262"/>
                    <a:pt x="141" y="288"/>
                    <a:pt x="177" y="288"/>
                  </a:cubicBezTo>
                  <a:cubicBezTo>
                    <a:pt x="249" y="288"/>
                    <a:pt x="328" y="203"/>
                    <a:pt x="328" y="106"/>
                  </a:cubicBezTo>
                  <a:cubicBezTo>
                    <a:pt x="328" y="31"/>
                    <a:pt x="280" y="0"/>
                    <a:pt x="242" y="0"/>
                  </a:cubicBezTo>
                  <a:cubicBezTo>
                    <a:pt x="204" y="0"/>
                    <a:pt x="172" y="26"/>
                    <a:pt x="158" y="44"/>
                  </a:cubicBezTo>
                  <a:cubicBezTo>
                    <a:pt x="146" y="8"/>
                    <a:pt x="115" y="0"/>
                    <a:pt x="96" y="0"/>
                  </a:cubicBezTo>
                  <a:cubicBezTo>
                    <a:pt x="74" y="0"/>
                    <a:pt x="60" y="16"/>
                    <a:pt x="50" y="34"/>
                  </a:cubicBezTo>
                  <a:cubicBezTo>
                    <a:pt x="38" y="55"/>
                    <a:pt x="29" y="93"/>
                    <a:pt x="29" y="99"/>
                  </a:cubicBezTo>
                  <a:cubicBezTo>
                    <a:pt x="29" y="106"/>
                    <a:pt x="36" y="106"/>
                    <a:pt x="38" y="106"/>
                  </a:cubicBezTo>
                  <a:cubicBezTo>
                    <a:pt x="48" y="106"/>
                    <a:pt x="48" y="104"/>
                    <a:pt x="53" y="86"/>
                  </a:cubicBezTo>
                  <a:cubicBezTo>
                    <a:pt x="60" y="49"/>
                    <a:pt x="72" y="18"/>
                    <a:pt x="96" y="18"/>
                  </a:cubicBezTo>
                  <a:cubicBezTo>
                    <a:pt x="110" y="18"/>
                    <a:pt x="115" y="31"/>
                    <a:pt x="115" y="49"/>
                  </a:cubicBezTo>
                  <a:cubicBezTo>
                    <a:pt x="115" y="57"/>
                    <a:pt x="113" y="65"/>
                    <a:pt x="113" y="68"/>
                  </a:cubicBezTo>
                  <a:cubicBezTo>
                    <a:pt x="90" y="164"/>
                    <a:pt x="68" y="261"/>
                    <a:pt x="45" y="358"/>
                  </a:cubicBezTo>
                  <a:close/>
                  <a:moveTo>
                    <a:pt x="156" y="75"/>
                  </a:moveTo>
                  <a:cubicBezTo>
                    <a:pt x="192" y="29"/>
                    <a:pt x="220" y="18"/>
                    <a:pt x="239" y="18"/>
                  </a:cubicBezTo>
                  <a:cubicBezTo>
                    <a:pt x="261" y="18"/>
                    <a:pt x="283" y="36"/>
                    <a:pt x="283" y="81"/>
                  </a:cubicBezTo>
                  <a:cubicBezTo>
                    <a:pt x="283" y="106"/>
                    <a:pt x="268" y="171"/>
                    <a:pt x="251" y="208"/>
                  </a:cubicBezTo>
                  <a:cubicBezTo>
                    <a:pt x="237" y="239"/>
                    <a:pt x="208" y="270"/>
                    <a:pt x="177" y="270"/>
                  </a:cubicBezTo>
                  <a:cubicBezTo>
                    <a:pt x="136" y="270"/>
                    <a:pt x="124" y="221"/>
                    <a:pt x="124" y="216"/>
                  </a:cubicBezTo>
                  <a:cubicBezTo>
                    <a:pt x="124" y="213"/>
                    <a:pt x="127" y="208"/>
                    <a:pt x="127" y="205"/>
                  </a:cubicBezTo>
                  <a:cubicBezTo>
                    <a:pt x="136" y="162"/>
                    <a:pt x="146" y="119"/>
                    <a:pt x="156" y="7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B6B4B51-53B9-DDE4-080B-A630CF0B0D34}"/>
                </a:ext>
              </a:extLst>
            </p:cNvPr>
            <p:cNvSpPr/>
            <p:nvPr/>
          </p:nvSpPr>
          <p:spPr>
            <a:xfrm>
              <a:off x="8574480" y="2002680"/>
              <a:ext cx="11772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911">
                  <a:moveTo>
                    <a:pt x="323" y="36"/>
                  </a:moveTo>
                  <a:cubicBezTo>
                    <a:pt x="328" y="23"/>
                    <a:pt x="328" y="21"/>
                    <a:pt x="328" y="18"/>
                  </a:cubicBezTo>
                  <a:cubicBezTo>
                    <a:pt x="328" y="10"/>
                    <a:pt x="321" y="0"/>
                    <a:pt x="311" y="0"/>
                  </a:cubicBezTo>
                  <a:cubicBezTo>
                    <a:pt x="304" y="0"/>
                    <a:pt x="299" y="3"/>
                    <a:pt x="297" y="10"/>
                  </a:cubicBezTo>
                  <a:cubicBezTo>
                    <a:pt x="200" y="299"/>
                    <a:pt x="102" y="589"/>
                    <a:pt x="5" y="878"/>
                  </a:cubicBezTo>
                  <a:cubicBezTo>
                    <a:pt x="0" y="891"/>
                    <a:pt x="2" y="888"/>
                    <a:pt x="0" y="893"/>
                  </a:cubicBezTo>
                  <a:cubicBezTo>
                    <a:pt x="0" y="904"/>
                    <a:pt x="7" y="911"/>
                    <a:pt x="17" y="911"/>
                  </a:cubicBezTo>
                  <a:cubicBezTo>
                    <a:pt x="29" y="911"/>
                    <a:pt x="31" y="906"/>
                    <a:pt x="36" y="891"/>
                  </a:cubicBezTo>
                  <a:cubicBezTo>
                    <a:pt x="132" y="606"/>
                    <a:pt x="227" y="321"/>
                    <a:pt x="323" y="3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893D7CE-D808-2E9B-4B9C-184BE7DE5A96}"/>
                </a:ext>
              </a:extLst>
            </p:cNvPr>
            <p:cNvSpPr/>
            <p:nvPr/>
          </p:nvSpPr>
          <p:spPr>
            <a:xfrm>
              <a:off x="8721720" y="2021400"/>
              <a:ext cx="143640" cy="23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0" h="644">
                  <a:moveTo>
                    <a:pt x="400" y="10"/>
                  </a:moveTo>
                  <a:cubicBezTo>
                    <a:pt x="396" y="7"/>
                    <a:pt x="400" y="0"/>
                    <a:pt x="388" y="0"/>
                  </a:cubicBezTo>
                  <a:cubicBezTo>
                    <a:pt x="376" y="0"/>
                    <a:pt x="297" y="8"/>
                    <a:pt x="283" y="10"/>
                  </a:cubicBezTo>
                  <a:cubicBezTo>
                    <a:pt x="275" y="10"/>
                    <a:pt x="271" y="16"/>
                    <a:pt x="271" y="29"/>
                  </a:cubicBezTo>
                  <a:cubicBezTo>
                    <a:pt x="271" y="39"/>
                    <a:pt x="278" y="39"/>
                    <a:pt x="290" y="39"/>
                  </a:cubicBezTo>
                  <a:cubicBezTo>
                    <a:pt x="330" y="39"/>
                    <a:pt x="333" y="44"/>
                    <a:pt x="333" y="55"/>
                  </a:cubicBezTo>
                  <a:cubicBezTo>
                    <a:pt x="332" y="61"/>
                    <a:pt x="331" y="67"/>
                    <a:pt x="330" y="73"/>
                  </a:cubicBezTo>
                  <a:cubicBezTo>
                    <a:pt x="314" y="145"/>
                    <a:pt x="297" y="216"/>
                    <a:pt x="280" y="288"/>
                  </a:cubicBezTo>
                  <a:cubicBezTo>
                    <a:pt x="263" y="254"/>
                    <a:pt x="239" y="229"/>
                    <a:pt x="201" y="229"/>
                  </a:cubicBezTo>
                  <a:cubicBezTo>
                    <a:pt x="103" y="229"/>
                    <a:pt x="0" y="364"/>
                    <a:pt x="0" y="496"/>
                  </a:cubicBezTo>
                  <a:cubicBezTo>
                    <a:pt x="0" y="582"/>
                    <a:pt x="45" y="644"/>
                    <a:pt x="110" y="644"/>
                  </a:cubicBezTo>
                  <a:cubicBezTo>
                    <a:pt x="127" y="644"/>
                    <a:pt x="170" y="639"/>
                    <a:pt x="220" y="574"/>
                  </a:cubicBezTo>
                  <a:cubicBezTo>
                    <a:pt x="227" y="613"/>
                    <a:pt x="256" y="644"/>
                    <a:pt x="297" y="644"/>
                  </a:cubicBezTo>
                  <a:cubicBezTo>
                    <a:pt x="326" y="644"/>
                    <a:pt x="345" y="621"/>
                    <a:pt x="359" y="592"/>
                  </a:cubicBezTo>
                  <a:cubicBezTo>
                    <a:pt x="373" y="561"/>
                    <a:pt x="383" y="504"/>
                    <a:pt x="383" y="501"/>
                  </a:cubicBezTo>
                  <a:cubicBezTo>
                    <a:pt x="383" y="493"/>
                    <a:pt x="376" y="493"/>
                    <a:pt x="373" y="493"/>
                  </a:cubicBezTo>
                  <a:cubicBezTo>
                    <a:pt x="366" y="493"/>
                    <a:pt x="364" y="496"/>
                    <a:pt x="362" y="509"/>
                  </a:cubicBezTo>
                  <a:cubicBezTo>
                    <a:pt x="347" y="569"/>
                    <a:pt x="333" y="623"/>
                    <a:pt x="299" y="623"/>
                  </a:cubicBezTo>
                  <a:cubicBezTo>
                    <a:pt x="275" y="623"/>
                    <a:pt x="273" y="600"/>
                    <a:pt x="273" y="582"/>
                  </a:cubicBezTo>
                  <a:cubicBezTo>
                    <a:pt x="273" y="558"/>
                    <a:pt x="275" y="553"/>
                    <a:pt x="278" y="538"/>
                  </a:cubicBezTo>
                  <a:cubicBezTo>
                    <a:pt x="318" y="362"/>
                    <a:pt x="359" y="186"/>
                    <a:pt x="400" y="10"/>
                  </a:cubicBezTo>
                  <a:close/>
                  <a:moveTo>
                    <a:pt x="225" y="525"/>
                  </a:moveTo>
                  <a:cubicBezTo>
                    <a:pt x="220" y="540"/>
                    <a:pt x="220" y="543"/>
                    <a:pt x="208" y="558"/>
                  </a:cubicBezTo>
                  <a:cubicBezTo>
                    <a:pt x="170" y="608"/>
                    <a:pt x="136" y="623"/>
                    <a:pt x="113" y="623"/>
                  </a:cubicBezTo>
                  <a:cubicBezTo>
                    <a:pt x="69" y="623"/>
                    <a:pt x="60" y="571"/>
                    <a:pt x="60" y="538"/>
                  </a:cubicBezTo>
                  <a:cubicBezTo>
                    <a:pt x="60" y="491"/>
                    <a:pt x="86" y="379"/>
                    <a:pt x="105" y="338"/>
                  </a:cubicBezTo>
                  <a:cubicBezTo>
                    <a:pt x="132" y="283"/>
                    <a:pt x="170" y="249"/>
                    <a:pt x="204" y="249"/>
                  </a:cubicBezTo>
                  <a:cubicBezTo>
                    <a:pt x="256" y="249"/>
                    <a:pt x="268" y="325"/>
                    <a:pt x="268" y="330"/>
                  </a:cubicBezTo>
                  <a:cubicBezTo>
                    <a:pt x="268" y="335"/>
                    <a:pt x="268" y="340"/>
                    <a:pt x="266" y="345"/>
                  </a:cubicBezTo>
                  <a:cubicBezTo>
                    <a:pt x="252" y="405"/>
                    <a:pt x="239" y="465"/>
                    <a:pt x="225" y="525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070CB9-1E0E-80CE-66B1-781CAA45A305}"/>
                </a:ext>
              </a:extLst>
            </p:cNvPr>
            <p:cNvSpPr/>
            <p:nvPr/>
          </p:nvSpPr>
          <p:spPr>
            <a:xfrm>
              <a:off x="8857080" y="2103840"/>
              <a:ext cx="158400" cy="20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1" h="582">
                  <a:moveTo>
                    <a:pt x="65" y="514"/>
                  </a:moveTo>
                  <a:cubicBezTo>
                    <a:pt x="57" y="545"/>
                    <a:pt x="57" y="553"/>
                    <a:pt x="19" y="553"/>
                  </a:cubicBezTo>
                  <a:cubicBezTo>
                    <a:pt x="10" y="553"/>
                    <a:pt x="0" y="553"/>
                    <a:pt x="0" y="571"/>
                  </a:cubicBezTo>
                  <a:cubicBezTo>
                    <a:pt x="0" y="576"/>
                    <a:pt x="5" y="582"/>
                    <a:pt x="12" y="582"/>
                  </a:cubicBezTo>
                  <a:cubicBezTo>
                    <a:pt x="34" y="582"/>
                    <a:pt x="57" y="579"/>
                    <a:pt x="81" y="579"/>
                  </a:cubicBezTo>
                  <a:cubicBezTo>
                    <a:pt x="110" y="579"/>
                    <a:pt x="139" y="582"/>
                    <a:pt x="165" y="582"/>
                  </a:cubicBezTo>
                  <a:cubicBezTo>
                    <a:pt x="170" y="582"/>
                    <a:pt x="180" y="582"/>
                    <a:pt x="180" y="564"/>
                  </a:cubicBezTo>
                  <a:cubicBezTo>
                    <a:pt x="180" y="553"/>
                    <a:pt x="172" y="553"/>
                    <a:pt x="160" y="553"/>
                  </a:cubicBezTo>
                  <a:cubicBezTo>
                    <a:pt x="117" y="553"/>
                    <a:pt x="117" y="545"/>
                    <a:pt x="117" y="538"/>
                  </a:cubicBezTo>
                  <a:cubicBezTo>
                    <a:pt x="117" y="527"/>
                    <a:pt x="153" y="379"/>
                    <a:pt x="160" y="356"/>
                  </a:cubicBezTo>
                  <a:cubicBezTo>
                    <a:pt x="170" y="382"/>
                    <a:pt x="194" y="415"/>
                    <a:pt x="237" y="415"/>
                  </a:cubicBezTo>
                  <a:cubicBezTo>
                    <a:pt x="335" y="415"/>
                    <a:pt x="441" y="280"/>
                    <a:pt x="441" y="148"/>
                  </a:cubicBezTo>
                  <a:cubicBezTo>
                    <a:pt x="441" y="62"/>
                    <a:pt x="393" y="0"/>
                    <a:pt x="328" y="0"/>
                  </a:cubicBezTo>
                  <a:cubicBezTo>
                    <a:pt x="285" y="0"/>
                    <a:pt x="244" y="34"/>
                    <a:pt x="218" y="70"/>
                  </a:cubicBezTo>
                  <a:cubicBezTo>
                    <a:pt x="208" y="21"/>
                    <a:pt x="172" y="0"/>
                    <a:pt x="141" y="0"/>
                  </a:cubicBezTo>
                  <a:cubicBezTo>
                    <a:pt x="103" y="0"/>
                    <a:pt x="86" y="36"/>
                    <a:pt x="79" y="52"/>
                  </a:cubicBezTo>
                  <a:cubicBezTo>
                    <a:pt x="65" y="83"/>
                    <a:pt x="53" y="138"/>
                    <a:pt x="53" y="143"/>
                  </a:cubicBezTo>
                  <a:cubicBezTo>
                    <a:pt x="53" y="151"/>
                    <a:pt x="62" y="151"/>
                    <a:pt x="65" y="151"/>
                  </a:cubicBezTo>
                  <a:cubicBezTo>
                    <a:pt x="72" y="151"/>
                    <a:pt x="72" y="151"/>
                    <a:pt x="77" y="130"/>
                  </a:cubicBezTo>
                  <a:cubicBezTo>
                    <a:pt x="91" y="65"/>
                    <a:pt x="108" y="21"/>
                    <a:pt x="139" y="21"/>
                  </a:cubicBezTo>
                  <a:cubicBezTo>
                    <a:pt x="153" y="21"/>
                    <a:pt x="165" y="29"/>
                    <a:pt x="165" y="62"/>
                  </a:cubicBezTo>
                  <a:cubicBezTo>
                    <a:pt x="165" y="83"/>
                    <a:pt x="163" y="93"/>
                    <a:pt x="160" y="109"/>
                  </a:cubicBezTo>
                  <a:cubicBezTo>
                    <a:pt x="128" y="244"/>
                    <a:pt x="97" y="379"/>
                    <a:pt x="65" y="514"/>
                  </a:cubicBezTo>
                  <a:close/>
                  <a:moveTo>
                    <a:pt x="213" y="119"/>
                  </a:moveTo>
                  <a:cubicBezTo>
                    <a:pt x="220" y="96"/>
                    <a:pt x="242" y="70"/>
                    <a:pt x="256" y="57"/>
                  </a:cubicBezTo>
                  <a:cubicBezTo>
                    <a:pt x="287" y="29"/>
                    <a:pt x="311" y="21"/>
                    <a:pt x="326" y="21"/>
                  </a:cubicBezTo>
                  <a:cubicBezTo>
                    <a:pt x="359" y="21"/>
                    <a:pt x="378" y="52"/>
                    <a:pt x="378" y="106"/>
                  </a:cubicBezTo>
                  <a:cubicBezTo>
                    <a:pt x="378" y="161"/>
                    <a:pt x="352" y="265"/>
                    <a:pt x="335" y="301"/>
                  </a:cubicBezTo>
                  <a:cubicBezTo>
                    <a:pt x="306" y="364"/>
                    <a:pt x="268" y="395"/>
                    <a:pt x="237" y="395"/>
                  </a:cubicBezTo>
                  <a:cubicBezTo>
                    <a:pt x="180" y="395"/>
                    <a:pt x="170" y="319"/>
                    <a:pt x="170" y="314"/>
                  </a:cubicBezTo>
                  <a:cubicBezTo>
                    <a:pt x="170" y="312"/>
                    <a:pt x="170" y="309"/>
                    <a:pt x="172" y="299"/>
                  </a:cubicBezTo>
                  <a:cubicBezTo>
                    <a:pt x="186" y="239"/>
                    <a:pt x="200" y="179"/>
                    <a:pt x="213" y="11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5A2C4AD-EFDB-82ED-D75B-911A6DF12684}"/>
                </a:ext>
              </a:extLst>
            </p:cNvPr>
            <p:cNvSpPr/>
            <p:nvPr/>
          </p:nvSpPr>
          <p:spPr>
            <a:xfrm>
              <a:off x="9028440" y="2143080"/>
              <a:ext cx="157320" cy="15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431">
                  <a:moveTo>
                    <a:pt x="261" y="47"/>
                  </a:moveTo>
                  <a:cubicBezTo>
                    <a:pt x="263" y="29"/>
                    <a:pt x="266" y="26"/>
                    <a:pt x="278" y="23"/>
                  </a:cubicBezTo>
                  <a:cubicBezTo>
                    <a:pt x="283" y="23"/>
                    <a:pt x="302" y="23"/>
                    <a:pt x="314" y="23"/>
                  </a:cubicBezTo>
                  <a:cubicBezTo>
                    <a:pt x="350" y="23"/>
                    <a:pt x="366" y="23"/>
                    <a:pt x="381" y="29"/>
                  </a:cubicBezTo>
                  <a:cubicBezTo>
                    <a:pt x="407" y="36"/>
                    <a:pt x="407" y="57"/>
                    <a:pt x="407" y="78"/>
                  </a:cubicBezTo>
                  <a:cubicBezTo>
                    <a:pt x="407" y="88"/>
                    <a:pt x="407" y="99"/>
                    <a:pt x="402" y="130"/>
                  </a:cubicBezTo>
                  <a:cubicBezTo>
                    <a:pt x="402" y="132"/>
                    <a:pt x="402" y="135"/>
                    <a:pt x="402" y="138"/>
                  </a:cubicBezTo>
                  <a:cubicBezTo>
                    <a:pt x="402" y="143"/>
                    <a:pt x="407" y="148"/>
                    <a:pt x="412" y="148"/>
                  </a:cubicBezTo>
                  <a:cubicBezTo>
                    <a:pt x="421" y="148"/>
                    <a:pt x="421" y="143"/>
                    <a:pt x="424" y="132"/>
                  </a:cubicBezTo>
                  <a:cubicBezTo>
                    <a:pt x="429" y="92"/>
                    <a:pt x="433" y="51"/>
                    <a:pt x="438" y="10"/>
                  </a:cubicBezTo>
                  <a:cubicBezTo>
                    <a:pt x="438" y="0"/>
                    <a:pt x="433" y="0"/>
                    <a:pt x="421" y="0"/>
                  </a:cubicBezTo>
                  <a:cubicBezTo>
                    <a:pt x="301" y="0"/>
                    <a:pt x="180" y="0"/>
                    <a:pt x="60" y="0"/>
                  </a:cubicBezTo>
                  <a:cubicBezTo>
                    <a:pt x="45" y="0"/>
                    <a:pt x="43" y="0"/>
                    <a:pt x="38" y="13"/>
                  </a:cubicBezTo>
                  <a:cubicBezTo>
                    <a:pt x="26" y="51"/>
                    <a:pt x="14" y="89"/>
                    <a:pt x="2" y="127"/>
                  </a:cubicBezTo>
                  <a:cubicBezTo>
                    <a:pt x="2" y="130"/>
                    <a:pt x="0" y="135"/>
                    <a:pt x="0" y="138"/>
                  </a:cubicBezTo>
                  <a:cubicBezTo>
                    <a:pt x="0" y="140"/>
                    <a:pt x="0" y="148"/>
                    <a:pt x="10" y="148"/>
                  </a:cubicBezTo>
                  <a:cubicBezTo>
                    <a:pt x="17" y="148"/>
                    <a:pt x="19" y="143"/>
                    <a:pt x="22" y="132"/>
                  </a:cubicBezTo>
                  <a:cubicBezTo>
                    <a:pt x="55" y="29"/>
                    <a:pt x="74" y="23"/>
                    <a:pt x="165" y="23"/>
                  </a:cubicBezTo>
                  <a:cubicBezTo>
                    <a:pt x="173" y="23"/>
                    <a:pt x="181" y="23"/>
                    <a:pt x="189" y="23"/>
                  </a:cubicBezTo>
                  <a:cubicBezTo>
                    <a:pt x="208" y="23"/>
                    <a:pt x="208" y="23"/>
                    <a:pt x="208" y="29"/>
                  </a:cubicBezTo>
                  <a:cubicBezTo>
                    <a:pt x="208" y="31"/>
                    <a:pt x="208" y="34"/>
                    <a:pt x="206" y="44"/>
                  </a:cubicBezTo>
                  <a:cubicBezTo>
                    <a:pt x="180" y="156"/>
                    <a:pt x="153" y="267"/>
                    <a:pt x="127" y="379"/>
                  </a:cubicBezTo>
                  <a:cubicBezTo>
                    <a:pt x="122" y="403"/>
                    <a:pt x="120" y="408"/>
                    <a:pt x="60" y="408"/>
                  </a:cubicBezTo>
                  <a:cubicBezTo>
                    <a:pt x="38" y="408"/>
                    <a:pt x="34" y="408"/>
                    <a:pt x="34" y="423"/>
                  </a:cubicBezTo>
                  <a:cubicBezTo>
                    <a:pt x="34" y="426"/>
                    <a:pt x="34" y="431"/>
                    <a:pt x="43" y="431"/>
                  </a:cubicBezTo>
                  <a:cubicBezTo>
                    <a:pt x="60" y="431"/>
                    <a:pt x="77" y="431"/>
                    <a:pt x="93" y="431"/>
                  </a:cubicBezTo>
                  <a:cubicBezTo>
                    <a:pt x="110" y="431"/>
                    <a:pt x="127" y="428"/>
                    <a:pt x="144" y="428"/>
                  </a:cubicBezTo>
                  <a:cubicBezTo>
                    <a:pt x="160" y="428"/>
                    <a:pt x="180" y="428"/>
                    <a:pt x="196" y="431"/>
                  </a:cubicBezTo>
                  <a:cubicBezTo>
                    <a:pt x="213" y="431"/>
                    <a:pt x="230" y="431"/>
                    <a:pt x="247" y="431"/>
                  </a:cubicBezTo>
                  <a:cubicBezTo>
                    <a:pt x="251" y="431"/>
                    <a:pt x="259" y="431"/>
                    <a:pt x="259" y="418"/>
                  </a:cubicBezTo>
                  <a:cubicBezTo>
                    <a:pt x="259" y="408"/>
                    <a:pt x="254" y="408"/>
                    <a:pt x="235" y="408"/>
                  </a:cubicBezTo>
                  <a:cubicBezTo>
                    <a:pt x="225" y="408"/>
                    <a:pt x="213" y="408"/>
                    <a:pt x="201" y="408"/>
                  </a:cubicBezTo>
                  <a:cubicBezTo>
                    <a:pt x="182" y="405"/>
                    <a:pt x="180" y="403"/>
                    <a:pt x="180" y="395"/>
                  </a:cubicBezTo>
                  <a:cubicBezTo>
                    <a:pt x="180" y="392"/>
                    <a:pt x="180" y="390"/>
                    <a:pt x="182" y="382"/>
                  </a:cubicBezTo>
                  <a:cubicBezTo>
                    <a:pt x="208" y="270"/>
                    <a:pt x="235" y="158"/>
                    <a:pt x="261" y="4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>
              <a:no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0050497-1092-8D6B-ADBD-BBED6341A0AB}"/>
              </a:ext>
            </a:extLst>
          </p:cNvPr>
          <p:cNvSpPr txBox="1"/>
          <p:nvPr/>
        </p:nvSpPr>
        <p:spPr>
          <a:xfrm>
            <a:off x="5189941" y="4254975"/>
            <a:ext cx="4195073" cy="7196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Quantifies how much </a:t>
            </a:r>
            <a:r>
              <a:rPr lang="en-GB" sz="1800" b="1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energy is lost</a:t>
            </a:r>
            <a:r>
              <a:rPr lang="en-GB" sz="1800" i="0" u="none" strike="noStrike" kern="1200" cap="none" dirty="0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 by high momentum particles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AFB6FD-C13E-E856-9BDE-09420007B4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61300" y="1971567"/>
            <a:ext cx="2000880" cy="2172600"/>
          </a:xfrm>
          <a:prstGeom prst="rect">
            <a:avLst/>
          </a:prstGeom>
          <a:ln w="10800"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C32921B-B58A-86F1-C1EC-46A6FDC4677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098500" y="2460087"/>
            <a:ext cx="1991160" cy="1336680"/>
          </a:xfrm>
          <a:prstGeom prst="rect">
            <a:avLst/>
          </a:prstGeom>
          <a:ln w="10800"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D48D017-3191-0055-4767-39DB12139173}"/>
              </a:ext>
            </a:extLst>
          </p:cNvPr>
          <p:cNvGrpSpPr/>
          <p:nvPr/>
        </p:nvGrpSpPr>
        <p:grpSpPr>
          <a:xfrm>
            <a:off x="7763340" y="2460087"/>
            <a:ext cx="335520" cy="933120"/>
            <a:chOff x="7393680" y="2108520"/>
            <a:chExt cx="335520" cy="933120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6663527-89B3-94DF-DE35-188B1C9C661B}"/>
                </a:ext>
              </a:extLst>
            </p:cNvPr>
            <p:cNvSpPr/>
            <p:nvPr/>
          </p:nvSpPr>
          <p:spPr>
            <a:xfrm>
              <a:off x="7393680" y="2156400"/>
              <a:ext cx="291240" cy="837360"/>
            </a:xfrm>
            <a:custGeom>
              <a:avLst/>
              <a:gdLst/>
              <a:ahLst/>
              <a:cxnLst/>
              <a:rect l="0" t="0" r="r" b="b"/>
              <a:pathLst>
                <a:path w="809" h="2326">
                  <a:moveTo>
                    <a:pt x="0" y="0"/>
                  </a:moveTo>
                  <a:cubicBezTo>
                    <a:pt x="270" y="0"/>
                    <a:pt x="539" y="0"/>
                    <a:pt x="809" y="0"/>
                  </a:cubicBezTo>
                  <a:cubicBezTo>
                    <a:pt x="809" y="775"/>
                    <a:pt x="809" y="1550"/>
                    <a:pt x="809" y="2326"/>
                  </a:cubicBezTo>
                  <a:cubicBezTo>
                    <a:pt x="539" y="2326"/>
                    <a:pt x="270" y="2326"/>
                    <a:pt x="0" y="2326"/>
                  </a:cubicBezTo>
                  <a:cubicBezTo>
                    <a:pt x="0" y="1550"/>
                    <a:pt x="0" y="77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B2D20DF-D59A-5A30-576C-EE862C7708C8}"/>
                </a:ext>
              </a:extLst>
            </p:cNvPr>
            <p:cNvSpPr/>
            <p:nvPr/>
          </p:nvSpPr>
          <p:spPr>
            <a:xfrm>
              <a:off x="7396200" y="2108520"/>
              <a:ext cx="333000" cy="933120"/>
            </a:xfrm>
            <a:custGeom>
              <a:avLst/>
              <a:gdLst/>
              <a:ahLst/>
              <a:cxnLst/>
              <a:rect l="0" t="0" r="r" b="b"/>
              <a:pathLst>
                <a:path w="925" h="2592">
                  <a:moveTo>
                    <a:pt x="911" y="96"/>
                  </a:moveTo>
                  <a:cubicBezTo>
                    <a:pt x="925" y="67"/>
                    <a:pt x="920" y="67"/>
                    <a:pt x="925" y="52"/>
                  </a:cubicBezTo>
                  <a:cubicBezTo>
                    <a:pt x="925" y="22"/>
                    <a:pt x="904" y="0"/>
                    <a:pt x="877" y="0"/>
                  </a:cubicBezTo>
                  <a:cubicBezTo>
                    <a:pt x="863" y="0"/>
                    <a:pt x="843" y="7"/>
                    <a:pt x="836" y="22"/>
                  </a:cubicBezTo>
                  <a:cubicBezTo>
                    <a:pt x="562" y="847"/>
                    <a:pt x="288" y="1671"/>
                    <a:pt x="14" y="2496"/>
                  </a:cubicBezTo>
                  <a:cubicBezTo>
                    <a:pt x="0" y="2526"/>
                    <a:pt x="5" y="2526"/>
                    <a:pt x="0" y="2540"/>
                  </a:cubicBezTo>
                  <a:cubicBezTo>
                    <a:pt x="0" y="2570"/>
                    <a:pt x="20" y="2592"/>
                    <a:pt x="48" y="2592"/>
                  </a:cubicBezTo>
                  <a:cubicBezTo>
                    <a:pt x="82" y="2592"/>
                    <a:pt x="88" y="2577"/>
                    <a:pt x="102" y="2533"/>
                  </a:cubicBezTo>
                  <a:cubicBezTo>
                    <a:pt x="372" y="1721"/>
                    <a:pt x="641" y="909"/>
                    <a:pt x="911" y="9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38B9A0A-8944-F4AA-7D1E-54EAFD51C7B8}"/>
              </a:ext>
            </a:extLst>
          </p:cNvPr>
          <p:cNvSpPr txBox="1"/>
          <p:nvPr/>
        </p:nvSpPr>
        <p:spPr>
          <a:xfrm>
            <a:off x="5230054" y="2774804"/>
            <a:ext cx="74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/>
          <p:nvPr/>
        </p:nvPicPr>
        <p:blipFill>
          <a:blip r:embed="rId2"/>
          <a:stretch/>
        </p:blipFill>
        <p:spPr>
          <a:xfrm>
            <a:off x="4320000" y="1080000"/>
            <a:ext cx="2880000" cy="3375360"/>
          </a:xfrm>
          <a:prstGeom prst="rect">
            <a:avLst/>
          </a:prstGeom>
          <a:ln w="10800">
            <a:noFill/>
          </a:ln>
        </p:spPr>
      </p:pic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Nuclear Modification in Small Systems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80000" y="900000"/>
            <a:ext cx="3780000" cy="13089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2200" b="1" strike="noStrike" spc="-1" dirty="0">
                <a:solidFill>
                  <a:srgbClr val="2C3E50"/>
                </a:solidFill>
                <a:latin typeface="Noto Sans"/>
              </a:rPr>
              <a:t>Small system suppression pattern not clear</a:t>
            </a:r>
            <a:endParaRPr lang="en-GB" sz="22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040000" y="4455360"/>
            <a:ext cx="162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Suppression ~0.75!</a:t>
            </a:r>
          </a:p>
        </p:txBody>
      </p:sp>
      <p:sp>
        <p:nvSpPr>
          <p:cNvPr id="159" name="Freeform 158"/>
          <p:cNvSpPr/>
          <p:nvPr/>
        </p:nvSpPr>
        <p:spPr>
          <a:xfrm>
            <a:off x="5760000" y="1980000"/>
            <a:ext cx="180000" cy="2543040"/>
          </a:xfrm>
          <a:custGeom>
            <a:avLst/>
            <a:gdLst/>
            <a:ahLst/>
            <a:cxnLst/>
            <a:rect l="0" t="0" r="r" b="b"/>
            <a:pathLst>
              <a:path w="500" h="7064" fill="none">
                <a:moveTo>
                  <a:pt x="0" y="7064"/>
                </a:moveTo>
                <a:lnTo>
                  <a:pt x="500" y="0"/>
                </a:lnTo>
              </a:path>
            </a:pathLst>
          </a:custGeom>
          <a:ln w="5724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540000" y="1980000"/>
            <a:ext cx="2340000" cy="7819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No suppression!</a:t>
            </a:r>
          </a:p>
        </p:txBody>
      </p:sp>
      <p:pic>
        <p:nvPicPr>
          <p:cNvPr id="161" name="Picture 160"/>
          <p:cNvPicPr/>
          <p:nvPr/>
        </p:nvPicPr>
        <p:blipFill>
          <a:blip r:embed="rId3"/>
          <a:stretch/>
        </p:blipFill>
        <p:spPr>
          <a:xfrm>
            <a:off x="360000" y="2700000"/>
            <a:ext cx="3263400" cy="2381400"/>
          </a:xfrm>
          <a:prstGeom prst="rect">
            <a:avLst/>
          </a:prstGeom>
          <a:ln w="10800">
            <a:noFill/>
          </a:ln>
        </p:spPr>
      </p:pic>
      <p:sp>
        <p:nvSpPr>
          <p:cNvPr id="162" name="Straight Connector 161"/>
          <p:cNvSpPr/>
          <p:nvPr/>
        </p:nvSpPr>
        <p:spPr>
          <a:xfrm>
            <a:off x="1800000" y="2520000"/>
            <a:ext cx="720000" cy="1080000"/>
          </a:xfrm>
          <a:prstGeom prst="line">
            <a:avLst/>
          </a:prstGeom>
          <a:ln w="572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7560625" y="919620"/>
            <a:ext cx="2340000" cy="32007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2C3E50"/>
                </a:solidFill>
                <a:latin typeface="Noto Sans"/>
              </a:rPr>
              <a:t>Apparent tension between RHIC and LHC suppression results</a:t>
            </a:r>
            <a:r>
              <a:rPr lang="en-GB" spc="-1" dirty="0">
                <a:solidFill>
                  <a:srgbClr val="2C3E50"/>
                </a:solidFill>
                <a:latin typeface="Noto Sans"/>
              </a:rPr>
              <a:t>?</a:t>
            </a:r>
            <a:endParaRPr lang="en-GB" sz="1800" b="0" strike="noStrike" spc="-1" dirty="0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500416" y="4388040"/>
            <a:ext cx="360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→ Theoretical input needed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65" name="Folded Corner 164"/>
          <p:cNvSpPr/>
          <p:nvPr/>
        </p:nvSpPr>
        <p:spPr>
          <a:xfrm rot="1704600">
            <a:off x="115200" y="4388400"/>
            <a:ext cx="1440000" cy="590760"/>
          </a:xfrm>
          <a:prstGeom prst="foldedCorner">
            <a:avLst>
              <a:gd name="adj" fmla="val 22245"/>
            </a:avLst>
          </a:prstGeom>
          <a:solidFill>
            <a:srgbClr val="FAFAD2"/>
          </a:solidFill>
          <a:ln w="10800">
            <a:solidFill>
              <a:srgbClr val="EEE8A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2400" b="1" strike="noStrike" spc="-1">
                <a:solidFill>
                  <a:srgbClr val="2C3E50"/>
                </a:solidFill>
                <a:latin typeface="Noto Sans"/>
              </a:rPr>
              <a:t>Glauber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Folded Corner 165"/>
              <p:cNvSpPr/>
              <p:nvPr/>
            </p:nvSpPr>
            <p:spPr>
              <a:xfrm rot="1704600">
                <a:off x="6153480" y="1035720"/>
                <a:ext cx="1456920" cy="510120"/>
              </a:xfrm>
              <a:prstGeom prst="foldedCorner">
                <a:avLst>
                  <a:gd name="adj" fmla="val 22245"/>
                </a:avLst>
              </a:prstGeom>
              <a:solidFill>
                <a:srgbClr val="FAFAD2"/>
              </a:solidFill>
              <a:ln w="10800">
                <a:solidFill>
                  <a:srgbClr val="EEE8A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en-US" sz="2400" b="1" spc="-1" dirty="0">
                    <a:solidFill>
                      <a:srgbClr val="2C3E50"/>
                    </a:solidFill>
                    <a:latin typeface="+mj-lt"/>
                  </a:rPr>
                  <a:t>Direct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1" i="1" spc="-1" smtClean="0">
                        <a:solidFill>
                          <a:srgbClr val="2C3E50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sz="2400" b="1" spc="-1" dirty="0">
                  <a:solidFill>
                    <a:srgbClr val="2C3E5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6" name="Folded Corner 1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4600">
                <a:off x="6153480" y="1035720"/>
                <a:ext cx="1456920" cy="510120"/>
              </a:xfrm>
              <a:prstGeom prst="foldedCorner">
                <a:avLst>
                  <a:gd name="adj" fmla="val 22245"/>
                </a:avLst>
              </a:prstGeom>
              <a:blipFill>
                <a:blip r:embed="rId5"/>
                <a:stretch>
                  <a:fillRect l="-1639" t="-6818" b="-1136"/>
                </a:stretch>
              </a:blipFill>
              <a:ln w="10800">
                <a:solidFill>
                  <a:srgbClr val="EEE8AA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/>
          <p:cNvSpPr txBox="1"/>
          <p:nvPr/>
        </p:nvSpPr>
        <p:spPr>
          <a:xfrm>
            <a:off x="4182424" y="4965480"/>
            <a:ext cx="3155153" cy="6292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0" i="1" strike="noStrike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PHENIX</a:t>
            </a:r>
            <a:r>
              <a:rPr lang="en-GB" sz="1200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, Phys. Rev. Lett.</a:t>
            </a:r>
            <a:r>
              <a:rPr lang="en-GB" sz="1200" b="1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 134</a:t>
            </a:r>
            <a:r>
              <a:rPr lang="en-GB" sz="1200" i="1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, 022302 (2025).</a:t>
            </a:r>
            <a:endParaRPr lang="en-GB" sz="1200" b="0" strike="noStrike" spc="-1" dirty="0">
              <a:solidFill>
                <a:schemeClr val="accent4">
                  <a:lumMod val="50000"/>
                </a:schemeClr>
              </a:solidFill>
              <a:latin typeface="Noto San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440000" y="5040000"/>
            <a:ext cx="2880000" cy="6292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200" b="0" i="1" strike="noStrike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ATLAS, JHEP 07 (2023) 074</a:t>
            </a:r>
            <a:endParaRPr lang="en-GB" sz="1200" b="0" strike="noStrike" spc="-1" dirty="0">
              <a:solidFill>
                <a:schemeClr val="accent4">
                  <a:lumMod val="50000"/>
                </a:schemeClr>
              </a:solidFill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244C1-9115-2ADF-0BA8-DC1384511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D7BFFB-7009-F4F2-38F9-640AFFA69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54"/>
            <a:ext cx="7653130" cy="5376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096CE-76B5-DF4B-899A-1104D0B07EFF}"/>
              </a:ext>
            </a:extLst>
          </p:cNvPr>
          <p:cNvSpPr txBox="1"/>
          <p:nvPr/>
        </p:nvSpPr>
        <p:spPr>
          <a:xfrm>
            <a:off x="7906123" y="4557245"/>
            <a:ext cx="2301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Adapted from J. F. Grosse-</a:t>
            </a:r>
            <a:r>
              <a:rPr lang="en-ZA" sz="1000" dirty="0" err="1">
                <a:solidFill>
                  <a:schemeClr val="accent4">
                    <a:lumMod val="50000"/>
                  </a:schemeClr>
                </a:solidFill>
              </a:rPr>
              <a:t>Oetringhaus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 and U. A. Wiedemann, arXiv:2407.07484 [hep-ex] (2024).</a:t>
            </a:r>
            <a:br>
              <a:rPr lang="en-ZA" sz="1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See backup slides for references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AC629-FA33-64A4-5ABC-4CD0F5AA44F2}"/>
              </a:ext>
            </a:extLst>
          </p:cNvPr>
          <p:cNvSpPr txBox="1"/>
          <p:nvPr/>
        </p:nvSpPr>
        <p:spPr>
          <a:xfrm>
            <a:off x="7802554" y="405419"/>
            <a:ext cx="2012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✅ = observed</a:t>
            </a:r>
          </a:p>
          <a:p>
            <a:r>
              <a:rPr lang="en-US" dirty="0"/>
              <a:t>❌ = not observed</a:t>
            </a:r>
          </a:p>
          <a:p>
            <a:r>
              <a:rPr lang="en-US" dirty="0"/>
              <a:t>? = not measured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E729B-CFB5-4134-A459-9A1B8BBB28D2}"/>
              </a:ext>
            </a:extLst>
          </p:cNvPr>
          <p:cNvSpPr txBox="1"/>
          <p:nvPr/>
        </p:nvSpPr>
        <p:spPr>
          <a:xfrm>
            <a:off x="19153" y="501786"/>
            <a:ext cx="10051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0F721-C472-9B2C-9079-853BB1528276}"/>
              </a:ext>
            </a:extLst>
          </p:cNvPr>
          <p:cNvSpPr txBox="1"/>
          <p:nvPr/>
        </p:nvSpPr>
        <p:spPr>
          <a:xfrm>
            <a:off x="19153" y="1700111"/>
            <a:ext cx="18295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Correlations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DC3C-A320-BA85-F51E-7F998BE37AD6}"/>
              </a:ext>
            </a:extLst>
          </p:cNvPr>
          <p:cNvSpPr txBox="1"/>
          <p:nvPr/>
        </p:nvSpPr>
        <p:spPr>
          <a:xfrm>
            <a:off x="19153" y="2654515"/>
            <a:ext cx="16605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Freezeout </a:t>
            </a:r>
          </a:p>
          <a:p>
            <a:r>
              <a:rPr lang="en-US" sz="2400" dirty="0"/>
              <a:t>properties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7EBB6-F873-3229-B2C0-8192DA99F901}"/>
              </a:ext>
            </a:extLst>
          </p:cNvPr>
          <p:cNvSpPr txBox="1"/>
          <p:nvPr/>
        </p:nvSpPr>
        <p:spPr>
          <a:xfrm>
            <a:off x="19153" y="4852961"/>
            <a:ext cx="19487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Heavy-flavor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9B5B6-EE27-8667-FCF2-9547FFF2B325}"/>
              </a:ext>
            </a:extLst>
          </p:cNvPr>
          <p:cNvSpPr txBox="1"/>
          <p:nvPr/>
        </p:nvSpPr>
        <p:spPr>
          <a:xfrm>
            <a:off x="19153" y="3990890"/>
            <a:ext cx="19487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Hard probes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B3CF60-D161-886D-72E5-28CC33742CE1}"/>
              </a:ext>
            </a:extLst>
          </p:cNvPr>
          <p:cNvSpPr/>
          <p:nvPr/>
        </p:nvSpPr>
        <p:spPr>
          <a:xfrm>
            <a:off x="3587249" y="3772415"/>
            <a:ext cx="3433156" cy="1491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64240-849D-132C-2AF7-5F80D7F4445D}"/>
              </a:ext>
            </a:extLst>
          </p:cNvPr>
          <p:cNvSpPr txBox="1"/>
          <p:nvPr/>
        </p:nvSpPr>
        <p:spPr>
          <a:xfrm>
            <a:off x="7802554" y="1700111"/>
            <a:ext cx="22589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Mixed messages?</a:t>
            </a:r>
          </a:p>
          <a:p>
            <a:endParaRPr lang="en-US" sz="2400" dirty="0"/>
          </a:p>
          <a:p>
            <a:r>
              <a:rPr lang="en-US" sz="2400" dirty="0"/>
              <a:t>Hard probes are </a:t>
            </a:r>
            <a:r>
              <a:rPr lang="en-US" sz="2400" b="1" i="1" dirty="0"/>
              <a:t>the</a:t>
            </a:r>
            <a:r>
              <a:rPr lang="en-US" sz="2400" dirty="0"/>
              <a:t> missing piece of the puzzle!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CA9F07-6FE7-44A4-3753-746C7AA14863}"/>
              </a:ext>
            </a:extLst>
          </p:cNvPr>
          <p:cNvCxnSpPr>
            <a:cxnSpLocks/>
            <a:stCxn id="12" idx="1"/>
            <a:endCxn id="11" idx="7"/>
          </p:cNvCxnSpPr>
          <p:nvPr/>
        </p:nvCxnSpPr>
        <p:spPr>
          <a:xfrm flipH="1">
            <a:off x="6517631" y="3038939"/>
            <a:ext cx="1284923" cy="9519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1E1D-54A1-25D0-047D-6D4D14F11A1C}"/>
                  </a:ext>
                </a:extLst>
              </p:cNvPr>
              <p:cNvSpPr txBox="1"/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1E1D-54A1-25D0-047D-6D4D14F11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976" y="0"/>
                <a:ext cx="1316589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166008-9060-CD8D-2784-BDEFAA6D2FAE}"/>
                  </a:ext>
                </a:extLst>
              </p:cNvPr>
              <p:cNvSpPr txBox="1"/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166008-9060-CD8D-2784-BDEFAA6D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623" y="1"/>
                <a:ext cx="1084588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C08694-9AF7-D614-58C5-585FB6F606F3}"/>
                  </a:ext>
                </a:extLst>
              </p:cNvPr>
              <p:cNvSpPr txBox="1"/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C08694-9AF7-D614-58C5-585FB6F60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08" y="-8965"/>
                <a:ext cx="968588" cy="470630"/>
              </a:xfrm>
              <a:prstGeom prst="rect">
                <a:avLst/>
              </a:prstGeom>
              <a:blipFill>
                <a:blip r:embed="rId6"/>
                <a:stretch>
                  <a:fillRect l="-128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7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F270-795B-D6AD-5F7C-1B0E6191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Approach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7B67D-9D94-3296-4144-051B03DD2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066" y="5168472"/>
            <a:ext cx="4617318" cy="215601"/>
          </a:xfrm>
        </p:spPr>
        <p:txBody>
          <a:bodyPr/>
          <a:lstStyle/>
          <a:p>
            <a:endParaRPr lang="en-US"/>
          </a:p>
        </p:txBody>
      </p:sp>
      <p:grpSp>
        <p:nvGrpSpPr>
          <p:cNvPr id="5120" name="Group 5119">
            <a:extLst>
              <a:ext uri="{FF2B5EF4-FFF2-40B4-BE49-F238E27FC236}">
                <a16:creationId xmlns:a16="http://schemas.microsoft.com/office/drawing/2014/main" id="{D94B6C7D-489D-49B8-9A35-2CB90B9A6F7E}"/>
              </a:ext>
            </a:extLst>
          </p:cNvPr>
          <p:cNvGrpSpPr/>
          <p:nvPr/>
        </p:nvGrpSpPr>
        <p:grpSpPr>
          <a:xfrm>
            <a:off x="4683513" y="1364054"/>
            <a:ext cx="4327585" cy="4170448"/>
            <a:chOff x="4683513" y="1364054"/>
            <a:chExt cx="4327585" cy="4170448"/>
          </a:xfrm>
        </p:grpSpPr>
        <p:grpSp>
          <p:nvGrpSpPr>
            <p:cNvPr id="14" name="Content Placeholder 5">
              <a:extLst>
                <a:ext uri="{FF2B5EF4-FFF2-40B4-BE49-F238E27FC236}">
                  <a16:creationId xmlns:a16="http://schemas.microsoft.com/office/drawing/2014/main" id="{3AA6B1DC-7B80-031A-DD08-02889C92CABC}"/>
                </a:ext>
              </a:extLst>
            </p:cNvPr>
            <p:cNvGrpSpPr/>
            <p:nvPr/>
          </p:nvGrpSpPr>
          <p:grpSpPr>
            <a:xfrm>
              <a:off x="4683513" y="3333919"/>
              <a:ext cx="661241" cy="116307"/>
              <a:chOff x="4683513" y="3333919"/>
              <a:chExt cx="661241" cy="116307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B2A1CC7-6D2D-159B-E45C-35EEC7A448A7}"/>
                  </a:ext>
                </a:extLst>
              </p:cNvPr>
              <p:cNvSpPr/>
              <p:nvPr/>
            </p:nvSpPr>
            <p:spPr>
              <a:xfrm>
                <a:off x="4683513" y="3392072"/>
                <a:ext cx="545176" cy="16615"/>
              </a:xfrm>
              <a:custGeom>
                <a:avLst/>
                <a:gdLst>
                  <a:gd name="connsiteX0" fmla="*/ 0 w 545176"/>
                  <a:gd name="connsiteY0" fmla="*/ 0 h 16615"/>
                  <a:gd name="connsiteX1" fmla="*/ 545176 w 545176"/>
                  <a:gd name="connsiteY1" fmla="*/ 0 h 16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176" h="16615">
                    <a:moveTo>
                      <a:pt x="0" y="0"/>
                    </a:moveTo>
                    <a:lnTo>
                      <a:pt x="545176" y="0"/>
                    </a:lnTo>
                  </a:path>
                </a:pathLst>
              </a:custGeom>
              <a:noFill/>
              <a:ln w="16575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C6422C9-C2D6-3221-63DF-8E83430F06B9}"/>
                  </a:ext>
                </a:extLst>
              </p:cNvPr>
              <p:cNvSpPr/>
              <p:nvPr/>
            </p:nvSpPr>
            <p:spPr>
              <a:xfrm>
                <a:off x="5228689" y="3333919"/>
                <a:ext cx="116065" cy="116307"/>
              </a:xfrm>
              <a:custGeom>
                <a:avLst/>
                <a:gdLst>
                  <a:gd name="connsiteX0" fmla="*/ 116066 w 116065"/>
                  <a:gd name="connsiteY0" fmla="*/ 58154 h 116307"/>
                  <a:gd name="connsiteX1" fmla="*/ 0 w 116065"/>
                  <a:gd name="connsiteY1" fmla="*/ 116307 h 116307"/>
                  <a:gd name="connsiteX2" fmla="*/ 0 w 116065"/>
                  <a:gd name="connsiteY2" fmla="*/ 0 h 11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65" h="116307">
                    <a:moveTo>
                      <a:pt x="116066" y="58154"/>
                    </a:moveTo>
                    <a:lnTo>
                      <a:pt x="0" y="1163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16575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Content Placeholder 5">
              <a:extLst>
                <a:ext uri="{FF2B5EF4-FFF2-40B4-BE49-F238E27FC236}">
                  <a16:creationId xmlns:a16="http://schemas.microsoft.com/office/drawing/2014/main" id="{4888033A-31E4-D93B-CA92-EFCB2AA6672C}"/>
                </a:ext>
              </a:extLst>
            </p:cNvPr>
            <p:cNvGrpSpPr/>
            <p:nvPr/>
          </p:nvGrpSpPr>
          <p:grpSpPr>
            <a:xfrm>
              <a:off x="5363325" y="3059766"/>
              <a:ext cx="1293301" cy="664613"/>
              <a:chOff x="5363325" y="3059766"/>
              <a:chExt cx="1293301" cy="664613"/>
            </a:xfrm>
            <a:solidFill>
              <a:srgbClr val="DAE8FC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2557CAB-0EFA-8D16-EACB-6BD5F8FA9976}"/>
                  </a:ext>
                </a:extLst>
              </p:cNvPr>
              <p:cNvSpPr/>
              <p:nvPr/>
            </p:nvSpPr>
            <p:spPr>
              <a:xfrm>
                <a:off x="5363325" y="3059766"/>
                <a:ext cx="1293301" cy="664613"/>
              </a:xfrm>
              <a:custGeom>
                <a:avLst/>
                <a:gdLst>
                  <a:gd name="connsiteX0" fmla="*/ 1193817 w 1293301"/>
                  <a:gd name="connsiteY0" fmla="*/ 0 h 664613"/>
                  <a:gd name="connsiteX1" fmla="*/ 1293302 w 1293301"/>
                  <a:gd name="connsiteY1" fmla="*/ 99692 h 664613"/>
                  <a:gd name="connsiteX2" fmla="*/ 1293302 w 1293301"/>
                  <a:gd name="connsiteY2" fmla="*/ 564921 h 664613"/>
                  <a:gd name="connsiteX3" fmla="*/ 1193817 w 1293301"/>
                  <a:gd name="connsiteY3" fmla="*/ 664613 h 664613"/>
                  <a:gd name="connsiteX4" fmla="*/ 99485 w 1293301"/>
                  <a:gd name="connsiteY4" fmla="*/ 664613 h 664613"/>
                  <a:gd name="connsiteX5" fmla="*/ 0 w 1293301"/>
                  <a:gd name="connsiteY5" fmla="*/ 564921 h 664613"/>
                  <a:gd name="connsiteX6" fmla="*/ 0 w 1293301"/>
                  <a:gd name="connsiteY6" fmla="*/ 99692 h 664613"/>
                  <a:gd name="connsiteX7" fmla="*/ 99485 w 1293301"/>
                  <a:gd name="connsiteY7" fmla="*/ 0 h 66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3301" h="664613">
                    <a:moveTo>
                      <a:pt x="1193817" y="0"/>
                    </a:moveTo>
                    <a:cubicBezTo>
                      <a:pt x="1248761" y="0"/>
                      <a:pt x="1293302" y="44634"/>
                      <a:pt x="1293302" y="99692"/>
                    </a:cubicBezTo>
                    <a:lnTo>
                      <a:pt x="1293302" y="564921"/>
                    </a:lnTo>
                    <a:cubicBezTo>
                      <a:pt x="1293302" y="619980"/>
                      <a:pt x="1248761" y="664613"/>
                      <a:pt x="1193817" y="664613"/>
                    </a:cubicBezTo>
                    <a:lnTo>
                      <a:pt x="99485" y="664613"/>
                    </a:lnTo>
                    <a:cubicBezTo>
                      <a:pt x="44541" y="664613"/>
                      <a:pt x="0" y="619980"/>
                      <a:pt x="0" y="564921"/>
                    </a:cubicBezTo>
                    <a:lnTo>
                      <a:pt x="0" y="99692"/>
                    </a:lnTo>
                    <a:cubicBezTo>
                      <a:pt x="0" y="44634"/>
                      <a:pt x="44541" y="0"/>
                      <a:pt x="99485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6575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837CD3F-11B2-BD3D-B10F-044106FE2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79906" y="3275765"/>
                <a:ext cx="1260140" cy="299076"/>
              </a:xfrm>
              <a:custGeom>
                <a:avLst/>
                <a:gdLst>
                  <a:gd name="connsiteX0" fmla="*/ 0 w 1260140"/>
                  <a:gd name="connsiteY0" fmla="*/ 0 h 299076"/>
                  <a:gd name="connsiteX1" fmla="*/ 1260140 w 1260140"/>
                  <a:gd name="connsiteY1" fmla="*/ 0 h 299076"/>
                  <a:gd name="connsiteX2" fmla="*/ 1260140 w 1260140"/>
                  <a:gd name="connsiteY2" fmla="*/ 299076 h 299076"/>
                  <a:gd name="connsiteX3" fmla="*/ 0 w 1260140"/>
                  <a:gd name="connsiteY3" fmla="*/ 299076 h 29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0140" h="299076">
                    <a:moveTo>
                      <a:pt x="0" y="0"/>
                    </a:moveTo>
                    <a:lnTo>
                      <a:pt x="1260140" y="0"/>
                    </a:lnTo>
                    <a:lnTo>
                      <a:pt x="1260140" y="299076"/>
                    </a:lnTo>
                    <a:lnTo>
                      <a:pt x="0" y="299076"/>
                    </a:lnTo>
                    <a:close/>
                  </a:path>
                </a:pathLst>
              </a:cu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460E8E6-50BB-A5B7-75F7-7B2778D73B29}"/>
                </a:ext>
              </a:extLst>
            </p:cNvPr>
            <p:cNvGrpSpPr/>
            <p:nvPr/>
          </p:nvGrpSpPr>
          <p:grpSpPr>
            <a:xfrm>
              <a:off x="6656627" y="1364054"/>
              <a:ext cx="2354471" cy="4170448"/>
              <a:chOff x="6656627" y="1364054"/>
              <a:chExt cx="2354471" cy="4170448"/>
            </a:xfrm>
          </p:grpSpPr>
          <p:grpSp>
            <p:nvGrpSpPr>
              <p:cNvPr id="20" name="Content Placeholder 5">
                <a:extLst>
                  <a:ext uri="{FF2B5EF4-FFF2-40B4-BE49-F238E27FC236}">
                    <a16:creationId xmlns:a16="http://schemas.microsoft.com/office/drawing/2014/main" id="{E0FDEC54-633A-34CB-DE07-17AB9B220E4E}"/>
                  </a:ext>
                </a:extLst>
              </p:cNvPr>
              <p:cNvGrpSpPr/>
              <p:nvPr/>
            </p:nvGrpSpPr>
            <p:grpSpPr>
              <a:xfrm>
                <a:off x="6656627" y="3333919"/>
                <a:ext cx="677822" cy="116307"/>
                <a:chOff x="6656627" y="3333919"/>
                <a:chExt cx="677822" cy="116307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450E5582-15B1-7B8F-4258-23B03CC276A0}"/>
                    </a:ext>
                  </a:extLst>
                </p:cNvPr>
                <p:cNvSpPr/>
                <p:nvPr/>
              </p:nvSpPr>
              <p:spPr>
                <a:xfrm>
                  <a:off x="6656627" y="3392072"/>
                  <a:ext cx="561757" cy="16615"/>
                </a:xfrm>
                <a:custGeom>
                  <a:avLst/>
                  <a:gdLst>
                    <a:gd name="connsiteX0" fmla="*/ 0 w 561757"/>
                    <a:gd name="connsiteY0" fmla="*/ 0 h 16615"/>
                    <a:gd name="connsiteX1" fmla="*/ 561757 w 561757"/>
                    <a:gd name="connsiteY1" fmla="*/ 0 h 1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757" h="16615">
                      <a:moveTo>
                        <a:pt x="0" y="0"/>
                      </a:moveTo>
                      <a:lnTo>
                        <a:pt x="561757" y="0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AE8393-4D06-F6D6-5BB1-2AD956AC2FE2}"/>
                    </a:ext>
                  </a:extLst>
                </p:cNvPr>
                <p:cNvSpPr/>
                <p:nvPr/>
              </p:nvSpPr>
              <p:spPr>
                <a:xfrm>
                  <a:off x="7218384" y="3333919"/>
                  <a:ext cx="116065" cy="116307"/>
                </a:xfrm>
                <a:custGeom>
                  <a:avLst/>
                  <a:gdLst>
                    <a:gd name="connsiteX0" fmla="*/ 116066 w 116065"/>
                    <a:gd name="connsiteY0" fmla="*/ 58154 h 116307"/>
                    <a:gd name="connsiteX1" fmla="*/ 0 w 116065"/>
                    <a:gd name="connsiteY1" fmla="*/ 116307 h 116307"/>
                    <a:gd name="connsiteX2" fmla="*/ 0 w 116065"/>
                    <a:gd name="connsiteY2" fmla="*/ 0 h 11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307">
                      <a:moveTo>
                        <a:pt x="116066" y="58154"/>
                      </a:moveTo>
                      <a:lnTo>
                        <a:pt x="0" y="1163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Content Placeholder 5">
                <a:extLst>
                  <a:ext uri="{FF2B5EF4-FFF2-40B4-BE49-F238E27FC236}">
                    <a16:creationId xmlns:a16="http://schemas.microsoft.com/office/drawing/2014/main" id="{F31D43CF-CCC2-DC62-4F58-E82CA9D60126}"/>
                  </a:ext>
                </a:extLst>
              </p:cNvPr>
              <p:cNvGrpSpPr/>
              <p:nvPr/>
            </p:nvGrpSpPr>
            <p:grpSpPr>
              <a:xfrm>
                <a:off x="7958219" y="2194820"/>
                <a:ext cx="116065" cy="828772"/>
                <a:chOff x="7958219" y="2046230"/>
                <a:chExt cx="116065" cy="828772"/>
              </a:xfrm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0FCA9E02-F8F8-C09D-791C-49493FC4E514}"/>
                    </a:ext>
                  </a:extLst>
                </p:cNvPr>
                <p:cNvSpPr/>
                <p:nvPr/>
              </p:nvSpPr>
              <p:spPr>
                <a:xfrm>
                  <a:off x="8016251" y="2046230"/>
                  <a:ext cx="16580" cy="712465"/>
                </a:xfrm>
                <a:custGeom>
                  <a:avLst/>
                  <a:gdLst>
                    <a:gd name="connsiteX0" fmla="*/ 0 w 16580"/>
                    <a:gd name="connsiteY0" fmla="*/ 0 h 712465"/>
                    <a:gd name="connsiteX1" fmla="*/ 0 w 16580"/>
                    <a:gd name="connsiteY1" fmla="*/ 712465 h 712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580" h="712465">
                      <a:moveTo>
                        <a:pt x="0" y="0"/>
                      </a:moveTo>
                      <a:lnTo>
                        <a:pt x="0" y="712465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128809D9-0E6E-5169-A37F-113F7D1E3982}"/>
                    </a:ext>
                  </a:extLst>
                </p:cNvPr>
                <p:cNvSpPr/>
                <p:nvPr/>
              </p:nvSpPr>
              <p:spPr>
                <a:xfrm>
                  <a:off x="7958219" y="2758696"/>
                  <a:ext cx="116065" cy="116307"/>
                </a:xfrm>
                <a:custGeom>
                  <a:avLst/>
                  <a:gdLst>
                    <a:gd name="connsiteX0" fmla="*/ 58033 w 116065"/>
                    <a:gd name="connsiteY0" fmla="*/ 116307 h 116307"/>
                    <a:gd name="connsiteX1" fmla="*/ 0 w 116065"/>
                    <a:gd name="connsiteY1" fmla="*/ 0 h 116307"/>
                    <a:gd name="connsiteX2" fmla="*/ 116066 w 116065"/>
                    <a:gd name="connsiteY2" fmla="*/ 0 h 11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307">
                      <a:moveTo>
                        <a:pt x="58033" y="116307"/>
                      </a:moveTo>
                      <a:lnTo>
                        <a:pt x="0" y="0"/>
                      </a:lnTo>
                      <a:lnTo>
                        <a:pt x="116066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Content Placeholder 5">
                <a:extLst>
                  <a:ext uri="{FF2B5EF4-FFF2-40B4-BE49-F238E27FC236}">
                    <a16:creationId xmlns:a16="http://schemas.microsoft.com/office/drawing/2014/main" id="{2FE5D49A-A126-FD49-6AF0-6FDC01B49848}"/>
                  </a:ext>
                </a:extLst>
              </p:cNvPr>
              <p:cNvGrpSpPr/>
              <p:nvPr/>
            </p:nvGrpSpPr>
            <p:grpSpPr>
              <a:xfrm>
                <a:off x="7021404" y="1364054"/>
                <a:ext cx="1989694" cy="830766"/>
                <a:chOff x="7021404" y="1215464"/>
                <a:chExt cx="1989694" cy="830766"/>
              </a:xfrm>
              <a:solidFill>
                <a:srgbClr val="E1D5E7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471F82F-70F1-4392-680F-67B080072B44}"/>
                    </a:ext>
                  </a:extLst>
                </p:cNvPr>
                <p:cNvSpPr/>
                <p:nvPr/>
              </p:nvSpPr>
              <p:spPr>
                <a:xfrm>
                  <a:off x="7021404" y="1215464"/>
                  <a:ext cx="1989694" cy="830766"/>
                </a:xfrm>
                <a:custGeom>
                  <a:avLst/>
                  <a:gdLst>
                    <a:gd name="connsiteX0" fmla="*/ 0 w 1989694"/>
                    <a:gd name="connsiteY0" fmla="*/ 830767 h 830766"/>
                    <a:gd name="connsiteX1" fmla="*/ 331616 w 1989694"/>
                    <a:gd name="connsiteY1" fmla="*/ 0 h 830766"/>
                    <a:gd name="connsiteX2" fmla="*/ 1989695 w 1989694"/>
                    <a:gd name="connsiteY2" fmla="*/ 0 h 830766"/>
                    <a:gd name="connsiteX3" fmla="*/ 1658079 w 1989694"/>
                    <a:gd name="connsiteY3" fmla="*/ 830767 h 83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9694" h="830766">
                      <a:moveTo>
                        <a:pt x="0" y="830767"/>
                      </a:moveTo>
                      <a:lnTo>
                        <a:pt x="331616" y="0"/>
                      </a:lnTo>
                      <a:lnTo>
                        <a:pt x="1989695" y="0"/>
                      </a:lnTo>
                      <a:lnTo>
                        <a:pt x="1658079" y="830767"/>
                      </a:lnTo>
                      <a:close/>
                    </a:path>
                  </a:pathLst>
                </a:custGeom>
                <a:solidFill>
                  <a:srgbClr val="E1D5E7"/>
                </a:solidFill>
                <a:ln w="16575" cap="flat">
                  <a:solidFill>
                    <a:srgbClr val="9673A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091829CF-453F-710B-335F-26EFE9A2A2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37985" y="1306848"/>
                  <a:ext cx="1956533" cy="710305"/>
                </a:xfrm>
                <a:custGeom>
                  <a:avLst/>
                  <a:gdLst>
                    <a:gd name="connsiteX0" fmla="*/ 0 w 1956533"/>
                    <a:gd name="connsiteY0" fmla="*/ 0 h 710305"/>
                    <a:gd name="connsiteX1" fmla="*/ 1956533 w 1956533"/>
                    <a:gd name="connsiteY1" fmla="*/ 0 h 710305"/>
                    <a:gd name="connsiteX2" fmla="*/ 1956533 w 1956533"/>
                    <a:gd name="connsiteY2" fmla="*/ 710306 h 710305"/>
                    <a:gd name="connsiteX3" fmla="*/ 0 w 1956533"/>
                    <a:gd name="connsiteY3" fmla="*/ 710306 h 71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6533" h="710305">
                      <a:moveTo>
                        <a:pt x="0" y="0"/>
                      </a:moveTo>
                      <a:lnTo>
                        <a:pt x="1956533" y="0"/>
                      </a:lnTo>
                      <a:lnTo>
                        <a:pt x="1956533" y="710306"/>
                      </a:lnTo>
                      <a:lnTo>
                        <a:pt x="0" y="71030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Content Placeholder 5">
                <a:extLst>
                  <a:ext uri="{FF2B5EF4-FFF2-40B4-BE49-F238E27FC236}">
                    <a16:creationId xmlns:a16="http://schemas.microsoft.com/office/drawing/2014/main" id="{F649DDBA-28FC-5BCB-1308-9294A5DB22AA}"/>
                  </a:ext>
                </a:extLst>
              </p:cNvPr>
              <p:cNvGrpSpPr/>
              <p:nvPr/>
            </p:nvGrpSpPr>
            <p:grpSpPr>
              <a:xfrm>
                <a:off x="7958219" y="3706816"/>
                <a:ext cx="116065" cy="479850"/>
                <a:chOff x="7958219" y="3558226"/>
                <a:chExt cx="116065" cy="479850"/>
              </a:xfrm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1876F253-6803-8CAA-7426-D46247A6A84E}"/>
                    </a:ext>
                  </a:extLst>
                </p:cNvPr>
                <p:cNvSpPr/>
                <p:nvPr/>
              </p:nvSpPr>
              <p:spPr>
                <a:xfrm>
                  <a:off x="8016251" y="3558226"/>
                  <a:ext cx="16580" cy="363543"/>
                </a:xfrm>
                <a:custGeom>
                  <a:avLst/>
                  <a:gdLst>
                    <a:gd name="connsiteX0" fmla="*/ 0 w 16580"/>
                    <a:gd name="connsiteY0" fmla="*/ 0 h 363543"/>
                    <a:gd name="connsiteX1" fmla="*/ 0 w 16580"/>
                    <a:gd name="connsiteY1" fmla="*/ 363544 h 36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580" h="363543">
                      <a:moveTo>
                        <a:pt x="0" y="0"/>
                      </a:moveTo>
                      <a:lnTo>
                        <a:pt x="0" y="363544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6D72752-723E-774A-2413-47AF30F715CE}"/>
                    </a:ext>
                  </a:extLst>
                </p:cNvPr>
                <p:cNvSpPr/>
                <p:nvPr/>
              </p:nvSpPr>
              <p:spPr>
                <a:xfrm>
                  <a:off x="7958219" y="3921769"/>
                  <a:ext cx="116065" cy="116307"/>
                </a:xfrm>
                <a:custGeom>
                  <a:avLst/>
                  <a:gdLst>
                    <a:gd name="connsiteX0" fmla="*/ 58033 w 116065"/>
                    <a:gd name="connsiteY0" fmla="*/ 116307 h 116307"/>
                    <a:gd name="connsiteX1" fmla="*/ 0 w 116065"/>
                    <a:gd name="connsiteY1" fmla="*/ 0 h 116307"/>
                    <a:gd name="connsiteX2" fmla="*/ 116066 w 116065"/>
                    <a:gd name="connsiteY2" fmla="*/ 0 h 11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307">
                      <a:moveTo>
                        <a:pt x="58033" y="116307"/>
                      </a:moveTo>
                      <a:lnTo>
                        <a:pt x="0" y="0"/>
                      </a:lnTo>
                      <a:lnTo>
                        <a:pt x="116066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" name="Content Placeholder 5">
                <a:extLst>
                  <a:ext uri="{FF2B5EF4-FFF2-40B4-BE49-F238E27FC236}">
                    <a16:creationId xmlns:a16="http://schemas.microsoft.com/office/drawing/2014/main" id="{E96D1140-C5AC-01EF-13A8-B033607BDC45}"/>
                  </a:ext>
                </a:extLst>
              </p:cNvPr>
              <p:cNvGrpSpPr/>
              <p:nvPr/>
            </p:nvGrpSpPr>
            <p:grpSpPr>
              <a:xfrm>
                <a:off x="7353020" y="3042202"/>
                <a:ext cx="1326463" cy="664613"/>
                <a:chOff x="7353020" y="2893612"/>
                <a:chExt cx="1326463" cy="664613"/>
              </a:xfrm>
              <a:solidFill>
                <a:srgbClr val="DAE8FC"/>
              </a:solidFill>
            </p:grpSpPr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EFD0B43D-1B0C-4BEC-9CB1-134D420F9FF8}"/>
                    </a:ext>
                  </a:extLst>
                </p:cNvPr>
                <p:cNvSpPr/>
                <p:nvPr/>
              </p:nvSpPr>
              <p:spPr>
                <a:xfrm>
                  <a:off x="7353020" y="2893612"/>
                  <a:ext cx="1326463" cy="664613"/>
                </a:xfrm>
                <a:custGeom>
                  <a:avLst/>
                  <a:gdLst>
                    <a:gd name="connsiteX0" fmla="*/ 1226979 w 1326463"/>
                    <a:gd name="connsiteY0" fmla="*/ 0 h 664613"/>
                    <a:gd name="connsiteX1" fmla="*/ 1326463 w 1326463"/>
                    <a:gd name="connsiteY1" fmla="*/ 99692 h 664613"/>
                    <a:gd name="connsiteX2" fmla="*/ 1326463 w 1326463"/>
                    <a:gd name="connsiteY2" fmla="*/ 564921 h 664613"/>
                    <a:gd name="connsiteX3" fmla="*/ 1226979 w 1326463"/>
                    <a:gd name="connsiteY3" fmla="*/ 664613 h 664613"/>
                    <a:gd name="connsiteX4" fmla="*/ 99485 w 1326463"/>
                    <a:gd name="connsiteY4" fmla="*/ 664613 h 664613"/>
                    <a:gd name="connsiteX5" fmla="*/ 0 w 1326463"/>
                    <a:gd name="connsiteY5" fmla="*/ 564921 h 664613"/>
                    <a:gd name="connsiteX6" fmla="*/ 0 w 1326463"/>
                    <a:gd name="connsiteY6" fmla="*/ 99692 h 664613"/>
                    <a:gd name="connsiteX7" fmla="*/ 99485 w 1326463"/>
                    <a:gd name="connsiteY7" fmla="*/ 0 h 66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26463" h="664613">
                      <a:moveTo>
                        <a:pt x="1226979" y="0"/>
                      </a:moveTo>
                      <a:cubicBezTo>
                        <a:pt x="1281923" y="0"/>
                        <a:pt x="1326463" y="44634"/>
                        <a:pt x="1326463" y="99692"/>
                      </a:cubicBezTo>
                      <a:lnTo>
                        <a:pt x="1326463" y="564921"/>
                      </a:lnTo>
                      <a:cubicBezTo>
                        <a:pt x="1326463" y="619980"/>
                        <a:pt x="1281923" y="664613"/>
                        <a:pt x="1226979" y="664613"/>
                      </a:cubicBezTo>
                      <a:lnTo>
                        <a:pt x="99485" y="664613"/>
                      </a:lnTo>
                      <a:cubicBezTo>
                        <a:pt x="44541" y="664613"/>
                        <a:pt x="0" y="619980"/>
                        <a:pt x="0" y="564921"/>
                      </a:cubicBezTo>
                      <a:lnTo>
                        <a:pt x="0" y="99692"/>
                      </a:lnTo>
                      <a:cubicBezTo>
                        <a:pt x="0" y="44634"/>
                        <a:pt x="44541" y="0"/>
                        <a:pt x="99485" y="0"/>
                      </a:cubicBezTo>
                      <a:close/>
                    </a:path>
                  </a:pathLst>
                </a:custGeom>
                <a:solidFill>
                  <a:srgbClr val="DAE8FC"/>
                </a:solidFill>
                <a:ln w="16575" cap="flat">
                  <a:solidFill>
                    <a:srgbClr val="6C8E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276EA3A2-9C89-EC22-DA06-0BFDF512C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69600" y="2993304"/>
                  <a:ext cx="1293301" cy="531690"/>
                </a:xfrm>
                <a:custGeom>
                  <a:avLst/>
                  <a:gdLst>
                    <a:gd name="connsiteX0" fmla="*/ 0 w 1293301"/>
                    <a:gd name="connsiteY0" fmla="*/ 0 h 531690"/>
                    <a:gd name="connsiteX1" fmla="*/ 1293302 w 1293301"/>
                    <a:gd name="connsiteY1" fmla="*/ 0 h 531690"/>
                    <a:gd name="connsiteX2" fmla="*/ 1293302 w 1293301"/>
                    <a:gd name="connsiteY2" fmla="*/ 531691 h 531690"/>
                    <a:gd name="connsiteX3" fmla="*/ 0 w 1293301"/>
                    <a:gd name="connsiteY3" fmla="*/ 531691 h 53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301" h="531690">
                      <a:moveTo>
                        <a:pt x="0" y="0"/>
                      </a:moveTo>
                      <a:lnTo>
                        <a:pt x="1293302" y="0"/>
                      </a:lnTo>
                      <a:lnTo>
                        <a:pt x="1293302" y="531691"/>
                      </a:lnTo>
                      <a:lnTo>
                        <a:pt x="0" y="531691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Content Placeholder 5">
                <a:extLst>
                  <a:ext uri="{FF2B5EF4-FFF2-40B4-BE49-F238E27FC236}">
                    <a16:creationId xmlns:a16="http://schemas.microsoft.com/office/drawing/2014/main" id="{EDC5AC43-FF58-3883-AD91-CEFC2BEBE4A6}"/>
                  </a:ext>
                </a:extLst>
              </p:cNvPr>
              <p:cNvGrpSpPr/>
              <p:nvPr/>
            </p:nvGrpSpPr>
            <p:grpSpPr>
              <a:xfrm>
                <a:off x="7353020" y="4205276"/>
                <a:ext cx="1326463" cy="1329226"/>
                <a:chOff x="7353020" y="4056686"/>
                <a:chExt cx="1326463" cy="1329226"/>
              </a:xfrm>
              <a:solidFill>
                <a:srgbClr val="D5E8D4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3352E71-F39D-E344-8762-80AD33D73EEE}"/>
                    </a:ext>
                  </a:extLst>
                </p:cNvPr>
                <p:cNvSpPr/>
                <p:nvPr/>
              </p:nvSpPr>
              <p:spPr>
                <a:xfrm>
                  <a:off x="7353020" y="4056686"/>
                  <a:ext cx="1326463" cy="1329226"/>
                </a:xfrm>
                <a:custGeom>
                  <a:avLst/>
                  <a:gdLst>
                    <a:gd name="connsiteX0" fmla="*/ 663232 w 1326463"/>
                    <a:gd name="connsiteY0" fmla="*/ 0 h 1329226"/>
                    <a:gd name="connsiteX1" fmla="*/ 1326463 w 1326463"/>
                    <a:gd name="connsiteY1" fmla="*/ 664613 h 1329226"/>
                    <a:gd name="connsiteX2" fmla="*/ 663232 w 1326463"/>
                    <a:gd name="connsiteY2" fmla="*/ 1329227 h 1329226"/>
                    <a:gd name="connsiteX3" fmla="*/ 0 w 1326463"/>
                    <a:gd name="connsiteY3" fmla="*/ 664613 h 1329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6463" h="1329226">
                      <a:moveTo>
                        <a:pt x="663232" y="0"/>
                      </a:moveTo>
                      <a:lnTo>
                        <a:pt x="1326463" y="664613"/>
                      </a:lnTo>
                      <a:lnTo>
                        <a:pt x="663232" y="1329227"/>
                      </a:lnTo>
                      <a:lnTo>
                        <a:pt x="0" y="664613"/>
                      </a:lnTo>
                      <a:close/>
                    </a:path>
                  </a:pathLst>
                </a:custGeom>
                <a:solidFill>
                  <a:srgbClr val="D5E8D4"/>
                </a:solidFill>
                <a:ln w="16575" cap="flat">
                  <a:solidFill>
                    <a:srgbClr val="82B3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2BFA7E63-4F98-DCFB-16A6-7645222F9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69600" y="4505300"/>
                  <a:ext cx="1293301" cy="494306"/>
                </a:xfrm>
                <a:custGeom>
                  <a:avLst/>
                  <a:gdLst>
                    <a:gd name="connsiteX0" fmla="*/ 0 w 1293301"/>
                    <a:gd name="connsiteY0" fmla="*/ 0 h 494306"/>
                    <a:gd name="connsiteX1" fmla="*/ 1293302 w 1293301"/>
                    <a:gd name="connsiteY1" fmla="*/ 0 h 494306"/>
                    <a:gd name="connsiteX2" fmla="*/ 1293302 w 1293301"/>
                    <a:gd name="connsiteY2" fmla="*/ 494306 h 494306"/>
                    <a:gd name="connsiteX3" fmla="*/ 0 w 1293301"/>
                    <a:gd name="connsiteY3" fmla="*/ 494306 h 49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301" h="494306">
                      <a:moveTo>
                        <a:pt x="0" y="0"/>
                      </a:moveTo>
                      <a:lnTo>
                        <a:pt x="1293302" y="0"/>
                      </a:lnTo>
                      <a:lnTo>
                        <a:pt x="1293302" y="494306"/>
                      </a:lnTo>
                      <a:lnTo>
                        <a:pt x="0" y="494306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5124" name="Group 5123">
            <a:extLst>
              <a:ext uri="{FF2B5EF4-FFF2-40B4-BE49-F238E27FC236}">
                <a16:creationId xmlns:a16="http://schemas.microsoft.com/office/drawing/2014/main" id="{F07BA459-047B-FC82-6596-9800564E64CA}"/>
              </a:ext>
            </a:extLst>
          </p:cNvPr>
          <p:cNvGrpSpPr/>
          <p:nvPr/>
        </p:nvGrpSpPr>
        <p:grpSpPr>
          <a:xfrm>
            <a:off x="589132" y="1009263"/>
            <a:ext cx="2452882" cy="4044342"/>
            <a:chOff x="589132" y="1009263"/>
            <a:chExt cx="2452882" cy="4044342"/>
          </a:xfrm>
        </p:grpSpPr>
        <p:grpSp>
          <p:nvGrpSpPr>
            <p:cNvPr id="5123" name="Group 5122">
              <a:extLst>
                <a:ext uri="{FF2B5EF4-FFF2-40B4-BE49-F238E27FC236}">
                  <a16:creationId xmlns:a16="http://schemas.microsoft.com/office/drawing/2014/main" id="{91DD348F-3EF4-DA1F-5AF9-80AF4A1367BC}"/>
                </a:ext>
              </a:extLst>
            </p:cNvPr>
            <p:cNvGrpSpPr/>
            <p:nvPr/>
          </p:nvGrpSpPr>
          <p:grpSpPr>
            <a:xfrm>
              <a:off x="1052320" y="3059766"/>
              <a:ext cx="1989694" cy="1993839"/>
              <a:chOff x="1052320" y="3059766"/>
              <a:chExt cx="1989694" cy="1993839"/>
            </a:xfrm>
          </p:grpSpPr>
          <p:grpSp>
            <p:nvGrpSpPr>
              <p:cNvPr id="11" name="Content Placeholder 5">
                <a:extLst>
                  <a:ext uri="{FF2B5EF4-FFF2-40B4-BE49-F238E27FC236}">
                    <a16:creationId xmlns:a16="http://schemas.microsoft.com/office/drawing/2014/main" id="{BFCA142A-E523-FD6C-FA14-F6B407E04285}"/>
                  </a:ext>
                </a:extLst>
              </p:cNvPr>
              <p:cNvGrpSpPr/>
              <p:nvPr/>
            </p:nvGrpSpPr>
            <p:grpSpPr>
              <a:xfrm>
                <a:off x="1383935" y="3059766"/>
                <a:ext cx="1326463" cy="664613"/>
                <a:chOff x="1383935" y="3059766"/>
                <a:chExt cx="1326463" cy="664613"/>
              </a:xfrm>
              <a:solidFill>
                <a:srgbClr val="DAE8FC"/>
              </a:solidFill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2F8F51E0-A3C5-32A9-F573-57A5BBC895E9}"/>
                    </a:ext>
                  </a:extLst>
                </p:cNvPr>
                <p:cNvSpPr/>
                <p:nvPr/>
              </p:nvSpPr>
              <p:spPr>
                <a:xfrm>
                  <a:off x="1383935" y="3059766"/>
                  <a:ext cx="1326463" cy="664613"/>
                </a:xfrm>
                <a:custGeom>
                  <a:avLst/>
                  <a:gdLst>
                    <a:gd name="connsiteX0" fmla="*/ 1226979 w 1326463"/>
                    <a:gd name="connsiteY0" fmla="*/ 0 h 664613"/>
                    <a:gd name="connsiteX1" fmla="*/ 1326463 w 1326463"/>
                    <a:gd name="connsiteY1" fmla="*/ 99692 h 664613"/>
                    <a:gd name="connsiteX2" fmla="*/ 1326463 w 1326463"/>
                    <a:gd name="connsiteY2" fmla="*/ 564921 h 664613"/>
                    <a:gd name="connsiteX3" fmla="*/ 1226979 w 1326463"/>
                    <a:gd name="connsiteY3" fmla="*/ 664613 h 664613"/>
                    <a:gd name="connsiteX4" fmla="*/ 99485 w 1326463"/>
                    <a:gd name="connsiteY4" fmla="*/ 664613 h 664613"/>
                    <a:gd name="connsiteX5" fmla="*/ 0 w 1326463"/>
                    <a:gd name="connsiteY5" fmla="*/ 564921 h 664613"/>
                    <a:gd name="connsiteX6" fmla="*/ 0 w 1326463"/>
                    <a:gd name="connsiteY6" fmla="*/ 99692 h 664613"/>
                    <a:gd name="connsiteX7" fmla="*/ 99485 w 1326463"/>
                    <a:gd name="connsiteY7" fmla="*/ 0 h 66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26463" h="664613">
                      <a:moveTo>
                        <a:pt x="1226979" y="0"/>
                      </a:moveTo>
                      <a:cubicBezTo>
                        <a:pt x="1281922" y="0"/>
                        <a:pt x="1326463" y="44634"/>
                        <a:pt x="1326463" y="99692"/>
                      </a:cubicBezTo>
                      <a:lnTo>
                        <a:pt x="1326463" y="564921"/>
                      </a:lnTo>
                      <a:cubicBezTo>
                        <a:pt x="1326463" y="619980"/>
                        <a:pt x="1281922" y="664613"/>
                        <a:pt x="1226979" y="664613"/>
                      </a:cubicBezTo>
                      <a:lnTo>
                        <a:pt x="99485" y="664613"/>
                      </a:lnTo>
                      <a:cubicBezTo>
                        <a:pt x="44541" y="664613"/>
                        <a:pt x="0" y="619980"/>
                        <a:pt x="0" y="564921"/>
                      </a:cubicBezTo>
                      <a:lnTo>
                        <a:pt x="0" y="99692"/>
                      </a:lnTo>
                      <a:cubicBezTo>
                        <a:pt x="0" y="44634"/>
                        <a:pt x="44541" y="0"/>
                        <a:pt x="99485" y="0"/>
                      </a:cubicBezTo>
                      <a:close/>
                    </a:path>
                  </a:pathLst>
                </a:custGeom>
                <a:solidFill>
                  <a:srgbClr val="DAE8FC"/>
                </a:solidFill>
                <a:ln w="16575" cap="flat">
                  <a:solidFill>
                    <a:srgbClr val="6C8E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687F311-756B-C82B-6A2E-576D99816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00516" y="3159458"/>
                  <a:ext cx="1293301" cy="531690"/>
                </a:xfrm>
                <a:custGeom>
                  <a:avLst/>
                  <a:gdLst>
                    <a:gd name="connsiteX0" fmla="*/ 0 w 1293301"/>
                    <a:gd name="connsiteY0" fmla="*/ 0 h 531690"/>
                    <a:gd name="connsiteX1" fmla="*/ 1293302 w 1293301"/>
                    <a:gd name="connsiteY1" fmla="*/ 0 h 531690"/>
                    <a:gd name="connsiteX2" fmla="*/ 1293302 w 1293301"/>
                    <a:gd name="connsiteY2" fmla="*/ 531691 h 531690"/>
                    <a:gd name="connsiteX3" fmla="*/ 0 w 1293301"/>
                    <a:gd name="connsiteY3" fmla="*/ 531691 h 53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301" h="531690">
                      <a:moveTo>
                        <a:pt x="0" y="0"/>
                      </a:moveTo>
                      <a:lnTo>
                        <a:pt x="1293302" y="0"/>
                      </a:lnTo>
                      <a:lnTo>
                        <a:pt x="1293302" y="531691"/>
                      </a:lnTo>
                      <a:lnTo>
                        <a:pt x="0" y="531691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Content Placeholder 5">
                <a:extLst>
                  <a:ext uri="{FF2B5EF4-FFF2-40B4-BE49-F238E27FC236}">
                    <a16:creationId xmlns:a16="http://schemas.microsoft.com/office/drawing/2014/main" id="{C5BF075F-1EFD-1091-9B5D-090C2EA29045}"/>
                  </a:ext>
                </a:extLst>
              </p:cNvPr>
              <p:cNvGrpSpPr/>
              <p:nvPr/>
            </p:nvGrpSpPr>
            <p:grpSpPr>
              <a:xfrm>
                <a:off x="1989134" y="3742988"/>
                <a:ext cx="116065" cy="479850"/>
                <a:chOff x="1989134" y="3742988"/>
                <a:chExt cx="116065" cy="479850"/>
              </a:xfrm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3BB64250-E334-38DC-D76F-D090E4B5D545}"/>
                    </a:ext>
                  </a:extLst>
                </p:cNvPr>
                <p:cNvSpPr/>
                <p:nvPr/>
              </p:nvSpPr>
              <p:spPr>
                <a:xfrm>
                  <a:off x="2047167" y="3859295"/>
                  <a:ext cx="16580" cy="363543"/>
                </a:xfrm>
                <a:custGeom>
                  <a:avLst/>
                  <a:gdLst>
                    <a:gd name="connsiteX0" fmla="*/ 0 w 16580"/>
                    <a:gd name="connsiteY0" fmla="*/ 363544 h 363543"/>
                    <a:gd name="connsiteX1" fmla="*/ 0 w 16580"/>
                    <a:gd name="connsiteY1" fmla="*/ 0 h 36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580" h="363543">
                      <a:moveTo>
                        <a:pt x="0" y="36354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80BE3200-C9F9-D8DE-8AAC-0B6A4849DD7C}"/>
                    </a:ext>
                  </a:extLst>
                </p:cNvPr>
                <p:cNvSpPr/>
                <p:nvPr/>
              </p:nvSpPr>
              <p:spPr>
                <a:xfrm>
                  <a:off x="1989134" y="3742988"/>
                  <a:ext cx="116065" cy="116307"/>
                </a:xfrm>
                <a:custGeom>
                  <a:avLst/>
                  <a:gdLst>
                    <a:gd name="connsiteX0" fmla="*/ 58033 w 116065"/>
                    <a:gd name="connsiteY0" fmla="*/ 0 h 116307"/>
                    <a:gd name="connsiteX1" fmla="*/ 116066 w 116065"/>
                    <a:gd name="connsiteY1" fmla="*/ 116307 h 116307"/>
                    <a:gd name="connsiteX2" fmla="*/ 0 w 116065"/>
                    <a:gd name="connsiteY2" fmla="*/ 116307 h 11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307">
                      <a:moveTo>
                        <a:pt x="58033" y="0"/>
                      </a:moveTo>
                      <a:lnTo>
                        <a:pt x="116066" y="116307"/>
                      </a:lnTo>
                      <a:lnTo>
                        <a:pt x="0" y="11630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Content Placeholder 5">
                <a:extLst>
                  <a:ext uri="{FF2B5EF4-FFF2-40B4-BE49-F238E27FC236}">
                    <a16:creationId xmlns:a16="http://schemas.microsoft.com/office/drawing/2014/main" id="{A9398C51-A5D0-BFED-AC87-2BBFDDA029B2}"/>
                  </a:ext>
                </a:extLst>
              </p:cNvPr>
              <p:cNvGrpSpPr/>
              <p:nvPr/>
            </p:nvGrpSpPr>
            <p:grpSpPr>
              <a:xfrm>
                <a:off x="1052320" y="4222839"/>
                <a:ext cx="1989694" cy="830766"/>
                <a:chOff x="1052320" y="4222839"/>
                <a:chExt cx="1989694" cy="830766"/>
              </a:xfrm>
              <a:solidFill>
                <a:srgbClr val="E1D5E7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85F6812-C771-CB9E-283A-5102E3B2B795}"/>
                    </a:ext>
                  </a:extLst>
                </p:cNvPr>
                <p:cNvSpPr/>
                <p:nvPr/>
              </p:nvSpPr>
              <p:spPr>
                <a:xfrm>
                  <a:off x="1052320" y="4222839"/>
                  <a:ext cx="1989694" cy="830766"/>
                </a:xfrm>
                <a:custGeom>
                  <a:avLst/>
                  <a:gdLst>
                    <a:gd name="connsiteX0" fmla="*/ 0 w 1989694"/>
                    <a:gd name="connsiteY0" fmla="*/ 830767 h 830766"/>
                    <a:gd name="connsiteX1" fmla="*/ 331616 w 1989694"/>
                    <a:gd name="connsiteY1" fmla="*/ 0 h 830766"/>
                    <a:gd name="connsiteX2" fmla="*/ 1989695 w 1989694"/>
                    <a:gd name="connsiteY2" fmla="*/ 0 h 830766"/>
                    <a:gd name="connsiteX3" fmla="*/ 1658079 w 1989694"/>
                    <a:gd name="connsiteY3" fmla="*/ 830767 h 83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9694" h="830766">
                      <a:moveTo>
                        <a:pt x="0" y="830767"/>
                      </a:moveTo>
                      <a:lnTo>
                        <a:pt x="331616" y="0"/>
                      </a:lnTo>
                      <a:lnTo>
                        <a:pt x="1989695" y="0"/>
                      </a:lnTo>
                      <a:lnTo>
                        <a:pt x="1658079" y="830767"/>
                      </a:lnTo>
                      <a:close/>
                    </a:path>
                  </a:pathLst>
                </a:custGeom>
                <a:solidFill>
                  <a:srgbClr val="E1D5E7"/>
                </a:solidFill>
                <a:ln w="16575" cap="flat">
                  <a:solidFill>
                    <a:srgbClr val="9673A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4960DA4-FADF-F678-5A18-D835DE63F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8900" y="4314223"/>
                  <a:ext cx="1956533" cy="710305"/>
                </a:xfrm>
                <a:custGeom>
                  <a:avLst/>
                  <a:gdLst>
                    <a:gd name="connsiteX0" fmla="*/ 0 w 1956533"/>
                    <a:gd name="connsiteY0" fmla="*/ 0 h 710305"/>
                    <a:gd name="connsiteX1" fmla="*/ 1956533 w 1956533"/>
                    <a:gd name="connsiteY1" fmla="*/ 0 h 710305"/>
                    <a:gd name="connsiteX2" fmla="*/ 1956533 w 1956533"/>
                    <a:gd name="connsiteY2" fmla="*/ 710306 h 710305"/>
                    <a:gd name="connsiteX3" fmla="*/ 0 w 1956533"/>
                    <a:gd name="connsiteY3" fmla="*/ 710306 h 71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6533" h="710305">
                      <a:moveTo>
                        <a:pt x="0" y="0"/>
                      </a:moveTo>
                      <a:lnTo>
                        <a:pt x="1956533" y="0"/>
                      </a:lnTo>
                      <a:lnTo>
                        <a:pt x="1956533" y="710306"/>
                      </a:lnTo>
                      <a:lnTo>
                        <a:pt x="0" y="710306"/>
                      </a:lnTo>
                      <a:close/>
                    </a:path>
                  </a:pathLst>
                </a:custGeom>
              </p:spPr>
            </p:pic>
          </p:grp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9F186E9-0E00-214C-00F5-11CE490EF792}"/>
                </a:ext>
              </a:extLst>
            </p:cNvPr>
            <p:cNvPicPr/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>
            <a:xfrm>
              <a:off x="589132" y="1009263"/>
              <a:ext cx="2000880" cy="2172600"/>
            </a:xfrm>
            <a:prstGeom prst="rect">
              <a:avLst/>
            </a:prstGeom>
            <a:ln w="10800">
              <a:noFill/>
            </a:ln>
          </p:spPr>
        </p:pic>
      </p:grpSp>
      <p:grpSp>
        <p:nvGrpSpPr>
          <p:cNvPr id="5125" name="Group 5124">
            <a:extLst>
              <a:ext uri="{FF2B5EF4-FFF2-40B4-BE49-F238E27FC236}">
                <a16:creationId xmlns:a16="http://schemas.microsoft.com/office/drawing/2014/main" id="{3C6FBAC2-7F7B-7233-6F5D-D18447A9A6A6}"/>
              </a:ext>
            </a:extLst>
          </p:cNvPr>
          <p:cNvGrpSpPr/>
          <p:nvPr/>
        </p:nvGrpSpPr>
        <p:grpSpPr>
          <a:xfrm>
            <a:off x="2710399" y="1564386"/>
            <a:ext cx="3711126" cy="3550580"/>
            <a:chOff x="2710399" y="1564386"/>
            <a:chExt cx="3711126" cy="3550580"/>
          </a:xfrm>
        </p:grpSpPr>
        <p:grpSp>
          <p:nvGrpSpPr>
            <p:cNvPr id="5121" name="Group 5120">
              <a:extLst>
                <a:ext uri="{FF2B5EF4-FFF2-40B4-BE49-F238E27FC236}">
                  <a16:creationId xmlns:a16="http://schemas.microsoft.com/office/drawing/2014/main" id="{DAED29CD-5A79-CD4E-83A8-F8CDC250A585}"/>
                </a:ext>
              </a:extLst>
            </p:cNvPr>
            <p:cNvGrpSpPr/>
            <p:nvPr/>
          </p:nvGrpSpPr>
          <p:grpSpPr>
            <a:xfrm>
              <a:off x="2710399" y="1564386"/>
              <a:ext cx="1989693" cy="3489219"/>
              <a:chOff x="2710399" y="1564386"/>
              <a:chExt cx="1989693" cy="3489219"/>
            </a:xfrm>
          </p:grpSpPr>
          <p:grpSp>
            <p:nvGrpSpPr>
              <p:cNvPr id="17" name="Content Placeholder 5">
                <a:extLst>
                  <a:ext uri="{FF2B5EF4-FFF2-40B4-BE49-F238E27FC236}">
                    <a16:creationId xmlns:a16="http://schemas.microsoft.com/office/drawing/2014/main" id="{0A498056-3C48-50A3-F777-ECA532A5FD7C}"/>
                  </a:ext>
                </a:extLst>
              </p:cNvPr>
              <p:cNvGrpSpPr/>
              <p:nvPr/>
            </p:nvGrpSpPr>
            <p:grpSpPr>
              <a:xfrm>
                <a:off x="3357049" y="3059766"/>
                <a:ext cx="1326463" cy="664613"/>
                <a:chOff x="3357049" y="3059766"/>
                <a:chExt cx="1326463" cy="664613"/>
              </a:xfrm>
              <a:solidFill>
                <a:srgbClr val="DAE8FC"/>
              </a:solidFill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238589E-61B4-ED3D-C3AD-9BD75D2B7D8E}"/>
                    </a:ext>
                  </a:extLst>
                </p:cNvPr>
                <p:cNvSpPr/>
                <p:nvPr/>
              </p:nvSpPr>
              <p:spPr>
                <a:xfrm>
                  <a:off x="3357049" y="3059766"/>
                  <a:ext cx="1326463" cy="664613"/>
                </a:xfrm>
                <a:custGeom>
                  <a:avLst/>
                  <a:gdLst>
                    <a:gd name="connsiteX0" fmla="*/ 1226979 w 1326463"/>
                    <a:gd name="connsiteY0" fmla="*/ 0 h 664613"/>
                    <a:gd name="connsiteX1" fmla="*/ 1326463 w 1326463"/>
                    <a:gd name="connsiteY1" fmla="*/ 99692 h 664613"/>
                    <a:gd name="connsiteX2" fmla="*/ 1326463 w 1326463"/>
                    <a:gd name="connsiteY2" fmla="*/ 564921 h 664613"/>
                    <a:gd name="connsiteX3" fmla="*/ 1226979 w 1326463"/>
                    <a:gd name="connsiteY3" fmla="*/ 664613 h 664613"/>
                    <a:gd name="connsiteX4" fmla="*/ 99485 w 1326463"/>
                    <a:gd name="connsiteY4" fmla="*/ 664613 h 664613"/>
                    <a:gd name="connsiteX5" fmla="*/ 0 w 1326463"/>
                    <a:gd name="connsiteY5" fmla="*/ 564921 h 664613"/>
                    <a:gd name="connsiteX6" fmla="*/ 0 w 1326463"/>
                    <a:gd name="connsiteY6" fmla="*/ 99692 h 664613"/>
                    <a:gd name="connsiteX7" fmla="*/ 99485 w 1326463"/>
                    <a:gd name="connsiteY7" fmla="*/ 0 h 66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26463" h="664613">
                      <a:moveTo>
                        <a:pt x="1226979" y="0"/>
                      </a:moveTo>
                      <a:cubicBezTo>
                        <a:pt x="1281922" y="0"/>
                        <a:pt x="1326463" y="44634"/>
                        <a:pt x="1326463" y="99692"/>
                      </a:cubicBezTo>
                      <a:lnTo>
                        <a:pt x="1326463" y="564921"/>
                      </a:lnTo>
                      <a:cubicBezTo>
                        <a:pt x="1326463" y="619980"/>
                        <a:pt x="1281922" y="664613"/>
                        <a:pt x="1226979" y="664613"/>
                      </a:cubicBezTo>
                      <a:lnTo>
                        <a:pt x="99485" y="664613"/>
                      </a:lnTo>
                      <a:cubicBezTo>
                        <a:pt x="44541" y="664613"/>
                        <a:pt x="0" y="619980"/>
                        <a:pt x="0" y="564921"/>
                      </a:cubicBezTo>
                      <a:lnTo>
                        <a:pt x="0" y="99692"/>
                      </a:lnTo>
                      <a:cubicBezTo>
                        <a:pt x="0" y="44634"/>
                        <a:pt x="44541" y="0"/>
                        <a:pt x="99485" y="0"/>
                      </a:cubicBezTo>
                      <a:close/>
                    </a:path>
                  </a:pathLst>
                </a:custGeom>
                <a:solidFill>
                  <a:srgbClr val="DAE8FC"/>
                </a:solidFill>
                <a:ln w="16575" cap="flat">
                  <a:solidFill>
                    <a:srgbClr val="6C8E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63F0B3B-D16A-7B3B-FFD6-28966A83F9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73630" y="3284073"/>
                  <a:ext cx="1293301" cy="282460"/>
                </a:xfrm>
                <a:custGeom>
                  <a:avLst/>
                  <a:gdLst>
                    <a:gd name="connsiteX0" fmla="*/ 0 w 1293301"/>
                    <a:gd name="connsiteY0" fmla="*/ 0 h 282460"/>
                    <a:gd name="connsiteX1" fmla="*/ 1293302 w 1293301"/>
                    <a:gd name="connsiteY1" fmla="*/ 0 h 282460"/>
                    <a:gd name="connsiteX2" fmla="*/ 1293302 w 1293301"/>
                    <a:gd name="connsiteY2" fmla="*/ 282461 h 282460"/>
                    <a:gd name="connsiteX3" fmla="*/ 0 w 1293301"/>
                    <a:gd name="connsiteY3" fmla="*/ 282461 h 282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3301" h="282460">
                      <a:moveTo>
                        <a:pt x="0" y="0"/>
                      </a:moveTo>
                      <a:lnTo>
                        <a:pt x="1293302" y="0"/>
                      </a:lnTo>
                      <a:lnTo>
                        <a:pt x="1293302" y="282461"/>
                      </a:lnTo>
                      <a:lnTo>
                        <a:pt x="0" y="282461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7" name="Content Placeholder 5">
                <a:extLst>
                  <a:ext uri="{FF2B5EF4-FFF2-40B4-BE49-F238E27FC236}">
                    <a16:creationId xmlns:a16="http://schemas.microsoft.com/office/drawing/2014/main" id="{48FAE00A-99F4-4D7C-2F84-50D37225E39D}"/>
                  </a:ext>
                </a:extLst>
              </p:cNvPr>
              <p:cNvGrpSpPr/>
              <p:nvPr/>
            </p:nvGrpSpPr>
            <p:grpSpPr>
              <a:xfrm>
                <a:off x="3963906" y="2395152"/>
                <a:ext cx="116065" cy="646004"/>
                <a:chOff x="3963906" y="2395152"/>
                <a:chExt cx="116065" cy="646004"/>
              </a:xfrm>
            </p:grpSpPr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C127413-72FE-AA7A-1DA9-2755162A7916}"/>
                    </a:ext>
                  </a:extLst>
                </p:cNvPr>
                <p:cNvSpPr/>
                <p:nvPr/>
              </p:nvSpPr>
              <p:spPr>
                <a:xfrm>
                  <a:off x="4021939" y="2395152"/>
                  <a:ext cx="6632" cy="529696"/>
                </a:xfrm>
                <a:custGeom>
                  <a:avLst/>
                  <a:gdLst>
                    <a:gd name="connsiteX0" fmla="*/ 6632 w 6632"/>
                    <a:gd name="connsiteY0" fmla="*/ 0 h 529696"/>
                    <a:gd name="connsiteX1" fmla="*/ 0 w 6632"/>
                    <a:gd name="connsiteY1" fmla="*/ 529697 h 529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2" h="529696">
                      <a:moveTo>
                        <a:pt x="6632" y="0"/>
                      </a:moveTo>
                      <a:lnTo>
                        <a:pt x="0" y="529697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98B5F03F-D8DE-DDBE-3217-7CCD7910B3B8}"/>
                    </a:ext>
                  </a:extLst>
                </p:cNvPr>
                <p:cNvSpPr/>
                <p:nvPr/>
              </p:nvSpPr>
              <p:spPr>
                <a:xfrm>
                  <a:off x="3963906" y="2924184"/>
                  <a:ext cx="116065" cy="116971"/>
                </a:xfrm>
                <a:custGeom>
                  <a:avLst/>
                  <a:gdLst>
                    <a:gd name="connsiteX0" fmla="*/ 56540 w 116065"/>
                    <a:gd name="connsiteY0" fmla="*/ 116972 h 116971"/>
                    <a:gd name="connsiteX1" fmla="*/ 0 w 116065"/>
                    <a:gd name="connsiteY1" fmla="*/ 0 h 116971"/>
                    <a:gd name="connsiteX2" fmla="*/ 116066 w 116065"/>
                    <a:gd name="connsiteY2" fmla="*/ 1495 h 11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971">
                      <a:moveTo>
                        <a:pt x="56540" y="116972"/>
                      </a:moveTo>
                      <a:lnTo>
                        <a:pt x="0" y="0"/>
                      </a:lnTo>
                      <a:lnTo>
                        <a:pt x="116066" y="1495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0" name="Content Placeholder 5">
                <a:extLst>
                  <a:ext uri="{FF2B5EF4-FFF2-40B4-BE49-F238E27FC236}">
                    <a16:creationId xmlns:a16="http://schemas.microsoft.com/office/drawing/2014/main" id="{1EE9BFF1-9962-FA0E-9B47-128F3F6D0249}"/>
                  </a:ext>
                </a:extLst>
              </p:cNvPr>
              <p:cNvGrpSpPr/>
              <p:nvPr/>
            </p:nvGrpSpPr>
            <p:grpSpPr>
              <a:xfrm>
                <a:off x="3357049" y="1564386"/>
                <a:ext cx="1343043" cy="830766"/>
                <a:chOff x="3357049" y="1564386"/>
                <a:chExt cx="1343043" cy="830766"/>
              </a:xfrm>
              <a:solidFill>
                <a:srgbClr val="FFF2CC"/>
              </a:solidFill>
            </p:grpSpPr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9A6E3CE-08CB-7F1B-F4C1-D4E293C0F572}"/>
                    </a:ext>
                  </a:extLst>
                </p:cNvPr>
                <p:cNvSpPr/>
                <p:nvPr/>
              </p:nvSpPr>
              <p:spPr>
                <a:xfrm>
                  <a:off x="3357049" y="1564386"/>
                  <a:ext cx="1343043" cy="830766"/>
                </a:xfrm>
                <a:custGeom>
                  <a:avLst/>
                  <a:gdLst>
                    <a:gd name="connsiteX0" fmla="*/ 1343044 w 1343043"/>
                    <a:gd name="connsiteY0" fmla="*/ 415383 h 830766"/>
                    <a:gd name="connsiteX1" fmla="*/ 671522 w 1343043"/>
                    <a:gd name="connsiteY1" fmla="*/ 830767 h 830766"/>
                    <a:gd name="connsiteX2" fmla="*/ 0 w 1343043"/>
                    <a:gd name="connsiteY2" fmla="*/ 415383 h 830766"/>
                    <a:gd name="connsiteX3" fmla="*/ 671522 w 1343043"/>
                    <a:gd name="connsiteY3" fmla="*/ 0 h 830766"/>
                    <a:gd name="connsiteX4" fmla="*/ 1343044 w 1343043"/>
                    <a:gd name="connsiteY4" fmla="*/ 415383 h 83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3043" h="830766">
                      <a:moveTo>
                        <a:pt x="1343044" y="415383"/>
                      </a:moveTo>
                      <a:cubicBezTo>
                        <a:pt x="1343044" y="644793"/>
                        <a:pt x="1042393" y="830767"/>
                        <a:pt x="671522" y="830767"/>
                      </a:cubicBezTo>
                      <a:cubicBezTo>
                        <a:pt x="300651" y="830767"/>
                        <a:pt x="0" y="644793"/>
                        <a:pt x="0" y="415383"/>
                      </a:cubicBezTo>
                      <a:cubicBezTo>
                        <a:pt x="0" y="185973"/>
                        <a:pt x="300651" y="0"/>
                        <a:pt x="671522" y="0"/>
                      </a:cubicBezTo>
                      <a:cubicBezTo>
                        <a:pt x="1042393" y="0"/>
                        <a:pt x="1343044" y="185973"/>
                        <a:pt x="1343044" y="415383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6575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DDC0CD38-F41E-4EFF-F9D6-EF134C938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73630" y="1772077"/>
                  <a:ext cx="1309882" cy="477690"/>
                </a:xfrm>
                <a:custGeom>
                  <a:avLst/>
                  <a:gdLst>
                    <a:gd name="connsiteX0" fmla="*/ 0 w 1309882"/>
                    <a:gd name="connsiteY0" fmla="*/ 0 h 477690"/>
                    <a:gd name="connsiteX1" fmla="*/ 1309882 w 1309882"/>
                    <a:gd name="connsiteY1" fmla="*/ 0 h 477690"/>
                    <a:gd name="connsiteX2" fmla="*/ 1309882 w 1309882"/>
                    <a:gd name="connsiteY2" fmla="*/ 477691 h 477690"/>
                    <a:gd name="connsiteX3" fmla="*/ 0 w 1309882"/>
                    <a:gd name="connsiteY3" fmla="*/ 477691 h 477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9882" h="477690">
                      <a:moveTo>
                        <a:pt x="0" y="0"/>
                      </a:moveTo>
                      <a:lnTo>
                        <a:pt x="1309882" y="0"/>
                      </a:lnTo>
                      <a:lnTo>
                        <a:pt x="1309882" y="477691"/>
                      </a:lnTo>
                      <a:lnTo>
                        <a:pt x="0" y="477691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3" name="Content Placeholder 5">
                <a:extLst>
                  <a:ext uri="{FF2B5EF4-FFF2-40B4-BE49-F238E27FC236}">
                    <a16:creationId xmlns:a16="http://schemas.microsoft.com/office/drawing/2014/main" id="{9186FCC1-5B10-7EC6-12FE-41EC79A50951}"/>
                  </a:ext>
                </a:extLst>
              </p:cNvPr>
              <p:cNvGrpSpPr/>
              <p:nvPr/>
            </p:nvGrpSpPr>
            <p:grpSpPr>
              <a:xfrm>
                <a:off x="3340469" y="4222839"/>
                <a:ext cx="1343043" cy="830766"/>
                <a:chOff x="3340469" y="4222839"/>
                <a:chExt cx="1343043" cy="830766"/>
              </a:xfrm>
              <a:solidFill>
                <a:srgbClr val="FFF2CC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4F40D184-9096-BED8-4EC6-F5780B6AA12B}"/>
                    </a:ext>
                  </a:extLst>
                </p:cNvPr>
                <p:cNvSpPr/>
                <p:nvPr/>
              </p:nvSpPr>
              <p:spPr>
                <a:xfrm>
                  <a:off x="3340469" y="4222839"/>
                  <a:ext cx="1343043" cy="830766"/>
                </a:xfrm>
                <a:custGeom>
                  <a:avLst/>
                  <a:gdLst>
                    <a:gd name="connsiteX0" fmla="*/ 1343044 w 1343043"/>
                    <a:gd name="connsiteY0" fmla="*/ 415383 h 830766"/>
                    <a:gd name="connsiteX1" fmla="*/ 671522 w 1343043"/>
                    <a:gd name="connsiteY1" fmla="*/ 830767 h 830766"/>
                    <a:gd name="connsiteX2" fmla="*/ 0 w 1343043"/>
                    <a:gd name="connsiteY2" fmla="*/ 415383 h 830766"/>
                    <a:gd name="connsiteX3" fmla="*/ 671522 w 1343043"/>
                    <a:gd name="connsiteY3" fmla="*/ 0 h 830766"/>
                    <a:gd name="connsiteX4" fmla="*/ 1343044 w 1343043"/>
                    <a:gd name="connsiteY4" fmla="*/ 415383 h 83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3043" h="830766">
                      <a:moveTo>
                        <a:pt x="1343044" y="415383"/>
                      </a:moveTo>
                      <a:cubicBezTo>
                        <a:pt x="1343044" y="644793"/>
                        <a:pt x="1042393" y="830767"/>
                        <a:pt x="671522" y="830767"/>
                      </a:cubicBezTo>
                      <a:cubicBezTo>
                        <a:pt x="300651" y="830767"/>
                        <a:pt x="0" y="644793"/>
                        <a:pt x="0" y="415383"/>
                      </a:cubicBezTo>
                      <a:cubicBezTo>
                        <a:pt x="0" y="185974"/>
                        <a:pt x="300651" y="0"/>
                        <a:pt x="671522" y="0"/>
                      </a:cubicBezTo>
                      <a:cubicBezTo>
                        <a:pt x="1042393" y="0"/>
                        <a:pt x="1343044" y="185974"/>
                        <a:pt x="1343044" y="415383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6575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24AEFD55-76AE-56D4-683B-1A828B9721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57049" y="4430531"/>
                  <a:ext cx="1309882" cy="477690"/>
                </a:xfrm>
                <a:custGeom>
                  <a:avLst/>
                  <a:gdLst>
                    <a:gd name="connsiteX0" fmla="*/ 0 w 1309882"/>
                    <a:gd name="connsiteY0" fmla="*/ 0 h 477690"/>
                    <a:gd name="connsiteX1" fmla="*/ 1309882 w 1309882"/>
                    <a:gd name="connsiteY1" fmla="*/ 0 h 477690"/>
                    <a:gd name="connsiteX2" fmla="*/ 1309882 w 1309882"/>
                    <a:gd name="connsiteY2" fmla="*/ 477691 h 477690"/>
                    <a:gd name="connsiteX3" fmla="*/ 0 w 1309882"/>
                    <a:gd name="connsiteY3" fmla="*/ 477691 h 477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9882" h="477690">
                      <a:moveTo>
                        <a:pt x="0" y="0"/>
                      </a:moveTo>
                      <a:lnTo>
                        <a:pt x="1309882" y="0"/>
                      </a:lnTo>
                      <a:lnTo>
                        <a:pt x="1309882" y="477691"/>
                      </a:lnTo>
                      <a:lnTo>
                        <a:pt x="0" y="477691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6" name="Content Placeholder 5">
                <a:extLst>
                  <a:ext uri="{FF2B5EF4-FFF2-40B4-BE49-F238E27FC236}">
                    <a16:creationId xmlns:a16="http://schemas.microsoft.com/office/drawing/2014/main" id="{AE273D02-5D10-2596-6434-158397C7AD08}"/>
                  </a:ext>
                </a:extLst>
              </p:cNvPr>
              <p:cNvGrpSpPr/>
              <p:nvPr/>
            </p:nvGrpSpPr>
            <p:grpSpPr>
              <a:xfrm>
                <a:off x="2710399" y="3333919"/>
                <a:ext cx="628080" cy="116307"/>
                <a:chOff x="2710399" y="3333919"/>
                <a:chExt cx="628080" cy="116307"/>
              </a:xfrm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19A49908-67D9-9C64-8382-F6BC450C9832}"/>
                    </a:ext>
                  </a:extLst>
                </p:cNvPr>
                <p:cNvSpPr/>
                <p:nvPr/>
              </p:nvSpPr>
              <p:spPr>
                <a:xfrm>
                  <a:off x="2710399" y="3392072"/>
                  <a:ext cx="512014" cy="16615"/>
                </a:xfrm>
                <a:custGeom>
                  <a:avLst/>
                  <a:gdLst>
                    <a:gd name="connsiteX0" fmla="*/ 0 w 512014"/>
                    <a:gd name="connsiteY0" fmla="*/ 0 h 16615"/>
                    <a:gd name="connsiteX1" fmla="*/ 512015 w 512014"/>
                    <a:gd name="connsiteY1" fmla="*/ 0 h 1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2014" h="16615">
                      <a:moveTo>
                        <a:pt x="0" y="0"/>
                      </a:moveTo>
                      <a:lnTo>
                        <a:pt x="512015" y="0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20F6B57A-468A-88E6-20B2-A7A933F4C2CC}"/>
                    </a:ext>
                  </a:extLst>
                </p:cNvPr>
                <p:cNvSpPr/>
                <p:nvPr/>
              </p:nvSpPr>
              <p:spPr>
                <a:xfrm>
                  <a:off x="3222413" y="3333919"/>
                  <a:ext cx="116065" cy="116307"/>
                </a:xfrm>
                <a:custGeom>
                  <a:avLst/>
                  <a:gdLst>
                    <a:gd name="connsiteX0" fmla="*/ 116066 w 116065"/>
                    <a:gd name="connsiteY0" fmla="*/ 58154 h 116307"/>
                    <a:gd name="connsiteX1" fmla="*/ 0 w 116065"/>
                    <a:gd name="connsiteY1" fmla="*/ 116307 h 116307"/>
                    <a:gd name="connsiteX2" fmla="*/ 0 w 116065"/>
                    <a:gd name="connsiteY2" fmla="*/ 0 h 116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065" h="116307">
                      <a:moveTo>
                        <a:pt x="116066" y="58154"/>
                      </a:moveTo>
                      <a:lnTo>
                        <a:pt x="0" y="1163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9" name="Content Placeholder 5">
                <a:extLst>
                  <a:ext uri="{FF2B5EF4-FFF2-40B4-BE49-F238E27FC236}">
                    <a16:creationId xmlns:a16="http://schemas.microsoft.com/office/drawing/2014/main" id="{59D89852-C349-38C3-507F-27E93EF73E05}"/>
                  </a:ext>
                </a:extLst>
              </p:cNvPr>
              <p:cNvGrpSpPr/>
              <p:nvPr/>
            </p:nvGrpSpPr>
            <p:grpSpPr>
              <a:xfrm>
                <a:off x="3960093" y="3742988"/>
                <a:ext cx="115899" cy="479850"/>
                <a:chOff x="3960093" y="3742988"/>
                <a:chExt cx="115899" cy="479850"/>
              </a:xfrm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0E4AC22D-5051-37E4-30F8-33009D0D9F72}"/>
                    </a:ext>
                  </a:extLst>
                </p:cNvPr>
                <p:cNvSpPr/>
                <p:nvPr/>
              </p:nvSpPr>
              <p:spPr>
                <a:xfrm>
                  <a:off x="4011991" y="3859295"/>
                  <a:ext cx="5969" cy="363543"/>
                </a:xfrm>
                <a:custGeom>
                  <a:avLst/>
                  <a:gdLst>
                    <a:gd name="connsiteX0" fmla="*/ 0 w 5969"/>
                    <a:gd name="connsiteY0" fmla="*/ 363544 h 363543"/>
                    <a:gd name="connsiteX1" fmla="*/ 5969 w 5969"/>
                    <a:gd name="connsiteY1" fmla="*/ 0 h 36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969" h="363543">
                      <a:moveTo>
                        <a:pt x="0" y="363544"/>
                      </a:moveTo>
                      <a:lnTo>
                        <a:pt x="5969" y="0"/>
                      </a:lnTo>
                    </a:path>
                  </a:pathLst>
                </a:custGeom>
                <a:noFill/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E011BFFF-04F7-E549-CDD7-DE91E81C1801}"/>
                    </a:ext>
                  </a:extLst>
                </p:cNvPr>
                <p:cNvSpPr/>
                <p:nvPr/>
              </p:nvSpPr>
              <p:spPr>
                <a:xfrm>
                  <a:off x="3960093" y="3742988"/>
                  <a:ext cx="115899" cy="117304"/>
                </a:xfrm>
                <a:custGeom>
                  <a:avLst/>
                  <a:gdLst>
                    <a:gd name="connsiteX0" fmla="*/ 59857 w 115899"/>
                    <a:gd name="connsiteY0" fmla="*/ 0 h 117304"/>
                    <a:gd name="connsiteX1" fmla="*/ 115900 w 115899"/>
                    <a:gd name="connsiteY1" fmla="*/ 117304 h 117304"/>
                    <a:gd name="connsiteX2" fmla="*/ 0 w 115899"/>
                    <a:gd name="connsiteY2" fmla="*/ 115310 h 117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899" h="117304">
                      <a:moveTo>
                        <a:pt x="59857" y="0"/>
                      </a:moveTo>
                      <a:lnTo>
                        <a:pt x="115900" y="117304"/>
                      </a:lnTo>
                      <a:lnTo>
                        <a:pt x="0" y="11531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6575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22" name="Picture 2" descr="Evidence of -Jet Quenching in PbPb Collisions at | Phys. Rev. Lett.">
              <a:extLst>
                <a:ext uri="{FF2B5EF4-FFF2-40B4-BE49-F238E27FC236}">
                  <a16:creationId xmlns:a16="http://schemas.microsoft.com/office/drawing/2014/main" id="{3A38B3A6-6ECF-F994-31AE-D20A7AF346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1B1464"/>
                </a:clrFrom>
                <a:clrTo>
                  <a:srgbClr val="1B146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50" b="3484"/>
            <a:stretch>
              <a:fillRect/>
            </a:stretch>
          </p:blipFill>
          <p:spPr bwMode="auto">
            <a:xfrm>
              <a:off x="4939784" y="3632994"/>
              <a:ext cx="1481741" cy="148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6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ACAB-284D-E8A7-492E-D4AA1E853294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b="1" dirty="0"/>
              <a:t>Results in Large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427CB-07A2-9D3C-51B3-C2450513F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0AA27-0A6F-CB65-A5A2-EBF4CB1329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97022"/>
            <a:ext cx="8036274" cy="45965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80B5E-8E2E-86A2-DCF2-2F9BC16436C6}"/>
                  </a:ext>
                </a:extLst>
              </p:cNvPr>
              <p:cNvSpPr txBox="1"/>
              <p:nvPr/>
            </p:nvSpPr>
            <p:spPr>
              <a:xfrm>
                <a:off x="7941382" y="1357208"/>
                <a:ext cx="213924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r>
                  <a:rPr lang="en-US" sz="2400" dirty="0"/>
                  <a:t>Good agreement with all available single-inclusive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data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80B5E-8E2E-86A2-DCF2-2F9BC1643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382" y="1357208"/>
                <a:ext cx="2139243" cy="3416320"/>
              </a:xfrm>
              <a:prstGeom prst="rect">
                <a:avLst/>
              </a:prstGeom>
              <a:blipFill>
                <a:blip r:embed="rId4"/>
                <a:stretch>
                  <a:fillRect l="-4734" r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08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2179-6E79-C4E2-C4F3-5E86C7E8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Small system suppression at RHIC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C2CA9-02AB-50FF-465E-CD2BD523A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522" y="4860910"/>
            <a:ext cx="5008854" cy="602329"/>
          </a:xfrm>
        </p:spPr>
        <p:txBody>
          <a:bodyPr>
            <a:normAutofit/>
          </a:bodyPr>
          <a:lstStyle/>
          <a:p>
            <a:r>
              <a:rPr lang="en-GB" i="1" spc="-1" dirty="0">
                <a:latin typeface="Noto Sans"/>
              </a:rPr>
              <a:t>PHENIX, Phys. Rev. Lett.</a:t>
            </a:r>
            <a:r>
              <a:rPr lang="en-GB" b="1" i="1" spc="-1" dirty="0">
                <a:latin typeface="Noto Sans"/>
              </a:rPr>
              <a:t> 134</a:t>
            </a:r>
            <a:r>
              <a:rPr lang="en-GB" i="1" spc="-1" dirty="0">
                <a:latin typeface="Noto Sans"/>
              </a:rPr>
              <a:t>, 022302 (2025).</a:t>
            </a:r>
          </a:p>
          <a:p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  <a:endParaRPr lang="en-GB" spc="-1" dirty="0">
              <a:latin typeface="Noto San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15268-B091-D5CE-1A19-02A634FC9A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8770" y="809640"/>
            <a:ext cx="4617318" cy="39593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57A0BB-9BA9-DF94-0CAF-3664BE055963}"/>
                  </a:ext>
                </a:extLst>
              </p:cNvPr>
              <p:cNvSpPr txBox="1"/>
              <p:nvPr/>
            </p:nvSpPr>
            <p:spPr>
              <a:xfrm>
                <a:off x="5039999" y="1406013"/>
                <a:ext cx="484141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PHENIX measures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-normalized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</m:oMath>
                </a14:m>
                <a:r>
                  <a:rPr lang="en-US" sz="2000" dirty="0"/>
                  <a:t> which removes the need to use the Glauber model (aiming to reduce centrality bias)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Good agreement between our results and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Global and local fits agree within uncertainties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57A0BB-9BA9-DF94-0CAF-3664BE055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9" y="1406013"/>
                <a:ext cx="4841419" cy="2554545"/>
              </a:xfrm>
              <a:prstGeom prst="rect">
                <a:avLst/>
              </a:prstGeom>
              <a:blipFill>
                <a:blip r:embed="rId3"/>
                <a:stretch>
                  <a:fillRect l="-1044" t="-990" b="-3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3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2F33-34E7-4015-BC6C-4179B91A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Small system suppression at LHC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9016-FF0F-1BFD-C441-45E768151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682" y="4638312"/>
            <a:ext cx="4617318" cy="941518"/>
          </a:xfrm>
        </p:spPr>
        <p:txBody>
          <a:bodyPr/>
          <a:lstStyle/>
          <a:p>
            <a:r>
              <a:rPr lang="en-ZA" dirty="0"/>
              <a:t>ALICE, Phys. Rev. C </a:t>
            </a:r>
            <a:r>
              <a:rPr lang="en-ZA" b="1" dirty="0"/>
              <a:t>91</a:t>
            </a:r>
            <a:r>
              <a:rPr lang="en-ZA" dirty="0"/>
              <a:t>, 064905 (2015).</a:t>
            </a:r>
          </a:p>
          <a:p>
            <a:r>
              <a:rPr lang="en-ZA" dirty="0"/>
              <a:t>ATLAS, JHEP </a:t>
            </a:r>
            <a:r>
              <a:rPr lang="en-ZA" b="1" dirty="0"/>
              <a:t>07</a:t>
            </a:r>
            <a:r>
              <a:rPr lang="en-ZA" dirty="0"/>
              <a:t>, 074 (2023).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15C94-11F9-F137-28D3-6D389C5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658" y="1123066"/>
            <a:ext cx="7794490" cy="342441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955BE7-FBE6-9277-6C4D-D763887F421A}"/>
              </a:ext>
            </a:extLst>
          </p:cNvPr>
          <p:cNvSpPr txBox="1">
            <a:spLocks/>
          </p:cNvSpPr>
          <p:nvPr/>
        </p:nvSpPr>
        <p:spPr>
          <a:xfrm>
            <a:off x="4203185" y="4638312"/>
            <a:ext cx="2413924" cy="4079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ALICE, JHEP </a:t>
            </a:r>
            <a:r>
              <a:rPr lang="en-ZA" b="1" dirty="0"/>
              <a:t>12</a:t>
            </a:r>
            <a:r>
              <a:rPr lang="en-ZA" dirty="0"/>
              <a:t>, 092 (2019).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9FFE72-D68B-608E-436C-422D21C867AF}"/>
                  </a:ext>
                </a:extLst>
              </p:cNvPr>
              <p:cNvSpPr txBox="1"/>
              <p:nvPr/>
            </p:nvSpPr>
            <p:spPr>
              <a:xfrm>
                <a:off x="7563567" y="1248697"/>
                <a:ext cx="2517058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Strong disagreement  with LHC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Likely due to selection biases and model dependencies in the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𝑝𝐴</m:t>
                        </m:r>
                      </m:sub>
                    </m:sSub>
                  </m:oMath>
                </a14:m>
                <a:r>
                  <a:rPr lang="en-US" dirty="0"/>
                  <a:t>!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Repeat of LHC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-normalized measurement would help decrease centrality bias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9FFE72-D68B-608E-436C-422D21C86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567" y="1248697"/>
                <a:ext cx="2517058" cy="4247317"/>
              </a:xfrm>
              <a:prstGeom prst="rect">
                <a:avLst/>
              </a:prstGeom>
              <a:blipFill>
                <a:blip r:embed="rId4"/>
                <a:stretch>
                  <a:fillRect l="-1508" t="-597" r="-4523" b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548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5267-C4EA-3F06-B72D-1F566139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Hard / soft correlations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885C4-2B65-DEFD-2B7D-4579EDC73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200" y="5152842"/>
            <a:ext cx="4967466" cy="387861"/>
          </a:xfrm>
        </p:spPr>
        <p:txBody>
          <a:bodyPr>
            <a:normAutofit/>
          </a:bodyPr>
          <a:lstStyle/>
          <a:p>
            <a:r>
              <a:rPr lang="en-ZA" dirty="0"/>
              <a:t>ATLAS, arXiv:2504.02638 [</a:t>
            </a:r>
            <a:r>
              <a:rPr lang="en-ZA" dirty="0" err="1"/>
              <a:t>nucl</a:t>
            </a:r>
            <a:r>
              <a:rPr lang="en-ZA" dirty="0"/>
              <a:t>-ex] (2025).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6DBC83-614A-6292-138C-3F38205B411A}"/>
              </a:ext>
            </a:extLst>
          </p:cNvPr>
          <p:cNvGrpSpPr/>
          <p:nvPr/>
        </p:nvGrpSpPr>
        <p:grpSpPr>
          <a:xfrm>
            <a:off x="11731974" y="-2098166"/>
            <a:ext cx="3878632" cy="2633861"/>
            <a:chOff x="6109876" y="993439"/>
            <a:chExt cx="3878632" cy="2633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9435AB-4CF3-B25A-D331-502DC6DB8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09876" y="993439"/>
              <a:ext cx="3878632" cy="263386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38C783-6BEE-6C7C-30BA-5AC5AB53BE48}"/>
                    </a:ext>
                  </a:extLst>
                </p:cNvPr>
                <p:cNvSpPr txBox="1"/>
                <p:nvPr/>
              </p:nvSpPr>
              <p:spPr>
                <a:xfrm>
                  <a:off x="6548388" y="1041977"/>
                  <a:ext cx="17105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Sample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Pb</m:t>
                      </m:r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738C783-6BEE-6C7C-30BA-5AC5AB53BE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8388" y="1041977"/>
                  <a:ext cx="171059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963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937E0D-3ACA-31F7-AD2F-EE308DA1CC0D}"/>
              </a:ext>
            </a:extLst>
          </p:cNvPr>
          <p:cNvSpPr txBox="1"/>
          <p:nvPr/>
        </p:nvSpPr>
        <p:spPr>
          <a:xfrm>
            <a:off x="180201" y="3256990"/>
            <a:ext cx="380118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Open question: </a:t>
            </a:r>
            <a:r>
              <a:rPr lang="en-US" sz="1800" dirty="0"/>
              <a:t>do these correlations effect only </a:t>
            </a:r>
            <a:r>
              <a:rPr lang="en-US" sz="1800" b="1" dirty="0"/>
              <a:t>centrality categorization </a:t>
            </a:r>
            <a:r>
              <a:rPr lang="en-US" sz="1800" dirty="0"/>
              <a:t>or do they effect the </a:t>
            </a:r>
            <a:r>
              <a:rPr lang="en-US" sz="1800" b="1" dirty="0"/>
              <a:t>size and temperature</a:t>
            </a:r>
            <a:r>
              <a:rPr lang="en-US" sz="1800" dirty="0"/>
              <a:t> of the produced QGP?</a:t>
            </a:r>
            <a:endParaRPr lang="en-US" sz="1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7C0E87-BE8A-F65A-C701-F288012C49D3}"/>
                  </a:ext>
                </a:extLst>
              </p:cNvPr>
              <p:cNvSpPr txBox="1"/>
              <p:nvPr/>
            </p:nvSpPr>
            <p:spPr>
              <a:xfrm>
                <a:off x="360000" y="1047651"/>
                <a:ext cx="6470568" cy="494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𝒑𝑨</m:t>
                        </m:r>
                      </m:sub>
                    </m:sSub>
                  </m:oMath>
                </a14:m>
                <a:r>
                  <a:rPr lang="en-US" sz="2400" b="1" dirty="0"/>
                  <a:t> simply a flawed observable?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7C0E87-BE8A-F65A-C701-F288012C4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047651"/>
                <a:ext cx="6470568" cy="494751"/>
              </a:xfrm>
              <a:prstGeom prst="rect">
                <a:avLst/>
              </a:prstGeom>
              <a:blipFill>
                <a:blip r:embed="rId5"/>
                <a:stretch>
                  <a:fillRect l="-1566" t="-10000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D0F6AC-604F-36AF-2DC7-B51135C185B8}"/>
                  </a:ext>
                </a:extLst>
              </p:cNvPr>
              <p:cNvSpPr txBox="1"/>
              <p:nvPr/>
            </p:nvSpPr>
            <p:spPr>
              <a:xfrm>
                <a:off x="-358902" y="-1220738"/>
                <a:ext cx="780440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i="1" dirty="0"/>
                  <a:t>/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collisions which produce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particles are particularly weird, since same nucleon is responsible for </a:t>
                </a:r>
                <a:r>
                  <a:rPr lang="en-US" sz="1800" i="1" dirty="0"/>
                  <a:t>all </a:t>
                </a:r>
                <a:r>
                  <a:rPr lang="en-US" sz="1800" dirty="0"/>
                  <a:t>high- and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i="1" dirty="0"/>
                  <a:t> </a:t>
                </a:r>
                <a:r>
                  <a:rPr lang="en-US" sz="1800" dirty="0"/>
                  <a:t>particle production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D0F6AC-604F-36AF-2DC7-B51135C18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8902" y="-1220738"/>
                <a:ext cx="7804404" cy="923330"/>
              </a:xfrm>
              <a:prstGeom prst="rect">
                <a:avLst/>
              </a:prstGeom>
              <a:blipFill>
                <a:blip r:embed="rId6"/>
                <a:stretch>
                  <a:fillRect l="-487" t="-4110" r="-1299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0C4E2C1-14B6-772D-361F-EE42846DB40D}"/>
              </a:ext>
            </a:extLst>
          </p:cNvPr>
          <p:cNvSpPr txBox="1"/>
          <p:nvPr/>
        </p:nvSpPr>
        <p:spPr>
          <a:xfrm>
            <a:off x="360000" y="1546414"/>
            <a:ext cx="5031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Correlations between total number of particles and high momentum particle production have been measured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9892E-BB2E-E82F-714D-6F24B6569AE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7" t="748" r="16613" b="21554"/>
          <a:stretch>
            <a:fillRect/>
          </a:stretch>
        </p:blipFill>
        <p:spPr>
          <a:xfrm>
            <a:off x="-5568957" y="-532966"/>
            <a:ext cx="4113670" cy="30400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473BD-CCC0-4EEA-F87F-915A90452C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89" t="38882" b="21935"/>
          <a:stretch>
            <a:fillRect/>
          </a:stretch>
        </p:blipFill>
        <p:spPr>
          <a:xfrm>
            <a:off x="4019550" y="2142884"/>
            <a:ext cx="6061075" cy="28100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5A636A-6E50-E9FC-9669-7907BB4DF94D}"/>
                  </a:ext>
                </a:extLst>
              </p:cNvPr>
              <p:cNvSpPr txBox="1"/>
              <p:nvPr/>
            </p:nvSpPr>
            <p:spPr>
              <a:xfrm>
                <a:off x="360000" y="2513920"/>
                <a:ext cx="380118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Significant Glauber model dependence in determining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𝑐𝑜𝑙𝑙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5A636A-6E50-E9FC-9669-7907BB4DF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2513920"/>
                <a:ext cx="3801181" cy="646331"/>
              </a:xfrm>
              <a:prstGeom prst="rect">
                <a:avLst/>
              </a:prstGeom>
              <a:blipFill>
                <a:blip r:embed="rId9"/>
                <a:stretch>
                  <a:fillRect l="-100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3B1E06A-DB2E-968E-022B-24C88775E5CA}"/>
              </a:ext>
            </a:extLst>
          </p:cNvPr>
          <p:cNvSpPr txBox="1">
            <a:spLocks/>
          </p:cNvSpPr>
          <p:nvPr/>
        </p:nvSpPr>
        <p:spPr>
          <a:xfrm>
            <a:off x="7416152" y="4958911"/>
            <a:ext cx="4967466" cy="38786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ATLAS, Phys. Lett. B </a:t>
            </a:r>
            <a:r>
              <a:rPr lang="en-ZA" b="1" dirty="0"/>
              <a:t>763</a:t>
            </a:r>
            <a:r>
              <a:rPr lang="en-ZA" dirty="0"/>
              <a:t>, 313 (2016).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1" grpId="0"/>
      <p:bldP spid="17" grpId="0"/>
      <p:bldP spid="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F998-E0D1-1DB7-11A5-C9864389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</a:rPr>
              <a:t>Oxygen Collisions</a:t>
            </a:r>
          </a:p>
        </p:txBody>
      </p:sp>
      <p:pic>
        <p:nvPicPr>
          <p:cNvPr id="5" name="Picture 2" descr="Oxygen">
            <a:extLst>
              <a:ext uri="{FF2B5EF4-FFF2-40B4-BE49-F238E27FC236}">
                <a16:creationId xmlns:a16="http://schemas.microsoft.com/office/drawing/2014/main" id="{A22987A6-7BA8-9760-15CE-E680F260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3188" b="1"/>
          <a:stretch>
            <a:fillRect/>
          </a:stretch>
        </p:blipFill>
        <p:spPr bwMode="auto">
          <a:xfrm>
            <a:off x="360000" y="1485000"/>
            <a:ext cx="4567320" cy="3780000"/>
          </a:xfrm>
          <a:prstGeom prst="rect">
            <a:avLst/>
          </a:prstGeom>
          <a:solidFill>
            <a:srgbClr val="FFFFFF"/>
          </a:solidFill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CF8A6FD-4D84-942F-66F1-1A34F787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15676" b="-1"/>
          <a:stretch>
            <a:fillRect/>
          </a:stretch>
        </p:blipFill>
        <p:spPr bwMode="auto">
          <a:xfrm>
            <a:off x="5155920" y="1485000"/>
            <a:ext cx="4567320" cy="3780000"/>
          </a:xfrm>
          <a:prstGeom prst="rect">
            <a:avLst/>
          </a:prstGeom>
          <a:solidFill>
            <a:srgbClr val="FFFFFF"/>
          </a:solidFill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E8493B-B511-E8E9-8E11-BE9AD48D41FB}"/>
              </a:ext>
            </a:extLst>
          </p:cNvPr>
          <p:cNvSpPr txBox="1"/>
          <p:nvPr/>
        </p:nvSpPr>
        <p:spPr>
          <a:xfrm>
            <a:off x="2505040" y="962654"/>
            <a:ext cx="658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oxygen collisions at LHC finished this week!</a:t>
            </a:r>
          </a:p>
        </p:txBody>
      </p:sp>
    </p:spTree>
    <p:extLst>
      <p:ext uri="{BB962C8B-B14F-4D97-AF65-F5344CB8AC3E}">
        <p14:creationId xmlns:p14="http://schemas.microsoft.com/office/powerpoint/2010/main" val="312648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7F3B-66E6-C1EF-F7C9-F614C781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4" y="137019"/>
            <a:ext cx="10392881" cy="718920"/>
          </a:xfrm>
        </p:spPr>
        <p:txBody>
          <a:bodyPr/>
          <a:lstStyle/>
          <a:p>
            <a:r>
              <a:rPr lang="en-US" b="1" dirty="0"/>
              <a:t>How many particles for collectivity?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D6DC0-CE17-AD7F-956A-B5304AE193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2E7"/>
              </a:clrFrom>
              <a:clrTo>
                <a:srgbClr val="F8F2E7">
                  <a:alpha val="0"/>
                </a:srgbClr>
              </a:clrTo>
            </a:clrChange>
          </a:blip>
          <a:srcRect t="25771" b="30035"/>
          <a:stretch>
            <a:fillRect/>
          </a:stretch>
        </p:blipFill>
        <p:spPr>
          <a:xfrm>
            <a:off x="409006" y="1636006"/>
            <a:ext cx="9262612" cy="27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34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2A95-2D84-87A3-4210-E595300D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E2420-D7DB-146B-E1C6-5D0343FDB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62D9E5-CDB8-5F00-EB37-8E2D3F396F82}"/>
                  </a:ext>
                </a:extLst>
              </p:cNvPr>
              <p:cNvSpPr txBox="1"/>
              <p:nvPr/>
            </p:nvSpPr>
            <p:spPr>
              <a:xfrm>
                <a:off x="159823" y="1144154"/>
                <a:ext cx="9560177" cy="4545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Understanding whether there is energy loss in small systems is </a:t>
                </a:r>
                <a:r>
                  <a:rPr lang="en-US" b="1" dirty="0"/>
                  <a:t>the missing puzzle piece</a:t>
                </a:r>
                <a:r>
                  <a:rPr lang="en-US" dirty="0"/>
                  <a:t> in understanding QGP formation in small systems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Far-reaching implications from the early universe to the onset of many-particle dynamics</a:t>
                </a:r>
              </a:p>
              <a:p>
                <a:pPr lvl="1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showed that constraining on large system data leads to good agreement with the model-independent measurement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𝑝𝐴</m:t>
                        </m:r>
                      </m:sub>
                    </m:sSub>
                  </m:oMath>
                </a14:m>
                <a:r>
                  <a:rPr lang="en-US" dirty="0"/>
                  <a:t> in small systems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Selection biases and model dependences plague centrality-selected events with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particles (particularly when the Glauber model is used). We need:</a:t>
                </a:r>
              </a:p>
              <a:p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Theoretical input</a:t>
                </a:r>
                <a:r>
                  <a:rPr lang="en-US" dirty="0"/>
                  <a:t>: hard soft correlations, quantitative predictions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Self-normalized observables</a:t>
                </a: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More data: </a:t>
                </a:r>
                <a:r>
                  <a:rPr lang="en-US" dirty="0"/>
                  <a:t>i.e., just completed oxygen run at LHC!</a:t>
                </a:r>
                <a:endParaRPr lang="en-US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62D9E5-CDB8-5F00-EB37-8E2D3F396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23" y="1144154"/>
                <a:ext cx="9560177" cy="4545732"/>
              </a:xfrm>
              <a:prstGeom prst="rect">
                <a:avLst/>
              </a:prstGeom>
              <a:blipFill>
                <a:blip r:embed="rId3"/>
                <a:stretch>
                  <a:fillRect l="-398"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9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Box 569"/>
          <p:cNvSpPr txBox="1"/>
          <p:nvPr/>
        </p:nvSpPr>
        <p:spPr>
          <a:xfrm>
            <a:off x="900000" y="2374560"/>
            <a:ext cx="8280000" cy="9208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4800" b="0" strike="noStrike" spc="-1">
                <a:solidFill>
                  <a:srgbClr val="2C3E50"/>
                </a:solidFill>
                <a:latin typeface="Noto Sans"/>
              </a:rPr>
              <a:t>Bonus Slides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530F-A07F-B3B7-90ED-0610F6145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F5059-C5AD-2002-0514-CCE93E77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Energy Loss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87291A52-2390-7BBA-5448-38A647422833}"/>
              </a:ext>
            </a:extLst>
          </p:cNvPr>
          <p:cNvGrpSpPr/>
          <p:nvPr/>
        </p:nvGrpSpPr>
        <p:grpSpPr>
          <a:xfrm>
            <a:off x="4425936" y="2503403"/>
            <a:ext cx="320025" cy="568681"/>
            <a:chOff x="4425936" y="2503403"/>
            <a:chExt cx="320025" cy="56868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6F27E6D-7466-0C1C-992F-79D0BEA9273F}"/>
                </a:ext>
              </a:extLst>
            </p:cNvPr>
            <p:cNvSpPr/>
            <p:nvPr/>
          </p:nvSpPr>
          <p:spPr>
            <a:xfrm>
              <a:off x="4425936" y="2615380"/>
              <a:ext cx="257120" cy="456704"/>
            </a:xfrm>
            <a:custGeom>
              <a:avLst/>
              <a:gdLst>
                <a:gd name="connsiteX0" fmla="*/ 0 w 257120"/>
                <a:gd name="connsiteY0" fmla="*/ 456705 h 456704"/>
                <a:gd name="connsiteX1" fmla="*/ 257121 w 257120"/>
                <a:gd name="connsiteY1" fmla="*/ 0 h 4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20" h="456704">
                  <a:moveTo>
                    <a:pt x="0" y="456705"/>
                  </a:moveTo>
                  <a:lnTo>
                    <a:pt x="257121" y="0"/>
                  </a:lnTo>
                </a:path>
              </a:pathLst>
            </a:custGeom>
            <a:noFill/>
            <a:ln w="18332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C9D8641-6419-4445-5FF3-4862ACC44405}"/>
                </a:ext>
              </a:extLst>
            </p:cNvPr>
            <p:cNvSpPr/>
            <p:nvPr/>
          </p:nvSpPr>
          <p:spPr>
            <a:xfrm>
              <a:off x="4627121" y="2503403"/>
              <a:ext cx="118840" cy="143315"/>
            </a:xfrm>
            <a:custGeom>
              <a:avLst/>
              <a:gdLst>
                <a:gd name="connsiteX0" fmla="*/ 118840 w 118840"/>
                <a:gd name="connsiteY0" fmla="*/ 0 h 143315"/>
                <a:gd name="connsiteX1" fmla="*/ 111871 w 118840"/>
                <a:gd name="connsiteY1" fmla="*/ 143316 h 143315"/>
                <a:gd name="connsiteX2" fmla="*/ 0 w 118840"/>
                <a:gd name="connsiteY2" fmla="*/ 80455 h 14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840" h="143315">
                  <a:moveTo>
                    <a:pt x="118840" y="0"/>
                  </a:moveTo>
                  <a:lnTo>
                    <a:pt x="111871" y="143316"/>
                  </a:lnTo>
                  <a:lnTo>
                    <a:pt x="0" y="80455"/>
                  </a:lnTo>
                  <a:close/>
                </a:path>
              </a:pathLst>
            </a:custGeom>
            <a:solidFill>
              <a:srgbClr val="666666"/>
            </a:solidFill>
            <a:ln w="18332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7" name="Group 1616">
            <a:extLst>
              <a:ext uri="{FF2B5EF4-FFF2-40B4-BE49-F238E27FC236}">
                <a16:creationId xmlns:a16="http://schemas.microsoft.com/office/drawing/2014/main" id="{29EC4325-4467-F2CE-59D9-2CCD3B5EF9EE}"/>
              </a:ext>
            </a:extLst>
          </p:cNvPr>
          <p:cNvGrpSpPr/>
          <p:nvPr/>
        </p:nvGrpSpPr>
        <p:grpSpPr>
          <a:xfrm>
            <a:off x="6223212" y="1019480"/>
            <a:ext cx="3301117" cy="4233496"/>
            <a:chOff x="6223212" y="1019480"/>
            <a:chExt cx="3301117" cy="4233496"/>
          </a:xfrm>
        </p:grpSpPr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FB146D9D-5091-1549-78EE-BD870E8B217F}"/>
                </a:ext>
              </a:extLst>
            </p:cNvPr>
            <p:cNvGrpSpPr/>
            <p:nvPr/>
          </p:nvGrpSpPr>
          <p:grpSpPr>
            <a:xfrm>
              <a:off x="6223212" y="2485626"/>
              <a:ext cx="346617" cy="550721"/>
              <a:chOff x="6223212" y="2485626"/>
              <a:chExt cx="346617" cy="55072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83ED95E-077D-664E-E7B7-209120D24F56}"/>
                  </a:ext>
                </a:extLst>
              </p:cNvPr>
              <p:cNvSpPr/>
              <p:nvPr/>
            </p:nvSpPr>
            <p:spPr>
              <a:xfrm>
                <a:off x="6223212" y="2485626"/>
                <a:ext cx="278394" cy="442226"/>
              </a:xfrm>
              <a:custGeom>
                <a:avLst/>
                <a:gdLst>
                  <a:gd name="connsiteX0" fmla="*/ 0 w 278394"/>
                  <a:gd name="connsiteY0" fmla="*/ 0 h 442226"/>
                  <a:gd name="connsiteX1" fmla="*/ 278394 w 278394"/>
                  <a:gd name="connsiteY1" fmla="*/ 442226 h 44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94" h="442226">
                    <a:moveTo>
                      <a:pt x="0" y="0"/>
                    </a:moveTo>
                    <a:lnTo>
                      <a:pt x="278394" y="442226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0BEB632-B409-85BA-7AF2-ECEE637AF76A}"/>
                  </a:ext>
                </a:extLst>
              </p:cNvPr>
              <p:cNvSpPr/>
              <p:nvPr/>
            </p:nvSpPr>
            <p:spPr>
              <a:xfrm>
                <a:off x="6447137" y="2893581"/>
                <a:ext cx="122691" cy="142766"/>
              </a:xfrm>
              <a:custGeom>
                <a:avLst/>
                <a:gdLst>
                  <a:gd name="connsiteX0" fmla="*/ 122692 w 122691"/>
                  <a:gd name="connsiteY0" fmla="*/ 142766 h 142766"/>
                  <a:gd name="connsiteX1" fmla="*/ 0 w 122691"/>
                  <a:gd name="connsiteY1" fmla="*/ 68359 h 142766"/>
                  <a:gd name="connsiteX2" fmla="*/ 108754 w 122691"/>
                  <a:gd name="connsiteY2" fmla="*/ 0 h 14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691" h="142766">
                    <a:moveTo>
                      <a:pt x="122692" y="142766"/>
                    </a:moveTo>
                    <a:lnTo>
                      <a:pt x="0" y="68359"/>
                    </a:lnTo>
                    <a:lnTo>
                      <a:pt x="108754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135ED6D0-A6BC-A8FE-F447-CD1713C07B30}"/>
                </a:ext>
              </a:extLst>
            </p:cNvPr>
            <p:cNvGrpSpPr/>
            <p:nvPr/>
          </p:nvGrpSpPr>
          <p:grpSpPr>
            <a:xfrm>
              <a:off x="6241551" y="3804241"/>
              <a:ext cx="328461" cy="532394"/>
              <a:chOff x="6241551" y="3804241"/>
              <a:chExt cx="328461" cy="532394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86B4D39-5FE6-CBF6-98C2-8658FD3A9FDC}"/>
                  </a:ext>
                </a:extLst>
              </p:cNvPr>
              <p:cNvSpPr/>
              <p:nvPr/>
            </p:nvSpPr>
            <p:spPr>
              <a:xfrm>
                <a:off x="6241551" y="3913469"/>
                <a:ext cx="261154" cy="423166"/>
              </a:xfrm>
              <a:custGeom>
                <a:avLst/>
                <a:gdLst>
                  <a:gd name="connsiteX0" fmla="*/ 0 w 261154"/>
                  <a:gd name="connsiteY0" fmla="*/ 423166 h 423166"/>
                  <a:gd name="connsiteX1" fmla="*/ 261155 w 261154"/>
                  <a:gd name="connsiteY1" fmla="*/ 0 h 42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154" h="423166">
                    <a:moveTo>
                      <a:pt x="0" y="423166"/>
                    </a:moveTo>
                    <a:lnTo>
                      <a:pt x="261155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07846ECC-34B3-7894-91F6-E26C52F8F710}"/>
                  </a:ext>
                </a:extLst>
              </p:cNvPr>
              <p:cNvSpPr/>
              <p:nvPr/>
            </p:nvSpPr>
            <p:spPr>
              <a:xfrm>
                <a:off x="6448055" y="3804241"/>
                <a:ext cx="121957" cy="142949"/>
              </a:xfrm>
              <a:custGeom>
                <a:avLst/>
                <a:gdLst>
                  <a:gd name="connsiteX0" fmla="*/ 121958 w 121957"/>
                  <a:gd name="connsiteY0" fmla="*/ 0 h 142949"/>
                  <a:gd name="connsiteX1" fmla="*/ 109304 w 121957"/>
                  <a:gd name="connsiteY1" fmla="*/ 142949 h 142949"/>
                  <a:gd name="connsiteX2" fmla="*/ 0 w 121957"/>
                  <a:gd name="connsiteY2" fmla="*/ 75507 h 14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57" h="142949">
                    <a:moveTo>
                      <a:pt x="121958" y="0"/>
                    </a:moveTo>
                    <a:lnTo>
                      <a:pt x="109304" y="142949"/>
                    </a:lnTo>
                    <a:lnTo>
                      <a:pt x="0" y="75507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3">
              <a:extLst>
                <a:ext uri="{FF2B5EF4-FFF2-40B4-BE49-F238E27FC236}">
                  <a16:creationId xmlns:a16="http://schemas.microsoft.com/office/drawing/2014/main" id="{25A3BF53-C7BB-9A13-EDD7-EF0726431714}"/>
                </a:ext>
              </a:extLst>
            </p:cNvPr>
            <p:cNvGrpSpPr/>
            <p:nvPr/>
          </p:nvGrpSpPr>
          <p:grpSpPr>
            <a:xfrm>
              <a:off x="7653696" y="2886983"/>
              <a:ext cx="391365" cy="533310"/>
              <a:chOff x="7653696" y="2886983"/>
              <a:chExt cx="391365" cy="53331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EB086406-FE6E-4011-F974-A38717212278}"/>
                  </a:ext>
                </a:extLst>
              </p:cNvPr>
              <p:cNvSpPr/>
              <p:nvPr/>
            </p:nvSpPr>
            <p:spPr>
              <a:xfrm>
                <a:off x="7653696" y="2990530"/>
                <a:ext cx="315440" cy="429764"/>
              </a:xfrm>
              <a:custGeom>
                <a:avLst/>
                <a:gdLst>
                  <a:gd name="connsiteX0" fmla="*/ 0 w 315440"/>
                  <a:gd name="connsiteY0" fmla="*/ 429764 h 429764"/>
                  <a:gd name="connsiteX1" fmla="*/ 315440 w 315440"/>
                  <a:gd name="connsiteY1" fmla="*/ 0 h 42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440" h="429764">
                    <a:moveTo>
                      <a:pt x="0" y="429764"/>
                    </a:moveTo>
                    <a:lnTo>
                      <a:pt x="31544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C1E0B5D-112A-CA45-5513-8B2677EF13EA}"/>
                  </a:ext>
                </a:extLst>
              </p:cNvPr>
              <p:cNvSpPr/>
              <p:nvPr/>
            </p:nvSpPr>
            <p:spPr>
              <a:xfrm>
                <a:off x="7917419" y="2886983"/>
                <a:ext cx="127643" cy="141483"/>
              </a:xfrm>
              <a:custGeom>
                <a:avLst/>
                <a:gdLst>
                  <a:gd name="connsiteX0" fmla="*/ 127643 w 127643"/>
                  <a:gd name="connsiteY0" fmla="*/ 0 h 141483"/>
                  <a:gd name="connsiteX1" fmla="*/ 103435 w 127643"/>
                  <a:gd name="connsiteY1" fmla="*/ 141483 h 141483"/>
                  <a:gd name="connsiteX2" fmla="*/ 0 w 127643"/>
                  <a:gd name="connsiteY2" fmla="*/ 65610 h 14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43" h="141483">
                    <a:moveTo>
                      <a:pt x="127643" y="0"/>
                    </a:moveTo>
                    <a:lnTo>
                      <a:pt x="103435" y="141483"/>
                    </a:lnTo>
                    <a:lnTo>
                      <a:pt x="0" y="6561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3">
              <a:extLst>
                <a:ext uri="{FF2B5EF4-FFF2-40B4-BE49-F238E27FC236}">
                  <a16:creationId xmlns:a16="http://schemas.microsoft.com/office/drawing/2014/main" id="{F8030EFC-8130-0427-06E3-296BAD82BDBE}"/>
                </a:ext>
              </a:extLst>
            </p:cNvPr>
            <p:cNvGrpSpPr/>
            <p:nvPr/>
          </p:nvGrpSpPr>
          <p:grpSpPr>
            <a:xfrm>
              <a:off x="6223212" y="3053757"/>
              <a:ext cx="1430484" cy="733073"/>
              <a:chOff x="6223212" y="3053757"/>
              <a:chExt cx="1430484" cy="733073"/>
            </a:xfrm>
            <a:solidFill>
              <a:srgbClr val="DAE8FC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8E3140E-9625-70C1-8AF3-BD25C4DFE437}"/>
                  </a:ext>
                </a:extLst>
              </p:cNvPr>
              <p:cNvSpPr/>
              <p:nvPr/>
            </p:nvSpPr>
            <p:spPr>
              <a:xfrm>
                <a:off x="6223212" y="3053757"/>
                <a:ext cx="1430484" cy="733073"/>
              </a:xfrm>
              <a:custGeom>
                <a:avLst/>
                <a:gdLst>
                  <a:gd name="connsiteX0" fmla="*/ 1320447 w 1430484"/>
                  <a:gd name="connsiteY0" fmla="*/ 0 h 733073"/>
                  <a:gd name="connsiteX1" fmla="*/ 1430485 w 1430484"/>
                  <a:gd name="connsiteY1" fmla="*/ 109961 h 733073"/>
                  <a:gd name="connsiteX2" fmla="*/ 1430485 w 1430484"/>
                  <a:gd name="connsiteY2" fmla="*/ 623112 h 733073"/>
                  <a:gd name="connsiteX3" fmla="*/ 1320447 w 1430484"/>
                  <a:gd name="connsiteY3" fmla="*/ 733073 h 733073"/>
                  <a:gd name="connsiteX4" fmla="*/ 110037 w 1430484"/>
                  <a:gd name="connsiteY4" fmla="*/ 733073 h 733073"/>
                  <a:gd name="connsiteX5" fmla="*/ 0 w 1430484"/>
                  <a:gd name="connsiteY5" fmla="*/ 623112 h 733073"/>
                  <a:gd name="connsiteX6" fmla="*/ 0 w 1430484"/>
                  <a:gd name="connsiteY6" fmla="*/ 109961 h 733073"/>
                  <a:gd name="connsiteX7" fmla="*/ 110037 w 1430484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484" h="733073">
                    <a:moveTo>
                      <a:pt x="1320447" y="0"/>
                    </a:moveTo>
                    <a:cubicBezTo>
                      <a:pt x="1381219" y="0"/>
                      <a:pt x="1430485" y="49231"/>
                      <a:pt x="1430485" y="109961"/>
                    </a:cubicBezTo>
                    <a:lnTo>
                      <a:pt x="1430485" y="623112"/>
                    </a:lnTo>
                    <a:cubicBezTo>
                      <a:pt x="1430485" y="683842"/>
                      <a:pt x="1381219" y="733073"/>
                      <a:pt x="1320447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3111D38-803B-5261-5B2A-C24C0D58D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1551" y="3292006"/>
                <a:ext cx="1393805" cy="329882"/>
              </a:xfrm>
              <a:custGeom>
                <a:avLst/>
                <a:gdLst>
                  <a:gd name="connsiteX0" fmla="*/ 0 w 1393805"/>
                  <a:gd name="connsiteY0" fmla="*/ 0 h 329882"/>
                  <a:gd name="connsiteX1" fmla="*/ 1393806 w 1393805"/>
                  <a:gd name="connsiteY1" fmla="*/ 0 h 329882"/>
                  <a:gd name="connsiteX2" fmla="*/ 1393806 w 1393805"/>
                  <a:gd name="connsiteY2" fmla="*/ 329883 h 329882"/>
                  <a:gd name="connsiteX3" fmla="*/ 0 w 1393805"/>
                  <a:gd name="connsiteY3" fmla="*/ 329883 h 32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805" h="329882">
                    <a:moveTo>
                      <a:pt x="0" y="0"/>
                    </a:moveTo>
                    <a:lnTo>
                      <a:pt x="1393806" y="0"/>
                    </a:lnTo>
                    <a:lnTo>
                      <a:pt x="1393806" y="329883"/>
                    </a:lnTo>
                    <a:lnTo>
                      <a:pt x="0" y="329883"/>
                    </a:lnTo>
                    <a:close/>
                  </a:path>
                </a:pathLst>
              </a:custGeom>
            </p:spPr>
          </p:pic>
        </p:grpSp>
        <p:grpSp>
          <p:nvGrpSpPr>
            <p:cNvPr id="42" name="Graphic 3">
              <a:extLst>
                <a:ext uri="{FF2B5EF4-FFF2-40B4-BE49-F238E27FC236}">
                  <a16:creationId xmlns:a16="http://schemas.microsoft.com/office/drawing/2014/main" id="{EA04282A-3EA3-CD48-BE70-202220B66E86}"/>
                </a:ext>
              </a:extLst>
            </p:cNvPr>
            <p:cNvGrpSpPr/>
            <p:nvPr/>
          </p:nvGrpSpPr>
          <p:grpSpPr>
            <a:xfrm>
              <a:off x="7506980" y="1935821"/>
              <a:ext cx="535881" cy="553470"/>
              <a:chOff x="7506980" y="1935821"/>
              <a:chExt cx="535881" cy="553470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BC25CC6A-5080-38F0-0929-CF599E5ED49D}"/>
                  </a:ext>
                </a:extLst>
              </p:cNvPr>
              <p:cNvSpPr/>
              <p:nvPr/>
            </p:nvSpPr>
            <p:spPr>
              <a:xfrm>
                <a:off x="7506980" y="1935821"/>
                <a:ext cx="446568" cy="461286"/>
              </a:xfrm>
              <a:custGeom>
                <a:avLst/>
                <a:gdLst>
                  <a:gd name="connsiteX0" fmla="*/ 0 w 446568"/>
                  <a:gd name="connsiteY0" fmla="*/ 0 h 461286"/>
                  <a:gd name="connsiteX1" fmla="*/ 446568 w 446568"/>
                  <a:gd name="connsiteY1" fmla="*/ 461286 h 4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6568" h="461286">
                    <a:moveTo>
                      <a:pt x="0" y="0"/>
                    </a:moveTo>
                    <a:lnTo>
                      <a:pt x="446568" y="461286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F3CEA968-DFE5-0CB0-64D5-B05480A5EDF0}"/>
                  </a:ext>
                </a:extLst>
              </p:cNvPr>
              <p:cNvSpPr/>
              <p:nvPr/>
            </p:nvSpPr>
            <p:spPr>
              <a:xfrm>
                <a:off x="7907516" y="2352390"/>
                <a:ext cx="135345" cy="136901"/>
              </a:xfrm>
              <a:custGeom>
                <a:avLst/>
                <a:gdLst>
                  <a:gd name="connsiteX0" fmla="*/ 135346 w 135345"/>
                  <a:gd name="connsiteY0" fmla="*/ 136901 h 136901"/>
                  <a:gd name="connsiteX1" fmla="*/ 0 w 135345"/>
                  <a:gd name="connsiteY1" fmla="*/ 89252 h 136901"/>
                  <a:gd name="connsiteX2" fmla="*/ 92248 w 135345"/>
                  <a:gd name="connsiteY2" fmla="*/ 0 h 13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345" h="136901">
                    <a:moveTo>
                      <a:pt x="135346" y="136901"/>
                    </a:moveTo>
                    <a:lnTo>
                      <a:pt x="0" y="89252"/>
                    </a:lnTo>
                    <a:lnTo>
                      <a:pt x="92248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5" name="Graphic 3">
              <a:extLst>
                <a:ext uri="{FF2B5EF4-FFF2-40B4-BE49-F238E27FC236}">
                  <a16:creationId xmlns:a16="http://schemas.microsoft.com/office/drawing/2014/main" id="{446A0FE0-81F6-01C5-1392-8FC8E1DA1007}"/>
                </a:ext>
              </a:extLst>
            </p:cNvPr>
            <p:cNvGrpSpPr/>
            <p:nvPr/>
          </p:nvGrpSpPr>
          <p:grpSpPr>
            <a:xfrm>
              <a:off x="6406607" y="1019480"/>
              <a:ext cx="2200745" cy="916341"/>
              <a:chOff x="6406607" y="1019480"/>
              <a:chExt cx="2200745" cy="916341"/>
            </a:xfrm>
            <a:solidFill>
              <a:srgbClr val="E1D5E7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D418129E-B6DB-67DD-939B-1459AC8A7CD1}"/>
                  </a:ext>
                </a:extLst>
              </p:cNvPr>
              <p:cNvSpPr/>
              <p:nvPr/>
            </p:nvSpPr>
            <p:spPr>
              <a:xfrm>
                <a:off x="6406607" y="1019480"/>
                <a:ext cx="2200745" cy="916341"/>
              </a:xfrm>
              <a:custGeom>
                <a:avLst/>
                <a:gdLst>
                  <a:gd name="connsiteX0" fmla="*/ 0 w 2200745"/>
                  <a:gd name="connsiteY0" fmla="*/ 916341 h 916341"/>
                  <a:gd name="connsiteX1" fmla="*/ 366791 w 2200745"/>
                  <a:gd name="connsiteY1" fmla="*/ 0 h 916341"/>
                  <a:gd name="connsiteX2" fmla="*/ 2200746 w 2200745"/>
                  <a:gd name="connsiteY2" fmla="*/ 0 h 916341"/>
                  <a:gd name="connsiteX3" fmla="*/ 1833955 w 2200745"/>
                  <a:gd name="connsiteY3" fmla="*/ 916341 h 91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0745" h="916341">
                    <a:moveTo>
                      <a:pt x="0" y="916341"/>
                    </a:moveTo>
                    <a:lnTo>
                      <a:pt x="366791" y="0"/>
                    </a:lnTo>
                    <a:lnTo>
                      <a:pt x="2200746" y="0"/>
                    </a:lnTo>
                    <a:lnTo>
                      <a:pt x="1833955" y="916341"/>
                    </a:lnTo>
                    <a:close/>
                  </a:path>
                </a:pathLst>
              </a:custGeom>
              <a:solidFill>
                <a:srgbClr val="E1D5E7"/>
              </a:solidFill>
              <a:ln w="18332" cap="flat">
                <a:solidFill>
                  <a:srgbClr val="9673A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1FE8B4A-DC33-A087-3E89-8D2FB543C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4947" y="1120277"/>
                <a:ext cx="2164066" cy="783471"/>
              </a:xfrm>
              <a:custGeom>
                <a:avLst/>
                <a:gdLst>
                  <a:gd name="connsiteX0" fmla="*/ 0 w 2164066"/>
                  <a:gd name="connsiteY0" fmla="*/ 0 h 783471"/>
                  <a:gd name="connsiteX1" fmla="*/ 2164067 w 2164066"/>
                  <a:gd name="connsiteY1" fmla="*/ 0 h 783471"/>
                  <a:gd name="connsiteX2" fmla="*/ 2164067 w 2164066"/>
                  <a:gd name="connsiteY2" fmla="*/ 783472 h 783471"/>
                  <a:gd name="connsiteX3" fmla="*/ 0 w 2164066"/>
                  <a:gd name="connsiteY3" fmla="*/ 783472 h 78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066" h="783471">
                    <a:moveTo>
                      <a:pt x="0" y="0"/>
                    </a:moveTo>
                    <a:lnTo>
                      <a:pt x="2164067" y="0"/>
                    </a:lnTo>
                    <a:lnTo>
                      <a:pt x="2164067" y="783472"/>
                    </a:lnTo>
                    <a:lnTo>
                      <a:pt x="0" y="783472"/>
                    </a:lnTo>
                    <a:close/>
                  </a:path>
                </a:pathLst>
              </a:custGeom>
            </p:spPr>
          </p:pic>
        </p:grpSp>
        <p:grpSp>
          <p:nvGrpSpPr>
            <p:cNvPr id="48" name="Graphic 3">
              <a:extLst>
                <a:ext uri="{FF2B5EF4-FFF2-40B4-BE49-F238E27FC236}">
                  <a16:creationId xmlns:a16="http://schemas.microsoft.com/office/drawing/2014/main" id="{40C534A1-F1E2-F816-FE60-0C4074F3DBA6}"/>
                </a:ext>
              </a:extLst>
            </p:cNvPr>
            <p:cNvGrpSpPr/>
            <p:nvPr/>
          </p:nvGrpSpPr>
          <p:grpSpPr>
            <a:xfrm>
              <a:off x="8726560" y="3053757"/>
              <a:ext cx="128376" cy="712547"/>
              <a:chOff x="8726560" y="3053757"/>
              <a:chExt cx="128376" cy="712547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E8D006C7-D0E0-4E87-9425-0A97DCE07CEF}"/>
                  </a:ext>
                </a:extLst>
              </p:cNvPr>
              <p:cNvSpPr/>
              <p:nvPr/>
            </p:nvSpPr>
            <p:spPr>
              <a:xfrm>
                <a:off x="8790748" y="3053757"/>
                <a:ext cx="18339" cy="584259"/>
              </a:xfrm>
              <a:custGeom>
                <a:avLst/>
                <a:gdLst>
                  <a:gd name="connsiteX0" fmla="*/ 0 w 18339"/>
                  <a:gd name="connsiteY0" fmla="*/ 0 h 584259"/>
                  <a:gd name="connsiteX1" fmla="*/ 0 w 18339"/>
                  <a:gd name="connsiteY1" fmla="*/ 584259 h 58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39" h="584259">
                    <a:moveTo>
                      <a:pt x="0" y="0"/>
                    </a:moveTo>
                    <a:lnTo>
                      <a:pt x="0" y="584259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D5A787F-616B-1D05-9BDD-0E796EA13209}"/>
                  </a:ext>
                </a:extLst>
              </p:cNvPr>
              <p:cNvSpPr/>
              <p:nvPr/>
            </p:nvSpPr>
            <p:spPr>
              <a:xfrm>
                <a:off x="8726560" y="3638017"/>
                <a:ext cx="128376" cy="128287"/>
              </a:xfrm>
              <a:custGeom>
                <a:avLst/>
                <a:gdLst>
                  <a:gd name="connsiteX0" fmla="*/ 64188 w 128376"/>
                  <a:gd name="connsiteY0" fmla="*/ 128288 h 128287"/>
                  <a:gd name="connsiteX1" fmla="*/ 0 w 128376"/>
                  <a:gd name="connsiteY1" fmla="*/ 0 h 128287"/>
                  <a:gd name="connsiteX2" fmla="*/ 128377 w 128376"/>
                  <a:gd name="connsiteY2" fmla="*/ 0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64188" y="128288"/>
                    </a:moveTo>
                    <a:lnTo>
                      <a:pt x="0" y="0"/>
                    </a:lnTo>
                    <a:lnTo>
                      <a:pt x="128377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3">
              <a:extLst>
                <a:ext uri="{FF2B5EF4-FFF2-40B4-BE49-F238E27FC236}">
                  <a16:creationId xmlns:a16="http://schemas.microsoft.com/office/drawing/2014/main" id="{7073B15F-F6D9-8E3A-0F6D-61E62924DC8E}"/>
                </a:ext>
              </a:extLst>
            </p:cNvPr>
            <p:cNvGrpSpPr/>
            <p:nvPr/>
          </p:nvGrpSpPr>
          <p:grpSpPr>
            <a:xfrm>
              <a:off x="8057166" y="2320684"/>
              <a:ext cx="1467163" cy="733073"/>
              <a:chOff x="8057166" y="2320684"/>
              <a:chExt cx="1467163" cy="733073"/>
            </a:xfrm>
            <a:solidFill>
              <a:srgbClr val="DAE8FC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9611AC76-FF86-F949-A4C8-4BDCAB290576}"/>
                  </a:ext>
                </a:extLst>
              </p:cNvPr>
              <p:cNvSpPr/>
              <p:nvPr/>
            </p:nvSpPr>
            <p:spPr>
              <a:xfrm>
                <a:off x="8057166" y="2320684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9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9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E700F8D-5B57-20B7-33D7-C9EB2EDC4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5506" y="2430645"/>
                <a:ext cx="1430484" cy="586458"/>
              </a:xfrm>
              <a:custGeom>
                <a:avLst/>
                <a:gdLst>
                  <a:gd name="connsiteX0" fmla="*/ 0 w 1430484"/>
                  <a:gd name="connsiteY0" fmla="*/ 0 h 586458"/>
                  <a:gd name="connsiteX1" fmla="*/ 1430485 w 1430484"/>
                  <a:gd name="connsiteY1" fmla="*/ 0 h 586458"/>
                  <a:gd name="connsiteX2" fmla="*/ 1430485 w 1430484"/>
                  <a:gd name="connsiteY2" fmla="*/ 586459 h 586458"/>
                  <a:gd name="connsiteX3" fmla="*/ 0 w 1430484"/>
                  <a:gd name="connsiteY3" fmla="*/ 586459 h 586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86458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86459"/>
                    </a:lnTo>
                    <a:lnTo>
                      <a:pt x="0" y="586459"/>
                    </a:lnTo>
                    <a:close/>
                  </a:path>
                </a:pathLst>
              </a:custGeom>
            </p:spPr>
          </p:pic>
        </p:grpSp>
        <p:grpSp>
          <p:nvGrpSpPr>
            <p:cNvPr id="54" name="Graphic 3">
              <a:extLst>
                <a:ext uri="{FF2B5EF4-FFF2-40B4-BE49-F238E27FC236}">
                  <a16:creationId xmlns:a16="http://schemas.microsoft.com/office/drawing/2014/main" id="{484E2490-E0B6-2C94-F6D0-0FBE6DAB94CA}"/>
                </a:ext>
              </a:extLst>
            </p:cNvPr>
            <p:cNvGrpSpPr/>
            <p:nvPr/>
          </p:nvGrpSpPr>
          <p:grpSpPr>
            <a:xfrm>
              <a:off x="8057166" y="3786830"/>
              <a:ext cx="1467163" cy="1466146"/>
              <a:chOff x="8057166" y="3786830"/>
              <a:chExt cx="1467163" cy="1466146"/>
            </a:xfrm>
            <a:solidFill>
              <a:srgbClr val="D5E8D4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DA5F66EA-28F1-3552-BBC4-3B35918A827C}"/>
                  </a:ext>
                </a:extLst>
              </p:cNvPr>
              <p:cNvSpPr/>
              <p:nvPr/>
            </p:nvSpPr>
            <p:spPr>
              <a:xfrm>
                <a:off x="8057166" y="3786830"/>
                <a:ext cx="1467163" cy="1466146"/>
              </a:xfrm>
              <a:custGeom>
                <a:avLst/>
                <a:gdLst>
                  <a:gd name="connsiteX0" fmla="*/ 733582 w 1467163"/>
                  <a:gd name="connsiteY0" fmla="*/ 0 h 1466146"/>
                  <a:gd name="connsiteX1" fmla="*/ 1467164 w 1467163"/>
                  <a:gd name="connsiteY1" fmla="*/ 733073 h 1466146"/>
                  <a:gd name="connsiteX2" fmla="*/ 733582 w 1467163"/>
                  <a:gd name="connsiteY2" fmla="*/ 1466146 h 1466146"/>
                  <a:gd name="connsiteX3" fmla="*/ 0 w 1467163"/>
                  <a:gd name="connsiteY3" fmla="*/ 733073 h 146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163" h="1466146">
                    <a:moveTo>
                      <a:pt x="733582" y="0"/>
                    </a:moveTo>
                    <a:lnTo>
                      <a:pt x="1467164" y="733073"/>
                    </a:lnTo>
                    <a:lnTo>
                      <a:pt x="733582" y="1466146"/>
                    </a:lnTo>
                    <a:lnTo>
                      <a:pt x="0" y="733073"/>
                    </a:lnTo>
                    <a:close/>
                  </a:path>
                </a:pathLst>
              </a:custGeom>
              <a:solidFill>
                <a:srgbClr val="D5E8D4"/>
              </a:solidFill>
              <a:ln w="18332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A4E2DA0-27D5-8D29-CA03-C09252679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5506" y="4281655"/>
                <a:ext cx="1430484" cy="545223"/>
              </a:xfrm>
              <a:custGeom>
                <a:avLst/>
                <a:gdLst>
                  <a:gd name="connsiteX0" fmla="*/ 0 w 1430484"/>
                  <a:gd name="connsiteY0" fmla="*/ 0 h 545223"/>
                  <a:gd name="connsiteX1" fmla="*/ 1430485 w 1430484"/>
                  <a:gd name="connsiteY1" fmla="*/ 0 h 545223"/>
                  <a:gd name="connsiteX2" fmla="*/ 1430485 w 1430484"/>
                  <a:gd name="connsiteY2" fmla="*/ 545223 h 545223"/>
                  <a:gd name="connsiteX3" fmla="*/ 0 w 1430484"/>
                  <a:gd name="connsiteY3" fmla="*/ 545223 h 54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45223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45223"/>
                    </a:lnTo>
                    <a:lnTo>
                      <a:pt x="0" y="545223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618" name="Group 1617">
            <a:extLst>
              <a:ext uri="{FF2B5EF4-FFF2-40B4-BE49-F238E27FC236}">
                <a16:creationId xmlns:a16="http://schemas.microsoft.com/office/drawing/2014/main" id="{9D332075-A0C1-001A-65D1-054AA33A7706}"/>
              </a:ext>
            </a:extLst>
          </p:cNvPr>
          <p:cNvGrpSpPr/>
          <p:nvPr/>
        </p:nvGrpSpPr>
        <p:grpSpPr>
          <a:xfrm>
            <a:off x="2903754" y="1770879"/>
            <a:ext cx="3521192" cy="3683692"/>
            <a:chOff x="2903754" y="1770879"/>
            <a:chExt cx="3521192" cy="3683692"/>
          </a:xfrm>
        </p:grpSpPr>
        <p:grpSp>
          <p:nvGrpSpPr>
            <p:cNvPr id="1602" name="Graphic 3">
              <a:extLst>
                <a:ext uri="{FF2B5EF4-FFF2-40B4-BE49-F238E27FC236}">
                  <a16:creationId xmlns:a16="http://schemas.microsoft.com/office/drawing/2014/main" id="{03189CBA-3B36-2B0D-2E9A-AA87E75BDBE5}"/>
                </a:ext>
              </a:extLst>
            </p:cNvPr>
            <p:cNvGrpSpPr/>
            <p:nvPr/>
          </p:nvGrpSpPr>
          <p:grpSpPr>
            <a:xfrm>
              <a:off x="4756048" y="2119089"/>
              <a:ext cx="1467163" cy="733073"/>
              <a:chOff x="4756048" y="2119089"/>
              <a:chExt cx="1467163" cy="733073"/>
            </a:xfrm>
            <a:solidFill>
              <a:srgbClr val="DAE8FC"/>
            </a:solidFill>
          </p:grpSpPr>
          <p:sp>
            <p:nvSpPr>
              <p:cNvPr id="1603" name="Freeform 1602">
                <a:extLst>
                  <a:ext uri="{FF2B5EF4-FFF2-40B4-BE49-F238E27FC236}">
                    <a16:creationId xmlns:a16="http://schemas.microsoft.com/office/drawing/2014/main" id="{D33AED0F-DB67-6FE4-981C-3C60587F07E6}"/>
                  </a:ext>
                </a:extLst>
              </p:cNvPr>
              <p:cNvSpPr/>
              <p:nvPr/>
            </p:nvSpPr>
            <p:spPr>
              <a:xfrm>
                <a:off x="4756048" y="2119089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9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9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604" name="Picture 1603">
                <a:extLst>
                  <a:ext uri="{FF2B5EF4-FFF2-40B4-BE49-F238E27FC236}">
                    <a16:creationId xmlns:a16="http://schemas.microsoft.com/office/drawing/2014/main" id="{5327ECAF-7522-A295-C0CB-5276E9962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4388" y="2366501"/>
                <a:ext cx="1430484" cy="311556"/>
              </a:xfrm>
              <a:custGeom>
                <a:avLst/>
                <a:gdLst>
                  <a:gd name="connsiteX0" fmla="*/ 0 w 1430484"/>
                  <a:gd name="connsiteY0" fmla="*/ 0 h 311556"/>
                  <a:gd name="connsiteX1" fmla="*/ 1430485 w 1430484"/>
                  <a:gd name="connsiteY1" fmla="*/ 0 h 311556"/>
                  <a:gd name="connsiteX2" fmla="*/ 1430485 w 1430484"/>
                  <a:gd name="connsiteY2" fmla="*/ 311556 h 311556"/>
                  <a:gd name="connsiteX3" fmla="*/ 0 w 1430484"/>
                  <a:gd name="connsiteY3" fmla="*/ 311556 h 3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311556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311556"/>
                    </a:lnTo>
                    <a:lnTo>
                      <a:pt x="0" y="311556"/>
                    </a:lnTo>
                    <a:close/>
                  </a:path>
                </a:pathLst>
              </a:cu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44D434-0A00-9F14-ECE5-084C831A71E4}"/>
                </a:ext>
              </a:extLst>
            </p:cNvPr>
            <p:cNvGrpSpPr/>
            <p:nvPr/>
          </p:nvGrpSpPr>
          <p:grpSpPr>
            <a:xfrm>
              <a:off x="2903754" y="1770879"/>
              <a:ext cx="3521192" cy="3683692"/>
              <a:chOff x="2903754" y="1770879"/>
              <a:chExt cx="3521192" cy="3683692"/>
            </a:xfrm>
          </p:grpSpPr>
          <p:grpSp>
            <p:nvGrpSpPr>
              <p:cNvPr id="21" name="Graphic 3">
                <a:extLst>
                  <a:ext uri="{FF2B5EF4-FFF2-40B4-BE49-F238E27FC236}">
                    <a16:creationId xmlns:a16="http://schemas.microsoft.com/office/drawing/2014/main" id="{549E3DFC-2076-5DE7-5874-7EED738C9984}"/>
                  </a:ext>
                </a:extLst>
              </p:cNvPr>
              <p:cNvGrpSpPr/>
              <p:nvPr/>
            </p:nvGrpSpPr>
            <p:grpSpPr>
              <a:xfrm>
                <a:off x="4774388" y="3970099"/>
                <a:ext cx="1467163" cy="733073"/>
                <a:chOff x="4774388" y="3970099"/>
                <a:chExt cx="1467163" cy="733073"/>
              </a:xfrm>
              <a:solidFill>
                <a:srgbClr val="DAE8FC"/>
              </a:solidFill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D517C06-701E-F992-27B3-3A64AD0E1DC2}"/>
                    </a:ext>
                  </a:extLst>
                </p:cNvPr>
                <p:cNvSpPr/>
                <p:nvPr/>
              </p:nvSpPr>
              <p:spPr>
                <a:xfrm>
                  <a:off x="4774388" y="3970099"/>
                  <a:ext cx="1467163" cy="733073"/>
                </a:xfrm>
                <a:custGeom>
                  <a:avLst/>
                  <a:gdLst>
                    <a:gd name="connsiteX0" fmla="*/ 1357126 w 1467163"/>
                    <a:gd name="connsiteY0" fmla="*/ 0 h 733073"/>
                    <a:gd name="connsiteX1" fmla="*/ 1467164 w 1467163"/>
                    <a:gd name="connsiteY1" fmla="*/ 109961 h 733073"/>
                    <a:gd name="connsiteX2" fmla="*/ 1467164 w 1467163"/>
                    <a:gd name="connsiteY2" fmla="*/ 623112 h 733073"/>
                    <a:gd name="connsiteX3" fmla="*/ 1357126 w 1467163"/>
                    <a:gd name="connsiteY3" fmla="*/ 733073 h 733073"/>
                    <a:gd name="connsiteX4" fmla="*/ 110037 w 1467163"/>
                    <a:gd name="connsiteY4" fmla="*/ 733073 h 733073"/>
                    <a:gd name="connsiteX5" fmla="*/ 0 w 1467163"/>
                    <a:gd name="connsiteY5" fmla="*/ 623112 h 733073"/>
                    <a:gd name="connsiteX6" fmla="*/ 0 w 1467163"/>
                    <a:gd name="connsiteY6" fmla="*/ 109961 h 733073"/>
                    <a:gd name="connsiteX7" fmla="*/ 110037 w 1467163"/>
                    <a:gd name="connsiteY7" fmla="*/ 0 h 73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7163" h="733073">
                      <a:moveTo>
                        <a:pt x="1357126" y="0"/>
                      </a:moveTo>
                      <a:cubicBezTo>
                        <a:pt x="1417899" y="0"/>
                        <a:pt x="1467164" y="49231"/>
                        <a:pt x="1467164" y="109961"/>
                      </a:cubicBezTo>
                      <a:lnTo>
                        <a:pt x="1467164" y="623112"/>
                      </a:lnTo>
                      <a:cubicBezTo>
                        <a:pt x="1467164" y="683842"/>
                        <a:pt x="1417899" y="733073"/>
                        <a:pt x="1357126" y="733073"/>
                      </a:cubicBezTo>
                      <a:lnTo>
                        <a:pt x="110037" y="733073"/>
                      </a:lnTo>
                      <a:cubicBezTo>
                        <a:pt x="49265" y="733073"/>
                        <a:pt x="0" y="683842"/>
                        <a:pt x="0" y="623112"/>
                      </a:cubicBezTo>
                      <a:lnTo>
                        <a:pt x="0" y="109961"/>
                      </a:lnTo>
                      <a:cubicBezTo>
                        <a:pt x="0" y="49231"/>
                        <a:pt x="49265" y="0"/>
                        <a:pt x="110037" y="0"/>
                      </a:cubicBezTo>
                      <a:close/>
                    </a:path>
                  </a:pathLst>
                </a:custGeom>
                <a:solidFill>
                  <a:srgbClr val="DAE8FC"/>
                </a:solidFill>
                <a:ln w="18332" cap="flat">
                  <a:solidFill>
                    <a:srgbClr val="6C8E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FC01655-519A-F6F9-2B4C-0CF98DDBAD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92727" y="4217511"/>
                  <a:ext cx="1430484" cy="311556"/>
                </a:xfrm>
                <a:custGeom>
                  <a:avLst/>
                  <a:gdLst>
                    <a:gd name="connsiteX0" fmla="*/ 0 w 1430484"/>
                    <a:gd name="connsiteY0" fmla="*/ 0 h 311556"/>
                    <a:gd name="connsiteX1" fmla="*/ 1430485 w 1430484"/>
                    <a:gd name="connsiteY1" fmla="*/ 0 h 311556"/>
                    <a:gd name="connsiteX2" fmla="*/ 1430485 w 1430484"/>
                    <a:gd name="connsiteY2" fmla="*/ 311556 h 311556"/>
                    <a:gd name="connsiteX3" fmla="*/ 0 w 1430484"/>
                    <a:gd name="connsiteY3" fmla="*/ 311556 h 31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484" h="311556">
                      <a:moveTo>
                        <a:pt x="0" y="0"/>
                      </a:moveTo>
                      <a:lnTo>
                        <a:pt x="1430485" y="0"/>
                      </a:lnTo>
                      <a:lnTo>
                        <a:pt x="1430485" y="311556"/>
                      </a:lnTo>
                      <a:lnTo>
                        <a:pt x="0" y="31155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0" name="Graphic 3">
                <a:extLst>
                  <a:ext uri="{FF2B5EF4-FFF2-40B4-BE49-F238E27FC236}">
                    <a16:creationId xmlns:a16="http://schemas.microsoft.com/office/drawing/2014/main" id="{F3F5890D-197D-185E-5726-AC08D5AF9FFC}"/>
                  </a:ext>
                </a:extLst>
              </p:cNvPr>
              <p:cNvGrpSpPr/>
              <p:nvPr/>
            </p:nvGrpSpPr>
            <p:grpSpPr>
              <a:xfrm>
                <a:off x="4590992" y="4739825"/>
                <a:ext cx="1833954" cy="293229"/>
                <a:chOff x="4590992" y="4739825"/>
                <a:chExt cx="1833954" cy="293229"/>
              </a:xfrm>
              <a:no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6BB1BA4C-37C0-1CE8-04EB-8AF6E0358EB7}"/>
                    </a:ext>
                  </a:extLst>
                </p:cNvPr>
                <p:cNvSpPr/>
                <p:nvPr/>
              </p:nvSpPr>
              <p:spPr>
                <a:xfrm rot="-5400000">
                  <a:off x="5361253" y="3970099"/>
                  <a:ext cx="293432" cy="1832682"/>
                </a:xfrm>
                <a:custGeom>
                  <a:avLst/>
                  <a:gdLst>
                    <a:gd name="connsiteX0" fmla="*/ 0 w 293432"/>
                    <a:gd name="connsiteY0" fmla="*/ 0 h 1832682"/>
                    <a:gd name="connsiteX1" fmla="*/ 293433 w 293432"/>
                    <a:gd name="connsiteY1" fmla="*/ 0 h 1832682"/>
                    <a:gd name="connsiteX2" fmla="*/ 293433 w 293432"/>
                    <a:gd name="connsiteY2" fmla="*/ 1832683 h 1832682"/>
                    <a:gd name="connsiteX3" fmla="*/ 0 w 293432"/>
                    <a:gd name="connsiteY3" fmla="*/ 1832683 h 183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432" h="1832682">
                      <a:moveTo>
                        <a:pt x="0" y="0"/>
                      </a:moveTo>
                      <a:lnTo>
                        <a:pt x="293433" y="0"/>
                      </a:lnTo>
                      <a:lnTo>
                        <a:pt x="293433" y="1832683"/>
                      </a:lnTo>
                      <a:lnTo>
                        <a:pt x="0" y="1832683"/>
                      </a:lnTo>
                      <a:close/>
                    </a:path>
                  </a:pathLst>
                </a:custGeom>
                <a:noFill/>
                <a:ln w="183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BB698E8-F54A-87B3-96D3-403B94FA2ABE}"/>
                    </a:ext>
                  </a:extLst>
                </p:cNvPr>
                <p:cNvSpPr/>
                <p:nvPr/>
              </p:nvSpPr>
              <p:spPr>
                <a:xfrm rot="-5400000">
                  <a:off x="5361253" y="3970099"/>
                  <a:ext cx="293432" cy="1832682"/>
                </a:xfrm>
                <a:custGeom>
                  <a:avLst/>
                  <a:gdLst>
                    <a:gd name="connsiteX0" fmla="*/ 293433 w 293432"/>
                    <a:gd name="connsiteY0" fmla="*/ 0 h 1832682"/>
                    <a:gd name="connsiteX1" fmla="*/ 0 w 293432"/>
                    <a:gd name="connsiteY1" fmla="*/ 0 h 1832682"/>
                    <a:gd name="connsiteX2" fmla="*/ 0 w 293432"/>
                    <a:gd name="connsiteY2" fmla="*/ 1832683 h 1832682"/>
                    <a:gd name="connsiteX3" fmla="*/ 293433 w 293432"/>
                    <a:gd name="connsiteY3" fmla="*/ 1832683 h 183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432" h="1832682">
                      <a:moveTo>
                        <a:pt x="293433" y="0"/>
                      </a:moveTo>
                      <a:lnTo>
                        <a:pt x="0" y="0"/>
                      </a:lnTo>
                      <a:lnTo>
                        <a:pt x="0" y="1832683"/>
                      </a:lnTo>
                      <a:lnTo>
                        <a:pt x="293433" y="1832683"/>
                      </a:lnTo>
                    </a:path>
                  </a:pathLst>
                </a:custGeom>
                <a:noFill/>
                <a:ln w="366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aphic 3">
                <a:extLst>
                  <a:ext uri="{FF2B5EF4-FFF2-40B4-BE49-F238E27FC236}">
                    <a16:creationId xmlns:a16="http://schemas.microsoft.com/office/drawing/2014/main" id="{955053F0-BED8-3907-D769-296CFAAA8DB4}"/>
                  </a:ext>
                </a:extLst>
              </p:cNvPr>
              <p:cNvGrpSpPr/>
              <p:nvPr/>
            </p:nvGrpSpPr>
            <p:grpSpPr>
              <a:xfrm>
                <a:off x="4957783" y="4904767"/>
                <a:ext cx="1100372" cy="549804"/>
                <a:chOff x="4957783" y="4904767"/>
                <a:chExt cx="1100372" cy="549804"/>
              </a:xfrm>
              <a:no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202DE6B-5F8F-D40B-1926-9A0F5B3706AC}"/>
                    </a:ext>
                  </a:extLst>
                </p:cNvPr>
                <p:cNvSpPr/>
                <p:nvPr/>
              </p:nvSpPr>
              <p:spPr>
                <a:xfrm>
                  <a:off x="4957783" y="4904767"/>
                  <a:ext cx="1100372" cy="549804"/>
                </a:xfrm>
                <a:custGeom>
                  <a:avLst/>
                  <a:gdLst>
                    <a:gd name="connsiteX0" fmla="*/ 0 w 1100372"/>
                    <a:gd name="connsiteY0" fmla="*/ 0 h 549804"/>
                    <a:gd name="connsiteX1" fmla="*/ 1100373 w 1100372"/>
                    <a:gd name="connsiteY1" fmla="*/ 0 h 549804"/>
                    <a:gd name="connsiteX2" fmla="*/ 1100373 w 1100372"/>
                    <a:gd name="connsiteY2" fmla="*/ 549805 h 549804"/>
                    <a:gd name="connsiteX3" fmla="*/ 0 w 1100372"/>
                    <a:gd name="connsiteY3" fmla="*/ 549805 h 54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372" h="549804">
                      <a:moveTo>
                        <a:pt x="0" y="0"/>
                      </a:moveTo>
                      <a:lnTo>
                        <a:pt x="1100373" y="0"/>
                      </a:lnTo>
                      <a:lnTo>
                        <a:pt x="1100373" y="549805"/>
                      </a:lnTo>
                      <a:lnTo>
                        <a:pt x="0" y="549805"/>
                      </a:lnTo>
                      <a:close/>
                    </a:path>
                  </a:pathLst>
                </a:custGeom>
                <a:noFill/>
                <a:ln w="183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D3E0B4CC-0FA6-FDFC-44E4-3278E4371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76123" y="5060545"/>
                  <a:ext cx="1063693" cy="306974"/>
                </a:xfrm>
                <a:custGeom>
                  <a:avLst/>
                  <a:gdLst>
                    <a:gd name="connsiteX0" fmla="*/ 0 w 1063693"/>
                    <a:gd name="connsiteY0" fmla="*/ 0 h 306974"/>
                    <a:gd name="connsiteX1" fmla="*/ 1063694 w 1063693"/>
                    <a:gd name="connsiteY1" fmla="*/ 0 h 306974"/>
                    <a:gd name="connsiteX2" fmla="*/ 1063694 w 1063693"/>
                    <a:gd name="connsiteY2" fmla="*/ 306974 h 306974"/>
                    <a:gd name="connsiteX3" fmla="*/ 0 w 1063693"/>
                    <a:gd name="connsiteY3" fmla="*/ 306974 h 306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3693" h="306974">
                      <a:moveTo>
                        <a:pt x="0" y="0"/>
                      </a:moveTo>
                      <a:lnTo>
                        <a:pt x="1063694" y="0"/>
                      </a:lnTo>
                      <a:lnTo>
                        <a:pt x="1063694" y="306974"/>
                      </a:lnTo>
                      <a:lnTo>
                        <a:pt x="0" y="306974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7" name="Graphic 3">
                <a:extLst>
                  <a:ext uri="{FF2B5EF4-FFF2-40B4-BE49-F238E27FC236}">
                    <a16:creationId xmlns:a16="http://schemas.microsoft.com/office/drawing/2014/main" id="{D6D88302-E72B-375A-1A74-A1555B742A4C}"/>
                  </a:ext>
                </a:extLst>
              </p:cNvPr>
              <p:cNvGrpSpPr/>
              <p:nvPr/>
            </p:nvGrpSpPr>
            <p:grpSpPr>
              <a:xfrm>
                <a:off x="3646506" y="2687221"/>
                <a:ext cx="1479084" cy="1269499"/>
                <a:chOff x="3646506" y="2687221"/>
                <a:chExt cx="1479084" cy="1269499"/>
              </a:xfrm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4828D564-B7BF-2028-E446-37504562AFCE}"/>
                    </a:ext>
                  </a:extLst>
                </p:cNvPr>
                <p:cNvSpPr/>
                <p:nvPr/>
              </p:nvSpPr>
              <p:spPr>
                <a:xfrm>
                  <a:off x="3646506" y="2687221"/>
                  <a:ext cx="1381701" cy="1185929"/>
                </a:xfrm>
                <a:custGeom>
                  <a:avLst/>
                  <a:gdLst>
                    <a:gd name="connsiteX0" fmla="*/ 0 w 1381701"/>
                    <a:gd name="connsiteY0" fmla="*/ 0 h 1185929"/>
                    <a:gd name="connsiteX1" fmla="*/ 1381701 w 1381701"/>
                    <a:gd name="connsiteY1" fmla="*/ 1185929 h 1185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1701" h="1185929">
                      <a:moveTo>
                        <a:pt x="0" y="0"/>
                      </a:moveTo>
                      <a:lnTo>
                        <a:pt x="1381701" y="1185929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22EB4963-181C-D745-0B7C-47E0A92B7D50}"/>
                    </a:ext>
                  </a:extLst>
                </p:cNvPr>
                <p:cNvSpPr/>
                <p:nvPr/>
              </p:nvSpPr>
              <p:spPr>
                <a:xfrm>
                  <a:off x="4986393" y="3824584"/>
                  <a:ext cx="139197" cy="132136"/>
                </a:xfrm>
                <a:custGeom>
                  <a:avLst/>
                  <a:gdLst>
                    <a:gd name="connsiteX0" fmla="*/ 139197 w 139197"/>
                    <a:gd name="connsiteY0" fmla="*/ 132137 h 132136"/>
                    <a:gd name="connsiteX1" fmla="*/ 0 w 139197"/>
                    <a:gd name="connsiteY1" fmla="*/ 97315 h 132136"/>
                    <a:gd name="connsiteX2" fmla="*/ 83628 w 139197"/>
                    <a:gd name="connsiteY2" fmla="*/ 0 h 13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197" h="132136">
                      <a:moveTo>
                        <a:pt x="139197" y="132137"/>
                      </a:moveTo>
                      <a:lnTo>
                        <a:pt x="0" y="97315"/>
                      </a:lnTo>
                      <a:lnTo>
                        <a:pt x="83628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" name="Graphic 3">
                <a:extLst>
                  <a:ext uri="{FF2B5EF4-FFF2-40B4-BE49-F238E27FC236}">
                    <a16:creationId xmlns:a16="http://schemas.microsoft.com/office/drawing/2014/main" id="{3B9CCE13-EB4C-6BD7-1F2C-01937C506EE0}"/>
                  </a:ext>
                </a:extLst>
              </p:cNvPr>
              <p:cNvGrpSpPr/>
              <p:nvPr/>
            </p:nvGrpSpPr>
            <p:grpSpPr>
              <a:xfrm>
                <a:off x="4389257" y="2229050"/>
                <a:ext cx="349918" cy="244846"/>
                <a:chOff x="4389257" y="2229050"/>
                <a:chExt cx="349918" cy="244846"/>
              </a:xfrm>
            </p:grpSpPr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86541395-7611-F6D1-1558-724107B3698F}"/>
                    </a:ext>
                  </a:extLst>
                </p:cNvPr>
                <p:cNvSpPr/>
                <p:nvPr/>
              </p:nvSpPr>
              <p:spPr>
                <a:xfrm>
                  <a:off x="4389257" y="2229050"/>
                  <a:ext cx="244833" cy="171172"/>
                </a:xfrm>
                <a:custGeom>
                  <a:avLst/>
                  <a:gdLst>
                    <a:gd name="connsiteX0" fmla="*/ 0 w 244833"/>
                    <a:gd name="connsiteY0" fmla="*/ 0 h 171172"/>
                    <a:gd name="connsiteX1" fmla="*/ 244833 w 244833"/>
                    <a:gd name="connsiteY1" fmla="*/ 171173 h 17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4833" h="171172">
                      <a:moveTo>
                        <a:pt x="0" y="0"/>
                      </a:moveTo>
                      <a:lnTo>
                        <a:pt x="244833" y="171173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4F86CB2D-64A3-6A9F-5BCF-C3BBD48D603C}"/>
                    </a:ext>
                  </a:extLst>
                </p:cNvPr>
                <p:cNvSpPr/>
                <p:nvPr/>
              </p:nvSpPr>
              <p:spPr>
                <a:xfrm>
                  <a:off x="4597228" y="2347808"/>
                  <a:ext cx="141948" cy="126088"/>
                </a:xfrm>
                <a:custGeom>
                  <a:avLst/>
                  <a:gdLst>
                    <a:gd name="connsiteX0" fmla="*/ 141948 w 141948"/>
                    <a:gd name="connsiteY0" fmla="*/ 126089 h 126088"/>
                    <a:gd name="connsiteX1" fmla="*/ 0 w 141948"/>
                    <a:gd name="connsiteY1" fmla="*/ 105013 h 126088"/>
                    <a:gd name="connsiteX2" fmla="*/ 73725 w 141948"/>
                    <a:gd name="connsiteY2" fmla="*/ 0 h 126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948" h="126088">
                      <a:moveTo>
                        <a:pt x="141948" y="126089"/>
                      </a:moveTo>
                      <a:lnTo>
                        <a:pt x="0" y="105013"/>
                      </a:lnTo>
                      <a:lnTo>
                        <a:pt x="73725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" name="Graphic 3">
                <a:extLst>
                  <a:ext uri="{FF2B5EF4-FFF2-40B4-BE49-F238E27FC236}">
                    <a16:creationId xmlns:a16="http://schemas.microsoft.com/office/drawing/2014/main" id="{B42F395F-723D-0A3C-214C-CD878679D4C1}"/>
                  </a:ext>
                </a:extLst>
              </p:cNvPr>
              <p:cNvGrpSpPr/>
              <p:nvPr/>
            </p:nvGrpSpPr>
            <p:grpSpPr>
              <a:xfrm>
                <a:off x="2903754" y="1770879"/>
                <a:ext cx="1485503" cy="916341"/>
                <a:chOff x="2903754" y="1770879"/>
                <a:chExt cx="1485503" cy="916341"/>
              </a:xfrm>
              <a:solidFill>
                <a:srgbClr val="FFF2CC"/>
              </a:solidFill>
            </p:grpSpPr>
            <p:sp>
              <p:nvSpPr>
                <p:cNvPr id="1600" name="Freeform 1599">
                  <a:extLst>
                    <a:ext uri="{FF2B5EF4-FFF2-40B4-BE49-F238E27FC236}">
                      <a16:creationId xmlns:a16="http://schemas.microsoft.com/office/drawing/2014/main" id="{C849F568-785F-E1CE-ACCE-4E1D6E48E6B8}"/>
                    </a:ext>
                  </a:extLst>
                </p:cNvPr>
                <p:cNvSpPr/>
                <p:nvPr/>
              </p:nvSpPr>
              <p:spPr>
                <a:xfrm>
                  <a:off x="2903754" y="1770879"/>
                  <a:ext cx="1485503" cy="916341"/>
                </a:xfrm>
                <a:custGeom>
                  <a:avLst/>
                  <a:gdLst>
                    <a:gd name="connsiteX0" fmla="*/ 1485503 w 1485503"/>
                    <a:gd name="connsiteY0" fmla="*/ 458171 h 916341"/>
                    <a:gd name="connsiteX1" fmla="*/ 742752 w 1485503"/>
                    <a:gd name="connsiteY1" fmla="*/ 916341 h 916341"/>
                    <a:gd name="connsiteX2" fmla="*/ 0 w 1485503"/>
                    <a:gd name="connsiteY2" fmla="*/ 458171 h 916341"/>
                    <a:gd name="connsiteX3" fmla="*/ 742752 w 1485503"/>
                    <a:gd name="connsiteY3" fmla="*/ 0 h 916341"/>
                    <a:gd name="connsiteX4" fmla="*/ 1485503 w 1485503"/>
                    <a:gd name="connsiteY4" fmla="*/ 458171 h 91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5503" h="916341">
                      <a:moveTo>
                        <a:pt x="1485503" y="458171"/>
                      </a:moveTo>
                      <a:cubicBezTo>
                        <a:pt x="1485503" y="711211"/>
                        <a:pt x="1152962" y="916341"/>
                        <a:pt x="742752" y="916341"/>
                      </a:cubicBezTo>
                      <a:cubicBezTo>
                        <a:pt x="332541" y="916341"/>
                        <a:pt x="0" y="711211"/>
                        <a:pt x="0" y="458171"/>
                      </a:cubicBezTo>
                      <a:cubicBezTo>
                        <a:pt x="0" y="205130"/>
                        <a:pt x="332541" y="0"/>
                        <a:pt x="742752" y="0"/>
                      </a:cubicBezTo>
                      <a:cubicBezTo>
                        <a:pt x="1152962" y="0"/>
                        <a:pt x="1485503" y="205130"/>
                        <a:pt x="1485503" y="458171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8332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601" name="Picture 1600">
                  <a:extLst>
                    <a:ext uri="{FF2B5EF4-FFF2-40B4-BE49-F238E27FC236}">
                      <a16:creationId xmlns:a16="http://schemas.microsoft.com/office/drawing/2014/main" id="{6FACF228-D43D-1B79-9585-38BCB83E05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22093" y="1999965"/>
                  <a:ext cx="1448824" cy="526896"/>
                </a:xfrm>
                <a:custGeom>
                  <a:avLst/>
                  <a:gdLst>
                    <a:gd name="connsiteX0" fmla="*/ 0 w 1448824"/>
                    <a:gd name="connsiteY0" fmla="*/ 0 h 526896"/>
                    <a:gd name="connsiteX1" fmla="*/ 1448824 w 1448824"/>
                    <a:gd name="connsiteY1" fmla="*/ 0 h 526896"/>
                    <a:gd name="connsiteX2" fmla="*/ 1448824 w 1448824"/>
                    <a:gd name="connsiteY2" fmla="*/ 526896 h 526896"/>
                    <a:gd name="connsiteX3" fmla="*/ 0 w 1448824"/>
                    <a:gd name="connsiteY3" fmla="*/ 526896 h 52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8824" h="526896">
                      <a:moveTo>
                        <a:pt x="0" y="0"/>
                      </a:moveTo>
                      <a:lnTo>
                        <a:pt x="1448824" y="0"/>
                      </a:lnTo>
                      <a:lnTo>
                        <a:pt x="1448824" y="526896"/>
                      </a:lnTo>
                      <a:lnTo>
                        <a:pt x="0" y="52689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605" name="Graphic 3">
                <a:extLst>
                  <a:ext uri="{FF2B5EF4-FFF2-40B4-BE49-F238E27FC236}">
                    <a16:creationId xmlns:a16="http://schemas.microsoft.com/office/drawing/2014/main" id="{25D9C43C-EBAC-30ED-80C8-1A2F1C801CC1}"/>
                  </a:ext>
                </a:extLst>
              </p:cNvPr>
              <p:cNvGrpSpPr/>
              <p:nvPr/>
            </p:nvGrpSpPr>
            <p:grpSpPr>
              <a:xfrm>
                <a:off x="2903754" y="4153367"/>
                <a:ext cx="1485503" cy="916341"/>
                <a:chOff x="2903754" y="4153367"/>
                <a:chExt cx="1485503" cy="916341"/>
              </a:xfrm>
              <a:solidFill>
                <a:srgbClr val="FFF2CC"/>
              </a:solidFill>
            </p:grpSpPr>
            <p:sp>
              <p:nvSpPr>
                <p:cNvPr id="1606" name="Freeform 1605">
                  <a:extLst>
                    <a:ext uri="{FF2B5EF4-FFF2-40B4-BE49-F238E27FC236}">
                      <a16:creationId xmlns:a16="http://schemas.microsoft.com/office/drawing/2014/main" id="{28754896-B57A-1671-60D2-A53455DFF213}"/>
                    </a:ext>
                  </a:extLst>
                </p:cNvPr>
                <p:cNvSpPr/>
                <p:nvPr/>
              </p:nvSpPr>
              <p:spPr>
                <a:xfrm>
                  <a:off x="2903754" y="4153367"/>
                  <a:ext cx="1485503" cy="916341"/>
                </a:xfrm>
                <a:custGeom>
                  <a:avLst/>
                  <a:gdLst>
                    <a:gd name="connsiteX0" fmla="*/ 1485503 w 1485503"/>
                    <a:gd name="connsiteY0" fmla="*/ 458171 h 916341"/>
                    <a:gd name="connsiteX1" fmla="*/ 742752 w 1485503"/>
                    <a:gd name="connsiteY1" fmla="*/ 916341 h 916341"/>
                    <a:gd name="connsiteX2" fmla="*/ 0 w 1485503"/>
                    <a:gd name="connsiteY2" fmla="*/ 458171 h 916341"/>
                    <a:gd name="connsiteX3" fmla="*/ 742752 w 1485503"/>
                    <a:gd name="connsiteY3" fmla="*/ 0 h 916341"/>
                    <a:gd name="connsiteX4" fmla="*/ 1485503 w 1485503"/>
                    <a:gd name="connsiteY4" fmla="*/ 458171 h 91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5503" h="916341">
                      <a:moveTo>
                        <a:pt x="1485503" y="458171"/>
                      </a:moveTo>
                      <a:cubicBezTo>
                        <a:pt x="1485503" y="711211"/>
                        <a:pt x="1152962" y="916341"/>
                        <a:pt x="742752" y="916341"/>
                      </a:cubicBezTo>
                      <a:cubicBezTo>
                        <a:pt x="332541" y="916341"/>
                        <a:pt x="0" y="711211"/>
                        <a:pt x="0" y="458171"/>
                      </a:cubicBezTo>
                      <a:cubicBezTo>
                        <a:pt x="0" y="205130"/>
                        <a:pt x="332541" y="0"/>
                        <a:pt x="742752" y="0"/>
                      </a:cubicBezTo>
                      <a:cubicBezTo>
                        <a:pt x="1152962" y="0"/>
                        <a:pt x="1485503" y="205130"/>
                        <a:pt x="1485503" y="458171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8332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607" name="Picture 1606">
                  <a:extLst>
                    <a:ext uri="{FF2B5EF4-FFF2-40B4-BE49-F238E27FC236}">
                      <a16:creationId xmlns:a16="http://schemas.microsoft.com/office/drawing/2014/main" id="{34A43D50-674A-7A41-8828-C5FBDF3A06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22093" y="4382452"/>
                  <a:ext cx="1448824" cy="526896"/>
                </a:xfrm>
                <a:custGeom>
                  <a:avLst/>
                  <a:gdLst>
                    <a:gd name="connsiteX0" fmla="*/ 0 w 1448824"/>
                    <a:gd name="connsiteY0" fmla="*/ 0 h 526896"/>
                    <a:gd name="connsiteX1" fmla="*/ 1448824 w 1448824"/>
                    <a:gd name="connsiteY1" fmla="*/ 0 h 526896"/>
                    <a:gd name="connsiteX2" fmla="*/ 1448824 w 1448824"/>
                    <a:gd name="connsiteY2" fmla="*/ 526896 h 526896"/>
                    <a:gd name="connsiteX3" fmla="*/ 0 w 1448824"/>
                    <a:gd name="connsiteY3" fmla="*/ 526896 h 52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8824" h="526896">
                      <a:moveTo>
                        <a:pt x="0" y="0"/>
                      </a:moveTo>
                      <a:lnTo>
                        <a:pt x="1448824" y="0"/>
                      </a:lnTo>
                      <a:lnTo>
                        <a:pt x="1448824" y="526896"/>
                      </a:lnTo>
                      <a:lnTo>
                        <a:pt x="0" y="52689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608" name="Graphic 3">
                <a:extLst>
                  <a:ext uri="{FF2B5EF4-FFF2-40B4-BE49-F238E27FC236}">
                    <a16:creationId xmlns:a16="http://schemas.microsoft.com/office/drawing/2014/main" id="{8B5B7030-6BDC-05CE-F2A8-40D58FF17A8B}"/>
                  </a:ext>
                </a:extLst>
              </p:cNvPr>
              <p:cNvGrpSpPr/>
              <p:nvPr/>
            </p:nvGrpSpPr>
            <p:grpSpPr>
              <a:xfrm>
                <a:off x="4173217" y="2869206"/>
                <a:ext cx="938251" cy="1419229"/>
                <a:chOff x="4173217" y="2869206"/>
                <a:chExt cx="938251" cy="1419229"/>
              </a:xfrm>
            </p:grpSpPr>
            <p:sp>
              <p:nvSpPr>
                <p:cNvPr id="1609" name="Freeform 1608">
                  <a:extLst>
                    <a:ext uri="{FF2B5EF4-FFF2-40B4-BE49-F238E27FC236}">
                      <a16:creationId xmlns:a16="http://schemas.microsoft.com/office/drawing/2014/main" id="{4D4C1A87-9B91-39C5-D521-E10A582C9F01}"/>
                    </a:ext>
                  </a:extLst>
                </p:cNvPr>
                <p:cNvSpPr/>
                <p:nvPr/>
              </p:nvSpPr>
              <p:spPr>
                <a:xfrm>
                  <a:off x="4173217" y="2976235"/>
                  <a:ext cx="867643" cy="1312200"/>
                </a:xfrm>
                <a:custGeom>
                  <a:avLst/>
                  <a:gdLst>
                    <a:gd name="connsiteX0" fmla="*/ 0 w 867643"/>
                    <a:gd name="connsiteY0" fmla="*/ 1312201 h 1312200"/>
                    <a:gd name="connsiteX1" fmla="*/ 867644 w 867643"/>
                    <a:gd name="connsiteY1" fmla="*/ 0 h 131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7643" h="1312200">
                      <a:moveTo>
                        <a:pt x="0" y="1312201"/>
                      </a:moveTo>
                      <a:lnTo>
                        <a:pt x="867644" y="0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0" name="Freeform 1609">
                  <a:extLst>
                    <a:ext uri="{FF2B5EF4-FFF2-40B4-BE49-F238E27FC236}">
                      <a16:creationId xmlns:a16="http://schemas.microsoft.com/office/drawing/2014/main" id="{0CCB6B93-EDAA-1B52-E4A8-25FDF87ABE72}"/>
                    </a:ext>
                  </a:extLst>
                </p:cNvPr>
                <p:cNvSpPr/>
                <p:nvPr/>
              </p:nvSpPr>
              <p:spPr>
                <a:xfrm>
                  <a:off x="4987126" y="2869206"/>
                  <a:ext cx="124342" cy="142399"/>
                </a:xfrm>
                <a:custGeom>
                  <a:avLst/>
                  <a:gdLst>
                    <a:gd name="connsiteX0" fmla="*/ 124342 w 124342"/>
                    <a:gd name="connsiteY0" fmla="*/ 0 h 142399"/>
                    <a:gd name="connsiteX1" fmla="*/ 107286 w 124342"/>
                    <a:gd name="connsiteY1" fmla="*/ 142399 h 142399"/>
                    <a:gd name="connsiteX2" fmla="*/ 0 w 124342"/>
                    <a:gd name="connsiteY2" fmla="*/ 71658 h 14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342" h="142399">
                      <a:moveTo>
                        <a:pt x="124342" y="0"/>
                      </a:moveTo>
                      <a:lnTo>
                        <a:pt x="107286" y="142399"/>
                      </a:lnTo>
                      <a:lnTo>
                        <a:pt x="0" y="7165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1" name="Graphic 3">
                <a:extLst>
                  <a:ext uri="{FF2B5EF4-FFF2-40B4-BE49-F238E27FC236}">
                    <a16:creationId xmlns:a16="http://schemas.microsoft.com/office/drawing/2014/main" id="{484CD488-3A1E-959E-E532-82BCD45CCF5C}"/>
                  </a:ext>
                </a:extLst>
              </p:cNvPr>
              <p:cNvGrpSpPr/>
              <p:nvPr/>
            </p:nvGrpSpPr>
            <p:grpSpPr>
              <a:xfrm>
                <a:off x="4389257" y="4348548"/>
                <a:ext cx="368441" cy="262990"/>
                <a:chOff x="4389257" y="4348548"/>
                <a:chExt cx="368441" cy="262990"/>
              </a:xfrm>
            </p:grpSpPr>
            <p:sp>
              <p:nvSpPr>
                <p:cNvPr id="1612" name="Freeform 1611">
                  <a:extLst>
                    <a:ext uri="{FF2B5EF4-FFF2-40B4-BE49-F238E27FC236}">
                      <a16:creationId xmlns:a16="http://schemas.microsoft.com/office/drawing/2014/main" id="{FDE1D72B-3A14-3EA0-BF89-C93D45B13307}"/>
                    </a:ext>
                  </a:extLst>
                </p:cNvPr>
                <p:cNvSpPr/>
                <p:nvPr/>
              </p:nvSpPr>
              <p:spPr>
                <a:xfrm>
                  <a:off x="4389257" y="4423138"/>
                  <a:ext cx="263906" cy="188399"/>
                </a:xfrm>
                <a:custGeom>
                  <a:avLst/>
                  <a:gdLst>
                    <a:gd name="connsiteX0" fmla="*/ 0 w 263906"/>
                    <a:gd name="connsiteY0" fmla="*/ 188400 h 188399"/>
                    <a:gd name="connsiteX1" fmla="*/ 263906 w 263906"/>
                    <a:gd name="connsiteY1" fmla="*/ 0 h 18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06" h="188399">
                      <a:moveTo>
                        <a:pt x="0" y="188400"/>
                      </a:moveTo>
                      <a:lnTo>
                        <a:pt x="263906" y="0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3" name="Freeform 1612">
                  <a:extLst>
                    <a:ext uri="{FF2B5EF4-FFF2-40B4-BE49-F238E27FC236}">
                      <a16:creationId xmlns:a16="http://schemas.microsoft.com/office/drawing/2014/main" id="{31B59CB2-6EDA-D2B1-2777-5D7F8B7440ED}"/>
                    </a:ext>
                  </a:extLst>
                </p:cNvPr>
                <p:cNvSpPr/>
                <p:nvPr/>
              </p:nvSpPr>
              <p:spPr>
                <a:xfrm>
                  <a:off x="4615934" y="4348548"/>
                  <a:ext cx="141764" cy="126821"/>
                </a:xfrm>
                <a:custGeom>
                  <a:avLst/>
                  <a:gdLst>
                    <a:gd name="connsiteX0" fmla="*/ 141765 w 141764"/>
                    <a:gd name="connsiteY0" fmla="*/ 0 h 126821"/>
                    <a:gd name="connsiteX1" fmla="*/ 74642 w 141764"/>
                    <a:gd name="connsiteY1" fmla="*/ 126822 h 126821"/>
                    <a:gd name="connsiteX2" fmla="*/ 0 w 141764"/>
                    <a:gd name="connsiteY2" fmla="*/ 22359 h 12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764" h="126821">
                      <a:moveTo>
                        <a:pt x="141765" y="0"/>
                      </a:moveTo>
                      <a:lnTo>
                        <a:pt x="74642" y="126822"/>
                      </a:lnTo>
                      <a:lnTo>
                        <a:pt x="0" y="2235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C4049-A74F-60DE-0230-A2E67FBADF8F}"/>
              </a:ext>
            </a:extLst>
          </p:cNvPr>
          <p:cNvGrpSpPr/>
          <p:nvPr/>
        </p:nvGrpSpPr>
        <p:grpSpPr>
          <a:xfrm>
            <a:off x="537953" y="3053757"/>
            <a:ext cx="4236434" cy="2199219"/>
            <a:chOff x="537953" y="3053757"/>
            <a:chExt cx="4236434" cy="2199219"/>
          </a:xfrm>
        </p:grpSpPr>
        <p:grpSp>
          <p:nvGrpSpPr>
            <p:cNvPr id="6" name="Graphic 3">
              <a:extLst>
                <a:ext uri="{FF2B5EF4-FFF2-40B4-BE49-F238E27FC236}">
                  <a16:creationId xmlns:a16="http://schemas.microsoft.com/office/drawing/2014/main" id="{40FFCADF-737F-87E0-957C-A12BA8DD933B}"/>
                </a:ext>
              </a:extLst>
            </p:cNvPr>
            <p:cNvGrpSpPr/>
            <p:nvPr/>
          </p:nvGrpSpPr>
          <p:grpSpPr>
            <a:xfrm>
              <a:off x="2371907" y="3356150"/>
              <a:ext cx="914776" cy="128287"/>
              <a:chOff x="2371907" y="3356150"/>
              <a:chExt cx="914776" cy="128287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BB8EE05-1711-A195-6F64-7540D0B40F01}"/>
                  </a:ext>
                </a:extLst>
              </p:cNvPr>
              <p:cNvSpPr/>
              <p:nvPr/>
            </p:nvSpPr>
            <p:spPr>
              <a:xfrm>
                <a:off x="2371907" y="3420294"/>
                <a:ext cx="786399" cy="18326"/>
              </a:xfrm>
              <a:custGeom>
                <a:avLst/>
                <a:gdLst>
                  <a:gd name="connsiteX0" fmla="*/ 0 w 786399"/>
                  <a:gd name="connsiteY0" fmla="*/ 0 h 18326"/>
                  <a:gd name="connsiteX1" fmla="*/ 786400 w 786399"/>
                  <a:gd name="connsiteY1" fmla="*/ 0 h 1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6399" h="18326">
                    <a:moveTo>
                      <a:pt x="0" y="0"/>
                    </a:moveTo>
                    <a:lnTo>
                      <a:pt x="78640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CDC97685-C851-57DB-27EF-ADDC9B9D90E5}"/>
                  </a:ext>
                </a:extLst>
              </p:cNvPr>
              <p:cNvSpPr/>
              <p:nvPr/>
            </p:nvSpPr>
            <p:spPr>
              <a:xfrm>
                <a:off x="3158307" y="3356150"/>
                <a:ext cx="128376" cy="128287"/>
              </a:xfrm>
              <a:custGeom>
                <a:avLst/>
                <a:gdLst>
                  <a:gd name="connsiteX0" fmla="*/ 128377 w 128376"/>
                  <a:gd name="connsiteY0" fmla="*/ 64144 h 128287"/>
                  <a:gd name="connsiteX1" fmla="*/ 0 w 128376"/>
                  <a:gd name="connsiteY1" fmla="*/ 128288 h 128287"/>
                  <a:gd name="connsiteX2" fmla="*/ 0 w 128376"/>
                  <a:gd name="connsiteY2" fmla="*/ 0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128377" y="64144"/>
                    </a:moveTo>
                    <a:lnTo>
                      <a:pt x="0" y="128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1FBCF6B8-B2C8-B445-74FE-BC18A91F0372}"/>
                </a:ext>
              </a:extLst>
            </p:cNvPr>
            <p:cNvGrpSpPr/>
            <p:nvPr/>
          </p:nvGrpSpPr>
          <p:grpSpPr>
            <a:xfrm>
              <a:off x="904743" y="3053757"/>
              <a:ext cx="1467163" cy="733073"/>
              <a:chOff x="904743" y="3053757"/>
              <a:chExt cx="1467163" cy="733073"/>
            </a:xfrm>
            <a:solidFill>
              <a:srgbClr val="DAE8FC"/>
            </a:solidFill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8138D3B1-98DC-2444-742F-FBBD5C85FCE8}"/>
                  </a:ext>
                </a:extLst>
              </p:cNvPr>
              <p:cNvSpPr/>
              <p:nvPr/>
            </p:nvSpPr>
            <p:spPr>
              <a:xfrm>
                <a:off x="904743" y="3053757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8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8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107FC1-98E3-CFC8-ECE3-5269BFBA2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3083" y="3163718"/>
                <a:ext cx="1430484" cy="586458"/>
              </a:xfrm>
              <a:custGeom>
                <a:avLst/>
                <a:gdLst>
                  <a:gd name="connsiteX0" fmla="*/ 0 w 1430484"/>
                  <a:gd name="connsiteY0" fmla="*/ 0 h 586458"/>
                  <a:gd name="connsiteX1" fmla="*/ 1430485 w 1430484"/>
                  <a:gd name="connsiteY1" fmla="*/ 0 h 586458"/>
                  <a:gd name="connsiteX2" fmla="*/ 1430485 w 1430484"/>
                  <a:gd name="connsiteY2" fmla="*/ 586459 h 586458"/>
                  <a:gd name="connsiteX3" fmla="*/ 0 w 1430484"/>
                  <a:gd name="connsiteY3" fmla="*/ 586459 h 586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86458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86459"/>
                    </a:lnTo>
                    <a:lnTo>
                      <a:pt x="0" y="586459"/>
                    </a:lnTo>
                    <a:close/>
                  </a:path>
                </a:pathLst>
              </a:custGeom>
            </p:spPr>
          </p:pic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DC8FA65D-C6B8-C013-804B-9F0B02933A21}"/>
                </a:ext>
              </a:extLst>
            </p:cNvPr>
            <p:cNvGrpSpPr/>
            <p:nvPr/>
          </p:nvGrpSpPr>
          <p:grpSpPr>
            <a:xfrm>
              <a:off x="1574137" y="3807356"/>
              <a:ext cx="128376" cy="1445620"/>
              <a:chOff x="1574137" y="3807356"/>
              <a:chExt cx="128376" cy="1445620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E2FC186-3180-93D3-08E1-1BB1131F9089}"/>
                  </a:ext>
                </a:extLst>
              </p:cNvPr>
              <p:cNvSpPr/>
              <p:nvPr/>
            </p:nvSpPr>
            <p:spPr>
              <a:xfrm>
                <a:off x="1638325" y="3935644"/>
                <a:ext cx="18339" cy="1317332"/>
              </a:xfrm>
              <a:custGeom>
                <a:avLst/>
                <a:gdLst>
                  <a:gd name="connsiteX0" fmla="*/ 0 w 18339"/>
                  <a:gd name="connsiteY0" fmla="*/ 1317332 h 1317332"/>
                  <a:gd name="connsiteX1" fmla="*/ 0 w 18339"/>
                  <a:gd name="connsiteY1" fmla="*/ 0 h 131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39" h="1317332">
                    <a:moveTo>
                      <a:pt x="0" y="1317332"/>
                    </a:moveTo>
                    <a:lnTo>
                      <a:pt x="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A1CF0A8-0A23-FCF2-D090-60FDB11DD09D}"/>
                  </a:ext>
                </a:extLst>
              </p:cNvPr>
              <p:cNvSpPr/>
              <p:nvPr/>
            </p:nvSpPr>
            <p:spPr>
              <a:xfrm>
                <a:off x="1574137" y="3807356"/>
                <a:ext cx="128376" cy="128287"/>
              </a:xfrm>
              <a:custGeom>
                <a:avLst/>
                <a:gdLst>
                  <a:gd name="connsiteX0" fmla="*/ 64188 w 128376"/>
                  <a:gd name="connsiteY0" fmla="*/ 0 h 128287"/>
                  <a:gd name="connsiteX1" fmla="*/ 128377 w 128376"/>
                  <a:gd name="connsiteY1" fmla="*/ 128288 h 128287"/>
                  <a:gd name="connsiteX2" fmla="*/ 0 w 128376"/>
                  <a:gd name="connsiteY2" fmla="*/ 128288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64188" y="0"/>
                    </a:moveTo>
                    <a:lnTo>
                      <a:pt x="128377" y="128288"/>
                    </a:lnTo>
                    <a:lnTo>
                      <a:pt x="0" y="128288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5024E97B-B14B-8555-1403-38B86B289E91}"/>
                </a:ext>
              </a:extLst>
            </p:cNvPr>
            <p:cNvGrpSpPr/>
            <p:nvPr/>
          </p:nvGrpSpPr>
          <p:grpSpPr>
            <a:xfrm>
              <a:off x="537953" y="4336635"/>
              <a:ext cx="2200745" cy="916341"/>
              <a:chOff x="537953" y="4336635"/>
              <a:chExt cx="2200745" cy="916341"/>
            </a:xfrm>
            <a:solidFill>
              <a:srgbClr val="E1D5E7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4C47482-B649-46F7-7F95-ECBC28DE1B30}"/>
                  </a:ext>
                </a:extLst>
              </p:cNvPr>
              <p:cNvSpPr/>
              <p:nvPr/>
            </p:nvSpPr>
            <p:spPr>
              <a:xfrm>
                <a:off x="537953" y="4336635"/>
                <a:ext cx="2200745" cy="916341"/>
              </a:xfrm>
              <a:custGeom>
                <a:avLst/>
                <a:gdLst>
                  <a:gd name="connsiteX0" fmla="*/ 0 w 2200745"/>
                  <a:gd name="connsiteY0" fmla="*/ 916341 h 916341"/>
                  <a:gd name="connsiteX1" fmla="*/ 366791 w 2200745"/>
                  <a:gd name="connsiteY1" fmla="*/ 0 h 916341"/>
                  <a:gd name="connsiteX2" fmla="*/ 2200746 w 2200745"/>
                  <a:gd name="connsiteY2" fmla="*/ 0 h 916341"/>
                  <a:gd name="connsiteX3" fmla="*/ 1833955 w 2200745"/>
                  <a:gd name="connsiteY3" fmla="*/ 916341 h 91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0745" h="916341">
                    <a:moveTo>
                      <a:pt x="0" y="916341"/>
                    </a:moveTo>
                    <a:lnTo>
                      <a:pt x="366791" y="0"/>
                    </a:lnTo>
                    <a:lnTo>
                      <a:pt x="2200746" y="0"/>
                    </a:lnTo>
                    <a:lnTo>
                      <a:pt x="1833955" y="916341"/>
                    </a:lnTo>
                    <a:close/>
                  </a:path>
                </a:pathLst>
              </a:custGeom>
              <a:solidFill>
                <a:srgbClr val="E1D5E7"/>
              </a:solidFill>
              <a:ln w="18332" cap="flat">
                <a:solidFill>
                  <a:srgbClr val="9673A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FC1E502-D834-C9D6-3A51-E82DD5985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6292" y="4437433"/>
                <a:ext cx="2164066" cy="783471"/>
              </a:xfrm>
              <a:custGeom>
                <a:avLst/>
                <a:gdLst>
                  <a:gd name="connsiteX0" fmla="*/ 0 w 2164066"/>
                  <a:gd name="connsiteY0" fmla="*/ 0 h 783471"/>
                  <a:gd name="connsiteX1" fmla="*/ 2164067 w 2164066"/>
                  <a:gd name="connsiteY1" fmla="*/ 0 h 783471"/>
                  <a:gd name="connsiteX2" fmla="*/ 2164067 w 2164066"/>
                  <a:gd name="connsiteY2" fmla="*/ 783472 h 783471"/>
                  <a:gd name="connsiteX3" fmla="*/ 0 w 2164066"/>
                  <a:gd name="connsiteY3" fmla="*/ 783472 h 78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066" h="783471">
                    <a:moveTo>
                      <a:pt x="0" y="0"/>
                    </a:moveTo>
                    <a:lnTo>
                      <a:pt x="2164067" y="0"/>
                    </a:lnTo>
                    <a:lnTo>
                      <a:pt x="2164067" y="783472"/>
                    </a:lnTo>
                    <a:lnTo>
                      <a:pt x="0" y="783472"/>
                    </a:lnTo>
                    <a:close/>
                  </a:path>
                </a:pathLst>
              </a:custGeom>
            </p:spPr>
          </p:pic>
        </p:grpSp>
        <p:grpSp>
          <p:nvGrpSpPr>
            <p:cNvPr id="1614" name="Graphic 3">
              <a:extLst>
                <a:ext uri="{FF2B5EF4-FFF2-40B4-BE49-F238E27FC236}">
                  <a16:creationId xmlns:a16="http://schemas.microsoft.com/office/drawing/2014/main" id="{380FD045-7215-B7CC-984B-75C37A59D907}"/>
                </a:ext>
              </a:extLst>
            </p:cNvPr>
            <p:cNvGrpSpPr/>
            <p:nvPr/>
          </p:nvGrpSpPr>
          <p:grpSpPr>
            <a:xfrm>
              <a:off x="3307224" y="3053757"/>
              <a:ext cx="1467163" cy="733073"/>
              <a:chOff x="3307224" y="3053757"/>
              <a:chExt cx="1467163" cy="733073"/>
            </a:xfrm>
            <a:solidFill>
              <a:srgbClr val="DAE8FC"/>
            </a:solidFill>
          </p:grpSpPr>
          <p:sp>
            <p:nvSpPr>
              <p:cNvPr id="1615" name="Freeform 1614">
                <a:extLst>
                  <a:ext uri="{FF2B5EF4-FFF2-40B4-BE49-F238E27FC236}">
                    <a16:creationId xmlns:a16="http://schemas.microsoft.com/office/drawing/2014/main" id="{CFC55059-C9AB-E326-61B9-D7113EAF3E5B}"/>
                  </a:ext>
                </a:extLst>
              </p:cNvPr>
              <p:cNvSpPr/>
              <p:nvPr/>
            </p:nvSpPr>
            <p:spPr>
              <a:xfrm>
                <a:off x="3307224" y="3053757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8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8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616" name="Picture 1615">
                <a:extLst>
                  <a:ext uri="{FF2B5EF4-FFF2-40B4-BE49-F238E27FC236}">
                    <a16:creationId xmlns:a16="http://schemas.microsoft.com/office/drawing/2014/main" id="{4CBE67A3-F4DA-9EDA-1292-DDA54C923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25563" y="3301169"/>
                <a:ext cx="1430484" cy="311556"/>
              </a:xfrm>
              <a:custGeom>
                <a:avLst/>
                <a:gdLst>
                  <a:gd name="connsiteX0" fmla="*/ 0 w 1430484"/>
                  <a:gd name="connsiteY0" fmla="*/ 0 h 311556"/>
                  <a:gd name="connsiteX1" fmla="*/ 1430485 w 1430484"/>
                  <a:gd name="connsiteY1" fmla="*/ 0 h 311556"/>
                  <a:gd name="connsiteX2" fmla="*/ 1430485 w 1430484"/>
                  <a:gd name="connsiteY2" fmla="*/ 311556 h 311556"/>
                  <a:gd name="connsiteX3" fmla="*/ 0 w 1430484"/>
                  <a:gd name="connsiteY3" fmla="*/ 311556 h 3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311556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311556"/>
                    </a:lnTo>
                    <a:lnTo>
                      <a:pt x="0" y="31155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435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F59C-F09B-EB06-47AD-8B1E68F8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CE034-4721-9B19-E237-038CD4141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834" y="4592125"/>
            <a:ext cx="4617319" cy="718920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M. Djordjevic and M. </a:t>
            </a:r>
            <a:r>
              <a:rPr lang="en-ZA" dirty="0" err="1"/>
              <a:t>Gyulassy</a:t>
            </a:r>
            <a:r>
              <a:rPr lang="en-ZA" dirty="0"/>
              <a:t>, </a:t>
            </a:r>
            <a:r>
              <a:rPr lang="en-ZA" dirty="0" err="1"/>
              <a:t>Nucl</a:t>
            </a:r>
            <a:r>
              <a:rPr lang="en-ZA" dirty="0"/>
              <a:t>. Phys. A </a:t>
            </a:r>
            <a:r>
              <a:rPr lang="en-ZA" b="1" dirty="0"/>
              <a:t>733</a:t>
            </a:r>
            <a:r>
              <a:rPr lang="en-ZA" dirty="0"/>
              <a:t>, 265 (2004). </a:t>
            </a:r>
          </a:p>
          <a:p>
            <a:r>
              <a:rPr lang="en-ZA" dirty="0"/>
              <a:t>I. Kolbé and W. A. Horowitz, Phys. Rev. C </a:t>
            </a:r>
            <a:r>
              <a:rPr lang="en-ZA" b="1" dirty="0"/>
              <a:t>100</a:t>
            </a:r>
            <a:r>
              <a:rPr lang="en-ZA" dirty="0"/>
              <a:t>, 024913 (2019).</a:t>
            </a:r>
            <a:br>
              <a:rPr lang="en-ZA" dirty="0"/>
            </a:br>
            <a:r>
              <a:rPr lang="en-ZA" dirty="0"/>
              <a:t>CF, A. Grindrod, and W. A. Horowitz, Eur. Phys. J. C </a:t>
            </a:r>
            <a:r>
              <a:rPr lang="en-ZA" b="1" dirty="0"/>
              <a:t>83</a:t>
            </a:r>
            <a:r>
              <a:rPr lang="en-ZA" dirty="0"/>
              <a:t>, 1060 (2023).</a:t>
            </a:r>
            <a:endParaRPr lang="en-US" dirty="0"/>
          </a:p>
          <a:p>
            <a:endParaRPr lang="en-ZA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EC431-F7AA-A852-AE63-D54B78C56B60}"/>
              </a:ext>
            </a:extLst>
          </p:cNvPr>
          <p:cNvSpPr txBox="1"/>
          <p:nvPr/>
        </p:nvSpPr>
        <p:spPr>
          <a:xfrm>
            <a:off x="133834" y="990796"/>
            <a:ext cx="6077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is modelled as </a:t>
            </a:r>
            <a:r>
              <a:rPr lang="en-US" b="1" dirty="0"/>
              <a:t>color-screened scattering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Particles lose energy 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Radiative processes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Collisional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include small systems size corrections to both the radiative and collisional processes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ECBA1C-E12D-EB86-A299-FCE7E6AC397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72295" y="990796"/>
            <a:ext cx="3765600" cy="4405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DF4AD-7CB5-940D-B9C9-0C3A3C0EEC2F}"/>
              </a:ext>
            </a:extLst>
          </p:cNvPr>
          <p:cNvCxnSpPr>
            <a:cxnSpLocks/>
          </p:cNvCxnSpPr>
          <p:nvPr/>
        </p:nvCxnSpPr>
        <p:spPr>
          <a:xfrm flipV="1">
            <a:off x="3264493" y="1331375"/>
            <a:ext cx="4520726" cy="718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9EF58E-B36E-499E-C562-0BA325DD2E0D}"/>
              </a:ext>
            </a:extLst>
          </p:cNvPr>
          <p:cNvCxnSpPr>
            <a:cxnSpLocks/>
          </p:cNvCxnSpPr>
          <p:nvPr/>
        </p:nvCxnSpPr>
        <p:spPr>
          <a:xfrm>
            <a:off x="3384135" y="2304598"/>
            <a:ext cx="4401084" cy="1464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4D8D0C-CA7E-B8E7-87BF-0C673EC33EF8}"/>
              </a:ext>
            </a:extLst>
          </p:cNvPr>
          <p:cNvCxnSpPr>
            <a:cxnSpLocks/>
          </p:cNvCxnSpPr>
          <p:nvPr/>
        </p:nvCxnSpPr>
        <p:spPr>
          <a:xfrm>
            <a:off x="5787483" y="1331375"/>
            <a:ext cx="892097" cy="1464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5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2B200-144B-20C1-3AAE-8EB3491C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6534-91EA-172A-620B-83AB44D3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Statistical Analysis</a:t>
            </a: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26E98554-FABC-D118-7114-B64D097EC6E1}"/>
              </a:ext>
            </a:extLst>
          </p:cNvPr>
          <p:cNvGrpSpPr/>
          <p:nvPr/>
        </p:nvGrpSpPr>
        <p:grpSpPr>
          <a:xfrm>
            <a:off x="4425936" y="2503403"/>
            <a:ext cx="320025" cy="568681"/>
            <a:chOff x="4425936" y="2503403"/>
            <a:chExt cx="320025" cy="56868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7E44565-A16D-502C-3EDD-1DC9819F60FD}"/>
                </a:ext>
              </a:extLst>
            </p:cNvPr>
            <p:cNvSpPr/>
            <p:nvPr/>
          </p:nvSpPr>
          <p:spPr>
            <a:xfrm>
              <a:off x="4425936" y="2615380"/>
              <a:ext cx="257120" cy="456704"/>
            </a:xfrm>
            <a:custGeom>
              <a:avLst/>
              <a:gdLst>
                <a:gd name="connsiteX0" fmla="*/ 0 w 257120"/>
                <a:gd name="connsiteY0" fmla="*/ 456705 h 456704"/>
                <a:gd name="connsiteX1" fmla="*/ 257121 w 257120"/>
                <a:gd name="connsiteY1" fmla="*/ 0 h 45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20" h="456704">
                  <a:moveTo>
                    <a:pt x="0" y="456705"/>
                  </a:moveTo>
                  <a:lnTo>
                    <a:pt x="257121" y="0"/>
                  </a:lnTo>
                </a:path>
              </a:pathLst>
            </a:custGeom>
            <a:noFill/>
            <a:ln w="18332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73E794A-0F39-7D1C-F3B5-5964E3601A48}"/>
                </a:ext>
              </a:extLst>
            </p:cNvPr>
            <p:cNvSpPr/>
            <p:nvPr/>
          </p:nvSpPr>
          <p:spPr>
            <a:xfrm>
              <a:off x="4627121" y="2503403"/>
              <a:ext cx="118840" cy="143315"/>
            </a:xfrm>
            <a:custGeom>
              <a:avLst/>
              <a:gdLst>
                <a:gd name="connsiteX0" fmla="*/ 118840 w 118840"/>
                <a:gd name="connsiteY0" fmla="*/ 0 h 143315"/>
                <a:gd name="connsiteX1" fmla="*/ 111871 w 118840"/>
                <a:gd name="connsiteY1" fmla="*/ 143316 h 143315"/>
                <a:gd name="connsiteX2" fmla="*/ 0 w 118840"/>
                <a:gd name="connsiteY2" fmla="*/ 80455 h 14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840" h="143315">
                  <a:moveTo>
                    <a:pt x="118840" y="0"/>
                  </a:moveTo>
                  <a:lnTo>
                    <a:pt x="111871" y="143316"/>
                  </a:lnTo>
                  <a:lnTo>
                    <a:pt x="0" y="80455"/>
                  </a:lnTo>
                  <a:close/>
                </a:path>
              </a:pathLst>
            </a:custGeom>
            <a:solidFill>
              <a:srgbClr val="666666"/>
            </a:solidFill>
            <a:ln w="18332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7" name="Group 1616">
            <a:extLst>
              <a:ext uri="{FF2B5EF4-FFF2-40B4-BE49-F238E27FC236}">
                <a16:creationId xmlns:a16="http://schemas.microsoft.com/office/drawing/2014/main" id="{D51A288B-6BDD-9DA8-E2FD-1F4FDD145995}"/>
              </a:ext>
            </a:extLst>
          </p:cNvPr>
          <p:cNvGrpSpPr/>
          <p:nvPr/>
        </p:nvGrpSpPr>
        <p:grpSpPr>
          <a:xfrm>
            <a:off x="6223212" y="1019480"/>
            <a:ext cx="3301117" cy="4233496"/>
            <a:chOff x="6223212" y="1019480"/>
            <a:chExt cx="3301117" cy="4233496"/>
          </a:xfrm>
        </p:grpSpPr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1232DD38-A2F5-810F-46AA-63D688F74751}"/>
                </a:ext>
              </a:extLst>
            </p:cNvPr>
            <p:cNvGrpSpPr/>
            <p:nvPr/>
          </p:nvGrpSpPr>
          <p:grpSpPr>
            <a:xfrm>
              <a:off x="6223212" y="2485626"/>
              <a:ext cx="346617" cy="550721"/>
              <a:chOff x="6223212" y="2485626"/>
              <a:chExt cx="346617" cy="55072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E4EA5BE-F3D2-018E-4C10-877A90C7C6B5}"/>
                  </a:ext>
                </a:extLst>
              </p:cNvPr>
              <p:cNvSpPr/>
              <p:nvPr/>
            </p:nvSpPr>
            <p:spPr>
              <a:xfrm>
                <a:off x="6223212" y="2485626"/>
                <a:ext cx="278394" cy="442226"/>
              </a:xfrm>
              <a:custGeom>
                <a:avLst/>
                <a:gdLst>
                  <a:gd name="connsiteX0" fmla="*/ 0 w 278394"/>
                  <a:gd name="connsiteY0" fmla="*/ 0 h 442226"/>
                  <a:gd name="connsiteX1" fmla="*/ 278394 w 278394"/>
                  <a:gd name="connsiteY1" fmla="*/ 442226 h 44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8394" h="442226">
                    <a:moveTo>
                      <a:pt x="0" y="0"/>
                    </a:moveTo>
                    <a:lnTo>
                      <a:pt x="278394" y="442226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AA72EE3-CEC8-3124-0274-8CF81CDC84A8}"/>
                  </a:ext>
                </a:extLst>
              </p:cNvPr>
              <p:cNvSpPr/>
              <p:nvPr/>
            </p:nvSpPr>
            <p:spPr>
              <a:xfrm>
                <a:off x="6447137" y="2893581"/>
                <a:ext cx="122691" cy="142766"/>
              </a:xfrm>
              <a:custGeom>
                <a:avLst/>
                <a:gdLst>
                  <a:gd name="connsiteX0" fmla="*/ 122692 w 122691"/>
                  <a:gd name="connsiteY0" fmla="*/ 142766 h 142766"/>
                  <a:gd name="connsiteX1" fmla="*/ 0 w 122691"/>
                  <a:gd name="connsiteY1" fmla="*/ 68359 h 142766"/>
                  <a:gd name="connsiteX2" fmla="*/ 108754 w 122691"/>
                  <a:gd name="connsiteY2" fmla="*/ 0 h 14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691" h="142766">
                    <a:moveTo>
                      <a:pt x="122692" y="142766"/>
                    </a:moveTo>
                    <a:lnTo>
                      <a:pt x="0" y="68359"/>
                    </a:lnTo>
                    <a:lnTo>
                      <a:pt x="108754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7F219354-C603-B396-E8A0-14C099C1B889}"/>
                </a:ext>
              </a:extLst>
            </p:cNvPr>
            <p:cNvGrpSpPr/>
            <p:nvPr/>
          </p:nvGrpSpPr>
          <p:grpSpPr>
            <a:xfrm>
              <a:off x="6241551" y="3804241"/>
              <a:ext cx="328461" cy="532394"/>
              <a:chOff x="6241551" y="3804241"/>
              <a:chExt cx="328461" cy="532394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3F1E5B7-C108-00B4-EDB9-B36B1B2A07C8}"/>
                  </a:ext>
                </a:extLst>
              </p:cNvPr>
              <p:cNvSpPr/>
              <p:nvPr/>
            </p:nvSpPr>
            <p:spPr>
              <a:xfrm>
                <a:off x="6241551" y="3913469"/>
                <a:ext cx="261154" cy="423166"/>
              </a:xfrm>
              <a:custGeom>
                <a:avLst/>
                <a:gdLst>
                  <a:gd name="connsiteX0" fmla="*/ 0 w 261154"/>
                  <a:gd name="connsiteY0" fmla="*/ 423166 h 423166"/>
                  <a:gd name="connsiteX1" fmla="*/ 261155 w 261154"/>
                  <a:gd name="connsiteY1" fmla="*/ 0 h 423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154" h="423166">
                    <a:moveTo>
                      <a:pt x="0" y="423166"/>
                    </a:moveTo>
                    <a:lnTo>
                      <a:pt x="261155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D29A751-6ED6-5F4B-2A5A-76F75DEDCFB2}"/>
                  </a:ext>
                </a:extLst>
              </p:cNvPr>
              <p:cNvSpPr/>
              <p:nvPr/>
            </p:nvSpPr>
            <p:spPr>
              <a:xfrm>
                <a:off x="6448055" y="3804241"/>
                <a:ext cx="121957" cy="142949"/>
              </a:xfrm>
              <a:custGeom>
                <a:avLst/>
                <a:gdLst>
                  <a:gd name="connsiteX0" fmla="*/ 121958 w 121957"/>
                  <a:gd name="connsiteY0" fmla="*/ 0 h 142949"/>
                  <a:gd name="connsiteX1" fmla="*/ 109304 w 121957"/>
                  <a:gd name="connsiteY1" fmla="*/ 142949 h 142949"/>
                  <a:gd name="connsiteX2" fmla="*/ 0 w 121957"/>
                  <a:gd name="connsiteY2" fmla="*/ 75507 h 14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957" h="142949">
                    <a:moveTo>
                      <a:pt x="121958" y="0"/>
                    </a:moveTo>
                    <a:lnTo>
                      <a:pt x="109304" y="142949"/>
                    </a:lnTo>
                    <a:lnTo>
                      <a:pt x="0" y="75507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4" name="Graphic 3">
              <a:extLst>
                <a:ext uri="{FF2B5EF4-FFF2-40B4-BE49-F238E27FC236}">
                  <a16:creationId xmlns:a16="http://schemas.microsoft.com/office/drawing/2014/main" id="{BA842387-2439-B552-CAA9-9D60E42F3B80}"/>
                </a:ext>
              </a:extLst>
            </p:cNvPr>
            <p:cNvGrpSpPr/>
            <p:nvPr/>
          </p:nvGrpSpPr>
          <p:grpSpPr>
            <a:xfrm>
              <a:off x="7653696" y="2886983"/>
              <a:ext cx="391365" cy="533310"/>
              <a:chOff x="7653696" y="2886983"/>
              <a:chExt cx="391365" cy="53331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C16EDF2-9757-2DFE-2B8C-F094D9795B31}"/>
                  </a:ext>
                </a:extLst>
              </p:cNvPr>
              <p:cNvSpPr/>
              <p:nvPr/>
            </p:nvSpPr>
            <p:spPr>
              <a:xfrm>
                <a:off x="7653696" y="2990530"/>
                <a:ext cx="315440" cy="429764"/>
              </a:xfrm>
              <a:custGeom>
                <a:avLst/>
                <a:gdLst>
                  <a:gd name="connsiteX0" fmla="*/ 0 w 315440"/>
                  <a:gd name="connsiteY0" fmla="*/ 429764 h 429764"/>
                  <a:gd name="connsiteX1" fmla="*/ 315440 w 315440"/>
                  <a:gd name="connsiteY1" fmla="*/ 0 h 42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440" h="429764">
                    <a:moveTo>
                      <a:pt x="0" y="429764"/>
                    </a:moveTo>
                    <a:lnTo>
                      <a:pt x="31544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CF3E7D1-F0FC-5B67-92DC-CE999E49A9D4}"/>
                  </a:ext>
                </a:extLst>
              </p:cNvPr>
              <p:cNvSpPr/>
              <p:nvPr/>
            </p:nvSpPr>
            <p:spPr>
              <a:xfrm>
                <a:off x="7917419" y="2886983"/>
                <a:ext cx="127643" cy="141483"/>
              </a:xfrm>
              <a:custGeom>
                <a:avLst/>
                <a:gdLst>
                  <a:gd name="connsiteX0" fmla="*/ 127643 w 127643"/>
                  <a:gd name="connsiteY0" fmla="*/ 0 h 141483"/>
                  <a:gd name="connsiteX1" fmla="*/ 103435 w 127643"/>
                  <a:gd name="connsiteY1" fmla="*/ 141483 h 141483"/>
                  <a:gd name="connsiteX2" fmla="*/ 0 w 127643"/>
                  <a:gd name="connsiteY2" fmla="*/ 65610 h 14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643" h="141483">
                    <a:moveTo>
                      <a:pt x="127643" y="0"/>
                    </a:moveTo>
                    <a:lnTo>
                      <a:pt x="103435" y="141483"/>
                    </a:lnTo>
                    <a:lnTo>
                      <a:pt x="0" y="6561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aphic 3">
              <a:extLst>
                <a:ext uri="{FF2B5EF4-FFF2-40B4-BE49-F238E27FC236}">
                  <a16:creationId xmlns:a16="http://schemas.microsoft.com/office/drawing/2014/main" id="{EAB1D457-2387-46AC-8EDB-25CE875151CC}"/>
                </a:ext>
              </a:extLst>
            </p:cNvPr>
            <p:cNvGrpSpPr/>
            <p:nvPr/>
          </p:nvGrpSpPr>
          <p:grpSpPr>
            <a:xfrm>
              <a:off x="6223212" y="3053757"/>
              <a:ext cx="1430484" cy="733073"/>
              <a:chOff x="6223212" y="3053757"/>
              <a:chExt cx="1430484" cy="733073"/>
            </a:xfrm>
            <a:solidFill>
              <a:srgbClr val="DAE8FC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59D2E5F-F336-D248-75F3-57D51F5ABFFC}"/>
                  </a:ext>
                </a:extLst>
              </p:cNvPr>
              <p:cNvSpPr/>
              <p:nvPr/>
            </p:nvSpPr>
            <p:spPr>
              <a:xfrm>
                <a:off x="6223212" y="3053757"/>
                <a:ext cx="1430484" cy="733073"/>
              </a:xfrm>
              <a:custGeom>
                <a:avLst/>
                <a:gdLst>
                  <a:gd name="connsiteX0" fmla="*/ 1320447 w 1430484"/>
                  <a:gd name="connsiteY0" fmla="*/ 0 h 733073"/>
                  <a:gd name="connsiteX1" fmla="*/ 1430485 w 1430484"/>
                  <a:gd name="connsiteY1" fmla="*/ 109961 h 733073"/>
                  <a:gd name="connsiteX2" fmla="*/ 1430485 w 1430484"/>
                  <a:gd name="connsiteY2" fmla="*/ 623112 h 733073"/>
                  <a:gd name="connsiteX3" fmla="*/ 1320447 w 1430484"/>
                  <a:gd name="connsiteY3" fmla="*/ 733073 h 733073"/>
                  <a:gd name="connsiteX4" fmla="*/ 110037 w 1430484"/>
                  <a:gd name="connsiteY4" fmla="*/ 733073 h 733073"/>
                  <a:gd name="connsiteX5" fmla="*/ 0 w 1430484"/>
                  <a:gd name="connsiteY5" fmla="*/ 623112 h 733073"/>
                  <a:gd name="connsiteX6" fmla="*/ 0 w 1430484"/>
                  <a:gd name="connsiteY6" fmla="*/ 109961 h 733073"/>
                  <a:gd name="connsiteX7" fmla="*/ 110037 w 1430484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484" h="733073">
                    <a:moveTo>
                      <a:pt x="1320447" y="0"/>
                    </a:moveTo>
                    <a:cubicBezTo>
                      <a:pt x="1381219" y="0"/>
                      <a:pt x="1430485" y="49231"/>
                      <a:pt x="1430485" y="109961"/>
                    </a:cubicBezTo>
                    <a:lnTo>
                      <a:pt x="1430485" y="623112"/>
                    </a:lnTo>
                    <a:cubicBezTo>
                      <a:pt x="1430485" y="683842"/>
                      <a:pt x="1381219" y="733073"/>
                      <a:pt x="1320447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FB96E02-9DE2-6DEF-CF46-343124554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1551" y="3292006"/>
                <a:ext cx="1393805" cy="329882"/>
              </a:xfrm>
              <a:custGeom>
                <a:avLst/>
                <a:gdLst>
                  <a:gd name="connsiteX0" fmla="*/ 0 w 1393805"/>
                  <a:gd name="connsiteY0" fmla="*/ 0 h 329882"/>
                  <a:gd name="connsiteX1" fmla="*/ 1393806 w 1393805"/>
                  <a:gd name="connsiteY1" fmla="*/ 0 h 329882"/>
                  <a:gd name="connsiteX2" fmla="*/ 1393806 w 1393805"/>
                  <a:gd name="connsiteY2" fmla="*/ 329883 h 329882"/>
                  <a:gd name="connsiteX3" fmla="*/ 0 w 1393805"/>
                  <a:gd name="connsiteY3" fmla="*/ 329883 h 32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805" h="329882">
                    <a:moveTo>
                      <a:pt x="0" y="0"/>
                    </a:moveTo>
                    <a:lnTo>
                      <a:pt x="1393806" y="0"/>
                    </a:lnTo>
                    <a:lnTo>
                      <a:pt x="1393806" y="329883"/>
                    </a:lnTo>
                    <a:lnTo>
                      <a:pt x="0" y="329883"/>
                    </a:lnTo>
                    <a:close/>
                  </a:path>
                </a:pathLst>
              </a:custGeom>
            </p:spPr>
          </p:pic>
        </p:grpSp>
        <p:grpSp>
          <p:nvGrpSpPr>
            <p:cNvPr id="42" name="Graphic 3">
              <a:extLst>
                <a:ext uri="{FF2B5EF4-FFF2-40B4-BE49-F238E27FC236}">
                  <a16:creationId xmlns:a16="http://schemas.microsoft.com/office/drawing/2014/main" id="{C44A663B-76E3-C879-7971-6AE675CD8E7C}"/>
                </a:ext>
              </a:extLst>
            </p:cNvPr>
            <p:cNvGrpSpPr/>
            <p:nvPr/>
          </p:nvGrpSpPr>
          <p:grpSpPr>
            <a:xfrm>
              <a:off x="7506980" y="1935821"/>
              <a:ext cx="535881" cy="553470"/>
              <a:chOff x="7506980" y="1935821"/>
              <a:chExt cx="535881" cy="553470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B6967E7-AFEF-5439-4D1D-6C76BFDB813E}"/>
                  </a:ext>
                </a:extLst>
              </p:cNvPr>
              <p:cNvSpPr/>
              <p:nvPr/>
            </p:nvSpPr>
            <p:spPr>
              <a:xfrm>
                <a:off x="7506980" y="1935821"/>
                <a:ext cx="446568" cy="461286"/>
              </a:xfrm>
              <a:custGeom>
                <a:avLst/>
                <a:gdLst>
                  <a:gd name="connsiteX0" fmla="*/ 0 w 446568"/>
                  <a:gd name="connsiteY0" fmla="*/ 0 h 461286"/>
                  <a:gd name="connsiteX1" fmla="*/ 446568 w 446568"/>
                  <a:gd name="connsiteY1" fmla="*/ 461286 h 46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6568" h="461286">
                    <a:moveTo>
                      <a:pt x="0" y="0"/>
                    </a:moveTo>
                    <a:lnTo>
                      <a:pt x="446568" y="461286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AFC2588B-E047-7122-9CA2-964CF930AC60}"/>
                  </a:ext>
                </a:extLst>
              </p:cNvPr>
              <p:cNvSpPr/>
              <p:nvPr/>
            </p:nvSpPr>
            <p:spPr>
              <a:xfrm>
                <a:off x="7907516" y="2352390"/>
                <a:ext cx="135345" cy="136901"/>
              </a:xfrm>
              <a:custGeom>
                <a:avLst/>
                <a:gdLst>
                  <a:gd name="connsiteX0" fmla="*/ 135346 w 135345"/>
                  <a:gd name="connsiteY0" fmla="*/ 136901 h 136901"/>
                  <a:gd name="connsiteX1" fmla="*/ 0 w 135345"/>
                  <a:gd name="connsiteY1" fmla="*/ 89252 h 136901"/>
                  <a:gd name="connsiteX2" fmla="*/ 92248 w 135345"/>
                  <a:gd name="connsiteY2" fmla="*/ 0 h 13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345" h="136901">
                    <a:moveTo>
                      <a:pt x="135346" y="136901"/>
                    </a:moveTo>
                    <a:lnTo>
                      <a:pt x="0" y="89252"/>
                    </a:lnTo>
                    <a:lnTo>
                      <a:pt x="92248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5" name="Graphic 3">
              <a:extLst>
                <a:ext uri="{FF2B5EF4-FFF2-40B4-BE49-F238E27FC236}">
                  <a16:creationId xmlns:a16="http://schemas.microsoft.com/office/drawing/2014/main" id="{0B424D3F-EB99-91FA-27AB-C69B113F2897}"/>
                </a:ext>
              </a:extLst>
            </p:cNvPr>
            <p:cNvGrpSpPr/>
            <p:nvPr/>
          </p:nvGrpSpPr>
          <p:grpSpPr>
            <a:xfrm>
              <a:off x="6406607" y="1019480"/>
              <a:ext cx="2200745" cy="916341"/>
              <a:chOff x="6406607" y="1019480"/>
              <a:chExt cx="2200745" cy="916341"/>
            </a:xfrm>
            <a:solidFill>
              <a:srgbClr val="E1D5E7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02A39279-BE19-380C-AF9C-558A1534A7E3}"/>
                  </a:ext>
                </a:extLst>
              </p:cNvPr>
              <p:cNvSpPr/>
              <p:nvPr/>
            </p:nvSpPr>
            <p:spPr>
              <a:xfrm>
                <a:off x="6406607" y="1019480"/>
                <a:ext cx="2200745" cy="916341"/>
              </a:xfrm>
              <a:custGeom>
                <a:avLst/>
                <a:gdLst>
                  <a:gd name="connsiteX0" fmla="*/ 0 w 2200745"/>
                  <a:gd name="connsiteY0" fmla="*/ 916341 h 916341"/>
                  <a:gd name="connsiteX1" fmla="*/ 366791 w 2200745"/>
                  <a:gd name="connsiteY1" fmla="*/ 0 h 916341"/>
                  <a:gd name="connsiteX2" fmla="*/ 2200746 w 2200745"/>
                  <a:gd name="connsiteY2" fmla="*/ 0 h 916341"/>
                  <a:gd name="connsiteX3" fmla="*/ 1833955 w 2200745"/>
                  <a:gd name="connsiteY3" fmla="*/ 916341 h 91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0745" h="916341">
                    <a:moveTo>
                      <a:pt x="0" y="916341"/>
                    </a:moveTo>
                    <a:lnTo>
                      <a:pt x="366791" y="0"/>
                    </a:lnTo>
                    <a:lnTo>
                      <a:pt x="2200746" y="0"/>
                    </a:lnTo>
                    <a:lnTo>
                      <a:pt x="1833955" y="916341"/>
                    </a:lnTo>
                    <a:close/>
                  </a:path>
                </a:pathLst>
              </a:custGeom>
              <a:solidFill>
                <a:srgbClr val="E1D5E7"/>
              </a:solidFill>
              <a:ln w="18332" cap="flat">
                <a:solidFill>
                  <a:srgbClr val="9673A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233652B-3D4D-D659-4B50-328168642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4947" y="1120277"/>
                <a:ext cx="2164066" cy="783471"/>
              </a:xfrm>
              <a:custGeom>
                <a:avLst/>
                <a:gdLst>
                  <a:gd name="connsiteX0" fmla="*/ 0 w 2164066"/>
                  <a:gd name="connsiteY0" fmla="*/ 0 h 783471"/>
                  <a:gd name="connsiteX1" fmla="*/ 2164067 w 2164066"/>
                  <a:gd name="connsiteY1" fmla="*/ 0 h 783471"/>
                  <a:gd name="connsiteX2" fmla="*/ 2164067 w 2164066"/>
                  <a:gd name="connsiteY2" fmla="*/ 783472 h 783471"/>
                  <a:gd name="connsiteX3" fmla="*/ 0 w 2164066"/>
                  <a:gd name="connsiteY3" fmla="*/ 783472 h 78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066" h="783471">
                    <a:moveTo>
                      <a:pt x="0" y="0"/>
                    </a:moveTo>
                    <a:lnTo>
                      <a:pt x="2164067" y="0"/>
                    </a:lnTo>
                    <a:lnTo>
                      <a:pt x="2164067" y="783472"/>
                    </a:lnTo>
                    <a:lnTo>
                      <a:pt x="0" y="783472"/>
                    </a:lnTo>
                    <a:close/>
                  </a:path>
                </a:pathLst>
              </a:custGeom>
            </p:spPr>
          </p:pic>
        </p:grpSp>
        <p:grpSp>
          <p:nvGrpSpPr>
            <p:cNvPr id="48" name="Graphic 3">
              <a:extLst>
                <a:ext uri="{FF2B5EF4-FFF2-40B4-BE49-F238E27FC236}">
                  <a16:creationId xmlns:a16="http://schemas.microsoft.com/office/drawing/2014/main" id="{8562E6C7-B3A5-528C-EDF2-2D01399EC164}"/>
                </a:ext>
              </a:extLst>
            </p:cNvPr>
            <p:cNvGrpSpPr/>
            <p:nvPr/>
          </p:nvGrpSpPr>
          <p:grpSpPr>
            <a:xfrm>
              <a:off x="8726560" y="3053757"/>
              <a:ext cx="128376" cy="712547"/>
              <a:chOff x="8726560" y="3053757"/>
              <a:chExt cx="128376" cy="712547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E36DFAA9-C61F-BDAE-DD5F-5F286B8582FB}"/>
                  </a:ext>
                </a:extLst>
              </p:cNvPr>
              <p:cNvSpPr/>
              <p:nvPr/>
            </p:nvSpPr>
            <p:spPr>
              <a:xfrm>
                <a:off x="8790748" y="3053757"/>
                <a:ext cx="18339" cy="584259"/>
              </a:xfrm>
              <a:custGeom>
                <a:avLst/>
                <a:gdLst>
                  <a:gd name="connsiteX0" fmla="*/ 0 w 18339"/>
                  <a:gd name="connsiteY0" fmla="*/ 0 h 584259"/>
                  <a:gd name="connsiteX1" fmla="*/ 0 w 18339"/>
                  <a:gd name="connsiteY1" fmla="*/ 584259 h 58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39" h="584259">
                    <a:moveTo>
                      <a:pt x="0" y="0"/>
                    </a:moveTo>
                    <a:lnTo>
                      <a:pt x="0" y="584259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B201809E-2618-A6E2-B16F-D98C447956D0}"/>
                  </a:ext>
                </a:extLst>
              </p:cNvPr>
              <p:cNvSpPr/>
              <p:nvPr/>
            </p:nvSpPr>
            <p:spPr>
              <a:xfrm>
                <a:off x="8726560" y="3638017"/>
                <a:ext cx="128376" cy="128287"/>
              </a:xfrm>
              <a:custGeom>
                <a:avLst/>
                <a:gdLst>
                  <a:gd name="connsiteX0" fmla="*/ 64188 w 128376"/>
                  <a:gd name="connsiteY0" fmla="*/ 128288 h 128287"/>
                  <a:gd name="connsiteX1" fmla="*/ 0 w 128376"/>
                  <a:gd name="connsiteY1" fmla="*/ 0 h 128287"/>
                  <a:gd name="connsiteX2" fmla="*/ 128377 w 128376"/>
                  <a:gd name="connsiteY2" fmla="*/ 0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64188" y="128288"/>
                    </a:moveTo>
                    <a:lnTo>
                      <a:pt x="0" y="0"/>
                    </a:lnTo>
                    <a:lnTo>
                      <a:pt x="128377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1" name="Graphic 3">
              <a:extLst>
                <a:ext uri="{FF2B5EF4-FFF2-40B4-BE49-F238E27FC236}">
                  <a16:creationId xmlns:a16="http://schemas.microsoft.com/office/drawing/2014/main" id="{9F0C87EB-3553-638E-6EF8-F4F9DCCBE596}"/>
                </a:ext>
              </a:extLst>
            </p:cNvPr>
            <p:cNvGrpSpPr/>
            <p:nvPr/>
          </p:nvGrpSpPr>
          <p:grpSpPr>
            <a:xfrm>
              <a:off x="8057166" y="2320684"/>
              <a:ext cx="1467163" cy="733073"/>
              <a:chOff x="8057166" y="2320684"/>
              <a:chExt cx="1467163" cy="733073"/>
            </a:xfrm>
            <a:solidFill>
              <a:srgbClr val="DAE8FC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B01AA5B-4D72-0B19-4F9A-E5AE08AB48E6}"/>
                  </a:ext>
                </a:extLst>
              </p:cNvPr>
              <p:cNvSpPr/>
              <p:nvPr/>
            </p:nvSpPr>
            <p:spPr>
              <a:xfrm>
                <a:off x="8057166" y="2320684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9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9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70BBC1E-FB23-21FB-0C5B-C250D5A74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5506" y="2430645"/>
                <a:ext cx="1430484" cy="586458"/>
              </a:xfrm>
              <a:custGeom>
                <a:avLst/>
                <a:gdLst>
                  <a:gd name="connsiteX0" fmla="*/ 0 w 1430484"/>
                  <a:gd name="connsiteY0" fmla="*/ 0 h 586458"/>
                  <a:gd name="connsiteX1" fmla="*/ 1430485 w 1430484"/>
                  <a:gd name="connsiteY1" fmla="*/ 0 h 586458"/>
                  <a:gd name="connsiteX2" fmla="*/ 1430485 w 1430484"/>
                  <a:gd name="connsiteY2" fmla="*/ 586459 h 586458"/>
                  <a:gd name="connsiteX3" fmla="*/ 0 w 1430484"/>
                  <a:gd name="connsiteY3" fmla="*/ 586459 h 586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86458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86459"/>
                    </a:lnTo>
                    <a:lnTo>
                      <a:pt x="0" y="586459"/>
                    </a:lnTo>
                    <a:close/>
                  </a:path>
                </a:pathLst>
              </a:custGeom>
            </p:spPr>
          </p:pic>
        </p:grpSp>
        <p:grpSp>
          <p:nvGrpSpPr>
            <p:cNvPr id="54" name="Graphic 3">
              <a:extLst>
                <a:ext uri="{FF2B5EF4-FFF2-40B4-BE49-F238E27FC236}">
                  <a16:creationId xmlns:a16="http://schemas.microsoft.com/office/drawing/2014/main" id="{4236DFC4-9D6E-FDCB-9D4F-D0BB36F2B8D6}"/>
                </a:ext>
              </a:extLst>
            </p:cNvPr>
            <p:cNvGrpSpPr/>
            <p:nvPr/>
          </p:nvGrpSpPr>
          <p:grpSpPr>
            <a:xfrm>
              <a:off x="8057166" y="3786830"/>
              <a:ext cx="1467163" cy="1466146"/>
              <a:chOff x="8057166" y="3786830"/>
              <a:chExt cx="1467163" cy="1466146"/>
            </a:xfrm>
            <a:solidFill>
              <a:srgbClr val="D5E8D4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D7119E0A-7685-3A77-C5F3-F3C121E5D128}"/>
                  </a:ext>
                </a:extLst>
              </p:cNvPr>
              <p:cNvSpPr/>
              <p:nvPr/>
            </p:nvSpPr>
            <p:spPr>
              <a:xfrm>
                <a:off x="8057166" y="3786830"/>
                <a:ext cx="1467163" cy="1466146"/>
              </a:xfrm>
              <a:custGeom>
                <a:avLst/>
                <a:gdLst>
                  <a:gd name="connsiteX0" fmla="*/ 733582 w 1467163"/>
                  <a:gd name="connsiteY0" fmla="*/ 0 h 1466146"/>
                  <a:gd name="connsiteX1" fmla="*/ 1467164 w 1467163"/>
                  <a:gd name="connsiteY1" fmla="*/ 733073 h 1466146"/>
                  <a:gd name="connsiteX2" fmla="*/ 733582 w 1467163"/>
                  <a:gd name="connsiteY2" fmla="*/ 1466146 h 1466146"/>
                  <a:gd name="connsiteX3" fmla="*/ 0 w 1467163"/>
                  <a:gd name="connsiteY3" fmla="*/ 733073 h 146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163" h="1466146">
                    <a:moveTo>
                      <a:pt x="733582" y="0"/>
                    </a:moveTo>
                    <a:lnTo>
                      <a:pt x="1467164" y="733073"/>
                    </a:lnTo>
                    <a:lnTo>
                      <a:pt x="733582" y="1466146"/>
                    </a:lnTo>
                    <a:lnTo>
                      <a:pt x="0" y="733073"/>
                    </a:lnTo>
                    <a:close/>
                  </a:path>
                </a:pathLst>
              </a:custGeom>
              <a:solidFill>
                <a:srgbClr val="D5E8D4"/>
              </a:solidFill>
              <a:ln w="18332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C0A17E4-B6D9-59AC-900D-552759122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75506" y="4281655"/>
                <a:ext cx="1430484" cy="545223"/>
              </a:xfrm>
              <a:custGeom>
                <a:avLst/>
                <a:gdLst>
                  <a:gd name="connsiteX0" fmla="*/ 0 w 1430484"/>
                  <a:gd name="connsiteY0" fmla="*/ 0 h 545223"/>
                  <a:gd name="connsiteX1" fmla="*/ 1430485 w 1430484"/>
                  <a:gd name="connsiteY1" fmla="*/ 0 h 545223"/>
                  <a:gd name="connsiteX2" fmla="*/ 1430485 w 1430484"/>
                  <a:gd name="connsiteY2" fmla="*/ 545223 h 545223"/>
                  <a:gd name="connsiteX3" fmla="*/ 0 w 1430484"/>
                  <a:gd name="connsiteY3" fmla="*/ 545223 h 54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45223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45223"/>
                    </a:lnTo>
                    <a:lnTo>
                      <a:pt x="0" y="545223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618" name="Group 1617">
            <a:extLst>
              <a:ext uri="{FF2B5EF4-FFF2-40B4-BE49-F238E27FC236}">
                <a16:creationId xmlns:a16="http://schemas.microsoft.com/office/drawing/2014/main" id="{11046119-6BA8-0307-53CC-9A053DAA859E}"/>
              </a:ext>
            </a:extLst>
          </p:cNvPr>
          <p:cNvGrpSpPr/>
          <p:nvPr/>
        </p:nvGrpSpPr>
        <p:grpSpPr>
          <a:xfrm>
            <a:off x="2903754" y="1770879"/>
            <a:ext cx="3521192" cy="3683692"/>
            <a:chOff x="2903754" y="1770879"/>
            <a:chExt cx="3521192" cy="3683692"/>
          </a:xfrm>
        </p:grpSpPr>
        <p:grpSp>
          <p:nvGrpSpPr>
            <p:cNvPr id="1602" name="Graphic 3">
              <a:extLst>
                <a:ext uri="{FF2B5EF4-FFF2-40B4-BE49-F238E27FC236}">
                  <a16:creationId xmlns:a16="http://schemas.microsoft.com/office/drawing/2014/main" id="{973D93D7-ECF4-3837-956C-2287CA7ED1F9}"/>
                </a:ext>
              </a:extLst>
            </p:cNvPr>
            <p:cNvGrpSpPr/>
            <p:nvPr/>
          </p:nvGrpSpPr>
          <p:grpSpPr>
            <a:xfrm>
              <a:off x="4756048" y="2119089"/>
              <a:ext cx="1467163" cy="733073"/>
              <a:chOff x="4756048" y="2119089"/>
              <a:chExt cx="1467163" cy="733073"/>
            </a:xfrm>
            <a:solidFill>
              <a:srgbClr val="DAE8FC"/>
            </a:solidFill>
          </p:grpSpPr>
          <p:sp>
            <p:nvSpPr>
              <p:cNvPr id="1603" name="Freeform 1602">
                <a:extLst>
                  <a:ext uri="{FF2B5EF4-FFF2-40B4-BE49-F238E27FC236}">
                    <a16:creationId xmlns:a16="http://schemas.microsoft.com/office/drawing/2014/main" id="{F62E6963-0644-C483-4C7F-5F8DCA90D67B}"/>
                  </a:ext>
                </a:extLst>
              </p:cNvPr>
              <p:cNvSpPr/>
              <p:nvPr/>
            </p:nvSpPr>
            <p:spPr>
              <a:xfrm>
                <a:off x="4756048" y="2119089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9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9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604" name="Picture 1603">
                <a:extLst>
                  <a:ext uri="{FF2B5EF4-FFF2-40B4-BE49-F238E27FC236}">
                    <a16:creationId xmlns:a16="http://schemas.microsoft.com/office/drawing/2014/main" id="{0DE9549F-A8B4-E858-EF4E-73A67BCA6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4388" y="2366501"/>
                <a:ext cx="1430484" cy="311556"/>
              </a:xfrm>
              <a:custGeom>
                <a:avLst/>
                <a:gdLst>
                  <a:gd name="connsiteX0" fmla="*/ 0 w 1430484"/>
                  <a:gd name="connsiteY0" fmla="*/ 0 h 311556"/>
                  <a:gd name="connsiteX1" fmla="*/ 1430485 w 1430484"/>
                  <a:gd name="connsiteY1" fmla="*/ 0 h 311556"/>
                  <a:gd name="connsiteX2" fmla="*/ 1430485 w 1430484"/>
                  <a:gd name="connsiteY2" fmla="*/ 311556 h 311556"/>
                  <a:gd name="connsiteX3" fmla="*/ 0 w 1430484"/>
                  <a:gd name="connsiteY3" fmla="*/ 311556 h 3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311556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311556"/>
                    </a:lnTo>
                    <a:lnTo>
                      <a:pt x="0" y="311556"/>
                    </a:lnTo>
                    <a:close/>
                  </a:path>
                </a:pathLst>
              </a:cu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6618D2-544F-0D2F-C2AA-290AA1A3C23D}"/>
                </a:ext>
              </a:extLst>
            </p:cNvPr>
            <p:cNvGrpSpPr/>
            <p:nvPr/>
          </p:nvGrpSpPr>
          <p:grpSpPr>
            <a:xfrm>
              <a:off x="2903754" y="1770879"/>
              <a:ext cx="3521192" cy="3683692"/>
              <a:chOff x="2903754" y="1770879"/>
              <a:chExt cx="3521192" cy="3683692"/>
            </a:xfrm>
          </p:grpSpPr>
          <p:grpSp>
            <p:nvGrpSpPr>
              <p:cNvPr id="21" name="Graphic 3">
                <a:extLst>
                  <a:ext uri="{FF2B5EF4-FFF2-40B4-BE49-F238E27FC236}">
                    <a16:creationId xmlns:a16="http://schemas.microsoft.com/office/drawing/2014/main" id="{8F94C7D4-479E-85A3-37FE-EA20030F6440}"/>
                  </a:ext>
                </a:extLst>
              </p:cNvPr>
              <p:cNvGrpSpPr/>
              <p:nvPr/>
            </p:nvGrpSpPr>
            <p:grpSpPr>
              <a:xfrm>
                <a:off x="4774388" y="3970099"/>
                <a:ext cx="1467163" cy="733073"/>
                <a:chOff x="4774388" y="3970099"/>
                <a:chExt cx="1467163" cy="733073"/>
              </a:xfrm>
              <a:solidFill>
                <a:srgbClr val="DAE8FC"/>
              </a:solidFill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7E964784-94B2-9652-CFBC-88D7803ACF03}"/>
                    </a:ext>
                  </a:extLst>
                </p:cNvPr>
                <p:cNvSpPr/>
                <p:nvPr/>
              </p:nvSpPr>
              <p:spPr>
                <a:xfrm>
                  <a:off x="4774388" y="3970099"/>
                  <a:ext cx="1467163" cy="733073"/>
                </a:xfrm>
                <a:custGeom>
                  <a:avLst/>
                  <a:gdLst>
                    <a:gd name="connsiteX0" fmla="*/ 1357126 w 1467163"/>
                    <a:gd name="connsiteY0" fmla="*/ 0 h 733073"/>
                    <a:gd name="connsiteX1" fmla="*/ 1467164 w 1467163"/>
                    <a:gd name="connsiteY1" fmla="*/ 109961 h 733073"/>
                    <a:gd name="connsiteX2" fmla="*/ 1467164 w 1467163"/>
                    <a:gd name="connsiteY2" fmla="*/ 623112 h 733073"/>
                    <a:gd name="connsiteX3" fmla="*/ 1357126 w 1467163"/>
                    <a:gd name="connsiteY3" fmla="*/ 733073 h 733073"/>
                    <a:gd name="connsiteX4" fmla="*/ 110037 w 1467163"/>
                    <a:gd name="connsiteY4" fmla="*/ 733073 h 733073"/>
                    <a:gd name="connsiteX5" fmla="*/ 0 w 1467163"/>
                    <a:gd name="connsiteY5" fmla="*/ 623112 h 733073"/>
                    <a:gd name="connsiteX6" fmla="*/ 0 w 1467163"/>
                    <a:gd name="connsiteY6" fmla="*/ 109961 h 733073"/>
                    <a:gd name="connsiteX7" fmla="*/ 110037 w 1467163"/>
                    <a:gd name="connsiteY7" fmla="*/ 0 h 73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7163" h="733073">
                      <a:moveTo>
                        <a:pt x="1357126" y="0"/>
                      </a:moveTo>
                      <a:cubicBezTo>
                        <a:pt x="1417899" y="0"/>
                        <a:pt x="1467164" y="49231"/>
                        <a:pt x="1467164" y="109961"/>
                      </a:cubicBezTo>
                      <a:lnTo>
                        <a:pt x="1467164" y="623112"/>
                      </a:lnTo>
                      <a:cubicBezTo>
                        <a:pt x="1467164" y="683842"/>
                        <a:pt x="1417899" y="733073"/>
                        <a:pt x="1357126" y="733073"/>
                      </a:cubicBezTo>
                      <a:lnTo>
                        <a:pt x="110037" y="733073"/>
                      </a:lnTo>
                      <a:cubicBezTo>
                        <a:pt x="49265" y="733073"/>
                        <a:pt x="0" y="683842"/>
                        <a:pt x="0" y="623112"/>
                      </a:cubicBezTo>
                      <a:lnTo>
                        <a:pt x="0" y="109961"/>
                      </a:lnTo>
                      <a:cubicBezTo>
                        <a:pt x="0" y="49231"/>
                        <a:pt x="49265" y="0"/>
                        <a:pt x="110037" y="0"/>
                      </a:cubicBezTo>
                      <a:close/>
                    </a:path>
                  </a:pathLst>
                </a:custGeom>
                <a:solidFill>
                  <a:srgbClr val="DAE8FC"/>
                </a:solidFill>
                <a:ln w="18332" cap="flat">
                  <a:solidFill>
                    <a:srgbClr val="6C8E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D877EB0-8729-AF77-89A6-0CBEA0573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92727" y="4217511"/>
                  <a:ext cx="1430484" cy="311556"/>
                </a:xfrm>
                <a:custGeom>
                  <a:avLst/>
                  <a:gdLst>
                    <a:gd name="connsiteX0" fmla="*/ 0 w 1430484"/>
                    <a:gd name="connsiteY0" fmla="*/ 0 h 311556"/>
                    <a:gd name="connsiteX1" fmla="*/ 1430485 w 1430484"/>
                    <a:gd name="connsiteY1" fmla="*/ 0 h 311556"/>
                    <a:gd name="connsiteX2" fmla="*/ 1430485 w 1430484"/>
                    <a:gd name="connsiteY2" fmla="*/ 311556 h 311556"/>
                    <a:gd name="connsiteX3" fmla="*/ 0 w 1430484"/>
                    <a:gd name="connsiteY3" fmla="*/ 311556 h 31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484" h="311556">
                      <a:moveTo>
                        <a:pt x="0" y="0"/>
                      </a:moveTo>
                      <a:lnTo>
                        <a:pt x="1430485" y="0"/>
                      </a:lnTo>
                      <a:lnTo>
                        <a:pt x="1430485" y="311556"/>
                      </a:lnTo>
                      <a:lnTo>
                        <a:pt x="0" y="31155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0" name="Graphic 3">
                <a:extLst>
                  <a:ext uri="{FF2B5EF4-FFF2-40B4-BE49-F238E27FC236}">
                    <a16:creationId xmlns:a16="http://schemas.microsoft.com/office/drawing/2014/main" id="{B3F902DD-8310-6EEA-29A9-EBACF17BC48F}"/>
                  </a:ext>
                </a:extLst>
              </p:cNvPr>
              <p:cNvGrpSpPr/>
              <p:nvPr/>
            </p:nvGrpSpPr>
            <p:grpSpPr>
              <a:xfrm>
                <a:off x="4590992" y="4739825"/>
                <a:ext cx="1833954" cy="293229"/>
                <a:chOff x="4590992" y="4739825"/>
                <a:chExt cx="1833954" cy="293229"/>
              </a:xfrm>
              <a:no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CA0E83FB-EACD-E924-42EB-505E1B7001E0}"/>
                    </a:ext>
                  </a:extLst>
                </p:cNvPr>
                <p:cNvSpPr/>
                <p:nvPr/>
              </p:nvSpPr>
              <p:spPr>
                <a:xfrm rot="-5400000">
                  <a:off x="5361253" y="3970099"/>
                  <a:ext cx="293432" cy="1832682"/>
                </a:xfrm>
                <a:custGeom>
                  <a:avLst/>
                  <a:gdLst>
                    <a:gd name="connsiteX0" fmla="*/ 0 w 293432"/>
                    <a:gd name="connsiteY0" fmla="*/ 0 h 1832682"/>
                    <a:gd name="connsiteX1" fmla="*/ 293433 w 293432"/>
                    <a:gd name="connsiteY1" fmla="*/ 0 h 1832682"/>
                    <a:gd name="connsiteX2" fmla="*/ 293433 w 293432"/>
                    <a:gd name="connsiteY2" fmla="*/ 1832683 h 1832682"/>
                    <a:gd name="connsiteX3" fmla="*/ 0 w 293432"/>
                    <a:gd name="connsiteY3" fmla="*/ 1832683 h 183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432" h="1832682">
                      <a:moveTo>
                        <a:pt x="0" y="0"/>
                      </a:moveTo>
                      <a:lnTo>
                        <a:pt x="293433" y="0"/>
                      </a:lnTo>
                      <a:lnTo>
                        <a:pt x="293433" y="1832683"/>
                      </a:lnTo>
                      <a:lnTo>
                        <a:pt x="0" y="1832683"/>
                      </a:lnTo>
                      <a:close/>
                    </a:path>
                  </a:pathLst>
                </a:custGeom>
                <a:noFill/>
                <a:ln w="183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02B57E5-8D4B-3D75-E32F-1CCE712D7962}"/>
                    </a:ext>
                  </a:extLst>
                </p:cNvPr>
                <p:cNvSpPr/>
                <p:nvPr/>
              </p:nvSpPr>
              <p:spPr>
                <a:xfrm rot="-5400000">
                  <a:off x="5361253" y="3970099"/>
                  <a:ext cx="293432" cy="1832682"/>
                </a:xfrm>
                <a:custGeom>
                  <a:avLst/>
                  <a:gdLst>
                    <a:gd name="connsiteX0" fmla="*/ 293433 w 293432"/>
                    <a:gd name="connsiteY0" fmla="*/ 0 h 1832682"/>
                    <a:gd name="connsiteX1" fmla="*/ 0 w 293432"/>
                    <a:gd name="connsiteY1" fmla="*/ 0 h 1832682"/>
                    <a:gd name="connsiteX2" fmla="*/ 0 w 293432"/>
                    <a:gd name="connsiteY2" fmla="*/ 1832683 h 1832682"/>
                    <a:gd name="connsiteX3" fmla="*/ 293433 w 293432"/>
                    <a:gd name="connsiteY3" fmla="*/ 1832683 h 183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432" h="1832682">
                      <a:moveTo>
                        <a:pt x="293433" y="0"/>
                      </a:moveTo>
                      <a:lnTo>
                        <a:pt x="0" y="0"/>
                      </a:lnTo>
                      <a:lnTo>
                        <a:pt x="0" y="1832683"/>
                      </a:lnTo>
                      <a:lnTo>
                        <a:pt x="293433" y="1832683"/>
                      </a:lnTo>
                    </a:path>
                  </a:pathLst>
                </a:custGeom>
                <a:noFill/>
                <a:ln w="366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aphic 3">
                <a:extLst>
                  <a:ext uri="{FF2B5EF4-FFF2-40B4-BE49-F238E27FC236}">
                    <a16:creationId xmlns:a16="http://schemas.microsoft.com/office/drawing/2014/main" id="{0BA0EEBF-DFD4-728B-A51E-08A302C41E88}"/>
                  </a:ext>
                </a:extLst>
              </p:cNvPr>
              <p:cNvGrpSpPr/>
              <p:nvPr/>
            </p:nvGrpSpPr>
            <p:grpSpPr>
              <a:xfrm>
                <a:off x="4957783" y="4904767"/>
                <a:ext cx="1100372" cy="549804"/>
                <a:chOff x="4957783" y="4904767"/>
                <a:chExt cx="1100372" cy="549804"/>
              </a:xfrm>
              <a:no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43486DA-8D11-72C6-CF2D-DA9506FFF2E7}"/>
                    </a:ext>
                  </a:extLst>
                </p:cNvPr>
                <p:cNvSpPr/>
                <p:nvPr/>
              </p:nvSpPr>
              <p:spPr>
                <a:xfrm>
                  <a:off x="4957783" y="4904767"/>
                  <a:ext cx="1100372" cy="549804"/>
                </a:xfrm>
                <a:custGeom>
                  <a:avLst/>
                  <a:gdLst>
                    <a:gd name="connsiteX0" fmla="*/ 0 w 1100372"/>
                    <a:gd name="connsiteY0" fmla="*/ 0 h 549804"/>
                    <a:gd name="connsiteX1" fmla="*/ 1100373 w 1100372"/>
                    <a:gd name="connsiteY1" fmla="*/ 0 h 549804"/>
                    <a:gd name="connsiteX2" fmla="*/ 1100373 w 1100372"/>
                    <a:gd name="connsiteY2" fmla="*/ 549805 h 549804"/>
                    <a:gd name="connsiteX3" fmla="*/ 0 w 1100372"/>
                    <a:gd name="connsiteY3" fmla="*/ 549805 h 549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0372" h="549804">
                      <a:moveTo>
                        <a:pt x="0" y="0"/>
                      </a:moveTo>
                      <a:lnTo>
                        <a:pt x="1100373" y="0"/>
                      </a:lnTo>
                      <a:lnTo>
                        <a:pt x="1100373" y="549805"/>
                      </a:lnTo>
                      <a:lnTo>
                        <a:pt x="0" y="549805"/>
                      </a:lnTo>
                      <a:close/>
                    </a:path>
                  </a:pathLst>
                </a:custGeom>
                <a:noFill/>
                <a:ln w="183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37C2D799-8469-1EAD-FB32-156E1F850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76123" y="5060545"/>
                  <a:ext cx="1063693" cy="306974"/>
                </a:xfrm>
                <a:custGeom>
                  <a:avLst/>
                  <a:gdLst>
                    <a:gd name="connsiteX0" fmla="*/ 0 w 1063693"/>
                    <a:gd name="connsiteY0" fmla="*/ 0 h 306974"/>
                    <a:gd name="connsiteX1" fmla="*/ 1063694 w 1063693"/>
                    <a:gd name="connsiteY1" fmla="*/ 0 h 306974"/>
                    <a:gd name="connsiteX2" fmla="*/ 1063694 w 1063693"/>
                    <a:gd name="connsiteY2" fmla="*/ 306974 h 306974"/>
                    <a:gd name="connsiteX3" fmla="*/ 0 w 1063693"/>
                    <a:gd name="connsiteY3" fmla="*/ 306974 h 306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3693" h="306974">
                      <a:moveTo>
                        <a:pt x="0" y="0"/>
                      </a:moveTo>
                      <a:lnTo>
                        <a:pt x="1063694" y="0"/>
                      </a:lnTo>
                      <a:lnTo>
                        <a:pt x="1063694" y="306974"/>
                      </a:lnTo>
                      <a:lnTo>
                        <a:pt x="0" y="306974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7" name="Graphic 3">
                <a:extLst>
                  <a:ext uri="{FF2B5EF4-FFF2-40B4-BE49-F238E27FC236}">
                    <a16:creationId xmlns:a16="http://schemas.microsoft.com/office/drawing/2014/main" id="{6F8071E4-24BD-2137-679C-9712E8C16ECE}"/>
                  </a:ext>
                </a:extLst>
              </p:cNvPr>
              <p:cNvGrpSpPr/>
              <p:nvPr/>
            </p:nvGrpSpPr>
            <p:grpSpPr>
              <a:xfrm>
                <a:off x="3646506" y="2687221"/>
                <a:ext cx="1479084" cy="1269499"/>
                <a:chOff x="3646506" y="2687221"/>
                <a:chExt cx="1479084" cy="1269499"/>
              </a:xfrm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180A5640-AA51-2805-8BAB-493C8D12DA43}"/>
                    </a:ext>
                  </a:extLst>
                </p:cNvPr>
                <p:cNvSpPr/>
                <p:nvPr/>
              </p:nvSpPr>
              <p:spPr>
                <a:xfrm>
                  <a:off x="3646506" y="2687221"/>
                  <a:ext cx="1381701" cy="1185929"/>
                </a:xfrm>
                <a:custGeom>
                  <a:avLst/>
                  <a:gdLst>
                    <a:gd name="connsiteX0" fmla="*/ 0 w 1381701"/>
                    <a:gd name="connsiteY0" fmla="*/ 0 h 1185929"/>
                    <a:gd name="connsiteX1" fmla="*/ 1381701 w 1381701"/>
                    <a:gd name="connsiteY1" fmla="*/ 1185929 h 1185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1701" h="1185929">
                      <a:moveTo>
                        <a:pt x="0" y="0"/>
                      </a:moveTo>
                      <a:lnTo>
                        <a:pt x="1381701" y="1185929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6B4CD53E-23BB-E64B-93F7-D0AE9D28A2DA}"/>
                    </a:ext>
                  </a:extLst>
                </p:cNvPr>
                <p:cNvSpPr/>
                <p:nvPr/>
              </p:nvSpPr>
              <p:spPr>
                <a:xfrm>
                  <a:off x="4986393" y="3824584"/>
                  <a:ext cx="139197" cy="132136"/>
                </a:xfrm>
                <a:custGeom>
                  <a:avLst/>
                  <a:gdLst>
                    <a:gd name="connsiteX0" fmla="*/ 139197 w 139197"/>
                    <a:gd name="connsiteY0" fmla="*/ 132137 h 132136"/>
                    <a:gd name="connsiteX1" fmla="*/ 0 w 139197"/>
                    <a:gd name="connsiteY1" fmla="*/ 97315 h 132136"/>
                    <a:gd name="connsiteX2" fmla="*/ 83628 w 139197"/>
                    <a:gd name="connsiteY2" fmla="*/ 0 h 13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9197" h="132136">
                      <a:moveTo>
                        <a:pt x="139197" y="132137"/>
                      </a:moveTo>
                      <a:lnTo>
                        <a:pt x="0" y="97315"/>
                      </a:lnTo>
                      <a:lnTo>
                        <a:pt x="83628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" name="Graphic 3">
                <a:extLst>
                  <a:ext uri="{FF2B5EF4-FFF2-40B4-BE49-F238E27FC236}">
                    <a16:creationId xmlns:a16="http://schemas.microsoft.com/office/drawing/2014/main" id="{05CEE4E9-24F2-B46D-9BA0-ADB7F629ECD6}"/>
                  </a:ext>
                </a:extLst>
              </p:cNvPr>
              <p:cNvGrpSpPr/>
              <p:nvPr/>
            </p:nvGrpSpPr>
            <p:grpSpPr>
              <a:xfrm>
                <a:off x="4389257" y="2229050"/>
                <a:ext cx="349918" cy="244846"/>
                <a:chOff x="4389257" y="2229050"/>
                <a:chExt cx="349918" cy="244846"/>
              </a:xfrm>
            </p:grpSpPr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46209D2A-2FBA-61C4-9A82-49AD39C32D17}"/>
                    </a:ext>
                  </a:extLst>
                </p:cNvPr>
                <p:cNvSpPr/>
                <p:nvPr/>
              </p:nvSpPr>
              <p:spPr>
                <a:xfrm>
                  <a:off x="4389257" y="2229050"/>
                  <a:ext cx="244833" cy="171172"/>
                </a:xfrm>
                <a:custGeom>
                  <a:avLst/>
                  <a:gdLst>
                    <a:gd name="connsiteX0" fmla="*/ 0 w 244833"/>
                    <a:gd name="connsiteY0" fmla="*/ 0 h 171172"/>
                    <a:gd name="connsiteX1" fmla="*/ 244833 w 244833"/>
                    <a:gd name="connsiteY1" fmla="*/ 171173 h 171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4833" h="171172">
                      <a:moveTo>
                        <a:pt x="0" y="0"/>
                      </a:moveTo>
                      <a:lnTo>
                        <a:pt x="244833" y="171173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B8E6BC1-E9F4-98B0-F78E-0BD1B23F6F5F}"/>
                    </a:ext>
                  </a:extLst>
                </p:cNvPr>
                <p:cNvSpPr/>
                <p:nvPr/>
              </p:nvSpPr>
              <p:spPr>
                <a:xfrm>
                  <a:off x="4597228" y="2347808"/>
                  <a:ext cx="141948" cy="126088"/>
                </a:xfrm>
                <a:custGeom>
                  <a:avLst/>
                  <a:gdLst>
                    <a:gd name="connsiteX0" fmla="*/ 141948 w 141948"/>
                    <a:gd name="connsiteY0" fmla="*/ 126089 h 126088"/>
                    <a:gd name="connsiteX1" fmla="*/ 0 w 141948"/>
                    <a:gd name="connsiteY1" fmla="*/ 105013 h 126088"/>
                    <a:gd name="connsiteX2" fmla="*/ 73725 w 141948"/>
                    <a:gd name="connsiteY2" fmla="*/ 0 h 126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948" h="126088">
                      <a:moveTo>
                        <a:pt x="141948" y="126089"/>
                      </a:moveTo>
                      <a:lnTo>
                        <a:pt x="0" y="105013"/>
                      </a:lnTo>
                      <a:lnTo>
                        <a:pt x="73725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" name="Graphic 3">
                <a:extLst>
                  <a:ext uri="{FF2B5EF4-FFF2-40B4-BE49-F238E27FC236}">
                    <a16:creationId xmlns:a16="http://schemas.microsoft.com/office/drawing/2014/main" id="{9066B436-8F40-4E21-A117-4D5456721DCE}"/>
                  </a:ext>
                </a:extLst>
              </p:cNvPr>
              <p:cNvGrpSpPr/>
              <p:nvPr/>
            </p:nvGrpSpPr>
            <p:grpSpPr>
              <a:xfrm>
                <a:off x="2903754" y="1770879"/>
                <a:ext cx="1485503" cy="916341"/>
                <a:chOff x="2903754" y="1770879"/>
                <a:chExt cx="1485503" cy="916341"/>
              </a:xfrm>
              <a:solidFill>
                <a:srgbClr val="FFF2CC"/>
              </a:solidFill>
            </p:grpSpPr>
            <p:sp>
              <p:nvSpPr>
                <p:cNvPr id="1600" name="Freeform 1599">
                  <a:extLst>
                    <a:ext uri="{FF2B5EF4-FFF2-40B4-BE49-F238E27FC236}">
                      <a16:creationId xmlns:a16="http://schemas.microsoft.com/office/drawing/2014/main" id="{5DCD8E43-F2E4-7510-15AC-3E6910E8B093}"/>
                    </a:ext>
                  </a:extLst>
                </p:cNvPr>
                <p:cNvSpPr/>
                <p:nvPr/>
              </p:nvSpPr>
              <p:spPr>
                <a:xfrm>
                  <a:off x="2903754" y="1770879"/>
                  <a:ext cx="1485503" cy="916341"/>
                </a:xfrm>
                <a:custGeom>
                  <a:avLst/>
                  <a:gdLst>
                    <a:gd name="connsiteX0" fmla="*/ 1485503 w 1485503"/>
                    <a:gd name="connsiteY0" fmla="*/ 458171 h 916341"/>
                    <a:gd name="connsiteX1" fmla="*/ 742752 w 1485503"/>
                    <a:gd name="connsiteY1" fmla="*/ 916341 h 916341"/>
                    <a:gd name="connsiteX2" fmla="*/ 0 w 1485503"/>
                    <a:gd name="connsiteY2" fmla="*/ 458171 h 916341"/>
                    <a:gd name="connsiteX3" fmla="*/ 742752 w 1485503"/>
                    <a:gd name="connsiteY3" fmla="*/ 0 h 916341"/>
                    <a:gd name="connsiteX4" fmla="*/ 1485503 w 1485503"/>
                    <a:gd name="connsiteY4" fmla="*/ 458171 h 91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5503" h="916341">
                      <a:moveTo>
                        <a:pt x="1485503" y="458171"/>
                      </a:moveTo>
                      <a:cubicBezTo>
                        <a:pt x="1485503" y="711211"/>
                        <a:pt x="1152962" y="916341"/>
                        <a:pt x="742752" y="916341"/>
                      </a:cubicBezTo>
                      <a:cubicBezTo>
                        <a:pt x="332541" y="916341"/>
                        <a:pt x="0" y="711211"/>
                        <a:pt x="0" y="458171"/>
                      </a:cubicBezTo>
                      <a:cubicBezTo>
                        <a:pt x="0" y="205130"/>
                        <a:pt x="332541" y="0"/>
                        <a:pt x="742752" y="0"/>
                      </a:cubicBezTo>
                      <a:cubicBezTo>
                        <a:pt x="1152962" y="0"/>
                        <a:pt x="1485503" y="205130"/>
                        <a:pt x="1485503" y="458171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8332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601" name="Picture 1600">
                  <a:extLst>
                    <a:ext uri="{FF2B5EF4-FFF2-40B4-BE49-F238E27FC236}">
                      <a16:creationId xmlns:a16="http://schemas.microsoft.com/office/drawing/2014/main" id="{25DC5FD4-F2BD-4F39-57EE-A06A4480DB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22093" y="1999965"/>
                  <a:ext cx="1448824" cy="526896"/>
                </a:xfrm>
                <a:custGeom>
                  <a:avLst/>
                  <a:gdLst>
                    <a:gd name="connsiteX0" fmla="*/ 0 w 1448824"/>
                    <a:gd name="connsiteY0" fmla="*/ 0 h 526896"/>
                    <a:gd name="connsiteX1" fmla="*/ 1448824 w 1448824"/>
                    <a:gd name="connsiteY1" fmla="*/ 0 h 526896"/>
                    <a:gd name="connsiteX2" fmla="*/ 1448824 w 1448824"/>
                    <a:gd name="connsiteY2" fmla="*/ 526896 h 526896"/>
                    <a:gd name="connsiteX3" fmla="*/ 0 w 1448824"/>
                    <a:gd name="connsiteY3" fmla="*/ 526896 h 52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8824" h="526896">
                      <a:moveTo>
                        <a:pt x="0" y="0"/>
                      </a:moveTo>
                      <a:lnTo>
                        <a:pt x="1448824" y="0"/>
                      </a:lnTo>
                      <a:lnTo>
                        <a:pt x="1448824" y="526896"/>
                      </a:lnTo>
                      <a:lnTo>
                        <a:pt x="0" y="52689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605" name="Graphic 3">
                <a:extLst>
                  <a:ext uri="{FF2B5EF4-FFF2-40B4-BE49-F238E27FC236}">
                    <a16:creationId xmlns:a16="http://schemas.microsoft.com/office/drawing/2014/main" id="{5C71FF3C-7812-320D-92EA-B7781C01E062}"/>
                  </a:ext>
                </a:extLst>
              </p:cNvPr>
              <p:cNvGrpSpPr/>
              <p:nvPr/>
            </p:nvGrpSpPr>
            <p:grpSpPr>
              <a:xfrm>
                <a:off x="2903754" y="4153367"/>
                <a:ext cx="1485503" cy="916341"/>
                <a:chOff x="2903754" y="4153367"/>
                <a:chExt cx="1485503" cy="916341"/>
              </a:xfrm>
              <a:solidFill>
                <a:srgbClr val="FFF2CC"/>
              </a:solidFill>
            </p:grpSpPr>
            <p:sp>
              <p:nvSpPr>
                <p:cNvPr id="1606" name="Freeform 1605">
                  <a:extLst>
                    <a:ext uri="{FF2B5EF4-FFF2-40B4-BE49-F238E27FC236}">
                      <a16:creationId xmlns:a16="http://schemas.microsoft.com/office/drawing/2014/main" id="{87A131BD-48CA-3B27-1DF5-6953E23AF7EC}"/>
                    </a:ext>
                  </a:extLst>
                </p:cNvPr>
                <p:cNvSpPr/>
                <p:nvPr/>
              </p:nvSpPr>
              <p:spPr>
                <a:xfrm>
                  <a:off x="2903754" y="4153367"/>
                  <a:ext cx="1485503" cy="916341"/>
                </a:xfrm>
                <a:custGeom>
                  <a:avLst/>
                  <a:gdLst>
                    <a:gd name="connsiteX0" fmla="*/ 1485503 w 1485503"/>
                    <a:gd name="connsiteY0" fmla="*/ 458171 h 916341"/>
                    <a:gd name="connsiteX1" fmla="*/ 742752 w 1485503"/>
                    <a:gd name="connsiteY1" fmla="*/ 916341 h 916341"/>
                    <a:gd name="connsiteX2" fmla="*/ 0 w 1485503"/>
                    <a:gd name="connsiteY2" fmla="*/ 458171 h 916341"/>
                    <a:gd name="connsiteX3" fmla="*/ 742752 w 1485503"/>
                    <a:gd name="connsiteY3" fmla="*/ 0 h 916341"/>
                    <a:gd name="connsiteX4" fmla="*/ 1485503 w 1485503"/>
                    <a:gd name="connsiteY4" fmla="*/ 458171 h 916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5503" h="916341">
                      <a:moveTo>
                        <a:pt x="1485503" y="458171"/>
                      </a:moveTo>
                      <a:cubicBezTo>
                        <a:pt x="1485503" y="711211"/>
                        <a:pt x="1152962" y="916341"/>
                        <a:pt x="742752" y="916341"/>
                      </a:cubicBezTo>
                      <a:cubicBezTo>
                        <a:pt x="332541" y="916341"/>
                        <a:pt x="0" y="711211"/>
                        <a:pt x="0" y="458171"/>
                      </a:cubicBezTo>
                      <a:cubicBezTo>
                        <a:pt x="0" y="205130"/>
                        <a:pt x="332541" y="0"/>
                        <a:pt x="742752" y="0"/>
                      </a:cubicBezTo>
                      <a:cubicBezTo>
                        <a:pt x="1152962" y="0"/>
                        <a:pt x="1485503" y="205130"/>
                        <a:pt x="1485503" y="458171"/>
                      </a:cubicBezTo>
                      <a:close/>
                    </a:path>
                  </a:pathLst>
                </a:custGeom>
                <a:solidFill>
                  <a:srgbClr val="FFF2CC"/>
                </a:solidFill>
                <a:ln w="18332" cap="flat">
                  <a:solidFill>
                    <a:srgbClr val="D6B65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1607" name="Picture 1606">
                  <a:extLst>
                    <a:ext uri="{FF2B5EF4-FFF2-40B4-BE49-F238E27FC236}">
                      <a16:creationId xmlns:a16="http://schemas.microsoft.com/office/drawing/2014/main" id="{0DE00758-0EE1-938D-FFBB-CB2E6821DF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22093" y="4382452"/>
                  <a:ext cx="1448824" cy="526896"/>
                </a:xfrm>
                <a:custGeom>
                  <a:avLst/>
                  <a:gdLst>
                    <a:gd name="connsiteX0" fmla="*/ 0 w 1448824"/>
                    <a:gd name="connsiteY0" fmla="*/ 0 h 526896"/>
                    <a:gd name="connsiteX1" fmla="*/ 1448824 w 1448824"/>
                    <a:gd name="connsiteY1" fmla="*/ 0 h 526896"/>
                    <a:gd name="connsiteX2" fmla="*/ 1448824 w 1448824"/>
                    <a:gd name="connsiteY2" fmla="*/ 526896 h 526896"/>
                    <a:gd name="connsiteX3" fmla="*/ 0 w 1448824"/>
                    <a:gd name="connsiteY3" fmla="*/ 526896 h 52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8824" h="526896">
                      <a:moveTo>
                        <a:pt x="0" y="0"/>
                      </a:moveTo>
                      <a:lnTo>
                        <a:pt x="1448824" y="0"/>
                      </a:lnTo>
                      <a:lnTo>
                        <a:pt x="1448824" y="526896"/>
                      </a:lnTo>
                      <a:lnTo>
                        <a:pt x="0" y="526896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608" name="Graphic 3">
                <a:extLst>
                  <a:ext uri="{FF2B5EF4-FFF2-40B4-BE49-F238E27FC236}">
                    <a16:creationId xmlns:a16="http://schemas.microsoft.com/office/drawing/2014/main" id="{0494A5EB-803F-71BD-CAB1-1323BB3570D2}"/>
                  </a:ext>
                </a:extLst>
              </p:cNvPr>
              <p:cNvGrpSpPr/>
              <p:nvPr/>
            </p:nvGrpSpPr>
            <p:grpSpPr>
              <a:xfrm>
                <a:off x="4173217" y="2869206"/>
                <a:ext cx="938251" cy="1419229"/>
                <a:chOff x="4173217" y="2869206"/>
                <a:chExt cx="938251" cy="1419229"/>
              </a:xfrm>
            </p:grpSpPr>
            <p:sp>
              <p:nvSpPr>
                <p:cNvPr id="1609" name="Freeform 1608">
                  <a:extLst>
                    <a:ext uri="{FF2B5EF4-FFF2-40B4-BE49-F238E27FC236}">
                      <a16:creationId xmlns:a16="http://schemas.microsoft.com/office/drawing/2014/main" id="{9A6816E0-5A8C-D73F-05FB-B98FD57FEE91}"/>
                    </a:ext>
                  </a:extLst>
                </p:cNvPr>
                <p:cNvSpPr/>
                <p:nvPr/>
              </p:nvSpPr>
              <p:spPr>
                <a:xfrm>
                  <a:off x="4173217" y="2976235"/>
                  <a:ext cx="867643" cy="1312200"/>
                </a:xfrm>
                <a:custGeom>
                  <a:avLst/>
                  <a:gdLst>
                    <a:gd name="connsiteX0" fmla="*/ 0 w 867643"/>
                    <a:gd name="connsiteY0" fmla="*/ 1312201 h 1312200"/>
                    <a:gd name="connsiteX1" fmla="*/ 867644 w 867643"/>
                    <a:gd name="connsiteY1" fmla="*/ 0 h 131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67643" h="1312200">
                      <a:moveTo>
                        <a:pt x="0" y="1312201"/>
                      </a:moveTo>
                      <a:lnTo>
                        <a:pt x="867644" y="0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0" name="Freeform 1609">
                  <a:extLst>
                    <a:ext uri="{FF2B5EF4-FFF2-40B4-BE49-F238E27FC236}">
                      <a16:creationId xmlns:a16="http://schemas.microsoft.com/office/drawing/2014/main" id="{64854E33-608D-00EA-96C7-0C2BD5AEC963}"/>
                    </a:ext>
                  </a:extLst>
                </p:cNvPr>
                <p:cNvSpPr/>
                <p:nvPr/>
              </p:nvSpPr>
              <p:spPr>
                <a:xfrm>
                  <a:off x="4987126" y="2869206"/>
                  <a:ext cx="124342" cy="142399"/>
                </a:xfrm>
                <a:custGeom>
                  <a:avLst/>
                  <a:gdLst>
                    <a:gd name="connsiteX0" fmla="*/ 124342 w 124342"/>
                    <a:gd name="connsiteY0" fmla="*/ 0 h 142399"/>
                    <a:gd name="connsiteX1" fmla="*/ 107286 w 124342"/>
                    <a:gd name="connsiteY1" fmla="*/ 142399 h 142399"/>
                    <a:gd name="connsiteX2" fmla="*/ 0 w 124342"/>
                    <a:gd name="connsiteY2" fmla="*/ 71658 h 142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4342" h="142399">
                      <a:moveTo>
                        <a:pt x="124342" y="0"/>
                      </a:moveTo>
                      <a:lnTo>
                        <a:pt x="107286" y="142399"/>
                      </a:lnTo>
                      <a:lnTo>
                        <a:pt x="0" y="71658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1" name="Graphic 3">
                <a:extLst>
                  <a:ext uri="{FF2B5EF4-FFF2-40B4-BE49-F238E27FC236}">
                    <a16:creationId xmlns:a16="http://schemas.microsoft.com/office/drawing/2014/main" id="{4A0A735F-8A69-EAB5-9F1D-AA5415D00A95}"/>
                  </a:ext>
                </a:extLst>
              </p:cNvPr>
              <p:cNvGrpSpPr/>
              <p:nvPr/>
            </p:nvGrpSpPr>
            <p:grpSpPr>
              <a:xfrm>
                <a:off x="4389257" y="4348548"/>
                <a:ext cx="368441" cy="262990"/>
                <a:chOff x="4389257" y="4348548"/>
                <a:chExt cx="368441" cy="262990"/>
              </a:xfrm>
            </p:grpSpPr>
            <p:sp>
              <p:nvSpPr>
                <p:cNvPr id="1612" name="Freeform 1611">
                  <a:extLst>
                    <a:ext uri="{FF2B5EF4-FFF2-40B4-BE49-F238E27FC236}">
                      <a16:creationId xmlns:a16="http://schemas.microsoft.com/office/drawing/2014/main" id="{E40C62F9-17F7-3326-872D-58DD29974B97}"/>
                    </a:ext>
                  </a:extLst>
                </p:cNvPr>
                <p:cNvSpPr/>
                <p:nvPr/>
              </p:nvSpPr>
              <p:spPr>
                <a:xfrm>
                  <a:off x="4389257" y="4423138"/>
                  <a:ext cx="263906" cy="188399"/>
                </a:xfrm>
                <a:custGeom>
                  <a:avLst/>
                  <a:gdLst>
                    <a:gd name="connsiteX0" fmla="*/ 0 w 263906"/>
                    <a:gd name="connsiteY0" fmla="*/ 188400 h 188399"/>
                    <a:gd name="connsiteX1" fmla="*/ 263906 w 263906"/>
                    <a:gd name="connsiteY1" fmla="*/ 0 h 18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3906" h="188399">
                      <a:moveTo>
                        <a:pt x="0" y="188400"/>
                      </a:moveTo>
                      <a:lnTo>
                        <a:pt x="263906" y="0"/>
                      </a:lnTo>
                    </a:path>
                  </a:pathLst>
                </a:custGeom>
                <a:noFill/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3" name="Freeform 1612">
                  <a:extLst>
                    <a:ext uri="{FF2B5EF4-FFF2-40B4-BE49-F238E27FC236}">
                      <a16:creationId xmlns:a16="http://schemas.microsoft.com/office/drawing/2014/main" id="{F77C4EBF-8358-7D16-BC8D-2D39CC1EB409}"/>
                    </a:ext>
                  </a:extLst>
                </p:cNvPr>
                <p:cNvSpPr/>
                <p:nvPr/>
              </p:nvSpPr>
              <p:spPr>
                <a:xfrm>
                  <a:off x="4615934" y="4348548"/>
                  <a:ext cx="141764" cy="126821"/>
                </a:xfrm>
                <a:custGeom>
                  <a:avLst/>
                  <a:gdLst>
                    <a:gd name="connsiteX0" fmla="*/ 141765 w 141764"/>
                    <a:gd name="connsiteY0" fmla="*/ 0 h 126821"/>
                    <a:gd name="connsiteX1" fmla="*/ 74642 w 141764"/>
                    <a:gd name="connsiteY1" fmla="*/ 126822 h 126821"/>
                    <a:gd name="connsiteX2" fmla="*/ 0 w 141764"/>
                    <a:gd name="connsiteY2" fmla="*/ 22359 h 12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764" h="126821">
                      <a:moveTo>
                        <a:pt x="141765" y="0"/>
                      </a:moveTo>
                      <a:lnTo>
                        <a:pt x="74642" y="126822"/>
                      </a:lnTo>
                      <a:lnTo>
                        <a:pt x="0" y="22359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18332" cap="flat">
                  <a:solidFill>
                    <a:srgbClr val="66666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14CDA7-D151-AF77-30FE-FB32CE2FA1A0}"/>
              </a:ext>
            </a:extLst>
          </p:cNvPr>
          <p:cNvGrpSpPr/>
          <p:nvPr/>
        </p:nvGrpSpPr>
        <p:grpSpPr>
          <a:xfrm>
            <a:off x="537953" y="3053757"/>
            <a:ext cx="4236434" cy="2199219"/>
            <a:chOff x="537953" y="3053757"/>
            <a:chExt cx="4236434" cy="2199219"/>
          </a:xfrm>
        </p:grpSpPr>
        <p:grpSp>
          <p:nvGrpSpPr>
            <p:cNvPr id="6" name="Graphic 3">
              <a:extLst>
                <a:ext uri="{FF2B5EF4-FFF2-40B4-BE49-F238E27FC236}">
                  <a16:creationId xmlns:a16="http://schemas.microsoft.com/office/drawing/2014/main" id="{A62786E0-B665-6A38-94A2-48838ADFEB84}"/>
                </a:ext>
              </a:extLst>
            </p:cNvPr>
            <p:cNvGrpSpPr/>
            <p:nvPr/>
          </p:nvGrpSpPr>
          <p:grpSpPr>
            <a:xfrm>
              <a:off x="2371907" y="3356150"/>
              <a:ext cx="914776" cy="128287"/>
              <a:chOff x="2371907" y="3356150"/>
              <a:chExt cx="914776" cy="128287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F1AB2C4-D543-1BB2-FD93-EE8D51E816AE}"/>
                  </a:ext>
                </a:extLst>
              </p:cNvPr>
              <p:cNvSpPr/>
              <p:nvPr/>
            </p:nvSpPr>
            <p:spPr>
              <a:xfrm>
                <a:off x="2371907" y="3420294"/>
                <a:ext cx="786399" cy="18326"/>
              </a:xfrm>
              <a:custGeom>
                <a:avLst/>
                <a:gdLst>
                  <a:gd name="connsiteX0" fmla="*/ 0 w 786399"/>
                  <a:gd name="connsiteY0" fmla="*/ 0 h 18326"/>
                  <a:gd name="connsiteX1" fmla="*/ 786400 w 786399"/>
                  <a:gd name="connsiteY1" fmla="*/ 0 h 1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6399" h="18326">
                    <a:moveTo>
                      <a:pt x="0" y="0"/>
                    </a:moveTo>
                    <a:lnTo>
                      <a:pt x="78640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BD3DA9-0837-E2C1-CED5-B9ADDB9456CE}"/>
                  </a:ext>
                </a:extLst>
              </p:cNvPr>
              <p:cNvSpPr/>
              <p:nvPr/>
            </p:nvSpPr>
            <p:spPr>
              <a:xfrm>
                <a:off x="3158307" y="3356150"/>
                <a:ext cx="128376" cy="128287"/>
              </a:xfrm>
              <a:custGeom>
                <a:avLst/>
                <a:gdLst>
                  <a:gd name="connsiteX0" fmla="*/ 128377 w 128376"/>
                  <a:gd name="connsiteY0" fmla="*/ 64144 h 128287"/>
                  <a:gd name="connsiteX1" fmla="*/ 0 w 128376"/>
                  <a:gd name="connsiteY1" fmla="*/ 128288 h 128287"/>
                  <a:gd name="connsiteX2" fmla="*/ 0 w 128376"/>
                  <a:gd name="connsiteY2" fmla="*/ 0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128377" y="64144"/>
                    </a:moveTo>
                    <a:lnTo>
                      <a:pt x="0" y="128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61A0DAAC-65A5-4EA7-F60D-97BBCC660853}"/>
                </a:ext>
              </a:extLst>
            </p:cNvPr>
            <p:cNvGrpSpPr/>
            <p:nvPr/>
          </p:nvGrpSpPr>
          <p:grpSpPr>
            <a:xfrm>
              <a:off x="904743" y="3053757"/>
              <a:ext cx="1467163" cy="733073"/>
              <a:chOff x="904743" y="3053757"/>
              <a:chExt cx="1467163" cy="733073"/>
            </a:xfrm>
            <a:solidFill>
              <a:srgbClr val="DAE8FC"/>
            </a:solidFill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975B8E8-826D-AE2B-0E52-5ED81AD88E6C}"/>
                  </a:ext>
                </a:extLst>
              </p:cNvPr>
              <p:cNvSpPr/>
              <p:nvPr/>
            </p:nvSpPr>
            <p:spPr>
              <a:xfrm>
                <a:off x="904743" y="3053757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8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8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FD91E52-4014-6AAC-A27E-0322CE992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3083" y="3163718"/>
                <a:ext cx="1430484" cy="586458"/>
              </a:xfrm>
              <a:custGeom>
                <a:avLst/>
                <a:gdLst>
                  <a:gd name="connsiteX0" fmla="*/ 0 w 1430484"/>
                  <a:gd name="connsiteY0" fmla="*/ 0 h 586458"/>
                  <a:gd name="connsiteX1" fmla="*/ 1430485 w 1430484"/>
                  <a:gd name="connsiteY1" fmla="*/ 0 h 586458"/>
                  <a:gd name="connsiteX2" fmla="*/ 1430485 w 1430484"/>
                  <a:gd name="connsiteY2" fmla="*/ 586459 h 586458"/>
                  <a:gd name="connsiteX3" fmla="*/ 0 w 1430484"/>
                  <a:gd name="connsiteY3" fmla="*/ 586459 h 586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586458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586459"/>
                    </a:lnTo>
                    <a:lnTo>
                      <a:pt x="0" y="586459"/>
                    </a:lnTo>
                    <a:close/>
                  </a:path>
                </a:pathLst>
              </a:custGeom>
            </p:spPr>
          </p:pic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82DF6BC8-E5D6-F332-4FCF-3F139FB57651}"/>
                </a:ext>
              </a:extLst>
            </p:cNvPr>
            <p:cNvGrpSpPr/>
            <p:nvPr/>
          </p:nvGrpSpPr>
          <p:grpSpPr>
            <a:xfrm>
              <a:off x="1574137" y="3807356"/>
              <a:ext cx="128376" cy="1445620"/>
              <a:chOff x="1574137" y="3807356"/>
              <a:chExt cx="128376" cy="1445620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AD818FC-02CF-EDF8-A383-97DE1F99EF91}"/>
                  </a:ext>
                </a:extLst>
              </p:cNvPr>
              <p:cNvSpPr/>
              <p:nvPr/>
            </p:nvSpPr>
            <p:spPr>
              <a:xfrm>
                <a:off x="1638325" y="3935644"/>
                <a:ext cx="18339" cy="1317332"/>
              </a:xfrm>
              <a:custGeom>
                <a:avLst/>
                <a:gdLst>
                  <a:gd name="connsiteX0" fmla="*/ 0 w 18339"/>
                  <a:gd name="connsiteY0" fmla="*/ 1317332 h 1317332"/>
                  <a:gd name="connsiteX1" fmla="*/ 0 w 18339"/>
                  <a:gd name="connsiteY1" fmla="*/ 0 h 131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39" h="1317332">
                    <a:moveTo>
                      <a:pt x="0" y="1317332"/>
                    </a:moveTo>
                    <a:lnTo>
                      <a:pt x="0" y="0"/>
                    </a:lnTo>
                  </a:path>
                </a:pathLst>
              </a:custGeom>
              <a:noFill/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E5A6F47-20DB-1CD7-FE18-E8B5B43706B9}"/>
                  </a:ext>
                </a:extLst>
              </p:cNvPr>
              <p:cNvSpPr/>
              <p:nvPr/>
            </p:nvSpPr>
            <p:spPr>
              <a:xfrm>
                <a:off x="1574137" y="3807356"/>
                <a:ext cx="128376" cy="128287"/>
              </a:xfrm>
              <a:custGeom>
                <a:avLst/>
                <a:gdLst>
                  <a:gd name="connsiteX0" fmla="*/ 64188 w 128376"/>
                  <a:gd name="connsiteY0" fmla="*/ 0 h 128287"/>
                  <a:gd name="connsiteX1" fmla="*/ 128377 w 128376"/>
                  <a:gd name="connsiteY1" fmla="*/ 128288 h 128287"/>
                  <a:gd name="connsiteX2" fmla="*/ 0 w 128376"/>
                  <a:gd name="connsiteY2" fmla="*/ 128288 h 12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376" h="128287">
                    <a:moveTo>
                      <a:pt x="64188" y="0"/>
                    </a:moveTo>
                    <a:lnTo>
                      <a:pt x="128377" y="128288"/>
                    </a:lnTo>
                    <a:lnTo>
                      <a:pt x="0" y="128288"/>
                    </a:lnTo>
                    <a:close/>
                  </a:path>
                </a:pathLst>
              </a:custGeom>
              <a:solidFill>
                <a:srgbClr val="666666"/>
              </a:solidFill>
              <a:ln w="18332" cap="flat">
                <a:solidFill>
                  <a:srgbClr val="6666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950F5933-C39F-022A-94A5-0D84E39A38F0}"/>
                </a:ext>
              </a:extLst>
            </p:cNvPr>
            <p:cNvGrpSpPr/>
            <p:nvPr/>
          </p:nvGrpSpPr>
          <p:grpSpPr>
            <a:xfrm>
              <a:off x="537953" y="4336635"/>
              <a:ext cx="2200745" cy="916341"/>
              <a:chOff x="537953" y="4336635"/>
              <a:chExt cx="2200745" cy="916341"/>
            </a:xfrm>
            <a:solidFill>
              <a:srgbClr val="E1D5E7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F16A7D0B-A65F-8F89-FF9D-B9D1511FC5CA}"/>
                  </a:ext>
                </a:extLst>
              </p:cNvPr>
              <p:cNvSpPr/>
              <p:nvPr/>
            </p:nvSpPr>
            <p:spPr>
              <a:xfrm>
                <a:off x="537953" y="4336635"/>
                <a:ext cx="2200745" cy="916341"/>
              </a:xfrm>
              <a:custGeom>
                <a:avLst/>
                <a:gdLst>
                  <a:gd name="connsiteX0" fmla="*/ 0 w 2200745"/>
                  <a:gd name="connsiteY0" fmla="*/ 916341 h 916341"/>
                  <a:gd name="connsiteX1" fmla="*/ 366791 w 2200745"/>
                  <a:gd name="connsiteY1" fmla="*/ 0 h 916341"/>
                  <a:gd name="connsiteX2" fmla="*/ 2200746 w 2200745"/>
                  <a:gd name="connsiteY2" fmla="*/ 0 h 916341"/>
                  <a:gd name="connsiteX3" fmla="*/ 1833955 w 2200745"/>
                  <a:gd name="connsiteY3" fmla="*/ 916341 h 916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0745" h="916341">
                    <a:moveTo>
                      <a:pt x="0" y="916341"/>
                    </a:moveTo>
                    <a:lnTo>
                      <a:pt x="366791" y="0"/>
                    </a:lnTo>
                    <a:lnTo>
                      <a:pt x="2200746" y="0"/>
                    </a:lnTo>
                    <a:lnTo>
                      <a:pt x="1833955" y="916341"/>
                    </a:lnTo>
                    <a:close/>
                  </a:path>
                </a:pathLst>
              </a:custGeom>
              <a:solidFill>
                <a:srgbClr val="E1D5E7"/>
              </a:solidFill>
              <a:ln w="18332" cap="flat">
                <a:solidFill>
                  <a:srgbClr val="9673A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146E235-1276-7E45-418C-5E84CAE3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6292" y="4437433"/>
                <a:ext cx="2164066" cy="783471"/>
              </a:xfrm>
              <a:custGeom>
                <a:avLst/>
                <a:gdLst>
                  <a:gd name="connsiteX0" fmla="*/ 0 w 2164066"/>
                  <a:gd name="connsiteY0" fmla="*/ 0 h 783471"/>
                  <a:gd name="connsiteX1" fmla="*/ 2164067 w 2164066"/>
                  <a:gd name="connsiteY1" fmla="*/ 0 h 783471"/>
                  <a:gd name="connsiteX2" fmla="*/ 2164067 w 2164066"/>
                  <a:gd name="connsiteY2" fmla="*/ 783472 h 783471"/>
                  <a:gd name="connsiteX3" fmla="*/ 0 w 2164066"/>
                  <a:gd name="connsiteY3" fmla="*/ 783472 h 78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4066" h="783471">
                    <a:moveTo>
                      <a:pt x="0" y="0"/>
                    </a:moveTo>
                    <a:lnTo>
                      <a:pt x="2164067" y="0"/>
                    </a:lnTo>
                    <a:lnTo>
                      <a:pt x="2164067" y="783472"/>
                    </a:lnTo>
                    <a:lnTo>
                      <a:pt x="0" y="783472"/>
                    </a:lnTo>
                    <a:close/>
                  </a:path>
                </a:pathLst>
              </a:custGeom>
            </p:spPr>
          </p:pic>
        </p:grpSp>
        <p:grpSp>
          <p:nvGrpSpPr>
            <p:cNvPr id="1614" name="Graphic 3">
              <a:extLst>
                <a:ext uri="{FF2B5EF4-FFF2-40B4-BE49-F238E27FC236}">
                  <a16:creationId xmlns:a16="http://schemas.microsoft.com/office/drawing/2014/main" id="{B339EF01-6403-F316-E3D8-49978CBFCF46}"/>
                </a:ext>
              </a:extLst>
            </p:cNvPr>
            <p:cNvGrpSpPr/>
            <p:nvPr/>
          </p:nvGrpSpPr>
          <p:grpSpPr>
            <a:xfrm>
              <a:off x="3307224" y="3053757"/>
              <a:ext cx="1467163" cy="733073"/>
              <a:chOff x="3307224" y="3053757"/>
              <a:chExt cx="1467163" cy="733073"/>
            </a:xfrm>
            <a:solidFill>
              <a:srgbClr val="DAE8FC"/>
            </a:solidFill>
          </p:grpSpPr>
          <p:sp>
            <p:nvSpPr>
              <p:cNvPr id="1615" name="Freeform 1614">
                <a:extLst>
                  <a:ext uri="{FF2B5EF4-FFF2-40B4-BE49-F238E27FC236}">
                    <a16:creationId xmlns:a16="http://schemas.microsoft.com/office/drawing/2014/main" id="{2E638113-9320-D3E1-9D76-6DD60EFD06D1}"/>
                  </a:ext>
                </a:extLst>
              </p:cNvPr>
              <p:cNvSpPr/>
              <p:nvPr/>
            </p:nvSpPr>
            <p:spPr>
              <a:xfrm>
                <a:off x="3307224" y="3053757"/>
                <a:ext cx="1467163" cy="733073"/>
              </a:xfrm>
              <a:custGeom>
                <a:avLst/>
                <a:gdLst>
                  <a:gd name="connsiteX0" fmla="*/ 1357126 w 1467163"/>
                  <a:gd name="connsiteY0" fmla="*/ 0 h 733073"/>
                  <a:gd name="connsiteX1" fmla="*/ 1467164 w 1467163"/>
                  <a:gd name="connsiteY1" fmla="*/ 109961 h 733073"/>
                  <a:gd name="connsiteX2" fmla="*/ 1467164 w 1467163"/>
                  <a:gd name="connsiteY2" fmla="*/ 623112 h 733073"/>
                  <a:gd name="connsiteX3" fmla="*/ 1357126 w 1467163"/>
                  <a:gd name="connsiteY3" fmla="*/ 733073 h 733073"/>
                  <a:gd name="connsiteX4" fmla="*/ 110037 w 1467163"/>
                  <a:gd name="connsiteY4" fmla="*/ 733073 h 733073"/>
                  <a:gd name="connsiteX5" fmla="*/ 0 w 1467163"/>
                  <a:gd name="connsiteY5" fmla="*/ 623112 h 733073"/>
                  <a:gd name="connsiteX6" fmla="*/ 0 w 1467163"/>
                  <a:gd name="connsiteY6" fmla="*/ 109961 h 733073"/>
                  <a:gd name="connsiteX7" fmla="*/ 110037 w 1467163"/>
                  <a:gd name="connsiteY7" fmla="*/ 0 h 73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7163" h="733073">
                    <a:moveTo>
                      <a:pt x="1357126" y="0"/>
                    </a:moveTo>
                    <a:cubicBezTo>
                      <a:pt x="1417898" y="0"/>
                      <a:pt x="1467164" y="49231"/>
                      <a:pt x="1467164" y="109961"/>
                    </a:cubicBezTo>
                    <a:lnTo>
                      <a:pt x="1467164" y="623112"/>
                    </a:lnTo>
                    <a:cubicBezTo>
                      <a:pt x="1467164" y="683842"/>
                      <a:pt x="1417898" y="733073"/>
                      <a:pt x="1357126" y="733073"/>
                    </a:cubicBezTo>
                    <a:lnTo>
                      <a:pt x="110037" y="733073"/>
                    </a:lnTo>
                    <a:cubicBezTo>
                      <a:pt x="49265" y="733073"/>
                      <a:pt x="0" y="683842"/>
                      <a:pt x="0" y="623112"/>
                    </a:cubicBezTo>
                    <a:lnTo>
                      <a:pt x="0" y="109961"/>
                    </a:lnTo>
                    <a:cubicBezTo>
                      <a:pt x="0" y="49231"/>
                      <a:pt x="49265" y="0"/>
                      <a:pt x="110037" y="0"/>
                    </a:cubicBezTo>
                    <a:close/>
                  </a:path>
                </a:pathLst>
              </a:custGeom>
              <a:solidFill>
                <a:srgbClr val="DAE8FC"/>
              </a:solidFill>
              <a:ln w="18332" cap="flat">
                <a:solidFill>
                  <a:srgbClr val="6C8EB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616" name="Picture 1615">
                <a:extLst>
                  <a:ext uri="{FF2B5EF4-FFF2-40B4-BE49-F238E27FC236}">
                    <a16:creationId xmlns:a16="http://schemas.microsoft.com/office/drawing/2014/main" id="{A1C8F9DC-299A-93DB-620A-9EAE4847F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25563" y="3301169"/>
                <a:ext cx="1430484" cy="311556"/>
              </a:xfrm>
              <a:custGeom>
                <a:avLst/>
                <a:gdLst>
                  <a:gd name="connsiteX0" fmla="*/ 0 w 1430484"/>
                  <a:gd name="connsiteY0" fmla="*/ 0 h 311556"/>
                  <a:gd name="connsiteX1" fmla="*/ 1430485 w 1430484"/>
                  <a:gd name="connsiteY1" fmla="*/ 0 h 311556"/>
                  <a:gd name="connsiteX2" fmla="*/ 1430485 w 1430484"/>
                  <a:gd name="connsiteY2" fmla="*/ 311556 h 311556"/>
                  <a:gd name="connsiteX3" fmla="*/ 0 w 1430484"/>
                  <a:gd name="connsiteY3" fmla="*/ 311556 h 3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0484" h="311556">
                    <a:moveTo>
                      <a:pt x="0" y="0"/>
                    </a:moveTo>
                    <a:lnTo>
                      <a:pt x="1430485" y="0"/>
                    </a:lnTo>
                    <a:lnTo>
                      <a:pt x="1430485" y="311556"/>
                    </a:lnTo>
                    <a:lnTo>
                      <a:pt x="0" y="31155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3279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1F07B-4085-911F-E8EE-FC47EFFE0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004275-4717-CFB9-70ED-9946CB6BFCA9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297943" y="1305301"/>
                <a:ext cx="9360000" cy="37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ZA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000" i="1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ZA" sz="2000"/>
                                <m:t> 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ZA" sz="2000"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r>
                        <m:rPr>
                          <m:nor/>
                        </m:rPr>
                        <a:rPr lang="en-ZA" sz="2000" i="0"/>
                        <m:t>with</m:t>
                      </m:r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sSubSup>
                        <m:sSubSupPr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ZA" sz="200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ZA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ZA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1FF7E-112E-0235-13EB-BE92086CB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297943" y="1305301"/>
                <a:ext cx="9360000" cy="3780000"/>
              </a:xfrm>
              <a:blipFill>
                <a:blip r:embed="rId2"/>
                <a:stretch>
                  <a:fillRect b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B668CB-5802-0F4F-9150-624AC197AB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Statistical 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164448-E525-4F12-EA31-6ABEE1011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49705-3265-AA2D-182B-7DAB9C7FD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682" y="5153673"/>
            <a:ext cx="4617318" cy="215601"/>
          </a:xfrm>
        </p:spPr>
        <p:txBody>
          <a:bodyPr/>
          <a:lstStyle/>
          <a:p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F2296-7C6E-D925-D7D8-6B5C2B2D4B4D}"/>
                  </a:ext>
                </a:extLst>
              </p:cNvPr>
              <p:cNvSpPr txBox="1"/>
              <p:nvPr/>
            </p:nvSpPr>
            <p:spPr>
              <a:xfrm>
                <a:off x="88596" y="1820788"/>
                <a:ext cx="4362821" cy="3440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minimized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indexes the different experimental datasets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are the experimental observations for the experimental result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and the data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/>
                  <a:t>are the corresponding predictions (as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accent1"/>
                    </a:solidFill>
                  </a:rPr>
                  <a:t> </a:t>
                </a:r>
                <a:r>
                  <a:rPr lang="en-US" b="0" dirty="0"/>
                  <a:t>are the covariance matrix for the experimental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EF2296-7C6E-D925-D7D8-6B5C2B2D4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6" y="1820788"/>
                <a:ext cx="4362821" cy="3440685"/>
              </a:xfrm>
              <a:prstGeom prst="rect">
                <a:avLst/>
              </a:prstGeom>
              <a:blipFill>
                <a:blip r:embed="rId4"/>
                <a:stretch>
                  <a:fillRect l="-1453" t="-1103" r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203D03-0E9F-7599-4365-997A8F172635}"/>
                  </a:ext>
                </a:extLst>
              </p:cNvPr>
              <p:cNvSpPr txBox="1"/>
              <p:nvPr/>
            </p:nvSpPr>
            <p:spPr>
              <a:xfrm>
                <a:off x="1424663" y="871348"/>
                <a:ext cx="7230674" cy="14543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1800" i="1" kern="100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18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ZA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𝑒𝑥𝑝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ZA" sz="1800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 </m:t>
                      </m:r>
                      <m:r>
                        <m:rPr>
                          <m:nor/>
                        </m:rPr>
                        <a:rPr lang="en-ZA" sz="1800" i="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with</m:t>
                      </m:r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 </m:t>
                      </m:r>
                      <m:sSubSup>
                        <m:sSubSupPr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 sz="18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1800" i="1" kern="100" smtClean="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1800" i="1" kern="100" smtClean="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1800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ZA" sz="1800" i="1" kern="100" smtClean="0">
                                  <a:solidFill>
                                    <a:schemeClr val="accen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ZA" sz="1800" i="1" kern="100">
                                      <a:solidFill>
                                        <a:schemeClr val="accen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ZA" sz="1800" i="1" kern="100">
                                          <a:solidFill>
                                            <a:schemeClr val="accent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1800" i="1" kern="100">
                                          <a:solidFill>
                                            <a:schemeClr val="accent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ZA" sz="1800" i="1" kern="100">
                                          <a:solidFill>
                                            <a:schemeClr val="accent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ZA" sz="1800" i="1" kern="100">
                                  <a:solidFill>
                                    <a:schemeClr val="accen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ZA" sz="1800" i="1" kern="100">
                                  <a:solidFill>
                                    <a:schemeClr val="accen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ZA" sz="1800" i="1" kern="100">
                                  <a:solidFill>
                                    <a:schemeClr val="accen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1800" i="1" kern="100" smtClean="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6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1800" i="1" kern="100" smtClean="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1800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solidFill>
                                        <a:schemeClr val="accent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ZA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ZA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ZA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203D03-0E9F-7599-4365-997A8F172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63" y="871348"/>
                <a:ext cx="7230674" cy="1454372"/>
              </a:xfrm>
              <a:prstGeom prst="rect">
                <a:avLst/>
              </a:prstGeom>
              <a:blipFill>
                <a:blip r:embed="rId5"/>
                <a:stretch>
                  <a:fillRect t="-47414" b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1186D2F-F3CD-C03D-EA3F-9CADC9E3A2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3860" y="1890550"/>
            <a:ext cx="5153430" cy="39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7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F53BF1-0692-8A68-807F-1F4911428B3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Centrality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in AA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F53BF1-0692-8A68-807F-1F4911428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C8D7E-8B34-53AD-223A-80B403855E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AD051-0C07-4F2B-314A-068B92817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18" y="896469"/>
            <a:ext cx="4322725" cy="45254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159D42-FF17-24F6-BD7D-F70DFF07A536}"/>
                  </a:ext>
                </a:extLst>
              </p:cNvPr>
              <p:cNvSpPr txBox="1"/>
              <p:nvPr/>
            </p:nvSpPr>
            <p:spPr>
              <a:xfrm>
                <a:off x="0" y="891609"/>
                <a:ext cx="558991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Excellent description of centrality dependence in large systems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Above 80%, selection biases lead to large anomalous suppression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Extracted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in different centralities agree at % level.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159D42-FF17-24F6-BD7D-F70DFF07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91609"/>
                <a:ext cx="5589917" cy="1754326"/>
              </a:xfrm>
              <a:prstGeom prst="rect">
                <a:avLst/>
              </a:prstGeom>
              <a:blipFill>
                <a:blip r:embed="rId5"/>
                <a:stretch>
                  <a:fillRect l="-680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04A7BE4-F304-700D-25A2-7DF064524E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78" y="2512928"/>
            <a:ext cx="5039725" cy="28305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8FD3B3-634B-67D0-59BA-34D7CC339556}"/>
              </a:ext>
            </a:extLst>
          </p:cNvPr>
          <p:cNvCxnSpPr/>
          <p:nvPr/>
        </p:nvCxnSpPr>
        <p:spPr>
          <a:xfrm>
            <a:off x="5251203" y="1362974"/>
            <a:ext cx="933937" cy="1043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08F1C9-65D0-9FA9-2580-FDEC92B9F1AE}"/>
              </a:ext>
            </a:extLst>
          </p:cNvPr>
          <p:cNvCxnSpPr>
            <a:cxnSpLocks/>
          </p:cNvCxnSpPr>
          <p:nvPr/>
        </p:nvCxnSpPr>
        <p:spPr>
          <a:xfrm>
            <a:off x="2847609" y="2263998"/>
            <a:ext cx="188889" cy="7638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29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9E80-4E16-B969-6D48-703D54014C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/>
              <a:t>What do Small QGP’s Look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87858-5737-4D3C-BF6D-22F727BD48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260000"/>
            <a:ext cx="6615000" cy="38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1E884-CF4A-AFF9-8119-0CC4E5155AF8}"/>
              </a:ext>
            </a:extLst>
          </p:cNvPr>
          <p:cNvSpPr txBox="1"/>
          <p:nvPr/>
        </p:nvSpPr>
        <p:spPr>
          <a:xfrm>
            <a:off x="6660000" y="1080000"/>
            <a:ext cx="3420000" cy="3600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According to hydrodynamic models: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 p+Pb much smaller than Pb+Pb, but with similarly large temperatures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GB" sz="1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p+Pb has comparable length scales to peripheral PbPb collisions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80C08-9713-3B96-95D8-1D7A53621275}"/>
              </a:ext>
            </a:extLst>
          </p:cNvPr>
          <p:cNvSpPr txBox="1"/>
          <p:nvPr/>
        </p:nvSpPr>
        <p:spPr>
          <a:xfrm>
            <a:off x="360000" y="5086080"/>
            <a:ext cx="5220000" cy="29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1" u="none" strike="noStrike" kern="1200" cap="none">
                <a:ln>
                  <a:noFill/>
                </a:ln>
                <a:solidFill>
                  <a:srgbClr val="2C3E50"/>
                </a:solidFill>
                <a:latin typeface="Noto Sans" pitchFamily="34"/>
                <a:ea typeface="DejaVu Sans" pitchFamily="2"/>
                <a:cs typeface="DejaVu Sans" pitchFamily="2"/>
              </a:rPr>
              <a:t>B. Schenke, C. Shen, P. Tribedy, Phys.Rev.C 102 (2020) 044905  (adapted)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1865C-D5C7-0D08-E306-1095E04A26B3}"/>
              </a:ext>
            </a:extLst>
          </p:cNvPr>
          <p:cNvSpPr txBox="1"/>
          <p:nvPr/>
        </p:nvSpPr>
        <p:spPr>
          <a:xfrm>
            <a:off x="903249" y="936702"/>
            <a:ext cx="575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WITH VIDEO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43AFE-583C-0165-AB99-9C0AABAD3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raphic 1655">
            <a:extLst>
              <a:ext uri="{FF2B5EF4-FFF2-40B4-BE49-F238E27FC236}">
                <a16:creationId xmlns:a16="http://schemas.microsoft.com/office/drawing/2014/main" id="{B1B9EE06-51C9-79EB-C0D1-AA86321C4953}"/>
              </a:ext>
            </a:extLst>
          </p:cNvPr>
          <p:cNvGrpSpPr/>
          <p:nvPr/>
        </p:nvGrpSpPr>
        <p:grpSpPr>
          <a:xfrm>
            <a:off x="2705272" y="3302687"/>
            <a:ext cx="358412" cy="126210"/>
            <a:chOff x="2585913" y="3342443"/>
            <a:chExt cx="358412" cy="126210"/>
          </a:xfrm>
        </p:grpSpPr>
        <p:sp>
          <p:nvSpPr>
            <p:cNvPr id="1659" name="Freeform 1658">
              <a:extLst>
                <a:ext uri="{FF2B5EF4-FFF2-40B4-BE49-F238E27FC236}">
                  <a16:creationId xmlns:a16="http://schemas.microsoft.com/office/drawing/2014/main" id="{5A0A8E59-5463-3F26-EC49-E5CF57D9EEEF}"/>
                </a:ext>
              </a:extLst>
            </p:cNvPr>
            <p:cNvSpPr/>
            <p:nvPr/>
          </p:nvSpPr>
          <p:spPr>
            <a:xfrm>
              <a:off x="2585913" y="3405548"/>
              <a:ext cx="232210" cy="18030"/>
            </a:xfrm>
            <a:custGeom>
              <a:avLst/>
              <a:gdLst>
                <a:gd name="connsiteX0" fmla="*/ 0 w 232210"/>
                <a:gd name="connsiteY0" fmla="*/ 0 h 18030"/>
                <a:gd name="connsiteX1" fmla="*/ 232211 w 232210"/>
                <a:gd name="connsiteY1" fmla="*/ 0 h 1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2210" h="18030">
                  <a:moveTo>
                    <a:pt x="0" y="0"/>
                  </a:moveTo>
                  <a:lnTo>
                    <a:pt x="232211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 1659">
              <a:extLst>
                <a:ext uri="{FF2B5EF4-FFF2-40B4-BE49-F238E27FC236}">
                  <a16:creationId xmlns:a16="http://schemas.microsoft.com/office/drawing/2014/main" id="{7565D7EA-F0BD-E2FE-B4C7-AB125BDE78A8}"/>
                </a:ext>
              </a:extLst>
            </p:cNvPr>
            <p:cNvSpPr/>
            <p:nvPr/>
          </p:nvSpPr>
          <p:spPr>
            <a:xfrm>
              <a:off x="2818123" y="3342443"/>
              <a:ext cx="126201" cy="126210"/>
            </a:xfrm>
            <a:custGeom>
              <a:avLst/>
              <a:gdLst>
                <a:gd name="connsiteX0" fmla="*/ 126201 w 126201"/>
                <a:gd name="connsiteY0" fmla="*/ 63105 h 126210"/>
                <a:gd name="connsiteX1" fmla="*/ 0 w 126201"/>
                <a:gd name="connsiteY1" fmla="*/ 126211 h 126210"/>
                <a:gd name="connsiteX2" fmla="*/ 0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126201" y="63105"/>
                  </a:moveTo>
                  <a:lnTo>
                    <a:pt x="0" y="126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8D0DDE-DB3D-F1D3-FEA1-699C4BFE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p:grpSp>
        <p:nvGrpSpPr>
          <p:cNvPr id="1661" name="Graphic 1655">
            <a:extLst>
              <a:ext uri="{FF2B5EF4-FFF2-40B4-BE49-F238E27FC236}">
                <a16:creationId xmlns:a16="http://schemas.microsoft.com/office/drawing/2014/main" id="{88A24E8B-F85C-7D09-40A3-FB8E5F154AAE}"/>
              </a:ext>
            </a:extLst>
          </p:cNvPr>
          <p:cNvGrpSpPr/>
          <p:nvPr/>
        </p:nvGrpSpPr>
        <p:grpSpPr>
          <a:xfrm>
            <a:off x="1262969" y="3005191"/>
            <a:ext cx="1442302" cy="721202"/>
            <a:chOff x="1143610" y="3044947"/>
            <a:chExt cx="1442302" cy="721202"/>
          </a:xfrm>
          <a:solidFill>
            <a:srgbClr val="DAE8FC"/>
          </a:solidFill>
        </p:grpSpPr>
        <p:sp>
          <p:nvSpPr>
            <p:cNvPr id="1662" name="Freeform 1661">
              <a:extLst>
                <a:ext uri="{FF2B5EF4-FFF2-40B4-BE49-F238E27FC236}">
                  <a16:creationId xmlns:a16="http://schemas.microsoft.com/office/drawing/2014/main" id="{88573DA5-5824-B6F0-BFEC-CACE5D7AAB60}"/>
                </a:ext>
              </a:extLst>
            </p:cNvPr>
            <p:cNvSpPr/>
            <p:nvPr/>
          </p:nvSpPr>
          <p:spPr>
            <a:xfrm>
              <a:off x="1143610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63" name="Picture 1662">
              <a:extLst>
                <a:ext uri="{FF2B5EF4-FFF2-40B4-BE49-F238E27FC236}">
                  <a16:creationId xmlns:a16="http://schemas.microsoft.com/office/drawing/2014/main" id="{0E75A01D-7DA0-A752-EB97-85D9D67BE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2624" y="3144112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664" name="Graphic 1655">
            <a:extLst>
              <a:ext uri="{FF2B5EF4-FFF2-40B4-BE49-F238E27FC236}">
                <a16:creationId xmlns:a16="http://schemas.microsoft.com/office/drawing/2014/main" id="{5872ACF7-EB24-FF7E-A0CD-75E46ED7FE5E}"/>
              </a:ext>
            </a:extLst>
          </p:cNvPr>
          <p:cNvGrpSpPr/>
          <p:nvPr/>
        </p:nvGrpSpPr>
        <p:grpSpPr>
          <a:xfrm>
            <a:off x="4183632" y="2463748"/>
            <a:ext cx="314602" cy="559473"/>
            <a:chOff x="4064273" y="2503504"/>
            <a:chExt cx="314602" cy="559473"/>
          </a:xfrm>
        </p:grpSpPr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03E2C034-9AD2-C06B-0BBB-90D687E969DC}"/>
                </a:ext>
              </a:extLst>
            </p:cNvPr>
            <p:cNvSpPr/>
            <p:nvPr/>
          </p:nvSpPr>
          <p:spPr>
            <a:xfrm>
              <a:off x="4064273" y="2613667"/>
              <a:ext cx="252763" cy="449309"/>
            </a:xfrm>
            <a:custGeom>
              <a:avLst/>
              <a:gdLst>
                <a:gd name="connsiteX0" fmla="*/ 0 w 252763"/>
                <a:gd name="connsiteY0" fmla="*/ 449309 h 449309"/>
                <a:gd name="connsiteX1" fmla="*/ 252764 w 252763"/>
                <a:gd name="connsiteY1" fmla="*/ 0 h 44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763" h="449309">
                  <a:moveTo>
                    <a:pt x="0" y="449309"/>
                  </a:moveTo>
                  <a:lnTo>
                    <a:pt x="252764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 1665">
              <a:extLst>
                <a:ext uri="{FF2B5EF4-FFF2-40B4-BE49-F238E27FC236}">
                  <a16:creationId xmlns:a16="http://schemas.microsoft.com/office/drawing/2014/main" id="{407D6141-5738-A877-5A32-46242A039B64}"/>
                </a:ext>
              </a:extLst>
            </p:cNvPr>
            <p:cNvSpPr/>
            <p:nvPr/>
          </p:nvSpPr>
          <p:spPr>
            <a:xfrm>
              <a:off x="4262049" y="2503504"/>
              <a:ext cx="116826" cy="140995"/>
            </a:xfrm>
            <a:custGeom>
              <a:avLst/>
              <a:gdLst>
                <a:gd name="connsiteX0" fmla="*/ 116826 w 116826"/>
                <a:gd name="connsiteY0" fmla="*/ 0 h 140995"/>
                <a:gd name="connsiteX1" fmla="*/ 109976 w 116826"/>
                <a:gd name="connsiteY1" fmla="*/ 140995 h 140995"/>
                <a:gd name="connsiteX2" fmla="*/ 0 w 116826"/>
                <a:gd name="connsiteY2" fmla="*/ 79152 h 1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826" h="140995">
                  <a:moveTo>
                    <a:pt x="116826" y="0"/>
                  </a:moveTo>
                  <a:lnTo>
                    <a:pt x="109976" y="140995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67" name="Graphic 1655">
            <a:extLst>
              <a:ext uri="{FF2B5EF4-FFF2-40B4-BE49-F238E27FC236}">
                <a16:creationId xmlns:a16="http://schemas.microsoft.com/office/drawing/2014/main" id="{25238A15-3E48-688A-3389-A6E0AF858AF8}"/>
              </a:ext>
            </a:extLst>
          </p:cNvPr>
          <p:cNvGrpSpPr/>
          <p:nvPr/>
        </p:nvGrpSpPr>
        <p:grpSpPr>
          <a:xfrm>
            <a:off x="4165603" y="3726394"/>
            <a:ext cx="349397" cy="524134"/>
            <a:chOff x="4046244" y="3766150"/>
            <a:chExt cx="349397" cy="524134"/>
          </a:xfrm>
        </p:grpSpPr>
        <p:sp>
          <p:nvSpPr>
            <p:cNvPr id="1668" name="Freeform 1667">
              <a:extLst>
                <a:ext uri="{FF2B5EF4-FFF2-40B4-BE49-F238E27FC236}">
                  <a16:creationId xmlns:a16="http://schemas.microsoft.com/office/drawing/2014/main" id="{F3324EA3-9AAE-6ECF-69E7-43D8BA137A75}"/>
                </a:ext>
              </a:extLst>
            </p:cNvPr>
            <p:cNvSpPr/>
            <p:nvPr/>
          </p:nvSpPr>
          <p:spPr>
            <a:xfrm>
              <a:off x="4046244" y="3766150"/>
              <a:ext cx="279446" cy="419199"/>
            </a:xfrm>
            <a:custGeom>
              <a:avLst/>
              <a:gdLst>
                <a:gd name="connsiteX0" fmla="*/ 0 w 279446"/>
                <a:gd name="connsiteY0" fmla="*/ 0 h 419199"/>
                <a:gd name="connsiteX1" fmla="*/ 279446 w 279446"/>
                <a:gd name="connsiteY1" fmla="*/ 419199 h 41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446" h="419199">
                  <a:moveTo>
                    <a:pt x="0" y="0"/>
                  </a:moveTo>
                  <a:lnTo>
                    <a:pt x="279446" y="4191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 1668">
              <a:extLst>
                <a:ext uri="{FF2B5EF4-FFF2-40B4-BE49-F238E27FC236}">
                  <a16:creationId xmlns:a16="http://schemas.microsoft.com/office/drawing/2014/main" id="{0B4F57FB-A50F-99A5-1238-7724AA9FC6F0}"/>
                </a:ext>
              </a:extLst>
            </p:cNvPr>
            <p:cNvSpPr/>
            <p:nvPr/>
          </p:nvSpPr>
          <p:spPr>
            <a:xfrm>
              <a:off x="4273046" y="4150190"/>
              <a:ext cx="122595" cy="140093"/>
            </a:xfrm>
            <a:custGeom>
              <a:avLst/>
              <a:gdLst>
                <a:gd name="connsiteX0" fmla="*/ 122596 w 122595"/>
                <a:gd name="connsiteY0" fmla="*/ 140094 h 140093"/>
                <a:gd name="connsiteX1" fmla="*/ 0 w 122595"/>
                <a:gd name="connsiteY1" fmla="*/ 70137 h 140093"/>
                <a:gd name="connsiteX2" fmla="*/ 105108 w 122595"/>
                <a:gd name="connsiteY2" fmla="*/ 0 h 1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95" h="140093">
                  <a:moveTo>
                    <a:pt x="122596" y="140094"/>
                  </a:moveTo>
                  <a:lnTo>
                    <a:pt x="0" y="70137"/>
                  </a:lnTo>
                  <a:lnTo>
                    <a:pt x="10510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0" name="Graphic 1655">
            <a:extLst>
              <a:ext uri="{FF2B5EF4-FFF2-40B4-BE49-F238E27FC236}">
                <a16:creationId xmlns:a16="http://schemas.microsoft.com/office/drawing/2014/main" id="{9D62F7FA-68F8-B29A-789D-5F9D065B0B13}"/>
              </a:ext>
            </a:extLst>
          </p:cNvPr>
          <p:cNvGrpSpPr/>
          <p:nvPr/>
        </p:nvGrpSpPr>
        <p:grpSpPr>
          <a:xfrm>
            <a:off x="5950453" y="2446258"/>
            <a:ext cx="340743" cy="541803"/>
            <a:chOff x="5831094" y="2486014"/>
            <a:chExt cx="340743" cy="541803"/>
          </a:xfrm>
        </p:grpSpPr>
        <p:sp>
          <p:nvSpPr>
            <p:cNvPr id="1671" name="Freeform 1670">
              <a:extLst>
                <a:ext uri="{FF2B5EF4-FFF2-40B4-BE49-F238E27FC236}">
                  <a16:creationId xmlns:a16="http://schemas.microsoft.com/office/drawing/2014/main" id="{A5A10716-A5D8-E9A1-4A1C-25A51250C15E}"/>
                </a:ext>
              </a:extLst>
            </p:cNvPr>
            <p:cNvSpPr/>
            <p:nvPr/>
          </p:nvSpPr>
          <p:spPr>
            <a:xfrm>
              <a:off x="5831094" y="2486014"/>
              <a:ext cx="273676" cy="435065"/>
            </a:xfrm>
            <a:custGeom>
              <a:avLst/>
              <a:gdLst>
                <a:gd name="connsiteX0" fmla="*/ 0 w 273676"/>
                <a:gd name="connsiteY0" fmla="*/ 0 h 435065"/>
                <a:gd name="connsiteX1" fmla="*/ 273677 w 273676"/>
                <a:gd name="connsiteY1" fmla="*/ 435066 h 43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3676" h="435065">
                  <a:moveTo>
                    <a:pt x="0" y="0"/>
                  </a:moveTo>
                  <a:lnTo>
                    <a:pt x="273677" y="43506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 1671">
              <a:extLst>
                <a:ext uri="{FF2B5EF4-FFF2-40B4-BE49-F238E27FC236}">
                  <a16:creationId xmlns:a16="http://schemas.microsoft.com/office/drawing/2014/main" id="{8C173154-281A-F688-EA39-70C517CFE755}"/>
                </a:ext>
              </a:extLst>
            </p:cNvPr>
            <p:cNvSpPr/>
            <p:nvPr/>
          </p:nvSpPr>
          <p:spPr>
            <a:xfrm>
              <a:off x="6051225" y="2887364"/>
              <a:ext cx="120612" cy="140454"/>
            </a:xfrm>
            <a:custGeom>
              <a:avLst/>
              <a:gdLst>
                <a:gd name="connsiteX0" fmla="*/ 120613 w 120612"/>
                <a:gd name="connsiteY0" fmla="*/ 140454 h 140454"/>
                <a:gd name="connsiteX1" fmla="*/ 0 w 120612"/>
                <a:gd name="connsiteY1" fmla="*/ 67252 h 140454"/>
                <a:gd name="connsiteX2" fmla="*/ 106911 w 120612"/>
                <a:gd name="connsiteY2" fmla="*/ 0 h 14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12" h="140454">
                  <a:moveTo>
                    <a:pt x="120613" y="140454"/>
                  </a:moveTo>
                  <a:lnTo>
                    <a:pt x="0" y="67252"/>
                  </a:lnTo>
                  <a:lnTo>
                    <a:pt x="10691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3" name="Graphic 1655">
            <a:extLst>
              <a:ext uri="{FF2B5EF4-FFF2-40B4-BE49-F238E27FC236}">
                <a16:creationId xmlns:a16="http://schemas.microsoft.com/office/drawing/2014/main" id="{DD602951-D536-84AB-717F-1B09B69ACB03}"/>
              </a:ext>
            </a:extLst>
          </p:cNvPr>
          <p:cNvGrpSpPr/>
          <p:nvPr/>
        </p:nvGrpSpPr>
        <p:grpSpPr>
          <a:xfrm>
            <a:off x="5968481" y="3743522"/>
            <a:ext cx="322895" cy="523773"/>
            <a:chOff x="5849122" y="3783278"/>
            <a:chExt cx="322895" cy="523773"/>
          </a:xfrm>
        </p:grpSpPr>
        <p:sp>
          <p:nvSpPr>
            <p:cNvPr id="1674" name="Freeform 1673">
              <a:extLst>
                <a:ext uri="{FF2B5EF4-FFF2-40B4-BE49-F238E27FC236}">
                  <a16:creationId xmlns:a16="http://schemas.microsoft.com/office/drawing/2014/main" id="{B1E1D89F-9139-6961-242F-07E46AC5D53C}"/>
                </a:ext>
              </a:extLst>
            </p:cNvPr>
            <p:cNvSpPr/>
            <p:nvPr/>
          </p:nvSpPr>
          <p:spPr>
            <a:xfrm>
              <a:off x="5849122" y="3890738"/>
              <a:ext cx="256729" cy="416314"/>
            </a:xfrm>
            <a:custGeom>
              <a:avLst/>
              <a:gdLst>
                <a:gd name="connsiteX0" fmla="*/ 0 w 256729"/>
                <a:gd name="connsiteY0" fmla="*/ 416314 h 416314"/>
                <a:gd name="connsiteX1" fmla="*/ 256730 w 256729"/>
                <a:gd name="connsiteY1" fmla="*/ 0 h 41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729" h="416314">
                  <a:moveTo>
                    <a:pt x="0" y="416314"/>
                  </a:moveTo>
                  <a:lnTo>
                    <a:pt x="256730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 1674">
              <a:extLst>
                <a:ext uri="{FF2B5EF4-FFF2-40B4-BE49-F238E27FC236}">
                  <a16:creationId xmlns:a16="http://schemas.microsoft.com/office/drawing/2014/main" id="{356459BA-5865-D3BD-C7F3-880C7C21F508}"/>
                </a:ext>
              </a:extLst>
            </p:cNvPr>
            <p:cNvSpPr/>
            <p:nvPr/>
          </p:nvSpPr>
          <p:spPr>
            <a:xfrm>
              <a:off x="6052127" y="3783278"/>
              <a:ext cx="119891" cy="140634"/>
            </a:xfrm>
            <a:custGeom>
              <a:avLst/>
              <a:gdLst>
                <a:gd name="connsiteX0" fmla="*/ 119891 w 119891"/>
                <a:gd name="connsiteY0" fmla="*/ 0 h 140634"/>
                <a:gd name="connsiteX1" fmla="*/ 107451 w 119891"/>
                <a:gd name="connsiteY1" fmla="*/ 140635 h 140634"/>
                <a:gd name="connsiteX2" fmla="*/ 0 w 119891"/>
                <a:gd name="connsiteY2" fmla="*/ 74284 h 14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891" h="140634">
                  <a:moveTo>
                    <a:pt x="119891" y="0"/>
                  </a:moveTo>
                  <a:lnTo>
                    <a:pt x="107451" y="140635"/>
                  </a:lnTo>
                  <a:lnTo>
                    <a:pt x="0" y="74284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76" name="Graphic 1655">
            <a:extLst>
              <a:ext uri="{FF2B5EF4-FFF2-40B4-BE49-F238E27FC236}">
                <a16:creationId xmlns:a16="http://schemas.microsoft.com/office/drawing/2014/main" id="{9934A27C-207A-5EE2-5DDE-05E7D158D44C}"/>
              </a:ext>
            </a:extLst>
          </p:cNvPr>
          <p:cNvGrpSpPr/>
          <p:nvPr/>
        </p:nvGrpSpPr>
        <p:grpSpPr>
          <a:xfrm>
            <a:off x="4526179" y="3906694"/>
            <a:ext cx="1442302" cy="721202"/>
            <a:chOff x="4406820" y="3946450"/>
            <a:chExt cx="1442302" cy="721202"/>
          </a:xfrm>
          <a:solidFill>
            <a:srgbClr val="DAE8FC"/>
          </a:solidFill>
        </p:grpSpPr>
        <p:sp>
          <p:nvSpPr>
            <p:cNvPr id="1677" name="Freeform 1676">
              <a:extLst>
                <a:ext uri="{FF2B5EF4-FFF2-40B4-BE49-F238E27FC236}">
                  <a16:creationId xmlns:a16="http://schemas.microsoft.com/office/drawing/2014/main" id="{B3C14916-E7CA-2222-A28A-4F01437C5C6D}"/>
                </a:ext>
              </a:extLst>
            </p:cNvPr>
            <p:cNvSpPr/>
            <p:nvPr/>
          </p:nvSpPr>
          <p:spPr>
            <a:xfrm>
              <a:off x="4406820" y="3946450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78" name="Picture 1677">
              <a:extLst>
                <a:ext uri="{FF2B5EF4-FFF2-40B4-BE49-F238E27FC236}">
                  <a16:creationId xmlns:a16="http://schemas.microsoft.com/office/drawing/2014/main" id="{E446F8D0-72A4-CAF0-BDF6-682FC5B9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5834" y="4180841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679" name="Graphic 1655">
            <a:extLst>
              <a:ext uri="{FF2B5EF4-FFF2-40B4-BE49-F238E27FC236}">
                <a16:creationId xmlns:a16="http://schemas.microsoft.com/office/drawing/2014/main" id="{C0C59F98-CA78-EA3E-1437-9942CDC40EA3}"/>
              </a:ext>
            </a:extLst>
          </p:cNvPr>
          <p:cNvGrpSpPr/>
          <p:nvPr/>
        </p:nvGrpSpPr>
        <p:grpSpPr>
          <a:xfrm>
            <a:off x="7356698" y="2841117"/>
            <a:ext cx="384734" cy="524675"/>
            <a:chOff x="7237339" y="2880873"/>
            <a:chExt cx="384734" cy="524675"/>
          </a:xfrm>
        </p:grpSpPr>
        <p:sp>
          <p:nvSpPr>
            <p:cNvPr id="1680" name="Freeform 1679">
              <a:extLst>
                <a:ext uri="{FF2B5EF4-FFF2-40B4-BE49-F238E27FC236}">
                  <a16:creationId xmlns:a16="http://schemas.microsoft.com/office/drawing/2014/main" id="{645FC606-EBA4-F802-1E71-8297D6C79106}"/>
                </a:ext>
              </a:extLst>
            </p:cNvPr>
            <p:cNvSpPr/>
            <p:nvPr/>
          </p:nvSpPr>
          <p:spPr>
            <a:xfrm>
              <a:off x="7237339" y="2982743"/>
              <a:ext cx="310095" cy="422805"/>
            </a:xfrm>
            <a:custGeom>
              <a:avLst/>
              <a:gdLst>
                <a:gd name="connsiteX0" fmla="*/ 0 w 310095"/>
                <a:gd name="connsiteY0" fmla="*/ 422805 h 422805"/>
                <a:gd name="connsiteX1" fmla="*/ 310095 w 310095"/>
                <a:gd name="connsiteY1" fmla="*/ 0 h 42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095" h="422805">
                  <a:moveTo>
                    <a:pt x="0" y="422805"/>
                  </a:moveTo>
                  <a:lnTo>
                    <a:pt x="310095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1" name="Freeform 1680">
              <a:extLst>
                <a:ext uri="{FF2B5EF4-FFF2-40B4-BE49-F238E27FC236}">
                  <a16:creationId xmlns:a16="http://schemas.microsoft.com/office/drawing/2014/main" id="{34CC8BDC-D0BB-8C94-C616-8DB52D1C1A7C}"/>
                </a:ext>
              </a:extLst>
            </p:cNvPr>
            <p:cNvSpPr/>
            <p:nvPr/>
          </p:nvSpPr>
          <p:spPr>
            <a:xfrm>
              <a:off x="7496593" y="2880873"/>
              <a:ext cx="125480" cy="139192"/>
            </a:xfrm>
            <a:custGeom>
              <a:avLst/>
              <a:gdLst>
                <a:gd name="connsiteX0" fmla="*/ 125480 w 125480"/>
                <a:gd name="connsiteY0" fmla="*/ 0 h 139192"/>
                <a:gd name="connsiteX1" fmla="*/ 101682 w 125480"/>
                <a:gd name="connsiteY1" fmla="*/ 139192 h 139192"/>
                <a:gd name="connsiteX2" fmla="*/ 0 w 125480"/>
                <a:gd name="connsiteY2" fmla="*/ 64548 h 13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0" h="139192">
                  <a:moveTo>
                    <a:pt x="125480" y="0"/>
                  </a:moveTo>
                  <a:lnTo>
                    <a:pt x="101682" y="139192"/>
                  </a:lnTo>
                  <a:lnTo>
                    <a:pt x="0" y="64548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2" name="Graphic 1655">
            <a:extLst>
              <a:ext uri="{FF2B5EF4-FFF2-40B4-BE49-F238E27FC236}">
                <a16:creationId xmlns:a16="http://schemas.microsoft.com/office/drawing/2014/main" id="{CFFC7C89-B419-3FA1-AF5D-8392718E376A}"/>
              </a:ext>
            </a:extLst>
          </p:cNvPr>
          <p:cNvGrpSpPr/>
          <p:nvPr/>
        </p:nvGrpSpPr>
        <p:grpSpPr>
          <a:xfrm>
            <a:off x="5950453" y="3005191"/>
            <a:ext cx="1406245" cy="721202"/>
            <a:chOff x="5831094" y="3044947"/>
            <a:chExt cx="1406245" cy="721202"/>
          </a:xfrm>
          <a:solidFill>
            <a:srgbClr val="DAE8FC"/>
          </a:solidFill>
        </p:grpSpPr>
        <p:sp>
          <p:nvSpPr>
            <p:cNvPr id="1683" name="Freeform 1682">
              <a:extLst>
                <a:ext uri="{FF2B5EF4-FFF2-40B4-BE49-F238E27FC236}">
                  <a16:creationId xmlns:a16="http://schemas.microsoft.com/office/drawing/2014/main" id="{3C17964C-0236-9D67-EF41-69119E7F26DB}"/>
                </a:ext>
              </a:extLst>
            </p:cNvPr>
            <p:cNvSpPr/>
            <p:nvPr/>
          </p:nvSpPr>
          <p:spPr>
            <a:xfrm>
              <a:off x="5831094" y="3044947"/>
              <a:ext cx="1406245" cy="721202"/>
            </a:xfrm>
            <a:custGeom>
              <a:avLst/>
              <a:gdLst>
                <a:gd name="connsiteX0" fmla="*/ 1298072 w 1406245"/>
                <a:gd name="connsiteY0" fmla="*/ 0 h 721202"/>
                <a:gd name="connsiteX1" fmla="*/ 1406245 w 1406245"/>
                <a:gd name="connsiteY1" fmla="*/ 108180 h 721202"/>
                <a:gd name="connsiteX2" fmla="*/ 1406245 w 1406245"/>
                <a:gd name="connsiteY2" fmla="*/ 613023 h 721202"/>
                <a:gd name="connsiteX3" fmla="*/ 1298072 w 1406245"/>
                <a:gd name="connsiteY3" fmla="*/ 721203 h 721202"/>
                <a:gd name="connsiteX4" fmla="*/ 108173 w 1406245"/>
                <a:gd name="connsiteY4" fmla="*/ 721203 h 721202"/>
                <a:gd name="connsiteX5" fmla="*/ 0 w 1406245"/>
                <a:gd name="connsiteY5" fmla="*/ 613023 h 721202"/>
                <a:gd name="connsiteX6" fmla="*/ 0 w 1406245"/>
                <a:gd name="connsiteY6" fmla="*/ 108180 h 721202"/>
                <a:gd name="connsiteX7" fmla="*/ 108173 w 1406245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6245" h="721202">
                  <a:moveTo>
                    <a:pt x="1298072" y="0"/>
                  </a:moveTo>
                  <a:cubicBezTo>
                    <a:pt x="1357815" y="0"/>
                    <a:pt x="1406245" y="48434"/>
                    <a:pt x="1406245" y="108180"/>
                  </a:cubicBezTo>
                  <a:lnTo>
                    <a:pt x="1406245" y="613023"/>
                  </a:lnTo>
                  <a:cubicBezTo>
                    <a:pt x="1406245" y="672769"/>
                    <a:pt x="1357815" y="721203"/>
                    <a:pt x="1298072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84" name="Picture 1683">
              <a:extLst>
                <a:ext uri="{FF2B5EF4-FFF2-40B4-BE49-F238E27FC236}">
                  <a16:creationId xmlns:a16="http://schemas.microsoft.com/office/drawing/2014/main" id="{C06669C8-5FBF-BAE6-435A-1B8148EA0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108" y="3270323"/>
              <a:ext cx="1370187" cy="324541"/>
            </a:xfrm>
            <a:custGeom>
              <a:avLst/>
              <a:gdLst>
                <a:gd name="connsiteX0" fmla="*/ -1 w 1370187"/>
                <a:gd name="connsiteY0" fmla="*/ -1 h 324541"/>
                <a:gd name="connsiteX1" fmla="*/ 1370187 w 1370187"/>
                <a:gd name="connsiteY1" fmla="*/ -1 h 324541"/>
                <a:gd name="connsiteX2" fmla="*/ 1370187 w 1370187"/>
                <a:gd name="connsiteY2" fmla="*/ 324541 h 324541"/>
                <a:gd name="connsiteX3" fmla="*/ -1 w 1370187"/>
                <a:gd name="connsiteY3" fmla="*/ 324541 h 32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187" h="324541">
                  <a:moveTo>
                    <a:pt x="-1" y="-1"/>
                  </a:moveTo>
                  <a:lnTo>
                    <a:pt x="1370187" y="-1"/>
                  </a:lnTo>
                  <a:lnTo>
                    <a:pt x="1370187" y="324541"/>
                  </a:lnTo>
                  <a:lnTo>
                    <a:pt x="-1" y="324541"/>
                  </a:lnTo>
                  <a:close/>
                </a:path>
              </a:pathLst>
            </a:custGeom>
          </p:spPr>
        </p:pic>
      </p:grpSp>
      <p:grpSp>
        <p:nvGrpSpPr>
          <p:cNvPr id="1685" name="Graphic 1655">
            <a:extLst>
              <a:ext uri="{FF2B5EF4-FFF2-40B4-BE49-F238E27FC236}">
                <a16:creationId xmlns:a16="http://schemas.microsoft.com/office/drawing/2014/main" id="{17ADDBF2-7A1E-1900-FD27-A8EA713AA17B}"/>
              </a:ext>
            </a:extLst>
          </p:cNvPr>
          <p:cNvGrpSpPr/>
          <p:nvPr/>
        </p:nvGrpSpPr>
        <p:grpSpPr>
          <a:xfrm>
            <a:off x="4345891" y="4663958"/>
            <a:ext cx="1802878" cy="288481"/>
            <a:chOff x="4226532" y="4703714"/>
            <a:chExt cx="1802878" cy="288481"/>
          </a:xfrm>
          <a:noFill/>
        </p:grpSpPr>
        <p:sp>
          <p:nvSpPr>
            <p:cNvPr id="1686" name="Freeform 1685">
              <a:extLst>
                <a:ext uri="{FF2B5EF4-FFF2-40B4-BE49-F238E27FC236}">
                  <a16:creationId xmlns:a16="http://schemas.microsoft.com/office/drawing/2014/main" id="{EEF08017-184D-B81C-4D5E-AEBCB96F752A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0 w 288460"/>
                <a:gd name="connsiteY0" fmla="*/ 0 h 1803007"/>
                <a:gd name="connsiteX1" fmla="*/ 288461 w 288460"/>
                <a:gd name="connsiteY1" fmla="*/ 0 h 1803007"/>
                <a:gd name="connsiteX2" fmla="*/ 288461 w 288460"/>
                <a:gd name="connsiteY2" fmla="*/ 1803007 h 1803007"/>
                <a:gd name="connsiteX3" fmla="*/ 0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0" y="0"/>
                  </a:moveTo>
                  <a:lnTo>
                    <a:pt x="288461" y="0"/>
                  </a:lnTo>
                  <a:lnTo>
                    <a:pt x="288461" y="1803007"/>
                  </a:lnTo>
                  <a:lnTo>
                    <a:pt x="0" y="1803007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 1686">
              <a:extLst>
                <a:ext uri="{FF2B5EF4-FFF2-40B4-BE49-F238E27FC236}">
                  <a16:creationId xmlns:a16="http://schemas.microsoft.com/office/drawing/2014/main" id="{8BC77746-640F-D3F1-FF8C-B7EABC8D1A82}"/>
                </a:ext>
              </a:extLst>
            </p:cNvPr>
            <p:cNvSpPr/>
            <p:nvPr/>
          </p:nvSpPr>
          <p:spPr>
            <a:xfrm rot="-5400000">
              <a:off x="4983741" y="3946450"/>
              <a:ext cx="288460" cy="1803007"/>
            </a:xfrm>
            <a:custGeom>
              <a:avLst/>
              <a:gdLst>
                <a:gd name="connsiteX0" fmla="*/ 288461 w 288460"/>
                <a:gd name="connsiteY0" fmla="*/ 0 h 1803007"/>
                <a:gd name="connsiteX1" fmla="*/ 0 w 288460"/>
                <a:gd name="connsiteY1" fmla="*/ 0 h 1803007"/>
                <a:gd name="connsiteX2" fmla="*/ 0 w 288460"/>
                <a:gd name="connsiteY2" fmla="*/ 1803007 h 1803007"/>
                <a:gd name="connsiteX3" fmla="*/ 288461 w 288460"/>
                <a:gd name="connsiteY3" fmla="*/ 1803007 h 180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460" h="1803007">
                  <a:moveTo>
                    <a:pt x="288461" y="0"/>
                  </a:moveTo>
                  <a:lnTo>
                    <a:pt x="0" y="0"/>
                  </a:lnTo>
                  <a:lnTo>
                    <a:pt x="0" y="1803007"/>
                  </a:lnTo>
                  <a:lnTo>
                    <a:pt x="288461" y="1803007"/>
                  </a:lnTo>
                </a:path>
              </a:pathLst>
            </a:custGeom>
            <a:noFill/>
            <a:ln w="3603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8" name="Graphic 1655">
            <a:extLst>
              <a:ext uri="{FF2B5EF4-FFF2-40B4-BE49-F238E27FC236}">
                <a16:creationId xmlns:a16="http://schemas.microsoft.com/office/drawing/2014/main" id="{0A4D1C27-7BD4-7373-4330-1EE19F6D20C6}"/>
              </a:ext>
            </a:extLst>
          </p:cNvPr>
          <p:cNvGrpSpPr/>
          <p:nvPr/>
        </p:nvGrpSpPr>
        <p:grpSpPr>
          <a:xfrm>
            <a:off x="4706467" y="4826228"/>
            <a:ext cx="1081727" cy="540902"/>
            <a:chOff x="4587108" y="4865984"/>
            <a:chExt cx="1081727" cy="540902"/>
          </a:xfrm>
          <a:noFill/>
        </p:grpSpPr>
        <p:sp>
          <p:nvSpPr>
            <p:cNvPr id="1689" name="Freeform 1688">
              <a:extLst>
                <a:ext uri="{FF2B5EF4-FFF2-40B4-BE49-F238E27FC236}">
                  <a16:creationId xmlns:a16="http://schemas.microsoft.com/office/drawing/2014/main" id="{7EBB1441-C0EC-8865-FF26-14648C28472D}"/>
                </a:ext>
              </a:extLst>
            </p:cNvPr>
            <p:cNvSpPr/>
            <p:nvPr/>
          </p:nvSpPr>
          <p:spPr>
            <a:xfrm>
              <a:off x="4587108" y="4865984"/>
              <a:ext cx="1081727" cy="540902"/>
            </a:xfrm>
            <a:custGeom>
              <a:avLst/>
              <a:gdLst>
                <a:gd name="connsiteX0" fmla="*/ 0 w 1081727"/>
                <a:gd name="connsiteY0" fmla="*/ 0 h 540902"/>
                <a:gd name="connsiteX1" fmla="*/ 1081727 w 1081727"/>
                <a:gd name="connsiteY1" fmla="*/ 0 h 540902"/>
                <a:gd name="connsiteX2" fmla="*/ 1081727 w 1081727"/>
                <a:gd name="connsiteY2" fmla="*/ 540902 h 540902"/>
                <a:gd name="connsiteX3" fmla="*/ 0 w 1081727"/>
                <a:gd name="connsiteY3" fmla="*/ 540902 h 54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727" h="540902">
                  <a:moveTo>
                    <a:pt x="0" y="0"/>
                  </a:moveTo>
                  <a:lnTo>
                    <a:pt x="1081727" y="0"/>
                  </a:lnTo>
                  <a:lnTo>
                    <a:pt x="1081727" y="540902"/>
                  </a:lnTo>
                  <a:lnTo>
                    <a:pt x="0" y="540902"/>
                  </a:lnTo>
                  <a:close/>
                </a:path>
              </a:pathLst>
            </a:custGeom>
            <a:noFill/>
            <a:ln w="180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0" name="Picture 1689">
              <a:extLst>
                <a:ext uri="{FF2B5EF4-FFF2-40B4-BE49-F238E27FC236}">
                  <a16:creationId xmlns:a16="http://schemas.microsoft.com/office/drawing/2014/main" id="{05C056D7-C5BD-FEC8-A019-FF763CCA5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6122" y="5019240"/>
              <a:ext cx="1045669" cy="283973"/>
            </a:xfrm>
            <a:custGeom>
              <a:avLst/>
              <a:gdLst>
                <a:gd name="connsiteX0" fmla="*/ -1 w 1045669"/>
                <a:gd name="connsiteY0" fmla="*/ -1 h 283973"/>
                <a:gd name="connsiteX1" fmla="*/ 1045669 w 1045669"/>
                <a:gd name="connsiteY1" fmla="*/ -1 h 283973"/>
                <a:gd name="connsiteX2" fmla="*/ 1045669 w 1045669"/>
                <a:gd name="connsiteY2" fmla="*/ 283973 h 283973"/>
                <a:gd name="connsiteX3" fmla="*/ -1 w 1045669"/>
                <a:gd name="connsiteY3" fmla="*/ 283973 h 28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5669" h="283973">
                  <a:moveTo>
                    <a:pt x="-1" y="-1"/>
                  </a:moveTo>
                  <a:lnTo>
                    <a:pt x="1045669" y="-1"/>
                  </a:lnTo>
                  <a:lnTo>
                    <a:pt x="1045669" y="283973"/>
                  </a:lnTo>
                  <a:lnTo>
                    <a:pt x="-1" y="283973"/>
                  </a:lnTo>
                  <a:close/>
                </a:path>
              </a:pathLst>
            </a:custGeom>
          </p:spPr>
        </p:pic>
      </p:grpSp>
      <p:grpSp>
        <p:nvGrpSpPr>
          <p:cNvPr id="1691" name="Graphic 1655">
            <a:extLst>
              <a:ext uri="{FF2B5EF4-FFF2-40B4-BE49-F238E27FC236}">
                <a16:creationId xmlns:a16="http://schemas.microsoft.com/office/drawing/2014/main" id="{C2D3CB7E-57E9-67DB-40ED-B526945695A0}"/>
              </a:ext>
            </a:extLst>
          </p:cNvPr>
          <p:cNvGrpSpPr/>
          <p:nvPr/>
        </p:nvGrpSpPr>
        <p:grpSpPr>
          <a:xfrm>
            <a:off x="1919217" y="3746587"/>
            <a:ext cx="126201" cy="1422212"/>
            <a:chOff x="1799858" y="3786343"/>
            <a:chExt cx="126201" cy="1422212"/>
          </a:xfrm>
        </p:grpSpPr>
        <p:sp>
          <p:nvSpPr>
            <p:cNvPr id="1692" name="Freeform 1691">
              <a:extLst>
                <a:ext uri="{FF2B5EF4-FFF2-40B4-BE49-F238E27FC236}">
                  <a16:creationId xmlns:a16="http://schemas.microsoft.com/office/drawing/2014/main" id="{E2115B99-12A4-E125-6B3A-0D70CD7904F7}"/>
                </a:ext>
              </a:extLst>
            </p:cNvPr>
            <p:cNvSpPr/>
            <p:nvPr/>
          </p:nvSpPr>
          <p:spPr>
            <a:xfrm>
              <a:off x="1846733" y="3912554"/>
              <a:ext cx="16225" cy="1296001"/>
            </a:xfrm>
            <a:custGeom>
              <a:avLst/>
              <a:gdLst>
                <a:gd name="connsiteX0" fmla="*/ 0 w 16225"/>
                <a:gd name="connsiteY0" fmla="*/ 1296002 h 1296001"/>
                <a:gd name="connsiteX1" fmla="*/ 16226 w 16225"/>
                <a:gd name="connsiteY1" fmla="*/ 0 h 12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5" h="1296001">
                  <a:moveTo>
                    <a:pt x="0" y="1296002"/>
                  </a:moveTo>
                  <a:lnTo>
                    <a:pt x="16226" y="0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 1692">
              <a:extLst>
                <a:ext uri="{FF2B5EF4-FFF2-40B4-BE49-F238E27FC236}">
                  <a16:creationId xmlns:a16="http://schemas.microsoft.com/office/drawing/2014/main" id="{A207397F-184D-8767-8DAB-050DD0E6C723}"/>
                </a:ext>
              </a:extLst>
            </p:cNvPr>
            <p:cNvSpPr/>
            <p:nvPr/>
          </p:nvSpPr>
          <p:spPr>
            <a:xfrm>
              <a:off x="1799858" y="3786343"/>
              <a:ext cx="126201" cy="126931"/>
            </a:xfrm>
            <a:custGeom>
              <a:avLst/>
              <a:gdLst>
                <a:gd name="connsiteX0" fmla="*/ 64723 w 126201"/>
                <a:gd name="connsiteY0" fmla="*/ 0 h 126931"/>
                <a:gd name="connsiteX1" fmla="*/ 126201 w 126201"/>
                <a:gd name="connsiteY1" fmla="*/ 126932 h 126931"/>
                <a:gd name="connsiteX2" fmla="*/ 0 w 126201"/>
                <a:gd name="connsiteY2" fmla="*/ 125309 h 12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931">
                  <a:moveTo>
                    <a:pt x="64723" y="0"/>
                  </a:moveTo>
                  <a:lnTo>
                    <a:pt x="126201" y="126932"/>
                  </a:lnTo>
                  <a:lnTo>
                    <a:pt x="0" y="125309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94" name="Graphic 1655">
            <a:extLst>
              <a:ext uri="{FF2B5EF4-FFF2-40B4-BE49-F238E27FC236}">
                <a16:creationId xmlns:a16="http://schemas.microsoft.com/office/drawing/2014/main" id="{65424949-CA26-16FC-40B7-F6C0798E3FD8}"/>
              </a:ext>
            </a:extLst>
          </p:cNvPr>
          <p:cNvGrpSpPr/>
          <p:nvPr/>
        </p:nvGrpSpPr>
        <p:grpSpPr>
          <a:xfrm>
            <a:off x="884365" y="4267296"/>
            <a:ext cx="2163454" cy="901503"/>
            <a:chOff x="765006" y="4307052"/>
            <a:chExt cx="2163454" cy="901503"/>
          </a:xfrm>
          <a:solidFill>
            <a:srgbClr val="E1D5E7"/>
          </a:solidFill>
        </p:grpSpPr>
        <p:sp>
          <p:nvSpPr>
            <p:cNvPr id="1695" name="Freeform 1694">
              <a:extLst>
                <a:ext uri="{FF2B5EF4-FFF2-40B4-BE49-F238E27FC236}">
                  <a16:creationId xmlns:a16="http://schemas.microsoft.com/office/drawing/2014/main" id="{D2A84936-EFAF-8956-2835-83158326E0C1}"/>
                </a:ext>
              </a:extLst>
            </p:cNvPr>
            <p:cNvSpPr/>
            <p:nvPr/>
          </p:nvSpPr>
          <p:spPr>
            <a:xfrm>
              <a:off x="765006" y="4307052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96" name="Picture 1695">
              <a:extLst>
                <a:ext uri="{FF2B5EF4-FFF2-40B4-BE49-F238E27FC236}">
                  <a16:creationId xmlns:a16="http://schemas.microsoft.com/office/drawing/2014/main" id="{E71567A7-7531-6524-5DC1-7A9492EE9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020" y="4397202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697" name="Graphic 1655">
            <a:extLst>
              <a:ext uri="{FF2B5EF4-FFF2-40B4-BE49-F238E27FC236}">
                <a16:creationId xmlns:a16="http://schemas.microsoft.com/office/drawing/2014/main" id="{7286100B-D198-47FA-D3AF-A8DF63701886}"/>
              </a:ext>
            </a:extLst>
          </p:cNvPr>
          <p:cNvGrpSpPr/>
          <p:nvPr/>
        </p:nvGrpSpPr>
        <p:grpSpPr>
          <a:xfrm>
            <a:off x="7212468" y="1905356"/>
            <a:ext cx="526801" cy="544508"/>
            <a:chOff x="7093109" y="1945112"/>
            <a:chExt cx="526801" cy="544508"/>
          </a:xfrm>
        </p:grpSpPr>
        <p:sp>
          <p:nvSpPr>
            <p:cNvPr id="1698" name="Freeform 1697">
              <a:extLst>
                <a:ext uri="{FF2B5EF4-FFF2-40B4-BE49-F238E27FC236}">
                  <a16:creationId xmlns:a16="http://schemas.microsoft.com/office/drawing/2014/main" id="{06B7378B-DF16-8E73-DE74-7406C1F1D971}"/>
                </a:ext>
              </a:extLst>
            </p:cNvPr>
            <p:cNvSpPr/>
            <p:nvPr/>
          </p:nvSpPr>
          <p:spPr>
            <a:xfrm>
              <a:off x="7093109" y="1945112"/>
              <a:ext cx="439000" cy="453816"/>
            </a:xfrm>
            <a:custGeom>
              <a:avLst/>
              <a:gdLst>
                <a:gd name="connsiteX0" fmla="*/ 0 w 439000"/>
                <a:gd name="connsiteY0" fmla="*/ 0 h 453816"/>
                <a:gd name="connsiteX1" fmla="*/ 439001 w 439000"/>
                <a:gd name="connsiteY1" fmla="*/ 453817 h 4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000" h="453816">
                  <a:moveTo>
                    <a:pt x="0" y="0"/>
                  </a:moveTo>
                  <a:lnTo>
                    <a:pt x="439001" y="453817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9" name="Freeform 1698">
              <a:extLst>
                <a:ext uri="{FF2B5EF4-FFF2-40B4-BE49-F238E27FC236}">
                  <a16:creationId xmlns:a16="http://schemas.microsoft.com/office/drawing/2014/main" id="{9AAA5D3E-885D-CA10-A94D-D98D826A69F3}"/>
                </a:ext>
              </a:extLst>
            </p:cNvPr>
            <p:cNvSpPr/>
            <p:nvPr/>
          </p:nvSpPr>
          <p:spPr>
            <a:xfrm>
              <a:off x="7486857" y="2354936"/>
              <a:ext cx="133052" cy="134684"/>
            </a:xfrm>
            <a:custGeom>
              <a:avLst/>
              <a:gdLst>
                <a:gd name="connsiteX0" fmla="*/ 133053 w 133052"/>
                <a:gd name="connsiteY0" fmla="*/ 134685 h 134684"/>
                <a:gd name="connsiteX1" fmla="*/ 0 w 133052"/>
                <a:gd name="connsiteY1" fmla="*/ 87806 h 134684"/>
                <a:gd name="connsiteX2" fmla="*/ 90685 w 133052"/>
                <a:gd name="connsiteY2" fmla="*/ 0 h 13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052" h="134684">
                  <a:moveTo>
                    <a:pt x="133053" y="134685"/>
                  </a:moveTo>
                  <a:lnTo>
                    <a:pt x="0" y="87806"/>
                  </a:lnTo>
                  <a:lnTo>
                    <a:pt x="9068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0" name="Graphic 1655">
            <a:extLst>
              <a:ext uri="{FF2B5EF4-FFF2-40B4-BE49-F238E27FC236}">
                <a16:creationId xmlns:a16="http://schemas.microsoft.com/office/drawing/2014/main" id="{99E08118-DF2D-FF5C-9EF0-D18A12AE43F8}"/>
              </a:ext>
            </a:extLst>
          </p:cNvPr>
          <p:cNvGrpSpPr/>
          <p:nvPr/>
        </p:nvGrpSpPr>
        <p:grpSpPr>
          <a:xfrm>
            <a:off x="6130741" y="1003853"/>
            <a:ext cx="2163454" cy="901503"/>
            <a:chOff x="6011382" y="1043609"/>
            <a:chExt cx="2163454" cy="901503"/>
          </a:xfrm>
          <a:solidFill>
            <a:srgbClr val="E1D5E7"/>
          </a:solidFill>
        </p:grpSpPr>
        <p:sp>
          <p:nvSpPr>
            <p:cNvPr id="1701" name="Freeform 1700">
              <a:extLst>
                <a:ext uri="{FF2B5EF4-FFF2-40B4-BE49-F238E27FC236}">
                  <a16:creationId xmlns:a16="http://schemas.microsoft.com/office/drawing/2014/main" id="{BABE5D4F-5969-8D36-DB38-C959FAA8ABF2}"/>
                </a:ext>
              </a:extLst>
            </p:cNvPr>
            <p:cNvSpPr/>
            <p:nvPr/>
          </p:nvSpPr>
          <p:spPr>
            <a:xfrm>
              <a:off x="6011382" y="1043609"/>
              <a:ext cx="2163454" cy="901503"/>
            </a:xfrm>
            <a:custGeom>
              <a:avLst/>
              <a:gdLst>
                <a:gd name="connsiteX0" fmla="*/ 0 w 2163454"/>
                <a:gd name="connsiteY0" fmla="*/ 901504 h 901503"/>
                <a:gd name="connsiteX1" fmla="*/ 360576 w 2163454"/>
                <a:gd name="connsiteY1" fmla="*/ 0 h 901503"/>
                <a:gd name="connsiteX2" fmla="*/ 2163454 w 2163454"/>
                <a:gd name="connsiteY2" fmla="*/ 0 h 901503"/>
                <a:gd name="connsiteX3" fmla="*/ 1802878 w 2163454"/>
                <a:gd name="connsiteY3" fmla="*/ 901504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3454" h="901503">
                  <a:moveTo>
                    <a:pt x="0" y="901504"/>
                  </a:moveTo>
                  <a:lnTo>
                    <a:pt x="360576" y="0"/>
                  </a:lnTo>
                  <a:lnTo>
                    <a:pt x="2163454" y="0"/>
                  </a:lnTo>
                  <a:lnTo>
                    <a:pt x="1802878" y="901504"/>
                  </a:lnTo>
                  <a:close/>
                </a:path>
              </a:pathLst>
            </a:custGeom>
            <a:solidFill>
              <a:srgbClr val="E1D5E7"/>
            </a:solidFill>
            <a:ln w="18019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38AA727E-432D-867E-4F00-3BAFC733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0396" y="1133759"/>
              <a:ext cx="2127396" cy="770785"/>
            </a:xfrm>
            <a:custGeom>
              <a:avLst/>
              <a:gdLst>
                <a:gd name="connsiteX0" fmla="*/ -1 w 2127396"/>
                <a:gd name="connsiteY0" fmla="*/ -1 h 770785"/>
                <a:gd name="connsiteX1" fmla="*/ 2127396 w 2127396"/>
                <a:gd name="connsiteY1" fmla="*/ -1 h 770785"/>
                <a:gd name="connsiteX2" fmla="*/ 2127396 w 2127396"/>
                <a:gd name="connsiteY2" fmla="*/ 770785 h 770785"/>
                <a:gd name="connsiteX3" fmla="*/ -1 w 2127396"/>
                <a:gd name="connsiteY3" fmla="*/ 770785 h 77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7396" h="770785">
                  <a:moveTo>
                    <a:pt x="-1" y="-1"/>
                  </a:moveTo>
                  <a:lnTo>
                    <a:pt x="2127396" y="-1"/>
                  </a:lnTo>
                  <a:lnTo>
                    <a:pt x="2127396" y="770785"/>
                  </a:lnTo>
                  <a:lnTo>
                    <a:pt x="-1" y="770785"/>
                  </a:lnTo>
                  <a:close/>
                </a:path>
              </a:pathLst>
            </a:custGeom>
          </p:spPr>
        </p:pic>
      </p:grpSp>
      <p:grpSp>
        <p:nvGrpSpPr>
          <p:cNvPr id="1703" name="Graphic 1655">
            <a:extLst>
              <a:ext uri="{FF2B5EF4-FFF2-40B4-BE49-F238E27FC236}">
                <a16:creationId xmlns:a16="http://schemas.microsoft.com/office/drawing/2014/main" id="{FC861E26-6F9F-501D-B999-6193DDD27B24}"/>
              </a:ext>
            </a:extLst>
          </p:cNvPr>
          <p:cNvGrpSpPr/>
          <p:nvPr/>
        </p:nvGrpSpPr>
        <p:grpSpPr>
          <a:xfrm>
            <a:off x="8411382" y="3005191"/>
            <a:ext cx="126201" cy="701009"/>
            <a:chOff x="8292023" y="3044947"/>
            <a:chExt cx="126201" cy="701009"/>
          </a:xfrm>
        </p:grpSpPr>
        <p:sp>
          <p:nvSpPr>
            <p:cNvPr id="1704" name="Freeform 1703">
              <a:extLst>
                <a:ext uri="{FF2B5EF4-FFF2-40B4-BE49-F238E27FC236}">
                  <a16:creationId xmlns:a16="http://schemas.microsoft.com/office/drawing/2014/main" id="{91D58F83-0BB4-A8D2-43BC-8FF62C634376}"/>
                </a:ext>
              </a:extLst>
            </p:cNvPr>
            <p:cNvSpPr/>
            <p:nvPr/>
          </p:nvSpPr>
          <p:spPr>
            <a:xfrm>
              <a:off x="8355123" y="3044947"/>
              <a:ext cx="18028" cy="574798"/>
            </a:xfrm>
            <a:custGeom>
              <a:avLst/>
              <a:gdLst>
                <a:gd name="connsiteX0" fmla="*/ 0 w 18028"/>
                <a:gd name="connsiteY0" fmla="*/ 0 h 574798"/>
                <a:gd name="connsiteX1" fmla="*/ 0 w 18028"/>
                <a:gd name="connsiteY1" fmla="*/ 574799 h 57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" h="574798">
                  <a:moveTo>
                    <a:pt x="0" y="0"/>
                  </a:moveTo>
                  <a:lnTo>
                    <a:pt x="0" y="57479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 1704">
              <a:extLst>
                <a:ext uri="{FF2B5EF4-FFF2-40B4-BE49-F238E27FC236}">
                  <a16:creationId xmlns:a16="http://schemas.microsoft.com/office/drawing/2014/main" id="{9D36DD92-C287-A63F-0885-5DB829572AF4}"/>
                </a:ext>
              </a:extLst>
            </p:cNvPr>
            <p:cNvSpPr/>
            <p:nvPr/>
          </p:nvSpPr>
          <p:spPr>
            <a:xfrm>
              <a:off x="8292023" y="3619746"/>
              <a:ext cx="126201" cy="126210"/>
            </a:xfrm>
            <a:custGeom>
              <a:avLst/>
              <a:gdLst>
                <a:gd name="connsiteX0" fmla="*/ 63101 w 126201"/>
                <a:gd name="connsiteY0" fmla="*/ 126211 h 126210"/>
                <a:gd name="connsiteX1" fmla="*/ 0 w 126201"/>
                <a:gd name="connsiteY1" fmla="*/ 0 h 126210"/>
                <a:gd name="connsiteX2" fmla="*/ 126201 w 126201"/>
                <a:gd name="connsiteY2" fmla="*/ 0 h 12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201" h="126210">
                  <a:moveTo>
                    <a:pt x="63101" y="126211"/>
                  </a:moveTo>
                  <a:lnTo>
                    <a:pt x="0" y="0"/>
                  </a:lnTo>
                  <a:lnTo>
                    <a:pt x="126201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6" name="Graphic 1655">
            <a:extLst>
              <a:ext uri="{FF2B5EF4-FFF2-40B4-BE49-F238E27FC236}">
                <a16:creationId xmlns:a16="http://schemas.microsoft.com/office/drawing/2014/main" id="{917CD506-A774-E204-DDDE-2146009F229E}"/>
              </a:ext>
            </a:extLst>
          </p:cNvPr>
          <p:cNvGrpSpPr/>
          <p:nvPr/>
        </p:nvGrpSpPr>
        <p:grpSpPr>
          <a:xfrm>
            <a:off x="7753331" y="2283988"/>
            <a:ext cx="1442302" cy="721202"/>
            <a:chOff x="7633972" y="2323744"/>
            <a:chExt cx="1442302" cy="721202"/>
          </a:xfrm>
          <a:solidFill>
            <a:srgbClr val="DAE8FC"/>
          </a:solidFill>
        </p:grpSpPr>
        <p:sp>
          <p:nvSpPr>
            <p:cNvPr id="1707" name="Freeform 1706">
              <a:extLst>
                <a:ext uri="{FF2B5EF4-FFF2-40B4-BE49-F238E27FC236}">
                  <a16:creationId xmlns:a16="http://schemas.microsoft.com/office/drawing/2014/main" id="{3894C77A-84FC-2179-BE4E-53F8BB830315}"/>
                </a:ext>
              </a:extLst>
            </p:cNvPr>
            <p:cNvSpPr/>
            <p:nvPr/>
          </p:nvSpPr>
          <p:spPr>
            <a:xfrm>
              <a:off x="7633972" y="2323744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0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0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08" name="Picture 1707">
              <a:extLst>
                <a:ext uri="{FF2B5EF4-FFF2-40B4-BE49-F238E27FC236}">
                  <a16:creationId xmlns:a16="http://schemas.microsoft.com/office/drawing/2014/main" id="{FF0CB640-F698-DD51-17EF-B14814D52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2986" y="2422909"/>
              <a:ext cx="1406245" cy="576962"/>
            </a:xfrm>
            <a:custGeom>
              <a:avLst/>
              <a:gdLst>
                <a:gd name="connsiteX0" fmla="*/ -1 w 1406245"/>
                <a:gd name="connsiteY0" fmla="*/ -1 h 576962"/>
                <a:gd name="connsiteX1" fmla="*/ 1406245 w 1406245"/>
                <a:gd name="connsiteY1" fmla="*/ -1 h 576962"/>
                <a:gd name="connsiteX2" fmla="*/ 1406245 w 1406245"/>
                <a:gd name="connsiteY2" fmla="*/ 576962 h 576962"/>
                <a:gd name="connsiteX3" fmla="*/ -1 w 1406245"/>
                <a:gd name="connsiteY3" fmla="*/ 576962 h 57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76962">
                  <a:moveTo>
                    <a:pt x="-1" y="-1"/>
                  </a:moveTo>
                  <a:lnTo>
                    <a:pt x="1406245" y="-1"/>
                  </a:lnTo>
                  <a:lnTo>
                    <a:pt x="1406245" y="576962"/>
                  </a:lnTo>
                  <a:lnTo>
                    <a:pt x="-1" y="576962"/>
                  </a:lnTo>
                  <a:close/>
                </a:path>
              </a:pathLst>
            </a:custGeom>
          </p:spPr>
        </p:pic>
      </p:grpSp>
      <p:grpSp>
        <p:nvGrpSpPr>
          <p:cNvPr id="1709" name="Graphic 1655">
            <a:extLst>
              <a:ext uri="{FF2B5EF4-FFF2-40B4-BE49-F238E27FC236}">
                <a16:creationId xmlns:a16="http://schemas.microsoft.com/office/drawing/2014/main" id="{7F3B7C92-DCE6-60F7-0DDB-78C0700B7C1D}"/>
              </a:ext>
            </a:extLst>
          </p:cNvPr>
          <p:cNvGrpSpPr/>
          <p:nvPr/>
        </p:nvGrpSpPr>
        <p:grpSpPr>
          <a:xfrm>
            <a:off x="7753331" y="3726394"/>
            <a:ext cx="1442302" cy="1442405"/>
            <a:chOff x="7633972" y="3766150"/>
            <a:chExt cx="1442302" cy="1442405"/>
          </a:xfrm>
          <a:solidFill>
            <a:srgbClr val="D5E8D4"/>
          </a:solidFill>
        </p:grpSpPr>
        <p:sp>
          <p:nvSpPr>
            <p:cNvPr id="1710" name="Freeform 1709">
              <a:extLst>
                <a:ext uri="{FF2B5EF4-FFF2-40B4-BE49-F238E27FC236}">
                  <a16:creationId xmlns:a16="http://schemas.microsoft.com/office/drawing/2014/main" id="{05F1A599-AC2A-9278-F93E-D7D11135E84D}"/>
                </a:ext>
              </a:extLst>
            </p:cNvPr>
            <p:cNvSpPr/>
            <p:nvPr/>
          </p:nvSpPr>
          <p:spPr>
            <a:xfrm>
              <a:off x="7633972" y="3766150"/>
              <a:ext cx="1442302" cy="1442405"/>
            </a:xfrm>
            <a:custGeom>
              <a:avLst/>
              <a:gdLst>
                <a:gd name="connsiteX0" fmla="*/ 721151 w 1442302"/>
                <a:gd name="connsiteY0" fmla="*/ 0 h 1442405"/>
                <a:gd name="connsiteX1" fmla="*/ 1442303 w 1442302"/>
                <a:gd name="connsiteY1" fmla="*/ 721203 h 1442405"/>
                <a:gd name="connsiteX2" fmla="*/ 721151 w 1442302"/>
                <a:gd name="connsiteY2" fmla="*/ 1442406 h 1442405"/>
                <a:gd name="connsiteX3" fmla="*/ 0 w 1442302"/>
                <a:gd name="connsiteY3" fmla="*/ 721203 h 144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302" h="1442405">
                  <a:moveTo>
                    <a:pt x="721151" y="0"/>
                  </a:moveTo>
                  <a:lnTo>
                    <a:pt x="1442303" y="721203"/>
                  </a:lnTo>
                  <a:lnTo>
                    <a:pt x="721151" y="1442406"/>
                  </a:lnTo>
                  <a:lnTo>
                    <a:pt x="0" y="721203"/>
                  </a:lnTo>
                  <a:close/>
                </a:path>
              </a:pathLst>
            </a:custGeom>
            <a:solidFill>
              <a:srgbClr val="D5E8D4"/>
            </a:solidFill>
            <a:ln w="18019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11" name="Picture 1710">
              <a:extLst>
                <a:ext uri="{FF2B5EF4-FFF2-40B4-BE49-F238E27FC236}">
                  <a16:creationId xmlns:a16="http://schemas.microsoft.com/office/drawing/2014/main" id="{3DB40AF2-AD33-3E56-7FBB-3B8DA826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42986" y="4252962"/>
              <a:ext cx="1406245" cy="518364"/>
            </a:xfrm>
            <a:custGeom>
              <a:avLst/>
              <a:gdLst>
                <a:gd name="connsiteX0" fmla="*/ -1 w 1406245"/>
                <a:gd name="connsiteY0" fmla="*/ -1 h 518364"/>
                <a:gd name="connsiteX1" fmla="*/ 1406245 w 1406245"/>
                <a:gd name="connsiteY1" fmla="*/ -1 h 518364"/>
                <a:gd name="connsiteX2" fmla="*/ 1406245 w 1406245"/>
                <a:gd name="connsiteY2" fmla="*/ 518364 h 518364"/>
                <a:gd name="connsiteX3" fmla="*/ -1 w 1406245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518364">
                  <a:moveTo>
                    <a:pt x="-1" y="-1"/>
                  </a:moveTo>
                  <a:lnTo>
                    <a:pt x="1406245" y="-1"/>
                  </a:lnTo>
                  <a:lnTo>
                    <a:pt x="1406245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12" name="Graphic 1655">
            <a:extLst>
              <a:ext uri="{FF2B5EF4-FFF2-40B4-BE49-F238E27FC236}">
                <a16:creationId xmlns:a16="http://schemas.microsoft.com/office/drawing/2014/main" id="{399E69D8-F3C8-2824-4B4D-040388E458BA}"/>
              </a:ext>
            </a:extLst>
          </p:cNvPr>
          <p:cNvGrpSpPr/>
          <p:nvPr/>
        </p:nvGrpSpPr>
        <p:grpSpPr>
          <a:xfrm>
            <a:off x="3074862" y="2644589"/>
            <a:ext cx="1795306" cy="1250565"/>
            <a:chOff x="2955503" y="2684345"/>
            <a:chExt cx="1795306" cy="1250565"/>
          </a:xfrm>
        </p:grpSpPr>
        <p:sp>
          <p:nvSpPr>
            <p:cNvPr id="1713" name="Freeform 1712">
              <a:extLst>
                <a:ext uri="{FF2B5EF4-FFF2-40B4-BE49-F238E27FC236}">
                  <a16:creationId xmlns:a16="http://schemas.microsoft.com/office/drawing/2014/main" id="{B57A87AF-E83C-06A8-5B0A-EC8502F7B091}"/>
                </a:ext>
              </a:extLst>
            </p:cNvPr>
            <p:cNvSpPr/>
            <p:nvPr/>
          </p:nvSpPr>
          <p:spPr>
            <a:xfrm>
              <a:off x="2955503" y="2684345"/>
              <a:ext cx="1691820" cy="1178445"/>
            </a:xfrm>
            <a:custGeom>
              <a:avLst/>
              <a:gdLst>
                <a:gd name="connsiteX0" fmla="*/ 0 w 1691820"/>
                <a:gd name="connsiteY0" fmla="*/ 0 h 1178445"/>
                <a:gd name="connsiteX1" fmla="*/ 1691821 w 1691820"/>
                <a:gd name="connsiteY1" fmla="*/ 1178446 h 117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1820" h="1178445">
                  <a:moveTo>
                    <a:pt x="0" y="0"/>
                  </a:moveTo>
                  <a:lnTo>
                    <a:pt x="1691821" y="1178446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 1713">
              <a:extLst>
                <a:ext uri="{FF2B5EF4-FFF2-40B4-BE49-F238E27FC236}">
                  <a16:creationId xmlns:a16="http://schemas.microsoft.com/office/drawing/2014/main" id="{7A9E352C-A3F0-88F1-33D5-21A932B9AF42}"/>
                </a:ext>
              </a:extLst>
            </p:cNvPr>
            <p:cNvSpPr/>
            <p:nvPr/>
          </p:nvSpPr>
          <p:spPr>
            <a:xfrm>
              <a:off x="4611266" y="3811045"/>
              <a:ext cx="139542" cy="123866"/>
            </a:xfrm>
            <a:custGeom>
              <a:avLst/>
              <a:gdLst>
                <a:gd name="connsiteX0" fmla="*/ 139543 w 139542"/>
                <a:gd name="connsiteY0" fmla="*/ 123867 h 123866"/>
                <a:gd name="connsiteX1" fmla="*/ 0 w 139542"/>
                <a:gd name="connsiteY1" fmla="*/ 103492 h 123866"/>
                <a:gd name="connsiteX2" fmla="*/ 72115 w 139542"/>
                <a:gd name="connsiteY2" fmla="*/ 0 h 12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42" h="123866">
                  <a:moveTo>
                    <a:pt x="139543" y="123867"/>
                  </a:moveTo>
                  <a:lnTo>
                    <a:pt x="0" y="103492"/>
                  </a:lnTo>
                  <a:lnTo>
                    <a:pt x="72115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5" name="Graphic 1655">
            <a:extLst>
              <a:ext uri="{FF2B5EF4-FFF2-40B4-BE49-F238E27FC236}">
                <a16:creationId xmlns:a16="http://schemas.microsoft.com/office/drawing/2014/main" id="{B81CF82A-4531-AB38-50C6-C3FE5DF650D8}"/>
              </a:ext>
            </a:extLst>
          </p:cNvPr>
          <p:cNvGrpSpPr/>
          <p:nvPr/>
        </p:nvGrpSpPr>
        <p:grpSpPr>
          <a:xfrm>
            <a:off x="3805027" y="2193837"/>
            <a:ext cx="684192" cy="262337"/>
            <a:chOff x="3685668" y="2233593"/>
            <a:chExt cx="684192" cy="262337"/>
          </a:xfrm>
        </p:grpSpPr>
        <p:sp>
          <p:nvSpPr>
            <p:cNvPr id="1716" name="Freeform 1715">
              <a:extLst>
                <a:ext uri="{FF2B5EF4-FFF2-40B4-BE49-F238E27FC236}">
                  <a16:creationId xmlns:a16="http://schemas.microsoft.com/office/drawing/2014/main" id="{28F95B87-CC85-39BE-0FA3-803918C3DADB}"/>
                </a:ext>
              </a:extLst>
            </p:cNvPr>
            <p:cNvSpPr/>
            <p:nvPr/>
          </p:nvSpPr>
          <p:spPr>
            <a:xfrm>
              <a:off x="3685668" y="2233593"/>
              <a:ext cx="565382" cy="203018"/>
            </a:xfrm>
            <a:custGeom>
              <a:avLst/>
              <a:gdLst>
                <a:gd name="connsiteX0" fmla="*/ 0 w 565382"/>
                <a:gd name="connsiteY0" fmla="*/ 0 h 203018"/>
                <a:gd name="connsiteX1" fmla="*/ 565383 w 565382"/>
                <a:gd name="connsiteY1" fmla="*/ 203019 h 20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5382" h="203018">
                  <a:moveTo>
                    <a:pt x="0" y="0"/>
                  </a:moveTo>
                  <a:lnTo>
                    <a:pt x="565383" y="203019"/>
                  </a:lnTo>
                </a:path>
              </a:pathLst>
            </a:custGeom>
            <a:noFill/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 1716">
              <a:extLst>
                <a:ext uri="{FF2B5EF4-FFF2-40B4-BE49-F238E27FC236}">
                  <a16:creationId xmlns:a16="http://schemas.microsoft.com/office/drawing/2014/main" id="{B3BC8B3A-6392-F98A-A7DF-10C026ECBE70}"/>
                </a:ext>
              </a:extLst>
            </p:cNvPr>
            <p:cNvSpPr/>
            <p:nvPr/>
          </p:nvSpPr>
          <p:spPr>
            <a:xfrm>
              <a:off x="4229777" y="2377113"/>
              <a:ext cx="140083" cy="118818"/>
            </a:xfrm>
            <a:custGeom>
              <a:avLst/>
              <a:gdLst>
                <a:gd name="connsiteX0" fmla="*/ 140084 w 140083"/>
                <a:gd name="connsiteY0" fmla="*/ 102050 h 118818"/>
                <a:gd name="connsiteX1" fmla="*/ 0 w 140083"/>
                <a:gd name="connsiteY1" fmla="*/ 118818 h 118818"/>
                <a:gd name="connsiteX2" fmla="*/ 42548 w 140083"/>
                <a:gd name="connsiteY2" fmla="*/ 0 h 11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83" h="118818">
                  <a:moveTo>
                    <a:pt x="140084" y="102050"/>
                  </a:moveTo>
                  <a:lnTo>
                    <a:pt x="0" y="118818"/>
                  </a:lnTo>
                  <a:lnTo>
                    <a:pt x="42548" y="0"/>
                  </a:lnTo>
                  <a:close/>
                </a:path>
              </a:pathLst>
            </a:custGeom>
            <a:solidFill>
              <a:srgbClr val="666666"/>
            </a:solidFill>
            <a:ln w="18019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18" name="Graphic 1655">
            <a:extLst>
              <a:ext uri="{FF2B5EF4-FFF2-40B4-BE49-F238E27FC236}">
                <a16:creationId xmlns:a16="http://schemas.microsoft.com/office/drawing/2014/main" id="{2C4CD693-7160-CA99-2573-24574FB46339}"/>
              </a:ext>
            </a:extLst>
          </p:cNvPr>
          <p:cNvGrpSpPr/>
          <p:nvPr/>
        </p:nvGrpSpPr>
        <p:grpSpPr>
          <a:xfrm>
            <a:off x="2344696" y="1743086"/>
            <a:ext cx="1460331" cy="901503"/>
            <a:chOff x="2225337" y="1782842"/>
            <a:chExt cx="1460331" cy="901503"/>
          </a:xfrm>
          <a:solidFill>
            <a:srgbClr val="FFF2CC"/>
          </a:solidFill>
        </p:grpSpPr>
        <p:sp>
          <p:nvSpPr>
            <p:cNvPr id="1719" name="Freeform 1718">
              <a:extLst>
                <a:ext uri="{FF2B5EF4-FFF2-40B4-BE49-F238E27FC236}">
                  <a16:creationId xmlns:a16="http://schemas.microsoft.com/office/drawing/2014/main" id="{EBC1D8E0-9AF2-35BB-B1A8-8AEE625F4C53}"/>
                </a:ext>
              </a:extLst>
            </p:cNvPr>
            <p:cNvSpPr/>
            <p:nvPr/>
          </p:nvSpPr>
          <p:spPr>
            <a:xfrm>
              <a:off x="2225337" y="1782842"/>
              <a:ext cx="1460331" cy="901503"/>
            </a:xfrm>
            <a:custGeom>
              <a:avLst/>
              <a:gdLst>
                <a:gd name="connsiteX0" fmla="*/ 1460332 w 1460331"/>
                <a:gd name="connsiteY0" fmla="*/ 450752 h 901503"/>
                <a:gd name="connsiteX1" fmla="*/ 730166 w 1460331"/>
                <a:gd name="connsiteY1" fmla="*/ 901504 h 901503"/>
                <a:gd name="connsiteX2" fmla="*/ 0 w 1460331"/>
                <a:gd name="connsiteY2" fmla="*/ 450752 h 901503"/>
                <a:gd name="connsiteX3" fmla="*/ 730166 w 1460331"/>
                <a:gd name="connsiteY3" fmla="*/ 0 h 901503"/>
                <a:gd name="connsiteX4" fmla="*/ 1460332 w 1460331"/>
                <a:gd name="connsiteY4" fmla="*/ 450752 h 9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331" h="901503">
                  <a:moveTo>
                    <a:pt x="1460332" y="450752"/>
                  </a:moveTo>
                  <a:cubicBezTo>
                    <a:pt x="1460332" y="699695"/>
                    <a:pt x="1133425" y="901504"/>
                    <a:pt x="730166" y="901504"/>
                  </a:cubicBezTo>
                  <a:cubicBezTo>
                    <a:pt x="326906" y="901504"/>
                    <a:pt x="0" y="699695"/>
                    <a:pt x="0" y="450752"/>
                  </a:cubicBezTo>
                  <a:cubicBezTo>
                    <a:pt x="0" y="201809"/>
                    <a:pt x="326906" y="0"/>
                    <a:pt x="730166" y="0"/>
                  </a:cubicBezTo>
                  <a:cubicBezTo>
                    <a:pt x="1133425" y="0"/>
                    <a:pt x="1460332" y="201809"/>
                    <a:pt x="1460332" y="450752"/>
                  </a:cubicBezTo>
                  <a:close/>
                </a:path>
              </a:pathLst>
            </a:custGeom>
            <a:solidFill>
              <a:srgbClr val="FFF2CC"/>
            </a:solidFill>
            <a:ln w="18019" cap="flat">
              <a:solidFill>
                <a:srgbClr val="D6B6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0" name="Picture 1719">
              <a:extLst>
                <a:ext uri="{FF2B5EF4-FFF2-40B4-BE49-F238E27FC236}">
                  <a16:creationId xmlns:a16="http://schemas.microsoft.com/office/drawing/2014/main" id="{6651FB8B-B736-D5B6-85B6-9E99A772F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4351" y="1999202"/>
              <a:ext cx="1424273" cy="518364"/>
            </a:xfrm>
            <a:custGeom>
              <a:avLst/>
              <a:gdLst>
                <a:gd name="connsiteX0" fmla="*/ -1 w 1424273"/>
                <a:gd name="connsiteY0" fmla="*/ -1 h 518364"/>
                <a:gd name="connsiteX1" fmla="*/ 1424273 w 1424273"/>
                <a:gd name="connsiteY1" fmla="*/ -1 h 518364"/>
                <a:gd name="connsiteX2" fmla="*/ 1424273 w 1424273"/>
                <a:gd name="connsiteY2" fmla="*/ 518364 h 518364"/>
                <a:gd name="connsiteX3" fmla="*/ -1 w 1424273"/>
                <a:gd name="connsiteY3" fmla="*/ 518364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4273" h="518364">
                  <a:moveTo>
                    <a:pt x="-1" y="-1"/>
                  </a:moveTo>
                  <a:lnTo>
                    <a:pt x="1424273" y="-1"/>
                  </a:lnTo>
                  <a:lnTo>
                    <a:pt x="1424273" y="518364"/>
                  </a:lnTo>
                  <a:lnTo>
                    <a:pt x="-1" y="518364"/>
                  </a:lnTo>
                  <a:close/>
                </a:path>
              </a:pathLst>
            </a:custGeom>
          </p:spPr>
        </p:pic>
      </p:grpSp>
      <p:grpSp>
        <p:nvGrpSpPr>
          <p:cNvPr id="1721" name="Graphic 1655">
            <a:extLst>
              <a:ext uri="{FF2B5EF4-FFF2-40B4-BE49-F238E27FC236}">
                <a16:creationId xmlns:a16="http://schemas.microsoft.com/office/drawing/2014/main" id="{75AB5612-E9FA-32FE-01B8-C5B40C2C2A38}"/>
              </a:ext>
            </a:extLst>
          </p:cNvPr>
          <p:cNvGrpSpPr/>
          <p:nvPr/>
        </p:nvGrpSpPr>
        <p:grpSpPr>
          <a:xfrm>
            <a:off x="4508150" y="2085657"/>
            <a:ext cx="1442302" cy="721202"/>
            <a:chOff x="4388791" y="2125413"/>
            <a:chExt cx="1442302" cy="721202"/>
          </a:xfrm>
          <a:solidFill>
            <a:srgbClr val="DAE8FC"/>
          </a:solidFill>
        </p:grpSpPr>
        <p:sp>
          <p:nvSpPr>
            <p:cNvPr id="1722" name="Freeform 1721">
              <a:extLst>
                <a:ext uri="{FF2B5EF4-FFF2-40B4-BE49-F238E27FC236}">
                  <a16:creationId xmlns:a16="http://schemas.microsoft.com/office/drawing/2014/main" id="{DBECA4C2-3201-D998-D6F7-43C4A39524DA}"/>
                </a:ext>
              </a:extLst>
            </p:cNvPr>
            <p:cNvSpPr/>
            <p:nvPr/>
          </p:nvSpPr>
          <p:spPr>
            <a:xfrm>
              <a:off x="4388791" y="2125413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3" name="Picture 1722">
              <a:extLst>
                <a:ext uri="{FF2B5EF4-FFF2-40B4-BE49-F238E27FC236}">
                  <a16:creationId xmlns:a16="http://schemas.microsoft.com/office/drawing/2014/main" id="{C427E0A6-D22C-E7D1-15F2-9E8B38C7A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7805" y="2359804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  <p:grpSp>
        <p:nvGrpSpPr>
          <p:cNvPr id="1724" name="Graphic 1655">
            <a:extLst>
              <a:ext uri="{FF2B5EF4-FFF2-40B4-BE49-F238E27FC236}">
                <a16:creationId xmlns:a16="http://schemas.microsoft.com/office/drawing/2014/main" id="{1DF9CC1B-A483-7271-C7A2-F0AECB7127F7}"/>
              </a:ext>
            </a:extLst>
          </p:cNvPr>
          <p:cNvGrpSpPr/>
          <p:nvPr/>
        </p:nvGrpSpPr>
        <p:grpSpPr>
          <a:xfrm>
            <a:off x="3083876" y="3005191"/>
            <a:ext cx="1442302" cy="721202"/>
            <a:chOff x="2964517" y="3044947"/>
            <a:chExt cx="1442302" cy="721202"/>
          </a:xfrm>
          <a:solidFill>
            <a:srgbClr val="DAE8FC"/>
          </a:solidFill>
        </p:grpSpPr>
        <p:sp>
          <p:nvSpPr>
            <p:cNvPr id="1725" name="Freeform 1724">
              <a:extLst>
                <a:ext uri="{FF2B5EF4-FFF2-40B4-BE49-F238E27FC236}">
                  <a16:creationId xmlns:a16="http://schemas.microsoft.com/office/drawing/2014/main" id="{788EA300-84A6-353E-21A2-32D477170C40}"/>
                </a:ext>
              </a:extLst>
            </p:cNvPr>
            <p:cNvSpPr/>
            <p:nvPr/>
          </p:nvSpPr>
          <p:spPr>
            <a:xfrm>
              <a:off x="2964517" y="3044947"/>
              <a:ext cx="1442302" cy="721202"/>
            </a:xfrm>
            <a:custGeom>
              <a:avLst/>
              <a:gdLst>
                <a:gd name="connsiteX0" fmla="*/ 1334130 w 1442302"/>
                <a:gd name="connsiteY0" fmla="*/ 0 h 721202"/>
                <a:gd name="connsiteX1" fmla="*/ 1442303 w 1442302"/>
                <a:gd name="connsiteY1" fmla="*/ 108180 h 721202"/>
                <a:gd name="connsiteX2" fmla="*/ 1442303 w 1442302"/>
                <a:gd name="connsiteY2" fmla="*/ 613023 h 721202"/>
                <a:gd name="connsiteX3" fmla="*/ 1334130 w 1442302"/>
                <a:gd name="connsiteY3" fmla="*/ 721203 h 721202"/>
                <a:gd name="connsiteX4" fmla="*/ 108173 w 1442302"/>
                <a:gd name="connsiteY4" fmla="*/ 721203 h 721202"/>
                <a:gd name="connsiteX5" fmla="*/ 0 w 1442302"/>
                <a:gd name="connsiteY5" fmla="*/ 613023 h 721202"/>
                <a:gd name="connsiteX6" fmla="*/ 0 w 1442302"/>
                <a:gd name="connsiteY6" fmla="*/ 108180 h 721202"/>
                <a:gd name="connsiteX7" fmla="*/ 108173 w 1442302"/>
                <a:gd name="connsiteY7" fmla="*/ 0 h 72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2302" h="721202">
                  <a:moveTo>
                    <a:pt x="1334130" y="0"/>
                  </a:moveTo>
                  <a:cubicBezTo>
                    <a:pt x="1393872" y="0"/>
                    <a:pt x="1442303" y="48434"/>
                    <a:pt x="1442303" y="108180"/>
                  </a:cubicBezTo>
                  <a:lnTo>
                    <a:pt x="1442303" y="613023"/>
                  </a:lnTo>
                  <a:cubicBezTo>
                    <a:pt x="1442303" y="672769"/>
                    <a:pt x="1393872" y="721203"/>
                    <a:pt x="1334130" y="721203"/>
                  </a:cubicBezTo>
                  <a:lnTo>
                    <a:pt x="108173" y="721203"/>
                  </a:lnTo>
                  <a:cubicBezTo>
                    <a:pt x="48431" y="721203"/>
                    <a:pt x="0" y="672769"/>
                    <a:pt x="0" y="613023"/>
                  </a:cubicBezTo>
                  <a:lnTo>
                    <a:pt x="0" y="108180"/>
                  </a:lnTo>
                  <a:cubicBezTo>
                    <a:pt x="0" y="48434"/>
                    <a:pt x="48431" y="0"/>
                    <a:pt x="108173" y="0"/>
                  </a:cubicBezTo>
                  <a:close/>
                </a:path>
              </a:pathLst>
            </a:custGeom>
            <a:solidFill>
              <a:srgbClr val="DAE8FC"/>
            </a:solidFill>
            <a:ln w="18019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26" name="Picture 1725">
              <a:extLst>
                <a:ext uri="{FF2B5EF4-FFF2-40B4-BE49-F238E27FC236}">
                  <a16:creationId xmlns:a16="http://schemas.microsoft.com/office/drawing/2014/main" id="{16BFFCAE-5CED-CCBD-A778-2487492A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73531" y="3279338"/>
              <a:ext cx="1406245" cy="306511"/>
            </a:xfrm>
            <a:custGeom>
              <a:avLst/>
              <a:gdLst>
                <a:gd name="connsiteX0" fmla="*/ -1 w 1406245"/>
                <a:gd name="connsiteY0" fmla="*/ -1 h 306511"/>
                <a:gd name="connsiteX1" fmla="*/ 1406245 w 1406245"/>
                <a:gd name="connsiteY1" fmla="*/ -1 h 306511"/>
                <a:gd name="connsiteX2" fmla="*/ 1406245 w 1406245"/>
                <a:gd name="connsiteY2" fmla="*/ 306511 h 306511"/>
                <a:gd name="connsiteX3" fmla="*/ -1 w 1406245"/>
                <a:gd name="connsiteY3" fmla="*/ 306511 h 30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6245" h="306511">
                  <a:moveTo>
                    <a:pt x="-1" y="-1"/>
                  </a:moveTo>
                  <a:lnTo>
                    <a:pt x="1406245" y="-1"/>
                  </a:lnTo>
                  <a:lnTo>
                    <a:pt x="1406245" y="306511"/>
                  </a:lnTo>
                  <a:lnTo>
                    <a:pt x="-1" y="306511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396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B651E-BEC3-400B-A212-2F235154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974CD-E9D0-0689-6396-5534F1C7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QGP: drops </a:t>
            </a:r>
            <a:r>
              <a:rPr lang="en-US"/>
              <a:t>vs droplets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977624-1662-B2B5-1E47-94A62C301878}"/>
              </a:ext>
            </a:extLst>
          </p:cNvPr>
          <p:cNvGrpSpPr/>
          <p:nvPr/>
        </p:nvGrpSpPr>
        <p:grpSpPr>
          <a:xfrm>
            <a:off x="2308225" y="955510"/>
            <a:ext cx="7772400" cy="4504898"/>
            <a:chOff x="2308225" y="933208"/>
            <a:chExt cx="7772400" cy="45048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A13103-1FC7-2D77-049F-50FD2274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8225" y="933208"/>
              <a:ext cx="7772400" cy="4504898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A7535B-E97D-FDDD-2734-35828ED0567F}"/>
                </a:ext>
              </a:extLst>
            </p:cNvPr>
            <p:cNvSpPr/>
            <p:nvPr/>
          </p:nvSpPr>
          <p:spPr>
            <a:xfrm>
              <a:off x="4607878" y="2936535"/>
              <a:ext cx="3022332" cy="879943"/>
            </a:xfrm>
            <a:custGeom>
              <a:avLst/>
              <a:gdLst>
                <a:gd name="connsiteX0" fmla="*/ 0 w 3022332"/>
                <a:gd name="connsiteY0" fmla="*/ 972538 h 972538"/>
                <a:gd name="connsiteX1" fmla="*/ 1232033 w 3022332"/>
                <a:gd name="connsiteY1" fmla="*/ 58138 h 972538"/>
                <a:gd name="connsiteX2" fmla="*/ 3022332 w 3022332"/>
                <a:gd name="connsiteY2" fmla="*/ 106265 h 972538"/>
                <a:gd name="connsiteX0" fmla="*/ 0 w 3022332"/>
                <a:gd name="connsiteY0" fmla="*/ 879943 h 879943"/>
                <a:gd name="connsiteX1" fmla="*/ 1280159 w 3022332"/>
                <a:gd name="connsiteY1" fmla="*/ 129172 h 879943"/>
                <a:gd name="connsiteX2" fmla="*/ 3022332 w 3022332"/>
                <a:gd name="connsiteY2" fmla="*/ 13670 h 87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2332" h="879943">
                  <a:moveTo>
                    <a:pt x="0" y="879943"/>
                  </a:moveTo>
                  <a:cubicBezTo>
                    <a:pt x="364155" y="494932"/>
                    <a:pt x="776437" y="273551"/>
                    <a:pt x="1280159" y="129172"/>
                  </a:cubicBezTo>
                  <a:cubicBezTo>
                    <a:pt x="1783881" y="-15207"/>
                    <a:pt x="2627696" y="-11997"/>
                    <a:pt x="3022332" y="13670"/>
                  </a:cubicBezTo>
                </a:path>
              </a:pathLst>
            </a:custGeom>
            <a:noFill/>
            <a:ln w="50800">
              <a:head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18A5EB-9BF0-8674-C8B8-A0285497F679}"/>
                </a:ext>
              </a:extLst>
            </p:cNvPr>
            <p:cNvSpPr txBox="1"/>
            <p:nvPr/>
          </p:nvSpPr>
          <p:spPr>
            <a:xfrm>
              <a:off x="6194425" y="3031768"/>
              <a:ext cx="1459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More peripheral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796A26-B493-82C9-1FE5-564113850160}"/>
              </a:ext>
            </a:extLst>
          </p:cNvPr>
          <p:cNvSpPr txBox="1"/>
          <p:nvPr/>
        </p:nvSpPr>
        <p:spPr>
          <a:xfrm>
            <a:off x="184286" y="1301032"/>
            <a:ext cx="24362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Length and temperature phase space </a:t>
            </a:r>
            <a:r>
              <a:rPr lang="en-US" dirty="0"/>
              <a:t>probed by experimental results (according to the hydro model we use</a:t>
            </a:r>
            <a:r>
              <a:rPr lang="en-US" baseline="30000" dirty="0"/>
              <a:t>1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systems are </a:t>
            </a:r>
            <a:r>
              <a:rPr lang="en-US" i="1" dirty="0"/>
              <a:t>smaller</a:t>
            </a:r>
            <a:r>
              <a:rPr lang="en-US" dirty="0"/>
              <a:t> but </a:t>
            </a:r>
            <a:r>
              <a:rPr lang="en-US" i="1" dirty="0"/>
              <a:t>hotter</a:t>
            </a:r>
            <a:r>
              <a:rPr lang="en-US" dirty="0"/>
              <a:t> than peripheral large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7CBDA-760F-1180-F466-38A309B2018A}"/>
              </a:ext>
            </a:extLst>
          </p:cNvPr>
          <p:cNvSpPr txBox="1"/>
          <p:nvPr/>
        </p:nvSpPr>
        <p:spPr>
          <a:xfrm>
            <a:off x="184286" y="5062874"/>
            <a:ext cx="5040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[1] B. Schenke, C. Shen, and P. </a:t>
            </a:r>
            <a:r>
              <a:rPr lang="en-ZA" sz="1000" dirty="0" err="1">
                <a:solidFill>
                  <a:schemeClr val="accent4">
                    <a:lumMod val="50000"/>
                  </a:schemeClr>
                </a:solidFill>
              </a:rPr>
              <a:t>Tribedy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, Phys. Rev. C </a:t>
            </a:r>
            <a:r>
              <a:rPr lang="en-ZA" sz="1000" b="1" dirty="0">
                <a:solidFill>
                  <a:schemeClr val="accent4">
                    <a:lumMod val="50000"/>
                  </a:schemeClr>
                </a:solidFill>
              </a:rPr>
              <a:t>102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, 044905 (2020).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0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74CB-3F4F-B2A7-0927-840DECEBC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>
            <a:extLst>
              <a:ext uri="{FF2B5EF4-FFF2-40B4-BE49-F238E27FC236}">
                <a16:creationId xmlns:a16="http://schemas.microsoft.com/office/drawing/2014/main" id="{BD096D9A-071D-FC91-27F2-38CC5348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360000" cy="718920"/>
          </a:xfrm>
        </p:spPr>
        <p:txBody>
          <a:bodyPr lIns="0" tIns="0" rIns="0" bIns="0" anchor="ctr">
            <a:normAutofit/>
          </a:bodyPr>
          <a:lstStyle/>
          <a:p>
            <a:r>
              <a:rPr lang="en-US" sz="4000" b="1" dirty="0"/>
              <a:t>Surprising Lessons from </a:t>
            </a:r>
            <a:r>
              <a:rPr lang="en-US" sz="4000" b="1"/>
              <a:t>Cold Atoms</a:t>
            </a:r>
            <a:endParaRPr lang="en-GB" sz="4000" b="1" kern="1200" spc="-1" dirty="0">
              <a:solidFill>
                <a:srgbClr val="FFFFFF"/>
              </a:solidFill>
              <a:latin typeface="Roboto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F37FD-7A4F-95CA-A6AD-5248CF245314}"/>
              </a:ext>
            </a:extLst>
          </p:cNvPr>
          <p:cNvSpPr txBox="1"/>
          <p:nvPr/>
        </p:nvSpPr>
        <p:spPr>
          <a:xfrm>
            <a:off x="365069" y="1830715"/>
            <a:ext cx="4049954" cy="368267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kern="1200" spc="-1" dirty="0">
              <a:solidFill>
                <a:srgbClr val="2C3E50"/>
              </a:solidFill>
              <a:latin typeface="Noto Sans"/>
              <a:ea typeface="+mn-ea"/>
              <a:cs typeface="+mn-cs"/>
            </a:endParaRPr>
          </a:p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GB" sz="2400" b="1" i="1" kern="1200" spc="-1" dirty="0">
                <a:solidFill>
                  <a:srgbClr val="2C3E50"/>
                </a:solidFill>
                <a:latin typeface="Noto Sans"/>
                <a:ea typeface="+mn-ea"/>
                <a:cs typeface="+mn-cs"/>
              </a:rPr>
              <a:t>Cold atom experiments </a:t>
            </a:r>
            <a:r>
              <a:rPr lang="en-GB" sz="2400" b="1" kern="1200" spc="-1" dirty="0">
                <a:solidFill>
                  <a:srgbClr val="2C3E50"/>
                </a:solidFill>
                <a:latin typeface="Noto Sans"/>
                <a:ea typeface="+mn-ea"/>
                <a:cs typeface="+mn-cs"/>
              </a:rPr>
              <a:t>indicate that the answer is 6!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29C3-1AD5-9791-212D-28FD2D586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626" y="1169043"/>
            <a:ext cx="5241247" cy="411437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2" name="Picture 431">
            <a:extLst>
              <a:ext uri="{FF2B5EF4-FFF2-40B4-BE49-F238E27FC236}">
                <a16:creationId xmlns:a16="http://schemas.microsoft.com/office/drawing/2014/main" id="{7A6A951A-99D8-0DB2-E10E-C859BB7DD9B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584080" y="489960"/>
            <a:ext cx="5267880" cy="5669640"/>
          </a:xfrm>
          <a:prstGeom prst="rect">
            <a:avLst/>
          </a:prstGeom>
          <a:ln w="10800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0CC5C6-0E4E-B328-0114-7130FB39114A}"/>
              </a:ext>
            </a:extLst>
          </p:cNvPr>
          <p:cNvSpPr txBox="1"/>
          <p:nvPr/>
        </p:nvSpPr>
        <p:spPr>
          <a:xfrm>
            <a:off x="6235922" y="5236388"/>
            <a:ext cx="6495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chemeClr val="accent4">
                    <a:lumMod val="50000"/>
                  </a:schemeClr>
                </a:solidFill>
              </a:rPr>
              <a:t>S. Brandstetter, et al., Nat. Phys. </a:t>
            </a:r>
            <a:r>
              <a:rPr lang="en-ZA" sz="1200" b="1" dirty="0">
                <a:solidFill>
                  <a:schemeClr val="accent4">
                    <a:lumMod val="50000"/>
                  </a:schemeClr>
                </a:solidFill>
              </a:rPr>
              <a:t>21</a:t>
            </a:r>
            <a:r>
              <a:rPr lang="en-ZA" sz="1200" dirty="0">
                <a:solidFill>
                  <a:schemeClr val="accent4">
                    <a:lumMod val="50000"/>
                  </a:schemeClr>
                </a:solidFill>
              </a:rPr>
              <a:t>, 1 (2025).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BE4F84-A47A-4B5D-FF07-4541F05C8A8A}"/>
              </a:ext>
            </a:extLst>
          </p:cNvPr>
          <p:cNvSpPr/>
          <p:nvPr/>
        </p:nvSpPr>
        <p:spPr>
          <a:xfrm>
            <a:off x="5347063" y="2177143"/>
            <a:ext cx="1793966" cy="120178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CE473-F366-FCF9-C64D-052224DFA5C0}"/>
              </a:ext>
            </a:extLst>
          </p:cNvPr>
          <p:cNvSpPr txBox="1"/>
          <p:nvPr/>
        </p:nvSpPr>
        <p:spPr>
          <a:xfrm>
            <a:off x="6113417" y="3500846"/>
            <a:ext cx="289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3+3 atoms leads to collective </a:t>
            </a:r>
            <a:r>
              <a:rPr lang="en-US" b="1" dirty="0" err="1"/>
              <a:t>behaviour</a:t>
            </a:r>
            <a:r>
              <a:rPr lang="en-US" b="1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A562A-791C-724A-6D25-1C2D14D860F2}"/>
              </a:ext>
            </a:extLst>
          </p:cNvPr>
          <p:cNvSpPr txBox="1"/>
          <p:nvPr/>
        </p:nvSpPr>
        <p:spPr>
          <a:xfrm>
            <a:off x="6820462" y="1562185"/>
            <a:ext cx="98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1DFD3-849A-B907-4DF6-5A01539A579B}"/>
              </a:ext>
            </a:extLst>
          </p:cNvPr>
          <p:cNvSpPr txBox="1"/>
          <p:nvPr/>
        </p:nvSpPr>
        <p:spPr>
          <a:xfrm>
            <a:off x="7563394" y="2778034"/>
            <a:ext cx="2464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Strongly interacting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5627B-8E88-D936-FAC1-C6AB08785AA2}"/>
              </a:ext>
            </a:extLst>
          </p:cNvPr>
          <p:cNvSpPr/>
          <p:nvPr/>
        </p:nvSpPr>
        <p:spPr>
          <a:xfrm>
            <a:off x="8229600" y="1384663"/>
            <a:ext cx="1254034" cy="469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90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ECD91A-582A-E5B2-23CB-1E3A96FB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probes and selection biases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D042AE-1998-0995-ED6D-88ACB14DB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9664" y="3825939"/>
            <a:ext cx="4617318" cy="1417001"/>
          </a:xfrm>
        </p:spPr>
        <p:txBody>
          <a:bodyPr>
            <a:normAutofit/>
          </a:bodyPr>
          <a:lstStyle/>
          <a:p>
            <a:r>
              <a:rPr lang="en-ZA" dirty="0"/>
              <a:t>ALICE, Phys. Rev. C </a:t>
            </a:r>
            <a:r>
              <a:rPr lang="en-ZA" b="1" dirty="0"/>
              <a:t>91</a:t>
            </a:r>
            <a:r>
              <a:rPr lang="en-ZA" dirty="0"/>
              <a:t>, 064905 (2015).</a:t>
            </a:r>
          </a:p>
          <a:p>
            <a:r>
              <a:rPr lang="en-ZA" dirty="0"/>
              <a:t>ATLAS, Phys. Lett. B </a:t>
            </a:r>
            <a:r>
              <a:rPr lang="en-ZA" b="1" dirty="0"/>
              <a:t>763</a:t>
            </a:r>
            <a:r>
              <a:rPr lang="en-ZA" dirty="0"/>
              <a:t>, 313 (2016).</a:t>
            </a:r>
          </a:p>
          <a:p>
            <a:r>
              <a:rPr lang="en-ZA" dirty="0"/>
              <a:t>ATLAS, arXiv:2504.02638 [</a:t>
            </a:r>
            <a:r>
              <a:rPr lang="en-ZA" dirty="0" err="1"/>
              <a:t>nucl</a:t>
            </a:r>
            <a:r>
              <a:rPr lang="en-ZA" dirty="0"/>
              <a:t>-ex] (2025).</a:t>
            </a:r>
          </a:p>
          <a:p>
            <a:r>
              <a:rPr lang="en-ZA" dirty="0"/>
              <a:t>JETSCAPE, arXiv:2407.17443 [hep-</a:t>
            </a:r>
            <a:r>
              <a:rPr lang="en-ZA" dirty="0" err="1"/>
              <a:t>ph</a:t>
            </a:r>
            <a:r>
              <a:rPr lang="en-ZA" dirty="0"/>
              <a:t>] (2024).</a:t>
            </a:r>
          </a:p>
          <a:p>
            <a:r>
              <a:rPr lang="en-ZA" dirty="0"/>
              <a:t>D. V. </a:t>
            </a:r>
            <a:r>
              <a:rPr lang="en-ZA" dirty="0" err="1"/>
              <a:t>Perepelitsa</a:t>
            </a:r>
            <a:r>
              <a:rPr lang="en-ZA" dirty="0"/>
              <a:t>, Phys. Rev. C </a:t>
            </a:r>
            <a:r>
              <a:rPr lang="en-ZA" b="1" dirty="0"/>
              <a:t>110</a:t>
            </a:r>
            <a:r>
              <a:rPr lang="en-ZA" dirty="0"/>
              <a:t>, L011901 (2024).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AE5409B-21F0-E273-3C53-9489B097CE0B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230566" y="617154"/>
                <a:ext cx="9360000" cy="37800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Why are hard probes so difficult to interpret in small systems?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chemeClr val="tx1"/>
                    </a:solidFill>
                  </a:rPr>
                  <a:t>Selection biases</a:t>
                </a:r>
                <a:r>
                  <a:rPr lang="en-US" sz="2000" dirty="0">
                    <a:solidFill>
                      <a:schemeClr val="tx1"/>
                    </a:solidFill>
                  </a:rPr>
                  <a:t>. By requiring that there is a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particle in the final state, “central” events are more likely to be characterized as “peripheral”.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Open question: is this a categorization mistake or a physical effect on the produced system?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solidFill>
                      <a:schemeClr val="tx1"/>
                    </a:solidFill>
                  </a:rPr>
                  <a:t>Glauber model dependence.</a:t>
                </a:r>
                <a:r>
                  <a:rPr lang="en-US" sz="2000" dirty="0">
                    <a:solidFill>
                      <a:schemeClr val="tx1"/>
                    </a:solidFill>
                  </a:rPr>
                  <a:t> In heavy-ion collisions, the Glauber model has been extensively tested; however, the same is not true in small systems. There are reasons to think that the Glauber model (and its various modifications) break down in small systems.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AE5409B-21F0-E273-3C53-9489B097CE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230566" y="617154"/>
                <a:ext cx="9360000" cy="3780000"/>
              </a:xfrm>
              <a:blipFill>
                <a:blip r:embed="rId3"/>
                <a:stretch>
                  <a:fillRect l="-1762" r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D3C608-05CD-6FF9-C4E8-11FA7A389EC1}"/>
              </a:ext>
            </a:extLst>
          </p:cNvPr>
          <p:cNvSpPr txBox="1"/>
          <p:nvPr/>
        </p:nvSpPr>
        <p:spPr>
          <a:xfrm>
            <a:off x="230566" y="4042611"/>
            <a:ext cx="592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Perhaps these difficulties mean that it is unsurprising that small system suppression is so inconclusive?</a:t>
            </a:r>
          </a:p>
        </p:txBody>
      </p:sp>
    </p:spTree>
    <p:extLst>
      <p:ext uri="{BB962C8B-B14F-4D97-AF65-F5344CB8AC3E}">
        <p14:creationId xmlns:p14="http://schemas.microsoft.com/office/powerpoint/2010/main" val="10677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C9FAF-8440-70CC-AF21-731DFFB4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Minimum bias suppression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B5DAC0-8093-15A7-6178-D27831E9CA17}"/>
              </a:ext>
            </a:extLst>
          </p:cNvPr>
          <p:cNvGrpSpPr/>
          <p:nvPr/>
        </p:nvGrpSpPr>
        <p:grpSpPr>
          <a:xfrm>
            <a:off x="519952" y="1020467"/>
            <a:ext cx="8664694" cy="2941933"/>
            <a:chOff x="1048870" y="1800396"/>
            <a:chExt cx="8664694" cy="2941933"/>
          </a:xfrm>
        </p:grpSpPr>
        <p:pic>
          <p:nvPicPr>
            <p:cNvPr id="7" name="Picture 6" descr="A graph of a curve&#10;&#10;AI-generated content may be incorrect.">
              <a:extLst>
                <a:ext uri="{FF2B5EF4-FFF2-40B4-BE49-F238E27FC236}">
                  <a16:creationId xmlns:a16="http://schemas.microsoft.com/office/drawing/2014/main" id="{8ED65013-F442-882E-6239-D00781A96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870" y="2262061"/>
              <a:ext cx="8664694" cy="2480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761A94-5080-F2EE-CA79-0C46D0C020DA}"/>
                </a:ext>
              </a:extLst>
            </p:cNvPr>
            <p:cNvSpPr txBox="1"/>
            <p:nvPr/>
          </p:nvSpPr>
          <p:spPr>
            <a:xfrm>
              <a:off x="2855073" y="1800396"/>
              <a:ext cx="5458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Minimum bias </a:t>
              </a:r>
              <a:r>
                <a:rPr lang="en-US" sz="2400" i="1" dirty="0"/>
                <a:t>p + </a:t>
              </a:r>
              <a:r>
                <a:rPr lang="en-US" sz="2400" dirty="0"/>
                <a:t>Pb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03B0773-FD18-7F26-D7C4-90EDD871EB15}"/>
              </a:ext>
            </a:extLst>
          </p:cNvPr>
          <p:cNvSpPr txBox="1"/>
          <p:nvPr/>
        </p:nvSpPr>
        <p:spPr>
          <a:xfrm>
            <a:off x="5571870" y="4246114"/>
            <a:ext cx="4355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significant differences in the experimental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Future: minimum bias O + 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5758E-D082-4023-49E3-509E2968AC10}"/>
                  </a:ext>
                </a:extLst>
              </p:cNvPr>
              <p:cNvSpPr txBox="1"/>
              <p:nvPr/>
            </p:nvSpPr>
            <p:spPr>
              <a:xfrm>
                <a:off x="152959" y="4384614"/>
                <a:ext cx="49022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Large disagreement at lower-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!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Washed out signal at higher-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5758E-D082-4023-49E3-509E2968A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59" y="4384614"/>
                <a:ext cx="4902282" cy="646331"/>
              </a:xfrm>
              <a:prstGeom prst="rect">
                <a:avLst/>
              </a:prstGeom>
              <a:blipFill>
                <a:blip r:embed="rId3"/>
                <a:stretch>
                  <a:fillRect l="-777" t="-392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024BE8-126E-9A59-F66C-D8C5523DC242}"/>
              </a:ext>
            </a:extLst>
          </p:cNvPr>
          <p:cNvCxnSpPr/>
          <p:nvPr/>
        </p:nvCxnSpPr>
        <p:spPr>
          <a:xfrm flipV="1">
            <a:off x="1228165" y="2608729"/>
            <a:ext cx="313764" cy="17265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70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61E1-23F4-4BFA-EBA4-A72A3E1F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Minimum bias suppression cont.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F3B10-807B-9D35-F445-96CD07C84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911" y="4663290"/>
            <a:ext cx="4814401" cy="741007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ZA" dirty="0"/>
              <a:t>W. Ke and I. </a:t>
            </a:r>
            <a:r>
              <a:rPr lang="en-ZA" dirty="0" err="1"/>
              <a:t>Vitev</a:t>
            </a:r>
            <a:r>
              <a:rPr lang="en-ZA" dirty="0"/>
              <a:t>, Phys. Rev. C </a:t>
            </a:r>
            <a:r>
              <a:rPr lang="en-ZA" b="1" dirty="0"/>
              <a:t>107</a:t>
            </a:r>
            <a:r>
              <a:rPr lang="en-ZA" dirty="0"/>
              <a:t>, 064903 (2023).</a:t>
            </a:r>
          </a:p>
          <a:p>
            <a:pPr marL="228600" indent="-228600">
              <a:spcBef>
                <a:spcPts val="200"/>
              </a:spcBef>
              <a:buAutoNum type="alphaUcPeriod"/>
            </a:pPr>
            <a:r>
              <a:rPr lang="en-ZA" dirty="0"/>
              <a:t>Huss, A. Kurkela, A. </a:t>
            </a:r>
            <a:r>
              <a:rPr lang="en-ZA" dirty="0" err="1"/>
              <a:t>Mazeliauskas</a:t>
            </a:r>
            <a:r>
              <a:rPr lang="en-ZA" dirty="0"/>
              <a:t>, R. </a:t>
            </a:r>
            <a:r>
              <a:rPr lang="en-ZA" dirty="0" err="1"/>
              <a:t>Paatelainen</a:t>
            </a:r>
            <a:r>
              <a:rPr lang="en-ZA" dirty="0"/>
              <a:t>, W. van der Schee, and U. A. Wiedemann, Phys. Rev. Lett. </a:t>
            </a:r>
            <a:r>
              <a:rPr lang="en-ZA" b="1" dirty="0"/>
              <a:t>126</a:t>
            </a:r>
            <a:r>
              <a:rPr lang="en-ZA" dirty="0"/>
              <a:t>, 192301 (2021).</a:t>
            </a:r>
          </a:p>
          <a:p>
            <a:pPr>
              <a:spcBef>
                <a:spcPts val="200"/>
              </a:spcBef>
            </a:pPr>
            <a:r>
              <a:rPr lang="en-ZA" dirty="0"/>
              <a:t>J. Gebhard, A. </a:t>
            </a:r>
            <a:r>
              <a:rPr lang="en-ZA" dirty="0" err="1"/>
              <a:t>Mazeliauskas</a:t>
            </a:r>
            <a:r>
              <a:rPr lang="en-ZA" dirty="0"/>
              <a:t>, and A. Takacs, JHEP </a:t>
            </a:r>
            <a:r>
              <a:rPr lang="en-ZA" b="1" dirty="0"/>
              <a:t>04</a:t>
            </a:r>
            <a:r>
              <a:rPr lang="en-ZA" dirty="0"/>
              <a:t>, 034 (2025).</a:t>
            </a:r>
          </a:p>
          <a:p>
            <a:pPr>
              <a:spcBef>
                <a:spcPts val="200"/>
              </a:spcBef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F28265-201E-F2EF-C769-6C7FF7730277}"/>
                  </a:ext>
                </a:extLst>
              </p:cNvPr>
              <p:cNvSpPr txBox="1"/>
              <p:nvPr/>
            </p:nvSpPr>
            <p:spPr>
              <a:xfrm>
                <a:off x="225911" y="1054249"/>
                <a:ext cx="5852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What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b="1" dirty="0"/>
                  <a:t>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b="1" dirty="0"/>
                  <a:t> GeV) physics are we missing?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F28265-201E-F2EF-C769-6C7FF7730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11" y="1054249"/>
                <a:ext cx="5852160" cy="369332"/>
              </a:xfrm>
              <a:prstGeom prst="rect">
                <a:avLst/>
              </a:prstGeom>
              <a:blipFill>
                <a:blip r:embed="rId2"/>
                <a:stretch>
                  <a:fillRect l="-86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E1F8886-597C-993D-985A-005D69F0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59" y="1210235"/>
            <a:ext cx="4133992" cy="32500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78EEEF9-B711-F313-9E22-A0E1F7F8564B}"/>
              </a:ext>
            </a:extLst>
          </p:cNvPr>
          <p:cNvSpPr/>
          <p:nvPr/>
        </p:nvSpPr>
        <p:spPr>
          <a:xfrm>
            <a:off x="6422316" y="1850315"/>
            <a:ext cx="1792539" cy="1463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62363-0FF3-BFE0-DA5C-EFD8BB0B20A6}"/>
              </a:ext>
            </a:extLst>
          </p:cNvPr>
          <p:cNvSpPr txBox="1"/>
          <p:nvPr/>
        </p:nvSpPr>
        <p:spPr>
          <a:xfrm>
            <a:off x="422682" y="1549101"/>
            <a:ext cx="512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Cronin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PDF’s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QGP form in less-central systems?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Pre-thermalization time energy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Faster fall-off of </a:t>
            </a:r>
            <a:r>
              <a:rPr lang="en-US" dirty="0" err="1"/>
              <a:t>pA</a:t>
            </a:r>
            <a:r>
              <a:rPr lang="en-US" dirty="0"/>
              <a:t> temperature with time compared to </a:t>
            </a:r>
            <a:r>
              <a:rPr lang="en-US" dirty="0" err="1"/>
              <a:t>Bjorken</a:t>
            </a:r>
            <a:r>
              <a:rPr lang="en-US" dirty="0"/>
              <a:t>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Coalescence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Correlations between hard and soft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7CAB6-4899-9D9F-1895-59356B5500FD}"/>
                  </a:ext>
                </a:extLst>
              </p:cNvPr>
              <p:cNvSpPr txBox="1"/>
              <p:nvPr/>
            </p:nvSpPr>
            <p:spPr>
              <a:xfrm>
                <a:off x="225911" y="3982945"/>
                <a:ext cx="514215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All of these would move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𝑝𝐴</m:t>
                        </m:r>
                      </m:sub>
                    </m:sSub>
                  </m:oMath>
                </a14:m>
                <a:r>
                  <a:rPr lang="en-US" dirty="0"/>
                  <a:t> up at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b="0" dirty="0"/>
                  <a:t>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7CAB6-4899-9D9F-1895-59356B550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11" y="3982945"/>
                <a:ext cx="5142155" cy="390748"/>
              </a:xfrm>
              <a:prstGeom prst="rect">
                <a:avLst/>
              </a:prstGeom>
              <a:blipFill>
                <a:blip r:embed="rId4"/>
                <a:stretch>
                  <a:fillRect l="-985" t="-937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4541109-137C-D2D2-5F9B-E6EBA1F56A92}"/>
              </a:ext>
            </a:extLst>
          </p:cNvPr>
          <p:cNvSpPr txBox="1">
            <a:spLocks/>
          </p:cNvSpPr>
          <p:nvPr/>
        </p:nvSpPr>
        <p:spPr>
          <a:xfrm>
            <a:off x="5368066" y="4647004"/>
            <a:ext cx="4814401" cy="7410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ZA" dirty="0"/>
              <a:t>CF, A. Grindrod, and W. A. Horowitz, Eur. Phys. J. C </a:t>
            </a:r>
            <a:r>
              <a:rPr lang="en-ZA" b="1" dirty="0"/>
              <a:t>83</a:t>
            </a:r>
            <a:r>
              <a:rPr lang="en-ZA" dirty="0"/>
              <a:t>, 1060 (2023).</a:t>
            </a:r>
          </a:p>
          <a:p>
            <a:pPr>
              <a:spcBef>
                <a:spcPts val="200"/>
              </a:spcBef>
            </a:pPr>
            <a:r>
              <a:rPr lang="en-ZA" dirty="0"/>
              <a:t>C. Zhang, L. Zheng, S. Shi, and Z.-W. Lin, Phys. Lett. B </a:t>
            </a:r>
            <a:r>
              <a:rPr lang="en-ZA" b="1" dirty="0"/>
              <a:t>846</a:t>
            </a:r>
            <a:r>
              <a:rPr lang="en-ZA" dirty="0"/>
              <a:t>, 138219 (2023).</a:t>
            </a:r>
          </a:p>
          <a:p>
            <a:pPr>
              <a:spcBef>
                <a:spcPts val="200"/>
              </a:spcBef>
            </a:pPr>
            <a:r>
              <a:rPr lang="en-ZA" dirty="0"/>
              <a:t>JETSCAPE, arXiv:2407.17443 [hep-</a:t>
            </a:r>
            <a:r>
              <a:rPr lang="en-ZA" dirty="0" err="1"/>
              <a:t>ph</a:t>
            </a:r>
            <a:r>
              <a:rPr lang="en-ZA" dirty="0"/>
              <a:t>] (2024).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98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0ADD-2FEC-A2C4-344E-3114C729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Self-normalized observables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AC4F7-7C55-9966-E223-0F74279CDD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213" y="5324913"/>
            <a:ext cx="4617318" cy="691273"/>
          </a:xfrm>
        </p:spPr>
        <p:txBody>
          <a:bodyPr>
            <a:normAutofit/>
          </a:bodyPr>
          <a:lstStyle/>
          <a:p>
            <a:r>
              <a:rPr lang="en-ZA" dirty="0"/>
              <a:t>ATLAS, Phys. Rev. Lett. </a:t>
            </a:r>
            <a:r>
              <a:rPr lang="en-ZA" b="1" dirty="0"/>
              <a:t>131</a:t>
            </a:r>
            <a:r>
              <a:rPr lang="en-ZA" dirty="0"/>
              <a:t>, 072301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5B862-6311-8BF3-3DD8-E1D89BED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539" y="2027493"/>
            <a:ext cx="6625196" cy="3456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C05C7E-BD52-268C-AB36-7B7A52F68292}"/>
                  </a:ext>
                </a:extLst>
              </p:cNvPr>
              <p:cNvSpPr txBox="1"/>
              <p:nvPr/>
            </p:nvSpPr>
            <p:spPr>
              <a:xfrm>
                <a:off x="229478" y="918197"/>
                <a:ext cx="9360000" cy="149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Back-to-back correlations </a:t>
                </a:r>
                <a:r>
                  <a:rPr lang="en-US" dirty="0"/>
                  <a:t>are another useful self-normalized probe of energy loss in small systems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𝑝𝐴</m:t>
                        </m:r>
                      </m:sub>
                    </m:sSub>
                  </m:oMath>
                </a14:m>
                <a:r>
                  <a:rPr lang="en-US" dirty="0"/>
                  <a:t> consistent with no energy loss, although quantitative theoretical predictions are needed to make strong conclusions (work in progress!)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C05C7E-BD52-268C-AB36-7B7A52F68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8" y="918197"/>
                <a:ext cx="9360000" cy="1498744"/>
              </a:xfrm>
              <a:prstGeom prst="rect">
                <a:avLst/>
              </a:prstGeom>
              <a:blipFill>
                <a:blip r:embed="rId4"/>
                <a:stretch>
                  <a:fillRect l="-54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CCB144C-BD13-F3A4-9AAA-E13AEF4373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4" r="3533" b="31116"/>
          <a:stretch>
            <a:fillRect/>
          </a:stretch>
        </p:blipFill>
        <p:spPr>
          <a:xfrm>
            <a:off x="19658" y="2155082"/>
            <a:ext cx="3817946" cy="294206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C864F90-9201-DB4F-593A-5E1E265108AB}"/>
              </a:ext>
            </a:extLst>
          </p:cNvPr>
          <p:cNvSpPr txBox="1">
            <a:spLocks/>
          </p:cNvSpPr>
          <p:nvPr/>
        </p:nvSpPr>
        <p:spPr>
          <a:xfrm>
            <a:off x="139192" y="4979277"/>
            <a:ext cx="4617318" cy="6912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PHENIX, Phys. Rev. Lett. </a:t>
            </a:r>
            <a:r>
              <a:rPr lang="en-ZA" b="1" dirty="0"/>
              <a:t>134</a:t>
            </a:r>
            <a:r>
              <a:rPr lang="en-ZA" dirty="0"/>
              <a:t>, 022302 (2025).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402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4DA5-AB14-08E4-B147-0AE2D0BF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Self-normalized observables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0A6CE-829C-0C06-E259-411D51565A70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375146" y="945275"/>
                <a:ext cx="9360000" cy="37800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Use the number of direct,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b="0" dirty="0"/>
                  <a:t> photons as a measure of the number of binary collisions </a:t>
                </a:r>
                <a:endParaRPr lang="en-US" sz="2000" dirty="0"/>
              </a:p>
              <a:p>
                <a:r>
                  <a:rPr lang="en-US" sz="2000" b="0" dirty="0"/>
                  <a:t>Finds 4.5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b="0" dirty="0"/>
                  <a:t> suppression, but interpretation may also be due to initial state effects (esp. color fluctuation model)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0A6CE-829C-0C06-E259-411D51565A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375146" y="945275"/>
                <a:ext cx="9360000" cy="3780000"/>
              </a:xfrm>
              <a:blipFill>
                <a:blip r:embed="rId2"/>
                <a:stretch>
                  <a:fillRect l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0A147-E09A-B52A-C53A-14365A37E3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906" y="5052105"/>
            <a:ext cx="8446457" cy="81419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ZA" dirty="0"/>
              <a:t>PHENIX, Phys. Rev. Lett. </a:t>
            </a:r>
            <a:r>
              <a:rPr lang="en-ZA" b="1" dirty="0"/>
              <a:t>134</a:t>
            </a:r>
            <a:r>
              <a:rPr lang="en-ZA" dirty="0"/>
              <a:t>, 022302 (2025); M. </a:t>
            </a:r>
            <a:r>
              <a:rPr lang="en-ZA" dirty="0" err="1"/>
              <a:t>Alvioli</a:t>
            </a:r>
            <a:r>
              <a:rPr lang="en-ZA" dirty="0"/>
              <a:t> and M. </a:t>
            </a:r>
            <a:r>
              <a:rPr lang="en-ZA" dirty="0" err="1"/>
              <a:t>Strikman</a:t>
            </a:r>
            <a:r>
              <a:rPr lang="en-ZA" dirty="0"/>
              <a:t>, Phys. Lett. B </a:t>
            </a:r>
            <a:r>
              <a:rPr lang="en-ZA" b="1" dirty="0"/>
              <a:t>722</a:t>
            </a:r>
            <a:r>
              <a:rPr lang="en-ZA" dirty="0"/>
              <a:t>, 347 (2013).; D. V. </a:t>
            </a:r>
            <a:r>
              <a:rPr lang="en-ZA" dirty="0" err="1"/>
              <a:t>Perepelitsa</a:t>
            </a:r>
            <a:r>
              <a:rPr lang="en-ZA" dirty="0"/>
              <a:t>, Phys. Rev. C </a:t>
            </a:r>
            <a:r>
              <a:rPr lang="en-ZA" b="1" dirty="0"/>
              <a:t>110</a:t>
            </a:r>
            <a:r>
              <a:rPr lang="en-ZA" dirty="0"/>
              <a:t>, L011901 (2024).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CC112C-1EFB-612D-84CD-3544643B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984"/>
          <a:stretch>
            <a:fillRect/>
          </a:stretch>
        </p:blipFill>
        <p:spPr>
          <a:xfrm>
            <a:off x="4584866" y="2023707"/>
            <a:ext cx="5269853" cy="3391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EA19C-4EE1-CE83-985A-8233236418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736"/>
          <a:stretch>
            <a:fillRect/>
          </a:stretch>
        </p:blipFill>
        <p:spPr>
          <a:xfrm>
            <a:off x="345479" y="2331229"/>
            <a:ext cx="4104668" cy="2776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F3E5-9BFF-218B-0919-A964DBE35196}"/>
                  </a:ext>
                </a:extLst>
              </p:cNvPr>
              <p:cNvSpPr txBox="1"/>
              <p:nvPr/>
            </p:nvSpPr>
            <p:spPr>
              <a:xfrm>
                <a:off x="755374" y="1123122"/>
                <a:ext cx="8160026" cy="679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Selection biases may still be present in self-normalized observables.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instance, different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may lead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EXP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F3E5-9BFF-218B-0919-A964DBE35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4" y="1123122"/>
                <a:ext cx="8160026" cy="679545"/>
              </a:xfrm>
              <a:prstGeom prst="rect">
                <a:avLst/>
              </a:prstGeom>
              <a:blipFill>
                <a:blip r:embed="rId5"/>
                <a:stretch>
                  <a:fillRect l="-466" t="-3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652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086F-98E1-DF85-9590-E1886050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system suppression at RHIC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AD64B-8894-EBF5-545C-D25696A08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05" y="5221828"/>
            <a:ext cx="4617318" cy="215601"/>
          </a:xfrm>
        </p:spPr>
        <p:txBody>
          <a:bodyPr/>
          <a:lstStyle/>
          <a:p>
            <a:r>
              <a:rPr lang="en-US" dirty="0"/>
              <a:t>PHENIX, Phys. Rev. Lett. 134, 022302 (2025).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61CC1-BD5B-2198-D49B-6EEAE3745D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490" y="856167"/>
            <a:ext cx="7334865" cy="4473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BE487-89E2-1015-CF93-977C60C92EC8}"/>
              </a:ext>
            </a:extLst>
          </p:cNvPr>
          <p:cNvSpPr txBox="1"/>
          <p:nvPr/>
        </p:nvSpPr>
        <p:spPr>
          <a:xfrm>
            <a:off x="6961239" y="1246237"/>
            <a:ext cx="29496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 within one-sigma with PHENIX centrality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all grey boxes are fully correlated systematic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Moderately </a:t>
            </a:r>
            <a:r>
              <a:rPr lang="en-US" dirty="0" err="1"/>
              <a:t>oversuppressed</a:t>
            </a:r>
            <a:r>
              <a:rPr lang="en-US" dirty="0"/>
              <a:t>: no energy loss in the initial stage, soft / hard correlations, QGP formation turns off at some event-activity?</a:t>
            </a:r>
          </a:p>
        </p:txBody>
      </p:sp>
    </p:spTree>
    <p:extLst>
      <p:ext uri="{BB962C8B-B14F-4D97-AF65-F5344CB8AC3E}">
        <p14:creationId xmlns:p14="http://schemas.microsoft.com/office/powerpoint/2010/main" val="1934205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AD920-344A-CEF8-6730-DD4043F2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path to an answer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B37F3DFB-68BC-B492-79FC-18DDCF3D02FB}"/>
              </a:ext>
            </a:extLst>
          </p:cNvPr>
          <p:cNvGrpSpPr/>
          <p:nvPr/>
        </p:nvGrpSpPr>
        <p:grpSpPr>
          <a:xfrm>
            <a:off x="3727159" y="2886787"/>
            <a:ext cx="410746" cy="293921"/>
            <a:chOff x="3727159" y="2886787"/>
            <a:chExt cx="410746" cy="29392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FBD774D-91D2-1669-7A35-1CA53DBAA648}"/>
                </a:ext>
              </a:extLst>
            </p:cNvPr>
            <p:cNvSpPr/>
            <p:nvPr/>
          </p:nvSpPr>
          <p:spPr>
            <a:xfrm>
              <a:off x="3727159" y="2944302"/>
              <a:ext cx="330404" cy="236405"/>
            </a:xfrm>
            <a:custGeom>
              <a:avLst/>
              <a:gdLst>
                <a:gd name="connsiteX0" fmla="*/ 0 w 330404"/>
                <a:gd name="connsiteY0" fmla="*/ 236406 h 236405"/>
                <a:gd name="connsiteX1" fmla="*/ 330404 w 330404"/>
                <a:gd name="connsiteY1" fmla="*/ 0 h 23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404" h="236405">
                  <a:moveTo>
                    <a:pt x="0" y="236406"/>
                  </a:moveTo>
                  <a:lnTo>
                    <a:pt x="330404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493B8F-B2D3-B815-9ED6-55EFCB55FCD9}"/>
                </a:ext>
              </a:extLst>
            </p:cNvPr>
            <p:cNvSpPr/>
            <p:nvPr/>
          </p:nvSpPr>
          <p:spPr>
            <a:xfrm>
              <a:off x="4028758" y="2886787"/>
              <a:ext cx="109146" cy="97550"/>
            </a:xfrm>
            <a:custGeom>
              <a:avLst/>
              <a:gdLst>
                <a:gd name="connsiteX0" fmla="*/ 109147 w 109146"/>
                <a:gd name="connsiteY0" fmla="*/ 0 h 97550"/>
                <a:gd name="connsiteX1" fmla="*/ 57609 w 109146"/>
                <a:gd name="connsiteY1" fmla="*/ 97551 h 97550"/>
                <a:gd name="connsiteX2" fmla="*/ 0 w 109146"/>
                <a:gd name="connsiteY2" fmla="*/ 17339 h 9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146" h="97550">
                  <a:moveTo>
                    <a:pt x="109147" y="0"/>
                  </a:moveTo>
                  <a:lnTo>
                    <a:pt x="57609" y="97551"/>
                  </a:lnTo>
                  <a:lnTo>
                    <a:pt x="0" y="17339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CE5511C2-B1DE-004B-00AC-E7C163778DB4}"/>
              </a:ext>
            </a:extLst>
          </p:cNvPr>
          <p:cNvGrpSpPr/>
          <p:nvPr/>
        </p:nvGrpSpPr>
        <p:grpSpPr>
          <a:xfrm>
            <a:off x="3713039" y="3730489"/>
            <a:ext cx="424442" cy="273339"/>
            <a:chOff x="3713039" y="3730489"/>
            <a:chExt cx="424442" cy="273339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1338620-7A3C-58DB-0165-2E5AB57F93AF}"/>
                </a:ext>
              </a:extLst>
            </p:cNvPr>
            <p:cNvSpPr/>
            <p:nvPr/>
          </p:nvSpPr>
          <p:spPr>
            <a:xfrm>
              <a:off x="3713039" y="3730489"/>
              <a:ext cx="341417" cy="219912"/>
            </a:xfrm>
            <a:custGeom>
              <a:avLst/>
              <a:gdLst>
                <a:gd name="connsiteX0" fmla="*/ 0 w 341417"/>
                <a:gd name="connsiteY0" fmla="*/ 0 h 219912"/>
                <a:gd name="connsiteX1" fmla="*/ 341418 w 341417"/>
                <a:gd name="connsiteY1" fmla="*/ 219912 h 21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417" h="219912">
                  <a:moveTo>
                    <a:pt x="0" y="0"/>
                  </a:moveTo>
                  <a:lnTo>
                    <a:pt x="341418" y="219912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551222B-65CB-6A4C-23A8-4273FCF14960}"/>
                </a:ext>
              </a:extLst>
            </p:cNvPr>
            <p:cNvSpPr/>
            <p:nvPr/>
          </p:nvSpPr>
          <p:spPr>
            <a:xfrm>
              <a:off x="4027629" y="3908956"/>
              <a:ext cx="109852" cy="94872"/>
            </a:xfrm>
            <a:custGeom>
              <a:avLst/>
              <a:gdLst>
                <a:gd name="connsiteX0" fmla="*/ 109852 w 109852"/>
                <a:gd name="connsiteY0" fmla="*/ 94872 h 94872"/>
                <a:gd name="connsiteX1" fmla="*/ 0 w 109852"/>
                <a:gd name="connsiteY1" fmla="*/ 82890 h 94872"/>
                <a:gd name="connsiteX2" fmla="*/ 53655 w 109852"/>
                <a:gd name="connsiteY2" fmla="*/ 0 h 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52" h="94872">
                  <a:moveTo>
                    <a:pt x="109852" y="94872"/>
                  </a:moveTo>
                  <a:lnTo>
                    <a:pt x="0" y="82890"/>
                  </a:lnTo>
                  <a:lnTo>
                    <a:pt x="53655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3077FC8-3725-A44D-35F0-C8334A769717}"/>
              </a:ext>
            </a:extLst>
          </p:cNvPr>
          <p:cNvGrpSpPr/>
          <p:nvPr/>
        </p:nvGrpSpPr>
        <p:grpSpPr>
          <a:xfrm>
            <a:off x="5280342" y="2877624"/>
            <a:ext cx="400297" cy="558097"/>
            <a:chOff x="5280342" y="2877624"/>
            <a:chExt cx="400297" cy="558097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EAE98F6-BA3E-263E-083F-D832ABF57D0E}"/>
                </a:ext>
              </a:extLst>
            </p:cNvPr>
            <p:cNvSpPr/>
            <p:nvPr/>
          </p:nvSpPr>
          <p:spPr>
            <a:xfrm>
              <a:off x="5280342" y="2877624"/>
              <a:ext cx="342688" cy="477886"/>
            </a:xfrm>
            <a:custGeom>
              <a:avLst/>
              <a:gdLst>
                <a:gd name="connsiteX0" fmla="*/ 0 w 342688"/>
                <a:gd name="connsiteY0" fmla="*/ 0 h 477886"/>
                <a:gd name="connsiteX1" fmla="*/ 342689 w 342688"/>
                <a:gd name="connsiteY1" fmla="*/ 477886 h 47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688" h="477886">
                  <a:moveTo>
                    <a:pt x="0" y="0"/>
                  </a:moveTo>
                  <a:lnTo>
                    <a:pt x="342689" y="477886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781E47-0E31-762A-613E-EEDE78CAEC06}"/>
                </a:ext>
              </a:extLst>
            </p:cNvPr>
            <p:cNvSpPr/>
            <p:nvPr/>
          </p:nvSpPr>
          <p:spPr>
            <a:xfrm>
              <a:off x="5582931" y="3326752"/>
              <a:ext cx="97709" cy="108969"/>
            </a:xfrm>
            <a:custGeom>
              <a:avLst/>
              <a:gdLst>
                <a:gd name="connsiteX0" fmla="*/ 97710 w 97709"/>
                <a:gd name="connsiteY0" fmla="*/ 108969 h 108969"/>
                <a:gd name="connsiteX1" fmla="*/ 0 w 97709"/>
                <a:gd name="connsiteY1" fmla="*/ 57516 h 108969"/>
                <a:gd name="connsiteX2" fmla="*/ 80342 w 97709"/>
                <a:gd name="connsiteY2" fmla="*/ 0 h 10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09" h="108969">
                  <a:moveTo>
                    <a:pt x="97710" y="108969"/>
                  </a:moveTo>
                  <a:lnTo>
                    <a:pt x="0" y="57516"/>
                  </a:lnTo>
                  <a:lnTo>
                    <a:pt x="80342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6">
            <a:extLst>
              <a:ext uri="{FF2B5EF4-FFF2-40B4-BE49-F238E27FC236}">
                <a16:creationId xmlns:a16="http://schemas.microsoft.com/office/drawing/2014/main" id="{7B61E2C3-F8F7-3648-D772-2E3C5756D696}"/>
              </a:ext>
            </a:extLst>
          </p:cNvPr>
          <p:cNvGrpSpPr/>
          <p:nvPr/>
        </p:nvGrpSpPr>
        <p:grpSpPr>
          <a:xfrm>
            <a:off x="4150754" y="2595685"/>
            <a:ext cx="1129588" cy="563877"/>
            <a:chOff x="4150754" y="2595685"/>
            <a:chExt cx="1129588" cy="563877"/>
          </a:xfrm>
          <a:solidFill>
            <a:srgbClr val="DAE8FC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6724AD3-AA24-96B1-8615-2059CD419B84}"/>
                </a:ext>
              </a:extLst>
            </p:cNvPr>
            <p:cNvSpPr/>
            <p:nvPr/>
          </p:nvSpPr>
          <p:spPr>
            <a:xfrm>
              <a:off x="4150754" y="2595685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4E5358-A622-067E-A616-86CC9E7A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814" y="2778945"/>
              <a:ext cx="1101348" cy="239647"/>
            </a:xfrm>
            <a:custGeom>
              <a:avLst/>
              <a:gdLst>
                <a:gd name="connsiteX0" fmla="*/ -1 w 1101348"/>
                <a:gd name="connsiteY0" fmla="*/ -1 h 239647"/>
                <a:gd name="connsiteX1" fmla="*/ 1101348 w 1101348"/>
                <a:gd name="connsiteY1" fmla="*/ -1 h 239647"/>
                <a:gd name="connsiteX2" fmla="*/ 1101348 w 1101348"/>
                <a:gd name="connsiteY2" fmla="*/ 239647 h 239647"/>
                <a:gd name="connsiteX3" fmla="*/ -1 w 1101348"/>
                <a:gd name="connsiteY3" fmla="*/ 239647 h 23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239647">
                  <a:moveTo>
                    <a:pt x="-1" y="-1"/>
                  </a:moveTo>
                  <a:lnTo>
                    <a:pt x="1101348" y="-1"/>
                  </a:lnTo>
                  <a:lnTo>
                    <a:pt x="1101348" y="239647"/>
                  </a:lnTo>
                  <a:lnTo>
                    <a:pt x="-1" y="239647"/>
                  </a:lnTo>
                  <a:close/>
                </a:path>
              </a:pathLst>
            </a:custGeom>
          </p:spPr>
        </p:pic>
      </p:grpSp>
      <p:grpSp>
        <p:nvGrpSpPr>
          <p:cNvPr id="21" name="Graphic 6">
            <a:extLst>
              <a:ext uri="{FF2B5EF4-FFF2-40B4-BE49-F238E27FC236}">
                <a16:creationId xmlns:a16="http://schemas.microsoft.com/office/drawing/2014/main" id="{DEC3A39E-02AC-4FBD-8A3A-28C56879443A}"/>
              </a:ext>
            </a:extLst>
          </p:cNvPr>
          <p:cNvGrpSpPr/>
          <p:nvPr/>
        </p:nvGrpSpPr>
        <p:grpSpPr>
          <a:xfrm>
            <a:off x="5280342" y="3461378"/>
            <a:ext cx="400156" cy="551049"/>
            <a:chOff x="5280342" y="3461378"/>
            <a:chExt cx="400156" cy="551049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C024675-8C37-EFC4-18DB-66E822D1CECF}"/>
                </a:ext>
              </a:extLst>
            </p:cNvPr>
            <p:cNvSpPr/>
            <p:nvPr/>
          </p:nvSpPr>
          <p:spPr>
            <a:xfrm>
              <a:off x="5280342" y="3541167"/>
              <a:ext cx="342124" cy="471260"/>
            </a:xfrm>
            <a:custGeom>
              <a:avLst/>
              <a:gdLst>
                <a:gd name="connsiteX0" fmla="*/ 0 w 342124"/>
                <a:gd name="connsiteY0" fmla="*/ 471261 h 471260"/>
                <a:gd name="connsiteX1" fmla="*/ 342124 w 342124"/>
                <a:gd name="connsiteY1" fmla="*/ 0 h 47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124" h="471260">
                  <a:moveTo>
                    <a:pt x="0" y="471261"/>
                  </a:moveTo>
                  <a:lnTo>
                    <a:pt x="342124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9D8EDB8-F33D-2E05-69C4-A75C2460450A}"/>
                </a:ext>
              </a:extLst>
            </p:cNvPr>
            <p:cNvSpPr/>
            <p:nvPr/>
          </p:nvSpPr>
          <p:spPr>
            <a:xfrm>
              <a:off x="5582507" y="3461378"/>
              <a:ext cx="97991" cy="108828"/>
            </a:xfrm>
            <a:custGeom>
              <a:avLst/>
              <a:gdLst>
                <a:gd name="connsiteX0" fmla="*/ 97992 w 97991"/>
                <a:gd name="connsiteY0" fmla="*/ 0 h 108828"/>
                <a:gd name="connsiteX1" fmla="*/ 80060 w 97991"/>
                <a:gd name="connsiteY1" fmla="*/ 108828 h 108828"/>
                <a:gd name="connsiteX2" fmla="*/ 0 w 97991"/>
                <a:gd name="connsiteY2" fmla="*/ 50890 h 1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91" h="108828">
                  <a:moveTo>
                    <a:pt x="97992" y="0"/>
                  </a:moveTo>
                  <a:lnTo>
                    <a:pt x="80060" y="108828"/>
                  </a:lnTo>
                  <a:lnTo>
                    <a:pt x="0" y="5089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A7BD95E8-65A0-62BE-4733-6ADCF98291EB}"/>
              </a:ext>
            </a:extLst>
          </p:cNvPr>
          <p:cNvGrpSpPr/>
          <p:nvPr/>
        </p:nvGrpSpPr>
        <p:grpSpPr>
          <a:xfrm>
            <a:off x="4150754" y="3730489"/>
            <a:ext cx="1129588" cy="563877"/>
            <a:chOff x="4150754" y="3730489"/>
            <a:chExt cx="1129588" cy="563877"/>
          </a:xfrm>
          <a:solidFill>
            <a:srgbClr val="DAE8FC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34F2ADB-6864-06FF-F792-4B378714F565}"/>
                </a:ext>
              </a:extLst>
            </p:cNvPr>
            <p:cNvSpPr/>
            <p:nvPr/>
          </p:nvSpPr>
          <p:spPr>
            <a:xfrm>
              <a:off x="4150754" y="3730489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95B6E3D-400C-4C83-E554-FB6107483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7814" y="3920797"/>
              <a:ext cx="1101348" cy="239647"/>
            </a:xfrm>
            <a:custGeom>
              <a:avLst/>
              <a:gdLst>
                <a:gd name="connsiteX0" fmla="*/ -1 w 1101348"/>
                <a:gd name="connsiteY0" fmla="*/ -1 h 239647"/>
                <a:gd name="connsiteX1" fmla="*/ 1101348 w 1101348"/>
                <a:gd name="connsiteY1" fmla="*/ -1 h 239647"/>
                <a:gd name="connsiteX2" fmla="*/ 1101348 w 1101348"/>
                <a:gd name="connsiteY2" fmla="*/ 239647 h 239647"/>
                <a:gd name="connsiteX3" fmla="*/ -1 w 1101348"/>
                <a:gd name="connsiteY3" fmla="*/ 239647 h 23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239647">
                  <a:moveTo>
                    <a:pt x="-1" y="-1"/>
                  </a:moveTo>
                  <a:lnTo>
                    <a:pt x="1101348" y="-1"/>
                  </a:lnTo>
                  <a:lnTo>
                    <a:pt x="1101348" y="239647"/>
                  </a:lnTo>
                  <a:lnTo>
                    <a:pt x="-1" y="239647"/>
                  </a:lnTo>
                  <a:close/>
                </a:path>
              </a:pathLst>
            </a:custGeom>
          </p:spPr>
        </p:pic>
      </p:grpSp>
      <p:grpSp>
        <p:nvGrpSpPr>
          <p:cNvPr id="27" name="Graphic 6">
            <a:extLst>
              <a:ext uri="{FF2B5EF4-FFF2-40B4-BE49-F238E27FC236}">
                <a16:creationId xmlns:a16="http://schemas.microsoft.com/office/drawing/2014/main" id="{444470E5-C087-FC01-1A25-97520CD6DB7E}"/>
              </a:ext>
            </a:extLst>
          </p:cNvPr>
          <p:cNvGrpSpPr/>
          <p:nvPr/>
        </p:nvGrpSpPr>
        <p:grpSpPr>
          <a:xfrm>
            <a:off x="4009556" y="4463529"/>
            <a:ext cx="1411985" cy="225551"/>
            <a:chOff x="4009556" y="4463529"/>
            <a:chExt cx="1411985" cy="225551"/>
          </a:xfrm>
          <a:noFill/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E438641-A659-E1A5-62C8-E8685B3165A5}"/>
                </a:ext>
              </a:extLst>
            </p:cNvPr>
            <p:cNvSpPr/>
            <p:nvPr/>
          </p:nvSpPr>
          <p:spPr>
            <a:xfrm rot="-5400000">
              <a:off x="4602589" y="3871458"/>
              <a:ext cx="225917" cy="1409693"/>
            </a:xfrm>
            <a:custGeom>
              <a:avLst/>
              <a:gdLst>
                <a:gd name="connsiteX0" fmla="*/ 0 w 225917"/>
                <a:gd name="connsiteY0" fmla="*/ 0 h 1409693"/>
                <a:gd name="connsiteX1" fmla="*/ 225918 w 225917"/>
                <a:gd name="connsiteY1" fmla="*/ 0 h 1409693"/>
                <a:gd name="connsiteX2" fmla="*/ 225918 w 225917"/>
                <a:gd name="connsiteY2" fmla="*/ 1409694 h 1409693"/>
                <a:gd name="connsiteX3" fmla="*/ 0 w 225917"/>
                <a:gd name="connsiteY3" fmla="*/ 1409694 h 14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17" h="1409693">
                  <a:moveTo>
                    <a:pt x="0" y="0"/>
                  </a:moveTo>
                  <a:lnTo>
                    <a:pt x="225918" y="0"/>
                  </a:lnTo>
                  <a:lnTo>
                    <a:pt x="225918" y="1409694"/>
                  </a:lnTo>
                  <a:lnTo>
                    <a:pt x="0" y="1409694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7148D8B-3DF6-9EA5-2ACF-78A09E266EE6}"/>
                </a:ext>
              </a:extLst>
            </p:cNvPr>
            <p:cNvSpPr/>
            <p:nvPr/>
          </p:nvSpPr>
          <p:spPr>
            <a:xfrm rot="-5400000">
              <a:off x="4602589" y="3871458"/>
              <a:ext cx="225917" cy="1409693"/>
            </a:xfrm>
            <a:custGeom>
              <a:avLst/>
              <a:gdLst>
                <a:gd name="connsiteX0" fmla="*/ 225918 w 225917"/>
                <a:gd name="connsiteY0" fmla="*/ 0 h 1409693"/>
                <a:gd name="connsiteX1" fmla="*/ 0 w 225917"/>
                <a:gd name="connsiteY1" fmla="*/ 0 h 1409693"/>
                <a:gd name="connsiteX2" fmla="*/ 0 w 225917"/>
                <a:gd name="connsiteY2" fmla="*/ 1409694 h 1409693"/>
                <a:gd name="connsiteX3" fmla="*/ 225918 w 225917"/>
                <a:gd name="connsiteY3" fmla="*/ 1409694 h 140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17" h="1409693">
                  <a:moveTo>
                    <a:pt x="225918" y="0"/>
                  </a:moveTo>
                  <a:lnTo>
                    <a:pt x="0" y="0"/>
                  </a:lnTo>
                  <a:lnTo>
                    <a:pt x="0" y="1409694"/>
                  </a:lnTo>
                  <a:lnTo>
                    <a:pt x="225918" y="1409694"/>
                  </a:lnTo>
                </a:path>
              </a:pathLst>
            </a:custGeom>
            <a:noFill/>
            <a:ln w="2821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6">
            <a:extLst>
              <a:ext uri="{FF2B5EF4-FFF2-40B4-BE49-F238E27FC236}">
                <a16:creationId xmlns:a16="http://schemas.microsoft.com/office/drawing/2014/main" id="{D4D878B2-9B19-5635-F469-74751B8EF029}"/>
              </a:ext>
            </a:extLst>
          </p:cNvPr>
          <p:cNvGrpSpPr/>
          <p:nvPr/>
        </p:nvGrpSpPr>
        <p:grpSpPr>
          <a:xfrm>
            <a:off x="4291953" y="4590402"/>
            <a:ext cx="847191" cy="422908"/>
            <a:chOff x="4291953" y="4590402"/>
            <a:chExt cx="847191" cy="422908"/>
          </a:xfrm>
          <a:noFill/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A62FD2F-7374-98FE-66ED-C91A066A968A}"/>
                </a:ext>
              </a:extLst>
            </p:cNvPr>
            <p:cNvSpPr/>
            <p:nvPr/>
          </p:nvSpPr>
          <p:spPr>
            <a:xfrm>
              <a:off x="4291953" y="4590402"/>
              <a:ext cx="847191" cy="422908"/>
            </a:xfrm>
            <a:custGeom>
              <a:avLst/>
              <a:gdLst>
                <a:gd name="connsiteX0" fmla="*/ 0 w 847191"/>
                <a:gd name="connsiteY0" fmla="*/ 0 h 422908"/>
                <a:gd name="connsiteX1" fmla="*/ 847191 w 847191"/>
                <a:gd name="connsiteY1" fmla="*/ 0 h 422908"/>
                <a:gd name="connsiteX2" fmla="*/ 847191 w 847191"/>
                <a:gd name="connsiteY2" fmla="*/ 422908 h 422908"/>
                <a:gd name="connsiteX3" fmla="*/ 0 w 847191"/>
                <a:gd name="connsiteY3" fmla="*/ 422908 h 42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191" h="422908">
                  <a:moveTo>
                    <a:pt x="0" y="0"/>
                  </a:moveTo>
                  <a:lnTo>
                    <a:pt x="847191" y="0"/>
                  </a:lnTo>
                  <a:lnTo>
                    <a:pt x="847191" y="422908"/>
                  </a:lnTo>
                  <a:lnTo>
                    <a:pt x="0" y="422908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7924EF-8E82-06D3-2C44-1D60CD4F9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9013" y="4717274"/>
              <a:ext cx="818951" cy="222026"/>
            </a:xfrm>
            <a:custGeom>
              <a:avLst/>
              <a:gdLst>
                <a:gd name="connsiteX0" fmla="*/ -1 w 818951"/>
                <a:gd name="connsiteY0" fmla="*/ -1 h 222026"/>
                <a:gd name="connsiteX1" fmla="*/ 818951 w 818951"/>
                <a:gd name="connsiteY1" fmla="*/ -1 h 222026"/>
                <a:gd name="connsiteX2" fmla="*/ 818951 w 818951"/>
                <a:gd name="connsiteY2" fmla="*/ 222026 h 222026"/>
                <a:gd name="connsiteX3" fmla="*/ -1 w 818951"/>
                <a:gd name="connsiteY3" fmla="*/ 222026 h 22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951" h="222026">
                  <a:moveTo>
                    <a:pt x="-1" y="-1"/>
                  </a:moveTo>
                  <a:lnTo>
                    <a:pt x="818951" y="-1"/>
                  </a:lnTo>
                  <a:lnTo>
                    <a:pt x="818951" y="222026"/>
                  </a:lnTo>
                  <a:lnTo>
                    <a:pt x="-1" y="222026"/>
                  </a:lnTo>
                  <a:close/>
                </a:path>
              </a:pathLst>
            </a:custGeom>
          </p:spPr>
        </p:pic>
      </p:grpSp>
      <p:grpSp>
        <p:nvGrpSpPr>
          <p:cNvPr id="33" name="Graphic 6">
            <a:extLst>
              <a:ext uri="{FF2B5EF4-FFF2-40B4-BE49-F238E27FC236}">
                <a16:creationId xmlns:a16="http://schemas.microsoft.com/office/drawing/2014/main" id="{0EDF62CD-E165-CA31-B59C-5483BAA94FE6}"/>
              </a:ext>
            </a:extLst>
          </p:cNvPr>
          <p:cNvGrpSpPr/>
          <p:nvPr/>
        </p:nvGrpSpPr>
        <p:grpSpPr>
          <a:xfrm>
            <a:off x="1828039" y="3739229"/>
            <a:ext cx="98838" cy="280247"/>
            <a:chOff x="1828039" y="3739229"/>
            <a:chExt cx="98838" cy="2802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32D4711-73D9-4D86-4DE9-EAB57251B08E}"/>
                </a:ext>
              </a:extLst>
            </p:cNvPr>
            <p:cNvSpPr/>
            <p:nvPr/>
          </p:nvSpPr>
          <p:spPr>
            <a:xfrm>
              <a:off x="1877458" y="3837907"/>
              <a:ext cx="14119" cy="181568"/>
            </a:xfrm>
            <a:custGeom>
              <a:avLst/>
              <a:gdLst>
                <a:gd name="connsiteX0" fmla="*/ 0 w 14119"/>
                <a:gd name="connsiteY0" fmla="*/ 181569 h 181568"/>
                <a:gd name="connsiteX1" fmla="*/ 0 w 14119"/>
                <a:gd name="connsiteY1" fmla="*/ 0 h 18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19" h="181568">
                  <a:moveTo>
                    <a:pt x="0" y="181569"/>
                  </a:moveTo>
                  <a:lnTo>
                    <a:pt x="0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822319D-F5E7-92A6-E92F-1B6C6F4D78D1}"/>
                </a:ext>
              </a:extLst>
            </p:cNvPr>
            <p:cNvSpPr/>
            <p:nvPr/>
          </p:nvSpPr>
          <p:spPr>
            <a:xfrm>
              <a:off x="1828039" y="3739229"/>
              <a:ext cx="98838" cy="98678"/>
            </a:xfrm>
            <a:custGeom>
              <a:avLst/>
              <a:gdLst>
                <a:gd name="connsiteX0" fmla="*/ 49419 w 98838"/>
                <a:gd name="connsiteY0" fmla="*/ 0 h 98678"/>
                <a:gd name="connsiteX1" fmla="*/ 98839 w 98838"/>
                <a:gd name="connsiteY1" fmla="*/ 98679 h 98678"/>
                <a:gd name="connsiteX2" fmla="*/ 0 w 98838"/>
                <a:gd name="connsiteY2" fmla="*/ 98679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49419" y="0"/>
                  </a:moveTo>
                  <a:lnTo>
                    <a:pt x="98839" y="98679"/>
                  </a:lnTo>
                  <a:lnTo>
                    <a:pt x="0" y="98679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aphic 6">
            <a:extLst>
              <a:ext uri="{FF2B5EF4-FFF2-40B4-BE49-F238E27FC236}">
                <a16:creationId xmlns:a16="http://schemas.microsoft.com/office/drawing/2014/main" id="{768D8CED-2CD4-DE6B-3E63-0A4F3228245F}"/>
              </a:ext>
            </a:extLst>
          </p:cNvPr>
          <p:cNvGrpSpPr/>
          <p:nvPr/>
        </p:nvGrpSpPr>
        <p:grpSpPr>
          <a:xfrm>
            <a:off x="1030267" y="4019476"/>
            <a:ext cx="1694382" cy="704846"/>
            <a:chOff x="1030267" y="4019476"/>
            <a:chExt cx="1694382" cy="704846"/>
          </a:xfrm>
          <a:solidFill>
            <a:srgbClr val="E1D5E7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5342299-5A40-4227-7A78-26634D94DF1A}"/>
                </a:ext>
              </a:extLst>
            </p:cNvPr>
            <p:cNvSpPr/>
            <p:nvPr/>
          </p:nvSpPr>
          <p:spPr>
            <a:xfrm>
              <a:off x="1030267" y="4019476"/>
              <a:ext cx="1694382" cy="704846"/>
            </a:xfrm>
            <a:custGeom>
              <a:avLst/>
              <a:gdLst>
                <a:gd name="connsiteX0" fmla="*/ 0 w 1694382"/>
                <a:gd name="connsiteY0" fmla="*/ 704847 h 704846"/>
                <a:gd name="connsiteX1" fmla="*/ 282397 w 1694382"/>
                <a:gd name="connsiteY1" fmla="*/ 0 h 704846"/>
                <a:gd name="connsiteX2" fmla="*/ 1694382 w 1694382"/>
                <a:gd name="connsiteY2" fmla="*/ 0 h 704846"/>
                <a:gd name="connsiteX3" fmla="*/ 1411985 w 1694382"/>
                <a:gd name="connsiteY3" fmla="*/ 704847 h 70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4382" h="704846">
                  <a:moveTo>
                    <a:pt x="0" y="704847"/>
                  </a:moveTo>
                  <a:lnTo>
                    <a:pt x="282397" y="0"/>
                  </a:lnTo>
                  <a:lnTo>
                    <a:pt x="1694382" y="0"/>
                  </a:lnTo>
                  <a:lnTo>
                    <a:pt x="1411985" y="704847"/>
                  </a:lnTo>
                  <a:close/>
                </a:path>
              </a:pathLst>
            </a:custGeom>
            <a:solidFill>
              <a:srgbClr val="E1D5E7"/>
            </a:solidFill>
            <a:ln w="14110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32F95D6-ACBB-A07A-B9FF-9C34378F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327" y="4089960"/>
              <a:ext cx="1666142" cy="602644"/>
            </a:xfrm>
            <a:custGeom>
              <a:avLst/>
              <a:gdLst>
                <a:gd name="connsiteX0" fmla="*/ -1 w 1666142"/>
                <a:gd name="connsiteY0" fmla="*/ -1 h 602644"/>
                <a:gd name="connsiteX1" fmla="*/ 1666142 w 1666142"/>
                <a:gd name="connsiteY1" fmla="*/ -1 h 602644"/>
                <a:gd name="connsiteX2" fmla="*/ 1666142 w 1666142"/>
                <a:gd name="connsiteY2" fmla="*/ 602644 h 602644"/>
                <a:gd name="connsiteX3" fmla="*/ -1 w 1666142"/>
                <a:gd name="connsiteY3" fmla="*/ 602644 h 60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142" h="602644">
                  <a:moveTo>
                    <a:pt x="-1" y="-1"/>
                  </a:moveTo>
                  <a:lnTo>
                    <a:pt x="1666142" y="-1"/>
                  </a:lnTo>
                  <a:lnTo>
                    <a:pt x="1666142" y="602644"/>
                  </a:lnTo>
                  <a:lnTo>
                    <a:pt x="-1" y="602644"/>
                  </a:lnTo>
                  <a:close/>
                </a:path>
              </a:pathLst>
            </a:custGeom>
          </p:spPr>
        </p:pic>
      </p:grpSp>
      <p:grpSp>
        <p:nvGrpSpPr>
          <p:cNvPr id="39" name="Graphic 6">
            <a:extLst>
              <a:ext uri="{FF2B5EF4-FFF2-40B4-BE49-F238E27FC236}">
                <a16:creationId xmlns:a16="http://schemas.microsoft.com/office/drawing/2014/main" id="{B886DF06-DA55-7EB5-D28C-D4CE7FE66D44}"/>
              </a:ext>
            </a:extLst>
          </p:cNvPr>
          <p:cNvGrpSpPr/>
          <p:nvPr/>
        </p:nvGrpSpPr>
        <p:grpSpPr>
          <a:xfrm>
            <a:off x="6833526" y="4879389"/>
            <a:ext cx="393661" cy="98678"/>
            <a:chOff x="6833526" y="4879389"/>
            <a:chExt cx="393661" cy="98678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494033-342B-0BDE-86FD-B0C73FD1F687}"/>
                </a:ext>
              </a:extLst>
            </p:cNvPr>
            <p:cNvSpPr/>
            <p:nvPr/>
          </p:nvSpPr>
          <p:spPr>
            <a:xfrm>
              <a:off x="6833526" y="4928728"/>
              <a:ext cx="294822" cy="14096"/>
            </a:xfrm>
            <a:custGeom>
              <a:avLst/>
              <a:gdLst>
                <a:gd name="connsiteX0" fmla="*/ 0 w 294822"/>
                <a:gd name="connsiteY0" fmla="*/ 0 h 14096"/>
                <a:gd name="connsiteX1" fmla="*/ 294823 w 294822"/>
                <a:gd name="connsiteY1" fmla="*/ 0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822" h="14096">
                  <a:moveTo>
                    <a:pt x="0" y="0"/>
                  </a:moveTo>
                  <a:lnTo>
                    <a:pt x="294823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FDDE54F-50F4-BF53-B1A8-E6CAF5E427FF}"/>
                </a:ext>
              </a:extLst>
            </p:cNvPr>
            <p:cNvSpPr/>
            <p:nvPr/>
          </p:nvSpPr>
          <p:spPr>
            <a:xfrm>
              <a:off x="7128349" y="4879389"/>
              <a:ext cx="98838" cy="98678"/>
            </a:xfrm>
            <a:custGeom>
              <a:avLst/>
              <a:gdLst>
                <a:gd name="connsiteX0" fmla="*/ 98839 w 98838"/>
                <a:gd name="connsiteY0" fmla="*/ 49339 h 98678"/>
                <a:gd name="connsiteX1" fmla="*/ 0 w 98838"/>
                <a:gd name="connsiteY1" fmla="*/ 98679 h 98678"/>
                <a:gd name="connsiteX2" fmla="*/ 0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98839" y="49339"/>
                  </a:moveTo>
                  <a:lnTo>
                    <a:pt x="0" y="98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6">
            <a:extLst>
              <a:ext uri="{FF2B5EF4-FFF2-40B4-BE49-F238E27FC236}">
                <a16:creationId xmlns:a16="http://schemas.microsoft.com/office/drawing/2014/main" id="{A55DF37F-A746-6D28-9BC1-2975A4FD56BB}"/>
              </a:ext>
            </a:extLst>
          </p:cNvPr>
          <p:cNvGrpSpPr/>
          <p:nvPr/>
        </p:nvGrpSpPr>
        <p:grpSpPr>
          <a:xfrm>
            <a:off x="5280342" y="4576305"/>
            <a:ext cx="1694382" cy="704846"/>
            <a:chOff x="5280342" y="4576305"/>
            <a:chExt cx="1694382" cy="704846"/>
          </a:xfrm>
          <a:solidFill>
            <a:srgbClr val="E1D5E7"/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4147D8E-8CA9-29D2-42AF-6D198994BF80}"/>
                </a:ext>
              </a:extLst>
            </p:cNvPr>
            <p:cNvSpPr/>
            <p:nvPr/>
          </p:nvSpPr>
          <p:spPr>
            <a:xfrm>
              <a:off x="5280342" y="4576305"/>
              <a:ext cx="1694382" cy="704846"/>
            </a:xfrm>
            <a:custGeom>
              <a:avLst/>
              <a:gdLst>
                <a:gd name="connsiteX0" fmla="*/ 0 w 1694382"/>
                <a:gd name="connsiteY0" fmla="*/ 704847 h 704846"/>
                <a:gd name="connsiteX1" fmla="*/ 282397 w 1694382"/>
                <a:gd name="connsiteY1" fmla="*/ 0 h 704846"/>
                <a:gd name="connsiteX2" fmla="*/ 1694382 w 1694382"/>
                <a:gd name="connsiteY2" fmla="*/ 0 h 704846"/>
                <a:gd name="connsiteX3" fmla="*/ 1411985 w 1694382"/>
                <a:gd name="connsiteY3" fmla="*/ 704847 h 70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4382" h="704846">
                  <a:moveTo>
                    <a:pt x="0" y="704847"/>
                  </a:moveTo>
                  <a:lnTo>
                    <a:pt x="282397" y="0"/>
                  </a:lnTo>
                  <a:lnTo>
                    <a:pt x="1694382" y="0"/>
                  </a:lnTo>
                  <a:lnTo>
                    <a:pt x="1411985" y="704847"/>
                  </a:lnTo>
                  <a:close/>
                </a:path>
              </a:pathLst>
            </a:custGeom>
            <a:solidFill>
              <a:srgbClr val="E1D5E7"/>
            </a:solidFill>
            <a:ln w="14110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8FE06C0-EEF7-C48E-23C4-4105E18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7402" y="4653838"/>
              <a:ext cx="1666142" cy="602644"/>
            </a:xfrm>
            <a:custGeom>
              <a:avLst/>
              <a:gdLst>
                <a:gd name="connsiteX0" fmla="*/ -1 w 1666142"/>
                <a:gd name="connsiteY0" fmla="*/ -1 h 602644"/>
                <a:gd name="connsiteX1" fmla="*/ 1666142 w 1666142"/>
                <a:gd name="connsiteY1" fmla="*/ -1 h 602644"/>
                <a:gd name="connsiteX2" fmla="*/ 1666142 w 1666142"/>
                <a:gd name="connsiteY2" fmla="*/ 602644 h 602644"/>
                <a:gd name="connsiteX3" fmla="*/ -1 w 1666142"/>
                <a:gd name="connsiteY3" fmla="*/ 602644 h 60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142" h="602644">
                  <a:moveTo>
                    <a:pt x="-1" y="-1"/>
                  </a:moveTo>
                  <a:lnTo>
                    <a:pt x="1666142" y="-1"/>
                  </a:lnTo>
                  <a:lnTo>
                    <a:pt x="1666142" y="602644"/>
                  </a:lnTo>
                  <a:lnTo>
                    <a:pt x="-1" y="602644"/>
                  </a:lnTo>
                  <a:close/>
                </a:path>
              </a:pathLst>
            </a:custGeom>
          </p:spPr>
        </p:pic>
      </p:grpSp>
      <p:grpSp>
        <p:nvGrpSpPr>
          <p:cNvPr id="45" name="Graphic 6">
            <a:extLst>
              <a:ext uri="{FF2B5EF4-FFF2-40B4-BE49-F238E27FC236}">
                <a16:creationId xmlns:a16="http://schemas.microsoft.com/office/drawing/2014/main" id="{776383B1-F625-32EC-32AC-985F6E897B8C}"/>
              </a:ext>
            </a:extLst>
          </p:cNvPr>
          <p:cNvGrpSpPr/>
          <p:nvPr/>
        </p:nvGrpSpPr>
        <p:grpSpPr>
          <a:xfrm>
            <a:off x="8372590" y="3715123"/>
            <a:ext cx="467366" cy="1213605"/>
            <a:chOff x="8372590" y="3715123"/>
            <a:chExt cx="467366" cy="1213605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F84B08D-7587-EB12-FD5C-19D0DAC0B54B}"/>
                </a:ext>
              </a:extLst>
            </p:cNvPr>
            <p:cNvSpPr/>
            <p:nvPr/>
          </p:nvSpPr>
          <p:spPr>
            <a:xfrm>
              <a:off x="8372590" y="3807458"/>
              <a:ext cx="421195" cy="1121270"/>
            </a:xfrm>
            <a:custGeom>
              <a:avLst/>
              <a:gdLst>
                <a:gd name="connsiteX0" fmla="*/ 0 w 421195"/>
                <a:gd name="connsiteY0" fmla="*/ 1121270 h 1121270"/>
                <a:gd name="connsiteX1" fmla="*/ 421195 w 421195"/>
                <a:gd name="connsiteY1" fmla="*/ 0 h 112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195" h="1121270">
                  <a:moveTo>
                    <a:pt x="0" y="1121270"/>
                  </a:moveTo>
                  <a:lnTo>
                    <a:pt x="421195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ECA6BB3-9BDD-5D90-F98E-C11C9A59BA8E}"/>
                </a:ext>
              </a:extLst>
            </p:cNvPr>
            <p:cNvSpPr/>
            <p:nvPr/>
          </p:nvSpPr>
          <p:spPr>
            <a:xfrm>
              <a:off x="8747472" y="3715123"/>
              <a:ext cx="92484" cy="109674"/>
            </a:xfrm>
            <a:custGeom>
              <a:avLst/>
              <a:gdLst>
                <a:gd name="connsiteX0" fmla="*/ 81048 w 92484"/>
                <a:gd name="connsiteY0" fmla="*/ 0 h 109674"/>
                <a:gd name="connsiteX1" fmla="*/ 92485 w 92484"/>
                <a:gd name="connsiteY1" fmla="*/ 109674 h 109674"/>
                <a:gd name="connsiteX2" fmla="*/ 0 w 92484"/>
                <a:gd name="connsiteY2" fmla="*/ 74996 h 10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484" h="109674">
                  <a:moveTo>
                    <a:pt x="81048" y="0"/>
                  </a:moveTo>
                  <a:lnTo>
                    <a:pt x="92485" y="109674"/>
                  </a:lnTo>
                  <a:lnTo>
                    <a:pt x="0" y="74996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6">
            <a:extLst>
              <a:ext uri="{FF2B5EF4-FFF2-40B4-BE49-F238E27FC236}">
                <a16:creationId xmlns:a16="http://schemas.microsoft.com/office/drawing/2014/main" id="{E7E24478-1E8B-C14D-54A0-1DE53A917381}"/>
              </a:ext>
            </a:extLst>
          </p:cNvPr>
          <p:cNvGrpSpPr/>
          <p:nvPr/>
        </p:nvGrpSpPr>
        <p:grpSpPr>
          <a:xfrm>
            <a:off x="7243002" y="4646790"/>
            <a:ext cx="1129588" cy="563877"/>
            <a:chOff x="7243002" y="4646790"/>
            <a:chExt cx="1129588" cy="563877"/>
          </a:xfrm>
          <a:solidFill>
            <a:srgbClr val="DAE8FC"/>
          </a:solidFill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4F6C757-52FD-E21C-C781-6FF0AD8849C5}"/>
                </a:ext>
              </a:extLst>
            </p:cNvPr>
            <p:cNvSpPr/>
            <p:nvPr/>
          </p:nvSpPr>
          <p:spPr>
            <a:xfrm>
              <a:off x="7243002" y="4646790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8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8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253CEE5-7D69-575D-B45B-A2D52B79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0062" y="4731371"/>
              <a:ext cx="1101348" cy="451102"/>
            </a:xfrm>
            <a:custGeom>
              <a:avLst/>
              <a:gdLst>
                <a:gd name="connsiteX0" fmla="*/ -1 w 1101348"/>
                <a:gd name="connsiteY0" fmla="*/ -1 h 451102"/>
                <a:gd name="connsiteX1" fmla="*/ 1101348 w 1101348"/>
                <a:gd name="connsiteY1" fmla="*/ -1 h 451102"/>
                <a:gd name="connsiteX2" fmla="*/ 1101348 w 1101348"/>
                <a:gd name="connsiteY2" fmla="*/ 451102 h 451102"/>
                <a:gd name="connsiteX3" fmla="*/ -1 w 1101348"/>
                <a:gd name="connsiteY3" fmla="*/ 451102 h 45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451102">
                  <a:moveTo>
                    <a:pt x="-1" y="-1"/>
                  </a:moveTo>
                  <a:lnTo>
                    <a:pt x="1101348" y="-1"/>
                  </a:lnTo>
                  <a:lnTo>
                    <a:pt x="1101348" y="451102"/>
                  </a:lnTo>
                  <a:lnTo>
                    <a:pt x="-1" y="451102"/>
                  </a:lnTo>
                  <a:close/>
                </a:path>
              </a:pathLst>
            </a:custGeom>
          </p:spPr>
        </p:pic>
      </p:grpSp>
      <p:grpSp>
        <p:nvGrpSpPr>
          <p:cNvPr id="51" name="Graphic 6">
            <a:extLst>
              <a:ext uri="{FF2B5EF4-FFF2-40B4-BE49-F238E27FC236}">
                <a16:creationId xmlns:a16="http://schemas.microsoft.com/office/drawing/2014/main" id="{75FDD780-B45C-01C9-B570-13118860B40A}"/>
              </a:ext>
            </a:extLst>
          </p:cNvPr>
          <p:cNvGrpSpPr/>
          <p:nvPr/>
        </p:nvGrpSpPr>
        <p:grpSpPr>
          <a:xfrm>
            <a:off x="1828039" y="2045905"/>
            <a:ext cx="98838" cy="266150"/>
            <a:chOff x="1828039" y="2045905"/>
            <a:chExt cx="98838" cy="26615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60297B9-8B62-6461-1874-0851B5723C6E}"/>
                </a:ext>
              </a:extLst>
            </p:cNvPr>
            <p:cNvSpPr/>
            <p:nvPr/>
          </p:nvSpPr>
          <p:spPr>
            <a:xfrm>
              <a:off x="1877458" y="2045905"/>
              <a:ext cx="14119" cy="167471"/>
            </a:xfrm>
            <a:custGeom>
              <a:avLst/>
              <a:gdLst>
                <a:gd name="connsiteX0" fmla="*/ 0 w 14119"/>
                <a:gd name="connsiteY0" fmla="*/ 0 h 167471"/>
                <a:gd name="connsiteX1" fmla="*/ 0 w 14119"/>
                <a:gd name="connsiteY1" fmla="*/ 167472 h 16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19" h="167471">
                  <a:moveTo>
                    <a:pt x="0" y="0"/>
                  </a:moveTo>
                  <a:lnTo>
                    <a:pt x="0" y="167472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33D912E-E670-D0E8-89BB-6FCED6063F5D}"/>
                </a:ext>
              </a:extLst>
            </p:cNvPr>
            <p:cNvSpPr/>
            <p:nvPr/>
          </p:nvSpPr>
          <p:spPr>
            <a:xfrm>
              <a:off x="1828039" y="2213376"/>
              <a:ext cx="98838" cy="98678"/>
            </a:xfrm>
            <a:custGeom>
              <a:avLst/>
              <a:gdLst>
                <a:gd name="connsiteX0" fmla="*/ 49419 w 98838"/>
                <a:gd name="connsiteY0" fmla="*/ 98679 h 98678"/>
                <a:gd name="connsiteX1" fmla="*/ 0 w 98838"/>
                <a:gd name="connsiteY1" fmla="*/ 0 h 98678"/>
                <a:gd name="connsiteX2" fmla="*/ 98839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49419" y="98679"/>
                  </a:moveTo>
                  <a:lnTo>
                    <a:pt x="0" y="0"/>
                  </a:lnTo>
                  <a:lnTo>
                    <a:pt x="98839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aphic 6">
            <a:extLst>
              <a:ext uri="{FF2B5EF4-FFF2-40B4-BE49-F238E27FC236}">
                <a16:creationId xmlns:a16="http://schemas.microsoft.com/office/drawing/2014/main" id="{95407116-BD03-0CA8-F11A-2B9DA2B9E7F8}"/>
              </a:ext>
            </a:extLst>
          </p:cNvPr>
          <p:cNvGrpSpPr/>
          <p:nvPr/>
        </p:nvGrpSpPr>
        <p:grpSpPr>
          <a:xfrm>
            <a:off x="1030267" y="1341058"/>
            <a:ext cx="1694382" cy="704846"/>
            <a:chOff x="1030267" y="1341058"/>
            <a:chExt cx="1694382" cy="704846"/>
          </a:xfrm>
          <a:solidFill>
            <a:srgbClr val="E1D5E7"/>
          </a:solidFill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550F83A-D036-2992-0A68-18BC900CB514}"/>
                </a:ext>
              </a:extLst>
            </p:cNvPr>
            <p:cNvSpPr/>
            <p:nvPr/>
          </p:nvSpPr>
          <p:spPr>
            <a:xfrm>
              <a:off x="1030267" y="1341058"/>
              <a:ext cx="1694382" cy="704846"/>
            </a:xfrm>
            <a:custGeom>
              <a:avLst/>
              <a:gdLst>
                <a:gd name="connsiteX0" fmla="*/ 0 w 1694382"/>
                <a:gd name="connsiteY0" fmla="*/ 704847 h 704846"/>
                <a:gd name="connsiteX1" fmla="*/ 282397 w 1694382"/>
                <a:gd name="connsiteY1" fmla="*/ 0 h 704846"/>
                <a:gd name="connsiteX2" fmla="*/ 1694382 w 1694382"/>
                <a:gd name="connsiteY2" fmla="*/ 0 h 704846"/>
                <a:gd name="connsiteX3" fmla="*/ 1411985 w 1694382"/>
                <a:gd name="connsiteY3" fmla="*/ 704847 h 70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4382" h="704846">
                  <a:moveTo>
                    <a:pt x="0" y="704847"/>
                  </a:moveTo>
                  <a:lnTo>
                    <a:pt x="282397" y="0"/>
                  </a:lnTo>
                  <a:lnTo>
                    <a:pt x="1694382" y="0"/>
                  </a:lnTo>
                  <a:lnTo>
                    <a:pt x="1411985" y="704847"/>
                  </a:lnTo>
                  <a:close/>
                </a:path>
              </a:pathLst>
            </a:custGeom>
            <a:solidFill>
              <a:srgbClr val="E1D5E7"/>
            </a:solidFill>
            <a:ln w="14110" cap="flat">
              <a:solidFill>
                <a:srgbClr val="9673A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635D7FC-3188-DB20-5BC2-4EBC22429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27" y="1510221"/>
              <a:ext cx="1666142" cy="405286"/>
            </a:xfrm>
            <a:custGeom>
              <a:avLst/>
              <a:gdLst>
                <a:gd name="connsiteX0" fmla="*/ -1 w 1666142"/>
                <a:gd name="connsiteY0" fmla="*/ -1 h 405286"/>
                <a:gd name="connsiteX1" fmla="*/ 1666142 w 1666142"/>
                <a:gd name="connsiteY1" fmla="*/ -1 h 405286"/>
                <a:gd name="connsiteX2" fmla="*/ 1666142 w 1666142"/>
                <a:gd name="connsiteY2" fmla="*/ 405286 h 405286"/>
                <a:gd name="connsiteX3" fmla="*/ -1 w 1666142"/>
                <a:gd name="connsiteY3" fmla="*/ 405286 h 40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6142" h="405286">
                  <a:moveTo>
                    <a:pt x="-1" y="-1"/>
                  </a:moveTo>
                  <a:lnTo>
                    <a:pt x="1666142" y="-1"/>
                  </a:lnTo>
                  <a:lnTo>
                    <a:pt x="1666142" y="405286"/>
                  </a:lnTo>
                  <a:lnTo>
                    <a:pt x="-1" y="405286"/>
                  </a:lnTo>
                  <a:close/>
                </a:path>
              </a:pathLst>
            </a:custGeom>
          </p:spPr>
        </p:pic>
      </p:grpSp>
      <p:grpSp>
        <p:nvGrpSpPr>
          <p:cNvPr id="57" name="Graphic 6">
            <a:extLst>
              <a:ext uri="{FF2B5EF4-FFF2-40B4-BE49-F238E27FC236}">
                <a16:creationId xmlns:a16="http://schemas.microsoft.com/office/drawing/2014/main" id="{8266E603-88A5-2691-022D-75B5ED01B02D}"/>
              </a:ext>
            </a:extLst>
          </p:cNvPr>
          <p:cNvGrpSpPr/>
          <p:nvPr/>
        </p:nvGrpSpPr>
        <p:grpSpPr>
          <a:xfrm>
            <a:off x="1828039" y="2891721"/>
            <a:ext cx="98838" cy="252053"/>
            <a:chOff x="1828039" y="2891721"/>
            <a:chExt cx="98838" cy="252053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3414E01-1E82-C0E2-9B41-AAC9B345C9FD}"/>
                </a:ext>
              </a:extLst>
            </p:cNvPr>
            <p:cNvSpPr/>
            <p:nvPr/>
          </p:nvSpPr>
          <p:spPr>
            <a:xfrm>
              <a:off x="1877458" y="2891721"/>
              <a:ext cx="14119" cy="153374"/>
            </a:xfrm>
            <a:custGeom>
              <a:avLst/>
              <a:gdLst>
                <a:gd name="connsiteX0" fmla="*/ 0 w 14119"/>
                <a:gd name="connsiteY0" fmla="*/ 0 h 153374"/>
                <a:gd name="connsiteX1" fmla="*/ 0 w 14119"/>
                <a:gd name="connsiteY1" fmla="*/ 153375 h 15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19" h="153374">
                  <a:moveTo>
                    <a:pt x="0" y="0"/>
                  </a:moveTo>
                  <a:lnTo>
                    <a:pt x="0" y="153375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F021FDE-421F-8458-2DA8-16E9E379EE20}"/>
                </a:ext>
              </a:extLst>
            </p:cNvPr>
            <p:cNvSpPr/>
            <p:nvPr/>
          </p:nvSpPr>
          <p:spPr>
            <a:xfrm>
              <a:off x="1828039" y="3045096"/>
              <a:ext cx="98838" cy="98678"/>
            </a:xfrm>
            <a:custGeom>
              <a:avLst/>
              <a:gdLst>
                <a:gd name="connsiteX0" fmla="*/ 49419 w 98838"/>
                <a:gd name="connsiteY0" fmla="*/ 98679 h 98678"/>
                <a:gd name="connsiteX1" fmla="*/ 0 w 98838"/>
                <a:gd name="connsiteY1" fmla="*/ 0 h 98678"/>
                <a:gd name="connsiteX2" fmla="*/ 98839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49419" y="98679"/>
                  </a:moveTo>
                  <a:lnTo>
                    <a:pt x="0" y="0"/>
                  </a:lnTo>
                  <a:lnTo>
                    <a:pt x="98839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aphic 6">
            <a:extLst>
              <a:ext uri="{FF2B5EF4-FFF2-40B4-BE49-F238E27FC236}">
                <a16:creationId xmlns:a16="http://schemas.microsoft.com/office/drawing/2014/main" id="{3D759517-D0C6-EB79-51DF-2FFFB2337917}"/>
              </a:ext>
            </a:extLst>
          </p:cNvPr>
          <p:cNvGrpSpPr/>
          <p:nvPr/>
        </p:nvGrpSpPr>
        <p:grpSpPr>
          <a:xfrm>
            <a:off x="2442252" y="2560443"/>
            <a:ext cx="407781" cy="98678"/>
            <a:chOff x="2442252" y="2560443"/>
            <a:chExt cx="407781" cy="98678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643FD8C-AF43-AB5C-20CF-508DB0ECA2EB}"/>
                </a:ext>
              </a:extLst>
            </p:cNvPr>
            <p:cNvSpPr/>
            <p:nvPr/>
          </p:nvSpPr>
          <p:spPr>
            <a:xfrm>
              <a:off x="2442252" y="2609782"/>
              <a:ext cx="308942" cy="14096"/>
            </a:xfrm>
            <a:custGeom>
              <a:avLst/>
              <a:gdLst>
                <a:gd name="connsiteX0" fmla="*/ 0 w 308942"/>
                <a:gd name="connsiteY0" fmla="*/ 0 h 14096"/>
                <a:gd name="connsiteX1" fmla="*/ 308942 w 308942"/>
                <a:gd name="connsiteY1" fmla="*/ 0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942" h="14096">
                  <a:moveTo>
                    <a:pt x="0" y="0"/>
                  </a:moveTo>
                  <a:lnTo>
                    <a:pt x="308942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4CD1BD8-8A49-FF03-839A-46A9E2D351FE}"/>
                </a:ext>
              </a:extLst>
            </p:cNvPr>
            <p:cNvSpPr/>
            <p:nvPr/>
          </p:nvSpPr>
          <p:spPr>
            <a:xfrm>
              <a:off x="2751195" y="2560443"/>
              <a:ext cx="98838" cy="98678"/>
            </a:xfrm>
            <a:custGeom>
              <a:avLst/>
              <a:gdLst>
                <a:gd name="connsiteX0" fmla="*/ 98839 w 98838"/>
                <a:gd name="connsiteY0" fmla="*/ 49339 h 98678"/>
                <a:gd name="connsiteX1" fmla="*/ 0 w 98838"/>
                <a:gd name="connsiteY1" fmla="*/ 98679 h 98678"/>
                <a:gd name="connsiteX2" fmla="*/ 0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98839" y="49339"/>
                  </a:moveTo>
                  <a:lnTo>
                    <a:pt x="0" y="98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3" name="Graphic 6">
            <a:extLst>
              <a:ext uri="{FF2B5EF4-FFF2-40B4-BE49-F238E27FC236}">
                <a16:creationId xmlns:a16="http://schemas.microsoft.com/office/drawing/2014/main" id="{4BF563F9-1453-F98C-CC12-3D49DD27E39F}"/>
              </a:ext>
            </a:extLst>
          </p:cNvPr>
          <p:cNvGrpSpPr/>
          <p:nvPr/>
        </p:nvGrpSpPr>
        <p:grpSpPr>
          <a:xfrm>
            <a:off x="1312664" y="2327843"/>
            <a:ext cx="1129588" cy="563877"/>
            <a:chOff x="1312664" y="2327843"/>
            <a:chExt cx="1129588" cy="563877"/>
          </a:xfrm>
          <a:solidFill>
            <a:srgbClr val="DAE8FC"/>
          </a:solidFill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179114-90F2-4EC4-79F9-AE375A16B501}"/>
                </a:ext>
              </a:extLst>
            </p:cNvPr>
            <p:cNvSpPr/>
            <p:nvPr/>
          </p:nvSpPr>
          <p:spPr>
            <a:xfrm>
              <a:off x="1312664" y="2327843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9713303-EF72-42EF-38B7-D7D72652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9724" y="2405376"/>
              <a:ext cx="1101348" cy="451102"/>
            </a:xfrm>
            <a:custGeom>
              <a:avLst/>
              <a:gdLst>
                <a:gd name="connsiteX0" fmla="*/ -1 w 1101348"/>
                <a:gd name="connsiteY0" fmla="*/ -1 h 451102"/>
                <a:gd name="connsiteX1" fmla="*/ 1101348 w 1101348"/>
                <a:gd name="connsiteY1" fmla="*/ -1 h 451102"/>
                <a:gd name="connsiteX2" fmla="*/ 1101348 w 1101348"/>
                <a:gd name="connsiteY2" fmla="*/ 451102 h 451102"/>
                <a:gd name="connsiteX3" fmla="*/ -1 w 1101348"/>
                <a:gd name="connsiteY3" fmla="*/ 451102 h 45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451102">
                  <a:moveTo>
                    <a:pt x="-1" y="-1"/>
                  </a:moveTo>
                  <a:lnTo>
                    <a:pt x="1101348" y="-1"/>
                  </a:lnTo>
                  <a:lnTo>
                    <a:pt x="1101348" y="451102"/>
                  </a:lnTo>
                  <a:lnTo>
                    <a:pt x="-1" y="451102"/>
                  </a:lnTo>
                  <a:close/>
                </a:path>
              </a:pathLst>
            </a:custGeom>
          </p:spPr>
        </p:pic>
      </p:grpSp>
      <p:grpSp>
        <p:nvGrpSpPr>
          <p:cNvPr id="66" name="Graphic 6">
            <a:extLst>
              <a:ext uri="{FF2B5EF4-FFF2-40B4-BE49-F238E27FC236}">
                <a16:creationId xmlns:a16="http://schemas.microsoft.com/office/drawing/2014/main" id="{FAAF0716-62BA-DE09-589A-6F308AF05A98}"/>
              </a:ext>
            </a:extLst>
          </p:cNvPr>
          <p:cNvGrpSpPr/>
          <p:nvPr/>
        </p:nvGrpSpPr>
        <p:grpSpPr>
          <a:xfrm>
            <a:off x="2442252" y="3392162"/>
            <a:ext cx="407781" cy="98678"/>
            <a:chOff x="2442252" y="3392162"/>
            <a:chExt cx="407781" cy="98678"/>
          </a:xfrm>
        </p:grpSpPr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1CD72946-9C13-449D-61BD-44646C0069B0}"/>
                </a:ext>
              </a:extLst>
            </p:cNvPr>
            <p:cNvSpPr/>
            <p:nvPr/>
          </p:nvSpPr>
          <p:spPr>
            <a:xfrm>
              <a:off x="2442252" y="3441501"/>
              <a:ext cx="308942" cy="14096"/>
            </a:xfrm>
            <a:custGeom>
              <a:avLst/>
              <a:gdLst>
                <a:gd name="connsiteX0" fmla="*/ 0 w 308942"/>
                <a:gd name="connsiteY0" fmla="*/ 0 h 14096"/>
                <a:gd name="connsiteX1" fmla="*/ 308942 w 308942"/>
                <a:gd name="connsiteY1" fmla="*/ 0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942" h="14096">
                  <a:moveTo>
                    <a:pt x="0" y="0"/>
                  </a:moveTo>
                  <a:lnTo>
                    <a:pt x="308942" y="0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9FFD5DBA-E667-71F5-EA5D-A94EA240977D}"/>
                </a:ext>
              </a:extLst>
            </p:cNvPr>
            <p:cNvSpPr/>
            <p:nvPr/>
          </p:nvSpPr>
          <p:spPr>
            <a:xfrm>
              <a:off x="2751195" y="3392162"/>
              <a:ext cx="98838" cy="98678"/>
            </a:xfrm>
            <a:custGeom>
              <a:avLst/>
              <a:gdLst>
                <a:gd name="connsiteX0" fmla="*/ 98839 w 98838"/>
                <a:gd name="connsiteY0" fmla="*/ 49339 h 98678"/>
                <a:gd name="connsiteX1" fmla="*/ 0 w 98838"/>
                <a:gd name="connsiteY1" fmla="*/ 98679 h 98678"/>
                <a:gd name="connsiteX2" fmla="*/ 0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98839" y="49339"/>
                  </a:moveTo>
                  <a:lnTo>
                    <a:pt x="0" y="98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aphic 6">
            <a:extLst>
              <a:ext uri="{FF2B5EF4-FFF2-40B4-BE49-F238E27FC236}">
                <a16:creationId xmlns:a16="http://schemas.microsoft.com/office/drawing/2014/main" id="{E69B4494-B56B-33D9-4B0E-AAEBFD850BDE}"/>
              </a:ext>
            </a:extLst>
          </p:cNvPr>
          <p:cNvGrpSpPr/>
          <p:nvPr/>
        </p:nvGrpSpPr>
        <p:grpSpPr>
          <a:xfrm>
            <a:off x="1312664" y="3159563"/>
            <a:ext cx="1129588" cy="563877"/>
            <a:chOff x="1312664" y="3159563"/>
            <a:chExt cx="1129588" cy="563877"/>
          </a:xfrm>
          <a:solidFill>
            <a:srgbClr val="DAE8FC"/>
          </a:solidFill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AFAFC22-0FA1-C65D-01F5-764DCCF2B7EF}"/>
                </a:ext>
              </a:extLst>
            </p:cNvPr>
            <p:cNvSpPr/>
            <p:nvPr/>
          </p:nvSpPr>
          <p:spPr>
            <a:xfrm>
              <a:off x="1312664" y="3159563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AEAC66B-AB51-1932-E565-839F18359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9724" y="3237096"/>
              <a:ext cx="1101348" cy="451102"/>
            </a:xfrm>
            <a:custGeom>
              <a:avLst/>
              <a:gdLst>
                <a:gd name="connsiteX0" fmla="*/ -1 w 1101348"/>
                <a:gd name="connsiteY0" fmla="*/ -1 h 451102"/>
                <a:gd name="connsiteX1" fmla="*/ 1101348 w 1101348"/>
                <a:gd name="connsiteY1" fmla="*/ -1 h 451102"/>
                <a:gd name="connsiteX2" fmla="*/ 1101348 w 1101348"/>
                <a:gd name="connsiteY2" fmla="*/ 451102 h 451102"/>
                <a:gd name="connsiteX3" fmla="*/ -1 w 1101348"/>
                <a:gd name="connsiteY3" fmla="*/ 451102 h 45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451102">
                  <a:moveTo>
                    <a:pt x="-1" y="-1"/>
                  </a:moveTo>
                  <a:lnTo>
                    <a:pt x="1101348" y="-1"/>
                  </a:lnTo>
                  <a:lnTo>
                    <a:pt x="1101348" y="451102"/>
                  </a:lnTo>
                  <a:lnTo>
                    <a:pt x="-1" y="451102"/>
                  </a:lnTo>
                  <a:close/>
                </a:path>
              </a:pathLst>
            </a:custGeom>
          </p:spPr>
        </p:pic>
      </p:grpSp>
      <p:grpSp>
        <p:nvGrpSpPr>
          <p:cNvPr id="72" name="Graphic 6">
            <a:extLst>
              <a:ext uri="{FF2B5EF4-FFF2-40B4-BE49-F238E27FC236}">
                <a16:creationId xmlns:a16="http://schemas.microsoft.com/office/drawing/2014/main" id="{FD6AB39A-3F8E-623A-2B1E-AC35D33E962B}"/>
              </a:ext>
            </a:extLst>
          </p:cNvPr>
          <p:cNvGrpSpPr/>
          <p:nvPr/>
        </p:nvGrpSpPr>
        <p:grpSpPr>
          <a:xfrm>
            <a:off x="2451854" y="1905922"/>
            <a:ext cx="527941" cy="691313"/>
            <a:chOff x="2451854" y="1905922"/>
            <a:chExt cx="527941" cy="691313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11B82F86-EBE7-CB28-53E3-8325402F7576}"/>
                </a:ext>
              </a:extLst>
            </p:cNvPr>
            <p:cNvSpPr/>
            <p:nvPr/>
          </p:nvSpPr>
          <p:spPr>
            <a:xfrm>
              <a:off x="2511722" y="1905922"/>
              <a:ext cx="468073" cy="612793"/>
            </a:xfrm>
            <a:custGeom>
              <a:avLst/>
              <a:gdLst>
                <a:gd name="connsiteX0" fmla="*/ 468073 w 468073"/>
                <a:gd name="connsiteY0" fmla="*/ 0 h 612793"/>
                <a:gd name="connsiteX1" fmla="*/ 0 w 468073"/>
                <a:gd name="connsiteY1" fmla="*/ 612794 h 61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8073" h="612793">
                  <a:moveTo>
                    <a:pt x="468073" y="0"/>
                  </a:moveTo>
                  <a:lnTo>
                    <a:pt x="0" y="612794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BDAFCA3-5D9E-B2EE-1A1A-A839A97CB9CA}"/>
                </a:ext>
              </a:extLst>
            </p:cNvPr>
            <p:cNvSpPr/>
            <p:nvPr/>
          </p:nvSpPr>
          <p:spPr>
            <a:xfrm>
              <a:off x="2451854" y="2488830"/>
              <a:ext cx="99262" cy="108405"/>
            </a:xfrm>
            <a:custGeom>
              <a:avLst/>
              <a:gdLst>
                <a:gd name="connsiteX0" fmla="*/ 0 w 99262"/>
                <a:gd name="connsiteY0" fmla="*/ 108405 h 108405"/>
                <a:gd name="connsiteX1" fmla="*/ 20615 w 99262"/>
                <a:gd name="connsiteY1" fmla="*/ 0 h 108405"/>
                <a:gd name="connsiteX2" fmla="*/ 99263 w 99262"/>
                <a:gd name="connsiteY2" fmla="*/ 59912 h 10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62" h="108405">
                  <a:moveTo>
                    <a:pt x="0" y="108405"/>
                  </a:moveTo>
                  <a:lnTo>
                    <a:pt x="20615" y="0"/>
                  </a:lnTo>
                  <a:lnTo>
                    <a:pt x="99263" y="59912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5" name="Graphic 6">
            <a:extLst>
              <a:ext uri="{FF2B5EF4-FFF2-40B4-BE49-F238E27FC236}">
                <a16:creationId xmlns:a16="http://schemas.microsoft.com/office/drawing/2014/main" id="{0703E7A4-45EA-74B7-F423-243D61FD1EB6}"/>
              </a:ext>
            </a:extLst>
          </p:cNvPr>
          <p:cNvGrpSpPr/>
          <p:nvPr/>
        </p:nvGrpSpPr>
        <p:grpSpPr>
          <a:xfrm>
            <a:off x="2731709" y="1037552"/>
            <a:ext cx="1934419" cy="1099277"/>
            <a:chOff x="2731709" y="1037552"/>
            <a:chExt cx="1934419" cy="1099277"/>
          </a:xfrm>
          <a:solidFill>
            <a:srgbClr val="F5F5F5"/>
          </a:solidFill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CA1B76A-73B5-11CB-9A2F-09AF5DA2782A}"/>
                </a:ext>
              </a:extLst>
            </p:cNvPr>
            <p:cNvSpPr/>
            <p:nvPr/>
          </p:nvSpPr>
          <p:spPr>
            <a:xfrm>
              <a:off x="2852123" y="1037552"/>
              <a:ext cx="1758678" cy="1099277"/>
            </a:xfrm>
            <a:custGeom>
              <a:avLst/>
              <a:gdLst>
                <a:gd name="connsiteX0" fmla="*/ 363191 w 1758678"/>
                <a:gd name="connsiteY0" fmla="*/ 201303 h 1099277"/>
                <a:gd name="connsiteX1" fmla="*/ 186552 w 1758678"/>
                <a:gd name="connsiteY1" fmla="*/ 586149 h 1099277"/>
                <a:gd name="connsiteX2" fmla="*/ 480950 w 1758678"/>
                <a:gd name="connsiteY2" fmla="*/ 906855 h 1099277"/>
                <a:gd name="connsiteX3" fmla="*/ 1442654 w 1758678"/>
                <a:gd name="connsiteY3" fmla="*/ 906855 h 1099277"/>
                <a:gd name="connsiteX4" fmla="*/ 1589924 w 1758678"/>
                <a:gd name="connsiteY4" fmla="*/ 522008 h 1099277"/>
                <a:gd name="connsiteX5" fmla="*/ 1099259 w 1758678"/>
                <a:gd name="connsiteY5" fmla="*/ 137162 h 1099277"/>
                <a:gd name="connsiteX6" fmla="*/ 363191 w 1758678"/>
                <a:gd name="connsiteY6" fmla="*/ 201303 h 109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8678" h="1099277">
                  <a:moveTo>
                    <a:pt x="363191" y="201303"/>
                  </a:moveTo>
                  <a:cubicBezTo>
                    <a:pt x="-29341" y="201303"/>
                    <a:pt x="-127474" y="522008"/>
                    <a:pt x="186552" y="586149"/>
                  </a:cubicBezTo>
                  <a:cubicBezTo>
                    <a:pt x="-127474" y="727260"/>
                    <a:pt x="225805" y="1035137"/>
                    <a:pt x="480950" y="906855"/>
                  </a:cubicBezTo>
                  <a:cubicBezTo>
                    <a:pt x="657590" y="1163419"/>
                    <a:pt x="1246387" y="1163419"/>
                    <a:pt x="1442654" y="906855"/>
                  </a:cubicBezTo>
                  <a:cubicBezTo>
                    <a:pt x="1835185" y="906855"/>
                    <a:pt x="1835185" y="650290"/>
                    <a:pt x="1589924" y="522008"/>
                  </a:cubicBezTo>
                  <a:cubicBezTo>
                    <a:pt x="1835185" y="265444"/>
                    <a:pt x="1442654" y="8880"/>
                    <a:pt x="1099259" y="137162"/>
                  </a:cubicBezTo>
                  <a:cubicBezTo>
                    <a:pt x="853856" y="-55261"/>
                    <a:pt x="461324" y="-55261"/>
                    <a:pt x="363191" y="201303"/>
                  </a:cubicBezTo>
                  <a:close/>
                </a:path>
              </a:pathLst>
            </a:custGeom>
            <a:solidFill>
              <a:srgbClr val="F5F5F5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CA4831B-CDEB-FFAC-2A77-58844F2B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31709" y="1193040"/>
              <a:ext cx="1934419" cy="785904"/>
            </a:xfrm>
            <a:custGeom>
              <a:avLst/>
              <a:gdLst>
                <a:gd name="connsiteX0" fmla="*/ -1 w 1934419"/>
                <a:gd name="connsiteY0" fmla="*/ -1 h 785904"/>
                <a:gd name="connsiteX1" fmla="*/ 1934419 w 1934419"/>
                <a:gd name="connsiteY1" fmla="*/ -1 h 785904"/>
                <a:gd name="connsiteX2" fmla="*/ 1934419 w 1934419"/>
                <a:gd name="connsiteY2" fmla="*/ 785904 h 785904"/>
                <a:gd name="connsiteX3" fmla="*/ -1 w 1934419"/>
                <a:gd name="connsiteY3" fmla="*/ 785904 h 78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4419" h="785904">
                  <a:moveTo>
                    <a:pt x="-1" y="-1"/>
                  </a:moveTo>
                  <a:lnTo>
                    <a:pt x="1934419" y="-1"/>
                  </a:lnTo>
                  <a:lnTo>
                    <a:pt x="1934419" y="785904"/>
                  </a:lnTo>
                  <a:lnTo>
                    <a:pt x="-1" y="785904"/>
                  </a:lnTo>
                  <a:close/>
                </a:path>
              </a:pathLst>
            </a:custGeom>
          </p:spPr>
        </p:pic>
      </p:grpSp>
      <p:grpSp>
        <p:nvGrpSpPr>
          <p:cNvPr id="78" name="Graphic 6">
            <a:extLst>
              <a:ext uri="{FF2B5EF4-FFF2-40B4-BE49-F238E27FC236}">
                <a16:creationId xmlns:a16="http://schemas.microsoft.com/office/drawing/2014/main" id="{B34904BA-93E1-42D2-2671-90779D03869A}"/>
              </a:ext>
            </a:extLst>
          </p:cNvPr>
          <p:cNvGrpSpPr/>
          <p:nvPr/>
        </p:nvGrpSpPr>
        <p:grpSpPr>
          <a:xfrm>
            <a:off x="3381222" y="2891721"/>
            <a:ext cx="98838" cy="252053"/>
            <a:chOff x="3381222" y="2891721"/>
            <a:chExt cx="98838" cy="252053"/>
          </a:xfrm>
        </p:grpSpPr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2D9F72A-BE8A-F46A-FB16-AD88A3FC0A70}"/>
                </a:ext>
              </a:extLst>
            </p:cNvPr>
            <p:cNvSpPr/>
            <p:nvPr/>
          </p:nvSpPr>
          <p:spPr>
            <a:xfrm>
              <a:off x="3430642" y="2891721"/>
              <a:ext cx="14119" cy="153374"/>
            </a:xfrm>
            <a:custGeom>
              <a:avLst/>
              <a:gdLst>
                <a:gd name="connsiteX0" fmla="*/ 0 w 14119"/>
                <a:gd name="connsiteY0" fmla="*/ 0 h 153374"/>
                <a:gd name="connsiteX1" fmla="*/ 0 w 14119"/>
                <a:gd name="connsiteY1" fmla="*/ 153375 h 15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19" h="153374">
                  <a:moveTo>
                    <a:pt x="0" y="0"/>
                  </a:moveTo>
                  <a:lnTo>
                    <a:pt x="0" y="153375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155438DD-6E3E-54B8-BBE2-274F5A7FE268}"/>
                </a:ext>
              </a:extLst>
            </p:cNvPr>
            <p:cNvSpPr/>
            <p:nvPr/>
          </p:nvSpPr>
          <p:spPr>
            <a:xfrm>
              <a:off x="3381222" y="3045096"/>
              <a:ext cx="98838" cy="98678"/>
            </a:xfrm>
            <a:custGeom>
              <a:avLst/>
              <a:gdLst>
                <a:gd name="connsiteX0" fmla="*/ 49419 w 98838"/>
                <a:gd name="connsiteY0" fmla="*/ 98679 h 98678"/>
                <a:gd name="connsiteX1" fmla="*/ 0 w 98838"/>
                <a:gd name="connsiteY1" fmla="*/ 0 h 98678"/>
                <a:gd name="connsiteX2" fmla="*/ 98839 w 98838"/>
                <a:gd name="connsiteY2" fmla="*/ 0 h 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38" h="98678">
                  <a:moveTo>
                    <a:pt x="49419" y="98679"/>
                  </a:moveTo>
                  <a:lnTo>
                    <a:pt x="0" y="0"/>
                  </a:lnTo>
                  <a:lnTo>
                    <a:pt x="98839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6">
            <a:extLst>
              <a:ext uri="{FF2B5EF4-FFF2-40B4-BE49-F238E27FC236}">
                <a16:creationId xmlns:a16="http://schemas.microsoft.com/office/drawing/2014/main" id="{0AE309DB-CD74-C066-FE47-43BCEEAEEA3A}"/>
              </a:ext>
            </a:extLst>
          </p:cNvPr>
          <p:cNvGrpSpPr/>
          <p:nvPr/>
        </p:nvGrpSpPr>
        <p:grpSpPr>
          <a:xfrm>
            <a:off x="2865848" y="2327843"/>
            <a:ext cx="1129588" cy="563877"/>
            <a:chOff x="2865848" y="2327843"/>
            <a:chExt cx="1129588" cy="563877"/>
          </a:xfrm>
          <a:solidFill>
            <a:srgbClr val="DAE8FC"/>
          </a:solidFill>
        </p:grpSpPr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CF13EFF7-B852-83D9-29F3-54DB00AE719F}"/>
                </a:ext>
              </a:extLst>
            </p:cNvPr>
            <p:cNvSpPr/>
            <p:nvPr/>
          </p:nvSpPr>
          <p:spPr>
            <a:xfrm>
              <a:off x="2865848" y="2327843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91ECC35-3DC5-5182-C589-4150CA58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72908" y="2405376"/>
              <a:ext cx="1101348" cy="451102"/>
            </a:xfrm>
            <a:custGeom>
              <a:avLst/>
              <a:gdLst>
                <a:gd name="connsiteX0" fmla="*/ -1 w 1101348"/>
                <a:gd name="connsiteY0" fmla="*/ -1 h 451102"/>
                <a:gd name="connsiteX1" fmla="*/ 1101348 w 1101348"/>
                <a:gd name="connsiteY1" fmla="*/ -1 h 451102"/>
                <a:gd name="connsiteX2" fmla="*/ 1101348 w 1101348"/>
                <a:gd name="connsiteY2" fmla="*/ 451102 h 451102"/>
                <a:gd name="connsiteX3" fmla="*/ -1 w 1101348"/>
                <a:gd name="connsiteY3" fmla="*/ 451102 h 45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451102">
                  <a:moveTo>
                    <a:pt x="-1" y="-1"/>
                  </a:moveTo>
                  <a:lnTo>
                    <a:pt x="1101348" y="-1"/>
                  </a:lnTo>
                  <a:lnTo>
                    <a:pt x="1101348" y="451102"/>
                  </a:lnTo>
                  <a:lnTo>
                    <a:pt x="-1" y="451102"/>
                  </a:lnTo>
                  <a:close/>
                </a:path>
              </a:pathLst>
            </a:custGeom>
          </p:spPr>
        </p:pic>
      </p:grpSp>
      <p:grpSp>
        <p:nvGrpSpPr>
          <p:cNvPr id="84" name="Graphic 6">
            <a:extLst>
              <a:ext uri="{FF2B5EF4-FFF2-40B4-BE49-F238E27FC236}">
                <a16:creationId xmlns:a16="http://schemas.microsoft.com/office/drawing/2014/main" id="{2A81BDB6-7332-343B-C745-AFB9C360F0DF}"/>
              </a:ext>
            </a:extLst>
          </p:cNvPr>
          <p:cNvGrpSpPr/>
          <p:nvPr/>
        </p:nvGrpSpPr>
        <p:grpSpPr>
          <a:xfrm>
            <a:off x="2865848" y="3159563"/>
            <a:ext cx="1129588" cy="563877"/>
            <a:chOff x="2865848" y="3159563"/>
            <a:chExt cx="1129588" cy="563877"/>
          </a:xfrm>
          <a:solidFill>
            <a:srgbClr val="DAE8FC"/>
          </a:solidFill>
        </p:grpSpPr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C7DFA84F-BA05-A44C-B32F-DFC64131B72C}"/>
                </a:ext>
              </a:extLst>
            </p:cNvPr>
            <p:cNvSpPr/>
            <p:nvPr/>
          </p:nvSpPr>
          <p:spPr>
            <a:xfrm>
              <a:off x="2865848" y="3159563"/>
              <a:ext cx="1129588" cy="563877"/>
            </a:xfrm>
            <a:custGeom>
              <a:avLst/>
              <a:gdLst>
                <a:gd name="connsiteX0" fmla="*/ 1044869 w 1129588"/>
                <a:gd name="connsiteY0" fmla="*/ 0 h 563877"/>
                <a:gd name="connsiteX1" fmla="*/ 1129588 w 1129588"/>
                <a:gd name="connsiteY1" fmla="*/ 84582 h 563877"/>
                <a:gd name="connsiteX2" fmla="*/ 1129588 w 1129588"/>
                <a:gd name="connsiteY2" fmla="*/ 479296 h 563877"/>
                <a:gd name="connsiteX3" fmla="*/ 1044869 w 1129588"/>
                <a:gd name="connsiteY3" fmla="*/ 563878 h 563877"/>
                <a:gd name="connsiteX4" fmla="*/ 84719 w 1129588"/>
                <a:gd name="connsiteY4" fmla="*/ 563878 h 563877"/>
                <a:gd name="connsiteX5" fmla="*/ 0 w 1129588"/>
                <a:gd name="connsiteY5" fmla="*/ 479296 h 563877"/>
                <a:gd name="connsiteX6" fmla="*/ 0 w 1129588"/>
                <a:gd name="connsiteY6" fmla="*/ 84582 h 563877"/>
                <a:gd name="connsiteX7" fmla="*/ 84719 w 1129588"/>
                <a:gd name="connsiteY7" fmla="*/ 0 h 56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9588" h="563877">
                  <a:moveTo>
                    <a:pt x="1044869" y="0"/>
                  </a:moveTo>
                  <a:cubicBezTo>
                    <a:pt x="1091658" y="0"/>
                    <a:pt x="1129588" y="37869"/>
                    <a:pt x="1129588" y="84582"/>
                  </a:cubicBezTo>
                  <a:lnTo>
                    <a:pt x="1129588" y="479296"/>
                  </a:lnTo>
                  <a:cubicBezTo>
                    <a:pt x="1129588" y="526009"/>
                    <a:pt x="1091658" y="563878"/>
                    <a:pt x="1044869" y="563878"/>
                  </a:cubicBezTo>
                  <a:lnTo>
                    <a:pt x="84719" y="563878"/>
                  </a:lnTo>
                  <a:cubicBezTo>
                    <a:pt x="37930" y="563878"/>
                    <a:pt x="0" y="526009"/>
                    <a:pt x="0" y="479296"/>
                  </a:cubicBezTo>
                  <a:lnTo>
                    <a:pt x="0" y="84582"/>
                  </a:lnTo>
                  <a:cubicBezTo>
                    <a:pt x="0" y="37869"/>
                    <a:pt x="37930" y="0"/>
                    <a:pt x="84719" y="0"/>
                  </a:cubicBezTo>
                  <a:close/>
                </a:path>
              </a:pathLst>
            </a:custGeom>
            <a:solidFill>
              <a:srgbClr val="DAE8FC"/>
            </a:solidFill>
            <a:ln w="14110" cap="flat">
              <a:solidFill>
                <a:srgbClr val="6C8EB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2884D63-1350-1B7E-8C16-C2712972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72908" y="3237096"/>
              <a:ext cx="1101348" cy="451102"/>
            </a:xfrm>
            <a:custGeom>
              <a:avLst/>
              <a:gdLst>
                <a:gd name="connsiteX0" fmla="*/ -1 w 1101348"/>
                <a:gd name="connsiteY0" fmla="*/ -1 h 451102"/>
                <a:gd name="connsiteX1" fmla="*/ 1101348 w 1101348"/>
                <a:gd name="connsiteY1" fmla="*/ -1 h 451102"/>
                <a:gd name="connsiteX2" fmla="*/ 1101348 w 1101348"/>
                <a:gd name="connsiteY2" fmla="*/ 451102 h 451102"/>
                <a:gd name="connsiteX3" fmla="*/ -1 w 1101348"/>
                <a:gd name="connsiteY3" fmla="*/ 451102 h 45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348" h="451102">
                  <a:moveTo>
                    <a:pt x="-1" y="-1"/>
                  </a:moveTo>
                  <a:lnTo>
                    <a:pt x="1101348" y="-1"/>
                  </a:lnTo>
                  <a:lnTo>
                    <a:pt x="1101348" y="451102"/>
                  </a:lnTo>
                  <a:lnTo>
                    <a:pt x="-1" y="451102"/>
                  </a:lnTo>
                  <a:close/>
                </a:path>
              </a:pathLst>
            </a:custGeom>
          </p:spPr>
        </p:pic>
      </p:grpSp>
      <p:grpSp>
        <p:nvGrpSpPr>
          <p:cNvPr id="87" name="Graphic 6">
            <a:extLst>
              <a:ext uri="{FF2B5EF4-FFF2-40B4-BE49-F238E27FC236}">
                <a16:creationId xmlns:a16="http://schemas.microsoft.com/office/drawing/2014/main" id="{82252CE3-EA21-698D-19B0-76B94492C7A9}"/>
              </a:ext>
            </a:extLst>
          </p:cNvPr>
          <p:cNvGrpSpPr/>
          <p:nvPr/>
        </p:nvGrpSpPr>
        <p:grpSpPr>
          <a:xfrm>
            <a:off x="6960605" y="4294366"/>
            <a:ext cx="551380" cy="344106"/>
            <a:chOff x="6960605" y="4294366"/>
            <a:chExt cx="551380" cy="344106"/>
          </a:xfrm>
        </p:grpSpPr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83FF9F2-F266-F0BC-EAC0-C8933675E1BC}"/>
                </a:ext>
              </a:extLst>
            </p:cNvPr>
            <p:cNvSpPr/>
            <p:nvPr/>
          </p:nvSpPr>
          <p:spPr>
            <a:xfrm>
              <a:off x="6960605" y="4294366"/>
              <a:ext cx="467649" cy="291806"/>
            </a:xfrm>
            <a:custGeom>
              <a:avLst/>
              <a:gdLst>
                <a:gd name="connsiteX0" fmla="*/ 0 w 467649"/>
                <a:gd name="connsiteY0" fmla="*/ 0 h 291806"/>
                <a:gd name="connsiteX1" fmla="*/ 467649 w 467649"/>
                <a:gd name="connsiteY1" fmla="*/ 291807 h 29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649" h="291806">
                  <a:moveTo>
                    <a:pt x="0" y="0"/>
                  </a:moveTo>
                  <a:lnTo>
                    <a:pt x="467649" y="291807"/>
                  </a:lnTo>
                </a:path>
              </a:pathLst>
            </a:custGeom>
            <a:noFill/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578F8F7-0BEE-36F1-0056-A833E8C82795}"/>
                </a:ext>
              </a:extLst>
            </p:cNvPr>
            <p:cNvSpPr/>
            <p:nvPr/>
          </p:nvSpPr>
          <p:spPr>
            <a:xfrm>
              <a:off x="7401991" y="4544305"/>
              <a:ext cx="109993" cy="94167"/>
            </a:xfrm>
            <a:custGeom>
              <a:avLst/>
              <a:gdLst>
                <a:gd name="connsiteX0" fmla="*/ 109993 w 109993"/>
                <a:gd name="connsiteY0" fmla="*/ 94167 h 94167"/>
                <a:gd name="connsiteX1" fmla="*/ 0 w 109993"/>
                <a:gd name="connsiteY1" fmla="*/ 83736 h 94167"/>
                <a:gd name="connsiteX2" fmla="*/ 52384 w 109993"/>
                <a:gd name="connsiteY2" fmla="*/ 0 h 94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93" h="94167">
                  <a:moveTo>
                    <a:pt x="109993" y="94167"/>
                  </a:moveTo>
                  <a:lnTo>
                    <a:pt x="0" y="83736"/>
                  </a:lnTo>
                  <a:lnTo>
                    <a:pt x="52384" y="0"/>
                  </a:lnTo>
                  <a:close/>
                </a:path>
              </a:pathLst>
            </a:custGeom>
            <a:solidFill>
              <a:srgbClr val="666666"/>
            </a:solidFill>
            <a:ln w="14110" cap="flat">
              <a:solidFill>
                <a:srgbClr val="6666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aphic 6">
            <a:extLst>
              <a:ext uri="{FF2B5EF4-FFF2-40B4-BE49-F238E27FC236}">
                <a16:creationId xmlns:a16="http://schemas.microsoft.com/office/drawing/2014/main" id="{A384598A-9CCD-7F71-E025-D012797710E4}"/>
              </a:ext>
            </a:extLst>
          </p:cNvPr>
          <p:cNvGrpSpPr/>
          <p:nvPr/>
        </p:nvGrpSpPr>
        <p:grpSpPr>
          <a:xfrm>
            <a:off x="211316" y="918150"/>
            <a:ext cx="8020075" cy="3376216"/>
            <a:chOff x="211316" y="918150"/>
            <a:chExt cx="8020075" cy="3376216"/>
          </a:xfrm>
        </p:grpSpPr>
        <p:grpSp>
          <p:nvGrpSpPr>
            <p:cNvPr id="91" name="Graphic 6">
              <a:extLst>
                <a:ext uri="{FF2B5EF4-FFF2-40B4-BE49-F238E27FC236}">
                  <a16:creationId xmlns:a16="http://schemas.microsoft.com/office/drawing/2014/main" id="{EB08A287-3BE4-997E-68E7-995E12EFA7BC}"/>
                </a:ext>
              </a:extLst>
            </p:cNvPr>
            <p:cNvGrpSpPr/>
            <p:nvPr/>
          </p:nvGrpSpPr>
          <p:grpSpPr>
            <a:xfrm>
              <a:off x="5689818" y="2179825"/>
              <a:ext cx="2541573" cy="2114540"/>
              <a:chOff x="5689818" y="2179825"/>
              <a:chExt cx="2541573" cy="2114540"/>
            </a:xfrm>
          </p:grpSpPr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6BAA570-B1B4-D586-C7C7-1F0B229FA729}"/>
                  </a:ext>
                </a:extLst>
              </p:cNvPr>
              <p:cNvSpPr/>
              <p:nvPr/>
            </p:nvSpPr>
            <p:spPr>
              <a:xfrm>
                <a:off x="5689818" y="2179825"/>
                <a:ext cx="2541573" cy="422908"/>
              </a:xfrm>
              <a:custGeom>
                <a:avLst/>
                <a:gdLst>
                  <a:gd name="connsiteX0" fmla="*/ 0 w 2541573"/>
                  <a:gd name="connsiteY0" fmla="*/ 422908 h 422908"/>
                  <a:gd name="connsiteX1" fmla="*/ 0 w 2541573"/>
                  <a:gd name="connsiteY1" fmla="*/ 0 h 422908"/>
                  <a:gd name="connsiteX2" fmla="*/ 2541573 w 2541573"/>
                  <a:gd name="connsiteY2" fmla="*/ 0 h 422908"/>
                  <a:gd name="connsiteX3" fmla="*/ 2541573 w 2541573"/>
                  <a:gd name="connsiteY3" fmla="*/ 422908 h 42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1573" h="422908">
                    <a:moveTo>
                      <a:pt x="0" y="422908"/>
                    </a:moveTo>
                    <a:lnTo>
                      <a:pt x="0" y="0"/>
                    </a:lnTo>
                    <a:lnTo>
                      <a:pt x="2541573" y="0"/>
                    </a:lnTo>
                    <a:lnTo>
                      <a:pt x="2541573" y="422908"/>
                    </a:lnTo>
                  </a:path>
                </a:pathLst>
              </a:custGeom>
              <a:solidFill>
                <a:srgbClr val="D5E8D4"/>
              </a:solidFill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24F4BA55-939D-F3AF-C924-9AAD1D5B1F2D}"/>
                  </a:ext>
                </a:extLst>
              </p:cNvPr>
              <p:cNvSpPr/>
              <p:nvPr/>
            </p:nvSpPr>
            <p:spPr>
              <a:xfrm>
                <a:off x="5689818" y="2602734"/>
                <a:ext cx="2541573" cy="1691632"/>
              </a:xfrm>
              <a:custGeom>
                <a:avLst/>
                <a:gdLst>
                  <a:gd name="connsiteX0" fmla="*/ 0 w 2541573"/>
                  <a:gd name="connsiteY0" fmla="*/ 0 h 1691632"/>
                  <a:gd name="connsiteX1" fmla="*/ 0 w 2541573"/>
                  <a:gd name="connsiteY1" fmla="*/ 1691633 h 1691632"/>
                  <a:gd name="connsiteX2" fmla="*/ 2541573 w 2541573"/>
                  <a:gd name="connsiteY2" fmla="*/ 1691633 h 1691632"/>
                  <a:gd name="connsiteX3" fmla="*/ 2541573 w 2541573"/>
                  <a:gd name="connsiteY3" fmla="*/ 0 h 169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1573" h="1691632">
                    <a:moveTo>
                      <a:pt x="0" y="0"/>
                    </a:moveTo>
                    <a:lnTo>
                      <a:pt x="0" y="1691633"/>
                    </a:lnTo>
                    <a:lnTo>
                      <a:pt x="2541573" y="1691633"/>
                    </a:lnTo>
                    <a:lnTo>
                      <a:pt x="2541573" y="0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A3DE7952-CA40-A32A-D37F-C0D0F3239FE8}"/>
                  </a:ext>
                </a:extLst>
              </p:cNvPr>
              <p:cNvSpPr/>
              <p:nvPr/>
            </p:nvSpPr>
            <p:spPr>
              <a:xfrm>
                <a:off x="5689818" y="2602734"/>
                <a:ext cx="2541573" cy="14096"/>
              </a:xfrm>
              <a:custGeom>
                <a:avLst/>
                <a:gdLst>
                  <a:gd name="connsiteX0" fmla="*/ 0 w 2541573"/>
                  <a:gd name="connsiteY0" fmla="*/ 0 h 14096"/>
                  <a:gd name="connsiteX1" fmla="*/ 2541573 w 2541573"/>
                  <a:gd name="connsiteY1" fmla="*/ 0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41573" h="14096">
                    <a:moveTo>
                      <a:pt x="0" y="0"/>
                    </a:moveTo>
                    <a:lnTo>
                      <a:pt x="2541573" y="0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4BDD03DC-763D-1C5C-9EBD-A4A3C36BFA62}"/>
                  </a:ext>
                </a:extLst>
              </p:cNvPr>
              <p:cNvSpPr/>
              <p:nvPr/>
            </p:nvSpPr>
            <p:spPr>
              <a:xfrm>
                <a:off x="5689818" y="3166611"/>
                <a:ext cx="2541573" cy="14096"/>
              </a:xfrm>
              <a:custGeom>
                <a:avLst/>
                <a:gdLst>
                  <a:gd name="connsiteX0" fmla="*/ 0 w 2541573"/>
                  <a:gd name="connsiteY0" fmla="*/ 0 h 14096"/>
                  <a:gd name="connsiteX1" fmla="*/ 847191 w 2541573"/>
                  <a:gd name="connsiteY1" fmla="*/ 0 h 14096"/>
                  <a:gd name="connsiteX2" fmla="*/ 1694382 w 2541573"/>
                  <a:gd name="connsiteY2" fmla="*/ 0 h 14096"/>
                  <a:gd name="connsiteX3" fmla="*/ 2541573 w 2541573"/>
                  <a:gd name="connsiteY3" fmla="*/ 0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1573" h="14096">
                    <a:moveTo>
                      <a:pt x="0" y="0"/>
                    </a:moveTo>
                    <a:lnTo>
                      <a:pt x="847191" y="0"/>
                    </a:lnTo>
                    <a:lnTo>
                      <a:pt x="1694382" y="0"/>
                    </a:lnTo>
                    <a:lnTo>
                      <a:pt x="2541573" y="0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BA5F9B5E-8A2E-F16B-C6FB-CF2DE3A0B787}"/>
                  </a:ext>
                </a:extLst>
              </p:cNvPr>
              <p:cNvSpPr/>
              <p:nvPr/>
            </p:nvSpPr>
            <p:spPr>
              <a:xfrm>
                <a:off x="5689818" y="3730489"/>
                <a:ext cx="2541573" cy="14096"/>
              </a:xfrm>
              <a:custGeom>
                <a:avLst/>
                <a:gdLst>
                  <a:gd name="connsiteX0" fmla="*/ 0 w 2541573"/>
                  <a:gd name="connsiteY0" fmla="*/ 0 h 14096"/>
                  <a:gd name="connsiteX1" fmla="*/ 847191 w 2541573"/>
                  <a:gd name="connsiteY1" fmla="*/ 0 h 14096"/>
                  <a:gd name="connsiteX2" fmla="*/ 1694382 w 2541573"/>
                  <a:gd name="connsiteY2" fmla="*/ 0 h 14096"/>
                  <a:gd name="connsiteX3" fmla="*/ 2541573 w 2541573"/>
                  <a:gd name="connsiteY3" fmla="*/ 0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1573" h="14096">
                    <a:moveTo>
                      <a:pt x="0" y="0"/>
                    </a:moveTo>
                    <a:lnTo>
                      <a:pt x="847191" y="0"/>
                    </a:lnTo>
                    <a:lnTo>
                      <a:pt x="1694382" y="0"/>
                    </a:lnTo>
                    <a:lnTo>
                      <a:pt x="2541573" y="0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FE844CC5-E714-62D8-4450-2B071908085C}"/>
                  </a:ext>
                </a:extLst>
              </p:cNvPr>
              <p:cNvSpPr/>
              <p:nvPr/>
            </p:nvSpPr>
            <p:spPr>
              <a:xfrm>
                <a:off x="6537009" y="2602734"/>
                <a:ext cx="14119" cy="1691632"/>
              </a:xfrm>
              <a:custGeom>
                <a:avLst/>
                <a:gdLst>
                  <a:gd name="connsiteX0" fmla="*/ 0 w 14119"/>
                  <a:gd name="connsiteY0" fmla="*/ 0 h 1691632"/>
                  <a:gd name="connsiteX1" fmla="*/ 0 w 14119"/>
                  <a:gd name="connsiteY1" fmla="*/ 563878 h 1691632"/>
                  <a:gd name="connsiteX2" fmla="*/ 0 w 14119"/>
                  <a:gd name="connsiteY2" fmla="*/ 1127755 h 1691632"/>
                  <a:gd name="connsiteX3" fmla="*/ 0 w 14119"/>
                  <a:gd name="connsiteY3" fmla="*/ 1691633 h 169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9" h="1691632">
                    <a:moveTo>
                      <a:pt x="0" y="0"/>
                    </a:moveTo>
                    <a:lnTo>
                      <a:pt x="0" y="563878"/>
                    </a:lnTo>
                    <a:lnTo>
                      <a:pt x="0" y="1127755"/>
                    </a:lnTo>
                    <a:lnTo>
                      <a:pt x="0" y="1691633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87D9A167-9B96-2CFB-E505-6F990844268C}"/>
                  </a:ext>
                </a:extLst>
              </p:cNvPr>
              <p:cNvSpPr/>
              <p:nvPr/>
            </p:nvSpPr>
            <p:spPr>
              <a:xfrm>
                <a:off x="7384200" y="2602734"/>
                <a:ext cx="14119" cy="1691632"/>
              </a:xfrm>
              <a:custGeom>
                <a:avLst/>
                <a:gdLst>
                  <a:gd name="connsiteX0" fmla="*/ 0 w 14119"/>
                  <a:gd name="connsiteY0" fmla="*/ 0 h 1691632"/>
                  <a:gd name="connsiteX1" fmla="*/ 0 w 14119"/>
                  <a:gd name="connsiteY1" fmla="*/ 563878 h 1691632"/>
                  <a:gd name="connsiteX2" fmla="*/ 0 w 14119"/>
                  <a:gd name="connsiteY2" fmla="*/ 1127755 h 1691632"/>
                  <a:gd name="connsiteX3" fmla="*/ 0 w 14119"/>
                  <a:gd name="connsiteY3" fmla="*/ 1691633 h 169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9" h="1691632">
                    <a:moveTo>
                      <a:pt x="0" y="0"/>
                    </a:moveTo>
                    <a:lnTo>
                      <a:pt x="0" y="563878"/>
                    </a:lnTo>
                    <a:lnTo>
                      <a:pt x="0" y="1127755"/>
                    </a:lnTo>
                    <a:lnTo>
                      <a:pt x="0" y="1691633"/>
                    </a:lnTo>
                  </a:path>
                </a:pathLst>
              </a:custGeom>
              <a:noFill/>
              <a:ln w="14110" cap="flat">
                <a:solidFill>
                  <a:srgbClr val="82B3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46CABD9-4455-E9B8-1F89-E666532D4D41}"/>
                </a:ext>
              </a:extLst>
            </p:cNvPr>
            <p:cNvSpPr txBox="1"/>
            <p:nvPr/>
          </p:nvSpPr>
          <p:spPr>
            <a:xfrm>
              <a:off x="6213598" y="2161511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pc="0" baseline="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Observables</a:t>
              </a:r>
            </a:p>
          </p:txBody>
        </p:sp>
        <p:grpSp>
          <p:nvGrpSpPr>
            <p:cNvPr id="100" name="Graphic 6">
              <a:extLst>
                <a:ext uri="{FF2B5EF4-FFF2-40B4-BE49-F238E27FC236}">
                  <a16:creationId xmlns:a16="http://schemas.microsoft.com/office/drawing/2014/main" id="{79B45579-87BF-CD56-410F-95EC5E50825D}"/>
                </a:ext>
              </a:extLst>
            </p:cNvPr>
            <p:cNvGrpSpPr/>
            <p:nvPr/>
          </p:nvGrpSpPr>
          <p:grpSpPr>
            <a:xfrm>
              <a:off x="211316" y="918150"/>
              <a:ext cx="8020075" cy="2248461"/>
              <a:chOff x="211316" y="918150"/>
              <a:chExt cx="8020075" cy="2248461"/>
            </a:xfrm>
            <a:noFill/>
          </p:grpSpPr>
          <p:grpSp>
            <p:nvGrpSpPr>
              <p:cNvPr id="101" name="Graphic 6">
                <a:extLst>
                  <a:ext uri="{FF2B5EF4-FFF2-40B4-BE49-F238E27FC236}">
                    <a16:creationId xmlns:a16="http://schemas.microsoft.com/office/drawing/2014/main" id="{86A15C3E-8D19-C6DB-E336-A8C1049F680E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6325693" cy="2248461"/>
                <a:chOff x="211316" y="918150"/>
                <a:chExt cx="6325693" cy="2248461"/>
              </a:xfrm>
              <a:noFill/>
            </p:grpSpPr>
            <p:grpSp>
              <p:nvGrpSpPr>
                <p:cNvPr id="102" name="Graphic 6">
                  <a:extLst>
                    <a:ext uri="{FF2B5EF4-FFF2-40B4-BE49-F238E27FC236}">
                      <a16:creationId xmlns:a16="http://schemas.microsoft.com/office/drawing/2014/main" id="{1DBC8C10-6398-CECC-281A-0C818FBD008D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6325693" cy="2248461"/>
                  <a:chOff x="211316" y="918150"/>
                  <a:chExt cx="6325693" cy="2248461"/>
                </a:xfrm>
                <a:noFill/>
              </p:grpSpPr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C10FAE97-A80D-DB9F-16EB-9472EA9EB742}"/>
                      </a:ext>
                    </a:extLst>
                  </p:cNvPr>
                  <p:cNvSpPr/>
                  <p:nvPr/>
                </p:nvSpPr>
                <p:spPr>
                  <a:xfrm>
                    <a:off x="5689818" y="2602734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103">
                    <a:extLst>
                      <a:ext uri="{FF2B5EF4-FFF2-40B4-BE49-F238E27FC236}">
                        <a16:creationId xmlns:a16="http://schemas.microsoft.com/office/drawing/2014/main" id="{B5C325EA-5877-4ACD-AE91-8DDDFF7776FD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264DC9F8-1FFA-4F2D-AC1E-D41AD2C3CC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96878" y="2771897"/>
                  <a:ext cx="818951" cy="281938"/>
                </a:xfrm>
                <a:custGeom>
                  <a:avLst/>
                  <a:gdLst>
                    <a:gd name="connsiteX0" fmla="*/ -1 w 818951"/>
                    <a:gd name="connsiteY0" fmla="*/ -1 h 281938"/>
                    <a:gd name="connsiteX1" fmla="*/ 818951 w 818951"/>
                    <a:gd name="connsiteY1" fmla="*/ -1 h 281938"/>
                    <a:gd name="connsiteX2" fmla="*/ 818951 w 818951"/>
                    <a:gd name="connsiteY2" fmla="*/ 281938 h 281938"/>
                    <a:gd name="connsiteX3" fmla="*/ -1 w 818951"/>
                    <a:gd name="connsiteY3" fmla="*/ 281938 h 2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281938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281938"/>
                      </a:lnTo>
                      <a:lnTo>
                        <a:pt x="-1" y="281938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06" name="Graphic 6">
                <a:extLst>
                  <a:ext uri="{FF2B5EF4-FFF2-40B4-BE49-F238E27FC236}">
                    <a16:creationId xmlns:a16="http://schemas.microsoft.com/office/drawing/2014/main" id="{27473196-7A25-B19A-2300-3C9464FA2F2F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7172884" cy="2248461"/>
                <a:chOff x="211316" y="918150"/>
                <a:chExt cx="7172884" cy="2248461"/>
              </a:xfrm>
              <a:noFill/>
            </p:grpSpPr>
            <p:grpSp>
              <p:nvGrpSpPr>
                <p:cNvPr id="107" name="Graphic 6">
                  <a:extLst>
                    <a:ext uri="{FF2B5EF4-FFF2-40B4-BE49-F238E27FC236}">
                      <a16:creationId xmlns:a16="http://schemas.microsoft.com/office/drawing/2014/main" id="{C1E9D65B-E060-C882-FE38-EBE1DEE2854B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7172884" cy="2248461"/>
                  <a:chOff x="211316" y="918150"/>
                  <a:chExt cx="7172884" cy="2248461"/>
                </a:xfrm>
                <a:noFill/>
              </p:grpSpPr>
              <p:sp>
                <p:nvSpPr>
                  <p:cNvPr id="108" name="Freeform 107">
                    <a:extLst>
                      <a:ext uri="{FF2B5EF4-FFF2-40B4-BE49-F238E27FC236}">
                        <a16:creationId xmlns:a16="http://schemas.microsoft.com/office/drawing/2014/main" id="{E8D66DFA-30C9-8662-7E96-DB8A97CA3741}"/>
                      </a:ext>
                    </a:extLst>
                  </p:cNvPr>
                  <p:cNvSpPr/>
                  <p:nvPr/>
                </p:nvSpPr>
                <p:spPr>
                  <a:xfrm>
                    <a:off x="6537009" y="2602734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108">
                    <a:extLst>
                      <a:ext uri="{FF2B5EF4-FFF2-40B4-BE49-F238E27FC236}">
                        <a16:creationId xmlns:a16="http://schemas.microsoft.com/office/drawing/2014/main" id="{785671DE-B2CD-C870-FB4D-638F832D9923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E1474F62-6EBA-8776-6E1D-4FD097B136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44069" y="2687315"/>
                  <a:ext cx="818951" cy="451102"/>
                </a:xfrm>
                <a:custGeom>
                  <a:avLst/>
                  <a:gdLst>
                    <a:gd name="connsiteX0" fmla="*/ -1 w 818951"/>
                    <a:gd name="connsiteY0" fmla="*/ -1 h 451102"/>
                    <a:gd name="connsiteX1" fmla="*/ 818951 w 818951"/>
                    <a:gd name="connsiteY1" fmla="*/ -1 h 451102"/>
                    <a:gd name="connsiteX2" fmla="*/ 818951 w 818951"/>
                    <a:gd name="connsiteY2" fmla="*/ 451102 h 451102"/>
                    <a:gd name="connsiteX3" fmla="*/ -1 w 818951"/>
                    <a:gd name="connsiteY3" fmla="*/ 451102 h 451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451102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451102"/>
                      </a:lnTo>
                      <a:lnTo>
                        <a:pt x="-1" y="451102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11" name="Graphic 6">
                <a:extLst>
                  <a:ext uri="{FF2B5EF4-FFF2-40B4-BE49-F238E27FC236}">
                    <a16:creationId xmlns:a16="http://schemas.microsoft.com/office/drawing/2014/main" id="{652CCCA7-E9B8-BDE0-F783-65055710BC14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8020075" cy="2248461"/>
                <a:chOff x="211316" y="918150"/>
                <a:chExt cx="8020075" cy="2248461"/>
              </a:xfrm>
              <a:noFill/>
            </p:grpSpPr>
            <p:grpSp>
              <p:nvGrpSpPr>
                <p:cNvPr id="112" name="Graphic 6">
                  <a:extLst>
                    <a:ext uri="{FF2B5EF4-FFF2-40B4-BE49-F238E27FC236}">
                      <a16:creationId xmlns:a16="http://schemas.microsoft.com/office/drawing/2014/main" id="{AA02139D-849C-9A9F-B0B9-C54015A4BE91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8020075" cy="2248461"/>
                  <a:chOff x="211316" y="918150"/>
                  <a:chExt cx="8020075" cy="2248461"/>
                </a:xfrm>
                <a:noFill/>
              </p:grpSpPr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022CE0F8-23A0-A574-ACB6-0A0A30708293}"/>
                      </a:ext>
                    </a:extLst>
                  </p:cNvPr>
                  <p:cNvSpPr/>
                  <p:nvPr/>
                </p:nvSpPr>
                <p:spPr>
                  <a:xfrm>
                    <a:off x="7384200" y="2602734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1B5FC8B7-5E9D-C025-8677-2B26CE05478C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D9C17D7A-E580-C4A7-11EA-0B17B6530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91260" y="2771897"/>
                  <a:ext cx="818951" cy="281938"/>
                </a:xfrm>
                <a:custGeom>
                  <a:avLst/>
                  <a:gdLst>
                    <a:gd name="connsiteX0" fmla="*/ -1 w 818951"/>
                    <a:gd name="connsiteY0" fmla="*/ -1 h 281938"/>
                    <a:gd name="connsiteX1" fmla="*/ 818951 w 818951"/>
                    <a:gd name="connsiteY1" fmla="*/ -1 h 281938"/>
                    <a:gd name="connsiteX2" fmla="*/ 818951 w 818951"/>
                    <a:gd name="connsiteY2" fmla="*/ 281938 h 281938"/>
                    <a:gd name="connsiteX3" fmla="*/ -1 w 818951"/>
                    <a:gd name="connsiteY3" fmla="*/ 281938 h 28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281938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281938"/>
                      </a:lnTo>
                      <a:lnTo>
                        <a:pt x="-1" y="281938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116" name="Graphic 6">
              <a:extLst>
                <a:ext uri="{FF2B5EF4-FFF2-40B4-BE49-F238E27FC236}">
                  <a16:creationId xmlns:a16="http://schemas.microsoft.com/office/drawing/2014/main" id="{2707EB66-F8F3-F8D7-F7C0-2D7944D3AB82}"/>
                </a:ext>
              </a:extLst>
            </p:cNvPr>
            <p:cNvGrpSpPr/>
            <p:nvPr/>
          </p:nvGrpSpPr>
          <p:grpSpPr>
            <a:xfrm>
              <a:off x="211316" y="918150"/>
              <a:ext cx="8020075" cy="2812339"/>
              <a:chOff x="211316" y="918150"/>
              <a:chExt cx="8020075" cy="2812339"/>
            </a:xfrm>
            <a:noFill/>
          </p:grpSpPr>
          <p:grpSp>
            <p:nvGrpSpPr>
              <p:cNvPr id="117" name="Graphic 6">
                <a:extLst>
                  <a:ext uri="{FF2B5EF4-FFF2-40B4-BE49-F238E27FC236}">
                    <a16:creationId xmlns:a16="http://schemas.microsoft.com/office/drawing/2014/main" id="{CF52A0A6-878B-D676-1A15-0CEF8DE5A539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6325693" cy="2812339"/>
                <a:chOff x="211316" y="918150"/>
                <a:chExt cx="6325693" cy="2812339"/>
              </a:xfrm>
              <a:noFill/>
            </p:grpSpPr>
            <p:grpSp>
              <p:nvGrpSpPr>
                <p:cNvPr id="118" name="Graphic 6">
                  <a:extLst>
                    <a:ext uri="{FF2B5EF4-FFF2-40B4-BE49-F238E27FC236}">
                      <a16:creationId xmlns:a16="http://schemas.microsoft.com/office/drawing/2014/main" id="{22C507D8-9E1E-0CF1-E97A-EE1606A40FB7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6325693" cy="2812339"/>
                  <a:chOff x="211316" y="918150"/>
                  <a:chExt cx="6325693" cy="2812339"/>
                </a:xfrm>
                <a:noFill/>
              </p:grpSpPr>
              <p:sp>
                <p:nvSpPr>
                  <p:cNvPr id="119" name="Freeform 118">
                    <a:extLst>
                      <a:ext uri="{FF2B5EF4-FFF2-40B4-BE49-F238E27FC236}">
                        <a16:creationId xmlns:a16="http://schemas.microsoft.com/office/drawing/2014/main" id="{F9BE4BD5-C531-27A1-53A6-61C141EFAAFA}"/>
                      </a:ext>
                    </a:extLst>
                  </p:cNvPr>
                  <p:cNvSpPr/>
                  <p:nvPr/>
                </p:nvSpPr>
                <p:spPr>
                  <a:xfrm>
                    <a:off x="5689818" y="3166611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7A88011A-8A89-5CEB-4CA4-C3154A0F055D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D89906ED-5F89-572E-8C1C-1D7CC84E8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96878" y="3321677"/>
                  <a:ext cx="818951" cy="310132"/>
                </a:xfrm>
                <a:custGeom>
                  <a:avLst/>
                  <a:gdLst>
                    <a:gd name="connsiteX0" fmla="*/ -1 w 818951"/>
                    <a:gd name="connsiteY0" fmla="*/ -1 h 310132"/>
                    <a:gd name="connsiteX1" fmla="*/ 818951 w 818951"/>
                    <a:gd name="connsiteY1" fmla="*/ -1 h 310132"/>
                    <a:gd name="connsiteX2" fmla="*/ 818951 w 818951"/>
                    <a:gd name="connsiteY2" fmla="*/ 310132 h 310132"/>
                    <a:gd name="connsiteX3" fmla="*/ -1 w 818951"/>
                    <a:gd name="connsiteY3" fmla="*/ 310132 h 310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310132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310132"/>
                      </a:lnTo>
                      <a:lnTo>
                        <a:pt x="-1" y="310132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22" name="Graphic 6">
                <a:extLst>
                  <a:ext uri="{FF2B5EF4-FFF2-40B4-BE49-F238E27FC236}">
                    <a16:creationId xmlns:a16="http://schemas.microsoft.com/office/drawing/2014/main" id="{2847192C-D21F-CF05-DC8F-849838F5A8BF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7172884" cy="2812339"/>
                <a:chOff x="211316" y="918150"/>
                <a:chExt cx="7172884" cy="2812339"/>
              </a:xfrm>
              <a:noFill/>
            </p:grpSpPr>
            <p:grpSp>
              <p:nvGrpSpPr>
                <p:cNvPr id="123" name="Graphic 6">
                  <a:extLst>
                    <a:ext uri="{FF2B5EF4-FFF2-40B4-BE49-F238E27FC236}">
                      <a16:creationId xmlns:a16="http://schemas.microsoft.com/office/drawing/2014/main" id="{C72E758A-0FD7-A90C-DE46-631497E3573C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7172884" cy="2812339"/>
                  <a:chOff x="211316" y="918150"/>
                  <a:chExt cx="7172884" cy="2812339"/>
                </a:xfrm>
                <a:noFill/>
              </p:grpSpPr>
              <p:sp>
                <p:nvSpPr>
                  <p:cNvPr id="124" name="Freeform 123">
                    <a:extLst>
                      <a:ext uri="{FF2B5EF4-FFF2-40B4-BE49-F238E27FC236}">
                        <a16:creationId xmlns:a16="http://schemas.microsoft.com/office/drawing/2014/main" id="{3D5771EB-ECAD-9E6A-86F1-63BCA3C83DD9}"/>
                      </a:ext>
                    </a:extLst>
                  </p:cNvPr>
                  <p:cNvSpPr/>
                  <p:nvPr/>
                </p:nvSpPr>
                <p:spPr>
                  <a:xfrm>
                    <a:off x="6537009" y="3166611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124">
                    <a:extLst>
                      <a:ext uri="{FF2B5EF4-FFF2-40B4-BE49-F238E27FC236}">
                        <a16:creationId xmlns:a16="http://schemas.microsoft.com/office/drawing/2014/main" id="{5FA4E7E2-C7CF-596F-316A-139A0027E033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AB1E197E-B176-7C0C-6446-AB40C15F75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44069" y="3321677"/>
                  <a:ext cx="818951" cy="310132"/>
                </a:xfrm>
                <a:custGeom>
                  <a:avLst/>
                  <a:gdLst>
                    <a:gd name="connsiteX0" fmla="*/ -1 w 818951"/>
                    <a:gd name="connsiteY0" fmla="*/ -1 h 310132"/>
                    <a:gd name="connsiteX1" fmla="*/ 818951 w 818951"/>
                    <a:gd name="connsiteY1" fmla="*/ -1 h 310132"/>
                    <a:gd name="connsiteX2" fmla="*/ 818951 w 818951"/>
                    <a:gd name="connsiteY2" fmla="*/ 310132 h 310132"/>
                    <a:gd name="connsiteX3" fmla="*/ -1 w 818951"/>
                    <a:gd name="connsiteY3" fmla="*/ 310132 h 310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310132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310132"/>
                      </a:lnTo>
                      <a:lnTo>
                        <a:pt x="-1" y="310132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27" name="Graphic 6">
                <a:extLst>
                  <a:ext uri="{FF2B5EF4-FFF2-40B4-BE49-F238E27FC236}">
                    <a16:creationId xmlns:a16="http://schemas.microsoft.com/office/drawing/2014/main" id="{67511E81-966E-C6C0-3ECF-B3944D490692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8020075" cy="2812339"/>
                <a:chOff x="211316" y="918150"/>
                <a:chExt cx="8020075" cy="2812339"/>
              </a:xfrm>
              <a:noFill/>
            </p:grpSpPr>
            <p:grpSp>
              <p:nvGrpSpPr>
                <p:cNvPr id="128" name="Graphic 6">
                  <a:extLst>
                    <a:ext uri="{FF2B5EF4-FFF2-40B4-BE49-F238E27FC236}">
                      <a16:creationId xmlns:a16="http://schemas.microsoft.com/office/drawing/2014/main" id="{3C95F770-DE0A-1797-5EEC-206DACFEA29C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8020075" cy="2812339"/>
                  <a:chOff x="211316" y="918150"/>
                  <a:chExt cx="8020075" cy="2812339"/>
                </a:xfrm>
                <a:noFill/>
              </p:grpSpPr>
              <p:sp>
                <p:nvSpPr>
                  <p:cNvPr id="129" name="Freeform 128">
                    <a:extLst>
                      <a:ext uri="{FF2B5EF4-FFF2-40B4-BE49-F238E27FC236}">
                        <a16:creationId xmlns:a16="http://schemas.microsoft.com/office/drawing/2014/main" id="{B6E093A4-B570-7ECB-4B10-1ED5EBCC1B79}"/>
                      </a:ext>
                    </a:extLst>
                  </p:cNvPr>
                  <p:cNvSpPr/>
                  <p:nvPr/>
                </p:nvSpPr>
                <p:spPr>
                  <a:xfrm>
                    <a:off x="7384200" y="3166611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129">
                    <a:extLst>
                      <a:ext uri="{FF2B5EF4-FFF2-40B4-BE49-F238E27FC236}">
                        <a16:creationId xmlns:a16="http://schemas.microsoft.com/office/drawing/2014/main" id="{463C4FBF-59B1-70CC-5DA6-70B5F5DB8DB6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67F20184-3C63-307A-13F7-40FBE0B16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91260" y="3328726"/>
                  <a:ext cx="818951" cy="296035"/>
                </a:xfrm>
                <a:custGeom>
                  <a:avLst/>
                  <a:gdLst>
                    <a:gd name="connsiteX0" fmla="*/ -1 w 818951"/>
                    <a:gd name="connsiteY0" fmla="*/ -1 h 296035"/>
                    <a:gd name="connsiteX1" fmla="*/ 818951 w 818951"/>
                    <a:gd name="connsiteY1" fmla="*/ -1 h 296035"/>
                    <a:gd name="connsiteX2" fmla="*/ 818951 w 818951"/>
                    <a:gd name="connsiteY2" fmla="*/ 296035 h 296035"/>
                    <a:gd name="connsiteX3" fmla="*/ -1 w 818951"/>
                    <a:gd name="connsiteY3" fmla="*/ 296035 h 296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296035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296035"/>
                      </a:lnTo>
                      <a:lnTo>
                        <a:pt x="-1" y="296035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2B9A74DA-337A-F7BD-6032-356CC5B3F538}"/>
                </a:ext>
              </a:extLst>
            </p:cNvPr>
            <p:cNvGrpSpPr/>
            <p:nvPr/>
          </p:nvGrpSpPr>
          <p:grpSpPr>
            <a:xfrm>
              <a:off x="211316" y="918150"/>
              <a:ext cx="8020075" cy="3376216"/>
              <a:chOff x="211316" y="918150"/>
              <a:chExt cx="8020075" cy="3376216"/>
            </a:xfrm>
            <a:noFill/>
          </p:grpSpPr>
          <p:grpSp>
            <p:nvGrpSpPr>
              <p:cNvPr id="133" name="Graphic 6">
                <a:extLst>
                  <a:ext uri="{FF2B5EF4-FFF2-40B4-BE49-F238E27FC236}">
                    <a16:creationId xmlns:a16="http://schemas.microsoft.com/office/drawing/2014/main" id="{E9AAC7B5-C802-3691-DDEF-7AC76507DDEC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6325693" cy="3376216"/>
                <a:chOff x="211316" y="918150"/>
                <a:chExt cx="6325693" cy="3376216"/>
              </a:xfrm>
              <a:noFill/>
            </p:grpSpPr>
            <p:grpSp>
              <p:nvGrpSpPr>
                <p:cNvPr id="134" name="Graphic 6">
                  <a:extLst>
                    <a:ext uri="{FF2B5EF4-FFF2-40B4-BE49-F238E27FC236}">
                      <a16:creationId xmlns:a16="http://schemas.microsoft.com/office/drawing/2014/main" id="{4A1668B8-52AC-583D-4436-393A65CD7212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6325693" cy="3376216"/>
                  <a:chOff x="211316" y="918150"/>
                  <a:chExt cx="6325693" cy="3376216"/>
                </a:xfrm>
                <a:noFill/>
              </p:grpSpPr>
              <p:sp>
                <p:nvSpPr>
                  <p:cNvPr id="135" name="Freeform 134">
                    <a:extLst>
                      <a:ext uri="{FF2B5EF4-FFF2-40B4-BE49-F238E27FC236}">
                        <a16:creationId xmlns:a16="http://schemas.microsoft.com/office/drawing/2014/main" id="{B266F262-742F-BC65-58AE-46A7FFAF4661}"/>
                      </a:ext>
                    </a:extLst>
                  </p:cNvPr>
                  <p:cNvSpPr/>
                  <p:nvPr/>
                </p:nvSpPr>
                <p:spPr>
                  <a:xfrm>
                    <a:off x="5689818" y="3730489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135">
                    <a:extLst>
                      <a:ext uri="{FF2B5EF4-FFF2-40B4-BE49-F238E27FC236}">
                        <a16:creationId xmlns:a16="http://schemas.microsoft.com/office/drawing/2014/main" id="{87011E57-E3BF-ACA5-8548-A670C039A7C7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351447CE-8AAA-B12F-4D5E-853D12D83A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96878" y="3815070"/>
                  <a:ext cx="818951" cy="451102"/>
                </a:xfrm>
                <a:custGeom>
                  <a:avLst/>
                  <a:gdLst>
                    <a:gd name="connsiteX0" fmla="*/ -1 w 818951"/>
                    <a:gd name="connsiteY0" fmla="*/ -1 h 451102"/>
                    <a:gd name="connsiteX1" fmla="*/ 818951 w 818951"/>
                    <a:gd name="connsiteY1" fmla="*/ -1 h 451102"/>
                    <a:gd name="connsiteX2" fmla="*/ 818951 w 818951"/>
                    <a:gd name="connsiteY2" fmla="*/ 451102 h 451102"/>
                    <a:gd name="connsiteX3" fmla="*/ -1 w 818951"/>
                    <a:gd name="connsiteY3" fmla="*/ 451102 h 451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451102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451102"/>
                      </a:lnTo>
                      <a:lnTo>
                        <a:pt x="-1" y="451102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38" name="Graphic 6">
                <a:extLst>
                  <a:ext uri="{FF2B5EF4-FFF2-40B4-BE49-F238E27FC236}">
                    <a16:creationId xmlns:a16="http://schemas.microsoft.com/office/drawing/2014/main" id="{DA0953CE-51EA-2E5E-FC08-DFB77FE3BB94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7172884" cy="3376216"/>
                <a:chOff x="211316" y="918150"/>
                <a:chExt cx="7172884" cy="3376216"/>
              </a:xfrm>
              <a:noFill/>
            </p:grpSpPr>
            <p:grpSp>
              <p:nvGrpSpPr>
                <p:cNvPr id="139" name="Graphic 6">
                  <a:extLst>
                    <a:ext uri="{FF2B5EF4-FFF2-40B4-BE49-F238E27FC236}">
                      <a16:creationId xmlns:a16="http://schemas.microsoft.com/office/drawing/2014/main" id="{BAB0B72B-338D-1265-B8D9-A5F17CF78CD0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7172884" cy="3376216"/>
                  <a:chOff x="211316" y="918150"/>
                  <a:chExt cx="7172884" cy="3376216"/>
                </a:xfrm>
                <a:noFill/>
              </p:grpSpPr>
              <p:sp>
                <p:nvSpPr>
                  <p:cNvPr id="140" name="Freeform 139">
                    <a:extLst>
                      <a:ext uri="{FF2B5EF4-FFF2-40B4-BE49-F238E27FC236}">
                        <a16:creationId xmlns:a16="http://schemas.microsoft.com/office/drawing/2014/main" id="{A8381E17-148F-C976-0166-99CA2457252C}"/>
                      </a:ext>
                    </a:extLst>
                  </p:cNvPr>
                  <p:cNvSpPr/>
                  <p:nvPr/>
                </p:nvSpPr>
                <p:spPr>
                  <a:xfrm>
                    <a:off x="6537009" y="3730489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 140">
                    <a:extLst>
                      <a:ext uri="{FF2B5EF4-FFF2-40B4-BE49-F238E27FC236}">
                        <a16:creationId xmlns:a16="http://schemas.microsoft.com/office/drawing/2014/main" id="{DB2BBAD3-5632-C1E5-FF60-5A25486A589B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D3E237E0-0B19-97B2-4320-27F81A60B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44069" y="3920797"/>
                  <a:ext cx="818951" cy="239647"/>
                </a:xfrm>
                <a:custGeom>
                  <a:avLst/>
                  <a:gdLst>
                    <a:gd name="connsiteX0" fmla="*/ -1 w 818951"/>
                    <a:gd name="connsiteY0" fmla="*/ -1 h 239647"/>
                    <a:gd name="connsiteX1" fmla="*/ 818951 w 818951"/>
                    <a:gd name="connsiteY1" fmla="*/ -1 h 239647"/>
                    <a:gd name="connsiteX2" fmla="*/ 818951 w 818951"/>
                    <a:gd name="connsiteY2" fmla="*/ 239647 h 239647"/>
                    <a:gd name="connsiteX3" fmla="*/ -1 w 818951"/>
                    <a:gd name="connsiteY3" fmla="*/ 239647 h 239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239647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239647"/>
                      </a:lnTo>
                      <a:lnTo>
                        <a:pt x="-1" y="239647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143" name="Graphic 6">
                <a:extLst>
                  <a:ext uri="{FF2B5EF4-FFF2-40B4-BE49-F238E27FC236}">
                    <a16:creationId xmlns:a16="http://schemas.microsoft.com/office/drawing/2014/main" id="{CA068B89-0EEA-4B6D-564D-A227987FB448}"/>
                  </a:ext>
                </a:extLst>
              </p:cNvPr>
              <p:cNvGrpSpPr/>
              <p:nvPr/>
            </p:nvGrpSpPr>
            <p:grpSpPr>
              <a:xfrm>
                <a:off x="211316" y="918150"/>
                <a:ext cx="8020075" cy="3376216"/>
                <a:chOff x="211316" y="918150"/>
                <a:chExt cx="8020075" cy="3376216"/>
              </a:xfrm>
              <a:noFill/>
            </p:grpSpPr>
            <p:grpSp>
              <p:nvGrpSpPr>
                <p:cNvPr id="144" name="Graphic 6">
                  <a:extLst>
                    <a:ext uri="{FF2B5EF4-FFF2-40B4-BE49-F238E27FC236}">
                      <a16:creationId xmlns:a16="http://schemas.microsoft.com/office/drawing/2014/main" id="{3DADDB3E-3366-CE37-58A4-28A82956C0BE}"/>
                    </a:ext>
                  </a:extLst>
                </p:cNvPr>
                <p:cNvGrpSpPr/>
                <p:nvPr/>
              </p:nvGrpSpPr>
              <p:grpSpPr>
                <a:xfrm>
                  <a:off x="211316" y="918150"/>
                  <a:ext cx="8020075" cy="3376216"/>
                  <a:chOff x="211316" y="918150"/>
                  <a:chExt cx="8020075" cy="3376216"/>
                </a:xfrm>
                <a:noFill/>
              </p:grpSpPr>
              <p:sp>
                <p:nvSpPr>
                  <p:cNvPr id="145" name="Freeform 144">
                    <a:extLst>
                      <a:ext uri="{FF2B5EF4-FFF2-40B4-BE49-F238E27FC236}">
                        <a16:creationId xmlns:a16="http://schemas.microsoft.com/office/drawing/2014/main" id="{FB0E1475-6E43-06ED-2AC9-7DB5F327FF66}"/>
                      </a:ext>
                    </a:extLst>
                  </p:cNvPr>
                  <p:cNvSpPr/>
                  <p:nvPr/>
                </p:nvSpPr>
                <p:spPr>
                  <a:xfrm>
                    <a:off x="7384200" y="3730489"/>
                    <a:ext cx="847191" cy="563877"/>
                  </a:xfrm>
                  <a:custGeom>
                    <a:avLst/>
                    <a:gdLst>
                      <a:gd name="connsiteX0" fmla="*/ 0 w 847191"/>
                      <a:gd name="connsiteY0" fmla="*/ 0 h 563877"/>
                      <a:gd name="connsiteX1" fmla="*/ 847191 w 847191"/>
                      <a:gd name="connsiteY1" fmla="*/ 0 h 563877"/>
                      <a:gd name="connsiteX2" fmla="*/ 847191 w 847191"/>
                      <a:gd name="connsiteY2" fmla="*/ 563878 h 563877"/>
                      <a:gd name="connsiteX3" fmla="*/ 0 w 847191"/>
                      <a:gd name="connsiteY3" fmla="*/ 563878 h 563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191" h="563877">
                        <a:moveTo>
                          <a:pt x="0" y="0"/>
                        </a:moveTo>
                        <a:lnTo>
                          <a:pt x="847191" y="0"/>
                        </a:lnTo>
                        <a:lnTo>
                          <a:pt x="847191" y="563878"/>
                        </a:lnTo>
                        <a:lnTo>
                          <a:pt x="0" y="563878"/>
                        </a:lnTo>
                        <a:close/>
                      </a:path>
                    </a:pathLst>
                  </a:custGeom>
                  <a:noFill/>
                  <a:ln w="141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 145">
                    <a:extLst>
                      <a:ext uri="{FF2B5EF4-FFF2-40B4-BE49-F238E27FC236}">
                        <a16:creationId xmlns:a16="http://schemas.microsoft.com/office/drawing/2014/main" id="{ECB91A77-403E-5860-6C13-DEDED30F8DC2}"/>
                      </a:ext>
                    </a:extLst>
                  </p:cNvPr>
                  <p:cNvSpPr/>
                  <p:nvPr/>
                </p:nvSpPr>
                <p:spPr>
                  <a:xfrm>
                    <a:off x="211316" y="918150"/>
                    <a:ext cx="14119" cy="14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9" h="14096"/>
                    </a:pathLst>
                  </a:custGeom>
                  <a:noFill/>
                  <a:ln w="14110" cap="sq">
                    <a:solidFill>
                      <a:srgbClr val="82B36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A80F6537-9201-E625-FF0E-1AC1AE34F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91260" y="3920797"/>
                  <a:ext cx="818951" cy="239647"/>
                </a:xfrm>
                <a:custGeom>
                  <a:avLst/>
                  <a:gdLst>
                    <a:gd name="connsiteX0" fmla="*/ -1 w 818951"/>
                    <a:gd name="connsiteY0" fmla="*/ -1 h 239647"/>
                    <a:gd name="connsiteX1" fmla="*/ 818951 w 818951"/>
                    <a:gd name="connsiteY1" fmla="*/ -1 h 239647"/>
                    <a:gd name="connsiteX2" fmla="*/ 818951 w 818951"/>
                    <a:gd name="connsiteY2" fmla="*/ 239647 h 239647"/>
                    <a:gd name="connsiteX3" fmla="*/ -1 w 818951"/>
                    <a:gd name="connsiteY3" fmla="*/ 239647 h 239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8951" h="239647">
                      <a:moveTo>
                        <a:pt x="-1" y="-1"/>
                      </a:moveTo>
                      <a:lnTo>
                        <a:pt x="818951" y="-1"/>
                      </a:lnTo>
                      <a:lnTo>
                        <a:pt x="818951" y="239647"/>
                      </a:lnTo>
                      <a:lnTo>
                        <a:pt x="-1" y="239647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148" name="Graphic 6">
            <a:extLst>
              <a:ext uri="{FF2B5EF4-FFF2-40B4-BE49-F238E27FC236}">
                <a16:creationId xmlns:a16="http://schemas.microsoft.com/office/drawing/2014/main" id="{2230F197-F0EB-4818-9D76-ACF6D5EC486E}"/>
              </a:ext>
            </a:extLst>
          </p:cNvPr>
          <p:cNvGrpSpPr/>
          <p:nvPr/>
        </p:nvGrpSpPr>
        <p:grpSpPr>
          <a:xfrm>
            <a:off x="8372590" y="2599209"/>
            <a:ext cx="1270786" cy="1275772"/>
            <a:chOff x="8372590" y="2599209"/>
            <a:chExt cx="1270786" cy="1275772"/>
          </a:xfrm>
          <a:solidFill>
            <a:srgbClr val="D5E8D4"/>
          </a:solidFill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A498092C-9CBA-FDA1-F5A0-5E9EC418F583}"/>
                </a:ext>
              </a:extLst>
            </p:cNvPr>
            <p:cNvSpPr/>
            <p:nvPr/>
          </p:nvSpPr>
          <p:spPr>
            <a:xfrm>
              <a:off x="8372590" y="2599209"/>
              <a:ext cx="1270786" cy="1275772"/>
            </a:xfrm>
            <a:custGeom>
              <a:avLst/>
              <a:gdLst>
                <a:gd name="connsiteX0" fmla="*/ 635393 w 1270786"/>
                <a:gd name="connsiteY0" fmla="*/ 0 h 1275772"/>
                <a:gd name="connsiteX1" fmla="*/ 1270787 w 1270786"/>
                <a:gd name="connsiteY1" fmla="*/ 637886 h 1275772"/>
                <a:gd name="connsiteX2" fmla="*/ 635393 w 1270786"/>
                <a:gd name="connsiteY2" fmla="*/ 1275773 h 1275772"/>
                <a:gd name="connsiteX3" fmla="*/ 0 w 1270786"/>
                <a:gd name="connsiteY3" fmla="*/ 637886 h 127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786" h="1275772">
                  <a:moveTo>
                    <a:pt x="635393" y="0"/>
                  </a:moveTo>
                  <a:lnTo>
                    <a:pt x="1270787" y="637886"/>
                  </a:lnTo>
                  <a:lnTo>
                    <a:pt x="635393" y="1275773"/>
                  </a:lnTo>
                  <a:lnTo>
                    <a:pt x="0" y="637886"/>
                  </a:lnTo>
                  <a:close/>
                </a:path>
              </a:pathLst>
            </a:custGeom>
            <a:solidFill>
              <a:srgbClr val="D5E8D4"/>
            </a:solidFill>
            <a:ln w="14110" cap="flat">
              <a:solidFill>
                <a:srgbClr val="82B3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AFC73CBD-6F32-3196-1DCD-D3065827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379650" y="3060884"/>
              <a:ext cx="1242546" cy="405286"/>
            </a:xfrm>
            <a:custGeom>
              <a:avLst/>
              <a:gdLst>
                <a:gd name="connsiteX0" fmla="*/ -1 w 1242546"/>
                <a:gd name="connsiteY0" fmla="*/ -1 h 405286"/>
                <a:gd name="connsiteX1" fmla="*/ 1242547 w 1242546"/>
                <a:gd name="connsiteY1" fmla="*/ -1 h 405286"/>
                <a:gd name="connsiteX2" fmla="*/ 1242547 w 1242546"/>
                <a:gd name="connsiteY2" fmla="*/ 405286 h 405286"/>
                <a:gd name="connsiteX3" fmla="*/ -1 w 1242546"/>
                <a:gd name="connsiteY3" fmla="*/ 405286 h 40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2546" h="405286">
                  <a:moveTo>
                    <a:pt x="-1" y="-1"/>
                  </a:moveTo>
                  <a:lnTo>
                    <a:pt x="1242547" y="-1"/>
                  </a:lnTo>
                  <a:lnTo>
                    <a:pt x="1242547" y="405286"/>
                  </a:lnTo>
                  <a:lnTo>
                    <a:pt x="-1" y="405286"/>
                  </a:lnTo>
                  <a:close/>
                </a:path>
              </a:pathLst>
            </a:custGeom>
          </p:spPr>
        </p:pic>
      </p:grpSp>
      <p:grpSp>
        <p:nvGrpSpPr>
          <p:cNvPr id="151" name="Graphic 6">
            <a:extLst>
              <a:ext uri="{FF2B5EF4-FFF2-40B4-BE49-F238E27FC236}">
                <a16:creationId xmlns:a16="http://schemas.microsoft.com/office/drawing/2014/main" id="{D9131E69-9B24-3DF1-54AA-E892E20243C3}"/>
              </a:ext>
            </a:extLst>
          </p:cNvPr>
          <p:cNvGrpSpPr/>
          <p:nvPr/>
        </p:nvGrpSpPr>
        <p:grpSpPr>
          <a:xfrm>
            <a:off x="889068" y="4815953"/>
            <a:ext cx="1913239" cy="253744"/>
            <a:chOff x="889068" y="4815953"/>
            <a:chExt cx="1913239" cy="253744"/>
          </a:xfrm>
          <a:noFill/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9AF1C62-974A-9F04-85D6-6088E1142A3C}"/>
                </a:ext>
              </a:extLst>
            </p:cNvPr>
            <p:cNvSpPr/>
            <p:nvPr/>
          </p:nvSpPr>
          <p:spPr>
            <a:xfrm rot="-5400000">
              <a:off x="1718610" y="3987758"/>
              <a:ext cx="254157" cy="1910135"/>
            </a:xfrm>
            <a:custGeom>
              <a:avLst/>
              <a:gdLst>
                <a:gd name="connsiteX0" fmla="*/ 0 w 254157"/>
                <a:gd name="connsiteY0" fmla="*/ 0 h 1910135"/>
                <a:gd name="connsiteX1" fmla="*/ 254157 w 254157"/>
                <a:gd name="connsiteY1" fmla="*/ 0 h 1910135"/>
                <a:gd name="connsiteX2" fmla="*/ 254157 w 254157"/>
                <a:gd name="connsiteY2" fmla="*/ 1910135 h 1910135"/>
                <a:gd name="connsiteX3" fmla="*/ 0 w 254157"/>
                <a:gd name="connsiteY3" fmla="*/ 1910135 h 191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157" h="1910135">
                  <a:moveTo>
                    <a:pt x="0" y="0"/>
                  </a:moveTo>
                  <a:lnTo>
                    <a:pt x="254157" y="0"/>
                  </a:lnTo>
                  <a:lnTo>
                    <a:pt x="254157" y="1910135"/>
                  </a:lnTo>
                  <a:lnTo>
                    <a:pt x="0" y="1910135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9B11ACEF-846D-0BCC-BC04-FB619BE71BAA}"/>
                </a:ext>
              </a:extLst>
            </p:cNvPr>
            <p:cNvSpPr/>
            <p:nvPr/>
          </p:nvSpPr>
          <p:spPr>
            <a:xfrm rot="-5400000">
              <a:off x="1718610" y="3987758"/>
              <a:ext cx="254157" cy="1910135"/>
            </a:xfrm>
            <a:custGeom>
              <a:avLst/>
              <a:gdLst>
                <a:gd name="connsiteX0" fmla="*/ 254157 w 254157"/>
                <a:gd name="connsiteY0" fmla="*/ 0 h 1910135"/>
                <a:gd name="connsiteX1" fmla="*/ 0 w 254157"/>
                <a:gd name="connsiteY1" fmla="*/ 0 h 1910135"/>
                <a:gd name="connsiteX2" fmla="*/ 0 w 254157"/>
                <a:gd name="connsiteY2" fmla="*/ 1910135 h 1910135"/>
                <a:gd name="connsiteX3" fmla="*/ 254157 w 254157"/>
                <a:gd name="connsiteY3" fmla="*/ 1910135 h 191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157" h="1910135">
                  <a:moveTo>
                    <a:pt x="254157" y="0"/>
                  </a:moveTo>
                  <a:lnTo>
                    <a:pt x="0" y="0"/>
                  </a:lnTo>
                  <a:lnTo>
                    <a:pt x="0" y="1910135"/>
                  </a:lnTo>
                  <a:lnTo>
                    <a:pt x="254157" y="1910135"/>
                  </a:lnTo>
                </a:path>
              </a:pathLst>
            </a:custGeom>
            <a:noFill/>
            <a:ln w="2821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4" name="Graphic 6">
            <a:extLst>
              <a:ext uri="{FF2B5EF4-FFF2-40B4-BE49-F238E27FC236}">
                <a16:creationId xmlns:a16="http://schemas.microsoft.com/office/drawing/2014/main" id="{FDA2DB20-ABA3-D28B-BDE8-97A380A1057D}"/>
              </a:ext>
            </a:extLst>
          </p:cNvPr>
          <p:cNvGrpSpPr/>
          <p:nvPr/>
        </p:nvGrpSpPr>
        <p:grpSpPr>
          <a:xfrm>
            <a:off x="1335679" y="5013310"/>
            <a:ext cx="1020159" cy="422908"/>
            <a:chOff x="1335679" y="5013310"/>
            <a:chExt cx="1020159" cy="422908"/>
          </a:xfrm>
          <a:noFill/>
        </p:grpSpPr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62D82F28-C1C8-3A49-F04F-69A86EE9B06E}"/>
                </a:ext>
              </a:extLst>
            </p:cNvPr>
            <p:cNvSpPr/>
            <p:nvPr/>
          </p:nvSpPr>
          <p:spPr>
            <a:xfrm>
              <a:off x="1335679" y="5013310"/>
              <a:ext cx="1020159" cy="422908"/>
            </a:xfrm>
            <a:custGeom>
              <a:avLst/>
              <a:gdLst>
                <a:gd name="connsiteX0" fmla="*/ 0 w 1020159"/>
                <a:gd name="connsiteY0" fmla="*/ 0 h 422908"/>
                <a:gd name="connsiteX1" fmla="*/ 1020159 w 1020159"/>
                <a:gd name="connsiteY1" fmla="*/ 0 h 422908"/>
                <a:gd name="connsiteX2" fmla="*/ 1020159 w 1020159"/>
                <a:gd name="connsiteY2" fmla="*/ 422908 h 422908"/>
                <a:gd name="connsiteX3" fmla="*/ 0 w 1020159"/>
                <a:gd name="connsiteY3" fmla="*/ 422908 h 42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159" h="422908">
                  <a:moveTo>
                    <a:pt x="0" y="0"/>
                  </a:moveTo>
                  <a:lnTo>
                    <a:pt x="1020159" y="0"/>
                  </a:lnTo>
                  <a:lnTo>
                    <a:pt x="1020159" y="422908"/>
                  </a:lnTo>
                  <a:lnTo>
                    <a:pt x="0" y="422908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FF0794ED-5260-3A84-D7D6-32A76FF87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347964" y="5140182"/>
              <a:ext cx="988389" cy="222026"/>
            </a:xfrm>
            <a:custGeom>
              <a:avLst/>
              <a:gdLst>
                <a:gd name="connsiteX0" fmla="*/ -1 w 988389"/>
                <a:gd name="connsiteY0" fmla="*/ -1 h 222026"/>
                <a:gd name="connsiteX1" fmla="*/ 988389 w 988389"/>
                <a:gd name="connsiteY1" fmla="*/ -1 h 222026"/>
                <a:gd name="connsiteX2" fmla="*/ 988389 w 988389"/>
                <a:gd name="connsiteY2" fmla="*/ 222026 h 222026"/>
                <a:gd name="connsiteX3" fmla="*/ -1 w 988389"/>
                <a:gd name="connsiteY3" fmla="*/ 222026 h 22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8389" h="222026">
                  <a:moveTo>
                    <a:pt x="-1" y="-1"/>
                  </a:moveTo>
                  <a:lnTo>
                    <a:pt x="988389" y="-1"/>
                  </a:lnTo>
                  <a:lnTo>
                    <a:pt x="988389" y="222026"/>
                  </a:lnTo>
                  <a:lnTo>
                    <a:pt x="-1" y="222026"/>
                  </a:lnTo>
                  <a:close/>
                </a:path>
              </a:pathLst>
            </a:custGeom>
          </p:spPr>
        </p:pic>
      </p:grpSp>
      <p:grpSp>
        <p:nvGrpSpPr>
          <p:cNvPr id="157" name="Graphic 6">
            <a:extLst>
              <a:ext uri="{FF2B5EF4-FFF2-40B4-BE49-F238E27FC236}">
                <a16:creationId xmlns:a16="http://schemas.microsoft.com/office/drawing/2014/main" id="{02D27A43-A11E-D5DF-6918-2D5F74176A71}"/>
              </a:ext>
            </a:extLst>
          </p:cNvPr>
          <p:cNvGrpSpPr/>
          <p:nvPr/>
        </p:nvGrpSpPr>
        <p:grpSpPr>
          <a:xfrm>
            <a:off x="770885" y="1185991"/>
            <a:ext cx="259381" cy="1846698"/>
            <a:chOff x="770885" y="1185991"/>
            <a:chExt cx="259381" cy="1846698"/>
          </a:xfrm>
          <a:noFill/>
        </p:grpSpPr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C82EA32D-13D8-4483-B315-70CDDE3E5915}"/>
                </a:ext>
              </a:extLst>
            </p:cNvPr>
            <p:cNvSpPr/>
            <p:nvPr/>
          </p:nvSpPr>
          <p:spPr>
            <a:xfrm>
              <a:off x="770885" y="1185991"/>
              <a:ext cx="259381" cy="1846698"/>
            </a:xfrm>
            <a:custGeom>
              <a:avLst/>
              <a:gdLst>
                <a:gd name="connsiteX0" fmla="*/ 0 w 259381"/>
                <a:gd name="connsiteY0" fmla="*/ 0 h 1846698"/>
                <a:gd name="connsiteX1" fmla="*/ 259382 w 259381"/>
                <a:gd name="connsiteY1" fmla="*/ 0 h 1846698"/>
                <a:gd name="connsiteX2" fmla="*/ 259382 w 259381"/>
                <a:gd name="connsiteY2" fmla="*/ 1846699 h 1846698"/>
                <a:gd name="connsiteX3" fmla="*/ 0 w 259381"/>
                <a:gd name="connsiteY3" fmla="*/ 1846699 h 184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81" h="1846698">
                  <a:moveTo>
                    <a:pt x="0" y="0"/>
                  </a:moveTo>
                  <a:lnTo>
                    <a:pt x="259382" y="0"/>
                  </a:lnTo>
                  <a:lnTo>
                    <a:pt x="259382" y="1846699"/>
                  </a:lnTo>
                  <a:lnTo>
                    <a:pt x="0" y="1846699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F2CAC7DF-A692-3B32-FF75-53C77D955980}"/>
                </a:ext>
              </a:extLst>
            </p:cNvPr>
            <p:cNvSpPr/>
            <p:nvPr/>
          </p:nvSpPr>
          <p:spPr>
            <a:xfrm>
              <a:off x="770885" y="1185991"/>
              <a:ext cx="259381" cy="1846698"/>
            </a:xfrm>
            <a:custGeom>
              <a:avLst/>
              <a:gdLst>
                <a:gd name="connsiteX0" fmla="*/ 259382 w 259381"/>
                <a:gd name="connsiteY0" fmla="*/ 0 h 1846698"/>
                <a:gd name="connsiteX1" fmla="*/ 0 w 259381"/>
                <a:gd name="connsiteY1" fmla="*/ 0 h 1846698"/>
                <a:gd name="connsiteX2" fmla="*/ 0 w 259381"/>
                <a:gd name="connsiteY2" fmla="*/ 1846699 h 1846698"/>
                <a:gd name="connsiteX3" fmla="*/ 259382 w 259381"/>
                <a:gd name="connsiteY3" fmla="*/ 1846699 h 184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81" h="1846698">
                  <a:moveTo>
                    <a:pt x="259382" y="0"/>
                  </a:moveTo>
                  <a:lnTo>
                    <a:pt x="0" y="0"/>
                  </a:lnTo>
                  <a:lnTo>
                    <a:pt x="0" y="1846699"/>
                  </a:lnTo>
                  <a:lnTo>
                    <a:pt x="259382" y="1846699"/>
                  </a:lnTo>
                </a:path>
              </a:pathLst>
            </a:custGeom>
            <a:noFill/>
            <a:ln w="2821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0" name="Graphic 6">
            <a:extLst>
              <a:ext uri="{FF2B5EF4-FFF2-40B4-BE49-F238E27FC236}">
                <a16:creationId xmlns:a16="http://schemas.microsoft.com/office/drawing/2014/main" id="{D05D0277-CE8A-D566-49DD-928358EE9749}"/>
              </a:ext>
            </a:extLst>
          </p:cNvPr>
          <p:cNvGrpSpPr/>
          <p:nvPr/>
        </p:nvGrpSpPr>
        <p:grpSpPr>
          <a:xfrm>
            <a:off x="174321" y="1193040"/>
            <a:ext cx="455365" cy="1832601"/>
            <a:chOff x="174321" y="1193040"/>
            <a:chExt cx="455365" cy="1832601"/>
          </a:xfrm>
          <a:noFill/>
        </p:grpSpPr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9D37476-7AA1-7CF4-216D-ECF5E2C4E957}"/>
                </a:ext>
              </a:extLst>
            </p:cNvPr>
            <p:cNvSpPr/>
            <p:nvPr/>
          </p:nvSpPr>
          <p:spPr>
            <a:xfrm rot="5400000">
              <a:off x="-499900" y="1897887"/>
              <a:ext cx="1835580" cy="422908"/>
            </a:xfrm>
            <a:custGeom>
              <a:avLst/>
              <a:gdLst>
                <a:gd name="connsiteX0" fmla="*/ 0 w 1835580"/>
                <a:gd name="connsiteY0" fmla="*/ 0 h 422908"/>
                <a:gd name="connsiteX1" fmla="*/ 1835581 w 1835580"/>
                <a:gd name="connsiteY1" fmla="*/ 0 h 422908"/>
                <a:gd name="connsiteX2" fmla="*/ 1835581 w 1835580"/>
                <a:gd name="connsiteY2" fmla="*/ 422908 h 422908"/>
                <a:gd name="connsiteX3" fmla="*/ 0 w 1835580"/>
                <a:gd name="connsiteY3" fmla="*/ 422908 h 42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5580" h="422908">
                  <a:moveTo>
                    <a:pt x="0" y="0"/>
                  </a:moveTo>
                  <a:lnTo>
                    <a:pt x="1835581" y="0"/>
                  </a:lnTo>
                  <a:lnTo>
                    <a:pt x="1835581" y="422908"/>
                  </a:lnTo>
                  <a:lnTo>
                    <a:pt x="0" y="422908"/>
                  </a:lnTo>
                  <a:close/>
                </a:path>
              </a:pathLst>
            </a:custGeom>
            <a:noFill/>
            <a:ln w="141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8FE029A8-2AD4-BBF3-F6AE-8A8FF7F88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5400000">
              <a:off x="-526375" y="1904865"/>
              <a:ext cx="1807341" cy="405286"/>
            </a:xfrm>
            <a:custGeom>
              <a:avLst/>
              <a:gdLst>
                <a:gd name="connsiteX0" fmla="*/ -3 w 1807341"/>
                <a:gd name="connsiteY0" fmla="*/ -3 h 405286"/>
                <a:gd name="connsiteX1" fmla="*/ 1807338 w 1807341"/>
                <a:gd name="connsiteY1" fmla="*/ -3 h 405286"/>
                <a:gd name="connsiteX2" fmla="*/ 1807338 w 1807341"/>
                <a:gd name="connsiteY2" fmla="*/ 405284 h 405286"/>
                <a:gd name="connsiteX3" fmla="*/ -3 w 1807341"/>
                <a:gd name="connsiteY3" fmla="*/ 405284 h 405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7341" h="405286">
                  <a:moveTo>
                    <a:pt x="-3" y="-3"/>
                  </a:moveTo>
                  <a:lnTo>
                    <a:pt x="1807338" y="-3"/>
                  </a:lnTo>
                  <a:lnTo>
                    <a:pt x="1807338" y="405284"/>
                  </a:lnTo>
                  <a:lnTo>
                    <a:pt x="-3" y="405284"/>
                  </a:lnTo>
                  <a:close/>
                </a:path>
              </a:pathLst>
            </a:custGeom>
          </p:spPr>
        </p:pic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0875639A-D87A-E16F-4DC2-AA950D3F1B9D}"/>
              </a:ext>
            </a:extLst>
          </p:cNvPr>
          <p:cNvSpPr txBox="1"/>
          <p:nvPr/>
        </p:nvSpPr>
        <p:spPr>
          <a:xfrm>
            <a:off x="4426092" y="965053"/>
            <a:ext cx="5982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Tests and constraints on each section of the model are invaluable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However, their implications must also be evaluated within the context of the complete partonic evolution</a:t>
            </a:r>
          </a:p>
        </p:txBody>
      </p:sp>
    </p:spTree>
    <p:extLst>
      <p:ext uri="{BB962C8B-B14F-4D97-AF65-F5344CB8AC3E}">
        <p14:creationId xmlns:p14="http://schemas.microsoft.com/office/powerpoint/2010/main" val="18881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442F-CAA3-7B08-D296-4D3BBDFB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formation time approximation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1FA98-41B7-AFB8-8B87-FFBBD9560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ZA" dirty="0"/>
              <a:t>CF, A. Grindrod, and W. A. Horowitz, Eur. Phys. J. C </a:t>
            </a:r>
            <a:r>
              <a:rPr lang="en-ZA" b="1" dirty="0"/>
              <a:t>83</a:t>
            </a:r>
            <a:r>
              <a:rPr lang="en-ZA" dirty="0"/>
              <a:t>, 1060 (2023).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1FFB1-8257-624B-53DF-4CF1ED1AA76F}"/>
              </a:ext>
            </a:extLst>
          </p:cNvPr>
          <p:cNvSpPr txBox="1"/>
          <p:nvPr/>
        </p:nvSpPr>
        <p:spPr>
          <a:xfrm>
            <a:off x="153811" y="1076636"/>
            <a:ext cx="9061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 formation time approximation is used in both DGLV and DGLV + SPLC, but it has a much larger impact for SPLC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previously showed that this assumption is </a:t>
            </a:r>
            <a:r>
              <a:rPr lang="en-US" b="1" dirty="0"/>
              <a:t>not</a:t>
            </a:r>
            <a:r>
              <a:rPr lang="en-US" dirty="0"/>
              <a:t> self-consistently satisfied in either DGLV or DGLV + SPLC, but can be tamed by restricting the phase space of the radiative gluon emission.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25A96-3BA1-0516-C3BB-56DC2BAD7A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347" y="2652849"/>
            <a:ext cx="6959306" cy="927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260D9-2F13-6112-65F0-60F2A02EA7B6}"/>
              </a:ext>
            </a:extLst>
          </p:cNvPr>
          <p:cNvSpPr txBox="1"/>
          <p:nvPr/>
        </p:nvSpPr>
        <p:spPr>
          <a:xfrm>
            <a:off x="1103998" y="3756212"/>
            <a:ext cx="8712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work, we vary this bound up and down by factors of two to estimate the sensitivity to this constrain.</a:t>
            </a:r>
          </a:p>
        </p:txBody>
      </p:sp>
    </p:spTree>
    <p:extLst>
      <p:ext uri="{BB962C8B-B14F-4D97-AF65-F5344CB8AC3E}">
        <p14:creationId xmlns:p14="http://schemas.microsoft.com/office/powerpoint/2010/main" val="614586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D033-59CC-A39A-112B-43682B74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2CE83-1B0B-D8D5-659A-AA46E875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Collisional energy loss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2A8D50-D83E-16F5-33F6-8B07E0CD32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488" y="4797629"/>
            <a:ext cx="4743853" cy="7822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E. Braaten and M. H. </a:t>
            </a:r>
            <a:r>
              <a:rPr lang="en-ZA" dirty="0" err="1"/>
              <a:t>Thoma</a:t>
            </a:r>
            <a:r>
              <a:rPr lang="en-ZA" dirty="0"/>
              <a:t>, Phys. Rev. D </a:t>
            </a:r>
            <a:r>
              <a:rPr lang="en-ZA" b="1" dirty="0"/>
              <a:t>44</a:t>
            </a:r>
            <a:r>
              <a:rPr lang="en-ZA" dirty="0"/>
              <a:t>, R2625 (1991).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S. Wicks, PhD thesis, 2008.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ZA" dirty="0"/>
              <a:t>CF and W. A. Horowitz, Phys. Rev. C </a:t>
            </a:r>
            <a:r>
              <a:rPr lang="en-ZA" b="1" dirty="0"/>
              <a:t>111</a:t>
            </a:r>
            <a:r>
              <a:rPr lang="en-ZA" dirty="0"/>
              <a:t>, 054911 (2025).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6A1B0-0C0D-0BEC-C01E-B8F86E342F88}"/>
              </a:ext>
            </a:extLst>
          </p:cNvPr>
          <p:cNvSpPr txBox="1"/>
          <p:nvPr/>
        </p:nvSpPr>
        <p:spPr>
          <a:xfrm>
            <a:off x="360000" y="1048871"/>
            <a:ext cx="82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implement two limiting assumptions for the collisional energy loss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87E7E6-59F9-60F5-9057-69B4C97A0717}"/>
              </a:ext>
            </a:extLst>
          </p:cNvPr>
          <p:cNvGrpSpPr/>
          <p:nvPr/>
        </p:nvGrpSpPr>
        <p:grpSpPr>
          <a:xfrm>
            <a:off x="422682" y="1603644"/>
            <a:ext cx="4494917" cy="2305210"/>
            <a:chOff x="729983" y="1605963"/>
            <a:chExt cx="4494917" cy="23052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82BE14-5FC5-68F7-416F-33B484A52A9A}"/>
                </a:ext>
              </a:extLst>
            </p:cNvPr>
            <p:cNvSpPr/>
            <p:nvPr/>
          </p:nvSpPr>
          <p:spPr>
            <a:xfrm>
              <a:off x="729983" y="1605963"/>
              <a:ext cx="4494917" cy="23052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E3808D-5E4C-4D0F-6252-438291E28A3F}"/>
                </a:ext>
              </a:extLst>
            </p:cNvPr>
            <p:cNvSpPr txBox="1"/>
            <p:nvPr/>
          </p:nvSpPr>
          <p:spPr>
            <a:xfrm>
              <a:off x="1627598" y="1809233"/>
              <a:ext cx="2761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6"/>
                  </a:solidFill>
                </a:rPr>
                <a:t>Braaten and </a:t>
              </a:r>
              <a:r>
                <a:rPr lang="en-US" dirty="0" err="1">
                  <a:solidFill>
                    <a:schemeClr val="accent6"/>
                  </a:solidFill>
                </a:rPr>
                <a:t>Thoma</a:t>
              </a:r>
              <a:r>
                <a:rPr lang="en-US" dirty="0">
                  <a:solidFill>
                    <a:schemeClr val="accent6"/>
                  </a:solidFill>
                </a:rPr>
                <a:t> (BT)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F144DF-EAB5-A02F-D653-FB29C218BE41}"/>
                </a:ext>
              </a:extLst>
            </p:cNvPr>
            <p:cNvSpPr txBox="1"/>
            <p:nvPr/>
          </p:nvSpPr>
          <p:spPr>
            <a:xfrm>
              <a:off x="914097" y="2408247"/>
              <a:ext cx="41881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Uses HTL propagators for soft interactions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Uses vacuum propagators for hard interactions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14D68D-72B6-5DC6-7A0E-C4A3C2C1F3CE}"/>
              </a:ext>
            </a:extLst>
          </p:cNvPr>
          <p:cNvGrpSpPr/>
          <p:nvPr/>
        </p:nvGrpSpPr>
        <p:grpSpPr>
          <a:xfrm>
            <a:off x="5040969" y="1603644"/>
            <a:ext cx="4494917" cy="2305210"/>
            <a:chOff x="5040969" y="1657434"/>
            <a:chExt cx="4494917" cy="23052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C34996-8AE3-F160-31C4-BDB7868AE4E1}"/>
                </a:ext>
              </a:extLst>
            </p:cNvPr>
            <p:cNvSpPr txBox="1"/>
            <p:nvPr/>
          </p:nvSpPr>
          <p:spPr>
            <a:xfrm>
              <a:off x="5450109" y="1809233"/>
              <a:ext cx="376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Hard Thermal Loop only (HTL only)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84F48A-3AEA-2CF5-15ED-913578C96C8E}"/>
                </a:ext>
              </a:extLst>
            </p:cNvPr>
            <p:cNvGrpSpPr/>
            <p:nvPr/>
          </p:nvGrpSpPr>
          <p:grpSpPr>
            <a:xfrm>
              <a:off x="5040969" y="1657434"/>
              <a:ext cx="4494917" cy="2305210"/>
              <a:chOff x="729983" y="1605963"/>
              <a:chExt cx="4494917" cy="230521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D5A4F74-839E-9140-0B23-A99A54E40861}"/>
                  </a:ext>
                </a:extLst>
              </p:cNvPr>
              <p:cNvSpPr/>
              <p:nvPr/>
            </p:nvSpPr>
            <p:spPr>
              <a:xfrm>
                <a:off x="729983" y="1605963"/>
                <a:ext cx="4494917" cy="230521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1D08AE-25CA-394B-06D1-C0BAF21F67ED}"/>
                  </a:ext>
                </a:extLst>
              </p:cNvPr>
              <p:cNvSpPr txBox="1"/>
              <p:nvPr/>
            </p:nvSpPr>
            <p:spPr>
              <a:xfrm>
                <a:off x="914097" y="2408247"/>
                <a:ext cx="4188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F77283-E622-AC79-1A9B-C529EBCB583B}"/>
                </a:ext>
              </a:extLst>
            </p:cNvPr>
            <p:cNvSpPr txBox="1"/>
            <p:nvPr/>
          </p:nvSpPr>
          <p:spPr>
            <a:xfrm>
              <a:off x="5224900" y="2269747"/>
              <a:ext cx="41882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Uses HTL propagators for all interactions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However, keeps the full kinematics even for hard interactions, where HTL is not rigorously valid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937AED-89DA-1469-2DD5-CB78D240194D}"/>
                  </a:ext>
                </a:extLst>
              </p:cNvPr>
              <p:cNvSpPr txBox="1"/>
              <p:nvPr/>
            </p:nvSpPr>
            <p:spPr>
              <a:xfrm>
                <a:off x="360000" y="4000036"/>
                <a:ext cx="8299977" cy="1337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Agree at “leading order” in HTL expansion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Both approach vacuum result for hard momentum transfers, but HTL only approaches this slowly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Captures theoretical uncertainty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937AED-89DA-1469-2DD5-CB78D2401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000036"/>
                <a:ext cx="8299977" cy="1337867"/>
              </a:xfrm>
              <a:prstGeom prst="rect">
                <a:avLst/>
              </a:prstGeom>
              <a:blipFill>
                <a:blip r:embed="rId2"/>
                <a:stretch>
                  <a:fillRect l="-458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022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24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77657-99E5-1830-33A6-D585D736E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7B4C-37D8-F506-5AD7-94E028C4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069AFC-104B-FCC2-5F52-B304BDBDBCC0}"/>
                  </a:ext>
                </a:extLst>
              </p:cNvPr>
              <p:cNvSpPr txBox="1"/>
              <p:nvPr/>
            </p:nvSpPr>
            <p:spPr>
              <a:xfrm>
                <a:off x="477078" y="1143000"/>
                <a:ext cx="8458200" cy="1068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dirty="0"/>
                  <a:t>We assume longitudinal </a:t>
                </a:r>
                <a:r>
                  <a:rPr lang="en-US" dirty="0" err="1"/>
                  <a:t>Bjorken</a:t>
                </a:r>
                <a:r>
                  <a:rPr lang="en-US" dirty="0"/>
                  <a:t> expansion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</m:d>
                      <m:r>
                        <a:rPr lang="en-ZA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ZA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ZA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ZA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ZA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b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ZA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ZA"/>
                                        <m:t>eff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en-ZA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069AFC-104B-FCC2-5F52-B304BDBDB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8" y="1143000"/>
                <a:ext cx="8458200" cy="1068626"/>
              </a:xfrm>
              <a:prstGeom prst="rect">
                <a:avLst/>
              </a:prstGeom>
              <a:blipFill>
                <a:blip r:embed="rId3"/>
                <a:stretch>
                  <a:fillRect l="-600" t="-3529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5261411-C6C4-BCA4-62FC-7FA9B23D56A9}"/>
              </a:ext>
            </a:extLst>
          </p:cNvPr>
          <p:cNvSpPr txBox="1"/>
          <p:nvPr/>
        </p:nvSpPr>
        <p:spPr>
          <a:xfrm>
            <a:off x="520573" y="2683637"/>
            <a:ext cx="903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use the initial collision geometry to generate effective temperatures and lengths (but energy loss with full event-by-event hydrodynamic evolution is in the works!)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B57C-B112-4E79-7E4E-0F8A66C62451}"/>
                  </a:ext>
                </a:extLst>
              </p:cNvPr>
              <p:cNvSpPr txBox="1"/>
              <p:nvPr/>
            </p:nvSpPr>
            <p:spPr>
              <a:xfrm>
                <a:off x="-481263" y="3801979"/>
                <a:ext cx="6901313" cy="115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 </m:t>
                          </m:r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ρ</m:t>
                          </m:r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⟺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sSubSup>
                        <m:sSubSup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  <m:sup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r>
                        <a:rPr lang="en-ZA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ZA" i="1">
                          <a:latin typeface="Cambria Math" panose="02040503050406030204" pitchFamily="18" charset="0"/>
                        </a:rPr>
                        <m:t> 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 </m:t>
                          </m:r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subHide m:val="on"/>
                              <m:supHide m:val="on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ZA"/>
                                    <m:t>d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n-ZA"/>
                                    <m:t>2</m:t>
                                  </m:r>
                                </m:sup>
                              </m:s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  <m:r>
                                <a:rPr lang="en-ZA" b="1" i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 </m:t>
                              </m:r>
                            </m:e>
                          </m:nary>
                          <m:sSup>
                            <m:sSup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, </m:t>
                              </m:r>
                              <m:sSub>
                                <m:sSubPr>
                                  <m:ctrlPr>
                                    <a:rPr lang="en-Z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a:rPr lang="en-ZA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Z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18B57C-B112-4E79-7E4E-0F8A66C62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1263" y="3801979"/>
                <a:ext cx="6901313" cy="1152751"/>
              </a:xfrm>
              <a:prstGeom prst="rect">
                <a:avLst/>
              </a:prstGeom>
              <a:blipFill>
                <a:blip r:embed="rId4"/>
                <a:stretch>
                  <a:fillRect t="-39130" b="-4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E03238-3EB3-25A3-0F39-1ECB21B7D400}"/>
                  </a:ext>
                </a:extLst>
              </p:cNvPr>
              <p:cNvSpPr txBox="1"/>
              <p:nvPr/>
            </p:nvSpPr>
            <p:spPr>
              <a:xfrm>
                <a:off x="5768507" y="3675087"/>
                <a:ext cx="4312118" cy="12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br>
                  <a:rPr lang="en-ZA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ZA"/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</m:acc>
                        </m:e>
                      </m:d>
                      <m:r>
                        <a:rPr lang="en-ZA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ZA"/>
                                <m:t>eff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ZA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ZA"/>
                            <m:t>d</m:t>
                          </m:r>
                        </m:e>
                      </m:nary>
                      <m:r>
                        <a:rPr lang="en-ZA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m:rPr>
                          <m:sty m:val="p"/>
                        </m:rPr>
                        <a:rPr lang="en-ZA">
                          <a:latin typeface="Cambria Math" panose="02040503050406030204" pitchFamily="18" charset="0"/>
                        </a:rPr>
                        <m:t>ρ</m:t>
                      </m:r>
                      <m:d>
                        <m:dPr>
                          <m:ctrlPr>
                            <a:rPr lang="en-Z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𝑧</m:t>
                          </m:r>
                          <m:acc>
                            <m:accPr>
                              <m:chr m:val="̂"/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</m:acc>
                          <m:r>
                            <a:rPr lang="en-ZA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Z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ZA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a:rPr lang="en-Z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ZA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E03238-3EB3-25A3-0F39-1ECB21B7D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507" y="3675087"/>
                <a:ext cx="4312118" cy="1263744"/>
              </a:xfrm>
              <a:prstGeom prst="rect">
                <a:avLst/>
              </a:prstGeom>
              <a:blipFill>
                <a:blip r:embed="rId5"/>
                <a:stretch>
                  <a:fillRect t="-67000" b="-10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37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000A-6500-DA39-C775-4299FF1B81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sz="4000" b="1" dirty="0"/>
              <a:t>Turning up the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89457-2D72-07B7-AAA6-ABB6FADF49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542511"/>
            <a:ext cx="6821982" cy="3086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AEE05-A833-7224-146A-C5F95B3373F4}"/>
              </a:ext>
            </a:extLst>
          </p:cNvPr>
          <p:cNvSpPr txBox="1"/>
          <p:nvPr/>
        </p:nvSpPr>
        <p:spPr>
          <a:xfrm>
            <a:off x="7535119" y="1388962"/>
            <a:ext cx="2184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early universe was made up of a dense, hot soup of quarks and gluons: the </a:t>
            </a:r>
            <a:r>
              <a:rPr lang="en-US" sz="2400" b="1" dirty="0"/>
              <a:t>quark gluon plasma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194"/>
          <p:cNvSpPr txBox="1"/>
          <p:nvPr/>
        </p:nvSpPr>
        <p:spPr>
          <a:xfrm>
            <a:off x="5940000" y="2240280"/>
            <a:ext cx="3780000" cy="2799720"/>
          </a:xfrm>
          <a:prstGeom prst="rect">
            <a:avLst/>
          </a:prstGeom>
          <a:noFill/>
          <a:ln w="1080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Small systems have L/λ ∼ 1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Central limit theorem inapplicable (elastic)</a:t>
            </a:r>
          </a:p>
          <a:p>
            <a:pPr marL="432000" lvl="1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Multiple soft scatter approaches inapplicable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Large systems have L/λ ∼ 5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Central limit theorem still dubious?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What do Small QGP’s Look Like?</a:t>
            </a:r>
          </a:p>
        </p:txBody>
      </p:sp>
      <p:pic>
        <p:nvPicPr>
          <p:cNvPr id="196" name="Picture 195"/>
          <p:cNvPicPr/>
          <p:nvPr/>
        </p:nvPicPr>
        <p:blipFill>
          <a:blip r:embed="rId2"/>
          <a:stretch/>
        </p:blipFill>
        <p:spPr>
          <a:xfrm>
            <a:off x="360000" y="1308960"/>
            <a:ext cx="5220000" cy="4054680"/>
          </a:xfrm>
          <a:prstGeom prst="rect">
            <a:avLst/>
          </a:prstGeom>
          <a:ln w="10800">
            <a:noFill/>
          </a:ln>
        </p:spPr>
      </p:pic>
      <p:sp>
        <p:nvSpPr>
          <p:cNvPr id="197" name="TextBox 196"/>
          <p:cNvSpPr txBox="1"/>
          <p:nvPr/>
        </p:nvSpPr>
        <p:spPr>
          <a:xfrm>
            <a:off x="5220000" y="1636560"/>
            <a:ext cx="3600000" cy="506520"/>
          </a:xfrm>
          <a:prstGeom prst="rect">
            <a:avLst/>
          </a:prstGeom>
          <a:noFill/>
          <a:ln w="108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5940000" y="1101600"/>
            <a:ext cx="361548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Small system</a:t>
            </a:r>
            <a:r>
              <a:rPr lang="en-GB" sz="18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⟨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L⟩ ~ 1 fm</a:t>
            </a:r>
            <a:r>
              <a:rPr lang="en-GB" sz="18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comparable to peripheral AA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AE4656-D5B8-AC06-5580-BB29AACFF41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Selection biases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AE4656-D5B8-AC06-5580-BB29AACFF4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9825" b="-35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DF738-BE50-A35F-F7F1-DE6A3BC27B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677" y="5193102"/>
            <a:ext cx="4617318" cy="215601"/>
          </a:xfrm>
        </p:spPr>
        <p:txBody>
          <a:bodyPr>
            <a:normAutofit/>
          </a:bodyPr>
          <a:lstStyle/>
          <a:p>
            <a:r>
              <a:rPr lang="en-ZA" sz="1050" dirty="0"/>
              <a:t>ATLAS, Phys. Lett. B </a:t>
            </a:r>
            <a:r>
              <a:rPr lang="en-ZA" sz="1050" b="1" dirty="0"/>
              <a:t>763</a:t>
            </a:r>
            <a:r>
              <a:rPr lang="en-ZA" sz="1050" dirty="0"/>
              <a:t>, 313 (2016).</a:t>
            </a:r>
            <a:endParaRPr lang="en-US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EA39B-9E1D-C8A5-55A8-FB14A29A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15" r="12684" b="12222"/>
          <a:stretch>
            <a:fillRect/>
          </a:stretch>
        </p:blipFill>
        <p:spPr>
          <a:xfrm>
            <a:off x="5125916" y="865510"/>
            <a:ext cx="4319032" cy="4327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7C086-CE91-CCFF-BEE4-788B83C459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0" b="21699"/>
          <a:stretch>
            <a:fillRect/>
          </a:stretch>
        </p:blipFill>
        <p:spPr>
          <a:xfrm>
            <a:off x="-15751" y="865510"/>
            <a:ext cx="4852746" cy="444011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8635FC4-EE62-E2C5-9988-B796E573266B}"/>
              </a:ext>
            </a:extLst>
          </p:cNvPr>
          <p:cNvSpPr txBox="1">
            <a:spLocks/>
          </p:cNvSpPr>
          <p:nvPr/>
        </p:nvSpPr>
        <p:spPr>
          <a:xfrm>
            <a:off x="5559539" y="5193102"/>
            <a:ext cx="4617318" cy="2156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050" dirty="0"/>
              <a:t>ALICE, Phys. Rev. C </a:t>
            </a:r>
            <a:r>
              <a:rPr lang="en-ZA" sz="1050" b="1" dirty="0"/>
              <a:t>91</a:t>
            </a:r>
            <a:r>
              <a:rPr lang="en-ZA" sz="1050" dirty="0"/>
              <a:t>, 064905 (2015).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55725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1FF7E-112E-0235-13EB-BE92086CB4DF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297943" y="1305301"/>
                <a:ext cx="9360000" cy="378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ZA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ZA" sz="2000" i="1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ZA" sz="2000"/>
                                <m:t> 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ZA" sz="2000"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r>
                        <m:rPr>
                          <m:nor/>
                        </m:rPr>
                        <a:rPr lang="en-ZA" sz="2000" i="0"/>
                        <m:t>with</m:t>
                      </m:r>
                      <m:r>
                        <a:rPr lang="en-ZA" sz="2000">
                          <a:latin typeface="Cambria Math" panose="02040503050406030204" pitchFamily="18" charset="0"/>
                        </a:rPr>
                        <m:t> </m:t>
                      </m:r>
                      <m:sSubSup>
                        <m:sSubSupPr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 sz="200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ZA" sz="200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Z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ZA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ZA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ZA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ZA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2000">
                                      <a:latin typeface="Cambria Math" panose="020405030504060302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Z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ZA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E1FF7E-112E-0235-13EB-BE92086CB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297943" y="1305301"/>
                <a:ext cx="9360000" cy="3780000"/>
              </a:xfrm>
              <a:blipFill>
                <a:blip r:embed="rId2"/>
                <a:stretch>
                  <a:fillRect b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164448-E525-4F12-EA31-6ABEE1011C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</p:spPr>
            <p:txBody>
              <a:bodyPr/>
              <a:lstStyle/>
              <a:p>
                <a:r>
                  <a:rPr lang="en-US" dirty="0"/>
                  <a:t>Statistical 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164448-E525-4F12-EA31-6ABEE1011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117988"/>
                <a:ext cx="9360000" cy="718920"/>
              </a:xfrm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5DD54-4DF9-D879-4AB3-520531415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343" y="5085301"/>
            <a:ext cx="4617318" cy="215601"/>
          </a:xfrm>
        </p:spPr>
        <p:txBody>
          <a:bodyPr/>
          <a:lstStyle/>
          <a:p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7E500-DCD6-66EC-7D67-68C70AA17167}"/>
                  </a:ext>
                </a:extLst>
              </p:cNvPr>
              <p:cNvSpPr txBox="1"/>
              <p:nvPr/>
            </p:nvSpPr>
            <p:spPr>
              <a:xfrm>
                <a:off x="1424662" y="2389734"/>
                <a:ext cx="7230675" cy="2332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ZA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minimized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indexes the different experimental datasets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are the experimental observations for the experimental result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/>
                  <a:t> and the data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are the corresponding predictions (as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b="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/>
                  <a:t> are the covariance matrix for the experimental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7E500-DCD6-66EC-7D67-68C70AA1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662" y="2389734"/>
                <a:ext cx="7230675" cy="2332690"/>
              </a:xfrm>
              <a:prstGeom prst="rect">
                <a:avLst/>
              </a:prstGeom>
              <a:blipFill>
                <a:blip r:embed="rId4"/>
                <a:stretch>
                  <a:fillRect l="-702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452715-5978-B4F7-A86E-132B4515A3F0}"/>
                  </a:ext>
                </a:extLst>
              </p:cNvPr>
              <p:cNvSpPr txBox="1"/>
              <p:nvPr/>
            </p:nvSpPr>
            <p:spPr>
              <a:xfrm>
                <a:off x="1362606" y="1101544"/>
                <a:ext cx="7230674" cy="14543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ZA" sz="1800" i="1" kern="100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ZA" sz="18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ZA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kern="100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𝑒𝑥𝑝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ZA" sz="1800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 </m:t>
                      </m:r>
                      <m:r>
                        <m:rPr>
                          <m:nor/>
                        </m:rPr>
                        <a:rPr lang="en-ZA" sz="1800" i="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with</m:t>
                      </m:r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 </m:t>
                      </m:r>
                      <m:sSubSup>
                        <m:sSubSupPr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ZA" sz="1800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χ</m:t>
                          </m:r>
                        </m:e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ZA" sz="1800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≡</m:t>
                      </m:r>
                      <m:nary>
                        <m:naryPr>
                          <m:chr m:val="∑"/>
                          <m:ctrlP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ZA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1800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ZA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ZA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ZA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ZA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ZA" sz="1800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ZA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ZA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ZA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ZA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452715-5978-B4F7-A86E-132B4515A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606" y="1101544"/>
                <a:ext cx="7230674" cy="1454372"/>
              </a:xfrm>
              <a:prstGeom prst="rect">
                <a:avLst/>
              </a:prstGeom>
              <a:blipFill>
                <a:blip r:embed="rId5"/>
                <a:stretch>
                  <a:fillRect t="-46552" b="-5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397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65F125-5889-D4AF-5581-FA51751F2C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covariance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265F125-5889-D4AF-5581-FA51751F2C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EC2C9-8A08-5725-9093-3B7FCD8635E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60000" y="1079559"/>
            <a:ext cx="9360000" cy="3780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Captures the correlations between uncertainties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Fully uncorrelated </a:t>
            </a:r>
            <a:r>
              <a:rPr lang="en-US" sz="2400" dirty="0">
                <a:solidFill>
                  <a:schemeClr val="tx1"/>
                </a:solidFill>
              </a:rPr>
              <a:t>uncertainties contribute only to the diagonal (statistical &amp; uncorrelated systematics)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Fully correlated</a:t>
            </a:r>
            <a:r>
              <a:rPr lang="en-US" sz="2400" dirty="0">
                <a:solidFill>
                  <a:schemeClr val="tx1"/>
                </a:solidFill>
              </a:rPr>
              <a:t> uncertainties contribute only to the off-diagonal (correlated &amp; globally correlated systematics)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In principle, there are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correlations between experiments, centrality classes, particle species, but the form is not known.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Contributions from theoretical uncertainties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95CEC-28CF-A76D-54CF-CB79BA0A8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141" y="4695658"/>
            <a:ext cx="5426027" cy="681456"/>
          </a:xfrm>
        </p:spPr>
        <p:txBody>
          <a:bodyPr>
            <a:normAutofit/>
          </a:bodyPr>
          <a:lstStyle/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JETSCAPE, Phys. Rev. C </a:t>
            </a:r>
            <a:r>
              <a:rPr lang="en-ZA" b="1" dirty="0"/>
              <a:t>109</a:t>
            </a:r>
            <a:r>
              <a:rPr lang="en-ZA" dirty="0"/>
              <a:t>, 064903 (2024).</a:t>
            </a:r>
            <a:endParaRPr lang="en-US" dirty="0"/>
          </a:p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R. A. Soltz, D. A. Hangal, and A. </a:t>
            </a:r>
            <a:r>
              <a:rPr lang="en-ZA" dirty="0" err="1"/>
              <a:t>Angerami</a:t>
            </a:r>
            <a:r>
              <a:rPr lang="en-ZA" dirty="0"/>
              <a:t>, Phys. Rev. C </a:t>
            </a:r>
            <a:r>
              <a:rPr lang="en-ZA" b="1" dirty="0"/>
              <a:t>111</a:t>
            </a:r>
            <a:r>
              <a:rPr lang="en-ZA" dirty="0"/>
              <a:t>, 034911 (2025).</a:t>
            </a:r>
          </a:p>
          <a:p>
            <a:pPr>
              <a:lnSpc>
                <a:spcPts val="1440"/>
              </a:lnSpc>
              <a:spcBef>
                <a:spcPts val="0"/>
              </a:spcBef>
            </a:pPr>
            <a:r>
              <a:rPr lang="en-ZA" dirty="0"/>
              <a:t>CF and W. A. Horowitz, arXiv:2505.14568 [hep-</a:t>
            </a:r>
            <a:r>
              <a:rPr lang="en-ZA" dirty="0" err="1"/>
              <a:t>ph</a:t>
            </a:r>
            <a:r>
              <a:rPr lang="en-ZA" dirty="0"/>
              <a:t>] (2025).</a:t>
            </a:r>
          </a:p>
        </p:txBody>
      </p:sp>
    </p:spTree>
    <p:extLst>
      <p:ext uri="{BB962C8B-B14F-4D97-AF65-F5344CB8AC3E}">
        <p14:creationId xmlns:p14="http://schemas.microsoft.com/office/powerpoint/2010/main" val="1709327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34E544-7D45-EC7A-CC19-E667650104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Length-correlated model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634E544-7D45-EC7A-CC19-E667650104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FB37-D3BA-23E6-A3C4-441B76B5DE0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36269" y="1023770"/>
            <a:ext cx="9360000" cy="914225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We assume that systematics with unknown correlation contribute to the covariance matrix 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4AC72-4946-D1A1-AD49-F4FE6C6D3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5038929"/>
            <a:ext cx="4617318" cy="215601"/>
          </a:xfrm>
        </p:spPr>
        <p:txBody>
          <a:bodyPr>
            <a:normAutofit/>
          </a:bodyPr>
          <a:lstStyle/>
          <a:p>
            <a:r>
              <a:rPr lang="en-ZA" dirty="0"/>
              <a:t>JETSCAPE, Phys. Rev. C </a:t>
            </a:r>
            <a:r>
              <a:rPr lang="en-ZA" b="1" dirty="0"/>
              <a:t>109</a:t>
            </a:r>
            <a:r>
              <a:rPr lang="en-ZA" dirty="0"/>
              <a:t>, 064903 (2024).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7E551A-C6D1-C2A8-79CB-4456BFF6691A}"/>
                  </a:ext>
                </a:extLst>
              </p:cNvPr>
              <p:cNvSpPr txBox="1"/>
              <p:nvPr/>
            </p:nvSpPr>
            <p:spPr>
              <a:xfrm>
                <a:off x="2518931" y="2180287"/>
                <a:ext cx="4994677" cy="91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7E551A-C6D1-C2A8-79CB-4456BFF66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931" y="2180287"/>
                <a:ext cx="4994677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61FAAD6-2447-E8A7-6FE2-92B85F0D12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00" y="3336804"/>
                <a:ext cx="9360000" cy="1514329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0" tIns="0" rIns="0" bIns="0" anchor="t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This allows nearby points to be correlated while far away points are uncorrelated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 corresponds to fully correlated limit and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corresponds to fully uncorrelated limit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61FAAD6-2447-E8A7-6FE2-92B85F0D1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3336804"/>
                <a:ext cx="9360000" cy="1514329"/>
              </a:xfrm>
              <a:prstGeom prst="rect">
                <a:avLst/>
              </a:prstGeom>
              <a:blipFill>
                <a:blip r:embed="rId5"/>
                <a:stretch>
                  <a:fillRect l="-2168" t="-11570" r="-1220" b="-3306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615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E61DF-464A-7887-8B68-935FD98A6F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AB0C94-42AA-6661-1A74-87F71932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</a:t>
            </a:r>
            <a:r>
              <a:rPr lang="en-US" dirty="0">
                <a:solidFill>
                  <a:schemeClr val="bg1"/>
                </a:solidFill>
              </a:rPr>
              <a:t>to correlation length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AD746-760D-6157-C1ED-71599EBA8D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06608"/>
            <a:ext cx="7464914" cy="3206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E873C-28DF-13DB-0E0F-6788F4C156E5}"/>
                  </a:ext>
                </a:extLst>
              </p:cNvPr>
              <p:cNvSpPr txBox="1"/>
              <p:nvPr/>
            </p:nvSpPr>
            <p:spPr>
              <a:xfrm>
                <a:off x="7360162" y="1224914"/>
                <a:ext cx="2637853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Changing correlation length changes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only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𝑐𝑜𝑟𝑟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i="1" dirty="0"/>
                  <a:t>-</a:t>
                </a:r>
                <a:r>
                  <a:rPr lang="en-US" dirty="0"/>
                  <a:t>value is sensitive to the correlation length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Experimental constrains could help discern between different theories (especially in the overall slope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E873C-28DF-13DB-0E0F-6788F4C15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162" y="1224914"/>
                <a:ext cx="2637853" cy="3970318"/>
              </a:xfrm>
              <a:prstGeom prst="rect">
                <a:avLst/>
              </a:prstGeom>
              <a:blipFill>
                <a:blip r:embed="rId4"/>
                <a:stretch>
                  <a:fillRect l="-1435" t="-639" r="-3349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993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19"/>
          <p:cNvPicPr/>
          <p:nvPr/>
        </p:nvPicPr>
        <p:blipFill>
          <a:blip r:embed="rId2"/>
          <a:stretch/>
        </p:blipFill>
        <p:spPr>
          <a:xfrm>
            <a:off x="1080360" y="1150200"/>
            <a:ext cx="7739640" cy="3349800"/>
          </a:xfrm>
          <a:prstGeom prst="rect">
            <a:avLst/>
          </a:prstGeom>
          <a:ln w="10800">
            <a:noFill/>
          </a:ln>
        </p:spPr>
      </p:pic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Short pathlength (SPL) Corr. to DGLV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0" y="2396520"/>
            <a:ext cx="162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Suppressed for large </a:t>
            </a:r>
            <a:r>
              <a:rPr lang="en-GB" sz="1800" b="0" i="1" strike="noStrike" spc="-1">
                <a:solidFill>
                  <a:srgbClr val="2C3E50"/>
                </a:solidFill>
                <a:latin typeface="Noto Sans"/>
              </a:rPr>
              <a:t>L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1752480" y="2610000"/>
            <a:ext cx="1172520" cy="900000"/>
          </a:xfrm>
          <a:prstGeom prst="ellipse">
            <a:avLst/>
          </a:prstGeom>
          <a:noFill/>
          <a:ln w="108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1260000" y="2880000"/>
            <a:ext cx="540000" cy="180000"/>
          </a:xfrm>
          <a:custGeom>
            <a:avLst/>
            <a:gdLst/>
            <a:ahLst/>
            <a:cxnLst/>
            <a:rect l="0" t="0" r="r" b="b"/>
            <a:pathLst>
              <a:path w="1500" h="500" fill="none">
                <a:moveTo>
                  <a:pt x="0" y="0"/>
                </a:moveTo>
                <a:lnTo>
                  <a:pt x="1500" y="500"/>
                </a:lnTo>
              </a:path>
            </a:pathLst>
          </a:custGeom>
          <a:ln w="5724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1440000" y="4680000"/>
            <a:ext cx="702000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Breaking of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 colour triviality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</a:t>
            </a:r>
          </a:p>
          <a:p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→ we’ll see this can lead to excessively large corr. for gluons!</a:t>
            </a:r>
          </a:p>
        </p:txBody>
      </p:sp>
      <p:sp>
        <p:nvSpPr>
          <p:cNvPr id="225" name="Oval 224"/>
          <p:cNvSpPr/>
          <p:nvPr/>
        </p:nvSpPr>
        <p:spPr>
          <a:xfrm>
            <a:off x="4140000" y="2700000"/>
            <a:ext cx="1172520" cy="900000"/>
          </a:xfrm>
          <a:prstGeom prst="ellipse">
            <a:avLst/>
          </a:prstGeom>
          <a:noFill/>
          <a:ln w="108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960000" y="3420000"/>
            <a:ext cx="720000" cy="1080000"/>
          </a:xfrm>
          <a:custGeom>
            <a:avLst/>
            <a:gdLst/>
            <a:ahLst/>
            <a:cxnLst/>
            <a:rect l="0" t="0" r="r" b="b"/>
            <a:pathLst>
              <a:path w="2000" h="3000" fill="none">
                <a:moveTo>
                  <a:pt x="0" y="3000"/>
                </a:moveTo>
                <a:lnTo>
                  <a:pt x="2000" y="0"/>
                </a:lnTo>
              </a:path>
            </a:pathLst>
          </a:custGeom>
          <a:ln w="5724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7" name="TextBox 226"/>
          <p:cNvSpPr txBox="1"/>
          <p:nvPr/>
        </p:nvSpPr>
        <p:spPr>
          <a:xfrm>
            <a:off x="7740000" y="1496520"/>
            <a:ext cx="198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FF0000"/>
                </a:solidFill>
                <a:latin typeface="Noto Sans"/>
              </a:rPr>
              <a:t>DGLV 1</a:t>
            </a:r>
            <a:r>
              <a:rPr lang="en-GB" sz="1800" b="0" strike="noStrike" spc="-1" baseline="33000">
                <a:solidFill>
                  <a:srgbClr val="FF0000"/>
                </a:solidFill>
                <a:latin typeface="Noto Sans"/>
              </a:rPr>
              <a:t>st</a:t>
            </a:r>
            <a:r>
              <a:rPr lang="en-GB" sz="1800" b="0" strike="noStrike" spc="-1">
                <a:solidFill>
                  <a:srgbClr val="FF0000"/>
                </a:solidFill>
                <a:latin typeface="Noto Sans"/>
              </a:rPr>
              <a:t> order in opacity 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8100000" y="2838600"/>
            <a:ext cx="144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0000FF"/>
                </a:solidFill>
                <a:latin typeface="Noto Sans"/>
              </a:rPr>
              <a:t>SPL corr.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8280000" y="3364920"/>
            <a:ext cx="1620000" cy="415080"/>
          </a:xfrm>
          <a:prstGeom prst="rect">
            <a:avLst/>
          </a:prstGeom>
          <a:noFill/>
          <a:ln w="1080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1200" b="0" i="1" strike="noStrike" spc="-1">
                <a:solidFill>
                  <a:srgbClr val="2C3E50"/>
                </a:solidFill>
                <a:latin typeface="Noto Sans"/>
              </a:rPr>
              <a:t>Kolbe &amp; Horowitz, PRC 100 (2019) 024913</a:t>
            </a:r>
            <a:endParaRPr lang="en-GB" sz="12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7920000" y="2340000"/>
            <a:ext cx="2160000" cy="622440"/>
          </a:xfrm>
          <a:prstGeom prst="rect">
            <a:avLst/>
          </a:prstGeom>
          <a:noFill/>
          <a:ln w="1080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GB" sz="1200" b="0" i="1" strike="noStrike" spc="-1">
                <a:solidFill>
                  <a:srgbClr val="2C3E50"/>
                </a:solidFill>
                <a:latin typeface="Noto Sans"/>
              </a:rPr>
              <a:t>Djordjevic and Gyulassy, Nucl. Phys. A 733 (2004) 265-298</a:t>
            </a:r>
            <a:endParaRPr lang="en-GB" sz="12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/>
          <p:nvPr/>
        </p:nvPicPr>
        <p:blipFill>
          <a:blip r:embed="rId2"/>
          <a:stretch/>
        </p:blipFill>
        <p:spPr>
          <a:xfrm>
            <a:off x="360000" y="990360"/>
            <a:ext cx="3420000" cy="4644720"/>
          </a:xfrm>
          <a:prstGeom prst="rect">
            <a:avLst/>
          </a:prstGeom>
          <a:ln w="10800">
            <a:noFill/>
          </a:ln>
        </p:spPr>
      </p:pic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Numerics of the Short Pathlength Corr.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5220000" y="1882440"/>
            <a:ext cx="4140000" cy="20775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We see the SPL correction: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Decreases as a function of </a:t>
            </a:r>
            <a:r>
              <a:rPr lang="en-GB" sz="1800" b="0" i="1" strike="noStrike" spc="-1">
                <a:solidFill>
                  <a:srgbClr val="2C3E50"/>
                </a:solidFill>
                <a:latin typeface="Noto Sans"/>
              </a:rPr>
              <a:t>L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much larger for gluons cf quarks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Can lead to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negative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energy loss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Grows as a function of </a:t>
            </a:r>
          </a:p>
        </p:txBody>
      </p:sp>
      <p:sp>
        <p:nvSpPr>
          <p:cNvPr id="234" name="Freeform 233"/>
          <p:cNvSpPr/>
          <p:nvPr/>
        </p:nvSpPr>
        <p:spPr>
          <a:xfrm>
            <a:off x="3017520" y="2401200"/>
            <a:ext cx="2202480" cy="118800"/>
          </a:xfrm>
          <a:custGeom>
            <a:avLst/>
            <a:gdLst/>
            <a:ahLst/>
            <a:cxnLst/>
            <a:rect l="0" t="0" r="r" b="b"/>
            <a:pathLst>
              <a:path w="6118" h="330" fill="none">
                <a:moveTo>
                  <a:pt x="6118" y="330"/>
                </a:moveTo>
                <a:lnTo>
                  <a:pt x="0" y="0"/>
                </a:lnTo>
              </a:path>
            </a:pathLst>
          </a:custGeom>
          <a:ln w="38160">
            <a:solidFill>
              <a:srgbClr val="2C3E5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2153160" y="2520000"/>
            <a:ext cx="3066840" cy="2074320"/>
          </a:xfrm>
          <a:custGeom>
            <a:avLst/>
            <a:gdLst/>
            <a:ahLst/>
            <a:cxnLst/>
            <a:rect l="0" t="0" r="r" b="b"/>
            <a:pathLst>
              <a:path w="8519" h="5762" fill="none">
                <a:moveTo>
                  <a:pt x="8519" y="0"/>
                </a:moveTo>
                <a:lnTo>
                  <a:pt x="0" y="5762"/>
                </a:lnTo>
              </a:path>
            </a:pathLst>
          </a:custGeom>
          <a:ln w="38160">
            <a:solidFill>
              <a:srgbClr val="2C3E5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" name="Freeform 235"/>
          <p:cNvSpPr/>
          <p:nvPr/>
        </p:nvSpPr>
        <p:spPr>
          <a:xfrm>
            <a:off x="3257640" y="2880000"/>
            <a:ext cx="1962360" cy="1346040"/>
          </a:xfrm>
          <a:custGeom>
            <a:avLst/>
            <a:gdLst/>
            <a:ahLst/>
            <a:cxnLst/>
            <a:rect l="0" t="0" r="r" b="b"/>
            <a:pathLst>
              <a:path w="5451" h="3739" fill="none">
                <a:moveTo>
                  <a:pt x="5451" y="0"/>
                </a:moveTo>
                <a:lnTo>
                  <a:pt x="0" y="3739"/>
                </a:lnTo>
              </a:path>
            </a:pathLst>
          </a:custGeom>
          <a:ln w="38160">
            <a:solidFill>
              <a:srgbClr val="2C3E5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1980000" y="2880000"/>
            <a:ext cx="3246840" cy="1620000"/>
          </a:xfrm>
          <a:custGeom>
            <a:avLst/>
            <a:gdLst/>
            <a:ahLst/>
            <a:cxnLst/>
            <a:rect l="0" t="0" r="r" b="b"/>
            <a:pathLst>
              <a:path w="9019" h="4500" fill="none">
                <a:moveTo>
                  <a:pt x="9019" y="0"/>
                </a:moveTo>
                <a:lnTo>
                  <a:pt x="0" y="4500"/>
                </a:lnTo>
              </a:path>
            </a:pathLst>
          </a:custGeom>
          <a:ln w="38160">
            <a:solidFill>
              <a:srgbClr val="2C3E50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Box 258"/>
          <p:cNvSpPr txBox="1"/>
          <p:nvPr/>
        </p:nvSpPr>
        <p:spPr>
          <a:xfrm>
            <a:off x="720000" y="1080000"/>
            <a:ext cx="864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How important is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central limit theorem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in the elastic energy loss?</a:t>
            </a:r>
          </a:p>
        </p:txBody>
      </p:sp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Central Limit Theorem in Elastic E-loss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900000" y="1545480"/>
            <a:ext cx="8460000" cy="6145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We compare:</a:t>
            </a:r>
          </a:p>
        </p:txBody>
      </p:sp>
      <p:pic>
        <p:nvPicPr>
          <p:cNvPr id="261" name="Picture 260"/>
          <p:cNvPicPr/>
          <p:nvPr/>
        </p:nvPicPr>
        <p:blipFill>
          <a:blip r:embed="rId2"/>
          <a:stretch/>
        </p:blipFill>
        <p:spPr>
          <a:xfrm>
            <a:off x="24840" y="3415320"/>
            <a:ext cx="2495160" cy="904680"/>
          </a:xfrm>
          <a:prstGeom prst="rect">
            <a:avLst/>
          </a:prstGeom>
          <a:ln w="10800">
            <a:noFill/>
          </a:ln>
        </p:spPr>
      </p:pic>
      <p:sp>
        <p:nvSpPr>
          <p:cNvPr id="262" name="TextBox 261"/>
          <p:cNvSpPr txBox="1"/>
          <p:nvPr/>
        </p:nvSpPr>
        <p:spPr>
          <a:xfrm>
            <a:off x="5400000" y="2880000"/>
            <a:ext cx="4052880" cy="4010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2) HTL result with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Gaussian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distribution </a:t>
            </a:r>
            <a:r>
              <a:rPr lang="en-GB" sz="1800" b="0" i="1" strike="noStrike" spc="-1">
                <a:solidFill>
                  <a:srgbClr val="2C3E50"/>
                </a:solidFill>
                <a:latin typeface="Noto Sans"/>
              </a:rPr>
              <a:t>(Gaussian HTL)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955080" y="2720520"/>
            <a:ext cx="3364920" cy="72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1) HTL result with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Poisson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distribution (</a:t>
            </a:r>
            <a:r>
              <a:rPr lang="en-GB" sz="1800" b="0" i="1" strike="noStrike" spc="-1">
                <a:solidFill>
                  <a:srgbClr val="2C3E50"/>
                </a:solidFill>
                <a:latin typeface="Noto Sans"/>
              </a:rPr>
              <a:t>Poisson HTL)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pic>
        <p:nvPicPr>
          <p:cNvPr id="264" name="Picture 263"/>
          <p:cNvPicPr/>
          <p:nvPr/>
        </p:nvPicPr>
        <p:blipFill>
          <a:blip r:embed="rId3"/>
          <a:stretch/>
        </p:blipFill>
        <p:spPr>
          <a:xfrm>
            <a:off x="-180000" y="4345200"/>
            <a:ext cx="5220000" cy="1054800"/>
          </a:xfrm>
          <a:prstGeom prst="rect">
            <a:avLst/>
          </a:prstGeom>
          <a:ln w="10800">
            <a:noFill/>
          </a:ln>
        </p:spPr>
      </p:pic>
      <p:sp>
        <p:nvSpPr>
          <p:cNvPr id="265" name="TextBox 264"/>
          <p:cNvSpPr txBox="1"/>
          <p:nvPr/>
        </p:nvSpPr>
        <p:spPr>
          <a:xfrm>
            <a:off x="7993440" y="4500000"/>
            <a:ext cx="1800000" cy="13345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400" b="0" strike="noStrike" spc="-1">
                <a:solidFill>
                  <a:srgbClr val="2C3E50"/>
                </a:solidFill>
                <a:latin typeface="Noto Sans"/>
              </a:rPr>
              <a:t>(Fluctuation Dissipation Thrm)</a:t>
            </a:r>
          </a:p>
        </p:txBody>
      </p:sp>
      <p:grpSp>
        <p:nvGrpSpPr>
          <p:cNvPr id="266" name="Group 265"/>
          <p:cNvGrpSpPr/>
          <p:nvPr/>
        </p:nvGrpSpPr>
        <p:grpSpPr>
          <a:xfrm>
            <a:off x="5580000" y="4823640"/>
            <a:ext cx="2413440" cy="576360"/>
            <a:chOff x="5580000" y="4823640"/>
            <a:chExt cx="2413440" cy="576360"/>
          </a:xfrm>
        </p:grpSpPr>
        <p:sp>
          <p:nvSpPr>
            <p:cNvPr id="267" name="Freeform 266"/>
            <p:cNvSpPr/>
            <p:nvPr/>
          </p:nvSpPr>
          <p:spPr>
            <a:xfrm>
              <a:off x="5582880" y="4836960"/>
              <a:ext cx="2397240" cy="550080"/>
            </a:xfrm>
            <a:custGeom>
              <a:avLst/>
              <a:gdLst/>
              <a:ahLst/>
              <a:cxnLst/>
              <a:rect l="0" t="0" r="r" b="b"/>
              <a:pathLst>
                <a:path w="6659" h="1528">
                  <a:moveTo>
                    <a:pt x="3331" y="1528"/>
                  </a:moveTo>
                  <a:cubicBezTo>
                    <a:pt x="2220" y="1528"/>
                    <a:pt x="1110" y="1528"/>
                    <a:pt x="0" y="1528"/>
                  </a:cubicBezTo>
                  <a:cubicBezTo>
                    <a:pt x="0" y="1018"/>
                    <a:pt x="0" y="509"/>
                    <a:pt x="0" y="0"/>
                  </a:cubicBezTo>
                  <a:cubicBezTo>
                    <a:pt x="2220" y="0"/>
                    <a:pt x="4439" y="0"/>
                    <a:pt x="6659" y="0"/>
                  </a:cubicBezTo>
                  <a:cubicBezTo>
                    <a:pt x="6659" y="509"/>
                    <a:pt x="6659" y="1018"/>
                    <a:pt x="6659" y="1528"/>
                  </a:cubicBezTo>
                  <a:cubicBezTo>
                    <a:pt x="5550" y="1528"/>
                    <a:pt x="4440" y="1528"/>
                    <a:pt x="3331" y="152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5580000" y="5066280"/>
              <a:ext cx="136080" cy="114120"/>
            </a:xfrm>
            <a:custGeom>
              <a:avLst/>
              <a:gdLst/>
              <a:ahLst/>
              <a:cxnLst/>
              <a:rect l="0" t="0" r="r" b="b"/>
              <a:pathLst>
                <a:path w="378" h="317">
                  <a:moveTo>
                    <a:pt x="343" y="41"/>
                  </a:moveTo>
                  <a:cubicBezTo>
                    <a:pt x="354" y="41"/>
                    <a:pt x="378" y="41"/>
                    <a:pt x="378" y="18"/>
                  </a:cubicBezTo>
                  <a:cubicBezTo>
                    <a:pt x="378" y="0"/>
                    <a:pt x="364" y="0"/>
                    <a:pt x="352" y="0"/>
                  </a:cubicBezTo>
                  <a:cubicBezTo>
                    <a:pt x="297" y="0"/>
                    <a:pt x="243" y="0"/>
                    <a:pt x="188" y="0"/>
                  </a:cubicBezTo>
                  <a:cubicBezTo>
                    <a:pt x="80" y="0"/>
                    <a:pt x="0" y="118"/>
                    <a:pt x="0" y="204"/>
                  </a:cubicBezTo>
                  <a:cubicBezTo>
                    <a:pt x="0" y="268"/>
                    <a:pt x="41" y="317"/>
                    <a:pt x="106" y="317"/>
                  </a:cubicBezTo>
                  <a:cubicBezTo>
                    <a:pt x="192" y="317"/>
                    <a:pt x="286" y="231"/>
                    <a:pt x="286" y="120"/>
                  </a:cubicBezTo>
                  <a:cubicBezTo>
                    <a:pt x="286" y="108"/>
                    <a:pt x="286" y="74"/>
                    <a:pt x="266" y="41"/>
                  </a:cubicBezTo>
                  <a:cubicBezTo>
                    <a:pt x="292" y="41"/>
                    <a:pt x="318" y="41"/>
                    <a:pt x="343" y="41"/>
                  </a:cubicBezTo>
                  <a:moveTo>
                    <a:pt x="108" y="302"/>
                  </a:moveTo>
                  <a:cubicBezTo>
                    <a:pt x="72" y="302"/>
                    <a:pt x="43" y="276"/>
                    <a:pt x="43" y="225"/>
                  </a:cubicBezTo>
                  <a:cubicBezTo>
                    <a:pt x="43" y="202"/>
                    <a:pt x="53" y="143"/>
                    <a:pt x="78" y="102"/>
                  </a:cubicBezTo>
                  <a:cubicBezTo>
                    <a:pt x="108" y="51"/>
                    <a:pt x="151" y="41"/>
                    <a:pt x="176" y="41"/>
                  </a:cubicBezTo>
                  <a:cubicBezTo>
                    <a:pt x="235" y="41"/>
                    <a:pt x="241" y="90"/>
                    <a:pt x="241" y="112"/>
                  </a:cubicBezTo>
                  <a:cubicBezTo>
                    <a:pt x="241" y="145"/>
                    <a:pt x="227" y="204"/>
                    <a:pt x="202" y="241"/>
                  </a:cubicBezTo>
                  <a:cubicBezTo>
                    <a:pt x="174" y="282"/>
                    <a:pt x="135" y="302"/>
                    <a:pt x="108" y="30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5813280" y="5083200"/>
              <a:ext cx="172080" cy="60120"/>
            </a:xfrm>
            <a:custGeom>
              <a:avLst/>
              <a:gdLst/>
              <a:ahLst/>
              <a:cxnLst/>
              <a:rect l="0" t="0" r="r" b="b"/>
              <a:pathLst>
                <a:path w="478" h="167">
                  <a:moveTo>
                    <a:pt x="454" y="29"/>
                  </a:moveTo>
                  <a:cubicBezTo>
                    <a:pt x="464" y="29"/>
                    <a:pt x="478" y="29"/>
                    <a:pt x="478" y="14"/>
                  </a:cubicBezTo>
                  <a:cubicBezTo>
                    <a:pt x="478" y="0"/>
                    <a:pt x="464" y="0"/>
                    <a:pt x="454" y="0"/>
                  </a:cubicBezTo>
                  <a:cubicBezTo>
                    <a:pt x="310" y="0"/>
                    <a:pt x="166" y="0"/>
                    <a:pt x="22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5" y="29"/>
                  </a:cubicBezTo>
                  <a:cubicBezTo>
                    <a:pt x="168" y="29"/>
                    <a:pt x="311" y="29"/>
                    <a:pt x="454" y="29"/>
                  </a:cubicBezTo>
                  <a:moveTo>
                    <a:pt x="454" y="167"/>
                  </a:moveTo>
                  <a:cubicBezTo>
                    <a:pt x="464" y="167"/>
                    <a:pt x="478" y="167"/>
                    <a:pt x="478" y="153"/>
                  </a:cubicBezTo>
                  <a:cubicBezTo>
                    <a:pt x="478" y="139"/>
                    <a:pt x="464" y="139"/>
                    <a:pt x="454" y="139"/>
                  </a:cubicBezTo>
                  <a:cubicBezTo>
                    <a:pt x="311" y="139"/>
                    <a:pt x="168" y="139"/>
                    <a:pt x="25" y="139"/>
                  </a:cubicBezTo>
                  <a:cubicBezTo>
                    <a:pt x="14" y="139"/>
                    <a:pt x="0" y="139"/>
                    <a:pt x="0" y="153"/>
                  </a:cubicBezTo>
                  <a:cubicBezTo>
                    <a:pt x="0" y="167"/>
                    <a:pt x="14" y="167"/>
                    <a:pt x="22" y="167"/>
                  </a:cubicBezTo>
                  <a:cubicBezTo>
                    <a:pt x="166" y="167"/>
                    <a:pt x="310" y="167"/>
                    <a:pt x="454" y="16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6212160" y="4830840"/>
              <a:ext cx="102960" cy="172080"/>
            </a:xfrm>
            <a:custGeom>
              <a:avLst/>
              <a:gdLst/>
              <a:ahLst/>
              <a:cxnLst/>
              <a:rect l="0" t="0" r="r" b="b"/>
              <a:pathLst>
                <a:path w="286" h="478">
                  <a:moveTo>
                    <a:pt x="55" y="423"/>
                  </a:moveTo>
                  <a:cubicBezTo>
                    <a:pt x="80" y="398"/>
                    <a:pt x="106" y="374"/>
                    <a:pt x="131" y="349"/>
                  </a:cubicBezTo>
                  <a:cubicBezTo>
                    <a:pt x="243" y="249"/>
                    <a:pt x="286" y="210"/>
                    <a:pt x="286" y="139"/>
                  </a:cubicBezTo>
                  <a:cubicBezTo>
                    <a:pt x="286" y="57"/>
                    <a:pt x="221" y="0"/>
                    <a:pt x="133" y="0"/>
                  </a:cubicBezTo>
                  <a:cubicBezTo>
                    <a:pt x="53" y="0"/>
                    <a:pt x="0" y="65"/>
                    <a:pt x="0" y="131"/>
                  </a:cubicBezTo>
                  <a:cubicBezTo>
                    <a:pt x="0" y="170"/>
                    <a:pt x="35" y="170"/>
                    <a:pt x="37" y="170"/>
                  </a:cubicBezTo>
                  <a:cubicBezTo>
                    <a:pt x="49" y="170"/>
                    <a:pt x="74" y="161"/>
                    <a:pt x="74" y="133"/>
                  </a:cubicBezTo>
                  <a:cubicBezTo>
                    <a:pt x="74" y="114"/>
                    <a:pt x="61" y="94"/>
                    <a:pt x="37" y="94"/>
                  </a:cubicBezTo>
                  <a:cubicBezTo>
                    <a:pt x="31" y="94"/>
                    <a:pt x="29" y="94"/>
                    <a:pt x="27" y="96"/>
                  </a:cubicBezTo>
                  <a:cubicBezTo>
                    <a:pt x="43" y="49"/>
                    <a:pt x="82" y="22"/>
                    <a:pt x="125" y="22"/>
                  </a:cubicBezTo>
                  <a:cubicBezTo>
                    <a:pt x="190" y="22"/>
                    <a:pt x="221" y="80"/>
                    <a:pt x="221" y="139"/>
                  </a:cubicBezTo>
                  <a:cubicBezTo>
                    <a:pt x="221" y="196"/>
                    <a:pt x="184" y="253"/>
                    <a:pt x="145" y="298"/>
                  </a:cubicBezTo>
                  <a:cubicBezTo>
                    <a:pt x="99" y="349"/>
                    <a:pt x="52" y="400"/>
                    <a:pt x="6" y="451"/>
                  </a:cubicBezTo>
                  <a:cubicBezTo>
                    <a:pt x="0" y="460"/>
                    <a:pt x="0" y="460"/>
                    <a:pt x="0" y="478"/>
                  </a:cubicBezTo>
                  <a:cubicBezTo>
                    <a:pt x="89" y="478"/>
                    <a:pt x="177" y="478"/>
                    <a:pt x="266" y="478"/>
                  </a:cubicBezTo>
                  <a:cubicBezTo>
                    <a:pt x="273" y="436"/>
                    <a:pt x="279" y="395"/>
                    <a:pt x="286" y="353"/>
                  </a:cubicBezTo>
                  <a:cubicBezTo>
                    <a:pt x="280" y="353"/>
                    <a:pt x="274" y="353"/>
                    <a:pt x="268" y="353"/>
                  </a:cubicBezTo>
                  <a:cubicBezTo>
                    <a:pt x="264" y="374"/>
                    <a:pt x="260" y="406"/>
                    <a:pt x="251" y="417"/>
                  </a:cubicBezTo>
                  <a:cubicBezTo>
                    <a:pt x="247" y="423"/>
                    <a:pt x="200" y="423"/>
                    <a:pt x="184" y="423"/>
                  </a:cubicBezTo>
                  <a:cubicBezTo>
                    <a:pt x="141" y="423"/>
                    <a:pt x="98" y="423"/>
                    <a:pt x="55" y="42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70"/>
            <p:cNvSpPr/>
            <p:nvPr/>
          </p:nvSpPr>
          <p:spPr>
            <a:xfrm>
              <a:off x="6102720" y="5108040"/>
              <a:ext cx="321480" cy="10440"/>
            </a:xfrm>
            <a:custGeom>
              <a:avLst/>
              <a:gdLst/>
              <a:ahLst/>
              <a:cxnLst/>
              <a:rect l="0" t="0" r="r" b="b"/>
              <a:pathLst>
                <a:path w="893" h="29">
                  <a:moveTo>
                    <a:pt x="448" y="29"/>
                  </a:moveTo>
                  <a:cubicBezTo>
                    <a:pt x="299" y="29"/>
                    <a:pt x="149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298" y="0"/>
                    <a:pt x="596" y="0"/>
                    <a:pt x="893" y="0"/>
                  </a:cubicBezTo>
                  <a:cubicBezTo>
                    <a:pt x="893" y="10"/>
                    <a:pt x="893" y="19"/>
                    <a:pt x="893" y="29"/>
                  </a:cubicBezTo>
                  <a:cubicBezTo>
                    <a:pt x="745" y="29"/>
                    <a:pt x="596" y="29"/>
                    <a:pt x="448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6112800" y="5179320"/>
              <a:ext cx="187200" cy="174960"/>
            </a:xfrm>
            <a:custGeom>
              <a:avLst/>
              <a:gdLst/>
              <a:ahLst/>
              <a:cxnLst/>
              <a:rect l="0" t="0" r="r" b="b"/>
              <a:pathLst>
                <a:path w="520" h="486">
                  <a:moveTo>
                    <a:pt x="480" y="321"/>
                  </a:moveTo>
                  <a:cubicBezTo>
                    <a:pt x="483" y="317"/>
                    <a:pt x="483" y="314"/>
                    <a:pt x="485" y="310"/>
                  </a:cubicBezTo>
                  <a:cubicBezTo>
                    <a:pt x="485" y="308"/>
                    <a:pt x="485" y="302"/>
                    <a:pt x="476" y="302"/>
                  </a:cubicBezTo>
                  <a:cubicBezTo>
                    <a:pt x="468" y="302"/>
                    <a:pt x="468" y="306"/>
                    <a:pt x="466" y="310"/>
                  </a:cubicBezTo>
                  <a:cubicBezTo>
                    <a:pt x="419" y="417"/>
                    <a:pt x="393" y="464"/>
                    <a:pt x="270" y="464"/>
                  </a:cubicBezTo>
                  <a:cubicBezTo>
                    <a:pt x="235" y="464"/>
                    <a:pt x="200" y="464"/>
                    <a:pt x="166" y="464"/>
                  </a:cubicBezTo>
                  <a:cubicBezTo>
                    <a:pt x="155" y="464"/>
                    <a:pt x="153" y="464"/>
                    <a:pt x="149" y="464"/>
                  </a:cubicBezTo>
                  <a:cubicBezTo>
                    <a:pt x="141" y="464"/>
                    <a:pt x="139" y="462"/>
                    <a:pt x="139" y="457"/>
                  </a:cubicBezTo>
                  <a:cubicBezTo>
                    <a:pt x="139" y="455"/>
                    <a:pt x="139" y="453"/>
                    <a:pt x="143" y="441"/>
                  </a:cubicBezTo>
                  <a:cubicBezTo>
                    <a:pt x="159" y="376"/>
                    <a:pt x="176" y="310"/>
                    <a:pt x="192" y="245"/>
                  </a:cubicBezTo>
                  <a:cubicBezTo>
                    <a:pt x="216" y="245"/>
                    <a:pt x="240" y="245"/>
                    <a:pt x="264" y="245"/>
                  </a:cubicBezTo>
                  <a:cubicBezTo>
                    <a:pt x="325" y="245"/>
                    <a:pt x="325" y="259"/>
                    <a:pt x="325" y="278"/>
                  </a:cubicBezTo>
                  <a:cubicBezTo>
                    <a:pt x="325" y="282"/>
                    <a:pt x="325" y="290"/>
                    <a:pt x="319" y="312"/>
                  </a:cubicBezTo>
                  <a:cubicBezTo>
                    <a:pt x="319" y="317"/>
                    <a:pt x="317" y="319"/>
                    <a:pt x="317" y="321"/>
                  </a:cubicBezTo>
                  <a:cubicBezTo>
                    <a:pt x="317" y="325"/>
                    <a:pt x="321" y="329"/>
                    <a:pt x="327" y="329"/>
                  </a:cubicBezTo>
                  <a:cubicBezTo>
                    <a:pt x="333" y="329"/>
                    <a:pt x="335" y="325"/>
                    <a:pt x="337" y="315"/>
                  </a:cubicBezTo>
                  <a:cubicBezTo>
                    <a:pt x="351" y="259"/>
                    <a:pt x="365" y="203"/>
                    <a:pt x="378" y="147"/>
                  </a:cubicBezTo>
                  <a:cubicBezTo>
                    <a:pt x="378" y="141"/>
                    <a:pt x="374" y="139"/>
                    <a:pt x="370" y="139"/>
                  </a:cubicBezTo>
                  <a:cubicBezTo>
                    <a:pt x="364" y="139"/>
                    <a:pt x="362" y="143"/>
                    <a:pt x="360" y="151"/>
                  </a:cubicBezTo>
                  <a:cubicBezTo>
                    <a:pt x="346" y="206"/>
                    <a:pt x="331" y="223"/>
                    <a:pt x="266" y="223"/>
                  </a:cubicBezTo>
                  <a:cubicBezTo>
                    <a:pt x="243" y="223"/>
                    <a:pt x="221" y="223"/>
                    <a:pt x="198" y="223"/>
                  </a:cubicBezTo>
                  <a:cubicBezTo>
                    <a:pt x="213" y="165"/>
                    <a:pt x="227" y="107"/>
                    <a:pt x="241" y="49"/>
                  </a:cubicBezTo>
                  <a:cubicBezTo>
                    <a:pt x="247" y="25"/>
                    <a:pt x="247" y="20"/>
                    <a:pt x="280" y="20"/>
                  </a:cubicBezTo>
                  <a:cubicBezTo>
                    <a:pt x="313" y="20"/>
                    <a:pt x="347" y="20"/>
                    <a:pt x="380" y="20"/>
                  </a:cubicBezTo>
                  <a:cubicBezTo>
                    <a:pt x="468" y="20"/>
                    <a:pt x="491" y="43"/>
                    <a:pt x="491" y="100"/>
                  </a:cubicBezTo>
                  <a:cubicBezTo>
                    <a:pt x="491" y="118"/>
                    <a:pt x="491" y="120"/>
                    <a:pt x="487" y="139"/>
                  </a:cubicBezTo>
                  <a:cubicBezTo>
                    <a:pt x="487" y="143"/>
                    <a:pt x="487" y="148"/>
                    <a:pt x="487" y="151"/>
                  </a:cubicBezTo>
                  <a:cubicBezTo>
                    <a:pt x="487" y="154"/>
                    <a:pt x="489" y="161"/>
                    <a:pt x="495" y="161"/>
                  </a:cubicBezTo>
                  <a:cubicBezTo>
                    <a:pt x="503" y="161"/>
                    <a:pt x="505" y="155"/>
                    <a:pt x="505" y="143"/>
                  </a:cubicBezTo>
                  <a:cubicBezTo>
                    <a:pt x="510" y="101"/>
                    <a:pt x="515" y="60"/>
                    <a:pt x="519" y="18"/>
                  </a:cubicBezTo>
                  <a:cubicBezTo>
                    <a:pt x="521" y="0"/>
                    <a:pt x="519" y="0"/>
                    <a:pt x="501" y="0"/>
                  </a:cubicBezTo>
                  <a:cubicBezTo>
                    <a:pt x="380" y="0"/>
                    <a:pt x="258" y="0"/>
                    <a:pt x="137" y="0"/>
                  </a:cubicBezTo>
                  <a:cubicBezTo>
                    <a:pt x="123" y="0"/>
                    <a:pt x="117" y="0"/>
                    <a:pt x="117" y="14"/>
                  </a:cubicBezTo>
                  <a:cubicBezTo>
                    <a:pt x="117" y="20"/>
                    <a:pt x="123" y="20"/>
                    <a:pt x="137" y="20"/>
                  </a:cubicBezTo>
                  <a:cubicBezTo>
                    <a:pt x="164" y="20"/>
                    <a:pt x="184" y="20"/>
                    <a:pt x="184" y="35"/>
                  </a:cubicBezTo>
                  <a:cubicBezTo>
                    <a:pt x="184" y="37"/>
                    <a:pt x="184" y="39"/>
                    <a:pt x="180" y="51"/>
                  </a:cubicBezTo>
                  <a:cubicBezTo>
                    <a:pt x="148" y="178"/>
                    <a:pt x="116" y="304"/>
                    <a:pt x="84" y="431"/>
                  </a:cubicBezTo>
                  <a:cubicBezTo>
                    <a:pt x="78" y="460"/>
                    <a:pt x="76" y="464"/>
                    <a:pt x="18" y="464"/>
                  </a:cubicBezTo>
                  <a:cubicBezTo>
                    <a:pt x="6" y="464"/>
                    <a:pt x="0" y="464"/>
                    <a:pt x="0" y="478"/>
                  </a:cubicBezTo>
                  <a:cubicBezTo>
                    <a:pt x="0" y="486"/>
                    <a:pt x="6" y="486"/>
                    <a:pt x="18" y="486"/>
                  </a:cubicBezTo>
                  <a:cubicBezTo>
                    <a:pt x="143" y="486"/>
                    <a:pt x="268" y="486"/>
                    <a:pt x="393" y="486"/>
                  </a:cubicBezTo>
                  <a:cubicBezTo>
                    <a:pt x="409" y="486"/>
                    <a:pt x="409" y="486"/>
                    <a:pt x="415" y="474"/>
                  </a:cubicBezTo>
                  <a:cubicBezTo>
                    <a:pt x="437" y="423"/>
                    <a:pt x="459" y="372"/>
                    <a:pt x="480" y="3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6319800" y="5160240"/>
              <a:ext cx="80280" cy="119880"/>
            </a:xfrm>
            <a:custGeom>
              <a:avLst/>
              <a:gdLst/>
              <a:ahLst/>
              <a:cxnLst/>
              <a:rect l="0" t="0" r="r" b="b"/>
              <a:pathLst>
                <a:path w="223" h="333">
                  <a:moveTo>
                    <a:pt x="223" y="241"/>
                  </a:moveTo>
                  <a:cubicBezTo>
                    <a:pt x="217" y="241"/>
                    <a:pt x="212" y="241"/>
                    <a:pt x="206" y="241"/>
                  </a:cubicBezTo>
                  <a:cubicBezTo>
                    <a:pt x="204" y="253"/>
                    <a:pt x="198" y="282"/>
                    <a:pt x="192" y="288"/>
                  </a:cubicBezTo>
                  <a:cubicBezTo>
                    <a:pt x="188" y="290"/>
                    <a:pt x="149" y="290"/>
                    <a:pt x="143" y="290"/>
                  </a:cubicBezTo>
                  <a:cubicBezTo>
                    <a:pt x="112" y="290"/>
                    <a:pt x="82" y="290"/>
                    <a:pt x="51" y="290"/>
                  </a:cubicBezTo>
                  <a:cubicBezTo>
                    <a:pt x="104" y="243"/>
                    <a:pt x="121" y="229"/>
                    <a:pt x="151" y="206"/>
                  </a:cubicBezTo>
                  <a:cubicBezTo>
                    <a:pt x="188" y="176"/>
                    <a:pt x="223" y="145"/>
                    <a:pt x="223" y="98"/>
                  </a:cubicBezTo>
                  <a:cubicBezTo>
                    <a:pt x="223" y="37"/>
                    <a:pt x="170" y="0"/>
                    <a:pt x="104" y="0"/>
                  </a:cubicBezTo>
                  <a:cubicBezTo>
                    <a:pt x="43" y="0"/>
                    <a:pt x="0" y="43"/>
                    <a:pt x="0" y="90"/>
                  </a:cubicBezTo>
                  <a:cubicBezTo>
                    <a:pt x="0" y="114"/>
                    <a:pt x="22" y="116"/>
                    <a:pt x="27" y="116"/>
                  </a:cubicBezTo>
                  <a:cubicBezTo>
                    <a:pt x="39" y="116"/>
                    <a:pt x="53" y="108"/>
                    <a:pt x="53" y="90"/>
                  </a:cubicBezTo>
                  <a:cubicBezTo>
                    <a:pt x="53" y="82"/>
                    <a:pt x="51" y="63"/>
                    <a:pt x="25" y="63"/>
                  </a:cubicBezTo>
                  <a:cubicBezTo>
                    <a:pt x="41" y="29"/>
                    <a:pt x="74" y="18"/>
                    <a:pt x="98" y="18"/>
                  </a:cubicBezTo>
                  <a:cubicBezTo>
                    <a:pt x="147" y="18"/>
                    <a:pt x="174" y="57"/>
                    <a:pt x="174" y="98"/>
                  </a:cubicBezTo>
                  <a:cubicBezTo>
                    <a:pt x="174" y="141"/>
                    <a:pt x="143" y="176"/>
                    <a:pt x="127" y="194"/>
                  </a:cubicBezTo>
                  <a:cubicBezTo>
                    <a:pt x="87" y="234"/>
                    <a:pt x="46" y="273"/>
                    <a:pt x="6" y="312"/>
                  </a:cubicBezTo>
                  <a:cubicBezTo>
                    <a:pt x="0" y="319"/>
                    <a:pt x="0" y="319"/>
                    <a:pt x="0" y="333"/>
                  </a:cubicBezTo>
                  <a:cubicBezTo>
                    <a:pt x="70" y="333"/>
                    <a:pt x="139" y="333"/>
                    <a:pt x="209" y="333"/>
                  </a:cubicBezTo>
                  <a:cubicBezTo>
                    <a:pt x="213" y="302"/>
                    <a:pt x="218" y="272"/>
                    <a:pt x="223" y="2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6513120" y="4826520"/>
              <a:ext cx="229680" cy="573480"/>
            </a:xfrm>
            <a:custGeom>
              <a:avLst/>
              <a:gdLst/>
              <a:ahLst/>
              <a:cxnLst/>
              <a:rect l="0" t="0" r="r" b="b"/>
              <a:pathLst>
                <a:path w="638" h="1593">
                  <a:moveTo>
                    <a:pt x="35" y="1560"/>
                  </a:moveTo>
                  <a:cubicBezTo>
                    <a:pt x="57" y="1558"/>
                    <a:pt x="70" y="1544"/>
                    <a:pt x="70" y="1526"/>
                  </a:cubicBezTo>
                  <a:cubicBezTo>
                    <a:pt x="70" y="1501"/>
                    <a:pt x="51" y="1491"/>
                    <a:pt x="35" y="1491"/>
                  </a:cubicBezTo>
                  <a:cubicBezTo>
                    <a:pt x="18" y="1491"/>
                    <a:pt x="0" y="1501"/>
                    <a:pt x="0" y="1526"/>
                  </a:cubicBezTo>
                  <a:cubicBezTo>
                    <a:pt x="0" y="1562"/>
                    <a:pt x="35" y="1593"/>
                    <a:pt x="80" y="1593"/>
                  </a:cubicBezTo>
                  <a:cubicBezTo>
                    <a:pt x="188" y="1593"/>
                    <a:pt x="229" y="1426"/>
                    <a:pt x="280" y="1217"/>
                  </a:cubicBezTo>
                  <a:cubicBezTo>
                    <a:pt x="335" y="991"/>
                    <a:pt x="382" y="762"/>
                    <a:pt x="421" y="531"/>
                  </a:cubicBezTo>
                  <a:cubicBezTo>
                    <a:pt x="448" y="378"/>
                    <a:pt x="474" y="235"/>
                    <a:pt x="499" y="143"/>
                  </a:cubicBezTo>
                  <a:cubicBezTo>
                    <a:pt x="507" y="108"/>
                    <a:pt x="532" y="14"/>
                    <a:pt x="560" y="14"/>
                  </a:cubicBezTo>
                  <a:cubicBezTo>
                    <a:pt x="583" y="14"/>
                    <a:pt x="601" y="29"/>
                    <a:pt x="603" y="31"/>
                  </a:cubicBezTo>
                  <a:cubicBezTo>
                    <a:pt x="579" y="33"/>
                    <a:pt x="566" y="49"/>
                    <a:pt x="566" y="67"/>
                  </a:cubicBezTo>
                  <a:cubicBezTo>
                    <a:pt x="566" y="90"/>
                    <a:pt x="585" y="102"/>
                    <a:pt x="601" y="102"/>
                  </a:cubicBezTo>
                  <a:cubicBezTo>
                    <a:pt x="619" y="102"/>
                    <a:pt x="638" y="90"/>
                    <a:pt x="638" y="65"/>
                  </a:cubicBezTo>
                  <a:cubicBezTo>
                    <a:pt x="638" y="27"/>
                    <a:pt x="599" y="0"/>
                    <a:pt x="558" y="0"/>
                  </a:cubicBezTo>
                  <a:cubicBezTo>
                    <a:pt x="505" y="0"/>
                    <a:pt x="464" y="78"/>
                    <a:pt x="425" y="223"/>
                  </a:cubicBezTo>
                  <a:cubicBezTo>
                    <a:pt x="421" y="231"/>
                    <a:pt x="325" y="592"/>
                    <a:pt x="245" y="1060"/>
                  </a:cubicBezTo>
                  <a:cubicBezTo>
                    <a:pt x="227" y="1170"/>
                    <a:pt x="206" y="1291"/>
                    <a:pt x="182" y="1389"/>
                  </a:cubicBezTo>
                  <a:cubicBezTo>
                    <a:pt x="170" y="1442"/>
                    <a:pt x="137" y="1577"/>
                    <a:pt x="78" y="1577"/>
                  </a:cubicBezTo>
                  <a:cubicBezTo>
                    <a:pt x="53" y="1577"/>
                    <a:pt x="49" y="1566"/>
                    <a:pt x="35" y="156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6809040" y="4998600"/>
              <a:ext cx="127440" cy="181440"/>
            </a:xfrm>
            <a:custGeom>
              <a:avLst/>
              <a:gdLst/>
              <a:ahLst/>
              <a:cxnLst/>
              <a:rect l="0" t="0" r="r" b="b"/>
              <a:pathLst>
                <a:path w="354" h="504">
                  <a:moveTo>
                    <a:pt x="249" y="457"/>
                  </a:moveTo>
                  <a:cubicBezTo>
                    <a:pt x="249" y="473"/>
                    <a:pt x="249" y="489"/>
                    <a:pt x="249" y="504"/>
                  </a:cubicBezTo>
                  <a:cubicBezTo>
                    <a:pt x="284" y="502"/>
                    <a:pt x="319" y="499"/>
                    <a:pt x="354" y="496"/>
                  </a:cubicBezTo>
                  <a:cubicBezTo>
                    <a:pt x="354" y="489"/>
                    <a:pt x="354" y="483"/>
                    <a:pt x="354" y="476"/>
                  </a:cubicBezTo>
                  <a:cubicBezTo>
                    <a:pt x="305" y="476"/>
                    <a:pt x="299" y="470"/>
                    <a:pt x="299" y="435"/>
                  </a:cubicBezTo>
                  <a:cubicBezTo>
                    <a:pt x="299" y="290"/>
                    <a:pt x="299" y="145"/>
                    <a:pt x="299" y="0"/>
                  </a:cubicBezTo>
                  <a:cubicBezTo>
                    <a:pt x="264" y="3"/>
                    <a:pt x="229" y="5"/>
                    <a:pt x="194" y="8"/>
                  </a:cubicBezTo>
                  <a:cubicBezTo>
                    <a:pt x="194" y="16"/>
                    <a:pt x="194" y="23"/>
                    <a:pt x="194" y="31"/>
                  </a:cubicBezTo>
                  <a:cubicBezTo>
                    <a:pt x="245" y="31"/>
                    <a:pt x="251" y="35"/>
                    <a:pt x="251" y="69"/>
                  </a:cubicBezTo>
                  <a:cubicBezTo>
                    <a:pt x="251" y="121"/>
                    <a:pt x="251" y="173"/>
                    <a:pt x="251" y="225"/>
                  </a:cubicBezTo>
                  <a:cubicBezTo>
                    <a:pt x="229" y="198"/>
                    <a:pt x="198" y="180"/>
                    <a:pt x="159" y="180"/>
                  </a:cubicBezTo>
                  <a:cubicBezTo>
                    <a:pt x="76" y="180"/>
                    <a:pt x="0" y="251"/>
                    <a:pt x="0" y="343"/>
                  </a:cubicBezTo>
                  <a:cubicBezTo>
                    <a:pt x="0" y="435"/>
                    <a:pt x="70" y="504"/>
                    <a:pt x="153" y="504"/>
                  </a:cubicBezTo>
                  <a:cubicBezTo>
                    <a:pt x="198" y="504"/>
                    <a:pt x="231" y="480"/>
                    <a:pt x="249" y="457"/>
                  </a:cubicBezTo>
                  <a:moveTo>
                    <a:pt x="249" y="266"/>
                  </a:moveTo>
                  <a:cubicBezTo>
                    <a:pt x="249" y="315"/>
                    <a:pt x="249" y="364"/>
                    <a:pt x="249" y="413"/>
                  </a:cubicBezTo>
                  <a:cubicBezTo>
                    <a:pt x="249" y="425"/>
                    <a:pt x="249" y="427"/>
                    <a:pt x="241" y="439"/>
                  </a:cubicBezTo>
                  <a:cubicBezTo>
                    <a:pt x="219" y="474"/>
                    <a:pt x="186" y="490"/>
                    <a:pt x="155" y="490"/>
                  </a:cubicBezTo>
                  <a:cubicBezTo>
                    <a:pt x="123" y="490"/>
                    <a:pt x="98" y="470"/>
                    <a:pt x="80" y="443"/>
                  </a:cubicBezTo>
                  <a:cubicBezTo>
                    <a:pt x="61" y="415"/>
                    <a:pt x="59" y="374"/>
                    <a:pt x="59" y="343"/>
                  </a:cubicBezTo>
                  <a:cubicBezTo>
                    <a:pt x="59" y="317"/>
                    <a:pt x="61" y="274"/>
                    <a:pt x="82" y="241"/>
                  </a:cubicBezTo>
                  <a:cubicBezTo>
                    <a:pt x="96" y="221"/>
                    <a:pt x="125" y="196"/>
                    <a:pt x="164" y="196"/>
                  </a:cubicBezTo>
                  <a:cubicBezTo>
                    <a:pt x="188" y="196"/>
                    <a:pt x="219" y="206"/>
                    <a:pt x="241" y="239"/>
                  </a:cubicBezTo>
                  <a:cubicBezTo>
                    <a:pt x="249" y="251"/>
                    <a:pt x="249" y="253"/>
                    <a:pt x="249" y="2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75"/>
            <p:cNvSpPr/>
            <p:nvPr/>
          </p:nvSpPr>
          <p:spPr>
            <a:xfrm>
              <a:off x="6954840" y="5063400"/>
              <a:ext cx="109800" cy="117000"/>
            </a:xfrm>
            <a:custGeom>
              <a:avLst/>
              <a:gdLst/>
              <a:ahLst/>
              <a:cxnLst/>
              <a:rect l="0" t="0" r="r" b="b"/>
              <a:pathLst>
                <a:path w="305" h="325">
                  <a:moveTo>
                    <a:pt x="65" y="257"/>
                  </a:moveTo>
                  <a:cubicBezTo>
                    <a:pt x="104" y="216"/>
                    <a:pt x="125" y="198"/>
                    <a:pt x="151" y="176"/>
                  </a:cubicBezTo>
                  <a:cubicBezTo>
                    <a:pt x="174" y="155"/>
                    <a:pt x="196" y="137"/>
                    <a:pt x="221" y="112"/>
                  </a:cubicBezTo>
                  <a:cubicBezTo>
                    <a:pt x="290" y="45"/>
                    <a:pt x="305" y="10"/>
                    <a:pt x="305" y="8"/>
                  </a:cubicBezTo>
                  <a:cubicBezTo>
                    <a:pt x="305" y="0"/>
                    <a:pt x="301" y="3"/>
                    <a:pt x="299" y="0"/>
                  </a:cubicBezTo>
                  <a:cubicBezTo>
                    <a:pt x="292" y="0"/>
                    <a:pt x="290" y="2"/>
                    <a:pt x="286" y="8"/>
                  </a:cubicBezTo>
                  <a:cubicBezTo>
                    <a:pt x="266" y="43"/>
                    <a:pt x="250" y="55"/>
                    <a:pt x="233" y="55"/>
                  </a:cubicBezTo>
                  <a:cubicBezTo>
                    <a:pt x="216" y="55"/>
                    <a:pt x="206" y="43"/>
                    <a:pt x="196" y="31"/>
                  </a:cubicBezTo>
                  <a:cubicBezTo>
                    <a:pt x="182" y="14"/>
                    <a:pt x="170" y="0"/>
                    <a:pt x="147" y="0"/>
                  </a:cubicBezTo>
                  <a:cubicBezTo>
                    <a:pt x="92" y="0"/>
                    <a:pt x="59" y="67"/>
                    <a:pt x="59" y="82"/>
                  </a:cubicBezTo>
                  <a:cubicBezTo>
                    <a:pt x="59" y="86"/>
                    <a:pt x="60" y="90"/>
                    <a:pt x="67" y="90"/>
                  </a:cubicBezTo>
                  <a:cubicBezTo>
                    <a:pt x="75" y="90"/>
                    <a:pt x="76" y="86"/>
                    <a:pt x="78" y="82"/>
                  </a:cubicBezTo>
                  <a:cubicBezTo>
                    <a:pt x="92" y="49"/>
                    <a:pt x="133" y="49"/>
                    <a:pt x="139" y="49"/>
                  </a:cubicBezTo>
                  <a:cubicBezTo>
                    <a:pt x="153" y="49"/>
                    <a:pt x="168" y="53"/>
                    <a:pt x="184" y="59"/>
                  </a:cubicBezTo>
                  <a:cubicBezTo>
                    <a:pt x="213" y="69"/>
                    <a:pt x="221" y="69"/>
                    <a:pt x="239" y="69"/>
                  </a:cubicBezTo>
                  <a:cubicBezTo>
                    <a:pt x="213" y="100"/>
                    <a:pt x="153" y="153"/>
                    <a:pt x="139" y="163"/>
                  </a:cubicBezTo>
                  <a:cubicBezTo>
                    <a:pt x="118" y="184"/>
                    <a:pt x="97" y="204"/>
                    <a:pt x="76" y="225"/>
                  </a:cubicBezTo>
                  <a:cubicBezTo>
                    <a:pt x="27" y="272"/>
                    <a:pt x="0" y="312"/>
                    <a:pt x="0" y="319"/>
                  </a:cubicBezTo>
                  <a:cubicBezTo>
                    <a:pt x="0" y="325"/>
                    <a:pt x="8" y="325"/>
                    <a:pt x="10" y="325"/>
                  </a:cubicBezTo>
                  <a:cubicBezTo>
                    <a:pt x="14" y="325"/>
                    <a:pt x="16" y="325"/>
                    <a:pt x="20" y="317"/>
                  </a:cubicBezTo>
                  <a:cubicBezTo>
                    <a:pt x="37" y="290"/>
                    <a:pt x="59" y="272"/>
                    <a:pt x="82" y="272"/>
                  </a:cubicBezTo>
                  <a:cubicBezTo>
                    <a:pt x="98" y="272"/>
                    <a:pt x="106" y="278"/>
                    <a:pt x="123" y="298"/>
                  </a:cubicBezTo>
                  <a:cubicBezTo>
                    <a:pt x="135" y="315"/>
                    <a:pt x="149" y="325"/>
                    <a:pt x="170" y="325"/>
                  </a:cubicBezTo>
                  <a:cubicBezTo>
                    <a:pt x="241" y="325"/>
                    <a:pt x="282" y="235"/>
                    <a:pt x="282" y="214"/>
                  </a:cubicBezTo>
                  <a:cubicBezTo>
                    <a:pt x="282" y="212"/>
                    <a:pt x="280" y="208"/>
                    <a:pt x="274" y="208"/>
                  </a:cubicBezTo>
                  <a:cubicBezTo>
                    <a:pt x="268" y="208"/>
                    <a:pt x="266" y="212"/>
                    <a:pt x="264" y="216"/>
                  </a:cubicBezTo>
                  <a:cubicBezTo>
                    <a:pt x="247" y="263"/>
                    <a:pt x="200" y="278"/>
                    <a:pt x="178" y="278"/>
                  </a:cubicBezTo>
                  <a:cubicBezTo>
                    <a:pt x="164" y="278"/>
                    <a:pt x="149" y="274"/>
                    <a:pt x="135" y="268"/>
                  </a:cubicBezTo>
                  <a:cubicBezTo>
                    <a:pt x="110" y="259"/>
                    <a:pt x="100" y="255"/>
                    <a:pt x="86" y="255"/>
                  </a:cubicBezTo>
                  <a:cubicBezTo>
                    <a:pt x="84" y="255"/>
                    <a:pt x="72" y="255"/>
                    <a:pt x="65" y="2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76"/>
            <p:cNvSpPr/>
            <p:nvPr/>
          </p:nvSpPr>
          <p:spPr>
            <a:xfrm>
              <a:off x="7121160" y="4823640"/>
              <a:ext cx="128160" cy="182520"/>
            </a:xfrm>
            <a:custGeom>
              <a:avLst/>
              <a:gdLst/>
              <a:ahLst/>
              <a:cxnLst/>
              <a:rect l="0" t="0" r="r" b="b"/>
              <a:pathLst>
                <a:path w="356" h="507">
                  <a:moveTo>
                    <a:pt x="249" y="460"/>
                  </a:moveTo>
                  <a:cubicBezTo>
                    <a:pt x="249" y="475"/>
                    <a:pt x="249" y="491"/>
                    <a:pt x="249" y="507"/>
                  </a:cubicBezTo>
                  <a:cubicBezTo>
                    <a:pt x="285" y="504"/>
                    <a:pt x="320" y="501"/>
                    <a:pt x="356" y="498"/>
                  </a:cubicBezTo>
                  <a:cubicBezTo>
                    <a:pt x="356" y="491"/>
                    <a:pt x="356" y="483"/>
                    <a:pt x="356" y="476"/>
                  </a:cubicBezTo>
                  <a:cubicBezTo>
                    <a:pt x="305" y="476"/>
                    <a:pt x="299" y="472"/>
                    <a:pt x="299" y="435"/>
                  </a:cubicBezTo>
                  <a:cubicBezTo>
                    <a:pt x="299" y="290"/>
                    <a:pt x="299" y="145"/>
                    <a:pt x="299" y="0"/>
                  </a:cubicBezTo>
                  <a:cubicBezTo>
                    <a:pt x="264" y="3"/>
                    <a:pt x="230" y="5"/>
                    <a:pt x="196" y="8"/>
                  </a:cubicBezTo>
                  <a:cubicBezTo>
                    <a:pt x="196" y="16"/>
                    <a:pt x="196" y="23"/>
                    <a:pt x="196" y="31"/>
                  </a:cubicBezTo>
                  <a:cubicBezTo>
                    <a:pt x="245" y="31"/>
                    <a:pt x="251" y="35"/>
                    <a:pt x="251" y="71"/>
                  </a:cubicBezTo>
                  <a:cubicBezTo>
                    <a:pt x="251" y="123"/>
                    <a:pt x="251" y="174"/>
                    <a:pt x="251" y="225"/>
                  </a:cubicBezTo>
                  <a:cubicBezTo>
                    <a:pt x="231" y="200"/>
                    <a:pt x="200" y="182"/>
                    <a:pt x="162" y="182"/>
                  </a:cubicBezTo>
                  <a:cubicBezTo>
                    <a:pt x="76" y="182"/>
                    <a:pt x="0" y="251"/>
                    <a:pt x="0" y="343"/>
                  </a:cubicBezTo>
                  <a:cubicBezTo>
                    <a:pt x="0" y="435"/>
                    <a:pt x="72" y="507"/>
                    <a:pt x="153" y="507"/>
                  </a:cubicBezTo>
                  <a:cubicBezTo>
                    <a:pt x="198" y="507"/>
                    <a:pt x="231" y="482"/>
                    <a:pt x="249" y="460"/>
                  </a:cubicBezTo>
                  <a:moveTo>
                    <a:pt x="249" y="266"/>
                  </a:moveTo>
                  <a:cubicBezTo>
                    <a:pt x="249" y="315"/>
                    <a:pt x="249" y="364"/>
                    <a:pt x="249" y="413"/>
                  </a:cubicBezTo>
                  <a:cubicBezTo>
                    <a:pt x="249" y="427"/>
                    <a:pt x="249" y="429"/>
                    <a:pt x="241" y="439"/>
                  </a:cubicBezTo>
                  <a:cubicBezTo>
                    <a:pt x="221" y="474"/>
                    <a:pt x="188" y="490"/>
                    <a:pt x="157" y="490"/>
                  </a:cubicBezTo>
                  <a:cubicBezTo>
                    <a:pt x="125" y="490"/>
                    <a:pt x="98" y="472"/>
                    <a:pt x="82" y="445"/>
                  </a:cubicBezTo>
                  <a:cubicBezTo>
                    <a:pt x="63" y="415"/>
                    <a:pt x="61" y="374"/>
                    <a:pt x="61" y="345"/>
                  </a:cubicBezTo>
                  <a:cubicBezTo>
                    <a:pt x="61" y="319"/>
                    <a:pt x="61" y="276"/>
                    <a:pt x="82" y="243"/>
                  </a:cubicBezTo>
                  <a:cubicBezTo>
                    <a:pt x="98" y="221"/>
                    <a:pt x="125" y="196"/>
                    <a:pt x="164" y="196"/>
                  </a:cubicBezTo>
                  <a:cubicBezTo>
                    <a:pt x="188" y="196"/>
                    <a:pt x="219" y="208"/>
                    <a:pt x="241" y="241"/>
                  </a:cubicBezTo>
                  <a:cubicBezTo>
                    <a:pt x="249" y="251"/>
                    <a:pt x="249" y="253"/>
                    <a:pt x="249" y="2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7266240" y="4827240"/>
              <a:ext cx="187560" cy="175680"/>
            </a:xfrm>
            <a:custGeom>
              <a:avLst/>
              <a:gdLst/>
              <a:ahLst/>
              <a:cxnLst/>
              <a:rect l="0" t="0" r="r" b="b"/>
              <a:pathLst>
                <a:path w="521" h="488">
                  <a:moveTo>
                    <a:pt x="480" y="321"/>
                  </a:moveTo>
                  <a:cubicBezTo>
                    <a:pt x="483" y="317"/>
                    <a:pt x="485" y="312"/>
                    <a:pt x="485" y="310"/>
                  </a:cubicBezTo>
                  <a:cubicBezTo>
                    <a:pt x="482" y="308"/>
                    <a:pt x="485" y="302"/>
                    <a:pt x="476" y="302"/>
                  </a:cubicBezTo>
                  <a:cubicBezTo>
                    <a:pt x="470" y="302"/>
                    <a:pt x="468" y="306"/>
                    <a:pt x="466" y="312"/>
                  </a:cubicBezTo>
                  <a:cubicBezTo>
                    <a:pt x="421" y="419"/>
                    <a:pt x="395" y="466"/>
                    <a:pt x="270" y="466"/>
                  </a:cubicBezTo>
                  <a:cubicBezTo>
                    <a:pt x="235" y="466"/>
                    <a:pt x="200" y="466"/>
                    <a:pt x="166" y="466"/>
                  </a:cubicBezTo>
                  <a:cubicBezTo>
                    <a:pt x="155" y="466"/>
                    <a:pt x="155" y="466"/>
                    <a:pt x="149" y="466"/>
                  </a:cubicBezTo>
                  <a:cubicBezTo>
                    <a:pt x="143" y="464"/>
                    <a:pt x="141" y="464"/>
                    <a:pt x="141" y="457"/>
                  </a:cubicBezTo>
                  <a:cubicBezTo>
                    <a:pt x="141" y="455"/>
                    <a:pt x="141" y="453"/>
                    <a:pt x="145" y="441"/>
                  </a:cubicBezTo>
                  <a:cubicBezTo>
                    <a:pt x="162" y="376"/>
                    <a:pt x="178" y="310"/>
                    <a:pt x="194" y="245"/>
                  </a:cubicBezTo>
                  <a:cubicBezTo>
                    <a:pt x="217" y="245"/>
                    <a:pt x="241" y="245"/>
                    <a:pt x="264" y="245"/>
                  </a:cubicBezTo>
                  <a:cubicBezTo>
                    <a:pt x="325" y="245"/>
                    <a:pt x="325" y="261"/>
                    <a:pt x="325" y="278"/>
                  </a:cubicBezTo>
                  <a:cubicBezTo>
                    <a:pt x="325" y="284"/>
                    <a:pt x="325" y="292"/>
                    <a:pt x="321" y="315"/>
                  </a:cubicBezTo>
                  <a:cubicBezTo>
                    <a:pt x="319" y="317"/>
                    <a:pt x="319" y="319"/>
                    <a:pt x="319" y="321"/>
                  </a:cubicBezTo>
                  <a:cubicBezTo>
                    <a:pt x="319" y="325"/>
                    <a:pt x="321" y="329"/>
                    <a:pt x="327" y="329"/>
                  </a:cubicBezTo>
                  <a:cubicBezTo>
                    <a:pt x="333" y="329"/>
                    <a:pt x="335" y="327"/>
                    <a:pt x="339" y="315"/>
                  </a:cubicBezTo>
                  <a:cubicBezTo>
                    <a:pt x="353" y="259"/>
                    <a:pt x="367" y="203"/>
                    <a:pt x="380" y="147"/>
                  </a:cubicBezTo>
                  <a:cubicBezTo>
                    <a:pt x="380" y="143"/>
                    <a:pt x="376" y="139"/>
                    <a:pt x="370" y="139"/>
                  </a:cubicBezTo>
                  <a:cubicBezTo>
                    <a:pt x="364" y="139"/>
                    <a:pt x="362" y="143"/>
                    <a:pt x="360" y="153"/>
                  </a:cubicBezTo>
                  <a:cubicBezTo>
                    <a:pt x="346" y="206"/>
                    <a:pt x="333" y="223"/>
                    <a:pt x="266" y="223"/>
                  </a:cubicBezTo>
                  <a:cubicBezTo>
                    <a:pt x="243" y="223"/>
                    <a:pt x="221" y="223"/>
                    <a:pt x="198" y="223"/>
                  </a:cubicBezTo>
                  <a:cubicBezTo>
                    <a:pt x="213" y="165"/>
                    <a:pt x="227" y="108"/>
                    <a:pt x="241" y="51"/>
                  </a:cubicBezTo>
                  <a:cubicBezTo>
                    <a:pt x="249" y="25"/>
                    <a:pt x="249" y="22"/>
                    <a:pt x="280" y="22"/>
                  </a:cubicBezTo>
                  <a:cubicBezTo>
                    <a:pt x="314" y="22"/>
                    <a:pt x="348" y="22"/>
                    <a:pt x="382" y="22"/>
                  </a:cubicBezTo>
                  <a:cubicBezTo>
                    <a:pt x="470" y="22"/>
                    <a:pt x="491" y="43"/>
                    <a:pt x="491" y="102"/>
                  </a:cubicBezTo>
                  <a:cubicBezTo>
                    <a:pt x="491" y="118"/>
                    <a:pt x="491" y="120"/>
                    <a:pt x="489" y="141"/>
                  </a:cubicBezTo>
                  <a:cubicBezTo>
                    <a:pt x="489" y="145"/>
                    <a:pt x="489" y="149"/>
                    <a:pt x="489" y="153"/>
                  </a:cubicBezTo>
                  <a:cubicBezTo>
                    <a:pt x="489" y="157"/>
                    <a:pt x="491" y="161"/>
                    <a:pt x="497" y="161"/>
                  </a:cubicBezTo>
                  <a:cubicBezTo>
                    <a:pt x="505" y="161"/>
                    <a:pt x="505" y="157"/>
                    <a:pt x="507" y="143"/>
                  </a:cubicBezTo>
                  <a:cubicBezTo>
                    <a:pt x="512" y="102"/>
                    <a:pt x="517" y="61"/>
                    <a:pt x="521" y="20"/>
                  </a:cubicBezTo>
                  <a:cubicBezTo>
                    <a:pt x="523" y="0"/>
                    <a:pt x="519" y="0"/>
                    <a:pt x="501" y="0"/>
                  </a:cubicBezTo>
                  <a:cubicBezTo>
                    <a:pt x="380" y="0"/>
                    <a:pt x="260" y="0"/>
                    <a:pt x="139" y="0"/>
                  </a:cubicBezTo>
                  <a:cubicBezTo>
                    <a:pt x="125" y="0"/>
                    <a:pt x="117" y="0"/>
                    <a:pt x="117" y="14"/>
                  </a:cubicBezTo>
                  <a:cubicBezTo>
                    <a:pt x="117" y="22"/>
                    <a:pt x="123" y="22"/>
                    <a:pt x="137" y="22"/>
                  </a:cubicBezTo>
                  <a:cubicBezTo>
                    <a:pt x="164" y="22"/>
                    <a:pt x="184" y="22"/>
                    <a:pt x="184" y="35"/>
                  </a:cubicBezTo>
                  <a:cubicBezTo>
                    <a:pt x="184" y="39"/>
                    <a:pt x="184" y="39"/>
                    <a:pt x="180" y="53"/>
                  </a:cubicBezTo>
                  <a:cubicBezTo>
                    <a:pt x="149" y="180"/>
                    <a:pt x="117" y="306"/>
                    <a:pt x="86" y="433"/>
                  </a:cubicBezTo>
                  <a:cubicBezTo>
                    <a:pt x="78" y="460"/>
                    <a:pt x="78" y="466"/>
                    <a:pt x="20" y="466"/>
                  </a:cubicBezTo>
                  <a:cubicBezTo>
                    <a:pt x="8" y="466"/>
                    <a:pt x="0" y="466"/>
                    <a:pt x="0" y="480"/>
                  </a:cubicBezTo>
                  <a:cubicBezTo>
                    <a:pt x="0" y="488"/>
                    <a:pt x="6" y="488"/>
                    <a:pt x="20" y="488"/>
                  </a:cubicBezTo>
                  <a:cubicBezTo>
                    <a:pt x="144" y="488"/>
                    <a:pt x="269" y="488"/>
                    <a:pt x="393" y="488"/>
                  </a:cubicBezTo>
                  <a:cubicBezTo>
                    <a:pt x="409" y="488"/>
                    <a:pt x="411" y="488"/>
                    <a:pt x="415" y="476"/>
                  </a:cubicBezTo>
                  <a:cubicBezTo>
                    <a:pt x="437" y="424"/>
                    <a:pt x="459" y="372"/>
                    <a:pt x="480" y="3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8"/>
            <p:cNvSpPr/>
            <p:nvPr/>
          </p:nvSpPr>
          <p:spPr>
            <a:xfrm>
              <a:off x="7106400" y="5108040"/>
              <a:ext cx="361440" cy="10440"/>
            </a:xfrm>
            <a:custGeom>
              <a:avLst/>
              <a:gdLst/>
              <a:ahLst/>
              <a:cxnLst/>
              <a:rect l="0" t="0" r="r" b="b"/>
              <a:pathLst>
                <a:path w="1004" h="29">
                  <a:moveTo>
                    <a:pt x="503" y="29"/>
                  </a:moveTo>
                  <a:cubicBezTo>
                    <a:pt x="335" y="29"/>
                    <a:pt x="168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335" y="0"/>
                    <a:pt x="669" y="0"/>
                    <a:pt x="1004" y="0"/>
                  </a:cubicBezTo>
                  <a:cubicBezTo>
                    <a:pt x="1004" y="10"/>
                    <a:pt x="1004" y="19"/>
                    <a:pt x="1004" y="29"/>
                  </a:cubicBezTo>
                  <a:cubicBezTo>
                    <a:pt x="837" y="29"/>
                    <a:pt x="670" y="29"/>
                    <a:pt x="503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79"/>
            <p:cNvSpPr/>
            <p:nvPr/>
          </p:nvSpPr>
          <p:spPr>
            <a:xfrm>
              <a:off x="7201440" y="5175720"/>
              <a:ext cx="128160" cy="181440"/>
            </a:xfrm>
            <a:custGeom>
              <a:avLst/>
              <a:gdLst/>
              <a:ahLst/>
              <a:cxnLst/>
              <a:rect l="0" t="0" r="r" b="b"/>
              <a:pathLst>
                <a:path w="356" h="504">
                  <a:moveTo>
                    <a:pt x="249" y="457"/>
                  </a:moveTo>
                  <a:cubicBezTo>
                    <a:pt x="249" y="473"/>
                    <a:pt x="249" y="489"/>
                    <a:pt x="249" y="504"/>
                  </a:cubicBezTo>
                  <a:cubicBezTo>
                    <a:pt x="285" y="502"/>
                    <a:pt x="320" y="499"/>
                    <a:pt x="356" y="496"/>
                  </a:cubicBezTo>
                  <a:cubicBezTo>
                    <a:pt x="356" y="489"/>
                    <a:pt x="356" y="481"/>
                    <a:pt x="356" y="474"/>
                  </a:cubicBezTo>
                  <a:cubicBezTo>
                    <a:pt x="305" y="474"/>
                    <a:pt x="299" y="470"/>
                    <a:pt x="299" y="435"/>
                  </a:cubicBezTo>
                  <a:cubicBezTo>
                    <a:pt x="299" y="290"/>
                    <a:pt x="299" y="145"/>
                    <a:pt x="299" y="0"/>
                  </a:cubicBezTo>
                  <a:cubicBezTo>
                    <a:pt x="264" y="3"/>
                    <a:pt x="230" y="5"/>
                    <a:pt x="196" y="8"/>
                  </a:cubicBezTo>
                  <a:cubicBezTo>
                    <a:pt x="196" y="15"/>
                    <a:pt x="196" y="22"/>
                    <a:pt x="196" y="29"/>
                  </a:cubicBezTo>
                  <a:cubicBezTo>
                    <a:pt x="245" y="29"/>
                    <a:pt x="251" y="35"/>
                    <a:pt x="251" y="69"/>
                  </a:cubicBezTo>
                  <a:cubicBezTo>
                    <a:pt x="251" y="121"/>
                    <a:pt x="251" y="173"/>
                    <a:pt x="251" y="225"/>
                  </a:cubicBezTo>
                  <a:cubicBezTo>
                    <a:pt x="231" y="198"/>
                    <a:pt x="200" y="180"/>
                    <a:pt x="162" y="180"/>
                  </a:cubicBezTo>
                  <a:cubicBezTo>
                    <a:pt x="76" y="180"/>
                    <a:pt x="0" y="251"/>
                    <a:pt x="0" y="343"/>
                  </a:cubicBezTo>
                  <a:cubicBezTo>
                    <a:pt x="0" y="433"/>
                    <a:pt x="72" y="504"/>
                    <a:pt x="153" y="504"/>
                  </a:cubicBezTo>
                  <a:cubicBezTo>
                    <a:pt x="198" y="504"/>
                    <a:pt x="231" y="480"/>
                    <a:pt x="249" y="457"/>
                  </a:cubicBezTo>
                  <a:moveTo>
                    <a:pt x="249" y="266"/>
                  </a:moveTo>
                  <a:cubicBezTo>
                    <a:pt x="249" y="315"/>
                    <a:pt x="249" y="364"/>
                    <a:pt x="249" y="413"/>
                  </a:cubicBezTo>
                  <a:cubicBezTo>
                    <a:pt x="249" y="425"/>
                    <a:pt x="249" y="427"/>
                    <a:pt x="241" y="439"/>
                  </a:cubicBezTo>
                  <a:cubicBezTo>
                    <a:pt x="221" y="474"/>
                    <a:pt x="188" y="488"/>
                    <a:pt x="157" y="488"/>
                  </a:cubicBezTo>
                  <a:cubicBezTo>
                    <a:pt x="125" y="488"/>
                    <a:pt x="98" y="470"/>
                    <a:pt x="82" y="443"/>
                  </a:cubicBezTo>
                  <a:cubicBezTo>
                    <a:pt x="63" y="415"/>
                    <a:pt x="61" y="374"/>
                    <a:pt x="61" y="343"/>
                  </a:cubicBezTo>
                  <a:cubicBezTo>
                    <a:pt x="61" y="317"/>
                    <a:pt x="61" y="274"/>
                    <a:pt x="82" y="241"/>
                  </a:cubicBezTo>
                  <a:cubicBezTo>
                    <a:pt x="98" y="219"/>
                    <a:pt x="125" y="196"/>
                    <a:pt x="164" y="196"/>
                  </a:cubicBezTo>
                  <a:cubicBezTo>
                    <a:pt x="188" y="196"/>
                    <a:pt x="219" y="206"/>
                    <a:pt x="241" y="239"/>
                  </a:cubicBezTo>
                  <a:cubicBezTo>
                    <a:pt x="249" y="251"/>
                    <a:pt x="249" y="253"/>
                    <a:pt x="249" y="26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80"/>
            <p:cNvSpPr/>
            <p:nvPr/>
          </p:nvSpPr>
          <p:spPr>
            <a:xfrm>
              <a:off x="7347960" y="5240520"/>
              <a:ext cx="109800" cy="117000"/>
            </a:xfrm>
            <a:custGeom>
              <a:avLst/>
              <a:gdLst/>
              <a:ahLst/>
              <a:cxnLst/>
              <a:rect l="0" t="0" r="r" b="b"/>
              <a:pathLst>
                <a:path w="305" h="325">
                  <a:moveTo>
                    <a:pt x="63" y="257"/>
                  </a:moveTo>
                  <a:cubicBezTo>
                    <a:pt x="102" y="216"/>
                    <a:pt x="125" y="198"/>
                    <a:pt x="149" y="176"/>
                  </a:cubicBezTo>
                  <a:cubicBezTo>
                    <a:pt x="173" y="155"/>
                    <a:pt x="194" y="137"/>
                    <a:pt x="221" y="112"/>
                  </a:cubicBezTo>
                  <a:cubicBezTo>
                    <a:pt x="288" y="45"/>
                    <a:pt x="305" y="10"/>
                    <a:pt x="305" y="8"/>
                  </a:cubicBezTo>
                  <a:cubicBezTo>
                    <a:pt x="305" y="0"/>
                    <a:pt x="299" y="0"/>
                    <a:pt x="296" y="0"/>
                  </a:cubicBezTo>
                  <a:cubicBezTo>
                    <a:pt x="290" y="0"/>
                    <a:pt x="288" y="2"/>
                    <a:pt x="286" y="8"/>
                  </a:cubicBezTo>
                  <a:cubicBezTo>
                    <a:pt x="264" y="43"/>
                    <a:pt x="248" y="53"/>
                    <a:pt x="231" y="53"/>
                  </a:cubicBezTo>
                  <a:cubicBezTo>
                    <a:pt x="214" y="53"/>
                    <a:pt x="206" y="43"/>
                    <a:pt x="194" y="31"/>
                  </a:cubicBezTo>
                  <a:cubicBezTo>
                    <a:pt x="182" y="14"/>
                    <a:pt x="170" y="0"/>
                    <a:pt x="145" y="0"/>
                  </a:cubicBezTo>
                  <a:cubicBezTo>
                    <a:pt x="92" y="0"/>
                    <a:pt x="59" y="67"/>
                    <a:pt x="59" y="82"/>
                  </a:cubicBezTo>
                  <a:cubicBezTo>
                    <a:pt x="59" y="86"/>
                    <a:pt x="61" y="90"/>
                    <a:pt x="67" y="90"/>
                  </a:cubicBezTo>
                  <a:cubicBezTo>
                    <a:pt x="74" y="90"/>
                    <a:pt x="76" y="86"/>
                    <a:pt x="76" y="82"/>
                  </a:cubicBezTo>
                  <a:cubicBezTo>
                    <a:pt x="90" y="49"/>
                    <a:pt x="131" y="49"/>
                    <a:pt x="137" y="49"/>
                  </a:cubicBezTo>
                  <a:cubicBezTo>
                    <a:pt x="153" y="49"/>
                    <a:pt x="166" y="53"/>
                    <a:pt x="182" y="59"/>
                  </a:cubicBezTo>
                  <a:cubicBezTo>
                    <a:pt x="211" y="69"/>
                    <a:pt x="219" y="69"/>
                    <a:pt x="237" y="69"/>
                  </a:cubicBezTo>
                  <a:cubicBezTo>
                    <a:pt x="213" y="100"/>
                    <a:pt x="151" y="153"/>
                    <a:pt x="139" y="163"/>
                  </a:cubicBezTo>
                  <a:cubicBezTo>
                    <a:pt x="117" y="184"/>
                    <a:pt x="95" y="204"/>
                    <a:pt x="74" y="225"/>
                  </a:cubicBezTo>
                  <a:cubicBezTo>
                    <a:pt x="25" y="272"/>
                    <a:pt x="0" y="312"/>
                    <a:pt x="0" y="319"/>
                  </a:cubicBezTo>
                  <a:cubicBezTo>
                    <a:pt x="0" y="325"/>
                    <a:pt x="6" y="325"/>
                    <a:pt x="8" y="325"/>
                  </a:cubicBezTo>
                  <a:cubicBezTo>
                    <a:pt x="14" y="325"/>
                    <a:pt x="14" y="325"/>
                    <a:pt x="20" y="317"/>
                  </a:cubicBezTo>
                  <a:cubicBezTo>
                    <a:pt x="37" y="290"/>
                    <a:pt x="57" y="272"/>
                    <a:pt x="80" y="272"/>
                  </a:cubicBezTo>
                  <a:cubicBezTo>
                    <a:pt x="98" y="272"/>
                    <a:pt x="104" y="278"/>
                    <a:pt x="123" y="298"/>
                  </a:cubicBezTo>
                  <a:cubicBezTo>
                    <a:pt x="135" y="315"/>
                    <a:pt x="147" y="325"/>
                    <a:pt x="168" y="325"/>
                  </a:cubicBezTo>
                  <a:cubicBezTo>
                    <a:pt x="239" y="325"/>
                    <a:pt x="280" y="235"/>
                    <a:pt x="280" y="214"/>
                  </a:cubicBezTo>
                  <a:cubicBezTo>
                    <a:pt x="280" y="210"/>
                    <a:pt x="278" y="208"/>
                    <a:pt x="272" y="208"/>
                  </a:cubicBezTo>
                  <a:cubicBezTo>
                    <a:pt x="266" y="208"/>
                    <a:pt x="264" y="212"/>
                    <a:pt x="262" y="216"/>
                  </a:cubicBezTo>
                  <a:cubicBezTo>
                    <a:pt x="245" y="263"/>
                    <a:pt x="200" y="278"/>
                    <a:pt x="176" y="278"/>
                  </a:cubicBezTo>
                  <a:cubicBezTo>
                    <a:pt x="162" y="278"/>
                    <a:pt x="149" y="274"/>
                    <a:pt x="133" y="268"/>
                  </a:cubicBezTo>
                  <a:cubicBezTo>
                    <a:pt x="108" y="259"/>
                    <a:pt x="98" y="255"/>
                    <a:pt x="84" y="255"/>
                  </a:cubicBezTo>
                  <a:cubicBezTo>
                    <a:pt x="82" y="255"/>
                    <a:pt x="72" y="255"/>
                    <a:pt x="63" y="2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81"/>
            <p:cNvSpPr/>
            <p:nvPr/>
          </p:nvSpPr>
          <p:spPr>
            <a:xfrm>
              <a:off x="7505280" y="5002920"/>
              <a:ext cx="176040" cy="174240"/>
            </a:xfrm>
            <a:custGeom>
              <a:avLst/>
              <a:gdLst/>
              <a:ahLst/>
              <a:cxnLst/>
              <a:rect l="0" t="0" r="r" b="b"/>
              <a:pathLst>
                <a:path w="489" h="484">
                  <a:moveTo>
                    <a:pt x="290" y="49"/>
                  </a:moveTo>
                  <a:cubicBezTo>
                    <a:pt x="294" y="29"/>
                    <a:pt x="299" y="25"/>
                    <a:pt x="307" y="22"/>
                  </a:cubicBezTo>
                  <a:cubicBezTo>
                    <a:pt x="313" y="22"/>
                    <a:pt x="335" y="22"/>
                    <a:pt x="352" y="22"/>
                  </a:cubicBezTo>
                  <a:cubicBezTo>
                    <a:pt x="423" y="22"/>
                    <a:pt x="456" y="25"/>
                    <a:pt x="456" y="80"/>
                  </a:cubicBezTo>
                  <a:cubicBezTo>
                    <a:pt x="456" y="92"/>
                    <a:pt x="454" y="118"/>
                    <a:pt x="450" y="139"/>
                  </a:cubicBezTo>
                  <a:cubicBezTo>
                    <a:pt x="450" y="141"/>
                    <a:pt x="448" y="149"/>
                    <a:pt x="448" y="151"/>
                  </a:cubicBezTo>
                  <a:cubicBezTo>
                    <a:pt x="448" y="155"/>
                    <a:pt x="450" y="161"/>
                    <a:pt x="458" y="161"/>
                  </a:cubicBezTo>
                  <a:cubicBezTo>
                    <a:pt x="464" y="161"/>
                    <a:pt x="466" y="155"/>
                    <a:pt x="468" y="145"/>
                  </a:cubicBezTo>
                  <a:cubicBezTo>
                    <a:pt x="474" y="103"/>
                    <a:pt x="480" y="62"/>
                    <a:pt x="487" y="20"/>
                  </a:cubicBezTo>
                  <a:cubicBezTo>
                    <a:pt x="489" y="16"/>
                    <a:pt x="489" y="10"/>
                    <a:pt x="489" y="8"/>
                  </a:cubicBezTo>
                  <a:cubicBezTo>
                    <a:pt x="489" y="0"/>
                    <a:pt x="480" y="0"/>
                    <a:pt x="468" y="0"/>
                  </a:cubicBezTo>
                  <a:cubicBezTo>
                    <a:pt x="335" y="0"/>
                    <a:pt x="202" y="0"/>
                    <a:pt x="70" y="0"/>
                  </a:cubicBezTo>
                  <a:cubicBezTo>
                    <a:pt x="53" y="0"/>
                    <a:pt x="53" y="0"/>
                    <a:pt x="47" y="14"/>
                  </a:cubicBezTo>
                  <a:cubicBezTo>
                    <a:pt x="33" y="57"/>
                    <a:pt x="18" y="99"/>
                    <a:pt x="4" y="141"/>
                  </a:cubicBezTo>
                  <a:cubicBezTo>
                    <a:pt x="3" y="145"/>
                    <a:pt x="0" y="151"/>
                    <a:pt x="0" y="153"/>
                  </a:cubicBezTo>
                  <a:cubicBezTo>
                    <a:pt x="0" y="157"/>
                    <a:pt x="4" y="161"/>
                    <a:pt x="8" y="161"/>
                  </a:cubicBezTo>
                  <a:cubicBezTo>
                    <a:pt x="16" y="161"/>
                    <a:pt x="16" y="157"/>
                    <a:pt x="20" y="145"/>
                  </a:cubicBezTo>
                  <a:cubicBezTo>
                    <a:pt x="59" y="35"/>
                    <a:pt x="78" y="22"/>
                    <a:pt x="184" y="22"/>
                  </a:cubicBezTo>
                  <a:cubicBezTo>
                    <a:pt x="194" y="22"/>
                    <a:pt x="203" y="22"/>
                    <a:pt x="213" y="22"/>
                  </a:cubicBezTo>
                  <a:cubicBezTo>
                    <a:pt x="233" y="22"/>
                    <a:pt x="233" y="25"/>
                    <a:pt x="233" y="31"/>
                  </a:cubicBezTo>
                  <a:cubicBezTo>
                    <a:pt x="233" y="35"/>
                    <a:pt x="231" y="43"/>
                    <a:pt x="229" y="45"/>
                  </a:cubicBezTo>
                  <a:cubicBezTo>
                    <a:pt x="197" y="173"/>
                    <a:pt x="165" y="301"/>
                    <a:pt x="133" y="429"/>
                  </a:cubicBezTo>
                  <a:cubicBezTo>
                    <a:pt x="127" y="455"/>
                    <a:pt x="125" y="464"/>
                    <a:pt x="49" y="464"/>
                  </a:cubicBezTo>
                  <a:cubicBezTo>
                    <a:pt x="22" y="464"/>
                    <a:pt x="18" y="464"/>
                    <a:pt x="18" y="476"/>
                  </a:cubicBezTo>
                  <a:cubicBezTo>
                    <a:pt x="18" y="484"/>
                    <a:pt x="27" y="484"/>
                    <a:pt x="31" y="484"/>
                  </a:cubicBezTo>
                  <a:cubicBezTo>
                    <a:pt x="49" y="484"/>
                    <a:pt x="70" y="484"/>
                    <a:pt x="90" y="484"/>
                  </a:cubicBezTo>
                  <a:cubicBezTo>
                    <a:pt x="108" y="484"/>
                    <a:pt x="130" y="482"/>
                    <a:pt x="149" y="482"/>
                  </a:cubicBezTo>
                  <a:cubicBezTo>
                    <a:pt x="169" y="482"/>
                    <a:pt x="190" y="484"/>
                    <a:pt x="211" y="484"/>
                  </a:cubicBezTo>
                  <a:cubicBezTo>
                    <a:pt x="231" y="484"/>
                    <a:pt x="251" y="484"/>
                    <a:pt x="272" y="484"/>
                  </a:cubicBezTo>
                  <a:cubicBezTo>
                    <a:pt x="280" y="484"/>
                    <a:pt x="288" y="484"/>
                    <a:pt x="288" y="470"/>
                  </a:cubicBezTo>
                  <a:cubicBezTo>
                    <a:pt x="288" y="464"/>
                    <a:pt x="282" y="464"/>
                    <a:pt x="264" y="464"/>
                  </a:cubicBezTo>
                  <a:cubicBezTo>
                    <a:pt x="245" y="464"/>
                    <a:pt x="237" y="464"/>
                    <a:pt x="219" y="462"/>
                  </a:cubicBezTo>
                  <a:cubicBezTo>
                    <a:pt x="196" y="460"/>
                    <a:pt x="192" y="457"/>
                    <a:pt x="192" y="445"/>
                  </a:cubicBezTo>
                  <a:cubicBezTo>
                    <a:pt x="193" y="440"/>
                    <a:pt x="192" y="441"/>
                    <a:pt x="194" y="431"/>
                  </a:cubicBezTo>
                  <a:cubicBezTo>
                    <a:pt x="226" y="304"/>
                    <a:pt x="258" y="176"/>
                    <a:pt x="290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82"/>
            <p:cNvSpPr/>
            <p:nvPr/>
          </p:nvSpPr>
          <p:spPr>
            <a:xfrm>
              <a:off x="7712280" y="4983840"/>
              <a:ext cx="59760" cy="258120"/>
            </a:xfrm>
            <a:custGeom>
              <a:avLst/>
              <a:gdLst/>
              <a:ahLst/>
              <a:cxnLst/>
              <a:rect l="0" t="0" r="r" b="b"/>
              <a:pathLst>
                <a:path w="166" h="717">
                  <a:moveTo>
                    <a:pt x="166" y="711"/>
                  </a:moveTo>
                  <a:cubicBezTo>
                    <a:pt x="166" y="709"/>
                    <a:pt x="166" y="707"/>
                    <a:pt x="153" y="694"/>
                  </a:cubicBezTo>
                  <a:cubicBezTo>
                    <a:pt x="63" y="605"/>
                    <a:pt x="41" y="468"/>
                    <a:pt x="41" y="359"/>
                  </a:cubicBezTo>
                  <a:cubicBezTo>
                    <a:pt x="41" y="235"/>
                    <a:pt x="67" y="108"/>
                    <a:pt x="155" y="20"/>
                  </a:cubicBezTo>
                  <a:cubicBezTo>
                    <a:pt x="166" y="10"/>
                    <a:pt x="166" y="10"/>
                    <a:pt x="166" y="8"/>
                  </a:cubicBezTo>
                  <a:cubicBezTo>
                    <a:pt x="166" y="2"/>
                    <a:pt x="164" y="0"/>
                    <a:pt x="159" y="0"/>
                  </a:cubicBezTo>
                  <a:cubicBezTo>
                    <a:pt x="151" y="0"/>
                    <a:pt x="86" y="49"/>
                    <a:pt x="45" y="141"/>
                  </a:cubicBezTo>
                  <a:cubicBezTo>
                    <a:pt x="8" y="219"/>
                    <a:pt x="0" y="298"/>
                    <a:pt x="0" y="359"/>
                  </a:cubicBezTo>
                  <a:cubicBezTo>
                    <a:pt x="0" y="415"/>
                    <a:pt x="6" y="502"/>
                    <a:pt x="47" y="582"/>
                  </a:cubicBezTo>
                  <a:cubicBezTo>
                    <a:pt x="90" y="670"/>
                    <a:pt x="151" y="717"/>
                    <a:pt x="159" y="717"/>
                  </a:cubicBezTo>
                  <a:cubicBezTo>
                    <a:pt x="164" y="717"/>
                    <a:pt x="166" y="715"/>
                    <a:pt x="166" y="71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83"/>
            <p:cNvSpPr/>
            <p:nvPr/>
          </p:nvSpPr>
          <p:spPr>
            <a:xfrm>
              <a:off x="7797600" y="5063400"/>
              <a:ext cx="109800" cy="117000"/>
            </a:xfrm>
            <a:custGeom>
              <a:avLst/>
              <a:gdLst/>
              <a:ahLst/>
              <a:cxnLst/>
              <a:rect l="0" t="0" r="r" b="b"/>
              <a:pathLst>
                <a:path w="305" h="325">
                  <a:moveTo>
                    <a:pt x="65" y="257"/>
                  </a:moveTo>
                  <a:cubicBezTo>
                    <a:pt x="104" y="216"/>
                    <a:pt x="125" y="198"/>
                    <a:pt x="151" y="176"/>
                  </a:cubicBezTo>
                  <a:cubicBezTo>
                    <a:pt x="174" y="155"/>
                    <a:pt x="196" y="137"/>
                    <a:pt x="221" y="112"/>
                  </a:cubicBezTo>
                  <a:cubicBezTo>
                    <a:pt x="290" y="45"/>
                    <a:pt x="305" y="10"/>
                    <a:pt x="305" y="8"/>
                  </a:cubicBezTo>
                  <a:cubicBezTo>
                    <a:pt x="305" y="0"/>
                    <a:pt x="301" y="3"/>
                    <a:pt x="299" y="0"/>
                  </a:cubicBezTo>
                  <a:cubicBezTo>
                    <a:pt x="292" y="0"/>
                    <a:pt x="290" y="2"/>
                    <a:pt x="286" y="8"/>
                  </a:cubicBezTo>
                  <a:cubicBezTo>
                    <a:pt x="266" y="43"/>
                    <a:pt x="249" y="55"/>
                    <a:pt x="233" y="55"/>
                  </a:cubicBezTo>
                  <a:cubicBezTo>
                    <a:pt x="217" y="55"/>
                    <a:pt x="206" y="43"/>
                    <a:pt x="196" y="31"/>
                  </a:cubicBezTo>
                  <a:cubicBezTo>
                    <a:pt x="182" y="14"/>
                    <a:pt x="170" y="0"/>
                    <a:pt x="147" y="0"/>
                  </a:cubicBezTo>
                  <a:cubicBezTo>
                    <a:pt x="92" y="0"/>
                    <a:pt x="59" y="67"/>
                    <a:pt x="59" y="82"/>
                  </a:cubicBezTo>
                  <a:cubicBezTo>
                    <a:pt x="59" y="86"/>
                    <a:pt x="62" y="90"/>
                    <a:pt x="70" y="90"/>
                  </a:cubicBezTo>
                  <a:cubicBezTo>
                    <a:pt x="77" y="90"/>
                    <a:pt x="76" y="86"/>
                    <a:pt x="78" y="82"/>
                  </a:cubicBezTo>
                  <a:cubicBezTo>
                    <a:pt x="92" y="49"/>
                    <a:pt x="133" y="49"/>
                    <a:pt x="139" y="49"/>
                  </a:cubicBezTo>
                  <a:cubicBezTo>
                    <a:pt x="153" y="49"/>
                    <a:pt x="168" y="53"/>
                    <a:pt x="184" y="59"/>
                  </a:cubicBezTo>
                  <a:cubicBezTo>
                    <a:pt x="213" y="69"/>
                    <a:pt x="221" y="69"/>
                    <a:pt x="239" y="69"/>
                  </a:cubicBezTo>
                  <a:cubicBezTo>
                    <a:pt x="213" y="100"/>
                    <a:pt x="153" y="153"/>
                    <a:pt x="139" y="163"/>
                  </a:cubicBezTo>
                  <a:cubicBezTo>
                    <a:pt x="118" y="184"/>
                    <a:pt x="97" y="204"/>
                    <a:pt x="76" y="225"/>
                  </a:cubicBezTo>
                  <a:cubicBezTo>
                    <a:pt x="27" y="272"/>
                    <a:pt x="0" y="312"/>
                    <a:pt x="0" y="319"/>
                  </a:cubicBezTo>
                  <a:cubicBezTo>
                    <a:pt x="0" y="325"/>
                    <a:pt x="8" y="325"/>
                    <a:pt x="10" y="325"/>
                  </a:cubicBezTo>
                  <a:cubicBezTo>
                    <a:pt x="16" y="325"/>
                    <a:pt x="16" y="325"/>
                    <a:pt x="20" y="317"/>
                  </a:cubicBezTo>
                  <a:cubicBezTo>
                    <a:pt x="37" y="290"/>
                    <a:pt x="59" y="272"/>
                    <a:pt x="82" y="272"/>
                  </a:cubicBezTo>
                  <a:cubicBezTo>
                    <a:pt x="98" y="272"/>
                    <a:pt x="106" y="278"/>
                    <a:pt x="125" y="298"/>
                  </a:cubicBezTo>
                  <a:cubicBezTo>
                    <a:pt x="137" y="315"/>
                    <a:pt x="149" y="325"/>
                    <a:pt x="170" y="325"/>
                  </a:cubicBezTo>
                  <a:cubicBezTo>
                    <a:pt x="241" y="325"/>
                    <a:pt x="282" y="235"/>
                    <a:pt x="282" y="214"/>
                  </a:cubicBezTo>
                  <a:cubicBezTo>
                    <a:pt x="282" y="212"/>
                    <a:pt x="280" y="208"/>
                    <a:pt x="274" y="208"/>
                  </a:cubicBezTo>
                  <a:cubicBezTo>
                    <a:pt x="268" y="208"/>
                    <a:pt x="266" y="212"/>
                    <a:pt x="264" y="216"/>
                  </a:cubicBezTo>
                  <a:cubicBezTo>
                    <a:pt x="247" y="263"/>
                    <a:pt x="202" y="278"/>
                    <a:pt x="178" y="278"/>
                  </a:cubicBezTo>
                  <a:cubicBezTo>
                    <a:pt x="164" y="278"/>
                    <a:pt x="151" y="274"/>
                    <a:pt x="135" y="268"/>
                  </a:cubicBezTo>
                  <a:cubicBezTo>
                    <a:pt x="110" y="259"/>
                    <a:pt x="100" y="255"/>
                    <a:pt x="86" y="255"/>
                  </a:cubicBezTo>
                  <a:cubicBezTo>
                    <a:pt x="84" y="255"/>
                    <a:pt x="72" y="255"/>
                    <a:pt x="65" y="2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7932960" y="4983840"/>
              <a:ext cx="60480" cy="258120"/>
            </a:xfrm>
            <a:custGeom>
              <a:avLst/>
              <a:gdLst/>
              <a:ahLst/>
              <a:cxnLst/>
              <a:rect l="0" t="0" r="r" b="b"/>
              <a:pathLst>
                <a:path w="168" h="717">
                  <a:moveTo>
                    <a:pt x="168" y="359"/>
                  </a:moveTo>
                  <a:cubicBezTo>
                    <a:pt x="168" y="302"/>
                    <a:pt x="159" y="216"/>
                    <a:pt x="121" y="135"/>
                  </a:cubicBezTo>
                  <a:cubicBezTo>
                    <a:pt x="78" y="47"/>
                    <a:pt x="14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0" y="10"/>
                    <a:pt x="14" y="25"/>
                  </a:cubicBezTo>
                  <a:cubicBezTo>
                    <a:pt x="84" y="94"/>
                    <a:pt x="125" y="208"/>
                    <a:pt x="125" y="359"/>
                  </a:cubicBezTo>
                  <a:cubicBezTo>
                    <a:pt x="125" y="482"/>
                    <a:pt x="98" y="609"/>
                    <a:pt x="10" y="698"/>
                  </a:cubicBezTo>
                  <a:cubicBezTo>
                    <a:pt x="0" y="707"/>
                    <a:pt x="0" y="709"/>
                    <a:pt x="0" y="711"/>
                  </a:cubicBezTo>
                  <a:cubicBezTo>
                    <a:pt x="0" y="715"/>
                    <a:pt x="4" y="717"/>
                    <a:pt x="8" y="717"/>
                  </a:cubicBezTo>
                  <a:cubicBezTo>
                    <a:pt x="14" y="717"/>
                    <a:pt x="80" y="668"/>
                    <a:pt x="123" y="578"/>
                  </a:cubicBezTo>
                  <a:cubicBezTo>
                    <a:pt x="159" y="498"/>
                    <a:pt x="168" y="419"/>
                    <a:pt x="168" y="35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" name="Straight Connector 285"/>
          <p:cNvSpPr/>
          <p:nvPr/>
        </p:nvSpPr>
        <p:spPr>
          <a:xfrm>
            <a:off x="5220000" y="2520000"/>
            <a:ext cx="0" cy="2700000"/>
          </a:xfrm>
          <a:prstGeom prst="line">
            <a:avLst/>
          </a:prstGeom>
          <a:ln w="108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287" name="Group 286"/>
          <p:cNvGrpSpPr/>
          <p:nvPr/>
        </p:nvGrpSpPr>
        <p:grpSpPr>
          <a:xfrm>
            <a:off x="5388480" y="3718800"/>
            <a:ext cx="4691520" cy="781200"/>
            <a:chOff x="5388480" y="3718800"/>
            <a:chExt cx="4691520" cy="781200"/>
          </a:xfrm>
        </p:grpSpPr>
        <p:sp>
          <p:nvSpPr>
            <p:cNvPr id="288" name="Freeform 287"/>
            <p:cNvSpPr/>
            <p:nvPr/>
          </p:nvSpPr>
          <p:spPr>
            <a:xfrm>
              <a:off x="5391360" y="3732120"/>
              <a:ext cx="4675320" cy="754560"/>
            </a:xfrm>
            <a:custGeom>
              <a:avLst/>
              <a:gdLst/>
              <a:ahLst/>
              <a:cxnLst/>
              <a:rect l="0" t="0" r="r" b="b"/>
              <a:pathLst>
                <a:path w="12987" h="2096">
                  <a:moveTo>
                    <a:pt x="6493" y="2096"/>
                  </a:moveTo>
                  <a:cubicBezTo>
                    <a:pt x="4329" y="2096"/>
                    <a:pt x="2164" y="2096"/>
                    <a:pt x="0" y="2096"/>
                  </a:cubicBezTo>
                  <a:cubicBezTo>
                    <a:pt x="0" y="1397"/>
                    <a:pt x="0" y="699"/>
                    <a:pt x="0" y="0"/>
                  </a:cubicBezTo>
                  <a:cubicBezTo>
                    <a:pt x="4329" y="0"/>
                    <a:pt x="8658" y="0"/>
                    <a:pt x="12987" y="0"/>
                  </a:cubicBezTo>
                  <a:cubicBezTo>
                    <a:pt x="12987" y="699"/>
                    <a:pt x="12987" y="1397"/>
                    <a:pt x="12987" y="2096"/>
                  </a:cubicBezTo>
                  <a:cubicBezTo>
                    <a:pt x="10822" y="2096"/>
                    <a:pt x="8658" y="2096"/>
                    <a:pt x="6493" y="2096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5388480" y="3997080"/>
              <a:ext cx="186480" cy="177480"/>
            </a:xfrm>
            <a:custGeom>
              <a:avLst/>
              <a:gdLst/>
              <a:ahLst/>
              <a:cxnLst/>
              <a:rect l="0" t="0" r="r" b="b"/>
              <a:pathLst>
                <a:path w="518" h="493">
                  <a:moveTo>
                    <a:pt x="192" y="266"/>
                  </a:moveTo>
                  <a:cubicBezTo>
                    <a:pt x="232" y="266"/>
                    <a:pt x="273" y="266"/>
                    <a:pt x="313" y="266"/>
                  </a:cubicBezTo>
                  <a:cubicBezTo>
                    <a:pt x="417" y="266"/>
                    <a:pt x="518" y="190"/>
                    <a:pt x="518" y="109"/>
                  </a:cubicBezTo>
                  <a:cubicBezTo>
                    <a:pt x="518" y="54"/>
                    <a:pt x="470" y="0"/>
                    <a:pt x="375" y="0"/>
                  </a:cubicBezTo>
                  <a:cubicBezTo>
                    <a:pt x="297" y="0"/>
                    <a:pt x="219" y="0"/>
                    <a:pt x="140" y="0"/>
                  </a:cubicBezTo>
                  <a:cubicBezTo>
                    <a:pt x="126" y="0"/>
                    <a:pt x="120" y="0"/>
                    <a:pt x="120" y="12"/>
                  </a:cubicBezTo>
                  <a:cubicBezTo>
                    <a:pt x="120" y="23"/>
                    <a:pt x="126" y="23"/>
                    <a:pt x="140" y="23"/>
                  </a:cubicBezTo>
                  <a:cubicBezTo>
                    <a:pt x="148" y="23"/>
                    <a:pt x="163" y="23"/>
                    <a:pt x="171" y="23"/>
                  </a:cubicBezTo>
                  <a:cubicBezTo>
                    <a:pt x="181" y="25"/>
                    <a:pt x="188" y="27"/>
                    <a:pt x="188" y="35"/>
                  </a:cubicBezTo>
                  <a:cubicBezTo>
                    <a:pt x="188" y="37"/>
                    <a:pt x="186" y="39"/>
                    <a:pt x="184" y="49"/>
                  </a:cubicBezTo>
                  <a:cubicBezTo>
                    <a:pt x="151" y="179"/>
                    <a:pt x="119" y="308"/>
                    <a:pt x="87" y="437"/>
                  </a:cubicBezTo>
                  <a:cubicBezTo>
                    <a:pt x="80" y="466"/>
                    <a:pt x="78" y="472"/>
                    <a:pt x="21" y="472"/>
                  </a:cubicBezTo>
                  <a:cubicBezTo>
                    <a:pt x="8" y="472"/>
                    <a:pt x="0" y="472"/>
                    <a:pt x="0" y="484"/>
                  </a:cubicBezTo>
                  <a:cubicBezTo>
                    <a:pt x="0" y="493"/>
                    <a:pt x="8" y="493"/>
                    <a:pt x="12" y="493"/>
                  </a:cubicBezTo>
                  <a:cubicBezTo>
                    <a:pt x="31" y="493"/>
                    <a:pt x="82" y="490"/>
                    <a:pt x="103" y="490"/>
                  </a:cubicBezTo>
                  <a:cubicBezTo>
                    <a:pt x="120" y="490"/>
                    <a:pt x="134" y="493"/>
                    <a:pt x="151" y="493"/>
                  </a:cubicBezTo>
                  <a:cubicBezTo>
                    <a:pt x="165" y="493"/>
                    <a:pt x="181" y="493"/>
                    <a:pt x="198" y="493"/>
                  </a:cubicBezTo>
                  <a:cubicBezTo>
                    <a:pt x="202" y="493"/>
                    <a:pt x="212" y="493"/>
                    <a:pt x="212" y="478"/>
                  </a:cubicBezTo>
                  <a:cubicBezTo>
                    <a:pt x="212" y="472"/>
                    <a:pt x="204" y="472"/>
                    <a:pt x="192" y="472"/>
                  </a:cubicBezTo>
                  <a:cubicBezTo>
                    <a:pt x="165" y="472"/>
                    <a:pt x="144" y="472"/>
                    <a:pt x="144" y="457"/>
                  </a:cubicBezTo>
                  <a:cubicBezTo>
                    <a:pt x="144" y="453"/>
                    <a:pt x="146" y="449"/>
                    <a:pt x="146" y="445"/>
                  </a:cubicBezTo>
                  <a:cubicBezTo>
                    <a:pt x="162" y="385"/>
                    <a:pt x="177" y="326"/>
                    <a:pt x="192" y="266"/>
                  </a:cubicBezTo>
                  <a:moveTo>
                    <a:pt x="243" y="49"/>
                  </a:moveTo>
                  <a:cubicBezTo>
                    <a:pt x="250" y="25"/>
                    <a:pt x="252" y="23"/>
                    <a:pt x="282" y="23"/>
                  </a:cubicBezTo>
                  <a:cubicBezTo>
                    <a:pt x="306" y="23"/>
                    <a:pt x="329" y="23"/>
                    <a:pt x="353" y="23"/>
                  </a:cubicBezTo>
                  <a:cubicBezTo>
                    <a:pt x="412" y="23"/>
                    <a:pt x="450" y="41"/>
                    <a:pt x="450" y="91"/>
                  </a:cubicBezTo>
                  <a:cubicBezTo>
                    <a:pt x="450" y="120"/>
                    <a:pt x="435" y="181"/>
                    <a:pt x="408" y="208"/>
                  </a:cubicBezTo>
                  <a:cubicBezTo>
                    <a:pt x="371" y="241"/>
                    <a:pt x="328" y="245"/>
                    <a:pt x="297" y="245"/>
                  </a:cubicBezTo>
                  <a:cubicBezTo>
                    <a:pt x="263" y="245"/>
                    <a:pt x="228" y="245"/>
                    <a:pt x="194" y="245"/>
                  </a:cubicBezTo>
                  <a:cubicBezTo>
                    <a:pt x="210" y="180"/>
                    <a:pt x="227" y="115"/>
                    <a:pt x="243" y="4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607360" y="3979080"/>
              <a:ext cx="60840" cy="260280"/>
            </a:xfrm>
            <a:custGeom>
              <a:avLst/>
              <a:gdLst/>
              <a:ahLst/>
              <a:cxnLst/>
              <a:rect l="0" t="0" r="r" b="b"/>
              <a:pathLst>
                <a:path w="169" h="723">
                  <a:moveTo>
                    <a:pt x="169" y="717"/>
                  </a:moveTo>
                  <a:cubicBezTo>
                    <a:pt x="169" y="715"/>
                    <a:pt x="169" y="713"/>
                    <a:pt x="157" y="701"/>
                  </a:cubicBezTo>
                  <a:cubicBezTo>
                    <a:pt x="66" y="610"/>
                    <a:pt x="43" y="472"/>
                    <a:pt x="43" y="363"/>
                  </a:cubicBezTo>
                  <a:cubicBezTo>
                    <a:pt x="43" y="237"/>
                    <a:pt x="70" y="111"/>
                    <a:pt x="159" y="21"/>
                  </a:cubicBezTo>
                  <a:cubicBezTo>
                    <a:pt x="169" y="10"/>
                    <a:pt x="169" y="10"/>
                    <a:pt x="169" y="8"/>
                  </a:cubicBezTo>
                  <a:cubicBezTo>
                    <a:pt x="169" y="2"/>
                    <a:pt x="167" y="0"/>
                    <a:pt x="161" y="0"/>
                  </a:cubicBezTo>
                  <a:cubicBezTo>
                    <a:pt x="155" y="0"/>
                    <a:pt x="89" y="49"/>
                    <a:pt x="47" y="142"/>
                  </a:cubicBezTo>
                  <a:cubicBezTo>
                    <a:pt x="10" y="220"/>
                    <a:pt x="0" y="301"/>
                    <a:pt x="0" y="363"/>
                  </a:cubicBezTo>
                  <a:cubicBezTo>
                    <a:pt x="0" y="418"/>
                    <a:pt x="8" y="507"/>
                    <a:pt x="49" y="587"/>
                  </a:cubicBezTo>
                  <a:cubicBezTo>
                    <a:pt x="93" y="676"/>
                    <a:pt x="155" y="723"/>
                    <a:pt x="161" y="723"/>
                  </a:cubicBezTo>
                  <a:cubicBezTo>
                    <a:pt x="167" y="723"/>
                    <a:pt x="169" y="721"/>
                    <a:pt x="169" y="7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90"/>
            <p:cNvSpPr/>
            <p:nvPr/>
          </p:nvSpPr>
          <p:spPr>
            <a:xfrm>
              <a:off x="5695920" y="4062240"/>
              <a:ext cx="85320" cy="114840"/>
            </a:xfrm>
            <a:custGeom>
              <a:avLst/>
              <a:gdLst/>
              <a:ahLst/>
              <a:cxnLst/>
              <a:rect l="0" t="0" r="r" b="b"/>
              <a:pathLst>
                <a:path w="237" h="319">
                  <a:moveTo>
                    <a:pt x="181" y="148"/>
                  </a:moveTo>
                  <a:cubicBezTo>
                    <a:pt x="194" y="148"/>
                    <a:pt x="206" y="148"/>
                    <a:pt x="206" y="136"/>
                  </a:cubicBezTo>
                  <a:cubicBezTo>
                    <a:pt x="206" y="126"/>
                    <a:pt x="198" y="126"/>
                    <a:pt x="186" y="126"/>
                  </a:cubicBezTo>
                  <a:cubicBezTo>
                    <a:pt x="146" y="126"/>
                    <a:pt x="107" y="126"/>
                    <a:pt x="68" y="126"/>
                  </a:cubicBezTo>
                  <a:cubicBezTo>
                    <a:pt x="85" y="64"/>
                    <a:pt x="126" y="23"/>
                    <a:pt x="192" y="23"/>
                  </a:cubicBezTo>
                  <a:cubicBezTo>
                    <a:pt x="199" y="23"/>
                    <a:pt x="207" y="23"/>
                    <a:pt x="214" y="23"/>
                  </a:cubicBezTo>
                  <a:cubicBezTo>
                    <a:pt x="227" y="23"/>
                    <a:pt x="237" y="23"/>
                    <a:pt x="237" y="10"/>
                  </a:cubicBezTo>
                  <a:cubicBezTo>
                    <a:pt x="237" y="0"/>
                    <a:pt x="229" y="0"/>
                    <a:pt x="217" y="0"/>
                  </a:cubicBezTo>
                  <a:cubicBezTo>
                    <a:pt x="208" y="0"/>
                    <a:pt x="200" y="0"/>
                    <a:pt x="192" y="0"/>
                  </a:cubicBezTo>
                  <a:cubicBezTo>
                    <a:pt x="97" y="0"/>
                    <a:pt x="0" y="72"/>
                    <a:pt x="0" y="183"/>
                  </a:cubicBezTo>
                  <a:cubicBezTo>
                    <a:pt x="0" y="264"/>
                    <a:pt x="54" y="319"/>
                    <a:pt x="130" y="319"/>
                  </a:cubicBezTo>
                  <a:cubicBezTo>
                    <a:pt x="177" y="319"/>
                    <a:pt x="225" y="291"/>
                    <a:pt x="225" y="282"/>
                  </a:cubicBezTo>
                  <a:cubicBezTo>
                    <a:pt x="225" y="280"/>
                    <a:pt x="225" y="272"/>
                    <a:pt x="219" y="272"/>
                  </a:cubicBezTo>
                  <a:cubicBezTo>
                    <a:pt x="217" y="272"/>
                    <a:pt x="214" y="272"/>
                    <a:pt x="208" y="278"/>
                  </a:cubicBezTo>
                  <a:cubicBezTo>
                    <a:pt x="186" y="293"/>
                    <a:pt x="159" y="305"/>
                    <a:pt x="132" y="305"/>
                  </a:cubicBezTo>
                  <a:cubicBezTo>
                    <a:pt x="91" y="305"/>
                    <a:pt x="54" y="274"/>
                    <a:pt x="54" y="210"/>
                  </a:cubicBezTo>
                  <a:cubicBezTo>
                    <a:pt x="54" y="185"/>
                    <a:pt x="60" y="157"/>
                    <a:pt x="62" y="148"/>
                  </a:cubicBezTo>
                  <a:cubicBezTo>
                    <a:pt x="102" y="148"/>
                    <a:pt x="142" y="148"/>
                    <a:pt x="181" y="1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5820480" y="3979080"/>
              <a:ext cx="10440" cy="260280"/>
            </a:xfrm>
            <a:custGeom>
              <a:avLst/>
              <a:gdLst/>
              <a:ahLst/>
              <a:cxnLst/>
              <a:rect l="0" t="0" r="r" b="b"/>
              <a:pathLst>
                <a:path w="29" h="723">
                  <a:moveTo>
                    <a:pt x="29" y="27"/>
                  </a:moveTo>
                  <a:cubicBezTo>
                    <a:pt x="29" y="14"/>
                    <a:pt x="29" y="0"/>
                    <a:pt x="14" y="0"/>
                  </a:cubicBezTo>
                  <a:cubicBezTo>
                    <a:pt x="0" y="0"/>
                    <a:pt x="0" y="14"/>
                    <a:pt x="0" y="27"/>
                  </a:cubicBezTo>
                  <a:cubicBezTo>
                    <a:pt x="0" y="251"/>
                    <a:pt x="0" y="475"/>
                    <a:pt x="0" y="699"/>
                  </a:cubicBezTo>
                  <a:cubicBezTo>
                    <a:pt x="0" y="711"/>
                    <a:pt x="0" y="723"/>
                    <a:pt x="14" y="723"/>
                  </a:cubicBezTo>
                  <a:cubicBezTo>
                    <a:pt x="29" y="723"/>
                    <a:pt x="29" y="711"/>
                    <a:pt x="29" y="699"/>
                  </a:cubicBezTo>
                  <a:cubicBezTo>
                    <a:pt x="29" y="475"/>
                    <a:pt x="29" y="251"/>
                    <a:pt x="29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92"/>
            <p:cNvSpPr/>
            <p:nvPr/>
          </p:nvSpPr>
          <p:spPr>
            <a:xfrm>
              <a:off x="5871600" y="3997800"/>
              <a:ext cx="189360" cy="176400"/>
            </a:xfrm>
            <a:custGeom>
              <a:avLst/>
              <a:gdLst/>
              <a:ahLst/>
              <a:cxnLst/>
              <a:rect l="0" t="0" r="r" b="b"/>
              <a:pathLst>
                <a:path w="526" h="490">
                  <a:moveTo>
                    <a:pt x="485" y="324"/>
                  </a:moveTo>
                  <a:cubicBezTo>
                    <a:pt x="487" y="319"/>
                    <a:pt x="487" y="317"/>
                    <a:pt x="489" y="313"/>
                  </a:cubicBezTo>
                  <a:cubicBezTo>
                    <a:pt x="489" y="311"/>
                    <a:pt x="489" y="305"/>
                    <a:pt x="480" y="305"/>
                  </a:cubicBezTo>
                  <a:cubicBezTo>
                    <a:pt x="474" y="305"/>
                    <a:pt x="472" y="309"/>
                    <a:pt x="470" y="313"/>
                  </a:cubicBezTo>
                  <a:cubicBezTo>
                    <a:pt x="423" y="420"/>
                    <a:pt x="396" y="470"/>
                    <a:pt x="272" y="470"/>
                  </a:cubicBezTo>
                  <a:cubicBezTo>
                    <a:pt x="237" y="470"/>
                    <a:pt x="202" y="470"/>
                    <a:pt x="167" y="470"/>
                  </a:cubicBezTo>
                  <a:cubicBezTo>
                    <a:pt x="157" y="470"/>
                    <a:pt x="155" y="470"/>
                    <a:pt x="151" y="468"/>
                  </a:cubicBezTo>
                  <a:cubicBezTo>
                    <a:pt x="144" y="468"/>
                    <a:pt x="142" y="466"/>
                    <a:pt x="142" y="462"/>
                  </a:cubicBezTo>
                  <a:cubicBezTo>
                    <a:pt x="142" y="460"/>
                    <a:pt x="142" y="457"/>
                    <a:pt x="146" y="445"/>
                  </a:cubicBezTo>
                  <a:cubicBezTo>
                    <a:pt x="162" y="379"/>
                    <a:pt x="178" y="313"/>
                    <a:pt x="194" y="247"/>
                  </a:cubicBezTo>
                  <a:cubicBezTo>
                    <a:pt x="218" y="247"/>
                    <a:pt x="242" y="247"/>
                    <a:pt x="266" y="247"/>
                  </a:cubicBezTo>
                  <a:cubicBezTo>
                    <a:pt x="328" y="247"/>
                    <a:pt x="328" y="262"/>
                    <a:pt x="328" y="280"/>
                  </a:cubicBezTo>
                  <a:cubicBezTo>
                    <a:pt x="328" y="284"/>
                    <a:pt x="328" y="295"/>
                    <a:pt x="324" y="315"/>
                  </a:cubicBezTo>
                  <a:cubicBezTo>
                    <a:pt x="322" y="319"/>
                    <a:pt x="322" y="321"/>
                    <a:pt x="322" y="324"/>
                  </a:cubicBezTo>
                  <a:cubicBezTo>
                    <a:pt x="322" y="328"/>
                    <a:pt x="324" y="332"/>
                    <a:pt x="330" y="332"/>
                  </a:cubicBezTo>
                  <a:cubicBezTo>
                    <a:pt x="336" y="332"/>
                    <a:pt x="338" y="328"/>
                    <a:pt x="340" y="317"/>
                  </a:cubicBezTo>
                  <a:cubicBezTo>
                    <a:pt x="354" y="261"/>
                    <a:pt x="368" y="205"/>
                    <a:pt x="381" y="148"/>
                  </a:cubicBezTo>
                  <a:cubicBezTo>
                    <a:pt x="381" y="144"/>
                    <a:pt x="379" y="140"/>
                    <a:pt x="373" y="140"/>
                  </a:cubicBezTo>
                  <a:cubicBezTo>
                    <a:pt x="367" y="140"/>
                    <a:pt x="365" y="144"/>
                    <a:pt x="363" y="152"/>
                  </a:cubicBezTo>
                  <a:cubicBezTo>
                    <a:pt x="348" y="208"/>
                    <a:pt x="336" y="225"/>
                    <a:pt x="268" y="225"/>
                  </a:cubicBezTo>
                  <a:cubicBezTo>
                    <a:pt x="245" y="225"/>
                    <a:pt x="223" y="225"/>
                    <a:pt x="200" y="225"/>
                  </a:cubicBezTo>
                  <a:cubicBezTo>
                    <a:pt x="214" y="166"/>
                    <a:pt x="229" y="108"/>
                    <a:pt x="243" y="49"/>
                  </a:cubicBezTo>
                  <a:cubicBezTo>
                    <a:pt x="250" y="25"/>
                    <a:pt x="252" y="23"/>
                    <a:pt x="282" y="23"/>
                  </a:cubicBezTo>
                  <a:cubicBezTo>
                    <a:pt x="317" y="23"/>
                    <a:pt x="351" y="23"/>
                    <a:pt x="386" y="23"/>
                  </a:cubicBezTo>
                  <a:cubicBezTo>
                    <a:pt x="474" y="23"/>
                    <a:pt x="495" y="43"/>
                    <a:pt x="495" y="103"/>
                  </a:cubicBezTo>
                  <a:cubicBezTo>
                    <a:pt x="495" y="120"/>
                    <a:pt x="495" y="122"/>
                    <a:pt x="493" y="140"/>
                  </a:cubicBezTo>
                  <a:cubicBezTo>
                    <a:pt x="493" y="144"/>
                    <a:pt x="491" y="151"/>
                    <a:pt x="491" y="155"/>
                  </a:cubicBezTo>
                  <a:cubicBezTo>
                    <a:pt x="491" y="158"/>
                    <a:pt x="495" y="163"/>
                    <a:pt x="501" y="163"/>
                  </a:cubicBezTo>
                  <a:cubicBezTo>
                    <a:pt x="509" y="163"/>
                    <a:pt x="509" y="159"/>
                    <a:pt x="511" y="144"/>
                  </a:cubicBezTo>
                  <a:cubicBezTo>
                    <a:pt x="516" y="102"/>
                    <a:pt x="521" y="60"/>
                    <a:pt x="526" y="19"/>
                  </a:cubicBezTo>
                  <a:cubicBezTo>
                    <a:pt x="528" y="0"/>
                    <a:pt x="524" y="0"/>
                    <a:pt x="505" y="0"/>
                  </a:cubicBezTo>
                  <a:cubicBezTo>
                    <a:pt x="384" y="0"/>
                    <a:pt x="262" y="0"/>
                    <a:pt x="140" y="0"/>
                  </a:cubicBezTo>
                  <a:cubicBezTo>
                    <a:pt x="126" y="0"/>
                    <a:pt x="118" y="0"/>
                    <a:pt x="118" y="14"/>
                  </a:cubicBezTo>
                  <a:cubicBezTo>
                    <a:pt x="118" y="23"/>
                    <a:pt x="124" y="23"/>
                    <a:pt x="138" y="23"/>
                  </a:cubicBezTo>
                  <a:cubicBezTo>
                    <a:pt x="165" y="23"/>
                    <a:pt x="186" y="23"/>
                    <a:pt x="186" y="35"/>
                  </a:cubicBezTo>
                  <a:cubicBezTo>
                    <a:pt x="186" y="37"/>
                    <a:pt x="186" y="39"/>
                    <a:pt x="181" y="52"/>
                  </a:cubicBezTo>
                  <a:cubicBezTo>
                    <a:pt x="150" y="179"/>
                    <a:pt x="118" y="307"/>
                    <a:pt x="87" y="435"/>
                  </a:cubicBezTo>
                  <a:cubicBezTo>
                    <a:pt x="78" y="464"/>
                    <a:pt x="76" y="470"/>
                    <a:pt x="21" y="470"/>
                  </a:cubicBezTo>
                  <a:cubicBezTo>
                    <a:pt x="8" y="470"/>
                    <a:pt x="0" y="470"/>
                    <a:pt x="0" y="482"/>
                  </a:cubicBezTo>
                  <a:cubicBezTo>
                    <a:pt x="0" y="490"/>
                    <a:pt x="6" y="490"/>
                    <a:pt x="21" y="490"/>
                  </a:cubicBezTo>
                  <a:cubicBezTo>
                    <a:pt x="146" y="490"/>
                    <a:pt x="271" y="490"/>
                    <a:pt x="396" y="490"/>
                  </a:cubicBezTo>
                  <a:cubicBezTo>
                    <a:pt x="412" y="490"/>
                    <a:pt x="414" y="490"/>
                    <a:pt x="419" y="478"/>
                  </a:cubicBezTo>
                  <a:cubicBezTo>
                    <a:pt x="441" y="427"/>
                    <a:pt x="463" y="375"/>
                    <a:pt x="485" y="32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93"/>
            <p:cNvSpPr/>
            <p:nvPr/>
          </p:nvSpPr>
          <p:spPr>
            <a:xfrm>
              <a:off x="6084000" y="3979080"/>
              <a:ext cx="60840" cy="260280"/>
            </a:xfrm>
            <a:custGeom>
              <a:avLst/>
              <a:gdLst/>
              <a:ahLst/>
              <a:cxnLst/>
              <a:rect l="0" t="0" r="r" b="b"/>
              <a:pathLst>
                <a:path w="169" h="723">
                  <a:moveTo>
                    <a:pt x="169" y="363"/>
                  </a:moveTo>
                  <a:cubicBezTo>
                    <a:pt x="169" y="305"/>
                    <a:pt x="161" y="218"/>
                    <a:pt x="122" y="136"/>
                  </a:cubicBezTo>
                  <a:cubicBezTo>
                    <a:pt x="76" y="47"/>
                    <a:pt x="14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0" y="10"/>
                    <a:pt x="14" y="25"/>
                  </a:cubicBezTo>
                  <a:cubicBezTo>
                    <a:pt x="85" y="97"/>
                    <a:pt x="126" y="210"/>
                    <a:pt x="126" y="363"/>
                  </a:cubicBezTo>
                  <a:cubicBezTo>
                    <a:pt x="126" y="486"/>
                    <a:pt x="99" y="612"/>
                    <a:pt x="10" y="705"/>
                  </a:cubicBezTo>
                  <a:cubicBezTo>
                    <a:pt x="0" y="713"/>
                    <a:pt x="0" y="715"/>
                    <a:pt x="0" y="717"/>
                  </a:cubicBezTo>
                  <a:cubicBezTo>
                    <a:pt x="0" y="721"/>
                    <a:pt x="4" y="723"/>
                    <a:pt x="8" y="723"/>
                  </a:cubicBezTo>
                  <a:cubicBezTo>
                    <a:pt x="14" y="723"/>
                    <a:pt x="80" y="674"/>
                    <a:pt x="124" y="583"/>
                  </a:cubicBezTo>
                  <a:cubicBezTo>
                    <a:pt x="161" y="503"/>
                    <a:pt x="169" y="422"/>
                    <a:pt x="169" y="36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6257880" y="4079520"/>
              <a:ext cx="173880" cy="60840"/>
            </a:xfrm>
            <a:custGeom>
              <a:avLst/>
              <a:gdLst/>
              <a:ahLst/>
              <a:cxnLst/>
              <a:rect l="0" t="0" r="r" b="b"/>
              <a:pathLst>
                <a:path w="483" h="169">
                  <a:moveTo>
                    <a:pt x="458" y="29"/>
                  </a:moveTo>
                  <a:cubicBezTo>
                    <a:pt x="468" y="29"/>
                    <a:pt x="483" y="29"/>
                    <a:pt x="483" y="14"/>
                  </a:cubicBezTo>
                  <a:cubicBezTo>
                    <a:pt x="483" y="0"/>
                    <a:pt x="468" y="0"/>
                    <a:pt x="458" y="0"/>
                  </a:cubicBezTo>
                  <a:cubicBezTo>
                    <a:pt x="313" y="0"/>
                    <a:pt x="169" y="0"/>
                    <a:pt x="25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5" y="29"/>
                  </a:cubicBezTo>
                  <a:cubicBezTo>
                    <a:pt x="169" y="29"/>
                    <a:pt x="313" y="29"/>
                    <a:pt x="458" y="29"/>
                  </a:cubicBezTo>
                  <a:moveTo>
                    <a:pt x="458" y="169"/>
                  </a:moveTo>
                  <a:cubicBezTo>
                    <a:pt x="468" y="169"/>
                    <a:pt x="483" y="169"/>
                    <a:pt x="483" y="155"/>
                  </a:cubicBezTo>
                  <a:cubicBezTo>
                    <a:pt x="483" y="140"/>
                    <a:pt x="468" y="140"/>
                    <a:pt x="458" y="140"/>
                  </a:cubicBezTo>
                  <a:cubicBezTo>
                    <a:pt x="313" y="140"/>
                    <a:pt x="169" y="140"/>
                    <a:pt x="25" y="140"/>
                  </a:cubicBezTo>
                  <a:cubicBezTo>
                    <a:pt x="14" y="140"/>
                    <a:pt x="0" y="140"/>
                    <a:pt x="0" y="155"/>
                  </a:cubicBezTo>
                  <a:cubicBezTo>
                    <a:pt x="0" y="169"/>
                    <a:pt x="14" y="169"/>
                    <a:pt x="25" y="169"/>
                  </a:cubicBezTo>
                  <a:cubicBezTo>
                    <a:pt x="169" y="169"/>
                    <a:pt x="313" y="169"/>
                    <a:pt x="458" y="16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6839640" y="3825000"/>
              <a:ext cx="86040" cy="173520"/>
            </a:xfrm>
            <a:custGeom>
              <a:avLst/>
              <a:gdLst/>
              <a:ahLst/>
              <a:cxnLst/>
              <a:rect l="0" t="0" r="r" b="b"/>
              <a:pathLst>
                <a:path w="239" h="482">
                  <a:moveTo>
                    <a:pt x="148" y="19"/>
                  </a:moveTo>
                  <a:cubicBezTo>
                    <a:pt x="148" y="2"/>
                    <a:pt x="148" y="0"/>
                    <a:pt x="132" y="0"/>
                  </a:cubicBezTo>
                  <a:cubicBezTo>
                    <a:pt x="89" y="47"/>
                    <a:pt x="25" y="47"/>
                    <a:pt x="0" y="47"/>
                  </a:cubicBezTo>
                  <a:cubicBezTo>
                    <a:pt x="0" y="55"/>
                    <a:pt x="0" y="63"/>
                    <a:pt x="0" y="70"/>
                  </a:cubicBezTo>
                  <a:cubicBezTo>
                    <a:pt x="14" y="70"/>
                    <a:pt x="58" y="70"/>
                    <a:pt x="95" y="49"/>
                  </a:cubicBezTo>
                  <a:cubicBezTo>
                    <a:pt x="95" y="174"/>
                    <a:pt x="95" y="299"/>
                    <a:pt x="95" y="425"/>
                  </a:cubicBezTo>
                  <a:cubicBezTo>
                    <a:pt x="95" y="451"/>
                    <a:pt x="93" y="460"/>
                    <a:pt x="29" y="460"/>
                  </a:cubicBezTo>
                  <a:cubicBezTo>
                    <a:pt x="21" y="460"/>
                    <a:pt x="12" y="460"/>
                    <a:pt x="4" y="460"/>
                  </a:cubicBezTo>
                  <a:cubicBezTo>
                    <a:pt x="4" y="467"/>
                    <a:pt x="4" y="475"/>
                    <a:pt x="4" y="482"/>
                  </a:cubicBezTo>
                  <a:cubicBezTo>
                    <a:pt x="31" y="480"/>
                    <a:pt x="93" y="480"/>
                    <a:pt x="122" y="480"/>
                  </a:cubicBezTo>
                  <a:cubicBezTo>
                    <a:pt x="151" y="480"/>
                    <a:pt x="214" y="480"/>
                    <a:pt x="239" y="482"/>
                  </a:cubicBezTo>
                  <a:cubicBezTo>
                    <a:pt x="239" y="475"/>
                    <a:pt x="239" y="467"/>
                    <a:pt x="239" y="460"/>
                  </a:cubicBezTo>
                  <a:cubicBezTo>
                    <a:pt x="232" y="460"/>
                    <a:pt x="224" y="460"/>
                    <a:pt x="217" y="460"/>
                  </a:cubicBezTo>
                  <a:cubicBezTo>
                    <a:pt x="151" y="460"/>
                    <a:pt x="148" y="451"/>
                    <a:pt x="148" y="425"/>
                  </a:cubicBezTo>
                  <a:cubicBezTo>
                    <a:pt x="148" y="289"/>
                    <a:pt x="148" y="154"/>
                    <a:pt x="148" y="1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6550200" y="4104720"/>
              <a:ext cx="663480" cy="10440"/>
            </a:xfrm>
            <a:custGeom>
              <a:avLst/>
              <a:gdLst/>
              <a:ahLst/>
              <a:cxnLst/>
              <a:rect l="0" t="0" r="r" b="b"/>
              <a:pathLst>
                <a:path w="1843" h="29">
                  <a:moveTo>
                    <a:pt x="922" y="29"/>
                  </a:moveTo>
                  <a:cubicBezTo>
                    <a:pt x="614" y="29"/>
                    <a:pt x="307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614" y="0"/>
                    <a:pt x="1229" y="0"/>
                    <a:pt x="1843" y="0"/>
                  </a:cubicBezTo>
                  <a:cubicBezTo>
                    <a:pt x="1843" y="10"/>
                    <a:pt x="1843" y="19"/>
                    <a:pt x="1843" y="29"/>
                  </a:cubicBezTo>
                  <a:cubicBezTo>
                    <a:pt x="1536" y="29"/>
                    <a:pt x="1229" y="29"/>
                    <a:pt x="922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6568920" y="4156560"/>
              <a:ext cx="203400" cy="260280"/>
            </a:xfrm>
            <a:custGeom>
              <a:avLst/>
              <a:gdLst/>
              <a:ahLst/>
              <a:cxnLst/>
              <a:rect l="0" t="0" r="r" b="b"/>
              <a:pathLst>
                <a:path w="565" h="723">
                  <a:moveTo>
                    <a:pt x="229" y="647"/>
                  </a:moveTo>
                  <a:cubicBezTo>
                    <a:pt x="186" y="553"/>
                    <a:pt x="144" y="459"/>
                    <a:pt x="101" y="365"/>
                  </a:cubicBezTo>
                  <a:cubicBezTo>
                    <a:pt x="97" y="354"/>
                    <a:pt x="93" y="354"/>
                    <a:pt x="91" y="354"/>
                  </a:cubicBezTo>
                  <a:cubicBezTo>
                    <a:pt x="87" y="357"/>
                    <a:pt x="87" y="354"/>
                    <a:pt x="78" y="361"/>
                  </a:cubicBezTo>
                  <a:cubicBezTo>
                    <a:pt x="56" y="378"/>
                    <a:pt x="33" y="395"/>
                    <a:pt x="10" y="412"/>
                  </a:cubicBezTo>
                  <a:cubicBezTo>
                    <a:pt x="0" y="418"/>
                    <a:pt x="0" y="420"/>
                    <a:pt x="0" y="425"/>
                  </a:cubicBezTo>
                  <a:cubicBezTo>
                    <a:pt x="0" y="427"/>
                    <a:pt x="2" y="431"/>
                    <a:pt x="8" y="431"/>
                  </a:cubicBezTo>
                  <a:cubicBezTo>
                    <a:pt x="12" y="431"/>
                    <a:pt x="25" y="420"/>
                    <a:pt x="33" y="416"/>
                  </a:cubicBezTo>
                  <a:cubicBezTo>
                    <a:pt x="37" y="412"/>
                    <a:pt x="47" y="404"/>
                    <a:pt x="56" y="398"/>
                  </a:cubicBezTo>
                  <a:cubicBezTo>
                    <a:pt x="103" y="502"/>
                    <a:pt x="151" y="607"/>
                    <a:pt x="198" y="711"/>
                  </a:cubicBezTo>
                  <a:cubicBezTo>
                    <a:pt x="204" y="723"/>
                    <a:pt x="206" y="723"/>
                    <a:pt x="212" y="723"/>
                  </a:cubicBezTo>
                  <a:cubicBezTo>
                    <a:pt x="225" y="723"/>
                    <a:pt x="227" y="719"/>
                    <a:pt x="231" y="709"/>
                  </a:cubicBezTo>
                  <a:cubicBezTo>
                    <a:pt x="341" y="482"/>
                    <a:pt x="451" y="256"/>
                    <a:pt x="561" y="29"/>
                  </a:cubicBezTo>
                  <a:cubicBezTo>
                    <a:pt x="565" y="19"/>
                    <a:pt x="565" y="16"/>
                    <a:pt x="565" y="14"/>
                  </a:cubicBezTo>
                  <a:cubicBezTo>
                    <a:pt x="565" y="6"/>
                    <a:pt x="559" y="0"/>
                    <a:pt x="551" y="0"/>
                  </a:cubicBezTo>
                  <a:cubicBezTo>
                    <a:pt x="544" y="0"/>
                    <a:pt x="540" y="4"/>
                    <a:pt x="534" y="14"/>
                  </a:cubicBezTo>
                  <a:cubicBezTo>
                    <a:pt x="432" y="225"/>
                    <a:pt x="331" y="436"/>
                    <a:pt x="229" y="6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8"/>
            <p:cNvSpPr/>
            <p:nvPr/>
          </p:nvSpPr>
          <p:spPr>
            <a:xfrm>
              <a:off x="6766920" y="4156560"/>
              <a:ext cx="288720" cy="10440"/>
            </a:xfrm>
            <a:custGeom>
              <a:avLst/>
              <a:gdLst/>
              <a:ahLst/>
              <a:cxnLst/>
              <a:rect l="0" t="0" r="r" b="b"/>
              <a:pathLst>
                <a:path w="802" h="29">
                  <a:moveTo>
                    <a:pt x="402" y="29"/>
                  </a:moveTo>
                  <a:cubicBezTo>
                    <a:pt x="268" y="29"/>
                    <a:pt x="134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267" y="0"/>
                    <a:pt x="535" y="0"/>
                    <a:pt x="802" y="0"/>
                  </a:cubicBezTo>
                  <a:cubicBezTo>
                    <a:pt x="802" y="10"/>
                    <a:pt x="802" y="19"/>
                    <a:pt x="802" y="29"/>
                  </a:cubicBezTo>
                  <a:cubicBezTo>
                    <a:pt x="669" y="29"/>
                    <a:pt x="535" y="29"/>
                    <a:pt x="402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99"/>
            <p:cNvSpPr/>
            <p:nvPr/>
          </p:nvSpPr>
          <p:spPr>
            <a:xfrm>
              <a:off x="6780240" y="4208400"/>
              <a:ext cx="104040" cy="173520"/>
            </a:xfrm>
            <a:custGeom>
              <a:avLst/>
              <a:gdLst/>
              <a:ahLst/>
              <a:cxnLst/>
              <a:rect l="0" t="0" r="r" b="b"/>
              <a:pathLst>
                <a:path w="289" h="482">
                  <a:moveTo>
                    <a:pt x="56" y="427"/>
                  </a:moveTo>
                  <a:cubicBezTo>
                    <a:pt x="81" y="402"/>
                    <a:pt x="107" y="377"/>
                    <a:pt x="132" y="352"/>
                  </a:cubicBezTo>
                  <a:cubicBezTo>
                    <a:pt x="245" y="253"/>
                    <a:pt x="289" y="214"/>
                    <a:pt x="289" y="142"/>
                  </a:cubicBezTo>
                  <a:cubicBezTo>
                    <a:pt x="289" y="60"/>
                    <a:pt x="223" y="0"/>
                    <a:pt x="136" y="0"/>
                  </a:cubicBezTo>
                  <a:cubicBezTo>
                    <a:pt x="54" y="0"/>
                    <a:pt x="0" y="68"/>
                    <a:pt x="0" y="132"/>
                  </a:cubicBezTo>
                  <a:cubicBezTo>
                    <a:pt x="0" y="173"/>
                    <a:pt x="35" y="173"/>
                    <a:pt x="39" y="173"/>
                  </a:cubicBezTo>
                  <a:cubicBezTo>
                    <a:pt x="49" y="173"/>
                    <a:pt x="76" y="163"/>
                    <a:pt x="76" y="134"/>
                  </a:cubicBezTo>
                  <a:cubicBezTo>
                    <a:pt x="76" y="115"/>
                    <a:pt x="62" y="97"/>
                    <a:pt x="37" y="97"/>
                  </a:cubicBezTo>
                  <a:cubicBezTo>
                    <a:pt x="31" y="97"/>
                    <a:pt x="31" y="97"/>
                    <a:pt x="29" y="97"/>
                  </a:cubicBezTo>
                  <a:cubicBezTo>
                    <a:pt x="45" y="49"/>
                    <a:pt x="85" y="23"/>
                    <a:pt x="126" y="23"/>
                  </a:cubicBezTo>
                  <a:cubicBezTo>
                    <a:pt x="192" y="23"/>
                    <a:pt x="223" y="82"/>
                    <a:pt x="223" y="142"/>
                  </a:cubicBezTo>
                  <a:cubicBezTo>
                    <a:pt x="223" y="200"/>
                    <a:pt x="188" y="256"/>
                    <a:pt x="146" y="301"/>
                  </a:cubicBezTo>
                  <a:cubicBezTo>
                    <a:pt x="100" y="352"/>
                    <a:pt x="54" y="404"/>
                    <a:pt x="8" y="455"/>
                  </a:cubicBezTo>
                  <a:cubicBezTo>
                    <a:pt x="0" y="464"/>
                    <a:pt x="0" y="466"/>
                    <a:pt x="0" y="482"/>
                  </a:cubicBezTo>
                  <a:cubicBezTo>
                    <a:pt x="89" y="482"/>
                    <a:pt x="179" y="482"/>
                    <a:pt x="268" y="482"/>
                  </a:cubicBezTo>
                  <a:cubicBezTo>
                    <a:pt x="275" y="440"/>
                    <a:pt x="282" y="398"/>
                    <a:pt x="289" y="357"/>
                  </a:cubicBezTo>
                  <a:cubicBezTo>
                    <a:pt x="282" y="357"/>
                    <a:pt x="276" y="357"/>
                    <a:pt x="270" y="357"/>
                  </a:cubicBezTo>
                  <a:cubicBezTo>
                    <a:pt x="268" y="379"/>
                    <a:pt x="262" y="410"/>
                    <a:pt x="256" y="420"/>
                  </a:cubicBezTo>
                  <a:cubicBezTo>
                    <a:pt x="250" y="427"/>
                    <a:pt x="202" y="427"/>
                    <a:pt x="186" y="427"/>
                  </a:cubicBezTo>
                  <a:cubicBezTo>
                    <a:pt x="142" y="427"/>
                    <a:pt x="99" y="427"/>
                    <a:pt x="56" y="4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300"/>
            <p:cNvSpPr/>
            <p:nvPr/>
          </p:nvSpPr>
          <p:spPr>
            <a:xfrm>
              <a:off x="6905160" y="4269960"/>
              <a:ext cx="140400" cy="114840"/>
            </a:xfrm>
            <a:custGeom>
              <a:avLst/>
              <a:gdLst/>
              <a:ahLst/>
              <a:cxnLst/>
              <a:rect l="0" t="0" r="r" b="b"/>
              <a:pathLst>
                <a:path w="390" h="319">
                  <a:moveTo>
                    <a:pt x="171" y="41"/>
                  </a:moveTo>
                  <a:cubicBezTo>
                    <a:pt x="199" y="41"/>
                    <a:pt x="226" y="41"/>
                    <a:pt x="254" y="41"/>
                  </a:cubicBezTo>
                  <a:cubicBezTo>
                    <a:pt x="229" y="148"/>
                    <a:pt x="223" y="179"/>
                    <a:pt x="223" y="229"/>
                  </a:cubicBezTo>
                  <a:cubicBezTo>
                    <a:pt x="223" y="239"/>
                    <a:pt x="223" y="260"/>
                    <a:pt x="229" y="284"/>
                  </a:cubicBezTo>
                  <a:cubicBezTo>
                    <a:pt x="235" y="315"/>
                    <a:pt x="243" y="319"/>
                    <a:pt x="256" y="319"/>
                  </a:cubicBezTo>
                  <a:cubicBezTo>
                    <a:pt x="270" y="319"/>
                    <a:pt x="285" y="307"/>
                    <a:pt x="285" y="293"/>
                  </a:cubicBezTo>
                  <a:cubicBezTo>
                    <a:pt x="285" y="289"/>
                    <a:pt x="285" y="286"/>
                    <a:pt x="280" y="276"/>
                  </a:cubicBezTo>
                  <a:cubicBezTo>
                    <a:pt x="260" y="225"/>
                    <a:pt x="260" y="177"/>
                    <a:pt x="260" y="157"/>
                  </a:cubicBezTo>
                  <a:cubicBezTo>
                    <a:pt x="260" y="120"/>
                    <a:pt x="264" y="80"/>
                    <a:pt x="272" y="41"/>
                  </a:cubicBezTo>
                  <a:cubicBezTo>
                    <a:pt x="300" y="41"/>
                    <a:pt x="327" y="41"/>
                    <a:pt x="355" y="41"/>
                  </a:cubicBezTo>
                  <a:cubicBezTo>
                    <a:pt x="365" y="41"/>
                    <a:pt x="390" y="41"/>
                    <a:pt x="390" y="16"/>
                  </a:cubicBezTo>
                  <a:cubicBezTo>
                    <a:pt x="390" y="0"/>
                    <a:pt x="375" y="0"/>
                    <a:pt x="361" y="0"/>
                  </a:cubicBezTo>
                  <a:cubicBezTo>
                    <a:pt x="280" y="0"/>
                    <a:pt x="199" y="0"/>
                    <a:pt x="118" y="0"/>
                  </a:cubicBezTo>
                  <a:cubicBezTo>
                    <a:pt x="103" y="0"/>
                    <a:pt x="74" y="0"/>
                    <a:pt x="43" y="33"/>
                  </a:cubicBezTo>
                  <a:cubicBezTo>
                    <a:pt x="19" y="62"/>
                    <a:pt x="0" y="95"/>
                    <a:pt x="0" y="99"/>
                  </a:cubicBezTo>
                  <a:cubicBezTo>
                    <a:pt x="3" y="102"/>
                    <a:pt x="0" y="107"/>
                    <a:pt x="8" y="107"/>
                  </a:cubicBezTo>
                  <a:cubicBezTo>
                    <a:pt x="14" y="107"/>
                    <a:pt x="14" y="103"/>
                    <a:pt x="19" y="97"/>
                  </a:cubicBezTo>
                  <a:cubicBezTo>
                    <a:pt x="56" y="41"/>
                    <a:pt x="97" y="41"/>
                    <a:pt x="111" y="41"/>
                  </a:cubicBezTo>
                  <a:cubicBezTo>
                    <a:pt x="125" y="41"/>
                    <a:pt x="139" y="41"/>
                    <a:pt x="153" y="41"/>
                  </a:cubicBezTo>
                  <a:cubicBezTo>
                    <a:pt x="130" y="130"/>
                    <a:pt x="91" y="216"/>
                    <a:pt x="60" y="282"/>
                  </a:cubicBezTo>
                  <a:cubicBezTo>
                    <a:pt x="54" y="293"/>
                    <a:pt x="54" y="295"/>
                    <a:pt x="54" y="301"/>
                  </a:cubicBezTo>
                  <a:cubicBezTo>
                    <a:pt x="54" y="313"/>
                    <a:pt x="66" y="319"/>
                    <a:pt x="74" y="319"/>
                  </a:cubicBezTo>
                  <a:cubicBezTo>
                    <a:pt x="97" y="319"/>
                    <a:pt x="103" y="299"/>
                    <a:pt x="111" y="272"/>
                  </a:cubicBezTo>
                  <a:cubicBezTo>
                    <a:pt x="122" y="239"/>
                    <a:pt x="122" y="237"/>
                    <a:pt x="130" y="202"/>
                  </a:cubicBezTo>
                  <a:cubicBezTo>
                    <a:pt x="144" y="148"/>
                    <a:pt x="157" y="95"/>
                    <a:pt x="171" y="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301"/>
            <p:cNvSpPr/>
            <p:nvPr/>
          </p:nvSpPr>
          <p:spPr>
            <a:xfrm>
              <a:off x="7065360" y="4269960"/>
              <a:ext cx="138240" cy="114840"/>
            </a:xfrm>
            <a:custGeom>
              <a:avLst/>
              <a:gdLst/>
              <a:ahLst/>
              <a:cxnLst/>
              <a:rect l="0" t="0" r="r" b="b"/>
              <a:pathLst>
                <a:path w="384" h="319">
                  <a:moveTo>
                    <a:pt x="348" y="41"/>
                  </a:moveTo>
                  <a:cubicBezTo>
                    <a:pt x="359" y="41"/>
                    <a:pt x="384" y="41"/>
                    <a:pt x="384" y="16"/>
                  </a:cubicBezTo>
                  <a:cubicBezTo>
                    <a:pt x="384" y="0"/>
                    <a:pt x="369" y="0"/>
                    <a:pt x="355" y="0"/>
                  </a:cubicBezTo>
                  <a:cubicBezTo>
                    <a:pt x="300" y="0"/>
                    <a:pt x="245" y="0"/>
                    <a:pt x="190" y="0"/>
                  </a:cubicBezTo>
                  <a:cubicBezTo>
                    <a:pt x="80" y="0"/>
                    <a:pt x="0" y="120"/>
                    <a:pt x="0" y="206"/>
                  </a:cubicBezTo>
                  <a:cubicBezTo>
                    <a:pt x="0" y="270"/>
                    <a:pt x="43" y="319"/>
                    <a:pt x="109" y="319"/>
                  </a:cubicBezTo>
                  <a:cubicBezTo>
                    <a:pt x="194" y="319"/>
                    <a:pt x="291" y="233"/>
                    <a:pt x="291" y="122"/>
                  </a:cubicBezTo>
                  <a:cubicBezTo>
                    <a:pt x="291" y="109"/>
                    <a:pt x="291" y="74"/>
                    <a:pt x="268" y="41"/>
                  </a:cubicBezTo>
                  <a:cubicBezTo>
                    <a:pt x="295" y="41"/>
                    <a:pt x="322" y="41"/>
                    <a:pt x="348" y="41"/>
                  </a:cubicBezTo>
                  <a:moveTo>
                    <a:pt x="109" y="303"/>
                  </a:moveTo>
                  <a:cubicBezTo>
                    <a:pt x="74" y="303"/>
                    <a:pt x="45" y="278"/>
                    <a:pt x="45" y="225"/>
                  </a:cubicBezTo>
                  <a:cubicBezTo>
                    <a:pt x="45" y="204"/>
                    <a:pt x="54" y="144"/>
                    <a:pt x="80" y="101"/>
                  </a:cubicBezTo>
                  <a:cubicBezTo>
                    <a:pt x="109" y="52"/>
                    <a:pt x="153" y="41"/>
                    <a:pt x="177" y="41"/>
                  </a:cubicBezTo>
                  <a:cubicBezTo>
                    <a:pt x="239" y="41"/>
                    <a:pt x="245" y="89"/>
                    <a:pt x="245" y="111"/>
                  </a:cubicBezTo>
                  <a:cubicBezTo>
                    <a:pt x="245" y="146"/>
                    <a:pt x="231" y="206"/>
                    <a:pt x="206" y="243"/>
                  </a:cubicBezTo>
                  <a:cubicBezTo>
                    <a:pt x="177" y="284"/>
                    <a:pt x="138" y="303"/>
                    <a:pt x="109" y="30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302"/>
            <p:cNvSpPr/>
            <p:nvPr/>
          </p:nvSpPr>
          <p:spPr>
            <a:xfrm>
              <a:off x="7296120" y="4057920"/>
              <a:ext cx="100800" cy="119520"/>
            </a:xfrm>
            <a:custGeom>
              <a:avLst/>
              <a:gdLst/>
              <a:ahLst/>
              <a:cxnLst/>
              <a:rect l="0" t="0" r="r" b="b"/>
              <a:pathLst>
                <a:path w="280" h="332">
                  <a:moveTo>
                    <a:pt x="60" y="142"/>
                  </a:moveTo>
                  <a:cubicBezTo>
                    <a:pt x="66" y="35"/>
                    <a:pt x="126" y="16"/>
                    <a:pt x="151" y="16"/>
                  </a:cubicBezTo>
                  <a:cubicBezTo>
                    <a:pt x="225" y="16"/>
                    <a:pt x="233" y="113"/>
                    <a:pt x="233" y="142"/>
                  </a:cubicBezTo>
                  <a:cubicBezTo>
                    <a:pt x="175" y="142"/>
                    <a:pt x="118" y="142"/>
                    <a:pt x="60" y="142"/>
                  </a:cubicBezTo>
                  <a:moveTo>
                    <a:pt x="60" y="157"/>
                  </a:moveTo>
                  <a:cubicBezTo>
                    <a:pt x="127" y="157"/>
                    <a:pt x="195" y="157"/>
                    <a:pt x="262" y="157"/>
                  </a:cubicBezTo>
                  <a:cubicBezTo>
                    <a:pt x="278" y="157"/>
                    <a:pt x="280" y="157"/>
                    <a:pt x="280" y="142"/>
                  </a:cubicBezTo>
                  <a:cubicBezTo>
                    <a:pt x="280" y="70"/>
                    <a:pt x="241" y="0"/>
                    <a:pt x="151" y="0"/>
                  </a:cubicBezTo>
                  <a:cubicBezTo>
                    <a:pt x="66" y="0"/>
                    <a:pt x="0" y="74"/>
                    <a:pt x="0" y="165"/>
                  </a:cubicBezTo>
                  <a:cubicBezTo>
                    <a:pt x="0" y="262"/>
                    <a:pt x="76" y="332"/>
                    <a:pt x="159" y="332"/>
                  </a:cubicBezTo>
                  <a:cubicBezTo>
                    <a:pt x="247" y="332"/>
                    <a:pt x="280" y="251"/>
                    <a:pt x="280" y="239"/>
                  </a:cubicBezTo>
                  <a:cubicBezTo>
                    <a:pt x="280" y="231"/>
                    <a:pt x="274" y="229"/>
                    <a:pt x="270" y="229"/>
                  </a:cubicBezTo>
                  <a:cubicBezTo>
                    <a:pt x="264" y="229"/>
                    <a:pt x="262" y="235"/>
                    <a:pt x="262" y="239"/>
                  </a:cubicBezTo>
                  <a:cubicBezTo>
                    <a:pt x="235" y="315"/>
                    <a:pt x="171" y="315"/>
                    <a:pt x="163" y="315"/>
                  </a:cubicBezTo>
                  <a:cubicBezTo>
                    <a:pt x="128" y="315"/>
                    <a:pt x="99" y="293"/>
                    <a:pt x="82" y="266"/>
                  </a:cubicBezTo>
                  <a:cubicBezTo>
                    <a:pt x="60" y="231"/>
                    <a:pt x="60" y="183"/>
                    <a:pt x="60" y="1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303"/>
            <p:cNvSpPr/>
            <p:nvPr/>
          </p:nvSpPr>
          <p:spPr>
            <a:xfrm>
              <a:off x="7407720" y="4062240"/>
              <a:ext cx="132120" cy="111960"/>
            </a:xfrm>
            <a:custGeom>
              <a:avLst/>
              <a:gdLst/>
              <a:ahLst/>
              <a:cxnLst/>
              <a:rect l="0" t="0" r="r" b="b"/>
              <a:pathLst>
                <a:path w="367" h="311">
                  <a:moveTo>
                    <a:pt x="200" y="142"/>
                  </a:moveTo>
                  <a:cubicBezTo>
                    <a:pt x="223" y="115"/>
                    <a:pt x="250" y="78"/>
                    <a:pt x="266" y="60"/>
                  </a:cubicBezTo>
                  <a:cubicBezTo>
                    <a:pt x="289" y="35"/>
                    <a:pt x="320" y="23"/>
                    <a:pt x="353" y="23"/>
                  </a:cubicBezTo>
                  <a:cubicBezTo>
                    <a:pt x="353" y="15"/>
                    <a:pt x="353" y="8"/>
                    <a:pt x="353" y="0"/>
                  </a:cubicBezTo>
                  <a:cubicBezTo>
                    <a:pt x="334" y="2"/>
                    <a:pt x="313" y="2"/>
                    <a:pt x="293" y="2"/>
                  </a:cubicBezTo>
                  <a:cubicBezTo>
                    <a:pt x="272" y="2"/>
                    <a:pt x="233" y="2"/>
                    <a:pt x="225" y="0"/>
                  </a:cubicBezTo>
                  <a:cubicBezTo>
                    <a:pt x="225" y="8"/>
                    <a:pt x="225" y="15"/>
                    <a:pt x="225" y="23"/>
                  </a:cubicBezTo>
                  <a:cubicBezTo>
                    <a:pt x="239" y="25"/>
                    <a:pt x="245" y="33"/>
                    <a:pt x="245" y="45"/>
                  </a:cubicBezTo>
                  <a:cubicBezTo>
                    <a:pt x="245" y="58"/>
                    <a:pt x="237" y="66"/>
                    <a:pt x="235" y="70"/>
                  </a:cubicBezTo>
                  <a:cubicBezTo>
                    <a:pt x="220" y="89"/>
                    <a:pt x="205" y="109"/>
                    <a:pt x="190" y="128"/>
                  </a:cubicBezTo>
                  <a:cubicBezTo>
                    <a:pt x="170" y="103"/>
                    <a:pt x="151" y="78"/>
                    <a:pt x="132" y="54"/>
                  </a:cubicBezTo>
                  <a:cubicBezTo>
                    <a:pt x="126" y="47"/>
                    <a:pt x="126" y="45"/>
                    <a:pt x="126" y="41"/>
                  </a:cubicBezTo>
                  <a:cubicBezTo>
                    <a:pt x="126" y="31"/>
                    <a:pt x="138" y="23"/>
                    <a:pt x="153" y="23"/>
                  </a:cubicBezTo>
                  <a:cubicBezTo>
                    <a:pt x="153" y="15"/>
                    <a:pt x="153" y="8"/>
                    <a:pt x="153" y="0"/>
                  </a:cubicBezTo>
                  <a:cubicBezTo>
                    <a:pt x="132" y="2"/>
                    <a:pt x="85" y="2"/>
                    <a:pt x="74" y="2"/>
                  </a:cubicBezTo>
                  <a:cubicBezTo>
                    <a:pt x="58" y="2"/>
                    <a:pt x="25" y="2"/>
                    <a:pt x="4" y="0"/>
                  </a:cubicBezTo>
                  <a:cubicBezTo>
                    <a:pt x="4" y="8"/>
                    <a:pt x="4" y="15"/>
                    <a:pt x="4" y="23"/>
                  </a:cubicBezTo>
                  <a:cubicBezTo>
                    <a:pt x="56" y="23"/>
                    <a:pt x="56" y="23"/>
                    <a:pt x="91" y="66"/>
                  </a:cubicBezTo>
                  <a:cubicBezTo>
                    <a:pt x="114" y="98"/>
                    <a:pt x="137" y="129"/>
                    <a:pt x="161" y="161"/>
                  </a:cubicBezTo>
                  <a:cubicBezTo>
                    <a:pt x="138" y="189"/>
                    <a:pt x="115" y="217"/>
                    <a:pt x="93" y="245"/>
                  </a:cubicBezTo>
                  <a:cubicBezTo>
                    <a:pt x="60" y="289"/>
                    <a:pt x="16" y="291"/>
                    <a:pt x="0" y="291"/>
                  </a:cubicBezTo>
                  <a:cubicBezTo>
                    <a:pt x="0" y="297"/>
                    <a:pt x="0" y="304"/>
                    <a:pt x="0" y="311"/>
                  </a:cubicBezTo>
                  <a:cubicBezTo>
                    <a:pt x="21" y="311"/>
                    <a:pt x="41" y="309"/>
                    <a:pt x="62" y="309"/>
                  </a:cubicBezTo>
                  <a:cubicBezTo>
                    <a:pt x="82" y="309"/>
                    <a:pt x="113" y="311"/>
                    <a:pt x="130" y="311"/>
                  </a:cubicBezTo>
                  <a:cubicBezTo>
                    <a:pt x="130" y="304"/>
                    <a:pt x="130" y="297"/>
                    <a:pt x="130" y="291"/>
                  </a:cubicBezTo>
                  <a:cubicBezTo>
                    <a:pt x="113" y="286"/>
                    <a:pt x="109" y="278"/>
                    <a:pt x="109" y="268"/>
                  </a:cubicBezTo>
                  <a:cubicBezTo>
                    <a:pt x="109" y="251"/>
                    <a:pt x="130" y="227"/>
                    <a:pt x="173" y="175"/>
                  </a:cubicBezTo>
                  <a:cubicBezTo>
                    <a:pt x="192" y="199"/>
                    <a:pt x="210" y="223"/>
                    <a:pt x="229" y="247"/>
                  </a:cubicBezTo>
                  <a:cubicBezTo>
                    <a:pt x="235" y="256"/>
                    <a:pt x="245" y="268"/>
                    <a:pt x="245" y="272"/>
                  </a:cubicBezTo>
                  <a:cubicBezTo>
                    <a:pt x="245" y="278"/>
                    <a:pt x="237" y="289"/>
                    <a:pt x="219" y="291"/>
                  </a:cubicBezTo>
                  <a:cubicBezTo>
                    <a:pt x="219" y="297"/>
                    <a:pt x="219" y="304"/>
                    <a:pt x="219" y="311"/>
                  </a:cubicBezTo>
                  <a:cubicBezTo>
                    <a:pt x="239" y="311"/>
                    <a:pt x="280" y="309"/>
                    <a:pt x="297" y="309"/>
                  </a:cubicBezTo>
                  <a:cubicBezTo>
                    <a:pt x="315" y="309"/>
                    <a:pt x="344" y="311"/>
                    <a:pt x="367" y="311"/>
                  </a:cubicBezTo>
                  <a:cubicBezTo>
                    <a:pt x="367" y="304"/>
                    <a:pt x="367" y="297"/>
                    <a:pt x="367" y="291"/>
                  </a:cubicBezTo>
                  <a:cubicBezTo>
                    <a:pt x="328" y="291"/>
                    <a:pt x="313" y="289"/>
                    <a:pt x="297" y="268"/>
                  </a:cubicBezTo>
                  <a:cubicBezTo>
                    <a:pt x="265" y="226"/>
                    <a:pt x="232" y="184"/>
                    <a:pt x="200" y="14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04"/>
            <p:cNvSpPr/>
            <p:nvPr/>
          </p:nvSpPr>
          <p:spPr>
            <a:xfrm>
              <a:off x="7550280" y="4059360"/>
              <a:ext cx="128520" cy="166320"/>
            </a:xfrm>
            <a:custGeom>
              <a:avLst/>
              <a:gdLst/>
              <a:ahLst/>
              <a:cxnLst/>
              <a:rect l="0" t="0" r="r" b="b"/>
              <a:pathLst>
                <a:path w="357" h="462">
                  <a:moveTo>
                    <a:pt x="103" y="47"/>
                  </a:moveTo>
                  <a:cubicBezTo>
                    <a:pt x="103" y="32"/>
                    <a:pt x="103" y="16"/>
                    <a:pt x="103" y="0"/>
                  </a:cubicBezTo>
                  <a:cubicBezTo>
                    <a:pt x="69" y="3"/>
                    <a:pt x="34" y="5"/>
                    <a:pt x="0" y="8"/>
                  </a:cubicBezTo>
                  <a:cubicBezTo>
                    <a:pt x="0" y="16"/>
                    <a:pt x="0" y="23"/>
                    <a:pt x="0" y="31"/>
                  </a:cubicBezTo>
                  <a:cubicBezTo>
                    <a:pt x="49" y="31"/>
                    <a:pt x="56" y="35"/>
                    <a:pt x="56" y="68"/>
                  </a:cubicBezTo>
                  <a:cubicBezTo>
                    <a:pt x="56" y="181"/>
                    <a:pt x="56" y="293"/>
                    <a:pt x="56" y="406"/>
                  </a:cubicBezTo>
                  <a:cubicBezTo>
                    <a:pt x="56" y="439"/>
                    <a:pt x="47" y="439"/>
                    <a:pt x="0" y="439"/>
                  </a:cubicBezTo>
                  <a:cubicBezTo>
                    <a:pt x="0" y="446"/>
                    <a:pt x="0" y="454"/>
                    <a:pt x="0" y="462"/>
                  </a:cubicBezTo>
                  <a:cubicBezTo>
                    <a:pt x="23" y="460"/>
                    <a:pt x="62" y="457"/>
                    <a:pt x="80" y="457"/>
                  </a:cubicBezTo>
                  <a:cubicBezTo>
                    <a:pt x="99" y="457"/>
                    <a:pt x="136" y="460"/>
                    <a:pt x="163" y="462"/>
                  </a:cubicBezTo>
                  <a:cubicBezTo>
                    <a:pt x="163" y="454"/>
                    <a:pt x="163" y="446"/>
                    <a:pt x="163" y="439"/>
                  </a:cubicBezTo>
                  <a:cubicBezTo>
                    <a:pt x="113" y="439"/>
                    <a:pt x="105" y="439"/>
                    <a:pt x="105" y="406"/>
                  </a:cubicBezTo>
                  <a:cubicBezTo>
                    <a:pt x="105" y="365"/>
                    <a:pt x="105" y="325"/>
                    <a:pt x="105" y="284"/>
                  </a:cubicBezTo>
                  <a:cubicBezTo>
                    <a:pt x="105" y="282"/>
                    <a:pt x="105" y="280"/>
                    <a:pt x="105" y="278"/>
                  </a:cubicBezTo>
                  <a:cubicBezTo>
                    <a:pt x="109" y="289"/>
                    <a:pt x="140" y="328"/>
                    <a:pt x="194" y="328"/>
                  </a:cubicBezTo>
                  <a:cubicBezTo>
                    <a:pt x="280" y="328"/>
                    <a:pt x="357" y="258"/>
                    <a:pt x="357" y="165"/>
                  </a:cubicBezTo>
                  <a:cubicBezTo>
                    <a:pt x="357" y="72"/>
                    <a:pt x="287" y="0"/>
                    <a:pt x="204" y="0"/>
                  </a:cubicBezTo>
                  <a:cubicBezTo>
                    <a:pt x="148" y="0"/>
                    <a:pt x="118" y="33"/>
                    <a:pt x="103" y="47"/>
                  </a:cubicBezTo>
                  <a:moveTo>
                    <a:pt x="105" y="237"/>
                  </a:moveTo>
                  <a:cubicBezTo>
                    <a:pt x="105" y="183"/>
                    <a:pt x="105" y="130"/>
                    <a:pt x="105" y="76"/>
                  </a:cubicBezTo>
                  <a:cubicBezTo>
                    <a:pt x="126" y="39"/>
                    <a:pt x="163" y="19"/>
                    <a:pt x="200" y="19"/>
                  </a:cubicBezTo>
                  <a:cubicBezTo>
                    <a:pt x="252" y="19"/>
                    <a:pt x="297" y="82"/>
                    <a:pt x="297" y="165"/>
                  </a:cubicBezTo>
                  <a:cubicBezTo>
                    <a:pt x="297" y="251"/>
                    <a:pt x="245" y="313"/>
                    <a:pt x="192" y="313"/>
                  </a:cubicBezTo>
                  <a:cubicBezTo>
                    <a:pt x="163" y="313"/>
                    <a:pt x="136" y="299"/>
                    <a:pt x="115" y="268"/>
                  </a:cubicBezTo>
                  <a:cubicBezTo>
                    <a:pt x="105" y="253"/>
                    <a:pt x="105" y="251"/>
                    <a:pt x="105" y="23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05"/>
            <p:cNvSpPr/>
            <p:nvPr/>
          </p:nvSpPr>
          <p:spPr>
            <a:xfrm>
              <a:off x="7792200" y="3718800"/>
              <a:ext cx="135720" cy="781200"/>
            </a:xfrm>
            <a:custGeom>
              <a:avLst/>
              <a:gdLst/>
              <a:ahLst/>
              <a:cxnLst/>
              <a:rect l="0" t="0" r="r" b="b"/>
              <a:pathLst>
                <a:path w="377" h="2170">
                  <a:moveTo>
                    <a:pt x="377" y="2162"/>
                  </a:moveTo>
                  <a:cubicBezTo>
                    <a:pt x="377" y="2160"/>
                    <a:pt x="377" y="2160"/>
                    <a:pt x="373" y="2153"/>
                  </a:cubicBezTo>
                  <a:cubicBezTo>
                    <a:pt x="305" y="2069"/>
                    <a:pt x="247" y="1976"/>
                    <a:pt x="204" y="1877"/>
                  </a:cubicBezTo>
                  <a:cubicBezTo>
                    <a:pt x="109" y="1655"/>
                    <a:pt x="70" y="1397"/>
                    <a:pt x="70" y="1086"/>
                  </a:cubicBezTo>
                  <a:cubicBezTo>
                    <a:pt x="70" y="777"/>
                    <a:pt x="107" y="507"/>
                    <a:pt x="214" y="270"/>
                  </a:cubicBezTo>
                  <a:cubicBezTo>
                    <a:pt x="256" y="177"/>
                    <a:pt x="311" y="93"/>
                    <a:pt x="375" y="14"/>
                  </a:cubicBezTo>
                  <a:cubicBezTo>
                    <a:pt x="377" y="12"/>
                    <a:pt x="377" y="10"/>
                    <a:pt x="377" y="8"/>
                  </a:cubicBezTo>
                  <a:cubicBezTo>
                    <a:pt x="377" y="0"/>
                    <a:pt x="374" y="0"/>
                    <a:pt x="363" y="0"/>
                  </a:cubicBezTo>
                  <a:cubicBezTo>
                    <a:pt x="352" y="0"/>
                    <a:pt x="351" y="0"/>
                    <a:pt x="348" y="2"/>
                  </a:cubicBezTo>
                  <a:cubicBezTo>
                    <a:pt x="315" y="43"/>
                    <a:pt x="303" y="45"/>
                    <a:pt x="247" y="126"/>
                  </a:cubicBezTo>
                  <a:cubicBezTo>
                    <a:pt x="120" y="303"/>
                    <a:pt x="56" y="515"/>
                    <a:pt x="25" y="732"/>
                  </a:cubicBezTo>
                  <a:cubicBezTo>
                    <a:pt x="6" y="849"/>
                    <a:pt x="0" y="966"/>
                    <a:pt x="0" y="1084"/>
                  </a:cubicBezTo>
                  <a:cubicBezTo>
                    <a:pt x="0" y="1356"/>
                    <a:pt x="35" y="1632"/>
                    <a:pt x="151" y="1879"/>
                  </a:cubicBezTo>
                  <a:cubicBezTo>
                    <a:pt x="202" y="1989"/>
                    <a:pt x="270" y="2088"/>
                    <a:pt x="342" y="2164"/>
                  </a:cubicBezTo>
                  <a:cubicBezTo>
                    <a:pt x="348" y="2168"/>
                    <a:pt x="351" y="2170"/>
                    <a:pt x="363" y="2170"/>
                  </a:cubicBezTo>
                  <a:cubicBezTo>
                    <a:pt x="373" y="2170"/>
                    <a:pt x="377" y="2170"/>
                    <a:pt x="377" y="2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306"/>
            <p:cNvSpPr/>
            <p:nvPr/>
          </p:nvSpPr>
          <p:spPr>
            <a:xfrm>
              <a:off x="7959240" y="4104720"/>
              <a:ext cx="159480" cy="10440"/>
            </a:xfrm>
            <a:custGeom>
              <a:avLst/>
              <a:gdLst/>
              <a:ahLst/>
              <a:cxnLst/>
              <a:rect l="0" t="0" r="r" b="b"/>
              <a:pathLst>
                <a:path w="443" h="29">
                  <a:moveTo>
                    <a:pt x="417" y="29"/>
                  </a:moveTo>
                  <a:cubicBezTo>
                    <a:pt x="429" y="29"/>
                    <a:pt x="443" y="29"/>
                    <a:pt x="443" y="14"/>
                  </a:cubicBezTo>
                  <a:cubicBezTo>
                    <a:pt x="443" y="0"/>
                    <a:pt x="429" y="0"/>
                    <a:pt x="417" y="0"/>
                  </a:cubicBezTo>
                  <a:cubicBezTo>
                    <a:pt x="286" y="0"/>
                    <a:pt x="155" y="0"/>
                    <a:pt x="25" y="0"/>
                  </a:cubicBezTo>
                  <a:cubicBezTo>
                    <a:pt x="12" y="0"/>
                    <a:pt x="0" y="0"/>
                    <a:pt x="0" y="14"/>
                  </a:cubicBezTo>
                  <a:cubicBezTo>
                    <a:pt x="0" y="29"/>
                    <a:pt x="12" y="29"/>
                    <a:pt x="25" y="29"/>
                  </a:cubicBezTo>
                  <a:cubicBezTo>
                    <a:pt x="155" y="29"/>
                    <a:pt x="286" y="29"/>
                    <a:pt x="417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7"/>
            <p:cNvSpPr/>
            <p:nvPr/>
          </p:nvSpPr>
          <p:spPr>
            <a:xfrm>
              <a:off x="8238240" y="3797640"/>
              <a:ext cx="128520" cy="623880"/>
            </a:xfrm>
            <a:custGeom>
              <a:avLst/>
              <a:gdLst/>
              <a:ahLst/>
              <a:cxnLst/>
              <a:rect l="0" t="0" r="r" b="b"/>
              <a:pathLst>
                <a:path w="357" h="1733">
                  <a:moveTo>
                    <a:pt x="357" y="1727"/>
                  </a:moveTo>
                  <a:cubicBezTo>
                    <a:pt x="357" y="1725"/>
                    <a:pt x="355" y="1723"/>
                    <a:pt x="353" y="1721"/>
                  </a:cubicBezTo>
                  <a:cubicBezTo>
                    <a:pt x="326" y="1694"/>
                    <a:pt x="278" y="1644"/>
                    <a:pt x="229" y="1566"/>
                  </a:cubicBezTo>
                  <a:cubicBezTo>
                    <a:pt x="111" y="1381"/>
                    <a:pt x="60" y="1146"/>
                    <a:pt x="60" y="868"/>
                  </a:cubicBezTo>
                  <a:cubicBezTo>
                    <a:pt x="60" y="672"/>
                    <a:pt x="85" y="420"/>
                    <a:pt x="204" y="206"/>
                  </a:cubicBezTo>
                  <a:cubicBezTo>
                    <a:pt x="262" y="103"/>
                    <a:pt x="322" y="43"/>
                    <a:pt x="353" y="12"/>
                  </a:cubicBezTo>
                  <a:cubicBezTo>
                    <a:pt x="357" y="10"/>
                    <a:pt x="357" y="8"/>
                    <a:pt x="357" y="6"/>
                  </a:cubicBezTo>
                  <a:cubicBezTo>
                    <a:pt x="357" y="0"/>
                    <a:pt x="351" y="0"/>
                    <a:pt x="340" y="0"/>
                  </a:cubicBezTo>
                  <a:cubicBezTo>
                    <a:pt x="330" y="0"/>
                    <a:pt x="330" y="0"/>
                    <a:pt x="318" y="10"/>
                  </a:cubicBezTo>
                  <a:cubicBezTo>
                    <a:pt x="76" y="231"/>
                    <a:pt x="0" y="563"/>
                    <a:pt x="0" y="866"/>
                  </a:cubicBezTo>
                  <a:cubicBezTo>
                    <a:pt x="0" y="1150"/>
                    <a:pt x="64" y="1436"/>
                    <a:pt x="247" y="1653"/>
                  </a:cubicBezTo>
                  <a:cubicBezTo>
                    <a:pt x="264" y="1669"/>
                    <a:pt x="291" y="1700"/>
                    <a:pt x="320" y="1725"/>
                  </a:cubicBezTo>
                  <a:cubicBezTo>
                    <a:pt x="330" y="1733"/>
                    <a:pt x="330" y="1733"/>
                    <a:pt x="340" y="1733"/>
                  </a:cubicBezTo>
                  <a:cubicBezTo>
                    <a:pt x="351" y="1733"/>
                    <a:pt x="357" y="1733"/>
                    <a:pt x="357" y="17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8"/>
            <p:cNvSpPr/>
            <p:nvPr/>
          </p:nvSpPr>
          <p:spPr>
            <a:xfrm>
              <a:off x="8419320" y="3886560"/>
              <a:ext cx="85320" cy="114840"/>
            </a:xfrm>
            <a:custGeom>
              <a:avLst/>
              <a:gdLst/>
              <a:ahLst/>
              <a:cxnLst/>
              <a:rect l="0" t="0" r="r" b="b"/>
              <a:pathLst>
                <a:path w="237" h="319">
                  <a:moveTo>
                    <a:pt x="181" y="148"/>
                  </a:moveTo>
                  <a:cubicBezTo>
                    <a:pt x="194" y="148"/>
                    <a:pt x="206" y="148"/>
                    <a:pt x="206" y="136"/>
                  </a:cubicBezTo>
                  <a:cubicBezTo>
                    <a:pt x="206" y="126"/>
                    <a:pt x="198" y="126"/>
                    <a:pt x="186" y="126"/>
                  </a:cubicBezTo>
                  <a:cubicBezTo>
                    <a:pt x="146" y="126"/>
                    <a:pt x="107" y="126"/>
                    <a:pt x="68" y="126"/>
                  </a:cubicBezTo>
                  <a:cubicBezTo>
                    <a:pt x="85" y="64"/>
                    <a:pt x="126" y="23"/>
                    <a:pt x="192" y="23"/>
                  </a:cubicBezTo>
                  <a:cubicBezTo>
                    <a:pt x="199" y="23"/>
                    <a:pt x="207" y="23"/>
                    <a:pt x="214" y="23"/>
                  </a:cubicBezTo>
                  <a:cubicBezTo>
                    <a:pt x="227" y="23"/>
                    <a:pt x="237" y="23"/>
                    <a:pt x="237" y="10"/>
                  </a:cubicBezTo>
                  <a:cubicBezTo>
                    <a:pt x="237" y="0"/>
                    <a:pt x="229" y="0"/>
                    <a:pt x="217" y="0"/>
                  </a:cubicBezTo>
                  <a:cubicBezTo>
                    <a:pt x="208" y="0"/>
                    <a:pt x="200" y="0"/>
                    <a:pt x="192" y="0"/>
                  </a:cubicBezTo>
                  <a:cubicBezTo>
                    <a:pt x="97" y="0"/>
                    <a:pt x="0" y="72"/>
                    <a:pt x="0" y="183"/>
                  </a:cubicBezTo>
                  <a:cubicBezTo>
                    <a:pt x="0" y="262"/>
                    <a:pt x="54" y="319"/>
                    <a:pt x="130" y="319"/>
                  </a:cubicBezTo>
                  <a:cubicBezTo>
                    <a:pt x="177" y="319"/>
                    <a:pt x="225" y="291"/>
                    <a:pt x="225" y="282"/>
                  </a:cubicBezTo>
                  <a:cubicBezTo>
                    <a:pt x="225" y="280"/>
                    <a:pt x="225" y="272"/>
                    <a:pt x="219" y="272"/>
                  </a:cubicBezTo>
                  <a:cubicBezTo>
                    <a:pt x="217" y="272"/>
                    <a:pt x="214" y="272"/>
                    <a:pt x="208" y="276"/>
                  </a:cubicBezTo>
                  <a:cubicBezTo>
                    <a:pt x="186" y="291"/>
                    <a:pt x="159" y="303"/>
                    <a:pt x="132" y="303"/>
                  </a:cubicBezTo>
                  <a:cubicBezTo>
                    <a:pt x="91" y="303"/>
                    <a:pt x="54" y="272"/>
                    <a:pt x="54" y="208"/>
                  </a:cubicBezTo>
                  <a:cubicBezTo>
                    <a:pt x="54" y="183"/>
                    <a:pt x="60" y="157"/>
                    <a:pt x="62" y="148"/>
                  </a:cubicBezTo>
                  <a:cubicBezTo>
                    <a:pt x="102" y="148"/>
                    <a:pt x="142" y="148"/>
                    <a:pt x="181" y="14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9"/>
            <p:cNvSpPr/>
            <p:nvPr/>
          </p:nvSpPr>
          <p:spPr>
            <a:xfrm>
              <a:off x="8592480" y="3927960"/>
              <a:ext cx="159480" cy="10440"/>
            </a:xfrm>
            <a:custGeom>
              <a:avLst/>
              <a:gdLst/>
              <a:ahLst/>
              <a:cxnLst/>
              <a:rect l="0" t="0" r="r" b="b"/>
              <a:pathLst>
                <a:path w="443" h="29">
                  <a:moveTo>
                    <a:pt x="419" y="29"/>
                  </a:moveTo>
                  <a:cubicBezTo>
                    <a:pt x="431" y="29"/>
                    <a:pt x="443" y="29"/>
                    <a:pt x="443" y="14"/>
                  </a:cubicBezTo>
                  <a:cubicBezTo>
                    <a:pt x="443" y="0"/>
                    <a:pt x="431" y="0"/>
                    <a:pt x="419" y="0"/>
                  </a:cubicBezTo>
                  <a:cubicBezTo>
                    <a:pt x="288" y="0"/>
                    <a:pt x="157" y="0"/>
                    <a:pt x="27" y="0"/>
                  </a:cubicBezTo>
                  <a:cubicBezTo>
                    <a:pt x="14" y="0"/>
                    <a:pt x="0" y="0"/>
                    <a:pt x="0" y="14"/>
                  </a:cubicBezTo>
                  <a:cubicBezTo>
                    <a:pt x="0" y="29"/>
                    <a:pt x="14" y="29"/>
                    <a:pt x="27" y="29"/>
                  </a:cubicBezTo>
                  <a:cubicBezTo>
                    <a:pt x="157" y="29"/>
                    <a:pt x="288" y="29"/>
                    <a:pt x="419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8844120" y="3812400"/>
              <a:ext cx="192240" cy="186120"/>
            </a:xfrm>
            <a:custGeom>
              <a:avLst/>
              <a:gdLst/>
              <a:ahLst/>
              <a:cxnLst/>
              <a:rect l="0" t="0" r="r" b="b"/>
              <a:pathLst>
                <a:path w="534" h="517">
                  <a:moveTo>
                    <a:pt x="287" y="12"/>
                  </a:moveTo>
                  <a:cubicBezTo>
                    <a:pt x="280" y="2"/>
                    <a:pt x="280" y="0"/>
                    <a:pt x="268" y="0"/>
                  </a:cubicBezTo>
                  <a:cubicBezTo>
                    <a:pt x="256" y="0"/>
                    <a:pt x="254" y="2"/>
                    <a:pt x="250" y="12"/>
                  </a:cubicBezTo>
                  <a:cubicBezTo>
                    <a:pt x="168" y="176"/>
                    <a:pt x="86" y="339"/>
                    <a:pt x="4" y="503"/>
                  </a:cubicBezTo>
                  <a:cubicBezTo>
                    <a:pt x="0" y="509"/>
                    <a:pt x="1" y="508"/>
                    <a:pt x="0" y="511"/>
                  </a:cubicBezTo>
                  <a:cubicBezTo>
                    <a:pt x="0" y="517"/>
                    <a:pt x="4" y="517"/>
                    <a:pt x="16" y="517"/>
                  </a:cubicBezTo>
                  <a:cubicBezTo>
                    <a:pt x="184" y="517"/>
                    <a:pt x="352" y="517"/>
                    <a:pt x="520" y="517"/>
                  </a:cubicBezTo>
                  <a:cubicBezTo>
                    <a:pt x="530" y="517"/>
                    <a:pt x="534" y="517"/>
                    <a:pt x="534" y="511"/>
                  </a:cubicBezTo>
                  <a:cubicBezTo>
                    <a:pt x="533" y="508"/>
                    <a:pt x="534" y="509"/>
                    <a:pt x="532" y="503"/>
                  </a:cubicBezTo>
                  <a:cubicBezTo>
                    <a:pt x="450" y="339"/>
                    <a:pt x="368" y="176"/>
                    <a:pt x="287" y="12"/>
                  </a:cubicBezTo>
                  <a:moveTo>
                    <a:pt x="243" y="72"/>
                  </a:moveTo>
                  <a:cubicBezTo>
                    <a:pt x="309" y="202"/>
                    <a:pt x="374" y="332"/>
                    <a:pt x="439" y="462"/>
                  </a:cubicBezTo>
                  <a:cubicBezTo>
                    <a:pt x="309" y="462"/>
                    <a:pt x="179" y="462"/>
                    <a:pt x="49" y="462"/>
                  </a:cubicBezTo>
                  <a:cubicBezTo>
                    <a:pt x="114" y="332"/>
                    <a:pt x="179" y="202"/>
                    <a:pt x="243" y="7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11"/>
            <p:cNvSpPr/>
            <p:nvPr/>
          </p:nvSpPr>
          <p:spPr>
            <a:xfrm>
              <a:off x="9059400" y="3821040"/>
              <a:ext cx="189000" cy="177480"/>
            </a:xfrm>
            <a:custGeom>
              <a:avLst/>
              <a:gdLst/>
              <a:ahLst/>
              <a:cxnLst/>
              <a:rect l="0" t="0" r="r" b="b"/>
              <a:pathLst>
                <a:path w="525" h="493">
                  <a:moveTo>
                    <a:pt x="485" y="324"/>
                  </a:moveTo>
                  <a:cubicBezTo>
                    <a:pt x="487" y="319"/>
                    <a:pt x="489" y="315"/>
                    <a:pt x="489" y="313"/>
                  </a:cubicBezTo>
                  <a:cubicBezTo>
                    <a:pt x="486" y="310"/>
                    <a:pt x="489" y="305"/>
                    <a:pt x="480" y="305"/>
                  </a:cubicBezTo>
                  <a:cubicBezTo>
                    <a:pt x="472" y="305"/>
                    <a:pt x="472" y="311"/>
                    <a:pt x="470" y="315"/>
                  </a:cubicBezTo>
                  <a:cubicBezTo>
                    <a:pt x="423" y="422"/>
                    <a:pt x="396" y="470"/>
                    <a:pt x="272" y="470"/>
                  </a:cubicBezTo>
                  <a:cubicBezTo>
                    <a:pt x="237" y="470"/>
                    <a:pt x="202" y="470"/>
                    <a:pt x="167" y="470"/>
                  </a:cubicBezTo>
                  <a:cubicBezTo>
                    <a:pt x="157" y="470"/>
                    <a:pt x="155" y="470"/>
                    <a:pt x="151" y="470"/>
                  </a:cubicBezTo>
                  <a:cubicBezTo>
                    <a:pt x="144" y="468"/>
                    <a:pt x="142" y="468"/>
                    <a:pt x="142" y="462"/>
                  </a:cubicBezTo>
                  <a:cubicBezTo>
                    <a:pt x="142" y="460"/>
                    <a:pt x="142" y="457"/>
                    <a:pt x="144" y="445"/>
                  </a:cubicBezTo>
                  <a:cubicBezTo>
                    <a:pt x="161" y="379"/>
                    <a:pt x="177" y="313"/>
                    <a:pt x="194" y="247"/>
                  </a:cubicBezTo>
                  <a:cubicBezTo>
                    <a:pt x="218" y="247"/>
                    <a:pt x="242" y="247"/>
                    <a:pt x="266" y="247"/>
                  </a:cubicBezTo>
                  <a:cubicBezTo>
                    <a:pt x="328" y="247"/>
                    <a:pt x="328" y="264"/>
                    <a:pt x="328" y="282"/>
                  </a:cubicBezTo>
                  <a:cubicBezTo>
                    <a:pt x="328" y="286"/>
                    <a:pt x="328" y="295"/>
                    <a:pt x="322" y="317"/>
                  </a:cubicBezTo>
                  <a:cubicBezTo>
                    <a:pt x="322" y="319"/>
                    <a:pt x="320" y="324"/>
                    <a:pt x="320" y="326"/>
                  </a:cubicBezTo>
                  <a:cubicBezTo>
                    <a:pt x="320" y="328"/>
                    <a:pt x="324" y="332"/>
                    <a:pt x="330" y="332"/>
                  </a:cubicBezTo>
                  <a:cubicBezTo>
                    <a:pt x="336" y="332"/>
                    <a:pt x="338" y="330"/>
                    <a:pt x="340" y="317"/>
                  </a:cubicBezTo>
                  <a:cubicBezTo>
                    <a:pt x="354" y="261"/>
                    <a:pt x="368" y="205"/>
                    <a:pt x="381" y="148"/>
                  </a:cubicBezTo>
                  <a:cubicBezTo>
                    <a:pt x="381" y="144"/>
                    <a:pt x="377" y="140"/>
                    <a:pt x="373" y="140"/>
                  </a:cubicBezTo>
                  <a:cubicBezTo>
                    <a:pt x="367" y="140"/>
                    <a:pt x="365" y="146"/>
                    <a:pt x="363" y="155"/>
                  </a:cubicBezTo>
                  <a:cubicBezTo>
                    <a:pt x="348" y="208"/>
                    <a:pt x="334" y="225"/>
                    <a:pt x="268" y="225"/>
                  </a:cubicBezTo>
                  <a:cubicBezTo>
                    <a:pt x="245" y="225"/>
                    <a:pt x="223" y="225"/>
                    <a:pt x="200" y="225"/>
                  </a:cubicBezTo>
                  <a:cubicBezTo>
                    <a:pt x="214" y="167"/>
                    <a:pt x="229" y="109"/>
                    <a:pt x="243" y="52"/>
                  </a:cubicBezTo>
                  <a:cubicBezTo>
                    <a:pt x="250" y="27"/>
                    <a:pt x="252" y="23"/>
                    <a:pt x="282" y="23"/>
                  </a:cubicBezTo>
                  <a:cubicBezTo>
                    <a:pt x="317" y="23"/>
                    <a:pt x="351" y="23"/>
                    <a:pt x="386" y="23"/>
                  </a:cubicBezTo>
                  <a:cubicBezTo>
                    <a:pt x="472" y="23"/>
                    <a:pt x="495" y="43"/>
                    <a:pt x="495" y="103"/>
                  </a:cubicBezTo>
                  <a:cubicBezTo>
                    <a:pt x="495" y="122"/>
                    <a:pt x="495" y="122"/>
                    <a:pt x="493" y="142"/>
                  </a:cubicBezTo>
                  <a:cubicBezTo>
                    <a:pt x="493" y="146"/>
                    <a:pt x="491" y="150"/>
                    <a:pt x="491" y="155"/>
                  </a:cubicBezTo>
                  <a:cubicBezTo>
                    <a:pt x="491" y="159"/>
                    <a:pt x="493" y="163"/>
                    <a:pt x="499" y="163"/>
                  </a:cubicBezTo>
                  <a:cubicBezTo>
                    <a:pt x="507" y="163"/>
                    <a:pt x="509" y="159"/>
                    <a:pt x="509" y="146"/>
                  </a:cubicBezTo>
                  <a:cubicBezTo>
                    <a:pt x="514" y="104"/>
                    <a:pt x="519" y="63"/>
                    <a:pt x="524" y="21"/>
                  </a:cubicBezTo>
                  <a:cubicBezTo>
                    <a:pt x="526" y="0"/>
                    <a:pt x="524" y="0"/>
                    <a:pt x="505" y="0"/>
                  </a:cubicBezTo>
                  <a:cubicBezTo>
                    <a:pt x="383" y="0"/>
                    <a:pt x="261" y="0"/>
                    <a:pt x="138" y="0"/>
                  </a:cubicBezTo>
                  <a:cubicBezTo>
                    <a:pt x="124" y="0"/>
                    <a:pt x="118" y="0"/>
                    <a:pt x="118" y="14"/>
                  </a:cubicBezTo>
                  <a:cubicBezTo>
                    <a:pt x="118" y="23"/>
                    <a:pt x="124" y="23"/>
                    <a:pt x="138" y="23"/>
                  </a:cubicBezTo>
                  <a:cubicBezTo>
                    <a:pt x="165" y="23"/>
                    <a:pt x="186" y="23"/>
                    <a:pt x="186" y="37"/>
                  </a:cubicBezTo>
                  <a:cubicBezTo>
                    <a:pt x="186" y="39"/>
                    <a:pt x="186" y="41"/>
                    <a:pt x="181" y="54"/>
                  </a:cubicBezTo>
                  <a:cubicBezTo>
                    <a:pt x="149" y="181"/>
                    <a:pt x="117" y="309"/>
                    <a:pt x="85" y="437"/>
                  </a:cubicBezTo>
                  <a:cubicBezTo>
                    <a:pt x="78" y="464"/>
                    <a:pt x="76" y="470"/>
                    <a:pt x="19" y="470"/>
                  </a:cubicBezTo>
                  <a:cubicBezTo>
                    <a:pt x="8" y="470"/>
                    <a:pt x="0" y="470"/>
                    <a:pt x="0" y="484"/>
                  </a:cubicBezTo>
                  <a:cubicBezTo>
                    <a:pt x="0" y="493"/>
                    <a:pt x="6" y="493"/>
                    <a:pt x="19" y="493"/>
                  </a:cubicBezTo>
                  <a:cubicBezTo>
                    <a:pt x="144" y="493"/>
                    <a:pt x="270" y="493"/>
                    <a:pt x="396" y="493"/>
                  </a:cubicBezTo>
                  <a:cubicBezTo>
                    <a:pt x="412" y="493"/>
                    <a:pt x="412" y="493"/>
                    <a:pt x="419" y="480"/>
                  </a:cubicBezTo>
                  <a:cubicBezTo>
                    <a:pt x="441" y="428"/>
                    <a:pt x="463" y="376"/>
                    <a:pt x="485" y="32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12"/>
            <p:cNvSpPr/>
            <p:nvPr/>
          </p:nvSpPr>
          <p:spPr>
            <a:xfrm>
              <a:off x="9270720" y="3803400"/>
              <a:ext cx="101520" cy="260280"/>
            </a:xfrm>
            <a:custGeom>
              <a:avLst/>
              <a:gdLst/>
              <a:ahLst/>
              <a:cxnLst/>
              <a:rect l="0" t="0" r="r" b="b"/>
              <a:pathLst>
                <a:path w="282" h="723">
                  <a:moveTo>
                    <a:pt x="278" y="27"/>
                  </a:moveTo>
                  <a:cubicBezTo>
                    <a:pt x="282" y="19"/>
                    <a:pt x="281" y="19"/>
                    <a:pt x="282" y="14"/>
                  </a:cubicBezTo>
                  <a:cubicBezTo>
                    <a:pt x="282" y="6"/>
                    <a:pt x="276" y="0"/>
                    <a:pt x="268" y="0"/>
                  </a:cubicBezTo>
                  <a:cubicBezTo>
                    <a:pt x="262" y="0"/>
                    <a:pt x="258" y="2"/>
                    <a:pt x="256" y="6"/>
                  </a:cubicBezTo>
                  <a:cubicBezTo>
                    <a:pt x="172" y="236"/>
                    <a:pt x="88" y="465"/>
                    <a:pt x="4" y="694"/>
                  </a:cubicBezTo>
                  <a:cubicBezTo>
                    <a:pt x="0" y="705"/>
                    <a:pt x="0" y="707"/>
                    <a:pt x="0" y="709"/>
                  </a:cubicBezTo>
                  <a:cubicBezTo>
                    <a:pt x="0" y="717"/>
                    <a:pt x="6" y="723"/>
                    <a:pt x="14" y="723"/>
                  </a:cubicBezTo>
                  <a:cubicBezTo>
                    <a:pt x="25" y="723"/>
                    <a:pt x="27" y="717"/>
                    <a:pt x="31" y="705"/>
                  </a:cubicBezTo>
                  <a:cubicBezTo>
                    <a:pt x="113" y="479"/>
                    <a:pt x="196" y="253"/>
                    <a:pt x="278" y="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13"/>
            <p:cNvSpPr/>
            <p:nvPr/>
          </p:nvSpPr>
          <p:spPr>
            <a:xfrm>
              <a:off x="9397080" y="3821040"/>
              <a:ext cx="189360" cy="177480"/>
            </a:xfrm>
            <a:custGeom>
              <a:avLst/>
              <a:gdLst/>
              <a:ahLst/>
              <a:cxnLst/>
              <a:rect l="0" t="0" r="r" b="b"/>
              <a:pathLst>
                <a:path w="526" h="493">
                  <a:moveTo>
                    <a:pt x="485" y="324"/>
                  </a:moveTo>
                  <a:cubicBezTo>
                    <a:pt x="487" y="319"/>
                    <a:pt x="489" y="315"/>
                    <a:pt x="489" y="313"/>
                  </a:cubicBezTo>
                  <a:cubicBezTo>
                    <a:pt x="486" y="310"/>
                    <a:pt x="489" y="305"/>
                    <a:pt x="480" y="305"/>
                  </a:cubicBezTo>
                  <a:cubicBezTo>
                    <a:pt x="474" y="305"/>
                    <a:pt x="472" y="311"/>
                    <a:pt x="470" y="315"/>
                  </a:cubicBezTo>
                  <a:cubicBezTo>
                    <a:pt x="425" y="422"/>
                    <a:pt x="398" y="470"/>
                    <a:pt x="272" y="470"/>
                  </a:cubicBezTo>
                  <a:cubicBezTo>
                    <a:pt x="237" y="470"/>
                    <a:pt x="202" y="470"/>
                    <a:pt x="167" y="470"/>
                  </a:cubicBezTo>
                  <a:cubicBezTo>
                    <a:pt x="157" y="470"/>
                    <a:pt x="157" y="470"/>
                    <a:pt x="151" y="470"/>
                  </a:cubicBezTo>
                  <a:cubicBezTo>
                    <a:pt x="144" y="468"/>
                    <a:pt x="142" y="468"/>
                    <a:pt x="142" y="462"/>
                  </a:cubicBezTo>
                  <a:cubicBezTo>
                    <a:pt x="142" y="460"/>
                    <a:pt x="142" y="457"/>
                    <a:pt x="146" y="445"/>
                  </a:cubicBezTo>
                  <a:cubicBezTo>
                    <a:pt x="163" y="379"/>
                    <a:pt x="179" y="313"/>
                    <a:pt x="196" y="247"/>
                  </a:cubicBezTo>
                  <a:cubicBezTo>
                    <a:pt x="219" y="247"/>
                    <a:pt x="243" y="247"/>
                    <a:pt x="266" y="247"/>
                  </a:cubicBezTo>
                  <a:cubicBezTo>
                    <a:pt x="328" y="247"/>
                    <a:pt x="328" y="264"/>
                    <a:pt x="328" y="282"/>
                  </a:cubicBezTo>
                  <a:cubicBezTo>
                    <a:pt x="328" y="286"/>
                    <a:pt x="328" y="295"/>
                    <a:pt x="324" y="317"/>
                  </a:cubicBezTo>
                  <a:cubicBezTo>
                    <a:pt x="322" y="319"/>
                    <a:pt x="322" y="324"/>
                    <a:pt x="322" y="326"/>
                  </a:cubicBezTo>
                  <a:cubicBezTo>
                    <a:pt x="322" y="328"/>
                    <a:pt x="324" y="332"/>
                    <a:pt x="330" y="332"/>
                  </a:cubicBezTo>
                  <a:cubicBezTo>
                    <a:pt x="336" y="332"/>
                    <a:pt x="338" y="330"/>
                    <a:pt x="340" y="317"/>
                  </a:cubicBezTo>
                  <a:cubicBezTo>
                    <a:pt x="355" y="261"/>
                    <a:pt x="369" y="205"/>
                    <a:pt x="384" y="148"/>
                  </a:cubicBezTo>
                  <a:cubicBezTo>
                    <a:pt x="384" y="144"/>
                    <a:pt x="379" y="140"/>
                    <a:pt x="373" y="140"/>
                  </a:cubicBezTo>
                  <a:cubicBezTo>
                    <a:pt x="367" y="140"/>
                    <a:pt x="365" y="146"/>
                    <a:pt x="363" y="155"/>
                  </a:cubicBezTo>
                  <a:cubicBezTo>
                    <a:pt x="348" y="208"/>
                    <a:pt x="336" y="225"/>
                    <a:pt x="268" y="225"/>
                  </a:cubicBezTo>
                  <a:cubicBezTo>
                    <a:pt x="245" y="225"/>
                    <a:pt x="223" y="225"/>
                    <a:pt x="200" y="225"/>
                  </a:cubicBezTo>
                  <a:cubicBezTo>
                    <a:pt x="214" y="167"/>
                    <a:pt x="229" y="109"/>
                    <a:pt x="243" y="52"/>
                  </a:cubicBezTo>
                  <a:cubicBezTo>
                    <a:pt x="252" y="27"/>
                    <a:pt x="252" y="23"/>
                    <a:pt x="282" y="23"/>
                  </a:cubicBezTo>
                  <a:cubicBezTo>
                    <a:pt x="317" y="23"/>
                    <a:pt x="351" y="23"/>
                    <a:pt x="386" y="23"/>
                  </a:cubicBezTo>
                  <a:cubicBezTo>
                    <a:pt x="474" y="23"/>
                    <a:pt x="495" y="43"/>
                    <a:pt x="495" y="103"/>
                  </a:cubicBezTo>
                  <a:cubicBezTo>
                    <a:pt x="495" y="122"/>
                    <a:pt x="495" y="122"/>
                    <a:pt x="493" y="142"/>
                  </a:cubicBezTo>
                  <a:cubicBezTo>
                    <a:pt x="493" y="146"/>
                    <a:pt x="493" y="150"/>
                    <a:pt x="493" y="155"/>
                  </a:cubicBezTo>
                  <a:cubicBezTo>
                    <a:pt x="493" y="159"/>
                    <a:pt x="495" y="163"/>
                    <a:pt x="501" y="163"/>
                  </a:cubicBezTo>
                  <a:cubicBezTo>
                    <a:pt x="509" y="163"/>
                    <a:pt x="509" y="159"/>
                    <a:pt x="511" y="146"/>
                  </a:cubicBezTo>
                  <a:cubicBezTo>
                    <a:pt x="516" y="104"/>
                    <a:pt x="521" y="63"/>
                    <a:pt x="526" y="21"/>
                  </a:cubicBezTo>
                  <a:cubicBezTo>
                    <a:pt x="528" y="0"/>
                    <a:pt x="524" y="0"/>
                    <a:pt x="505" y="0"/>
                  </a:cubicBezTo>
                  <a:cubicBezTo>
                    <a:pt x="384" y="0"/>
                    <a:pt x="262" y="0"/>
                    <a:pt x="140" y="0"/>
                  </a:cubicBezTo>
                  <a:cubicBezTo>
                    <a:pt x="126" y="0"/>
                    <a:pt x="118" y="0"/>
                    <a:pt x="118" y="14"/>
                  </a:cubicBezTo>
                  <a:cubicBezTo>
                    <a:pt x="118" y="23"/>
                    <a:pt x="124" y="23"/>
                    <a:pt x="138" y="23"/>
                  </a:cubicBezTo>
                  <a:cubicBezTo>
                    <a:pt x="165" y="23"/>
                    <a:pt x="186" y="23"/>
                    <a:pt x="186" y="37"/>
                  </a:cubicBezTo>
                  <a:cubicBezTo>
                    <a:pt x="186" y="39"/>
                    <a:pt x="186" y="41"/>
                    <a:pt x="181" y="54"/>
                  </a:cubicBezTo>
                  <a:cubicBezTo>
                    <a:pt x="150" y="181"/>
                    <a:pt x="118" y="309"/>
                    <a:pt x="87" y="437"/>
                  </a:cubicBezTo>
                  <a:cubicBezTo>
                    <a:pt x="78" y="464"/>
                    <a:pt x="78" y="470"/>
                    <a:pt x="21" y="470"/>
                  </a:cubicBezTo>
                  <a:cubicBezTo>
                    <a:pt x="8" y="470"/>
                    <a:pt x="0" y="470"/>
                    <a:pt x="0" y="484"/>
                  </a:cubicBezTo>
                  <a:cubicBezTo>
                    <a:pt x="0" y="493"/>
                    <a:pt x="6" y="493"/>
                    <a:pt x="21" y="493"/>
                  </a:cubicBezTo>
                  <a:cubicBezTo>
                    <a:pt x="146" y="493"/>
                    <a:pt x="271" y="493"/>
                    <a:pt x="396" y="493"/>
                  </a:cubicBezTo>
                  <a:cubicBezTo>
                    <a:pt x="412" y="493"/>
                    <a:pt x="414" y="493"/>
                    <a:pt x="419" y="480"/>
                  </a:cubicBezTo>
                  <a:cubicBezTo>
                    <a:pt x="441" y="428"/>
                    <a:pt x="463" y="376"/>
                    <a:pt x="485" y="32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14"/>
            <p:cNvSpPr/>
            <p:nvPr/>
          </p:nvSpPr>
          <p:spPr>
            <a:xfrm>
              <a:off x="8406720" y="4104720"/>
              <a:ext cx="1187640" cy="10440"/>
            </a:xfrm>
            <a:custGeom>
              <a:avLst/>
              <a:gdLst/>
              <a:ahLst/>
              <a:cxnLst/>
              <a:rect l="0" t="0" r="r" b="b"/>
              <a:pathLst>
                <a:path w="3299" h="29">
                  <a:moveTo>
                    <a:pt x="1650" y="29"/>
                  </a:moveTo>
                  <a:cubicBezTo>
                    <a:pt x="1100" y="29"/>
                    <a:pt x="550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1100" y="0"/>
                    <a:pt x="2199" y="0"/>
                    <a:pt x="3299" y="0"/>
                  </a:cubicBezTo>
                  <a:cubicBezTo>
                    <a:pt x="3299" y="10"/>
                    <a:pt x="3299" y="19"/>
                    <a:pt x="3299" y="29"/>
                  </a:cubicBezTo>
                  <a:cubicBezTo>
                    <a:pt x="2749" y="29"/>
                    <a:pt x="2199" y="29"/>
                    <a:pt x="1650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15"/>
            <p:cNvSpPr/>
            <p:nvPr/>
          </p:nvSpPr>
          <p:spPr>
            <a:xfrm>
              <a:off x="8766720" y="4156560"/>
              <a:ext cx="203400" cy="260280"/>
            </a:xfrm>
            <a:custGeom>
              <a:avLst/>
              <a:gdLst/>
              <a:ahLst/>
              <a:cxnLst/>
              <a:rect l="0" t="0" r="r" b="b"/>
              <a:pathLst>
                <a:path w="565" h="723">
                  <a:moveTo>
                    <a:pt x="229" y="647"/>
                  </a:moveTo>
                  <a:cubicBezTo>
                    <a:pt x="186" y="553"/>
                    <a:pt x="144" y="459"/>
                    <a:pt x="101" y="365"/>
                  </a:cubicBezTo>
                  <a:cubicBezTo>
                    <a:pt x="97" y="354"/>
                    <a:pt x="93" y="354"/>
                    <a:pt x="91" y="354"/>
                  </a:cubicBezTo>
                  <a:cubicBezTo>
                    <a:pt x="87" y="357"/>
                    <a:pt x="87" y="354"/>
                    <a:pt x="78" y="361"/>
                  </a:cubicBezTo>
                  <a:cubicBezTo>
                    <a:pt x="56" y="378"/>
                    <a:pt x="33" y="395"/>
                    <a:pt x="10" y="412"/>
                  </a:cubicBezTo>
                  <a:cubicBezTo>
                    <a:pt x="0" y="418"/>
                    <a:pt x="0" y="420"/>
                    <a:pt x="0" y="425"/>
                  </a:cubicBezTo>
                  <a:cubicBezTo>
                    <a:pt x="0" y="427"/>
                    <a:pt x="2" y="431"/>
                    <a:pt x="8" y="431"/>
                  </a:cubicBezTo>
                  <a:cubicBezTo>
                    <a:pt x="12" y="431"/>
                    <a:pt x="25" y="420"/>
                    <a:pt x="31" y="416"/>
                  </a:cubicBezTo>
                  <a:cubicBezTo>
                    <a:pt x="37" y="412"/>
                    <a:pt x="47" y="404"/>
                    <a:pt x="56" y="398"/>
                  </a:cubicBezTo>
                  <a:cubicBezTo>
                    <a:pt x="103" y="502"/>
                    <a:pt x="151" y="607"/>
                    <a:pt x="198" y="711"/>
                  </a:cubicBezTo>
                  <a:cubicBezTo>
                    <a:pt x="202" y="723"/>
                    <a:pt x="206" y="723"/>
                    <a:pt x="212" y="723"/>
                  </a:cubicBezTo>
                  <a:cubicBezTo>
                    <a:pt x="225" y="723"/>
                    <a:pt x="227" y="719"/>
                    <a:pt x="231" y="709"/>
                  </a:cubicBezTo>
                  <a:cubicBezTo>
                    <a:pt x="341" y="482"/>
                    <a:pt x="451" y="256"/>
                    <a:pt x="561" y="29"/>
                  </a:cubicBezTo>
                  <a:cubicBezTo>
                    <a:pt x="565" y="19"/>
                    <a:pt x="565" y="16"/>
                    <a:pt x="565" y="14"/>
                  </a:cubicBezTo>
                  <a:cubicBezTo>
                    <a:pt x="565" y="6"/>
                    <a:pt x="559" y="0"/>
                    <a:pt x="551" y="0"/>
                  </a:cubicBezTo>
                  <a:cubicBezTo>
                    <a:pt x="544" y="0"/>
                    <a:pt x="540" y="4"/>
                    <a:pt x="534" y="14"/>
                  </a:cubicBezTo>
                  <a:cubicBezTo>
                    <a:pt x="432" y="225"/>
                    <a:pt x="331" y="436"/>
                    <a:pt x="229" y="64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16"/>
            <p:cNvSpPr/>
            <p:nvPr/>
          </p:nvSpPr>
          <p:spPr>
            <a:xfrm>
              <a:off x="8965080" y="4156560"/>
              <a:ext cx="130680" cy="10440"/>
            </a:xfrm>
            <a:custGeom>
              <a:avLst/>
              <a:gdLst/>
              <a:ahLst/>
              <a:cxnLst/>
              <a:rect l="0" t="0" r="r" b="b"/>
              <a:pathLst>
                <a:path w="363" h="29">
                  <a:moveTo>
                    <a:pt x="181" y="29"/>
                  </a:moveTo>
                  <a:cubicBezTo>
                    <a:pt x="121" y="29"/>
                    <a:pt x="60" y="29"/>
                    <a:pt x="0" y="29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121" y="0"/>
                    <a:pt x="242" y="0"/>
                    <a:pt x="363" y="0"/>
                  </a:cubicBezTo>
                  <a:cubicBezTo>
                    <a:pt x="363" y="10"/>
                    <a:pt x="363" y="19"/>
                    <a:pt x="363" y="29"/>
                  </a:cubicBezTo>
                  <a:cubicBezTo>
                    <a:pt x="302" y="29"/>
                    <a:pt x="242" y="29"/>
                    <a:pt x="181" y="2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7"/>
            <p:cNvSpPr/>
            <p:nvPr/>
          </p:nvSpPr>
          <p:spPr>
            <a:xfrm>
              <a:off x="8978400" y="4208400"/>
              <a:ext cx="104040" cy="173520"/>
            </a:xfrm>
            <a:custGeom>
              <a:avLst/>
              <a:gdLst/>
              <a:ahLst/>
              <a:cxnLst/>
              <a:rect l="0" t="0" r="r" b="b"/>
              <a:pathLst>
                <a:path w="289" h="482">
                  <a:moveTo>
                    <a:pt x="56" y="427"/>
                  </a:moveTo>
                  <a:cubicBezTo>
                    <a:pt x="81" y="402"/>
                    <a:pt x="107" y="377"/>
                    <a:pt x="132" y="352"/>
                  </a:cubicBezTo>
                  <a:cubicBezTo>
                    <a:pt x="245" y="253"/>
                    <a:pt x="289" y="214"/>
                    <a:pt x="289" y="142"/>
                  </a:cubicBezTo>
                  <a:cubicBezTo>
                    <a:pt x="289" y="60"/>
                    <a:pt x="223" y="0"/>
                    <a:pt x="134" y="0"/>
                  </a:cubicBezTo>
                  <a:cubicBezTo>
                    <a:pt x="54" y="0"/>
                    <a:pt x="0" y="68"/>
                    <a:pt x="0" y="132"/>
                  </a:cubicBezTo>
                  <a:cubicBezTo>
                    <a:pt x="0" y="173"/>
                    <a:pt x="35" y="173"/>
                    <a:pt x="37" y="173"/>
                  </a:cubicBezTo>
                  <a:cubicBezTo>
                    <a:pt x="49" y="173"/>
                    <a:pt x="76" y="163"/>
                    <a:pt x="76" y="134"/>
                  </a:cubicBezTo>
                  <a:cubicBezTo>
                    <a:pt x="76" y="115"/>
                    <a:pt x="62" y="97"/>
                    <a:pt x="37" y="97"/>
                  </a:cubicBezTo>
                  <a:cubicBezTo>
                    <a:pt x="31" y="97"/>
                    <a:pt x="31" y="97"/>
                    <a:pt x="27" y="97"/>
                  </a:cubicBezTo>
                  <a:cubicBezTo>
                    <a:pt x="45" y="49"/>
                    <a:pt x="85" y="23"/>
                    <a:pt x="126" y="23"/>
                  </a:cubicBezTo>
                  <a:cubicBezTo>
                    <a:pt x="192" y="23"/>
                    <a:pt x="223" y="82"/>
                    <a:pt x="223" y="142"/>
                  </a:cubicBezTo>
                  <a:cubicBezTo>
                    <a:pt x="223" y="200"/>
                    <a:pt x="186" y="256"/>
                    <a:pt x="146" y="301"/>
                  </a:cubicBezTo>
                  <a:cubicBezTo>
                    <a:pt x="100" y="352"/>
                    <a:pt x="54" y="404"/>
                    <a:pt x="8" y="455"/>
                  </a:cubicBezTo>
                  <a:cubicBezTo>
                    <a:pt x="0" y="464"/>
                    <a:pt x="0" y="466"/>
                    <a:pt x="0" y="482"/>
                  </a:cubicBezTo>
                  <a:cubicBezTo>
                    <a:pt x="89" y="482"/>
                    <a:pt x="179" y="482"/>
                    <a:pt x="268" y="482"/>
                  </a:cubicBezTo>
                  <a:cubicBezTo>
                    <a:pt x="275" y="440"/>
                    <a:pt x="282" y="398"/>
                    <a:pt x="289" y="357"/>
                  </a:cubicBezTo>
                  <a:cubicBezTo>
                    <a:pt x="282" y="357"/>
                    <a:pt x="276" y="357"/>
                    <a:pt x="270" y="357"/>
                  </a:cubicBezTo>
                  <a:cubicBezTo>
                    <a:pt x="266" y="379"/>
                    <a:pt x="262" y="410"/>
                    <a:pt x="254" y="420"/>
                  </a:cubicBezTo>
                  <a:cubicBezTo>
                    <a:pt x="250" y="427"/>
                    <a:pt x="202" y="427"/>
                    <a:pt x="186" y="427"/>
                  </a:cubicBezTo>
                  <a:cubicBezTo>
                    <a:pt x="142" y="427"/>
                    <a:pt x="99" y="427"/>
                    <a:pt x="56" y="42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8"/>
            <p:cNvSpPr/>
            <p:nvPr/>
          </p:nvSpPr>
          <p:spPr>
            <a:xfrm>
              <a:off x="9105480" y="4269960"/>
              <a:ext cx="138240" cy="114840"/>
            </a:xfrm>
            <a:custGeom>
              <a:avLst/>
              <a:gdLst/>
              <a:ahLst/>
              <a:cxnLst/>
              <a:rect l="0" t="0" r="r" b="b"/>
              <a:pathLst>
                <a:path w="384" h="319">
                  <a:moveTo>
                    <a:pt x="348" y="41"/>
                  </a:moveTo>
                  <a:cubicBezTo>
                    <a:pt x="357" y="41"/>
                    <a:pt x="384" y="41"/>
                    <a:pt x="384" y="16"/>
                  </a:cubicBezTo>
                  <a:cubicBezTo>
                    <a:pt x="384" y="0"/>
                    <a:pt x="369" y="0"/>
                    <a:pt x="355" y="0"/>
                  </a:cubicBezTo>
                  <a:cubicBezTo>
                    <a:pt x="300" y="0"/>
                    <a:pt x="245" y="0"/>
                    <a:pt x="190" y="0"/>
                  </a:cubicBezTo>
                  <a:cubicBezTo>
                    <a:pt x="80" y="0"/>
                    <a:pt x="0" y="120"/>
                    <a:pt x="0" y="206"/>
                  </a:cubicBezTo>
                  <a:cubicBezTo>
                    <a:pt x="0" y="270"/>
                    <a:pt x="43" y="319"/>
                    <a:pt x="109" y="319"/>
                  </a:cubicBezTo>
                  <a:cubicBezTo>
                    <a:pt x="194" y="319"/>
                    <a:pt x="291" y="233"/>
                    <a:pt x="291" y="122"/>
                  </a:cubicBezTo>
                  <a:cubicBezTo>
                    <a:pt x="291" y="109"/>
                    <a:pt x="291" y="74"/>
                    <a:pt x="268" y="41"/>
                  </a:cubicBezTo>
                  <a:cubicBezTo>
                    <a:pt x="295" y="41"/>
                    <a:pt x="322" y="41"/>
                    <a:pt x="348" y="41"/>
                  </a:cubicBezTo>
                  <a:moveTo>
                    <a:pt x="109" y="303"/>
                  </a:moveTo>
                  <a:cubicBezTo>
                    <a:pt x="74" y="303"/>
                    <a:pt x="45" y="278"/>
                    <a:pt x="45" y="225"/>
                  </a:cubicBezTo>
                  <a:cubicBezTo>
                    <a:pt x="45" y="204"/>
                    <a:pt x="54" y="144"/>
                    <a:pt x="80" y="101"/>
                  </a:cubicBezTo>
                  <a:cubicBezTo>
                    <a:pt x="109" y="52"/>
                    <a:pt x="153" y="41"/>
                    <a:pt x="177" y="41"/>
                  </a:cubicBezTo>
                  <a:cubicBezTo>
                    <a:pt x="239" y="41"/>
                    <a:pt x="245" y="89"/>
                    <a:pt x="245" y="111"/>
                  </a:cubicBezTo>
                  <a:cubicBezTo>
                    <a:pt x="245" y="146"/>
                    <a:pt x="231" y="206"/>
                    <a:pt x="206" y="243"/>
                  </a:cubicBezTo>
                  <a:cubicBezTo>
                    <a:pt x="177" y="284"/>
                    <a:pt x="138" y="303"/>
                    <a:pt x="109" y="30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19"/>
            <p:cNvSpPr/>
            <p:nvPr/>
          </p:nvSpPr>
          <p:spPr>
            <a:xfrm>
              <a:off x="9635400" y="3797640"/>
              <a:ext cx="128520" cy="623880"/>
            </a:xfrm>
            <a:custGeom>
              <a:avLst/>
              <a:gdLst/>
              <a:ahLst/>
              <a:cxnLst/>
              <a:rect l="0" t="0" r="r" b="b"/>
              <a:pathLst>
                <a:path w="357" h="1733">
                  <a:moveTo>
                    <a:pt x="357" y="868"/>
                  </a:moveTo>
                  <a:cubicBezTo>
                    <a:pt x="357" y="583"/>
                    <a:pt x="291" y="297"/>
                    <a:pt x="107" y="80"/>
                  </a:cubicBezTo>
                  <a:cubicBezTo>
                    <a:pt x="93" y="64"/>
                    <a:pt x="64" y="33"/>
                    <a:pt x="35" y="8"/>
                  </a:cubicBezTo>
                  <a:cubicBezTo>
                    <a:pt x="27" y="0"/>
                    <a:pt x="25" y="0"/>
                    <a:pt x="14" y="0"/>
                  </a:cubicBezTo>
                  <a:cubicBezTo>
                    <a:pt x="6" y="0"/>
                    <a:pt x="0" y="0"/>
                    <a:pt x="0" y="6"/>
                  </a:cubicBezTo>
                  <a:cubicBezTo>
                    <a:pt x="0" y="8"/>
                    <a:pt x="2" y="12"/>
                    <a:pt x="4" y="14"/>
                  </a:cubicBezTo>
                  <a:cubicBezTo>
                    <a:pt x="29" y="39"/>
                    <a:pt x="78" y="89"/>
                    <a:pt x="126" y="167"/>
                  </a:cubicBezTo>
                  <a:cubicBezTo>
                    <a:pt x="243" y="352"/>
                    <a:pt x="295" y="587"/>
                    <a:pt x="295" y="866"/>
                  </a:cubicBezTo>
                  <a:cubicBezTo>
                    <a:pt x="295" y="1061"/>
                    <a:pt x="270" y="1313"/>
                    <a:pt x="151" y="1527"/>
                  </a:cubicBezTo>
                  <a:cubicBezTo>
                    <a:pt x="93" y="1630"/>
                    <a:pt x="33" y="1690"/>
                    <a:pt x="2" y="1721"/>
                  </a:cubicBezTo>
                  <a:cubicBezTo>
                    <a:pt x="0" y="1723"/>
                    <a:pt x="0" y="1725"/>
                    <a:pt x="0" y="1727"/>
                  </a:cubicBezTo>
                  <a:cubicBezTo>
                    <a:pt x="0" y="1733"/>
                    <a:pt x="6" y="1733"/>
                    <a:pt x="14" y="1733"/>
                  </a:cubicBezTo>
                  <a:cubicBezTo>
                    <a:pt x="25" y="1733"/>
                    <a:pt x="27" y="1733"/>
                    <a:pt x="37" y="1723"/>
                  </a:cubicBezTo>
                  <a:cubicBezTo>
                    <a:pt x="280" y="1502"/>
                    <a:pt x="357" y="1171"/>
                    <a:pt x="357" y="86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9829800" y="3740400"/>
              <a:ext cx="80280" cy="120960"/>
            </a:xfrm>
            <a:custGeom>
              <a:avLst/>
              <a:gdLst/>
              <a:ahLst/>
              <a:cxnLst/>
              <a:rect l="0" t="0" r="r" b="b"/>
              <a:pathLst>
                <a:path w="223" h="336">
                  <a:moveTo>
                    <a:pt x="223" y="245"/>
                  </a:moveTo>
                  <a:cubicBezTo>
                    <a:pt x="217" y="245"/>
                    <a:pt x="212" y="245"/>
                    <a:pt x="206" y="245"/>
                  </a:cubicBezTo>
                  <a:cubicBezTo>
                    <a:pt x="204" y="256"/>
                    <a:pt x="200" y="284"/>
                    <a:pt x="194" y="291"/>
                  </a:cubicBezTo>
                  <a:cubicBezTo>
                    <a:pt x="190" y="293"/>
                    <a:pt x="151" y="293"/>
                    <a:pt x="142" y="293"/>
                  </a:cubicBezTo>
                  <a:cubicBezTo>
                    <a:pt x="111" y="293"/>
                    <a:pt x="80" y="293"/>
                    <a:pt x="49" y="293"/>
                  </a:cubicBezTo>
                  <a:cubicBezTo>
                    <a:pt x="103" y="247"/>
                    <a:pt x="120" y="233"/>
                    <a:pt x="151" y="208"/>
                  </a:cubicBezTo>
                  <a:cubicBezTo>
                    <a:pt x="188" y="179"/>
                    <a:pt x="223" y="146"/>
                    <a:pt x="223" y="99"/>
                  </a:cubicBezTo>
                  <a:cubicBezTo>
                    <a:pt x="223" y="37"/>
                    <a:pt x="169" y="0"/>
                    <a:pt x="105" y="0"/>
                  </a:cubicBezTo>
                  <a:cubicBezTo>
                    <a:pt x="41" y="0"/>
                    <a:pt x="0" y="45"/>
                    <a:pt x="0" y="91"/>
                  </a:cubicBezTo>
                  <a:cubicBezTo>
                    <a:pt x="0" y="117"/>
                    <a:pt x="21" y="120"/>
                    <a:pt x="27" y="120"/>
                  </a:cubicBezTo>
                  <a:cubicBezTo>
                    <a:pt x="39" y="120"/>
                    <a:pt x="54" y="111"/>
                    <a:pt x="54" y="93"/>
                  </a:cubicBezTo>
                  <a:cubicBezTo>
                    <a:pt x="54" y="82"/>
                    <a:pt x="49" y="66"/>
                    <a:pt x="23" y="66"/>
                  </a:cubicBezTo>
                  <a:cubicBezTo>
                    <a:pt x="39" y="29"/>
                    <a:pt x="74" y="19"/>
                    <a:pt x="97" y="19"/>
                  </a:cubicBezTo>
                  <a:cubicBezTo>
                    <a:pt x="148" y="19"/>
                    <a:pt x="173" y="58"/>
                    <a:pt x="173" y="99"/>
                  </a:cubicBezTo>
                  <a:cubicBezTo>
                    <a:pt x="173" y="142"/>
                    <a:pt x="142" y="177"/>
                    <a:pt x="126" y="196"/>
                  </a:cubicBezTo>
                  <a:cubicBezTo>
                    <a:pt x="85" y="236"/>
                    <a:pt x="45" y="277"/>
                    <a:pt x="4" y="317"/>
                  </a:cubicBezTo>
                  <a:cubicBezTo>
                    <a:pt x="0" y="321"/>
                    <a:pt x="0" y="321"/>
                    <a:pt x="0" y="336"/>
                  </a:cubicBezTo>
                  <a:cubicBezTo>
                    <a:pt x="69" y="336"/>
                    <a:pt x="139" y="336"/>
                    <a:pt x="208" y="336"/>
                  </a:cubicBezTo>
                  <a:cubicBezTo>
                    <a:pt x="213" y="306"/>
                    <a:pt x="218" y="275"/>
                    <a:pt x="223" y="24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21"/>
            <p:cNvSpPr/>
            <p:nvPr/>
          </p:nvSpPr>
          <p:spPr>
            <a:xfrm>
              <a:off x="9944280" y="3718800"/>
              <a:ext cx="135720" cy="781200"/>
            </a:xfrm>
            <a:custGeom>
              <a:avLst/>
              <a:gdLst/>
              <a:ahLst/>
              <a:cxnLst/>
              <a:rect l="0" t="0" r="r" b="b"/>
              <a:pathLst>
                <a:path w="377" h="2170">
                  <a:moveTo>
                    <a:pt x="377" y="1086"/>
                  </a:moveTo>
                  <a:cubicBezTo>
                    <a:pt x="377" y="814"/>
                    <a:pt x="342" y="538"/>
                    <a:pt x="227" y="291"/>
                  </a:cubicBezTo>
                  <a:cubicBezTo>
                    <a:pt x="175" y="181"/>
                    <a:pt x="107" y="82"/>
                    <a:pt x="35" y="6"/>
                  </a:cubicBezTo>
                  <a:cubicBezTo>
                    <a:pt x="29" y="2"/>
                    <a:pt x="27" y="0"/>
                    <a:pt x="14" y="0"/>
                  </a:cubicBezTo>
                  <a:cubicBezTo>
                    <a:pt x="6" y="0"/>
                    <a:pt x="0" y="0"/>
                    <a:pt x="0" y="8"/>
                  </a:cubicBezTo>
                  <a:cubicBezTo>
                    <a:pt x="0" y="10"/>
                    <a:pt x="2" y="14"/>
                    <a:pt x="4" y="16"/>
                  </a:cubicBezTo>
                  <a:cubicBezTo>
                    <a:pt x="74" y="101"/>
                    <a:pt x="132" y="194"/>
                    <a:pt x="173" y="293"/>
                  </a:cubicBezTo>
                  <a:cubicBezTo>
                    <a:pt x="268" y="515"/>
                    <a:pt x="307" y="773"/>
                    <a:pt x="307" y="1084"/>
                  </a:cubicBezTo>
                  <a:cubicBezTo>
                    <a:pt x="307" y="1393"/>
                    <a:pt x="270" y="1663"/>
                    <a:pt x="163" y="1900"/>
                  </a:cubicBezTo>
                  <a:cubicBezTo>
                    <a:pt x="122" y="1993"/>
                    <a:pt x="66" y="2077"/>
                    <a:pt x="2" y="2156"/>
                  </a:cubicBezTo>
                  <a:cubicBezTo>
                    <a:pt x="2" y="2158"/>
                    <a:pt x="0" y="2160"/>
                    <a:pt x="0" y="2162"/>
                  </a:cubicBezTo>
                  <a:cubicBezTo>
                    <a:pt x="0" y="2170"/>
                    <a:pt x="6" y="2170"/>
                    <a:pt x="14" y="2170"/>
                  </a:cubicBezTo>
                  <a:cubicBezTo>
                    <a:pt x="27" y="2170"/>
                    <a:pt x="27" y="2170"/>
                    <a:pt x="29" y="2168"/>
                  </a:cubicBezTo>
                  <a:cubicBezTo>
                    <a:pt x="63" y="2127"/>
                    <a:pt x="74" y="2125"/>
                    <a:pt x="132" y="2044"/>
                  </a:cubicBezTo>
                  <a:cubicBezTo>
                    <a:pt x="258" y="1867"/>
                    <a:pt x="322" y="1655"/>
                    <a:pt x="355" y="1438"/>
                  </a:cubicBezTo>
                  <a:cubicBezTo>
                    <a:pt x="371" y="1321"/>
                    <a:pt x="377" y="1203"/>
                    <a:pt x="377" y="108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/>
          <p:cNvPicPr/>
          <p:nvPr/>
        </p:nvPicPr>
        <p:blipFill>
          <a:blip r:embed="rId2"/>
          <a:stretch/>
        </p:blipFill>
        <p:spPr>
          <a:xfrm>
            <a:off x="4860000" y="1038240"/>
            <a:ext cx="5040000" cy="3821760"/>
          </a:xfrm>
          <a:prstGeom prst="rect">
            <a:avLst/>
          </a:prstGeom>
          <a:ln w="10800">
            <a:noFill/>
          </a:ln>
        </p:spPr>
      </p:pic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Elastic Energy Loss</a:t>
            </a:r>
          </a:p>
        </p:txBody>
      </p:sp>
      <p:sp>
        <p:nvSpPr>
          <p:cNvPr id="325" name="TextBox 324"/>
          <p:cNvSpPr txBox="1"/>
          <p:nvPr/>
        </p:nvSpPr>
        <p:spPr>
          <a:xfrm>
            <a:off x="360000" y="1500120"/>
            <a:ext cx="180720" cy="506520"/>
          </a:xfrm>
          <a:prstGeom prst="rect">
            <a:avLst/>
          </a:prstGeom>
          <a:noFill/>
          <a:ln w="108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6" name="TextBox 325"/>
          <p:cNvSpPr txBox="1"/>
          <p:nvPr/>
        </p:nvSpPr>
        <p:spPr>
          <a:xfrm>
            <a:off x="360000" y="1260000"/>
            <a:ext cx="4500000" cy="102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Uncertainty in the elastic energy loss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relating to applying HTL vs Gaussian propagators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360000" y="2778840"/>
            <a:ext cx="4140000" cy="244116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We compare two extremes to capture this uncertainty:</a:t>
            </a: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Gaussian BT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– combination of vacuum and HTL propagators </a:t>
            </a:r>
            <a:r>
              <a:rPr lang="en-GB" sz="1400" b="0" i="1" strike="noStrike" spc="-1">
                <a:solidFill>
                  <a:srgbClr val="2C3E50"/>
                </a:solidFill>
                <a:latin typeface="Noto Sans"/>
              </a:rPr>
              <a:t>Braaten and Thoma, Phys. Rev. D 44 (1991) R2625</a:t>
            </a:r>
            <a:endParaRPr lang="en-GB" sz="1400" b="0" strike="noStrike" spc="-1">
              <a:solidFill>
                <a:srgbClr val="2C3E50"/>
              </a:solidFill>
              <a:latin typeface="Noto Sans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eriod"/>
            </a:pP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Poisson HTL –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HTL only propagators </a:t>
            </a:r>
            <a:r>
              <a:rPr lang="en-GB" sz="1400" b="0" i="1" strike="noStrike" spc="-1">
                <a:solidFill>
                  <a:srgbClr val="2C3E50"/>
                </a:solidFill>
                <a:latin typeface="Noto Sans"/>
              </a:rPr>
              <a:t>Wicks, PhD thesis (2008)</a:t>
            </a:r>
            <a:endParaRPr lang="en-GB" sz="14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28" name="Straight Connector 327"/>
          <p:cNvSpPr/>
          <p:nvPr/>
        </p:nvSpPr>
        <p:spPr>
          <a:xfrm flipV="1">
            <a:off x="4140000" y="2257200"/>
            <a:ext cx="1860840" cy="152280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9" name="Straight Connector 328"/>
          <p:cNvSpPr/>
          <p:nvPr/>
        </p:nvSpPr>
        <p:spPr>
          <a:xfrm flipV="1">
            <a:off x="3960000" y="3152520"/>
            <a:ext cx="1980000" cy="170748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4140000" y="4680000"/>
            <a:ext cx="594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Generically in HIC radiative E-loss &gt; elastic E-loss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6AF5-77A2-AADB-CBE2-CD1F6211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Heavy-ion collisions</a:t>
            </a:r>
          </a:p>
        </p:txBody>
      </p:sp>
      <p:pic>
        <p:nvPicPr>
          <p:cNvPr id="5" name="Picture 2" descr="1: Aerial view of the area where the LHC ring is located. | Download  Scientific Diagram">
            <a:extLst>
              <a:ext uri="{FF2B5EF4-FFF2-40B4-BE49-F238E27FC236}">
                <a16:creationId xmlns:a16="http://schemas.microsoft.com/office/drawing/2014/main" id="{FF4AA2DE-DF87-B489-6603-82EE87AF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901" y="2407040"/>
            <a:ext cx="4004272" cy="291310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pic>
      <p:pic>
        <p:nvPicPr>
          <p:cNvPr id="6" name="Picture 4" descr="RHIC Aerial [IMAGE] | EurekAlert! Science News Releases">
            <a:extLst>
              <a:ext uri="{FF2B5EF4-FFF2-40B4-BE49-F238E27FC236}">
                <a16:creationId xmlns:a16="http://schemas.microsoft.com/office/drawing/2014/main" id="{B41E580C-6AC2-4125-76E2-ED8C55152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75" y="2994836"/>
            <a:ext cx="3753342" cy="2267644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8E2AD-2FB0-BC28-DA62-B725A59F851F}"/>
              </a:ext>
            </a:extLst>
          </p:cNvPr>
          <p:cNvGrpSpPr/>
          <p:nvPr/>
        </p:nvGrpSpPr>
        <p:grpSpPr>
          <a:xfrm>
            <a:off x="2010120" y="868339"/>
            <a:ext cx="5662648" cy="1709221"/>
            <a:chOff x="599944" y="764260"/>
            <a:chExt cx="5662648" cy="1709221"/>
          </a:xfrm>
        </p:grpSpPr>
        <p:pic>
          <p:nvPicPr>
            <p:cNvPr id="8" name="Picture 6" descr="Lead nucleus &amp; Pb-Pb collisions – TikZ.net">
              <a:extLst>
                <a:ext uri="{FF2B5EF4-FFF2-40B4-BE49-F238E27FC236}">
                  <a16:creationId xmlns:a16="http://schemas.microsoft.com/office/drawing/2014/main" id="{A5EA91BC-3C66-982C-0F5E-F2A83DA01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44" y="1140903"/>
              <a:ext cx="970922" cy="955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F305342F-92B8-4A29-9FA0-A71325E46933}"/>
                </a:ext>
              </a:extLst>
            </p:cNvPr>
            <p:cNvSpPr/>
            <p:nvPr/>
          </p:nvSpPr>
          <p:spPr>
            <a:xfrm>
              <a:off x="1837189" y="1400962"/>
              <a:ext cx="970922" cy="47817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" descr="Lead nucleus &amp; Pb-Pb collisions – TikZ.net">
              <a:extLst>
                <a:ext uri="{FF2B5EF4-FFF2-40B4-BE49-F238E27FC236}">
                  <a16:creationId xmlns:a16="http://schemas.microsoft.com/office/drawing/2014/main" id="{6C619BC0-BFE4-68C3-C344-C873BEF7F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1670" y="1140903"/>
              <a:ext cx="970922" cy="955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77877338-CDB9-6EBB-9984-B7AE71B79583}"/>
                </a:ext>
              </a:extLst>
            </p:cNvPr>
            <p:cNvSpPr/>
            <p:nvPr/>
          </p:nvSpPr>
          <p:spPr>
            <a:xfrm flipH="1">
              <a:off x="4146442" y="1379785"/>
              <a:ext cx="970922" cy="47817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52629960-6895-28DC-DD01-8CB2EBFBB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167" y="764260"/>
              <a:ext cx="1709221" cy="1709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86F0101-3422-0AF0-7681-43F572129278}"/>
              </a:ext>
            </a:extLst>
          </p:cNvPr>
          <p:cNvSpPr txBox="1"/>
          <p:nvPr/>
        </p:nvSpPr>
        <p:spPr>
          <a:xfrm>
            <a:off x="2675216" y="489314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LHC at 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E6E22-8BC6-9B00-D7EB-C159B9D278CF}"/>
              </a:ext>
            </a:extLst>
          </p:cNvPr>
          <p:cNvSpPr txBox="1"/>
          <p:nvPr/>
        </p:nvSpPr>
        <p:spPr>
          <a:xfrm>
            <a:off x="6913586" y="293584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RHIC at BNL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CBC71B-4A6C-6A2F-CDDE-91A2115BD64E}"/>
              </a:ext>
            </a:extLst>
          </p:cNvPr>
          <p:cNvSpPr txBox="1"/>
          <p:nvPr/>
        </p:nvSpPr>
        <p:spPr>
          <a:xfrm>
            <a:off x="5252975" y="2334135"/>
            <a:ext cx="504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dirty="0">
                <a:effectLst/>
                <a:latin typeface="Avenir" panose="02000503020000020003" pitchFamily="2" charset="0"/>
              </a:rPr>
              <a:t>&gt;99.9999% of the speed of light</a:t>
            </a:r>
            <a:endParaRPr lang="en-ZA" dirty="0">
              <a:effectLst/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75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DFB1C8-176C-EB0B-386B-823C4C22C0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DFB1C8-176C-EB0B-386B-823C4C22C0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00F5BC7-F23A-42D0-3C8C-DC9C2E834F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9654" y="947402"/>
            <a:ext cx="6222506" cy="46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6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41F477-61D1-3191-9633-F24EF072706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Running coupling extraction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41F477-61D1-3191-9633-F24EF07270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2807" b="-4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844FEA9-0B53-7F54-684A-094ED88B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5" y="971044"/>
            <a:ext cx="6116107" cy="43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36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D46095-A980-42F0-63F9-69D49E5B204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Running coupling extraction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7D46095-A980-42F0-63F9-69D49E5B20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4561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7DB6B3-9CBB-576D-7F07-D958D538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74" y="1115832"/>
            <a:ext cx="8637251" cy="38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4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5CC1C-1401-3394-11AF-BB2C175529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Running coupling extraction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cont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5CC1C-1401-3394-11AF-BB2C175529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59" t="-24561" r="-2846" b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CF853EAD-4DAC-15E6-75FF-03CE573FF90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6FC8F-B5EE-A524-7CE7-3FA76333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8" y="1051205"/>
            <a:ext cx="9190164" cy="404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63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E478-B030-4DDC-FED4-F13C2B0D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Onset of non-perturbative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32C73-ADE2-AA94-3A4E-22EA7637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15" y="890125"/>
            <a:ext cx="8426170" cy="45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49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D805-CB35-FDDE-F24D-60B85ECF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0720"/>
            <a:ext cx="9592522" cy="718920"/>
          </a:xfrm>
        </p:spPr>
        <p:txBody>
          <a:bodyPr/>
          <a:lstStyle/>
          <a:p>
            <a:r>
              <a:rPr lang="en-US" dirty="0"/>
              <a:t>Predictions for RHIC system-size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85389-0985-FEFB-070E-078531962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63" y="1137051"/>
            <a:ext cx="9393698" cy="41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1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B72F-1EE0-0E54-95DC-DD501DF4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ZDC and ET centrality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9557B-47B1-9EAB-6CC5-401F18F1A1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0908" y="809640"/>
            <a:ext cx="6722327" cy="46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75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BBCF-B41A-21D7-25BB-F0508A3A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720"/>
            <a:ext cx="9720625" cy="775554"/>
          </a:xfrm>
        </p:spPr>
        <p:txBody>
          <a:bodyPr/>
          <a:lstStyle/>
          <a:p>
            <a:r>
              <a:rPr lang="en-US" dirty="0"/>
              <a:t>ATLAS: x-dependent </a:t>
            </a:r>
            <a:r>
              <a:rPr lang="en-US" dirty="0" err="1"/>
              <a:t>dijets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BFAAC-4455-1016-F704-7A9A8449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163"/>
          <a:stretch>
            <a:fillRect/>
          </a:stretch>
        </p:blipFill>
        <p:spPr>
          <a:xfrm>
            <a:off x="-1144345" y="1237480"/>
            <a:ext cx="7423909" cy="3705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0362C-5469-4A54-0FAE-7779FC6E55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545"/>
          <a:stretch>
            <a:fillRect/>
          </a:stretch>
        </p:blipFill>
        <p:spPr>
          <a:xfrm>
            <a:off x="4827797" y="1419091"/>
            <a:ext cx="5475036" cy="35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0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CAE7-A64E-F17E-5055-8F245FCD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supp. in peripheral and small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679EB-4AB4-6E84-70ED-20DB7A389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238" y="1092424"/>
            <a:ext cx="5041920" cy="395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E5797-F3FB-6D94-5D14-F80F5457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7" y="928876"/>
            <a:ext cx="4447340" cy="4650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9927-B6C2-0917-75D2-10A254089FDC}"/>
              </a:ext>
            </a:extLst>
          </p:cNvPr>
          <p:cNvSpPr txBox="1"/>
          <p:nvPr/>
        </p:nvSpPr>
        <p:spPr>
          <a:xfrm>
            <a:off x="5977288" y="5207137"/>
            <a:ext cx="38518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CF and W. A. Horowitz, Phys. Lett. B </a:t>
            </a:r>
            <a:r>
              <a:rPr lang="en-ZA" sz="1000" b="1" dirty="0">
                <a:solidFill>
                  <a:schemeClr val="accent4">
                    <a:lumMod val="50000"/>
                  </a:schemeClr>
                </a:solidFill>
              </a:rPr>
              <a:t>864</a:t>
            </a:r>
            <a:r>
              <a:rPr lang="en-ZA" sz="1000" dirty="0">
                <a:solidFill>
                  <a:schemeClr val="accent4">
                    <a:lumMod val="50000"/>
                  </a:schemeClr>
                </a:solidFill>
              </a:rPr>
              <a:t>, 139437 (2025).</a:t>
            </a:r>
            <a:endParaRPr lang="en-US" sz="1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14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233A-CAA1-1AA4-88C4-54B8362D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F399C-BE7F-619A-D739-BB6A46D0D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54" y="17098"/>
            <a:ext cx="4851131" cy="5414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9AAB1-3372-8C8B-5C58-E880B2CD78DF}"/>
              </a:ext>
            </a:extLst>
          </p:cNvPr>
          <p:cNvSpPr txBox="1"/>
          <p:nvPr/>
        </p:nvSpPr>
        <p:spPr>
          <a:xfrm>
            <a:off x="721895" y="1915427"/>
            <a:ext cx="23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Lots of data!</a:t>
            </a:r>
          </a:p>
        </p:txBody>
      </p:sp>
    </p:spTree>
    <p:extLst>
      <p:ext uri="{BB962C8B-B14F-4D97-AF65-F5344CB8AC3E}">
        <p14:creationId xmlns:p14="http://schemas.microsoft.com/office/powerpoint/2010/main" val="271786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69E82-5A64-B4CF-93A3-90D684CF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F877-E5A2-81BC-2178-9DD69CFD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4" y="137019"/>
            <a:ext cx="10392881" cy="718920"/>
          </a:xfrm>
        </p:spPr>
        <p:txBody>
          <a:bodyPr/>
          <a:lstStyle/>
          <a:p>
            <a:r>
              <a:rPr lang="en-US" b="1" dirty="0"/>
              <a:t>How many particles for collectivity?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FA5E3-CB6F-FB46-17E1-D110012D6D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2E7"/>
              </a:clrFrom>
              <a:clrTo>
                <a:srgbClr val="F8F2E7">
                  <a:alpha val="0"/>
                </a:srgbClr>
              </a:clrTo>
            </a:clrChange>
          </a:blip>
          <a:srcRect t="25771" b="30035"/>
          <a:stretch>
            <a:fillRect/>
          </a:stretch>
        </p:blipFill>
        <p:spPr>
          <a:xfrm>
            <a:off x="409006" y="2188938"/>
            <a:ext cx="9262612" cy="2729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575966-7061-5B38-5ACB-718A5A43E86C}"/>
                  </a:ext>
                </a:extLst>
              </p:cNvPr>
              <p:cNvSpPr txBox="1"/>
              <p:nvPr/>
            </p:nvSpPr>
            <p:spPr>
              <a:xfrm>
                <a:off x="1243422" y="1291606"/>
                <a:ext cx="82556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From statistical mechanics, you might say ~ 1 mole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575966-7061-5B38-5ACB-718A5A43E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422" y="1291606"/>
                <a:ext cx="8255643" cy="461665"/>
              </a:xfrm>
              <a:prstGeom prst="rect">
                <a:avLst/>
              </a:prstGeom>
              <a:blipFill>
                <a:blip r:embed="rId3"/>
                <a:stretch>
                  <a:fillRect l="-1075" t="-10526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376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359"/>
          <p:cNvPicPr/>
          <p:nvPr/>
        </p:nvPicPr>
        <p:blipFill>
          <a:blip r:embed="rId2"/>
          <a:stretch/>
        </p:blipFill>
        <p:spPr>
          <a:xfrm>
            <a:off x="180000" y="1012320"/>
            <a:ext cx="4345560" cy="3307680"/>
          </a:xfrm>
          <a:prstGeom prst="rect">
            <a:avLst/>
          </a:prstGeom>
          <a:ln w="10800">
            <a:noFill/>
          </a:ln>
        </p:spPr>
      </p:pic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Gaussian ~ Poisson?</a:t>
            </a:r>
          </a:p>
        </p:txBody>
      </p:sp>
      <p:pic>
        <p:nvPicPr>
          <p:cNvPr id="361" name="Picture 360"/>
          <p:cNvPicPr/>
          <p:nvPr/>
        </p:nvPicPr>
        <p:blipFill>
          <a:blip r:embed="rId3"/>
          <a:stretch/>
        </p:blipFill>
        <p:spPr>
          <a:xfrm>
            <a:off x="4608360" y="1201680"/>
            <a:ext cx="4571640" cy="2938320"/>
          </a:xfrm>
          <a:prstGeom prst="rect">
            <a:avLst/>
          </a:prstGeom>
          <a:ln w="10800">
            <a:noFill/>
          </a:ln>
        </p:spPr>
      </p:pic>
      <p:sp>
        <p:nvSpPr>
          <p:cNvPr id="362" name="TextBox 361"/>
          <p:cNvSpPr txBox="1"/>
          <p:nvPr/>
        </p:nvSpPr>
        <p:spPr>
          <a:xfrm>
            <a:off x="180000" y="4245480"/>
            <a:ext cx="4500000" cy="13345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Opposite ordering than expected according to CLT?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Strong 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4860000" y="4500000"/>
            <a:ext cx="450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Gaussian distribution not a good fit for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either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small or large systems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4320000" y="5023080"/>
            <a:ext cx="5040000" cy="71244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→ </a:t>
            </a:r>
            <a:r>
              <a:rPr lang="en-GB" sz="1800" b="1" i="1" strike="noStrike" spc="-1">
                <a:solidFill>
                  <a:srgbClr val="2C3E50"/>
                </a:solidFill>
                <a:latin typeface="Noto Sans"/>
              </a:rPr>
              <a:t>Why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 is Gaussian </a:t>
            </a:r>
            <a:r>
              <a:rPr lang="en-GB" sz="1800" b="1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R</a:t>
            </a:r>
            <a:r>
              <a:rPr lang="en-GB" sz="1800" b="1" strike="noStrike" spc="-1" baseline="-8000">
                <a:solidFill>
                  <a:srgbClr val="2C3E50"/>
                </a:solidFill>
                <a:latin typeface="TexMaths Symbols"/>
                <a:ea typeface="TexMaths Symbols"/>
              </a:rPr>
              <a:t>AA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 ~ Poisson 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Box 365"/>
          <p:cNvSpPr txBox="1"/>
          <p:nvPr/>
        </p:nvSpPr>
        <p:spPr>
          <a:xfrm>
            <a:off x="180000" y="1569600"/>
            <a:ext cx="4320000" cy="126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1) In small systems: small energy loss </a:t>
            </a:r>
            <a:r>
              <a:rPr lang="en-GB" sz="1800" b="0" strike="noStrike" spc="-1">
                <a:solidFill>
                  <a:srgbClr val="2C3E50"/>
                </a:solidFill>
                <a:latin typeface="OpenSymbol"/>
                <a:ea typeface="OpenSymbol"/>
              </a:rPr>
              <a:t>⇒</a:t>
            </a:r>
            <a:r>
              <a:rPr lang="en-GB" sz="1800" b="0" strike="noStrike" spc="-1">
                <a:solidFill>
                  <a:srgbClr val="2C3E50"/>
                </a:solidFill>
                <a:latin typeface="TexMaths Symbols"/>
                <a:ea typeface="OpenSymbol"/>
              </a:rPr>
              <a:t> </a:t>
            </a:r>
            <a:r>
              <a:rPr lang="en-GB" sz="18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R</a:t>
            </a:r>
            <a:r>
              <a:rPr lang="en-GB" sz="1800" b="0" strike="noStrike" spc="-1" baseline="-8000">
                <a:solidFill>
                  <a:srgbClr val="2C3E50"/>
                </a:solidFill>
                <a:latin typeface="TexMaths Symbols"/>
                <a:ea typeface="TexMaths Symbols"/>
              </a:rPr>
              <a:t>AA</a:t>
            </a:r>
            <a:r>
              <a:rPr lang="en-GB" sz="18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depends mostly on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average energy loss </a:t>
            </a:r>
            <a:endParaRPr lang="en-GB" sz="18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i="1" strike="noStrike" spc="-1">
                <a:solidFill>
                  <a:srgbClr val="FFFFFF"/>
                </a:solidFill>
                <a:latin typeface="Roboto"/>
              </a:rPr>
              <a:t>Why</a:t>
            </a:r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 is Gaussian ~ Poisson?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-360000" y="900000"/>
            <a:ext cx="342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One can show that:</a:t>
            </a:r>
          </a:p>
        </p:txBody>
      </p:sp>
      <p:sp>
        <p:nvSpPr>
          <p:cNvPr id="368" name="TextBox 367"/>
          <p:cNvSpPr txBox="1"/>
          <p:nvPr/>
        </p:nvSpPr>
        <p:spPr>
          <a:xfrm>
            <a:off x="180000" y="4140000"/>
            <a:ext cx="4320000" cy="12600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2) In large systems: elastic energy loss small fraction compared to radiative energy loss</a:t>
            </a:r>
          </a:p>
        </p:txBody>
      </p:sp>
      <p:pic>
        <p:nvPicPr>
          <p:cNvPr id="369" name="Picture 368"/>
          <p:cNvPicPr/>
          <p:nvPr/>
        </p:nvPicPr>
        <p:blipFill>
          <a:blip r:embed="rId2"/>
          <a:stretch/>
        </p:blipFill>
        <p:spPr>
          <a:xfrm>
            <a:off x="4680000" y="1030320"/>
            <a:ext cx="5040000" cy="4009680"/>
          </a:xfrm>
          <a:prstGeom prst="rect">
            <a:avLst/>
          </a:prstGeom>
          <a:ln w="10800">
            <a:noFill/>
          </a:ln>
        </p:spPr>
      </p:pic>
      <p:grpSp>
        <p:nvGrpSpPr>
          <p:cNvPr id="370" name="Group 369"/>
          <p:cNvGrpSpPr/>
          <p:nvPr/>
        </p:nvGrpSpPr>
        <p:grpSpPr>
          <a:xfrm>
            <a:off x="200520" y="2680200"/>
            <a:ext cx="4147200" cy="1152000"/>
            <a:chOff x="200520" y="2680200"/>
            <a:chExt cx="4147200" cy="1152000"/>
          </a:xfrm>
        </p:grpSpPr>
        <p:sp>
          <p:nvSpPr>
            <p:cNvPr id="371" name="Freeform 370"/>
            <p:cNvSpPr/>
            <p:nvPr/>
          </p:nvSpPr>
          <p:spPr>
            <a:xfrm>
              <a:off x="202320" y="2691360"/>
              <a:ext cx="4133880" cy="1129680"/>
            </a:xfrm>
            <a:custGeom>
              <a:avLst/>
              <a:gdLst/>
              <a:ahLst/>
              <a:cxnLst/>
              <a:rect l="0" t="0" r="r" b="b"/>
              <a:pathLst>
                <a:path w="11483" h="3138">
                  <a:moveTo>
                    <a:pt x="5741" y="3138"/>
                  </a:moveTo>
                  <a:cubicBezTo>
                    <a:pt x="3827" y="3138"/>
                    <a:pt x="1914" y="3138"/>
                    <a:pt x="0" y="3138"/>
                  </a:cubicBezTo>
                  <a:cubicBezTo>
                    <a:pt x="0" y="2092"/>
                    <a:pt x="0" y="1046"/>
                    <a:pt x="0" y="0"/>
                  </a:cubicBezTo>
                  <a:cubicBezTo>
                    <a:pt x="3828" y="0"/>
                    <a:pt x="7656" y="0"/>
                    <a:pt x="11483" y="0"/>
                  </a:cubicBezTo>
                  <a:cubicBezTo>
                    <a:pt x="11483" y="1046"/>
                    <a:pt x="11483" y="2092"/>
                    <a:pt x="11483" y="3138"/>
                  </a:cubicBezTo>
                  <a:cubicBezTo>
                    <a:pt x="9569" y="3138"/>
                    <a:pt x="7655" y="3138"/>
                    <a:pt x="5741" y="313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71"/>
            <p:cNvSpPr/>
            <p:nvPr/>
          </p:nvSpPr>
          <p:spPr>
            <a:xfrm>
              <a:off x="200520" y="2829600"/>
              <a:ext cx="157680" cy="155880"/>
            </a:xfrm>
            <a:custGeom>
              <a:avLst/>
              <a:gdLst/>
              <a:ahLst/>
              <a:cxnLst/>
              <a:rect l="0" t="0" r="r" b="b"/>
              <a:pathLst>
                <a:path w="438" h="433">
                  <a:moveTo>
                    <a:pt x="204" y="44"/>
                  </a:moveTo>
                  <a:cubicBezTo>
                    <a:pt x="208" y="28"/>
                    <a:pt x="210" y="23"/>
                    <a:pt x="222" y="21"/>
                  </a:cubicBezTo>
                  <a:cubicBezTo>
                    <a:pt x="227" y="19"/>
                    <a:pt x="246" y="19"/>
                    <a:pt x="258" y="19"/>
                  </a:cubicBezTo>
                  <a:cubicBezTo>
                    <a:pt x="302" y="19"/>
                    <a:pt x="370" y="19"/>
                    <a:pt x="370" y="80"/>
                  </a:cubicBezTo>
                  <a:cubicBezTo>
                    <a:pt x="370" y="101"/>
                    <a:pt x="362" y="143"/>
                    <a:pt x="337" y="168"/>
                  </a:cubicBezTo>
                  <a:cubicBezTo>
                    <a:pt x="321" y="183"/>
                    <a:pt x="288" y="203"/>
                    <a:pt x="234" y="203"/>
                  </a:cubicBezTo>
                  <a:cubicBezTo>
                    <a:pt x="211" y="203"/>
                    <a:pt x="187" y="203"/>
                    <a:pt x="164" y="203"/>
                  </a:cubicBezTo>
                  <a:cubicBezTo>
                    <a:pt x="178" y="150"/>
                    <a:pt x="191" y="97"/>
                    <a:pt x="204" y="44"/>
                  </a:cubicBezTo>
                  <a:moveTo>
                    <a:pt x="293" y="211"/>
                  </a:moveTo>
                  <a:cubicBezTo>
                    <a:pt x="355" y="197"/>
                    <a:pt x="428" y="155"/>
                    <a:pt x="428" y="93"/>
                  </a:cubicBezTo>
                  <a:cubicBezTo>
                    <a:pt x="428" y="40"/>
                    <a:pt x="372" y="0"/>
                    <a:pt x="292" y="0"/>
                  </a:cubicBezTo>
                  <a:cubicBezTo>
                    <a:pt x="233" y="0"/>
                    <a:pt x="175" y="0"/>
                    <a:pt x="117" y="0"/>
                  </a:cubicBezTo>
                  <a:cubicBezTo>
                    <a:pt x="105" y="0"/>
                    <a:pt x="100" y="0"/>
                    <a:pt x="100" y="12"/>
                  </a:cubicBezTo>
                  <a:cubicBezTo>
                    <a:pt x="100" y="19"/>
                    <a:pt x="105" y="19"/>
                    <a:pt x="117" y="19"/>
                  </a:cubicBezTo>
                  <a:cubicBezTo>
                    <a:pt x="125" y="20"/>
                    <a:pt x="129" y="19"/>
                    <a:pt x="140" y="21"/>
                  </a:cubicBezTo>
                  <a:cubicBezTo>
                    <a:pt x="150" y="23"/>
                    <a:pt x="157" y="23"/>
                    <a:pt x="157" y="31"/>
                  </a:cubicBezTo>
                  <a:cubicBezTo>
                    <a:pt x="157" y="33"/>
                    <a:pt x="155" y="35"/>
                    <a:pt x="154" y="42"/>
                  </a:cubicBezTo>
                  <a:cubicBezTo>
                    <a:pt x="126" y="152"/>
                    <a:pt x="99" y="262"/>
                    <a:pt x="72" y="372"/>
                  </a:cubicBezTo>
                  <a:cubicBezTo>
                    <a:pt x="66" y="396"/>
                    <a:pt x="65" y="400"/>
                    <a:pt x="16" y="400"/>
                  </a:cubicBezTo>
                  <a:cubicBezTo>
                    <a:pt x="5" y="400"/>
                    <a:pt x="0" y="400"/>
                    <a:pt x="0" y="412"/>
                  </a:cubicBezTo>
                  <a:cubicBezTo>
                    <a:pt x="0" y="419"/>
                    <a:pt x="7" y="419"/>
                    <a:pt x="9" y="419"/>
                  </a:cubicBezTo>
                  <a:cubicBezTo>
                    <a:pt x="24" y="419"/>
                    <a:pt x="68" y="417"/>
                    <a:pt x="86" y="417"/>
                  </a:cubicBezTo>
                  <a:cubicBezTo>
                    <a:pt x="103" y="417"/>
                    <a:pt x="147" y="419"/>
                    <a:pt x="162" y="419"/>
                  </a:cubicBezTo>
                  <a:cubicBezTo>
                    <a:pt x="168" y="419"/>
                    <a:pt x="175" y="419"/>
                    <a:pt x="175" y="407"/>
                  </a:cubicBezTo>
                  <a:cubicBezTo>
                    <a:pt x="175" y="400"/>
                    <a:pt x="169" y="400"/>
                    <a:pt x="159" y="400"/>
                  </a:cubicBezTo>
                  <a:cubicBezTo>
                    <a:pt x="136" y="400"/>
                    <a:pt x="119" y="400"/>
                    <a:pt x="119" y="389"/>
                  </a:cubicBezTo>
                  <a:cubicBezTo>
                    <a:pt x="119" y="386"/>
                    <a:pt x="121" y="382"/>
                    <a:pt x="121" y="379"/>
                  </a:cubicBezTo>
                  <a:cubicBezTo>
                    <a:pt x="134" y="325"/>
                    <a:pt x="147" y="271"/>
                    <a:pt x="161" y="217"/>
                  </a:cubicBezTo>
                  <a:cubicBezTo>
                    <a:pt x="185" y="217"/>
                    <a:pt x="210" y="217"/>
                    <a:pt x="234" y="217"/>
                  </a:cubicBezTo>
                  <a:cubicBezTo>
                    <a:pt x="290" y="217"/>
                    <a:pt x="300" y="251"/>
                    <a:pt x="300" y="272"/>
                  </a:cubicBezTo>
                  <a:cubicBezTo>
                    <a:pt x="300" y="281"/>
                    <a:pt x="295" y="300"/>
                    <a:pt x="292" y="314"/>
                  </a:cubicBezTo>
                  <a:cubicBezTo>
                    <a:pt x="288" y="332"/>
                    <a:pt x="283" y="354"/>
                    <a:pt x="283" y="367"/>
                  </a:cubicBezTo>
                  <a:cubicBezTo>
                    <a:pt x="283" y="433"/>
                    <a:pt x="356" y="433"/>
                    <a:pt x="363" y="433"/>
                  </a:cubicBezTo>
                  <a:cubicBezTo>
                    <a:pt x="416" y="433"/>
                    <a:pt x="438" y="370"/>
                    <a:pt x="438" y="363"/>
                  </a:cubicBezTo>
                  <a:cubicBezTo>
                    <a:pt x="438" y="354"/>
                    <a:pt x="431" y="354"/>
                    <a:pt x="430" y="354"/>
                  </a:cubicBezTo>
                  <a:cubicBezTo>
                    <a:pt x="424" y="354"/>
                    <a:pt x="423" y="360"/>
                    <a:pt x="423" y="363"/>
                  </a:cubicBezTo>
                  <a:cubicBezTo>
                    <a:pt x="407" y="409"/>
                    <a:pt x="381" y="419"/>
                    <a:pt x="367" y="419"/>
                  </a:cubicBezTo>
                  <a:cubicBezTo>
                    <a:pt x="346" y="419"/>
                    <a:pt x="342" y="407"/>
                    <a:pt x="342" y="382"/>
                  </a:cubicBezTo>
                  <a:cubicBezTo>
                    <a:pt x="342" y="363"/>
                    <a:pt x="346" y="332"/>
                    <a:pt x="348" y="313"/>
                  </a:cubicBezTo>
                  <a:cubicBezTo>
                    <a:pt x="349" y="304"/>
                    <a:pt x="351" y="292"/>
                    <a:pt x="351" y="283"/>
                  </a:cubicBezTo>
                  <a:cubicBezTo>
                    <a:pt x="351" y="236"/>
                    <a:pt x="309" y="217"/>
                    <a:pt x="293" y="21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72"/>
            <p:cNvSpPr/>
            <p:nvPr/>
          </p:nvSpPr>
          <p:spPr>
            <a:xfrm>
              <a:off x="367920" y="2903760"/>
              <a:ext cx="116280" cy="110160"/>
            </a:xfrm>
            <a:custGeom>
              <a:avLst/>
              <a:gdLst/>
              <a:ahLst/>
              <a:cxnLst/>
              <a:rect l="0" t="0" r="r" b="b"/>
              <a:pathLst>
                <a:path w="323" h="306">
                  <a:moveTo>
                    <a:pt x="65" y="253"/>
                  </a:moveTo>
                  <a:cubicBezTo>
                    <a:pt x="49" y="278"/>
                    <a:pt x="35" y="288"/>
                    <a:pt x="10" y="290"/>
                  </a:cubicBezTo>
                  <a:cubicBezTo>
                    <a:pt x="5" y="290"/>
                    <a:pt x="0" y="290"/>
                    <a:pt x="0" y="299"/>
                  </a:cubicBezTo>
                  <a:cubicBezTo>
                    <a:pt x="0" y="304"/>
                    <a:pt x="3" y="306"/>
                    <a:pt x="5" y="306"/>
                  </a:cubicBezTo>
                  <a:cubicBezTo>
                    <a:pt x="17" y="306"/>
                    <a:pt x="31" y="304"/>
                    <a:pt x="44" y="304"/>
                  </a:cubicBezTo>
                  <a:cubicBezTo>
                    <a:pt x="58" y="304"/>
                    <a:pt x="75" y="306"/>
                    <a:pt x="87" y="306"/>
                  </a:cubicBezTo>
                  <a:cubicBezTo>
                    <a:pt x="89" y="306"/>
                    <a:pt x="96" y="306"/>
                    <a:pt x="96" y="297"/>
                  </a:cubicBezTo>
                  <a:cubicBezTo>
                    <a:pt x="96" y="290"/>
                    <a:pt x="91" y="290"/>
                    <a:pt x="89" y="290"/>
                  </a:cubicBezTo>
                  <a:cubicBezTo>
                    <a:pt x="86" y="290"/>
                    <a:pt x="70" y="288"/>
                    <a:pt x="70" y="278"/>
                  </a:cubicBezTo>
                  <a:cubicBezTo>
                    <a:pt x="70" y="272"/>
                    <a:pt x="73" y="265"/>
                    <a:pt x="77" y="260"/>
                  </a:cubicBezTo>
                  <a:cubicBezTo>
                    <a:pt x="88" y="243"/>
                    <a:pt x="99" y="225"/>
                    <a:pt x="110" y="208"/>
                  </a:cubicBezTo>
                  <a:cubicBezTo>
                    <a:pt x="151" y="208"/>
                    <a:pt x="193" y="208"/>
                    <a:pt x="234" y="208"/>
                  </a:cubicBezTo>
                  <a:cubicBezTo>
                    <a:pt x="238" y="232"/>
                    <a:pt x="241" y="255"/>
                    <a:pt x="245" y="279"/>
                  </a:cubicBezTo>
                  <a:cubicBezTo>
                    <a:pt x="243" y="283"/>
                    <a:pt x="239" y="290"/>
                    <a:pt x="215" y="290"/>
                  </a:cubicBezTo>
                  <a:cubicBezTo>
                    <a:pt x="210" y="290"/>
                    <a:pt x="203" y="290"/>
                    <a:pt x="203" y="299"/>
                  </a:cubicBezTo>
                  <a:cubicBezTo>
                    <a:pt x="203" y="300"/>
                    <a:pt x="204" y="306"/>
                    <a:pt x="210" y="306"/>
                  </a:cubicBezTo>
                  <a:cubicBezTo>
                    <a:pt x="222" y="306"/>
                    <a:pt x="253" y="304"/>
                    <a:pt x="265" y="304"/>
                  </a:cubicBezTo>
                  <a:cubicBezTo>
                    <a:pt x="272" y="304"/>
                    <a:pt x="283" y="304"/>
                    <a:pt x="290" y="304"/>
                  </a:cubicBezTo>
                  <a:cubicBezTo>
                    <a:pt x="299" y="304"/>
                    <a:pt x="307" y="306"/>
                    <a:pt x="314" y="306"/>
                  </a:cubicBezTo>
                  <a:cubicBezTo>
                    <a:pt x="321" y="306"/>
                    <a:pt x="323" y="302"/>
                    <a:pt x="323" y="297"/>
                  </a:cubicBezTo>
                  <a:cubicBezTo>
                    <a:pt x="323" y="290"/>
                    <a:pt x="318" y="290"/>
                    <a:pt x="311" y="290"/>
                  </a:cubicBezTo>
                  <a:cubicBezTo>
                    <a:pt x="286" y="290"/>
                    <a:pt x="286" y="286"/>
                    <a:pt x="285" y="276"/>
                  </a:cubicBezTo>
                  <a:cubicBezTo>
                    <a:pt x="272" y="188"/>
                    <a:pt x="259" y="100"/>
                    <a:pt x="246" y="12"/>
                  </a:cubicBezTo>
                  <a:cubicBezTo>
                    <a:pt x="245" y="2"/>
                    <a:pt x="244" y="0"/>
                    <a:pt x="236" y="0"/>
                  </a:cubicBezTo>
                  <a:cubicBezTo>
                    <a:pt x="228" y="0"/>
                    <a:pt x="225" y="3"/>
                    <a:pt x="222" y="9"/>
                  </a:cubicBezTo>
                  <a:cubicBezTo>
                    <a:pt x="169" y="90"/>
                    <a:pt x="117" y="172"/>
                    <a:pt x="65" y="253"/>
                  </a:cubicBezTo>
                  <a:moveTo>
                    <a:pt x="121" y="192"/>
                  </a:moveTo>
                  <a:cubicBezTo>
                    <a:pt x="151" y="145"/>
                    <a:pt x="181" y="99"/>
                    <a:pt x="211" y="52"/>
                  </a:cubicBezTo>
                  <a:cubicBezTo>
                    <a:pt x="218" y="99"/>
                    <a:pt x="224" y="145"/>
                    <a:pt x="231" y="192"/>
                  </a:cubicBezTo>
                  <a:cubicBezTo>
                    <a:pt x="194" y="192"/>
                    <a:pt x="157" y="192"/>
                    <a:pt x="121" y="19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500400" y="2903760"/>
              <a:ext cx="117000" cy="110160"/>
            </a:xfrm>
            <a:custGeom>
              <a:avLst/>
              <a:gdLst/>
              <a:ahLst/>
              <a:cxnLst/>
              <a:rect l="0" t="0" r="r" b="b"/>
              <a:pathLst>
                <a:path w="325" h="306">
                  <a:moveTo>
                    <a:pt x="65" y="253"/>
                  </a:moveTo>
                  <a:cubicBezTo>
                    <a:pt x="49" y="278"/>
                    <a:pt x="37" y="288"/>
                    <a:pt x="10" y="290"/>
                  </a:cubicBezTo>
                  <a:cubicBezTo>
                    <a:pt x="7" y="290"/>
                    <a:pt x="0" y="290"/>
                    <a:pt x="0" y="299"/>
                  </a:cubicBezTo>
                  <a:cubicBezTo>
                    <a:pt x="0" y="304"/>
                    <a:pt x="5" y="306"/>
                    <a:pt x="7" y="306"/>
                  </a:cubicBezTo>
                  <a:cubicBezTo>
                    <a:pt x="17" y="306"/>
                    <a:pt x="31" y="304"/>
                    <a:pt x="44" y="304"/>
                  </a:cubicBezTo>
                  <a:cubicBezTo>
                    <a:pt x="58" y="304"/>
                    <a:pt x="75" y="306"/>
                    <a:pt x="87" y="306"/>
                  </a:cubicBezTo>
                  <a:cubicBezTo>
                    <a:pt x="91" y="306"/>
                    <a:pt x="96" y="306"/>
                    <a:pt x="96" y="297"/>
                  </a:cubicBezTo>
                  <a:cubicBezTo>
                    <a:pt x="96" y="290"/>
                    <a:pt x="91" y="290"/>
                    <a:pt x="89" y="290"/>
                  </a:cubicBezTo>
                  <a:cubicBezTo>
                    <a:pt x="86" y="290"/>
                    <a:pt x="70" y="288"/>
                    <a:pt x="70" y="278"/>
                  </a:cubicBezTo>
                  <a:cubicBezTo>
                    <a:pt x="70" y="272"/>
                    <a:pt x="75" y="265"/>
                    <a:pt x="77" y="260"/>
                  </a:cubicBezTo>
                  <a:cubicBezTo>
                    <a:pt x="88" y="243"/>
                    <a:pt x="100" y="225"/>
                    <a:pt x="112" y="208"/>
                  </a:cubicBezTo>
                  <a:cubicBezTo>
                    <a:pt x="153" y="208"/>
                    <a:pt x="193" y="208"/>
                    <a:pt x="234" y="208"/>
                  </a:cubicBezTo>
                  <a:cubicBezTo>
                    <a:pt x="238" y="232"/>
                    <a:pt x="241" y="255"/>
                    <a:pt x="245" y="279"/>
                  </a:cubicBezTo>
                  <a:cubicBezTo>
                    <a:pt x="243" y="283"/>
                    <a:pt x="239" y="290"/>
                    <a:pt x="215" y="290"/>
                  </a:cubicBezTo>
                  <a:cubicBezTo>
                    <a:pt x="210" y="290"/>
                    <a:pt x="203" y="290"/>
                    <a:pt x="203" y="299"/>
                  </a:cubicBezTo>
                  <a:cubicBezTo>
                    <a:pt x="203" y="300"/>
                    <a:pt x="204" y="306"/>
                    <a:pt x="210" y="306"/>
                  </a:cubicBezTo>
                  <a:cubicBezTo>
                    <a:pt x="224" y="306"/>
                    <a:pt x="253" y="304"/>
                    <a:pt x="265" y="304"/>
                  </a:cubicBezTo>
                  <a:cubicBezTo>
                    <a:pt x="274" y="304"/>
                    <a:pt x="283" y="304"/>
                    <a:pt x="292" y="304"/>
                  </a:cubicBezTo>
                  <a:cubicBezTo>
                    <a:pt x="299" y="304"/>
                    <a:pt x="307" y="306"/>
                    <a:pt x="316" y="306"/>
                  </a:cubicBezTo>
                  <a:cubicBezTo>
                    <a:pt x="321" y="306"/>
                    <a:pt x="325" y="302"/>
                    <a:pt x="325" y="297"/>
                  </a:cubicBezTo>
                  <a:cubicBezTo>
                    <a:pt x="325" y="290"/>
                    <a:pt x="320" y="290"/>
                    <a:pt x="313" y="290"/>
                  </a:cubicBezTo>
                  <a:cubicBezTo>
                    <a:pt x="286" y="290"/>
                    <a:pt x="286" y="286"/>
                    <a:pt x="285" y="276"/>
                  </a:cubicBezTo>
                  <a:cubicBezTo>
                    <a:pt x="272" y="188"/>
                    <a:pt x="260" y="100"/>
                    <a:pt x="248" y="12"/>
                  </a:cubicBezTo>
                  <a:cubicBezTo>
                    <a:pt x="246" y="2"/>
                    <a:pt x="245" y="0"/>
                    <a:pt x="238" y="0"/>
                  </a:cubicBezTo>
                  <a:cubicBezTo>
                    <a:pt x="230" y="0"/>
                    <a:pt x="225" y="3"/>
                    <a:pt x="222" y="9"/>
                  </a:cubicBezTo>
                  <a:cubicBezTo>
                    <a:pt x="169" y="90"/>
                    <a:pt x="117" y="172"/>
                    <a:pt x="65" y="253"/>
                  </a:cubicBezTo>
                  <a:moveTo>
                    <a:pt x="121" y="192"/>
                  </a:moveTo>
                  <a:cubicBezTo>
                    <a:pt x="151" y="145"/>
                    <a:pt x="181" y="99"/>
                    <a:pt x="211" y="52"/>
                  </a:cubicBezTo>
                  <a:cubicBezTo>
                    <a:pt x="218" y="99"/>
                    <a:pt x="225" y="145"/>
                    <a:pt x="232" y="192"/>
                  </a:cubicBezTo>
                  <a:cubicBezTo>
                    <a:pt x="195" y="192"/>
                    <a:pt x="158" y="192"/>
                    <a:pt x="121" y="19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74"/>
            <p:cNvSpPr/>
            <p:nvPr/>
          </p:nvSpPr>
          <p:spPr>
            <a:xfrm>
              <a:off x="694800" y="28152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608"/>
                  </a:moveTo>
                  <a:cubicBezTo>
                    <a:pt x="141" y="604"/>
                    <a:pt x="141" y="604"/>
                    <a:pt x="131" y="594"/>
                  </a:cubicBezTo>
                  <a:cubicBezTo>
                    <a:pt x="54" y="517"/>
                    <a:pt x="35" y="400"/>
                    <a:pt x="35" y="306"/>
                  </a:cubicBezTo>
                  <a:cubicBezTo>
                    <a:pt x="35" y="199"/>
                    <a:pt x="58" y="93"/>
                    <a:pt x="134" y="16"/>
                  </a:cubicBezTo>
                  <a:cubicBezTo>
                    <a:pt x="141" y="9"/>
                    <a:pt x="141" y="7"/>
                    <a:pt x="141" y="5"/>
                  </a:cubicBezTo>
                  <a:cubicBezTo>
                    <a:pt x="141" y="2"/>
                    <a:pt x="140" y="0"/>
                    <a:pt x="136" y="0"/>
                  </a:cubicBezTo>
                  <a:cubicBezTo>
                    <a:pt x="129" y="0"/>
                    <a:pt x="73" y="42"/>
                    <a:pt x="38" y="119"/>
                  </a:cubicBezTo>
                  <a:cubicBezTo>
                    <a:pt x="7" y="187"/>
                    <a:pt x="0" y="255"/>
                    <a:pt x="0" y="306"/>
                  </a:cubicBezTo>
                  <a:cubicBezTo>
                    <a:pt x="0" y="354"/>
                    <a:pt x="5" y="428"/>
                    <a:pt x="40" y="498"/>
                  </a:cubicBezTo>
                  <a:cubicBezTo>
                    <a:pt x="77" y="573"/>
                    <a:pt x="129" y="613"/>
                    <a:pt x="136" y="613"/>
                  </a:cubicBezTo>
                  <a:cubicBezTo>
                    <a:pt x="140" y="613"/>
                    <a:pt x="141" y="611"/>
                    <a:pt x="141" y="60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75"/>
            <p:cNvSpPr/>
            <p:nvPr/>
          </p:nvSpPr>
          <p:spPr>
            <a:xfrm>
              <a:off x="751320" y="2883240"/>
              <a:ext cx="115560" cy="140040"/>
            </a:xfrm>
            <a:custGeom>
              <a:avLst/>
              <a:gdLst/>
              <a:ahLst/>
              <a:cxnLst/>
              <a:rect l="0" t="0" r="r" b="b"/>
              <a:pathLst>
                <a:path w="321" h="389">
                  <a:moveTo>
                    <a:pt x="47" y="346"/>
                  </a:moveTo>
                  <a:cubicBezTo>
                    <a:pt x="42" y="367"/>
                    <a:pt x="42" y="370"/>
                    <a:pt x="14" y="370"/>
                  </a:cubicBezTo>
                  <a:cubicBezTo>
                    <a:pt x="7" y="370"/>
                    <a:pt x="0" y="370"/>
                    <a:pt x="0" y="382"/>
                  </a:cubicBezTo>
                  <a:cubicBezTo>
                    <a:pt x="0" y="388"/>
                    <a:pt x="3" y="389"/>
                    <a:pt x="9" y="389"/>
                  </a:cubicBezTo>
                  <a:cubicBezTo>
                    <a:pt x="24" y="389"/>
                    <a:pt x="42" y="388"/>
                    <a:pt x="59" y="388"/>
                  </a:cubicBezTo>
                  <a:cubicBezTo>
                    <a:pt x="80" y="388"/>
                    <a:pt x="101" y="389"/>
                    <a:pt x="121" y="389"/>
                  </a:cubicBezTo>
                  <a:cubicBezTo>
                    <a:pt x="124" y="389"/>
                    <a:pt x="131" y="389"/>
                    <a:pt x="131" y="377"/>
                  </a:cubicBezTo>
                  <a:cubicBezTo>
                    <a:pt x="131" y="370"/>
                    <a:pt x="126" y="370"/>
                    <a:pt x="117" y="370"/>
                  </a:cubicBezTo>
                  <a:cubicBezTo>
                    <a:pt x="86" y="370"/>
                    <a:pt x="86" y="367"/>
                    <a:pt x="86" y="361"/>
                  </a:cubicBezTo>
                  <a:cubicBezTo>
                    <a:pt x="86" y="354"/>
                    <a:pt x="112" y="253"/>
                    <a:pt x="117" y="239"/>
                  </a:cubicBezTo>
                  <a:cubicBezTo>
                    <a:pt x="124" y="257"/>
                    <a:pt x="141" y="278"/>
                    <a:pt x="173" y="278"/>
                  </a:cubicBezTo>
                  <a:cubicBezTo>
                    <a:pt x="245" y="278"/>
                    <a:pt x="321" y="189"/>
                    <a:pt x="321" y="98"/>
                  </a:cubicBezTo>
                  <a:cubicBezTo>
                    <a:pt x="321" y="40"/>
                    <a:pt x="286" y="0"/>
                    <a:pt x="239" y="0"/>
                  </a:cubicBezTo>
                  <a:cubicBezTo>
                    <a:pt x="208" y="0"/>
                    <a:pt x="178" y="23"/>
                    <a:pt x="159" y="45"/>
                  </a:cubicBezTo>
                  <a:cubicBezTo>
                    <a:pt x="152" y="12"/>
                    <a:pt x="126" y="0"/>
                    <a:pt x="103" y="0"/>
                  </a:cubicBezTo>
                  <a:cubicBezTo>
                    <a:pt x="75" y="0"/>
                    <a:pt x="63" y="24"/>
                    <a:pt x="58" y="35"/>
                  </a:cubicBezTo>
                  <a:cubicBezTo>
                    <a:pt x="47" y="56"/>
                    <a:pt x="38" y="93"/>
                    <a:pt x="38" y="94"/>
                  </a:cubicBezTo>
                  <a:cubicBezTo>
                    <a:pt x="38" y="101"/>
                    <a:pt x="45" y="101"/>
                    <a:pt x="47" y="101"/>
                  </a:cubicBezTo>
                  <a:cubicBezTo>
                    <a:pt x="52" y="101"/>
                    <a:pt x="52" y="100"/>
                    <a:pt x="58" y="87"/>
                  </a:cubicBezTo>
                  <a:cubicBezTo>
                    <a:pt x="66" y="44"/>
                    <a:pt x="80" y="14"/>
                    <a:pt x="101" y="14"/>
                  </a:cubicBezTo>
                  <a:cubicBezTo>
                    <a:pt x="112" y="14"/>
                    <a:pt x="121" y="19"/>
                    <a:pt x="121" y="42"/>
                  </a:cubicBezTo>
                  <a:cubicBezTo>
                    <a:pt x="121" y="56"/>
                    <a:pt x="119" y="63"/>
                    <a:pt x="117" y="73"/>
                  </a:cubicBezTo>
                  <a:cubicBezTo>
                    <a:pt x="94" y="164"/>
                    <a:pt x="70" y="255"/>
                    <a:pt x="47" y="346"/>
                  </a:cubicBezTo>
                  <a:moveTo>
                    <a:pt x="155" y="80"/>
                  </a:moveTo>
                  <a:cubicBezTo>
                    <a:pt x="161" y="63"/>
                    <a:pt x="176" y="45"/>
                    <a:pt x="187" y="37"/>
                  </a:cubicBezTo>
                  <a:cubicBezTo>
                    <a:pt x="210" y="17"/>
                    <a:pt x="227" y="14"/>
                    <a:pt x="238" y="14"/>
                  </a:cubicBezTo>
                  <a:cubicBezTo>
                    <a:pt x="262" y="14"/>
                    <a:pt x="276" y="36"/>
                    <a:pt x="276" y="72"/>
                  </a:cubicBezTo>
                  <a:cubicBezTo>
                    <a:pt x="276" y="107"/>
                    <a:pt x="257" y="178"/>
                    <a:pt x="245" y="201"/>
                  </a:cubicBezTo>
                  <a:cubicBezTo>
                    <a:pt x="224" y="244"/>
                    <a:pt x="196" y="264"/>
                    <a:pt x="173" y="264"/>
                  </a:cubicBezTo>
                  <a:cubicBezTo>
                    <a:pt x="131" y="264"/>
                    <a:pt x="124" y="213"/>
                    <a:pt x="124" y="210"/>
                  </a:cubicBezTo>
                  <a:cubicBezTo>
                    <a:pt x="124" y="208"/>
                    <a:pt x="124" y="208"/>
                    <a:pt x="126" y="199"/>
                  </a:cubicBezTo>
                  <a:cubicBezTo>
                    <a:pt x="136" y="159"/>
                    <a:pt x="146" y="120"/>
                    <a:pt x="155" y="8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76"/>
            <p:cNvSpPr/>
            <p:nvPr/>
          </p:nvSpPr>
          <p:spPr>
            <a:xfrm>
              <a:off x="876240" y="2909520"/>
              <a:ext cx="115560" cy="104400"/>
            </a:xfrm>
            <a:custGeom>
              <a:avLst/>
              <a:gdLst/>
              <a:ahLst/>
              <a:cxnLst/>
              <a:rect l="0" t="0" r="r" b="b"/>
              <a:pathLst>
                <a:path w="321" h="290">
                  <a:moveTo>
                    <a:pt x="190" y="30"/>
                  </a:moveTo>
                  <a:cubicBezTo>
                    <a:pt x="192" y="17"/>
                    <a:pt x="194" y="16"/>
                    <a:pt x="203" y="16"/>
                  </a:cubicBezTo>
                  <a:cubicBezTo>
                    <a:pt x="206" y="16"/>
                    <a:pt x="220" y="16"/>
                    <a:pt x="229" y="16"/>
                  </a:cubicBezTo>
                  <a:cubicBezTo>
                    <a:pt x="255" y="16"/>
                    <a:pt x="267" y="16"/>
                    <a:pt x="278" y="19"/>
                  </a:cubicBezTo>
                  <a:cubicBezTo>
                    <a:pt x="297" y="24"/>
                    <a:pt x="297" y="37"/>
                    <a:pt x="297" y="52"/>
                  </a:cubicBezTo>
                  <a:cubicBezTo>
                    <a:pt x="297" y="59"/>
                    <a:pt x="297" y="65"/>
                    <a:pt x="295" y="87"/>
                  </a:cubicBezTo>
                  <a:cubicBezTo>
                    <a:pt x="295" y="89"/>
                    <a:pt x="294" y="91"/>
                    <a:pt x="293" y="93"/>
                  </a:cubicBezTo>
                  <a:cubicBezTo>
                    <a:pt x="293" y="96"/>
                    <a:pt x="297" y="98"/>
                    <a:pt x="300" y="98"/>
                  </a:cubicBezTo>
                  <a:cubicBezTo>
                    <a:pt x="307" y="98"/>
                    <a:pt x="307" y="94"/>
                    <a:pt x="309" y="87"/>
                  </a:cubicBezTo>
                  <a:cubicBezTo>
                    <a:pt x="313" y="60"/>
                    <a:pt x="317" y="33"/>
                    <a:pt x="321" y="5"/>
                  </a:cubicBezTo>
                  <a:cubicBezTo>
                    <a:pt x="321" y="0"/>
                    <a:pt x="316" y="0"/>
                    <a:pt x="307" y="0"/>
                  </a:cubicBezTo>
                  <a:cubicBezTo>
                    <a:pt x="219" y="0"/>
                    <a:pt x="132" y="0"/>
                    <a:pt x="44" y="0"/>
                  </a:cubicBezTo>
                  <a:cubicBezTo>
                    <a:pt x="33" y="0"/>
                    <a:pt x="31" y="0"/>
                    <a:pt x="30" y="9"/>
                  </a:cubicBezTo>
                  <a:cubicBezTo>
                    <a:pt x="20" y="34"/>
                    <a:pt x="11" y="59"/>
                    <a:pt x="2" y="84"/>
                  </a:cubicBezTo>
                  <a:cubicBezTo>
                    <a:pt x="2" y="86"/>
                    <a:pt x="0" y="91"/>
                    <a:pt x="0" y="93"/>
                  </a:cubicBezTo>
                  <a:cubicBezTo>
                    <a:pt x="0" y="94"/>
                    <a:pt x="0" y="98"/>
                    <a:pt x="7" y="98"/>
                  </a:cubicBezTo>
                  <a:cubicBezTo>
                    <a:pt x="12" y="98"/>
                    <a:pt x="14" y="96"/>
                    <a:pt x="16" y="87"/>
                  </a:cubicBezTo>
                  <a:cubicBezTo>
                    <a:pt x="40" y="19"/>
                    <a:pt x="56" y="16"/>
                    <a:pt x="121" y="16"/>
                  </a:cubicBezTo>
                  <a:cubicBezTo>
                    <a:pt x="126" y="16"/>
                    <a:pt x="132" y="16"/>
                    <a:pt x="138" y="16"/>
                  </a:cubicBezTo>
                  <a:cubicBezTo>
                    <a:pt x="152" y="16"/>
                    <a:pt x="152" y="16"/>
                    <a:pt x="152" y="19"/>
                  </a:cubicBezTo>
                  <a:cubicBezTo>
                    <a:pt x="151" y="22"/>
                    <a:pt x="152" y="23"/>
                    <a:pt x="150" y="28"/>
                  </a:cubicBezTo>
                  <a:cubicBezTo>
                    <a:pt x="131" y="104"/>
                    <a:pt x="112" y="179"/>
                    <a:pt x="93" y="255"/>
                  </a:cubicBezTo>
                  <a:cubicBezTo>
                    <a:pt x="89" y="271"/>
                    <a:pt x="87" y="274"/>
                    <a:pt x="44" y="274"/>
                  </a:cubicBezTo>
                  <a:cubicBezTo>
                    <a:pt x="28" y="274"/>
                    <a:pt x="24" y="274"/>
                    <a:pt x="24" y="283"/>
                  </a:cubicBezTo>
                  <a:cubicBezTo>
                    <a:pt x="24" y="285"/>
                    <a:pt x="24" y="290"/>
                    <a:pt x="31" y="290"/>
                  </a:cubicBezTo>
                  <a:cubicBezTo>
                    <a:pt x="44" y="290"/>
                    <a:pt x="56" y="288"/>
                    <a:pt x="68" y="288"/>
                  </a:cubicBezTo>
                  <a:cubicBezTo>
                    <a:pt x="80" y="288"/>
                    <a:pt x="93" y="288"/>
                    <a:pt x="105" y="288"/>
                  </a:cubicBezTo>
                  <a:cubicBezTo>
                    <a:pt x="117" y="288"/>
                    <a:pt x="131" y="288"/>
                    <a:pt x="143" y="288"/>
                  </a:cubicBezTo>
                  <a:cubicBezTo>
                    <a:pt x="155" y="288"/>
                    <a:pt x="168" y="290"/>
                    <a:pt x="180" y="290"/>
                  </a:cubicBezTo>
                  <a:cubicBezTo>
                    <a:pt x="183" y="290"/>
                    <a:pt x="190" y="290"/>
                    <a:pt x="190" y="281"/>
                  </a:cubicBezTo>
                  <a:cubicBezTo>
                    <a:pt x="190" y="274"/>
                    <a:pt x="185" y="274"/>
                    <a:pt x="171" y="274"/>
                  </a:cubicBezTo>
                  <a:cubicBezTo>
                    <a:pt x="164" y="274"/>
                    <a:pt x="155" y="274"/>
                    <a:pt x="147" y="274"/>
                  </a:cubicBezTo>
                  <a:cubicBezTo>
                    <a:pt x="133" y="272"/>
                    <a:pt x="131" y="271"/>
                    <a:pt x="131" y="265"/>
                  </a:cubicBezTo>
                  <a:cubicBezTo>
                    <a:pt x="131" y="262"/>
                    <a:pt x="131" y="262"/>
                    <a:pt x="133" y="255"/>
                  </a:cubicBezTo>
                  <a:cubicBezTo>
                    <a:pt x="152" y="180"/>
                    <a:pt x="171" y="105"/>
                    <a:pt x="190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77"/>
            <p:cNvSpPr/>
            <p:nvPr/>
          </p:nvSpPr>
          <p:spPr>
            <a:xfrm>
              <a:off x="1021680" y="28152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306"/>
                  </a:moveTo>
                  <a:cubicBezTo>
                    <a:pt x="141" y="258"/>
                    <a:pt x="134" y="185"/>
                    <a:pt x="101" y="115"/>
                  </a:cubicBezTo>
                  <a:cubicBezTo>
                    <a:pt x="65" y="40"/>
                    <a:pt x="12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9"/>
                    <a:pt x="10" y="19"/>
                  </a:cubicBezTo>
                  <a:cubicBezTo>
                    <a:pt x="72" y="80"/>
                    <a:pt x="107" y="178"/>
                    <a:pt x="107" y="306"/>
                  </a:cubicBezTo>
                  <a:cubicBezTo>
                    <a:pt x="107" y="410"/>
                    <a:pt x="84" y="519"/>
                    <a:pt x="7" y="597"/>
                  </a:cubicBezTo>
                  <a:cubicBezTo>
                    <a:pt x="0" y="604"/>
                    <a:pt x="0" y="604"/>
                    <a:pt x="0" y="608"/>
                  </a:cubicBezTo>
                  <a:cubicBezTo>
                    <a:pt x="0" y="611"/>
                    <a:pt x="2" y="613"/>
                    <a:pt x="5" y="613"/>
                  </a:cubicBezTo>
                  <a:cubicBezTo>
                    <a:pt x="12" y="613"/>
                    <a:pt x="66" y="571"/>
                    <a:pt x="103" y="494"/>
                  </a:cubicBezTo>
                  <a:cubicBezTo>
                    <a:pt x="134" y="426"/>
                    <a:pt x="141" y="358"/>
                    <a:pt x="141" y="30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78"/>
            <p:cNvSpPr/>
            <p:nvPr/>
          </p:nvSpPr>
          <p:spPr>
            <a:xfrm>
              <a:off x="1168920" y="2899440"/>
              <a:ext cx="146520" cy="52200"/>
            </a:xfrm>
            <a:custGeom>
              <a:avLst/>
              <a:gdLst/>
              <a:ahLst/>
              <a:cxnLst/>
              <a:rect l="0" t="0" r="r" b="b"/>
              <a:pathLst>
                <a:path w="407" h="145">
                  <a:moveTo>
                    <a:pt x="386" y="24"/>
                  </a:moveTo>
                  <a:cubicBezTo>
                    <a:pt x="396" y="24"/>
                    <a:pt x="407" y="24"/>
                    <a:pt x="407" y="12"/>
                  </a:cubicBezTo>
                  <a:cubicBezTo>
                    <a:pt x="407" y="0"/>
                    <a:pt x="396" y="0"/>
                    <a:pt x="388" y="0"/>
                  </a:cubicBezTo>
                  <a:cubicBezTo>
                    <a:pt x="265" y="0"/>
                    <a:pt x="142" y="0"/>
                    <a:pt x="19" y="0"/>
                  </a:cubicBezTo>
                  <a:cubicBezTo>
                    <a:pt x="10" y="0"/>
                    <a:pt x="0" y="0"/>
                    <a:pt x="0" y="12"/>
                  </a:cubicBezTo>
                  <a:cubicBezTo>
                    <a:pt x="0" y="24"/>
                    <a:pt x="10" y="24"/>
                    <a:pt x="19" y="24"/>
                  </a:cubicBezTo>
                  <a:cubicBezTo>
                    <a:pt x="141" y="24"/>
                    <a:pt x="264" y="24"/>
                    <a:pt x="386" y="24"/>
                  </a:cubicBezTo>
                  <a:moveTo>
                    <a:pt x="388" y="145"/>
                  </a:moveTo>
                  <a:cubicBezTo>
                    <a:pt x="396" y="145"/>
                    <a:pt x="407" y="146"/>
                    <a:pt x="407" y="133"/>
                  </a:cubicBezTo>
                  <a:cubicBezTo>
                    <a:pt x="407" y="120"/>
                    <a:pt x="396" y="119"/>
                    <a:pt x="386" y="119"/>
                  </a:cubicBezTo>
                  <a:cubicBezTo>
                    <a:pt x="264" y="119"/>
                    <a:pt x="141" y="119"/>
                    <a:pt x="19" y="119"/>
                  </a:cubicBezTo>
                  <a:cubicBezTo>
                    <a:pt x="10" y="119"/>
                    <a:pt x="0" y="120"/>
                    <a:pt x="0" y="133"/>
                  </a:cubicBezTo>
                  <a:cubicBezTo>
                    <a:pt x="0" y="146"/>
                    <a:pt x="10" y="145"/>
                    <a:pt x="19" y="145"/>
                  </a:cubicBezTo>
                  <a:cubicBezTo>
                    <a:pt x="142" y="145"/>
                    <a:pt x="265" y="145"/>
                    <a:pt x="388" y="14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79"/>
            <p:cNvSpPr/>
            <p:nvPr/>
          </p:nvSpPr>
          <p:spPr>
            <a:xfrm>
              <a:off x="1401480" y="2771280"/>
              <a:ext cx="294120" cy="308520"/>
            </a:xfrm>
            <a:custGeom>
              <a:avLst/>
              <a:gdLst/>
              <a:ahLst/>
              <a:cxnLst/>
              <a:rect l="0" t="0" r="r" b="b"/>
              <a:pathLst>
                <a:path w="817" h="857">
                  <a:moveTo>
                    <a:pt x="744" y="857"/>
                  </a:moveTo>
                  <a:cubicBezTo>
                    <a:pt x="768" y="792"/>
                    <a:pt x="793" y="727"/>
                    <a:pt x="817" y="662"/>
                  </a:cubicBezTo>
                  <a:cubicBezTo>
                    <a:pt x="812" y="662"/>
                    <a:pt x="807" y="662"/>
                    <a:pt x="802" y="662"/>
                  </a:cubicBezTo>
                  <a:cubicBezTo>
                    <a:pt x="779" y="725"/>
                    <a:pt x="713" y="766"/>
                    <a:pt x="643" y="786"/>
                  </a:cubicBezTo>
                  <a:cubicBezTo>
                    <a:pt x="630" y="789"/>
                    <a:pt x="569" y="805"/>
                    <a:pt x="452" y="805"/>
                  </a:cubicBezTo>
                  <a:cubicBezTo>
                    <a:pt x="329" y="805"/>
                    <a:pt x="206" y="805"/>
                    <a:pt x="82" y="805"/>
                  </a:cubicBezTo>
                  <a:cubicBezTo>
                    <a:pt x="186" y="683"/>
                    <a:pt x="291" y="560"/>
                    <a:pt x="395" y="438"/>
                  </a:cubicBezTo>
                  <a:cubicBezTo>
                    <a:pt x="398" y="433"/>
                    <a:pt x="400" y="431"/>
                    <a:pt x="400" y="428"/>
                  </a:cubicBezTo>
                  <a:cubicBezTo>
                    <a:pt x="398" y="425"/>
                    <a:pt x="400" y="426"/>
                    <a:pt x="395" y="419"/>
                  </a:cubicBezTo>
                  <a:cubicBezTo>
                    <a:pt x="300" y="289"/>
                    <a:pt x="205" y="158"/>
                    <a:pt x="110" y="28"/>
                  </a:cubicBezTo>
                  <a:cubicBezTo>
                    <a:pt x="222" y="28"/>
                    <a:pt x="334" y="28"/>
                    <a:pt x="445" y="28"/>
                  </a:cubicBezTo>
                  <a:cubicBezTo>
                    <a:pt x="527" y="28"/>
                    <a:pt x="583" y="37"/>
                    <a:pt x="589" y="38"/>
                  </a:cubicBezTo>
                  <a:cubicBezTo>
                    <a:pt x="622" y="44"/>
                    <a:pt x="676" y="54"/>
                    <a:pt x="725" y="84"/>
                  </a:cubicBezTo>
                  <a:cubicBezTo>
                    <a:pt x="739" y="94"/>
                    <a:pt x="781" y="122"/>
                    <a:pt x="802" y="171"/>
                  </a:cubicBezTo>
                  <a:cubicBezTo>
                    <a:pt x="807" y="171"/>
                    <a:pt x="812" y="171"/>
                    <a:pt x="817" y="171"/>
                  </a:cubicBezTo>
                  <a:cubicBezTo>
                    <a:pt x="793" y="114"/>
                    <a:pt x="768" y="57"/>
                    <a:pt x="744" y="0"/>
                  </a:cubicBezTo>
                  <a:cubicBezTo>
                    <a:pt x="502" y="0"/>
                    <a:pt x="260" y="0"/>
                    <a:pt x="17" y="0"/>
                  </a:cubicBezTo>
                  <a:cubicBezTo>
                    <a:pt x="3" y="0"/>
                    <a:pt x="3" y="0"/>
                    <a:pt x="2" y="3"/>
                  </a:cubicBezTo>
                  <a:cubicBezTo>
                    <a:pt x="0" y="5"/>
                    <a:pt x="0" y="17"/>
                    <a:pt x="0" y="24"/>
                  </a:cubicBezTo>
                  <a:cubicBezTo>
                    <a:pt x="108" y="172"/>
                    <a:pt x="217" y="320"/>
                    <a:pt x="325" y="468"/>
                  </a:cubicBezTo>
                  <a:cubicBezTo>
                    <a:pt x="219" y="592"/>
                    <a:pt x="113" y="716"/>
                    <a:pt x="7" y="840"/>
                  </a:cubicBezTo>
                  <a:cubicBezTo>
                    <a:pt x="2" y="847"/>
                    <a:pt x="3" y="847"/>
                    <a:pt x="2" y="850"/>
                  </a:cubicBezTo>
                  <a:cubicBezTo>
                    <a:pt x="2" y="857"/>
                    <a:pt x="7" y="857"/>
                    <a:pt x="17" y="857"/>
                  </a:cubicBezTo>
                  <a:cubicBezTo>
                    <a:pt x="260" y="857"/>
                    <a:pt x="502" y="857"/>
                    <a:pt x="744" y="8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80"/>
            <p:cNvSpPr/>
            <p:nvPr/>
          </p:nvSpPr>
          <p:spPr>
            <a:xfrm>
              <a:off x="1501560" y="3166560"/>
              <a:ext cx="95040" cy="69840"/>
            </a:xfrm>
            <a:custGeom>
              <a:avLst/>
              <a:gdLst/>
              <a:ahLst/>
              <a:cxnLst/>
              <a:rect l="0" t="0" r="r" b="b"/>
              <a:pathLst>
                <a:path w="264" h="194">
                  <a:moveTo>
                    <a:pt x="33" y="162"/>
                  </a:moveTo>
                  <a:cubicBezTo>
                    <a:pt x="31" y="168"/>
                    <a:pt x="28" y="178"/>
                    <a:pt x="28" y="180"/>
                  </a:cubicBezTo>
                  <a:cubicBezTo>
                    <a:pt x="28" y="189"/>
                    <a:pt x="37" y="194"/>
                    <a:pt x="44" y="194"/>
                  </a:cubicBezTo>
                  <a:cubicBezTo>
                    <a:pt x="51" y="194"/>
                    <a:pt x="58" y="187"/>
                    <a:pt x="59" y="183"/>
                  </a:cubicBezTo>
                  <a:cubicBezTo>
                    <a:pt x="61" y="180"/>
                    <a:pt x="65" y="166"/>
                    <a:pt x="68" y="157"/>
                  </a:cubicBezTo>
                  <a:cubicBezTo>
                    <a:pt x="70" y="148"/>
                    <a:pt x="75" y="129"/>
                    <a:pt x="77" y="119"/>
                  </a:cubicBezTo>
                  <a:cubicBezTo>
                    <a:pt x="79" y="108"/>
                    <a:pt x="82" y="100"/>
                    <a:pt x="84" y="89"/>
                  </a:cubicBezTo>
                  <a:cubicBezTo>
                    <a:pt x="89" y="72"/>
                    <a:pt x="89" y="68"/>
                    <a:pt x="103" y="51"/>
                  </a:cubicBezTo>
                  <a:cubicBezTo>
                    <a:pt x="114" y="33"/>
                    <a:pt x="134" y="12"/>
                    <a:pt x="166" y="12"/>
                  </a:cubicBezTo>
                  <a:cubicBezTo>
                    <a:pt x="192" y="12"/>
                    <a:pt x="192" y="33"/>
                    <a:pt x="192" y="42"/>
                  </a:cubicBezTo>
                  <a:cubicBezTo>
                    <a:pt x="192" y="68"/>
                    <a:pt x="173" y="115"/>
                    <a:pt x="166" y="133"/>
                  </a:cubicBezTo>
                  <a:cubicBezTo>
                    <a:pt x="162" y="145"/>
                    <a:pt x="161" y="148"/>
                    <a:pt x="161" y="155"/>
                  </a:cubicBezTo>
                  <a:cubicBezTo>
                    <a:pt x="161" y="178"/>
                    <a:pt x="180" y="194"/>
                    <a:pt x="201" y="194"/>
                  </a:cubicBezTo>
                  <a:cubicBezTo>
                    <a:pt x="245" y="194"/>
                    <a:pt x="264" y="134"/>
                    <a:pt x="264" y="127"/>
                  </a:cubicBezTo>
                  <a:cubicBezTo>
                    <a:pt x="264" y="122"/>
                    <a:pt x="259" y="124"/>
                    <a:pt x="257" y="122"/>
                  </a:cubicBezTo>
                  <a:cubicBezTo>
                    <a:pt x="250" y="122"/>
                    <a:pt x="250" y="124"/>
                    <a:pt x="248" y="129"/>
                  </a:cubicBezTo>
                  <a:cubicBezTo>
                    <a:pt x="238" y="164"/>
                    <a:pt x="220" y="182"/>
                    <a:pt x="203" y="182"/>
                  </a:cubicBezTo>
                  <a:cubicBezTo>
                    <a:pt x="194" y="182"/>
                    <a:pt x="192" y="175"/>
                    <a:pt x="192" y="166"/>
                  </a:cubicBezTo>
                  <a:cubicBezTo>
                    <a:pt x="192" y="155"/>
                    <a:pt x="194" y="150"/>
                    <a:pt x="201" y="131"/>
                  </a:cubicBezTo>
                  <a:cubicBezTo>
                    <a:pt x="206" y="119"/>
                    <a:pt x="224" y="72"/>
                    <a:pt x="224" y="49"/>
                  </a:cubicBezTo>
                  <a:cubicBezTo>
                    <a:pt x="224" y="7"/>
                    <a:pt x="190" y="0"/>
                    <a:pt x="168" y="0"/>
                  </a:cubicBezTo>
                  <a:cubicBezTo>
                    <a:pt x="133" y="0"/>
                    <a:pt x="108" y="21"/>
                    <a:pt x="96" y="38"/>
                  </a:cubicBezTo>
                  <a:cubicBezTo>
                    <a:pt x="93" y="9"/>
                    <a:pt x="68" y="0"/>
                    <a:pt x="51" y="0"/>
                  </a:cubicBezTo>
                  <a:cubicBezTo>
                    <a:pt x="31" y="0"/>
                    <a:pt x="21" y="12"/>
                    <a:pt x="16" y="23"/>
                  </a:cubicBezTo>
                  <a:cubicBezTo>
                    <a:pt x="7" y="38"/>
                    <a:pt x="0" y="63"/>
                    <a:pt x="0" y="65"/>
                  </a:cubicBezTo>
                  <a:cubicBezTo>
                    <a:pt x="0" y="70"/>
                    <a:pt x="5" y="68"/>
                    <a:pt x="7" y="70"/>
                  </a:cubicBezTo>
                  <a:cubicBezTo>
                    <a:pt x="14" y="70"/>
                    <a:pt x="14" y="70"/>
                    <a:pt x="17" y="58"/>
                  </a:cubicBezTo>
                  <a:cubicBezTo>
                    <a:pt x="24" y="33"/>
                    <a:pt x="31" y="12"/>
                    <a:pt x="49" y="12"/>
                  </a:cubicBezTo>
                  <a:cubicBezTo>
                    <a:pt x="59" y="12"/>
                    <a:pt x="63" y="21"/>
                    <a:pt x="63" y="33"/>
                  </a:cubicBezTo>
                  <a:cubicBezTo>
                    <a:pt x="63" y="40"/>
                    <a:pt x="59" y="56"/>
                    <a:pt x="56" y="68"/>
                  </a:cubicBezTo>
                  <a:cubicBezTo>
                    <a:pt x="52" y="80"/>
                    <a:pt x="49" y="98"/>
                    <a:pt x="47" y="107"/>
                  </a:cubicBezTo>
                  <a:cubicBezTo>
                    <a:pt x="42" y="125"/>
                    <a:pt x="38" y="144"/>
                    <a:pt x="33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81"/>
            <p:cNvSpPr/>
            <p:nvPr/>
          </p:nvSpPr>
          <p:spPr>
            <a:xfrm>
              <a:off x="1754280" y="2883240"/>
              <a:ext cx="86040" cy="100080"/>
            </a:xfrm>
            <a:custGeom>
              <a:avLst/>
              <a:gdLst/>
              <a:ahLst/>
              <a:cxnLst/>
              <a:rect l="0" t="0" r="r" b="b"/>
              <a:pathLst>
                <a:path w="239" h="278">
                  <a:moveTo>
                    <a:pt x="218" y="38"/>
                  </a:moveTo>
                  <a:cubicBezTo>
                    <a:pt x="208" y="38"/>
                    <a:pt x="199" y="38"/>
                    <a:pt x="192" y="47"/>
                  </a:cubicBezTo>
                  <a:cubicBezTo>
                    <a:pt x="182" y="56"/>
                    <a:pt x="180" y="66"/>
                    <a:pt x="180" y="70"/>
                  </a:cubicBezTo>
                  <a:cubicBezTo>
                    <a:pt x="180" y="86"/>
                    <a:pt x="192" y="93"/>
                    <a:pt x="203" y="93"/>
                  </a:cubicBezTo>
                  <a:cubicBezTo>
                    <a:pt x="220" y="93"/>
                    <a:pt x="238" y="77"/>
                    <a:pt x="238" y="52"/>
                  </a:cubicBezTo>
                  <a:cubicBezTo>
                    <a:pt x="238" y="23"/>
                    <a:pt x="208" y="0"/>
                    <a:pt x="164" y="0"/>
                  </a:cubicBezTo>
                  <a:cubicBezTo>
                    <a:pt x="82" y="0"/>
                    <a:pt x="0" y="87"/>
                    <a:pt x="0" y="175"/>
                  </a:cubicBezTo>
                  <a:cubicBezTo>
                    <a:pt x="0" y="229"/>
                    <a:pt x="37" y="278"/>
                    <a:pt x="100" y="278"/>
                  </a:cubicBezTo>
                  <a:cubicBezTo>
                    <a:pt x="187" y="278"/>
                    <a:pt x="239" y="213"/>
                    <a:pt x="239" y="206"/>
                  </a:cubicBezTo>
                  <a:cubicBezTo>
                    <a:pt x="239" y="203"/>
                    <a:pt x="236" y="197"/>
                    <a:pt x="232" y="197"/>
                  </a:cubicBezTo>
                  <a:cubicBezTo>
                    <a:pt x="229" y="197"/>
                    <a:pt x="227" y="199"/>
                    <a:pt x="224" y="204"/>
                  </a:cubicBezTo>
                  <a:cubicBezTo>
                    <a:pt x="175" y="264"/>
                    <a:pt x="108" y="264"/>
                    <a:pt x="101" y="264"/>
                  </a:cubicBezTo>
                  <a:cubicBezTo>
                    <a:pt x="63" y="264"/>
                    <a:pt x="45" y="234"/>
                    <a:pt x="45" y="197"/>
                  </a:cubicBezTo>
                  <a:cubicBezTo>
                    <a:pt x="45" y="173"/>
                    <a:pt x="58" y="113"/>
                    <a:pt x="79" y="75"/>
                  </a:cubicBezTo>
                  <a:cubicBezTo>
                    <a:pt x="98" y="40"/>
                    <a:pt x="131" y="14"/>
                    <a:pt x="166" y="14"/>
                  </a:cubicBezTo>
                  <a:cubicBezTo>
                    <a:pt x="187" y="14"/>
                    <a:pt x="210" y="21"/>
                    <a:pt x="218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82"/>
            <p:cNvSpPr/>
            <p:nvPr/>
          </p:nvSpPr>
          <p:spPr>
            <a:xfrm>
              <a:off x="1847880" y="2945160"/>
              <a:ext cx="95040" cy="69840"/>
            </a:xfrm>
            <a:custGeom>
              <a:avLst/>
              <a:gdLst/>
              <a:ahLst/>
              <a:cxnLst/>
              <a:rect l="0" t="0" r="r" b="b"/>
              <a:pathLst>
                <a:path w="264" h="194">
                  <a:moveTo>
                    <a:pt x="33" y="162"/>
                  </a:moveTo>
                  <a:cubicBezTo>
                    <a:pt x="31" y="169"/>
                    <a:pt x="28" y="180"/>
                    <a:pt x="28" y="182"/>
                  </a:cubicBezTo>
                  <a:cubicBezTo>
                    <a:pt x="28" y="190"/>
                    <a:pt x="37" y="194"/>
                    <a:pt x="44" y="194"/>
                  </a:cubicBezTo>
                  <a:cubicBezTo>
                    <a:pt x="51" y="194"/>
                    <a:pt x="57" y="189"/>
                    <a:pt x="59" y="185"/>
                  </a:cubicBezTo>
                  <a:cubicBezTo>
                    <a:pt x="62" y="182"/>
                    <a:pt x="66" y="168"/>
                    <a:pt x="68" y="159"/>
                  </a:cubicBezTo>
                  <a:cubicBezTo>
                    <a:pt x="70" y="150"/>
                    <a:pt x="75" y="131"/>
                    <a:pt x="77" y="120"/>
                  </a:cubicBezTo>
                  <a:cubicBezTo>
                    <a:pt x="80" y="110"/>
                    <a:pt x="82" y="101"/>
                    <a:pt x="84" y="91"/>
                  </a:cubicBezTo>
                  <a:cubicBezTo>
                    <a:pt x="89" y="73"/>
                    <a:pt x="91" y="70"/>
                    <a:pt x="103" y="52"/>
                  </a:cubicBezTo>
                  <a:cubicBezTo>
                    <a:pt x="115" y="35"/>
                    <a:pt x="134" y="12"/>
                    <a:pt x="168" y="12"/>
                  </a:cubicBezTo>
                  <a:cubicBezTo>
                    <a:pt x="192" y="12"/>
                    <a:pt x="192" y="35"/>
                    <a:pt x="192" y="44"/>
                  </a:cubicBezTo>
                  <a:cubicBezTo>
                    <a:pt x="192" y="68"/>
                    <a:pt x="175" y="117"/>
                    <a:pt x="168" y="134"/>
                  </a:cubicBezTo>
                  <a:cubicBezTo>
                    <a:pt x="162" y="147"/>
                    <a:pt x="161" y="150"/>
                    <a:pt x="161" y="157"/>
                  </a:cubicBezTo>
                  <a:cubicBezTo>
                    <a:pt x="161" y="180"/>
                    <a:pt x="180" y="194"/>
                    <a:pt x="201" y="194"/>
                  </a:cubicBezTo>
                  <a:cubicBezTo>
                    <a:pt x="245" y="194"/>
                    <a:pt x="264" y="134"/>
                    <a:pt x="264" y="129"/>
                  </a:cubicBezTo>
                  <a:cubicBezTo>
                    <a:pt x="264" y="124"/>
                    <a:pt x="258" y="124"/>
                    <a:pt x="257" y="124"/>
                  </a:cubicBezTo>
                  <a:cubicBezTo>
                    <a:pt x="250" y="124"/>
                    <a:pt x="250" y="126"/>
                    <a:pt x="248" y="131"/>
                  </a:cubicBezTo>
                  <a:cubicBezTo>
                    <a:pt x="238" y="164"/>
                    <a:pt x="220" y="182"/>
                    <a:pt x="203" y="182"/>
                  </a:cubicBezTo>
                  <a:cubicBezTo>
                    <a:pt x="194" y="182"/>
                    <a:pt x="192" y="176"/>
                    <a:pt x="192" y="168"/>
                  </a:cubicBezTo>
                  <a:cubicBezTo>
                    <a:pt x="192" y="157"/>
                    <a:pt x="194" y="152"/>
                    <a:pt x="203" y="133"/>
                  </a:cubicBezTo>
                  <a:cubicBezTo>
                    <a:pt x="208" y="119"/>
                    <a:pt x="225" y="73"/>
                    <a:pt x="225" y="51"/>
                  </a:cubicBezTo>
                  <a:cubicBezTo>
                    <a:pt x="225" y="9"/>
                    <a:pt x="192" y="0"/>
                    <a:pt x="169" y="0"/>
                  </a:cubicBezTo>
                  <a:cubicBezTo>
                    <a:pt x="133" y="0"/>
                    <a:pt x="108" y="23"/>
                    <a:pt x="96" y="40"/>
                  </a:cubicBezTo>
                  <a:cubicBezTo>
                    <a:pt x="93" y="10"/>
                    <a:pt x="68" y="0"/>
                    <a:pt x="51" y="0"/>
                  </a:cubicBezTo>
                  <a:cubicBezTo>
                    <a:pt x="31" y="0"/>
                    <a:pt x="23" y="14"/>
                    <a:pt x="16" y="24"/>
                  </a:cubicBezTo>
                  <a:cubicBezTo>
                    <a:pt x="7" y="40"/>
                    <a:pt x="0" y="65"/>
                    <a:pt x="0" y="66"/>
                  </a:cubicBezTo>
                  <a:cubicBezTo>
                    <a:pt x="0" y="72"/>
                    <a:pt x="7" y="72"/>
                    <a:pt x="9" y="72"/>
                  </a:cubicBezTo>
                  <a:cubicBezTo>
                    <a:pt x="14" y="72"/>
                    <a:pt x="14" y="72"/>
                    <a:pt x="17" y="59"/>
                  </a:cubicBezTo>
                  <a:cubicBezTo>
                    <a:pt x="24" y="33"/>
                    <a:pt x="31" y="12"/>
                    <a:pt x="49" y="12"/>
                  </a:cubicBezTo>
                  <a:cubicBezTo>
                    <a:pt x="59" y="12"/>
                    <a:pt x="63" y="23"/>
                    <a:pt x="63" y="33"/>
                  </a:cubicBezTo>
                  <a:cubicBezTo>
                    <a:pt x="63" y="42"/>
                    <a:pt x="59" y="58"/>
                    <a:pt x="56" y="70"/>
                  </a:cubicBezTo>
                  <a:cubicBezTo>
                    <a:pt x="52" y="81"/>
                    <a:pt x="49" y="100"/>
                    <a:pt x="47" y="108"/>
                  </a:cubicBezTo>
                  <a:cubicBezTo>
                    <a:pt x="42" y="126"/>
                    <a:pt x="38" y="144"/>
                    <a:pt x="33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83"/>
            <p:cNvSpPr/>
            <p:nvPr/>
          </p:nvSpPr>
          <p:spPr>
            <a:xfrm>
              <a:off x="2019960" y="28152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608"/>
                  </a:moveTo>
                  <a:cubicBezTo>
                    <a:pt x="141" y="604"/>
                    <a:pt x="141" y="604"/>
                    <a:pt x="131" y="594"/>
                  </a:cubicBezTo>
                  <a:cubicBezTo>
                    <a:pt x="54" y="517"/>
                    <a:pt x="35" y="400"/>
                    <a:pt x="35" y="306"/>
                  </a:cubicBezTo>
                  <a:cubicBezTo>
                    <a:pt x="35" y="199"/>
                    <a:pt x="58" y="93"/>
                    <a:pt x="133" y="16"/>
                  </a:cubicBezTo>
                  <a:cubicBezTo>
                    <a:pt x="141" y="9"/>
                    <a:pt x="141" y="7"/>
                    <a:pt x="141" y="5"/>
                  </a:cubicBezTo>
                  <a:cubicBezTo>
                    <a:pt x="141" y="2"/>
                    <a:pt x="140" y="0"/>
                    <a:pt x="136" y="0"/>
                  </a:cubicBezTo>
                  <a:cubicBezTo>
                    <a:pt x="129" y="0"/>
                    <a:pt x="73" y="42"/>
                    <a:pt x="38" y="119"/>
                  </a:cubicBezTo>
                  <a:cubicBezTo>
                    <a:pt x="7" y="187"/>
                    <a:pt x="0" y="255"/>
                    <a:pt x="0" y="306"/>
                  </a:cubicBezTo>
                  <a:cubicBezTo>
                    <a:pt x="0" y="354"/>
                    <a:pt x="5" y="428"/>
                    <a:pt x="40" y="498"/>
                  </a:cubicBezTo>
                  <a:cubicBezTo>
                    <a:pt x="77" y="573"/>
                    <a:pt x="129" y="613"/>
                    <a:pt x="136" y="613"/>
                  </a:cubicBezTo>
                  <a:cubicBezTo>
                    <a:pt x="140" y="613"/>
                    <a:pt x="141" y="611"/>
                    <a:pt x="141" y="60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84"/>
            <p:cNvSpPr/>
            <p:nvPr/>
          </p:nvSpPr>
          <p:spPr>
            <a:xfrm>
              <a:off x="2076840" y="2883240"/>
              <a:ext cx="115560" cy="140040"/>
            </a:xfrm>
            <a:custGeom>
              <a:avLst/>
              <a:gdLst/>
              <a:ahLst/>
              <a:cxnLst/>
              <a:rect l="0" t="0" r="r" b="b"/>
              <a:pathLst>
                <a:path w="321" h="389">
                  <a:moveTo>
                    <a:pt x="47" y="346"/>
                  </a:moveTo>
                  <a:cubicBezTo>
                    <a:pt x="42" y="367"/>
                    <a:pt x="42" y="370"/>
                    <a:pt x="14" y="370"/>
                  </a:cubicBezTo>
                  <a:cubicBezTo>
                    <a:pt x="7" y="370"/>
                    <a:pt x="0" y="370"/>
                    <a:pt x="0" y="382"/>
                  </a:cubicBezTo>
                  <a:cubicBezTo>
                    <a:pt x="0" y="388"/>
                    <a:pt x="3" y="389"/>
                    <a:pt x="9" y="389"/>
                  </a:cubicBezTo>
                  <a:cubicBezTo>
                    <a:pt x="24" y="389"/>
                    <a:pt x="42" y="388"/>
                    <a:pt x="59" y="388"/>
                  </a:cubicBezTo>
                  <a:cubicBezTo>
                    <a:pt x="80" y="388"/>
                    <a:pt x="101" y="389"/>
                    <a:pt x="121" y="389"/>
                  </a:cubicBezTo>
                  <a:cubicBezTo>
                    <a:pt x="124" y="389"/>
                    <a:pt x="131" y="389"/>
                    <a:pt x="131" y="377"/>
                  </a:cubicBezTo>
                  <a:cubicBezTo>
                    <a:pt x="131" y="370"/>
                    <a:pt x="126" y="370"/>
                    <a:pt x="117" y="370"/>
                  </a:cubicBezTo>
                  <a:cubicBezTo>
                    <a:pt x="86" y="370"/>
                    <a:pt x="86" y="367"/>
                    <a:pt x="86" y="361"/>
                  </a:cubicBezTo>
                  <a:cubicBezTo>
                    <a:pt x="86" y="354"/>
                    <a:pt x="112" y="253"/>
                    <a:pt x="117" y="239"/>
                  </a:cubicBezTo>
                  <a:cubicBezTo>
                    <a:pt x="124" y="257"/>
                    <a:pt x="141" y="278"/>
                    <a:pt x="173" y="278"/>
                  </a:cubicBezTo>
                  <a:cubicBezTo>
                    <a:pt x="245" y="278"/>
                    <a:pt x="321" y="189"/>
                    <a:pt x="321" y="98"/>
                  </a:cubicBezTo>
                  <a:cubicBezTo>
                    <a:pt x="321" y="40"/>
                    <a:pt x="286" y="0"/>
                    <a:pt x="239" y="0"/>
                  </a:cubicBezTo>
                  <a:cubicBezTo>
                    <a:pt x="208" y="0"/>
                    <a:pt x="178" y="23"/>
                    <a:pt x="159" y="45"/>
                  </a:cubicBezTo>
                  <a:cubicBezTo>
                    <a:pt x="152" y="12"/>
                    <a:pt x="126" y="0"/>
                    <a:pt x="103" y="0"/>
                  </a:cubicBezTo>
                  <a:cubicBezTo>
                    <a:pt x="75" y="0"/>
                    <a:pt x="63" y="24"/>
                    <a:pt x="58" y="35"/>
                  </a:cubicBezTo>
                  <a:cubicBezTo>
                    <a:pt x="47" y="56"/>
                    <a:pt x="38" y="93"/>
                    <a:pt x="38" y="94"/>
                  </a:cubicBezTo>
                  <a:cubicBezTo>
                    <a:pt x="38" y="101"/>
                    <a:pt x="45" y="101"/>
                    <a:pt x="47" y="101"/>
                  </a:cubicBezTo>
                  <a:cubicBezTo>
                    <a:pt x="52" y="101"/>
                    <a:pt x="52" y="100"/>
                    <a:pt x="56" y="87"/>
                  </a:cubicBezTo>
                  <a:cubicBezTo>
                    <a:pt x="66" y="44"/>
                    <a:pt x="79" y="14"/>
                    <a:pt x="101" y="14"/>
                  </a:cubicBezTo>
                  <a:cubicBezTo>
                    <a:pt x="112" y="14"/>
                    <a:pt x="121" y="19"/>
                    <a:pt x="121" y="42"/>
                  </a:cubicBezTo>
                  <a:cubicBezTo>
                    <a:pt x="121" y="56"/>
                    <a:pt x="119" y="63"/>
                    <a:pt x="117" y="73"/>
                  </a:cubicBezTo>
                  <a:cubicBezTo>
                    <a:pt x="94" y="164"/>
                    <a:pt x="70" y="255"/>
                    <a:pt x="47" y="346"/>
                  </a:cubicBezTo>
                  <a:moveTo>
                    <a:pt x="155" y="80"/>
                  </a:moveTo>
                  <a:cubicBezTo>
                    <a:pt x="161" y="63"/>
                    <a:pt x="176" y="45"/>
                    <a:pt x="187" y="37"/>
                  </a:cubicBezTo>
                  <a:cubicBezTo>
                    <a:pt x="210" y="17"/>
                    <a:pt x="227" y="14"/>
                    <a:pt x="238" y="14"/>
                  </a:cubicBezTo>
                  <a:cubicBezTo>
                    <a:pt x="262" y="14"/>
                    <a:pt x="276" y="36"/>
                    <a:pt x="276" y="72"/>
                  </a:cubicBezTo>
                  <a:cubicBezTo>
                    <a:pt x="276" y="107"/>
                    <a:pt x="257" y="178"/>
                    <a:pt x="245" y="201"/>
                  </a:cubicBezTo>
                  <a:cubicBezTo>
                    <a:pt x="224" y="244"/>
                    <a:pt x="196" y="264"/>
                    <a:pt x="173" y="264"/>
                  </a:cubicBezTo>
                  <a:cubicBezTo>
                    <a:pt x="131" y="264"/>
                    <a:pt x="124" y="213"/>
                    <a:pt x="124" y="210"/>
                  </a:cubicBezTo>
                  <a:cubicBezTo>
                    <a:pt x="124" y="208"/>
                    <a:pt x="124" y="208"/>
                    <a:pt x="126" y="199"/>
                  </a:cubicBezTo>
                  <a:cubicBezTo>
                    <a:pt x="136" y="159"/>
                    <a:pt x="146" y="120"/>
                    <a:pt x="155" y="8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85"/>
            <p:cNvSpPr/>
            <p:nvPr/>
          </p:nvSpPr>
          <p:spPr>
            <a:xfrm>
              <a:off x="2201760" y="2909520"/>
              <a:ext cx="115200" cy="104400"/>
            </a:xfrm>
            <a:custGeom>
              <a:avLst/>
              <a:gdLst/>
              <a:ahLst/>
              <a:cxnLst/>
              <a:rect l="0" t="0" r="r" b="b"/>
              <a:pathLst>
                <a:path w="320" h="290">
                  <a:moveTo>
                    <a:pt x="190" y="30"/>
                  </a:moveTo>
                  <a:cubicBezTo>
                    <a:pt x="192" y="17"/>
                    <a:pt x="194" y="16"/>
                    <a:pt x="203" y="16"/>
                  </a:cubicBezTo>
                  <a:cubicBezTo>
                    <a:pt x="206" y="16"/>
                    <a:pt x="220" y="16"/>
                    <a:pt x="229" y="16"/>
                  </a:cubicBezTo>
                  <a:cubicBezTo>
                    <a:pt x="255" y="16"/>
                    <a:pt x="267" y="16"/>
                    <a:pt x="278" y="19"/>
                  </a:cubicBezTo>
                  <a:cubicBezTo>
                    <a:pt x="297" y="24"/>
                    <a:pt x="297" y="37"/>
                    <a:pt x="297" y="52"/>
                  </a:cubicBezTo>
                  <a:cubicBezTo>
                    <a:pt x="297" y="59"/>
                    <a:pt x="297" y="65"/>
                    <a:pt x="293" y="87"/>
                  </a:cubicBezTo>
                  <a:cubicBezTo>
                    <a:pt x="293" y="89"/>
                    <a:pt x="293" y="91"/>
                    <a:pt x="293" y="93"/>
                  </a:cubicBezTo>
                  <a:cubicBezTo>
                    <a:pt x="293" y="96"/>
                    <a:pt x="297" y="98"/>
                    <a:pt x="300" y="98"/>
                  </a:cubicBezTo>
                  <a:cubicBezTo>
                    <a:pt x="307" y="98"/>
                    <a:pt x="307" y="94"/>
                    <a:pt x="309" y="87"/>
                  </a:cubicBezTo>
                  <a:cubicBezTo>
                    <a:pt x="313" y="60"/>
                    <a:pt x="316" y="33"/>
                    <a:pt x="320" y="5"/>
                  </a:cubicBezTo>
                  <a:cubicBezTo>
                    <a:pt x="320" y="0"/>
                    <a:pt x="316" y="0"/>
                    <a:pt x="307" y="0"/>
                  </a:cubicBezTo>
                  <a:cubicBezTo>
                    <a:pt x="219" y="0"/>
                    <a:pt x="132" y="0"/>
                    <a:pt x="44" y="0"/>
                  </a:cubicBezTo>
                  <a:cubicBezTo>
                    <a:pt x="33" y="0"/>
                    <a:pt x="31" y="0"/>
                    <a:pt x="28" y="9"/>
                  </a:cubicBezTo>
                  <a:cubicBezTo>
                    <a:pt x="19" y="34"/>
                    <a:pt x="10" y="59"/>
                    <a:pt x="2" y="84"/>
                  </a:cubicBezTo>
                  <a:cubicBezTo>
                    <a:pt x="2" y="86"/>
                    <a:pt x="0" y="91"/>
                    <a:pt x="0" y="93"/>
                  </a:cubicBezTo>
                  <a:cubicBezTo>
                    <a:pt x="0" y="94"/>
                    <a:pt x="0" y="98"/>
                    <a:pt x="7" y="98"/>
                  </a:cubicBezTo>
                  <a:cubicBezTo>
                    <a:pt x="12" y="98"/>
                    <a:pt x="14" y="96"/>
                    <a:pt x="16" y="87"/>
                  </a:cubicBezTo>
                  <a:cubicBezTo>
                    <a:pt x="40" y="19"/>
                    <a:pt x="54" y="16"/>
                    <a:pt x="121" y="16"/>
                  </a:cubicBezTo>
                  <a:cubicBezTo>
                    <a:pt x="126" y="16"/>
                    <a:pt x="132" y="16"/>
                    <a:pt x="138" y="16"/>
                  </a:cubicBezTo>
                  <a:cubicBezTo>
                    <a:pt x="152" y="16"/>
                    <a:pt x="152" y="16"/>
                    <a:pt x="152" y="19"/>
                  </a:cubicBezTo>
                  <a:cubicBezTo>
                    <a:pt x="151" y="22"/>
                    <a:pt x="152" y="23"/>
                    <a:pt x="150" y="28"/>
                  </a:cubicBezTo>
                  <a:cubicBezTo>
                    <a:pt x="131" y="104"/>
                    <a:pt x="112" y="179"/>
                    <a:pt x="93" y="255"/>
                  </a:cubicBezTo>
                  <a:cubicBezTo>
                    <a:pt x="89" y="271"/>
                    <a:pt x="87" y="274"/>
                    <a:pt x="44" y="274"/>
                  </a:cubicBezTo>
                  <a:cubicBezTo>
                    <a:pt x="28" y="274"/>
                    <a:pt x="24" y="274"/>
                    <a:pt x="24" y="283"/>
                  </a:cubicBezTo>
                  <a:cubicBezTo>
                    <a:pt x="24" y="285"/>
                    <a:pt x="24" y="290"/>
                    <a:pt x="31" y="290"/>
                  </a:cubicBezTo>
                  <a:cubicBezTo>
                    <a:pt x="44" y="290"/>
                    <a:pt x="56" y="288"/>
                    <a:pt x="68" y="288"/>
                  </a:cubicBezTo>
                  <a:cubicBezTo>
                    <a:pt x="80" y="288"/>
                    <a:pt x="93" y="288"/>
                    <a:pt x="105" y="288"/>
                  </a:cubicBezTo>
                  <a:cubicBezTo>
                    <a:pt x="117" y="288"/>
                    <a:pt x="131" y="288"/>
                    <a:pt x="143" y="288"/>
                  </a:cubicBezTo>
                  <a:cubicBezTo>
                    <a:pt x="155" y="288"/>
                    <a:pt x="168" y="290"/>
                    <a:pt x="180" y="290"/>
                  </a:cubicBezTo>
                  <a:cubicBezTo>
                    <a:pt x="183" y="290"/>
                    <a:pt x="189" y="290"/>
                    <a:pt x="189" y="281"/>
                  </a:cubicBezTo>
                  <a:cubicBezTo>
                    <a:pt x="189" y="274"/>
                    <a:pt x="185" y="274"/>
                    <a:pt x="171" y="274"/>
                  </a:cubicBezTo>
                  <a:cubicBezTo>
                    <a:pt x="164" y="274"/>
                    <a:pt x="155" y="274"/>
                    <a:pt x="147" y="274"/>
                  </a:cubicBezTo>
                  <a:cubicBezTo>
                    <a:pt x="133" y="272"/>
                    <a:pt x="131" y="271"/>
                    <a:pt x="131" y="265"/>
                  </a:cubicBezTo>
                  <a:cubicBezTo>
                    <a:pt x="131" y="262"/>
                    <a:pt x="131" y="262"/>
                    <a:pt x="133" y="255"/>
                  </a:cubicBezTo>
                  <a:cubicBezTo>
                    <a:pt x="152" y="180"/>
                    <a:pt x="171" y="105"/>
                    <a:pt x="190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86"/>
            <p:cNvSpPr/>
            <p:nvPr/>
          </p:nvSpPr>
          <p:spPr>
            <a:xfrm>
              <a:off x="2347200" y="28152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306"/>
                  </a:moveTo>
                  <a:cubicBezTo>
                    <a:pt x="141" y="258"/>
                    <a:pt x="134" y="185"/>
                    <a:pt x="101" y="115"/>
                  </a:cubicBezTo>
                  <a:cubicBezTo>
                    <a:pt x="65" y="40"/>
                    <a:pt x="12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9"/>
                    <a:pt x="10" y="19"/>
                  </a:cubicBezTo>
                  <a:cubicBezTo>
                    <a:pt x="72" y="80"/>
                    <a:pt x="107" y="178"/>
                    <a:pt x="107" y="306"/>
                  </a:cubicBezTo>
                  <a:cubicBezTo>
                    <a:pt x="107" y="410"/>
                    <a:pt x="84" y="519"/>
                    <a:pt x="7" y="597"/>
                  </a:cubicBezTo>
                  <a:cubicBezTo>
                    <a:pt x="0" y="604"/>
                    <a:pt x="0" y="604"/>
                    <a:pt x="0" y="608"/>
                  </a:cubicBezTo>
                  <a:cubicBezTo>
                    <a:pt x="0" y="611"/>
                    <a:pt x="2" y="613"/>
                    <a:pt x="5" y="613"/>
                  </a:cubicBezTo>
                  <a:cubicBezTo>
                    <a:pt x="12" y="613"/>
                    <a:pt x="66" y="571"/>
                    <a:pt x="103" y="494"/>
                  </a:cubicBezTo>
                  <a:cubicBezTo>
                    <a:pt x="134" y="426"/>
                    <a:pt x="141" y="358"/>
                    <a:pt x="141" y="30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7"/>
            <p:cNvSpPr/>
            <p:nvPr/>
          </p:nvSpPr>
          <p:spPr>
            <a:xfrm>
              <a:off x="2468880" y="2680200"/>
              <a:ext cx="196200" cy="491040"/>
            </a:xfrm>
            <a:custGeom>
              <a:avLst/>
              <a:gdLst/>
              <a:ahLst/>
              <a:cxnLst/>
              <a:rect l="0" t="0" r="r" b="b"/>
              <a:pathLst>
                <a:path w="545" h="1364">
                  <a:moveTo>
                    <a:pt x="30" y="1336"/>
                  </a:moveTo>
                  <a:cubicBezTo>
                    <a:pt x="51" y="1334"/>
                    <a:pt x="61" y="1320"/>
                    <a:pt x="61" y="1306"/>
                  </a:cubicBezTo>
                  <a:cubicBezTo>
                    <a:pt x="61" y="1285"/>
                    <a:pt x="45" y="1275"/>
                    <a:pt x="31" y="1275"/>
                  </a:cubicBezTo>
                  <a:cubicBezTo>
                    <a:pt x="16" y="1275"/>
                    <a:pt x="0" y="1285"/>
                    <a:pt x="0" y="1306"/>
                  </a:cubicBezTo>
                  <a:cubicBezTo>
                    <a:pt x="0" y="1337"/>
                    <a:pt x="31" y="1364"/>
                    <a:pt x="68" y="1364"/>
                  </a:cubicBezTo>
                  <a:cubicBezTo>
                    <a:pt x="162" y="1364"/>
                    <a:pt x="197" y="1219"/>
                    <a:pt x="241" y="1042"/>
                  </a:cubicBezTo>
                  <a:cubicBezTo>
                    <a:pt x="288" y="849"/>
                    <a:pt x="328" y="653"/>
                    <a:pt x="362" y="456"/>
                  </a:cubicBezTo>
                  <a:cubicBezTo>
                    <a:pt x="384" y="325"/>
                    <a:pt x="407" y="203"/>
                    <a:pt x="428" y="122"/>
                  </a:cubicBezTo>
                  <a:cubicBezTo>
                    <a:pt x="435" y="93"/>
                    <a:pt x="456" y="14"/>
                    <a:pt x="480" y="14"/>
                  </a:cubicBezTo>
                  <a:cubicBezTo>
                    <a:pt x="498" y="14"/>
                    <a:pt x="513" y="26"/>
                    <a:pt x="517" y="28"/>
                  </a:cubicBezTo>
                  <a:cubicBezTo>
                    <a:pt x="496" y="30"/>
                    <a:pt x="486" y="42"/>
                    <a:pt x="486" y="58"/>
                  </a:cubicBezTo>
                  <a:cubicBezTo>
                    <a:pt x="486" y="79"/>
                    <a:pt x="501" y="87"/>
                    <a:pt x="515" y="87"/>
                  </a:cubicBezTo>
                  <a:cubicBezTo>
                    <a:pt x="529" y="87"/>
                    <a:pt x="545" y="79"/>
                    <a:pt x="545" y="58"/>
                  </a:cubicBezTo>
                  <a:cubicBezTo>
                    <a:pt x="545" y="24"/>
                    <a:pt x="512" y="0"/>
                    <a:pt x="479" y="0"/>
                  </a:cubicBezTo>
                  <a:cubicBezTo>
                    <a:pt x="431" y="0"/>
                    <a:pt x="396" y="66"/>
                    <a:pt x="363" y="192"/>
                  </a:cubicBezTo>
                  <a:cubicBezTo>
                    <a:pt x="362" y="199"/>
                    <a:pt x="278" y="506"/>
                    <a:pt x="211" y="908"/>
                  </a:cubicBezTo>
                  <a:cubicBezTo>
                    <a:pt x="194" y="1002"/>
                    <a:pt x="176" y="1103"/>
                    <a:pt x="157" y="1189"/>
                  </a:cubicBezTo>
                  <a:cubicBezTo>
                    <a:pt x="145" y="1234"/>
                    <a:pt x="117" y="1350"/>
                    <a:pt x="68" y="1350"/>
                  </a:cubicBezTo>
                  <a:cubicBezTo>
                    <a:pt x="45" y="1350"/>
                    <a:pt x="31" y="1336"/>
                    <a:pt x="30" y="133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88"/>
            <p:cNvSpPr/>
            <p:nvPr/>
          </p:nvSpPr>
          <p:spPr>
            <a:xfrm>
              <a:off x="2723760" y="2827800"/>
              <a:ext cx="105120" cy="155160"/>
            </a:xfrm>
            <a:custGeom>
              <a:avLst/>
              <a:gdLst/>
              <a:ahLst/>
              <a:cxnLst/>
              <a:rect l="0" t="0" r="r" b="b"/>
              <a:pathLst>
                <a:path w="292" h="431">
                  <a:moveTo>
                    <a:pt x="292" y="5"/>
                  </a:moveTo>
                  <a:cubicBezTo>
                    <a:pt x="289" y="3"/>
                    <a:pt x="292" y="0"/>
                    <a:pt x="283" y="0"/>
                  </a:cubicBezTo>
                  <a:cubicBezTo>
                    <a:pt x="274" y="0"/>
                    <a:pt x="217" y="5"/>
                    <a:pt x="206" y="5"/>
                  </a:cubicBezTo>
                  <a:cubicBezTo>
                    <a:pt x="201" y="7"/>
                    <a:pt x="197" y="9"/>
                    <a:pt x="197" y="17"/>
                  </a:cubicBezTo>
                  <a:cubicBezTo>
                    <a:pt x="197" y="24"/>
                    <a:pt x="203" y="24"/>
                    <a:pt x="211" y="24"/>
                  </a:cubicBezTo>
                  <a:cubicBezTo>
                    <a:pt x="241" y="24"/>
                    <a:pt x="243" y="30"/>
                    <a:pt x="243" y="35"/>
                  </a:cubicBezTo>
                  <a:cubicBezTo>
                    <a:pt x="242" y="39"/>
                    <a:pt x="242" y="43"/>
                    <a:pt x="241" y="47"/>
                  </a:cubicBezTo>
                  <a:cubicBezTo>
                    <a:pt x="229" y="95"/>
                    <a:pt x="217" y="144"/>
                    <a:pt x="204" y="192"/>
                  </a:cubicBezTo>
                  <a:cubicBezTo>
                    <a:pt x="192" y="169"/>
                    <a:pt x="175" y="154"/>
                    <a:pt x="147" y="154"/>
                  </a:cubicBezTo>
                  <a:cubicBezTo>
                    <a:pt x="75" y="154"/>
                    <a:pt x="0" y="244"/>
                    <a:pt x="0" y="333"/>
                  </a:cubicBezTo>
                  <a:cubicBezTo>
                    <a:pt x="0" y="391"/>
                    <a:pt x="33" y="431"/>
                    <a:pt x="80" y="431"/>
                  </a:cubicBezTo>
                  <a:cubicBezTo>
                    <a:pt x="94" y="431"/>
                    <a:pt x="124" y="430"/>
                    <a:pt x="161" y="386"/>
                  </a:cubicBezTo>
                  <a:cubicBezTo>
                    <a:pt x="166" y="412"/>
                    <a:pt x="187" y="431"/>
                    <a:pt x="217" y="431"/>
                  </a:cubicBezTo>
                  <a:cubicBezTo>
                    <a:pt x="238" y="431"/>
                    <a:pt x="253" y="417"/>
                    <a:pt x="262" y="398"/>
                  </a:cubicBezTo>
                  <a:cubicBezTo>
                    <a:pt x="272" y="375"/>
                    <a:pt x="281" y="339"/>
                    <a:pt x="281" y="337"/>
                  </a:cubicBezTo>
                  <a:cubicBezTo>
                    <a:pt x="281" y="332"/>
                    <a:pt x="276" y="332"/>
                    <a:pt x="272" y="332"/>
                  </a:cubicBezTo>
                  <a:cubicBezTo>
                    <a:pt x="267" y="332"/>
                    <a:pt x="267" y="333"/>
                    <a:pt x="265" y="342"/>
                  </a:cubicBezTo>
                  <a:cubicBezTo>
                    <a:pt x="255" y="382"/>
                    <a:pt x="243" y="417"/>
                    <a:pt x="218" y="417"/>
                  </a:cubicBezTo>
                  <a:cubicBezTo>
                    <a:pt x="201" y="417"/>
                    <a:pt x="199" y="402"/>
                    <a:pt x="199" y="389"/>
                  </a:cubicBezTo>
                  <a:cubicBezTo>
                    <a:pt x="199" y="375"/>
                    <a:pt x="201" y="370"/>
                    <a:pt x="203" y="360"/>
                  </a:cubicBezTo>
                  <a:cubicBezTo>
                    <a:pt x="232" y="242"/>
                    <a:pt x="262" y="123"/>
                    <a:pt x="292" y="5"/>
                  </a:cubicBezTo>
                  <a:moveTo>
                    <a:pt x="164" y="351"/>
                  </a:moveTo>
                  <a:cubicBezTo>
                    <a:pt x="161" y="363"/>
                    <a:pt x="161" y="363"/>
                    <a:pt x="152" y="374"/>
                  </a:cubicBezTo>
                  <a:cubicBezTo>
                    <a:pt x="124" y="409"/>
                    <a:pt x="100" y="417"/>
                    <a:pt x="82" y="417"/>
                  </a:cubicBezTo>
                  <a:cubicBezTo>
                    <a:pt x="52" y="417"/>
                    <a:pt x="44" y="384"/>
                    <a:pt x="44" y="360"/>
                  </a:cubicBezTo>
                  <a:cubicBezTo>
                    <a:pt x="44" y="330"/>
                    <a:pt x="63" y="255"/>
                    <a:pt x="77" y="225"/>
                  </a:cubicBezTo>
                  <a:cubicBezTo>
                    <a:pt x="96" y="190"/>
                    <a:pt x="124" y="168"/>
                    <a:pt x="148" y="168"/>
                  </a:cubicBezTo>
                  <a:cubicBezTo>
                    <a:pt x="189" y="168"/>
                    <a:pt x="197" y="218"/>
                    <a:pt x="197" y="222"/>
                  </a:cubicBezTo>
                  <a:cubicBezTo>
                    <a:pt x="197" y="225"/>
                    <a:pt x="196" y="229"/>
                    <a:pt x="194" y="232"/>
                  </a:cubicBezTo>
                  <a:cubicBezTo>
                    <a:pt x="184" y="272"/>
                    <a:pt x="174" y="311"/>
                    <a:pt x="164" y="35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89"/>
            <p:cNvSpPr/>
            <p:nvPr/>
          </p:nvSpPr>
          <p:spPr>
            <a:xfrm>
              <a:off x="2840040" y="2885760"/>
              <a:ext cx="73080" cy="97560"/>
            </a:xfrm>
            <a:custGeom>
              <a:avLst/>
              <a:gdLst/>
              <a:ahLst/>
              <a:cxnLst/>
              <a:rect l="0" t="0" r="r" b="b"/>
              <a:pathLst>
                <a:path w="203" h="271">
                  <a:moveTo>
                    <a:pt x="154" y="126"/>
                  </a:moveTo>
                  <a:cubicBezTo>
                    <a:pt x="164" y="126"/>
                    <a:pt x="175" y="126"/>
                    <a:pt x="175" y="115"/>
                  </a:cubicBezTo>
                  <a:cubicBezTo>
                    <a:pt x="175" y="107"/>
                    <a:pt x="168" y="107"/>
                    <a:pt x="157" y="107"/>
                  </a:cubicBezTo>
                  <a:cubicBezTo>
                    <a:pt x="124" y="107"/>
                    <a:pt x="91" y="107"/>
                    <a:pt x="58" y="107"/>
                  </a:cubicBezTo>
                  <a:cubicBezTo>
                    <a:pt x="73" y="54"/>
                    <a:pt x="107" y="19"/>
                    <a:pt x="162" y="19"/>
                  </a:cubicBezTo>
                  <a:cubicBezTo>
                    <a:pt x="169" y="19"/>
                    <a:pt x="175" y="19"/>
                    <a:pt x="182" y="19"/>
                  </a:cubicBezTo>
                  <a:cubicBezTo>
                    <a:pt x="192" y="19"/>
                    <a:pt x="203" y="19"/>
                    <a:pt x="203" y="9"/>
                  </a:cubicBezTo>
                  <a:cubicBezTo>
                    <a:pt x="203" y="0"/>
                    <a:pt x="194" y="0"/>
                    <a:pt x="183" y="0"/>
                  </a:cubicBezTo>
                  <a:cubicBezTo>
                    <a:pt x="176" y="0"/>
                    <a:pt x="169" y="0"/>
                    <a:pt x="162" y="0"/>
                  </a:cubicBezTo>
                  <a:cubicBezTo>
                    <a:pt x="82" y="0"/>
                    <a:pt x="0" y="61"/>
                    <a:pt x="0" y="155"/>
                  </a:cubicBezTo>
                  <a:cubicBezTo>
                    <a:pt x="0" y="222"/>
                    <a:pt x="45" y="271"/>
                    <a:pt x="112" y="271"/>
                  </a:cubicBezTo>
                  <a:cubicBezTo>
                    <a:pt x="152" y="271"/>
                    <a:pt x="190" y="246"/>
                    <a:pt x="190" y="239"/>
                  </a:cubicBezTo>
                  <a:cubicBezTo>
                    <a:pt x="190" y="237"/>
                    <a:pt x="190" y="230"/>
                    <a:pt x="185" y="230"/>
                  </a:cubicBezTo>
                  <a:cubicBezTo>
                    <a:pt x="183" y="230"/>
                    <a:pt x="182" y="230"/>
                    <a:pt x="176" y="234"/>
                  </a:cubicBezTo>
                  <a:cubicBezTo>
                    <a:pt x="157" y="246"/>
                    <a:pt x="134" y="257"/>
                    <a:pt x="112" y="257"/>
                  </a:cubicBezTo>
                  <a:cubicBezTo>
                    <a:pt x="77" y="257"/>
                    <a:pt x="45" y="232"/>
                    <a:pt x="45" y="178"/>
                  </a:cubicBezTo>
                  <a:cubicBezTo>
                    <a:pt x="45" y="155"/>
                    <a:pt x="51" y="133"/>
                    <a:pt x="52" y="126"/>
                  </a:cubicBezTo>
                  <a:cubicBezTo>
                    <a:pt x="86" y="126"/>
                    <a:pt x="120" y="126"/>
                    <a:pt x="154" y="1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90"/>
            <p:cNvSpPr/>
            <p:nvPr/>
          </p:nvSpPr>
          <p:spPr>
            <a:xfrm>
              <a:off x="2930040" y="2885760"/>
              <a:ext cx="72360" cy="97560"/>
            </a:xfrm>
            <a:custGeom>
              <a:avLst/>
              <a:gdLst/>
              <a:ahLst/>
              <a:cxnLst/>
              <a:rect l="0" t="0" r="r" b="b"/>
              <a:pathLst>
                <a:path w="201" h="271">
                  <a:moveTo>
                    <a:pt x="154" y="126"/>
                  </a:moveTo>
                  <a:cubicBezTo>
                    <a:pt x="164" y="126"/>
                    <a:pt x="175" y="126"/>
                    <a:pt x="175" y="115"/>
                  </a:cubicBezTo>
                  <a:cubicBezTo>
                    <a:pt x="175" y="107"/>
                    <a:pt x="168" y="107"/>
                    <a:pt x="157" y="107"/>
                  </a:cubicBezTo>
                  <a:cubicBezTo>
                    <a:pt x="124" y="107"/>
                    <a:pt x="91" y="107"/>
                    <a:pt x="58" y="107"/>
                  </a:cubicBezTo>
                  <a:cubicBezTo>
                    <a:pt x="72" y="54"/>
                    <a:pt x="107" y="19"/>
                    <a:pt x="162" y="19"/>
                  </a:cubicBezTo>
                  <a:cubicBezTo>
                    <a:pt x="169" y="19"/>
                    <a:pt x="175" y="19"/>
                    <a:pt x="182" y="19"/>
                  </a:cubicBezTo>
                  <a:cubicBezTo>
                    <a:pt x="192" y="19"/>
                    <a:pt x="201" y="19"/>
                    <a:pt x="201" y="9"/>
                  </a:cubicBezTo>
                  <a:cubicBezTo>
                    <a:pt x="201" y="0"/>
                    <a:pt x="194" y="0"/>
                    <a:pt x="183" y="0"/>
                  </a:cubicBezTo>
                  <a:cubicBezTo>
                    <a:pt x="176" y="0"/>
                    <a:pt x="168" y="0"/>
                    <a:pt x="161" y="0"/>
                  </a:cubicBezTo>
                  <a:cubicBezTo>
                    <a:pt x="82" y="0"/>
                    <a:pt x="0" y="61"/>
                    <a:pt x="0" y="155"/>
                  </a:cubicBezTo>
                  <a:cubicBezTo>
                    <a:pt x="0" y="222"/>
                    <a:pt x="45" y="271"/>
                    <a:pt x="110" y="271"/>
                  </a:cubicBezTo>
                  <a:cubicBezTo>
                    <a:pt x="150" y="271"/>
                    <a:pt x="190" y="246"/>
                    <a:pt x="190" y="239"/>
                  </a:cubicBezTo>
                  <a:cubicBezTo>
                    <a:pt x="190" y="237"/>
                    <a:pt x="190" y="230"/>
                    <a:pt x="183" y="230"/>
                  </a:cubicBezTo>
                  <a:cubicBezTo>
                    <a:pt x="181" y="232"/>
                    <a:pt x="182" y="230"/>
                    <a:pt x="176" y="234"/>
                  </a:cubicBezTo>
                  <a:cubicBezTo>
                    <a:pt x="157" y="246"/>
                    <a:pt x="134" y="257"/>
                    <a:pt x="112" y="257"/>
                  </a:cubicBezTo>
                  <a:cubicBezTo>
                    <a:pt x="77" y="257"/>
                    <a:pt x="45" y="232"/>
                    <a:pt x="45" y="178"/>
                  </a:cubicBezTo>
                  <a:cubicBezTo>
                    <a:pt x="45" y="155"/>
                    <a:pt x="51" y="133"/>
                    <a:pt x="52" y="126"/>
                  </a:cubicBezTo>
                  <a:cubicBezTo>
                    <a:pt x="86" y="126"/>
                    <a:pt x="120" y="126"/>
                    <a:pt x="154" y="1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91"/>
            <p:cNvSpPr/>
            <p:nvPr/>
          </p:nvSpPr>
          <p:spPr>
            <a:xfrm>
              <a:off x="3016080" y="2821320"/>
              <a:ext cx="95040" cy="69840"/>
            </a:xfrm>
            <a:custGeom>
              <a:avLst/>
              <a:gdLst/>
              <a:ahLst/>
              <a:cxnLst/>
              <a:rect l="0" t="0" r="r" b="b"/>
              <a:pathLst>
                <a:path w="264" h="194">
                  <a:moveTo>
                    <a:pt x="33" y="162"/>
                  </a:moveTo>
                  <a:cubicBezTo>
                    <a:pt x="31" y="168"/>
                    <a:pt x="28" y="178"/>
                    <a:pt x="28" y="180"/>
                  </a:cubicBezTo>
                  <a:cubicBezTo>
                    <a:pt x="28" y="189"/>
                    <a:pt x="37" y="194"/>
                    <a:pt x="44" y="194"/>
                  </a:cubicBezTo>
                  <a:cubicBezTo>
                    <a:pt x="51" y="194"/>
                    <a:pt x="57" y="187"/>
                    <a:pt x="59" y="183"/>
                  </a:cubicBezTo>
                  <a:cubicBezTo>
                    <a:pt x="62" y="180"/>
                    <a:pt x="66" y="166"/>
                    <a:pt x="68" y="157"/>
                  </a:cubicBezTo>
                  <a:cubicBezTo>
                    <a:pt x="70" y="148"/>
                    <a:pt x="75" y="129"/>
                    <a:pt x="77" y="119"/>
                  </a:cubicBezTo>
                  <a:cubicBezTo>
                    <a:pt x="80" y="110"/>
                    <a:pt x="82" y="100"/>
                    <a:pt x="84" y="89"/>
                  </a:cubicBezTo>
                  <a:cubicBezTo>
                    <a:pt x="89" y="72"/>
                    <a:pt x="91" y="68"/>
                    <a:pt x="103" y="51"/>
                  </a:cubicBezTo>
                  <a:cubicBezTo>
                    <a:pt x="115" y="33"/>
                    <a:pt x="134" y="12"/>
                    <a:pt x="168" y="12"/>
                  </a:cubicBezTo>
                  <a:cubicBezTo>
                    <a:pt x="192" y="12"/>
                    <a:pt x="192" y="33"/>
                    <a:pt x="192" y="42"/>
                  </a:cubicBezTo>
                  <a:cubicBezTo>
                    <a:pt x="192" y="68"/>
                    <a:pt x="175" y="115"/>
                    <a:pt x="168" y="133"/>
                  </a:cubicBezTo>
                  <a:cubicBezTo>
                    <a:pt x="162" y="145"/>
                    <a:pt x="161" y="148"/>
                    <a:pt x="161" y="157"/>
                  </a:cubicBezTo>
                  <a:cubicBezTo>
                    <a:pt x="161" y="180"/>
                    <a:pt x="180" y="194"/>
                    <a:pt x="201" y="194"/>
                  </a:cubicBezTo>
                  <a:cubicBezTo>
                    <a:pt x="245" y="194"/>
                    <a:pt x="264" y="134"/>
                    <a:pt x="264" y="127"/>
                  </a:cubicBezTo>
                  <a:cubicBezTo>
                    <a:pt x="264" y="122"/>
                    <a:pt x="259" y="124"/>
                    <a:pt x="257" y="122"/>
                  </a:cubicBezTo>
                  <a:cubicBezTo>
                    <a:pt x="250" y="122"/>
                    <a:pt x="250" y="124"/>
                    <a:pt x="248" y="129"/>
                  </a:cubicBezTo>
                  <a:cubicBezTo>
                    <a:pt x="238" y="164"/>
                    <a:pt x="220" y="182"/>
                    <a:pt x="203" y="182"/>
                  </a:cubicBezTo>
                  <a:cubicBezTo>
                    <a:pt x="194" y="182"/>
                    <a:pt x="192" y="175"/>
                    <a:pt x="192" y="166"/>
                  </a:cubicBezTo>
                  <a:cubicBezTo>
                    <a:pt x="192" y="157"/>
                    <a:pt x="194" y="150"/>
                    <a:pt x="203" y="131"/>
                  </a:cubicBezTo>
                  <a:cubicBezTo>
                    <a:pt x="206" y="119"/>
                    <a:pt x="225" y="73"/>
                    <a:pt x="225" y="49"/>
                  </a:cubicBezTo>
                  <a:cubicBezTo>
                    <a:pt x="225" y="7"/>
                    <a:pt x="192" y="0"/>
                    <a:pt x="169" y="0"/>
                  </a:cubicBezTo>
                  <a:cubicBezTo>
                    <a:pt x="133" y="0"/>
                    <a:pt x="108" y="21"/>
                    <a:pt x="96" y="38"/>
                  </a:cubicBezTo>
                  <a:cubicBezTo>
                    <a:pt x="93" y="9"/>
                    <a:pt x="68" y="0"/>
                    <a:pt x="51" y="0"/>
                  </a:cubicBezTo>
                  <a:cubicBezTo>
                    <a:pt x="31" y="0"/>
                    <a:pt x="21" y="12"/>
                    <a:pt x="16" y="23"/>
                  </a:cubicBezTo>
                  <a:cubicBezTo>
                    <a:pt x="7" y="38"/>
                    <a:pt x="0" y="63"/>
                    <a:pt x="0" y="65"/>
                  </a:cubicBezTo>
                  <a:cubicBezTo>
                    <a:pt x="0" y="72"/>
                    <a:pt x="7" y="72"/>
                    <a:pt x="9" y="72"/>
                  </a:cubicBezTo>
                  <a:cubicBezTo>
                    <a:pt x="14" y="72"/>
                    <a:pt x="14" y="70"/>
                    <a:pt x="17" y="58"/>
                  </a:cubicBezTo>
                  <a:cubicBezTo>
                    <a:pt x="24" y="33"/>
                    <a:pt x="31" y="12"/>
                    <a:pt x="49" y="12"/>
                  </a:cubicBezTo>
                  <a:cubicBezTo>
                    <a:pt x="59" y="12"/>
                    <a:pt x="63" y="21"/>
                    <a:pt x="63" y="33"/>
                  </a:cubicBezTo>
                  <a:cubicBezTo>
                    <a:pt x="63" y="40"/>
                    <a:pt x="59" y="57"/>
                    <a:pt x="56" y="68"/>
                  </a:cubicBezTo>
                  <a:cubicBezTo>
                    <a:pt x="52" y="79"/>
                    <a:pt x="49" y="98"/>
                    <a:pt x="47" y="107"/>
                  </a:cubicBezTo>
                  <a:cubicBezTo>
                    <a:pt x="42" y="125"/>
                    <a:pt x="38" y="144"/>
                    <a:pt x="33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92"/>
            <p:cNvSpPr/>
            <p:nvPr/>
          </p:nvSpPr>
          <p:spPr>
            <a:xfrm>
              <a:off x="3138120" y="2829600"/>
              <a:ext cx="157680" cy="150840"/>
            </a:xfrm>
            <a:custGeom>
              <a:avLst/>
              <a:gdLst/>
              <a:ahLst/>
              <a:cxnLst/>
              <a:rect l="0" t="0" r="r" b="b"/>
              <a:pathLst>
                <a:path w="438" h="419">
                  <a:moveTo>
                    <a:pt x="162" y="225"/>
                  </a:moveTo>
                  <a:cubicBezTo>
                    <a:pt x="197" y="225"/>
                    <a:pt x="231" y="225"/>
                    <a:pt x="265" y="225"/>
                  </a:cubicBezTo>
                  <a:cubicBezTo>
                    <a:pt x="353" y="225"/>
                    <a:pt x="438" y="162"/>
                    <a:pt x="438" y="93"/>
                  </a:cubicBezTo>
                  <a:cubicBezTo>
                    <a:pt x="438" y="45"/>
                    <a:pt x="398" y="0"/>
                    <a:pt x="318" y="0"/>
                  </a:cubicBezTo>
                  <a:cubicBezTo>
                    <a:pt x="251" y="0"/>
                    <a:pt x="185" y="0"/>
                    <a:pt x="119" y="0"/>
                  </a:cubicBezTo>
                  <a:cubicBezTo>
                    <a:pt x="107" y="0"/>
                    <a:pt x="100" y="0"/>
                    <a:pt x="100" y="12"/>
                  </a:cubicBezTo>
                  <a:cubicBezTo>
                    <a:pt x="100" y="19"/>
                    <a:pt x="107" y="19"/>
                    <a:pt x="119" y="19"/>
                  </a:cubicBezTo>
                  <a:cubicBezTo>
                    <a:pt x="126" y="19"/>
                    <a:pt x="138" y="21"/>
                    <a:pt x="145" y="21"/>
                  </a:cubicBezTo>
                  <a:cubicBezTo>
                    <a:pt x="154" y="23"/>
                    <a:pt x="157" y="24"/>
                    <a:pt x="157" y="31"/>
                  </a:cubicBezTo>
                  <a:cubicBezTo>
                    <a:pt x="157" y="33"/>
                    <a:pt x="157" y="35"/>
                    <a:pt x="155" y="42"/>
                  </a:cubicBezTo>
                  <a:cubicBezTo>
                    <a:pt x="128" y="152"/>
                    <a:pt x="101" y="262"/>
                    <a:pt x="73" y="372"/>
                  </a:cubicBezTo>
                  <a:cubicBezTo>
                    <a:pt x="66" y="396"/>
                    <a:pt x="66" y="400"/>
                    <a:pt x="17" y="400"/>
                  </a:cubicBezTo>
                  <a:cubicBezTo>
                    <a:pt x="7" y="400"/>
                    <a:pt x="0" y="400"/>
                    <a:pt x="0" y="412"/>
                  </a:cubicBezTo>
                  <a:cubicBezTo>
                    <a:pt x="0" y="419"/>
                    <a:pt x="7" y="419"/>
                    <a:pt x="9" y="419"/>
                  </a:cubicBezTo>
                  <a:cubicBezTo>
                    <a:pt x="26" y="419"/>
                    <a:pt x="70" y="417"/>
                    <a:pt x="87" y="417"/>
                  </a:cubicBezTo>
                  <a:cubicBezTo>
                    <a:pt x="100" y="417"/>
                    <a:pt x="114" y="419"/>
                    <a:pt x="127" y="419"/>
                  </a:cubicBezTo>
                  <a:cubicBezTo>
                    <a:pt x="140" y="419"/>
                    <a:pt x="154" y="419"/>
                    <a:pt x="166" y="419"/>
                  </a:cubicBezTo>
                  <a:cubicBezTo>
                    <a:pt x="171" y="419"/>
                    <a:pt x="178" y="419"/>
                    <a:pt x="178" y="407"/>
                  </a:cubicBezTo>
                  <a:cubicBezTo>
                    <a:pt x="178" y="400"/>
                    <a:pt x="173" y="400"/>
                    <a:pt x="162" y="400"/>
                  </a:cubicBezTo>
                  <a:cubicBezTo>
                    <a:pt x="140" y="400"/>
                    <a:pt x="122" y="400"/>
                    <a:pt x="122" y="389"/>
                  </a:cubicBezTo>
                  <a:cubicBezTo>
                    <a:pt x="122" y="386"/>
                    <a:pt x="122" y="382"/>
                    <a:pt x="124" y="379"/>
                  </a:cubicBezTo>
                  <a:cubicBezTo>
                    <a:pt x="137" y="328"/>
                    <a:pt x="150" y="276"/>
                    <a:pt x="162" y="225"/>
                  </a:cubicBezTo>
                  <a:moveTo>
                    <a:pt x="206" y="44"/>
                  </a:moveTo>
                  <a:cubicBezTo>
                    <a:pt x="211" y="21"/>
                    <a:pt x="213" y="19"/>
                    <a:pt x="239" y="19"/>
                  </a:cubicBezTo>
                  <a:cubicBezTo>
                    <a:pt x="259" y="19"/>
                    <a:pt x="279" y="19"/>
                    <a:pt x="299" y="19"/>
                  </a:cubicBezTo>
                  <a:cubicBezTo>
                    <a:pt x="349" y="19"/>
                    <a:pt x="381" y="37"/>
                    <a:pt x="381" y="79"/>
                  </a:cubicBezTo>
                  <a:cubicBezTo>
                    <a:pt x="381" y="103"/>
                    <a:pt x="369" y="155"/>
                    <a:pt x="346" y="178"/>
                  </a:cubicBezTo>
                  <a:cubicBezTo>
                    <a:pt x="314" y="204"/>
                    <a:pt x="278" y="210"/>
                    <a:pt x="251" y="210"/>
                  </a:cubicBezTo>
                  <a:cubicBezTo>
                    <a:pt x="222" y="210"/>
                    <a:pt x="193" y="210"/>
                    <a:pt x="164" y="210"/>
                  </a:cubicBezTo>
                  <a:cubicBezTo>
                    <a:pt x="178" y="154"/>
                    <a:pt x="192" y="99"/>
                    <a:pt x="206" y="4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93"/>
            <p:cNvSpPr/>
            <p:nvPr/>
          </p:nvSpPr>
          <p:spPr>
            <a:xfrm>
              <a:off x="3275640" y="2918880"/>
              <a:ext cx="53280" cy="96120"/>
            </a:xfrm>
            <a:custGeom>
              <a:avLst/>
              <a:gdLst/>
              <a:ahLst/>
              <a:cxnLst/>
              <a:rect l="0" t="0" r="r" b="b"/>
              <a:pathLst>
                <a:path w="148" h="267">
                  <a:moveTo>
                    <a:pt x="73" y="94"/>
                  </a:moveTo>
                  <a:cubicBezTo>
                    <a:pt x="96" y="94"/>
                    <a:pt x="119" y="94"/>
                    <a:pt x="141" y="94"/>
                  </a:cubicBezTo>
                  <a:cubicBezTo>
                    <a:pt x="141" y="89"/>
                    <a:pt x="141" y="84"/>
                    <a:pt x="141" y="79"/>
                  </a:cubicBezTo>
                  <a:cubicBezTo>
                    <a:pt x="119" y="79"/>
                    <a:pt x="96" y="79"/>
                    <a:pt x="73" y="79"/>
                  </a:cubicBezTo>
                  <a:cubicBezTo>
                    <a:pt x="73" y="52"/>
                    <a:pt x="73" y="26"/>
                    <a:pt x="73" y="0"/>
                  </a:cubicBezTo>
                  <a:cubicBezTo>
                    <a:pt x="69" y="0"/>
                    <a:pt x="64" y="0"/>
                    <a:pt x="59" y="0"/>
                  </a:cubicBezTo>
                  <a:cubicBezTo>
                    <a:pt x="59" y="38"/>
                    <a:pt x="40" y="80"/>
                    <a:pt x="0" y="82"/>
                  </a:cubicBezTo>
                  <a:cubicBezTo>
                    <a:pt x="0" y="86"/>
                    <a:pt x="0" y="90"/>
                    <a:pt x="0" y="94"/>
                  </a:cubicBezTo>
                  <a:cubicBezTo>
                    <a:pt x="13" y="94"/>
                    <a:pt x="27" y="94"/>
                    <a:pt x="40" y="94"/>
                  </a:cubicBezTo>
                  <a:cubicBezTo>
                    <a:pt x="40" y="133"/>
                    <a:pt x="40" y="171"/>
                    <a:pt x="40" y="210"/>
                  </a:cubicBezTo>
                  <a:cubicBezTo>
                    <a:pt x="40" y="258"/>
                    <a:pt x="75" y="267"/>
                    <a:pt x="100" y="267"/>
                  </a:cubicBezTo>
                  <a:cubicBezTo>
                    <a:pt x="129" y="267"/>
                    <a:pt x="148" y="243"/>
                    <a:pt x="148" y="210"/>
                  </a:cubicBezTo>
                  <a:cubicBezTo>
                    <a:pt x="148" y="201"/>
                    <a:pt x="148" y="193"/>
                    <a:pt x="148" y="185"/>
                  </a:cubicBezTo>
                  <a:cubicBezTo>
                    <a:pt x="144" y="185"/>
                    <a:pt x="139" y="185"/>
                    <a:pt x="134" y="185"/>
                  </a:cubicBezTo>
                  <a:cubicBezTo>
                    <a:pt x="134" y="193"/>
                    <a:pt x="134" y="201"/>
                    <a:pt x="134" y="210"/>
                  </a:cubicBezTo>
                  <a:cubicBezTo>
                    <a:pt x="134" y="237"/>
                    <a:pt x="121" y="255"/>
                    <a:pt x="103" y="255"/>
                  </a:cubicBezTo>
                  <a:cubicBezTo>
                    <a:pt x="73" y="255"/>
                    <a:pt x="73" y="218"/>
                    <a:pt x="73" y="210"/>
                  </a:cubicBezTo>
                  <a:cubicBezTo>
                    <a:pt x="73" y="171"/>
                    <a:pt x="73" y="133"/>
                    <a:pt x="73" y="9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94"/>
            <p:cNvSpPr/>
            <p:nvPr/>
          </p:nvSpPr>
          <p:spPr>
            <a:xfrm>
              <a:off x="3346200" y="2944800"/>
              <a:ext cx="75960" cy="70560"/>
            </a:xfrm>
            <a:custGeom>
              <a:avLst/>
              <a:gdLst/>
              <a:ahLst/>
              <a:cxnLst/>
              <a:rect l="0" t="0" r="r" b="b"/>
              <a:pathLst>
                <a:path w="211" h="196">
                  <a:moveTo>
                    <a:pt x="211" y="101"/>
                  </a:moveTo>
                  <a:cubicBezTo>
                    <a:pt x="211" y="47"/>
                    <a:pt x="164" y="0"/>
                    <a:pt x="105" y="0"/>
                  </a:cubicBezTo>
                  <a:cubicBezTo>
                    <a:pt x="45" y="0"/>
                    <a:pt x="0" y="47"/>
                    <a:pt x="0" y="101"/>
                  </a:cubicBezTo>
                  <a:cubicBezTo>
                    <a:pt x="0" y="154"/>
                    <a:pt x="46" y="196"/>
                    <a:pt x="105" y="196"/>
                  </a:cubicBezTo>
                  <a:cubicBezTo>
                    <a:pt x="163" y="196"/>
                    <a:pt x="211" y="154"/>
                    <a:pt x="211" y="101"/>
                  </a:cubicBezTo>
                  <a:moveTo>
                    <a:pt x="105" y="183"/>
                  </a:moveTo>
                  <a:cubicBezTo>
                    <a:pt x="89" y="183"/>
                    <a:pt x="66" y="178"/>
                    <a:pt x="52" y="157"/>
                  </a:cubicBezTo>
                  <a:cubicBezTo>
                    <a:pt x="40" y="138"/>
                    <a:pt x="38" y="117"/>
                    <a:pt x="38" y="96"/>
                  </a:cubicBezTo>
                  <a:cubicBezTo>
                    <a:pt x="38" y="79"/>
                    <a:pt x="40" y="52"/>
                    <a:pt x="54" y="35"/>
                  </a:cubicBezTo>
                  <a:cubicBezTo>
                    <a:pt x="65" y="23"/>
                    <a:pt x="84" y="12"/>
                    <a:pt x="105" y="12"/>
                  </a:cubicBezTo>
                  <a:cubicBezTo>
                    <a:pt x="131" y="12"/>
                    <a:pt x="148" y="24"/>
                    <a:pt x="159" y="38"/>
                  </a:cubicBezTo>
                  <a:cubicBezTo>
                    <a:pt x="169" y="54"/>
                    <a:pt x="171" y="76"/>
                    <a:pt x="171" y="96"/>
                  </a:cubicBezTo>
                  <a:cubicBezTo>
                    <a:pt x="171" y="116"/>
                    <a:pt x="169" y="140"/>
                    <a:pt x="157" y="157"/>
                  </a:cubicBezTo>
                  <a:cubicBezTo>
                    <a:pt x="147" y="175"/>
                    <a:pt x="126" y="183"/>
                    <a:pt x="105" y="18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95"/>
            <p:cNvSpPr/>
            <p:nvPr/>
          </p:nvSpPr>
          <p:spPr>
            <a:xfrm>
              <a:off x="3432960" y="2918880"/>
              <a:ext cx="53280" cy="96120"/>
            </a:xfrm>
            <a:custGeom>
              <a:avLst/>
              <a:gdLst/>
              <a:ahLst/>
              <a:cxnLst/>
              <a:rect l="0" t="0" r="r" b="b"/>
              <a:pathLst>
                <a:path w="148" h="267">
                  <a:moveTo>
                    <a:pt x="73" y="94"/>
                  </a:moveTo>
                  <a:cubicBezTo>
                    <a:pt x="95" y="94"/>
                    <a:pt x="118" y="94"/>
                    <a:pt x="140" y="94"/>
                  </a:cubicBezTo>
                  <a:cubicBezTo>
                    <a:pt x="140" y="89"/>
                    <a:pt x="140" y="84"/>
                    <a:pt x="140" y="79"/>
                  </a:cubicBezTo>
                  <a:cubicBezTo>
                    <a:pt x="118" y="79"/>
                    <a:pt x="95" y="79"/>
                    <a:pt x="73" y="79"/>
                  </a:cubicBezTo>
                  <a:cubicBezTo>
                    <a:pt x="73" y="52"/>
                    <a:pt x="73" y="26"/>
                    <a:pt x="73" y="0"/>
                  </a:cubicBezTo>
                  <a:cubicBezTo>
                    <a:pt x="69" y="0"/>
                    <a:pt x="64" y="0"/>
                    <a:pt x="59" y="0"/>
                  </a:cubicBezTo>
                  <a:cubicBezTo>
                    <a:pt x="58" y="38"/>
                    <a:pt x="40" y="80"/>
                    <a:pt x="0" y="82"/>
                  </a:cubicBezTo>
                  <a:cubicBezTo>
                    <a:pt x="0" y="86"/>
                    <a:pt x="0" y="90"/>
                    <a:pt x="0" y="94"/>
                  </a:cubicBezTo>
                  <a:cubicBezTo>
                    <a:pt x="13" y="94"/>
                    <a:pt x="27" y="94"/>
                    <a:pt x="40" y="94"/>
                  </a:cubicBezTo>
                  <a:cubicBezTo>
                    <a:pt x="40" y="133"/>
                    <a:pt x="40" y="171"/>
                    <a:pt x="40" y="210"/>
                  </a:cubicBezTo>
                  <a:cubicBezTo>
                    <a:pt x="40" y="258"/>
                    <a:pt x="75" y="267"/>
                    <a:pt x="100" y="267"/>
                  </a:cubicBezTo>
                  <a:cubicBezTo>
                    <a:pt x="127" y="267"/>
                    <a:pt x="148" y="243"/>
                    <a:pt x="148" y="210"/>
                  </a:cubicBezTo>
                  <a:cubicBezTo>
                    <a:pt x="148" y="201"/>
                    <a:pt x="148" y="193"/>
                    <a:pt x="148" y="185"/>
                  </a:cubicBezTo>
                  <a:cubicBezTo>
                    <a:pt x="143" y="185"/>
                    <a:pt x="138" y="185"/>
                    <a:pt x="133" y="185"/>
                  </a:cubicBezTo>
                  <a:cubicBezTo>
                    <a:pt x="133" y="193"/>
                    <a:pt x="133" y="201"/>
                    <a:pt x="133" y="210"/>
                  </a:cubicBezTo>
                  <a:cubicBezTo>
                    <a:pt x="133" y="237"/>
                    <a:pt x="121" y="255"/>
                    <a:pt x="103" y="255"/>
                  </a:cubicBezTo>
                  <a:cubicBezTo>
                    <a:pt x="73" y="255"/>
                    <a:pt x="73" y="218"/>
                    <a:pt x="73" y="210"/>
                  </a:cubicBezTo>
                  <a:cubicBezTo>
                    <a:pt x="73" y="171"/>
                    <a:pt x="73" y="133"/>
                    <a:pt x="73" y="9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96"/>
            <p:cNvSpPr/>
            <p:nvPr/>
          </p:nvSpPr>
          <p:spPr>
            <a:xfrm>
              <a:off x="3513240" y="2996280"/>
              <a:ext cx="17640" cy="17640"/>
            </a:xfrm>
            <a:custGeom>
              <a:avLst/>
              <a:gdLst/>
              <a:ahLst/>
              <a:cxnLst/>
              <a:rect l="0" t="0" r="r" b="b"/>
              <a:pathLst>
                <a:path w="49" h="49">
                  <a:moveTo>
                    <a:pt x="49" y="24"/>
                  </a:moveTo>
                  <a:cubicBezTo>
                    <a:pt x="49" y="9"/>
                    <a:pt x="37" y="0"/>
                    <a:pt x="24" y="0"/>
                  </a:cubicBezTo>
                  <a:cubicBezTo>
                    <a:pt x="10" y="0"/>
                    <a:pt x="0" y="12"/>
                    <a:pt x="0" y="24"/>
                  </a:cubicBezTo>
                  <a:cubicBezTo>
                    <a:pt x="0" y="38"/>
                    <a:pt x="12" y="49"/>
                    <a:pt x="24" y="49"/>
                  </a:cubicBezTo>
                  <a:cubicBezTo>
                    <a:pt x="40" y="49"/>
                    <a:pt x="49" y="37"/>
                    <a:pt x="49" y="2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97"/>
            <p:cNvSpPr/>
            <p:nvPr/>
          </p:nvSpPr>
          <p:spPr>
            <a:xfrm>
              <a:off x="3695760" y="28152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608"/>
                  </a:moveTo>
                  <a:cubicBezTo>
                    <a:pt x="141" y="604"/>
                    <a:pt x="141" y="604"/>
                    <a:pt x="131" y="594"/>
                  </a:cubicBezTo>
                  <a:cubicBezTo>
                    <a:pt x="54" y="517"/>
                    <a:pt x="35" y="400"/>
                    <a:pt x="35" y="306"/>
                  </a:cubicBezTo>
                  <a:cubicBezTo>
                    <a:pt x="35" y="199"/>
                    <a:pt x="59" y="93"/>
                    <a:pt x="134" y="16"/>
                  </a:cubicBezTo>
                  <a:cubicBezTo>
                    <a:pt x="141" y="9"/>
                    <a:pt x="141" y="7"/>
                    <a:pt x="141" y="5"/>
                  </a:cubicBezTo>
                  <a:cubicBezTo>
                    <a:pt x="141" y="2"/>
                    <a:pt x="140" y="0"/>
                    <a:pt x="136" y="0"/>
                  </a:cubicBezTo>
                  <a:cubicBezTo>
                    <a:pt x="129" y="0"/>
                    <a:pt x="75" y="42"/>
                    <a:pt x="38" y="119"/>
                  </a:cubicBezTo>
                  <a:cubicBezTo>
                    <a:pt x="7" y="187"/>
                    <a:pt x="0" y="255"/>
                    <a:pt x="0" y="306"/>
                  </a:cubicBezTo>
                  <a:cubicBezTo>
                    <a:pt x="0" y="354"/>
                    <a:pt x="7" y="428"/>
                    <a:pt x="40" y="498"/>
                  </a:cubicBezTo>
                  <a:cubicBezTo>
                    <a:pt x="77" y="573"/>
                    <a:pt x="129" y="613"/>
                    <a:pt x="136" y="613"/>
                  </a:cubicBezTo>
                  <a:cubicBezTo>
                    <a:pt x="140" y="613"/>
                    <a:pt x="141" y="611"/>
                    <a:pt x="141" y="60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98"/>
            <p:cNvSpPr/>
            <p:nvPr/>
          </p:nvSpPr>
          <p:spPr>
            <a:xfrm>
              <a:off x="3769920" y="2885760"/>
              <a:ext cx="73080" cy="97560"/>
            </a:xfrm>
            <a:custGeom>
              <a:avLst/>
              <a:gdLst/>
              <a:ahLst/>
              <a:cxnLst/>
              <a:rect l="0" t="0" r="r" b="b"/>
              <a:pathLst>
                <a:path w="203" h="271">
                  <a:moveTo>
                    <a:pt x="154" y="126"/>
                  </a:moveTo>
                  <a:cubicBezTo>
                    <a:pt x="164" y="126"/>
                    <a:pt x="175" y="126"/>
                    <a:pt x="175" y="115"/>
                  </a:cubicBezTo>
                  <a:cubicBezTo>
                    <a:pt x="175" y="107"/>
                    <a:pt x="168" y="107"/>
                    <a:pt x="157" y="107"/>
                  </a:cubicBezTo>
                  <a:cubicBezTo>
                    <a:pt x="124" y="107"/>
                    <a:pt x="91" y="107"/>
                    <a:pt x="58" y="107"/>
                  </a:cubicBezTo>
                  <a:cubicBezTo>
                    <a:pt x="73" y="54"/>
                    <a:pt x="107" y="19"/>
                    <a:pt x="162" y="19"/>
                  </a:cubicBezTo>
                  <a:cubicBezTo>
                    <a:pt x="169" y="19"/>
                    <a:pt x="175" y="19"/>
                    <a:pt x="182" y="19"/>
                  </a:cubicBezTo>
                  <a:cubicBezTo>
                    <a:pt x="192" y="19"/>
                    <a:pt x="203" y="19"/>
                    <a:pt x="203" y="9"/>
                  </a:cubicBezTo>
                  <a:cubicBezTo>
                    <a:pt x="203" y="0"/>
                    <a:pt x="194" y="0"/>
                    <a:pt x="183" y="0"/>
                  </a:cubicBezTo>
                  <a:cubicBezTo>
                    <a:pt x="176" y="0"/>
                    <a:pt x="169" y="0"/>
                    <a:pt x="162" y="0"/>
                  </a:cubicBezTo>
                  <a:cubicBezTo>
                    <a:pt x="82" y="0"/>
                    <a:pt x="0" y="61"/>
                    <a:pt x="0" y="155"/>
                  </a:cubicBezTo>
                  <a:cubicBezTo>
                    <a:pt x="0" y="222"/>
                    <a:pt x="47" y="271"/>
                    <a:pt x="112" y="271"/>
                  </a:cubicBezTo>
                  <a:cubicBezTo>
                    <a:pt x="152" y="271"/>
                    <a:pt x="190" y="246"/>
                    <a:pt x="190" y="239"/>
                  </a:cubicBezTo>
                  <a:cubicBezTo>
                    <a:pt x="190" y="237"/>
                    <a:pt x="190" y="230"/>
                    <a:pt x="185" y="230"/>
                  </a:cubicBezTo>
                  <a:cubicBezTo>
                    <a:pt x="183" y="230"/>
                    <a:pt x="183" y="230"/>
                    <a:pt x="176" y="234"/>
                  </a:cubicBezTo>
                  <a:cubicBezTo>
                    <a:pt x="157" y="246"/>
                    <a:pt x="134" y="257"/>
                    <a:pt x="112" y="257"/>
                  </a:cubicBezTo>
                  <a:cubicBezTo>
                    <a:pt x="77" y="257"/>
                    <a:pt x="47" y="232"/>
                    <a:pt x="47" y="178"/>
                  </a:cubicBezTo>
                  <a:cubicBezTo>
                    <a:pt x="47" y="155"/>
                    <a:pt x="51" y="133"/>
                    <a:pt x="52" y="126"/>
                  </a:cubicBezTo>
                  <a:cubicBezTo>
                    <a:pt x="86" y="126"/>
                    <a:pt x="120" y="126"/>
                    <a:pt x="154" y="1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399"/>
            <p:cNvSpPr/>
            <p:nvPr/>
          </p:nvSpPr>
          <p:spPr>
            <a:xfrm>
              <a:off x="3937320" y="2815200"/>
              <a:ext cx="8640" cy="220680"/>
            </a:xfrm>
            <a:custGeom>
              <a:avLst/>
              <a:gdLst/>
              <a:ahLst/>
              <a:cxnLst/>
              <a:rect l="0" t="0" r="r" b="b"/>
              <a:pathLst>
                <a:path w="24" h="613">
                  <a:moveTo>
                    <a:pt x="24" y="21"/>
                  </a:moveTo>
                  <a:cubicBezTo>
                    <a:pt x="24" y="10"/>
                    <a:pt x="24" y="0"/>
                    <a:pt x="12" y="0"/>
                  </a:cubicBezTo>
                  <a:cubicBezTo>
                    <a:pt x="0" y="0"/>
                    <a:pt x="0" y="10"/>
                    <a:pt x="0" y="21"/>
                  </a:cubicBezTo>
                  <a:cubicBezTo>
                    <a:pt x="0" y="211"/>
                    <a:pt x="0" y="400"/>
                    <a:pt x="0" y="590"/>
                  </a:cubicBezTo>
                  <a:cubicBezTo>
                    <a:pt x="0" y="602"/>
                    <a:pt x="0" y="613"/>
                    <a:pt x="12" y="613"/>
                  </a:cubicBezTo>
                  <a:cubicBezTo>
                    <a:pt x="24" y="613"/>
                    <a:pt x="24" y="602"/>
                    <a:pt x="24" y="590"/>
                  </a:cubicBezTo>
                  <a:cubicBezTo>
                    <a:pt x="24" y="400"/>
                    <a:pt x="24" y="211"/>
                    <a:pt x="24" y="2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400"/>
            <p:cNvSpPr/>
            <p:nvPr/>
          </p:nvSpPr>
          <p:spPr>
            <a:xfrm>
              <a:off x="4026600" y="2883240"/>
              <a:ext cx="115200" cy="140040"/>
            </a:xfrm>
            <a:custGeom>
              <a:avLst/>
              <a:gdLst/>
              <a:ahLst/>
              <a:cxnLst/>
              <a:rect l="0" t="0" r="r" b="b"/>
              <a:pathLst>
                <a:path w="320" h="389">
                  <a:moveTo>
                    <a:pt x="47" y="346"/>
                  </a:moveTo>
                  <a:cubicBezTo>
                    <a:pt x="42" y="367"/>
                    <a:pt x="40" y="370"/>
                    <a:pt x="14" y="370"/>
                  </a:cubicBezTo>
                  <a:cubicBezTo>
                    <a:pt x="7" y="370"/>
                    <a:pt x="0" y="370"/>
                    <a:pt x="0" y="382"/>
                  </a:cubicBezTo>
                  <a:cubicBezTo>
                    <a:pt x="0" y="388"/>
                    <a:pt x="3" y="389"/>
                    <a:pt x="7" y="389"/>
                  </a:cubicBezTo>
                  <a:cubicBezTo>
                    <a:pt x="24" y="389"/>
                    <a:pt x="42" y="388"/>
                    <a:pt x="59" y="388"/>
                  </a:cubicBezTo>
                  <a:cubicBezTo>
                    <a:pt x="80" y="388"/>
                    <a:pt x="100" y="389"/>
                    <a:pt x="121" y="389"/>
                  </a:cubicBezTo>
                  <a:cubicBezTo>
                    <a:pt x="122" y="389"/>
                    <a:pt x="131" y="389"/>
                    <a:pt x="131" y="377"/>
                  </a:cubicBezTo>
                  <a:cubicBezTo>
                    <a:pt x="131" y="370"/>
                    <a:pt x="126" y="370"/>
                    <a:pt x="117" y="370"/>
                  </a:cubicBezTo>
                  <a:cubicBezTo>
                    <a:pt x="86" y="370"/>
                    <a:pt x="86" y="367"/>
                    <a:pt x="86" y="361"/>
                  </a:cubicBezTo>
                  <a:cubicBezTo>
                    <a:pt x="86" y="354"/>
                    <a:pt x="112" y="253"/>
                    <a:pt x="115" y="239"/>
                  </a:cubicBezTo>
                  <a:cubicBezTo>
                    <a:pt x="124" y="257"/>
                    <a:pt x="141" y="278"/>
                    <a:pt x="173" y="278"/>
                  </a:cubicBezTo>
                  <a:cubicBezTo>
                    <a:pt x="243" y="278"/>
                    <a:pt x="320" y="189"/>
                    <a:pt x="320" y="98"/>
                  </a:cubicBezTo>
                  <a:cubicBezTo>
                    <a:pt x="320" y="40"/>
                    <a:pt x="285" y="0"/>
                    <a:pt x="239" y="0"/>
                  </a:cubicBezTo>
                  <a:cubicBezTo>
                    <a:pt x="208" y="0"/>
                    <a:pt x="178" y="23"/>
                    <a:pt x="157" y="45"/>
                  </a:cubicBezTo>
                  <a:cubicBezTo>
                    <a:pt x="152" y="12"/>
                    <a:pt x="126" y="0"/>
                    <a:pt x="103" y="0"/>
                  </a:cubicBezTo>
                  <a:cubicBezTo>
                    <a:pt x="75" y="0"/>
                    <a:pt x="63" y="24"/>
                    <a:pt x="58" y="35"/>
                  </a:cubicBezTo>
                  <a:cubicBezTo>
                    <a:pt x="47" y="56"/>
                    <a:pt x="38" y="93"/>
                    <a:pt x="38" y="94"/>
                  </a:cubicBezTo>
                  <a:cubicBezTo>
                    <a:pt x="38" y="101"/>
                    <a:pt x="44" y="101"/>
                    <a:pt x="45" y="101"/>
                  </a:cubicBezTo>
                  <a:cubicBezTo>
                    <a:pt x="52" y="101"/>
                    <a:pt x="52" y="100"/>
                    <a:pt x="56" y="87"/>
                  </a:cubicBezTo>
                  <a:cubicBezTo>
                    <a:pt x="66" y="44"/>
                    <a:pt x="79" y="14"/>
                    <a:pt x="101" y="14"/>
                  </a:cubicBezTo>
                  <a:cubicBezTo>
                    <a:pt x="112" y="14"/>
                    <a:pt x="121" y="19"/>
                    <a:pt x="121" y="42"/>
                  </a:cubicBezTo>
                  <a:cubicBezTo>
                    <a:pt x="121" y="56"/>
                    <a:pt x="119" y="63"/>
                    <a:pt x="115" y="73"/>
                  </a:cubicBezTo>
                  <a:cubicBezTo>
                    <a:pt x="93" y="164"/>
                    <a:pt x="70" y="255"/>
                    <a:pt x="47" y="346"/>
                  </a:cubicBezTo>
                  <a:moveTo>
                    <a:pt x="155" y="80"/>
                  </a:moveTo>
                  <a:cubicBezTo>
                    <a:pt x="159" y="63"/>
                    <a:pt x="176" y="45"/>
                    <a:pt x="187" y="37"/>
                  </a:cubicBezTo>
                  <a:cubicBezTo>
                    <a:pt x="208" y="17"/>
                    <a:pt x="225" y="14"/>
                    <a:pt x="236" y="14"/>
                  </a:cubicBezTo>
                  <a:cubicBezTo>
                    <a:pt x="262" y="14"/>
                    <a:pt x="276" y="36"/>
                    <a:pt x="276" y="72"/>
                  </a:cubicBezTo>
                  <a:cubicBezTo>
                    <a:pt x="276" y="107"/>
                    <a:pt x="255" y="178"/>
                    <a:pt x="245" y="201"/>
                  </a:cubicBezTo>
                  <a:cubicBezTo>
                    <a:pt x="224" y="244"/>
                    <a:pt x="194" y="264"/>
                    <a:pt x="171" y="264"/>
                  </a:cubicBezTo>
                  <a:cubicBezTo>
                    <a:pt x="131" y="264"/>
                    <a:pt x="122" y="213"/>
                    <a:pt x="122" y="210"/>
                  </a:cubicBezTo>
                  <a:cubicBezTo>
                    <a:pt x="122" y="208"/>
                    <a:pt x="122" y="208"/>
                    <a:pt x="126" y="199"/>
                  </a:cubicBezTo>
                  <a:cubicBezTo>
                    <a:pt x="136" y="159"/>
                    <a:pt x="146" y="120"/>
                    <a:pt x="155" y="8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401"/>
            <p:cNvSpPr/>
            <p:nvPr/>
          </p:nvSpPr>
          <p:spPr>
            <a:xfrm>
              <a:off x="4150800" y="2909520"/>
              <a:ext cx="115560" cy="104400"/>
            </a:xfrm>
            <a:custGeom>
              <a:avLst/>
              <a:gdLst/>
              <a:ahLst/>
              <a:cxnLst/>
              <a:rect l="0" t="0" r="r" b="b"/>
              <a:pathLst>
                <a:path w="321" h="290">
                  <a:moveTo>
                    <a:pt x="190" y="30"/>
                  </a:moveTo>
                  <a:cubicBezTo>
                    <a:pt x="194" y="17"/>
                    <a:pt x="196" y="16"/>
                    <a:pt x="204" y="16"/>
                  </a:cubicBezTo>
                  <a:cubicBezTo>
                    <a:pt x="206" y="16"/>
                    <a:pt x="222" y="16"/>
                    <a:pt x="231" y="16"/>
                  </a:cubicBezTo>
                  <a:cubicBezTo>
                    <a:pt x="257" y="16"/>
                    <a:pt x="267" y="16"/>
                    <a:pt x="278" y="19"/>
                  </a:cubicBezTo>
                  <a:cubicBezTo>
                    <a:pt x="297" y="24"/>
                    <a:pt x="299" y="37"/>
                    <a:pt x="299" y="52"/>
                  </a:cubicBezTo>
                  <a:cubicBezTo>
                    <a:pt x="299" y="59"/>
                    <a:pt x="299" y="65"/>
                    <a:pt x="295" y="87"/>
                  </a:cubicBezTo>
                  <a:cubicBezTo>
                    <a:pt x="295" y="89"/>
                    <a:pt x="295" y="91"/>
                    <a:pt x="295" y="93"/>
                  </a:cubicBezTo>
                  <a:cubicBezTo>
                    <a:pt x="295" y="96"/>
                    <a:pt x="297" y="98"/>
                    <a:pt x="302" y="98"/>
                  </a:cubicBezTo>
                  <a:cubicBezTo>
                    <a:pt x="309" y="98"/>
                    <a:pt x="309" y="94"/>
                    <a:pt x="311" y="87"/>
                  </a:cubicBezTo>
                  <a:cubicBezTo>
                    <a:pt x="314" y="60"/>
                    <a:pt x="318" y="33"/>
                    <a:pt x="321" y="5"/>
                  </a:cubicBezTo>
                  <a:cubicBezTo>
                    <a:pt x="321" y="0"/>
                    <a:pt x="316" y="0"/>
                    <a:pt x="309" y="0"/>
                  </a:cubicBezTo>
                  <a:cubicBezTo>
                    <a:pt x="221" y="0"/>
                    <a:pt x="133" y="0"/>
                    <a:pt x="45" y="0"/>
                  </a:cubicBezTo>
                  <a:cubicBezTo>
                    <a:pt x="33" y="0"/>
                    <a:pt x="33" y="0"/>
                    <a:pt x="30" y="9"/>
                  </a:cubicBezTo>
                  <a:cubicBezTo>
                    <a:pt x="21" y="34"/>
                    <a:pt x="12" y="59"/>
                    <a:pt x="3" y="84"/>
                  </a:cubicBezTo>
                  <a:cubicBezTo>
                    <a:pt x="2" y="86"/>
                    <a:pt x="0" y="91"/>
                    <a:pt x="0" y="93"/>
                  </a:cubicBezTo>
                  <a:cubicBezTo>
                    <a:pt x="0" y="94"/>
                    <a:pt x="2" y="98"/>
                    <a:pt x="9" y="98"/>
                  </a:cubicBezTo>
                  <a:cubicBezTo>
                    <a:pt x="14" y="98"/>
                    <a:pt x="14" y="96"/>
                    <a:pt x="17" y="87"/>
                  </a:cubicBezTo>
                  <a:cubicBezTo>
                    <a:pt x="42" y="19"/>
                    <a:pt x="56" y="16"/>
                    <a:pt x="122" y="16"/>
                  </a:cubicBezTo>
                  <a:cubicBezTo>
                    <a:pt x="128" y="16"/>
                    <a:pt x="134" y="16"/>
                    <a:pt x="140" y="16"/>
                  </a:cubicBezTo>
                  <a:cubicBezTo>
                    <a:pt x="152" y="16"/>
                    <a:pt x="154" y="16"/>
                    <a:pt x="154" y="19"/>
                  </a:cubicBezTo>
                  <a:cubicBezTo>
                    <a:pt x="153" y="22"/>
                    <a:pt x="154" y="23"/>
                    <a:pt x="152" y="28"/>
                  </a:cubicBezTo>
                  <a:cubicBezTo>
                    <a:pt x="133" y="104"/>
                    <a:pt x="114" y="179"/>
                    <a:pt x="94" y="255"/>
                  </a:cubicBezTo>
                  <a:cubicBezTo>
                    <a:pt x="91" y="271"/>
                    <a:pt x="89" y="274"/>
                    <a:pt x="44" y="274"/>
                  </a:cubicBezTo>
                  <a:cubicBezTo>
                    <a:pt x="28" y="274"/>
                    <a:pt x="24" y="274"/>
                    <a:pt x="24" y="283"/>
                  </a:cubicBezTo>
                  <a:cubicBezTo>
                    <a:pt x="24" y="285"/>
                    <a:pt x="26" y="290"/>
                    <a:pt x="31" y="290"/>
                  </a:cubicBezTo>
                  <a:cubicBezTo>
                    <a:pt x="44" y="290"/>
                    <a:pt x="59" y="288"/>
                    <a:pt x="70" y="288"/>
                  </a:cubicBezTo>
                  <a:cubicBezTo>
                    <a:pt x="81" y="288"/>
                    <a:pt x="94" y="288"/>
                    <a:pt x="107" y="288"/>
                  </a:cubicBezTo>
                  <a:cubicBezTo>
                    <a:pt x="119" y="288"/>
                    <a:pt x="133" y="288"/>
                    <a:pt x="145" y="288"/>
                  </a:cubicBezTo>
                  <a:cubicBezTo>
                    <a:pt x="155" y="288"/>
                    <a:pt x="169" y="290"/>
                    <a:pt x="182" y="290"/>
                  </a:cubicBezTo>
                  <a:cubicBezTo>
                    <a:pt x="183" y="290"/>
                    <a:pt x="190" y="290"/>
                    <a:pt x="190" y="281"/>
                  </a:cubicBezTo>
                  <a:cubicBezTo>
                    <a:pt x="190" y="274"/>
                    <a:pt x="187" y="274"/>
                    <a:pt x="173" y="274"/>
                  </a:cubicBezTo>
                  <a:cubicBezTo>
                    <a:pt x="164" y="274"/>
                    <a:pt x="155" y="274"/>
                    <a:pt x="148" y="274"/>
                  </a:cubicBezTo>
                  <a:cubicBezTo>
                    <a:pt x="133" y="272"/>
                    <a:pt x="133" y="271"/>
                    <a:pt x="133" y="265"/>
                  </a:cubicBezTo>
                  <a:cubicBezTo>
                    <a:pt x="133" y="262"/>
                    <a:pt x="133" y="262"/>
                    <a:pt x="134" y="255"/>
                  </a:cubicBezTo>
                  <a:cubicBezTo>
                    <a:pt x="153" y="180"/>
                    <a:pt x="172" y="105"/>
                    <a:pt x="190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402"/>
            <p:cNvSpPr/>
            <p:nvPr/>
          </p:nvSpPr>
          <p:spPr>
            <a:xfrm>
              <a:off x="4296240" y="2815200"/>
              <a:ext cx="51480" cy="220680"/>
            </a:xfrm>
            <a:custGeom>
              <a:avLst/>
              <a:gdLst/>
              <a:ahLst/>
              <a:cxnLst/>
              <a:rect l="0" t="0" r="r" b="b"/>
              <a:pathLst>
                <a:path w="143" h="613">
                  <a:moveTo>
                    <a:pt x="143" y="306"/>
                  </a:moveTo>
                  <a:cubicBezTo>
                    <a:pt x="143" y="258"/>
                    <a:pt x="136" y="185"/>
                    <a:pt x="103" y="115"/>
                  </a:cubicBezTo>
                  <a:cubicBezTo>
                    <a:pt x="65" y="40"/>
                    <a:pt x="12" y="0"/>
                    <a:pt x="7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0" y="9"/>
                    <a:pt x="12" y="19"/>
                  </a:cubicBezTo>
                  <a:cubicBezTo>
                    <a:pt x="72" y="80"/>
                    <a:pt x="107" y="178"/>
                    <a:pt x="107" y="306"/>
                  </a:cubicBezTo>
                  <a:cubicBezTo>
                    <a:pt x="107" y="410"/>
                    <a:pt x="84" y="519"/>
                    <a:pt x="9" y="597"/>
                  </a:cubicBezTo>
                  <a:cubicBezTo>
                    <a:pt x="0" y="604"/>
                    <a:pt x="0" y="604"/>
                    <a:pt x="0" y="608"/>
                  </a:cubicBezTo>
                  <a:cubicBezTo>
                    <a:pt x="0" y="611"/>
                    <a:pt x="3" y="613"/>
                    <a:pt x="7" y="613"/>
                  </a:cubicBezTo>
                  <a:cubicBezTo>
                    <a:pt x="12" y="613"/>
                    <a:pt x="68" y="571"/>
                    <a:pt x="105" y="494"/>
                  </a:cubicBezTo>
                  <a:cubicBezTo>
                    <a:pt x="136" y="426"/>
                    <a:pt x="143" y="358"/>
                    <a:pt x="143" y="30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403"/>
            <p:cNvSpPr/>
            <p:nvPr/>
          </p:nvSpPr>
          <p:spPr>
            <a:xfrm>
              <a:off x="1168920" y="3495960"/>
              <a:ext cx="146520" cy="51480"/>
            </a:xfrm>
            <a:custGeom>
              <a:avLst/>
              <a:gdLst/>
              <a:ahLst/>
              <a:cxnLst/>
              <a:rect l="0" t="0" r="r" b="b"/>
              <a:pathLst>
                <a:path w="407" h="143">
                  <a:moveTo>
                    <a:pt x="386" y="24"/>
                  </a:moveTo>
                  <a:cubicBezTo>
                    <a:pt x="396" y="24"/>
                    <a:pt x="407" y="24"/>
                    <a:pt x="407" y="12"/>
                  </a:cubicBezTo>
                  <a:cubicBezTo>
                    <a:pt x="407" y="0"/>
                    <a:pt x="396" y="0"/>
                    <a:pt x="388" y="0"/>
                  </a:cubicBezTo>
                  <a:cubicBezTo>
                    <a:pt x="265" y="0"/>
                    <a:pt x="142" y="0"/>
                    <a:pt x="19" y="0"/>
                  </a:cubicBezTo>
                  <a:cubicBezTo>
                    <a:pt x="10" y="0"/>
                    <a:pt x="0" y="0"/>
                    <a:pt x="0" y="12"/>
                  </a:cubicBezTo>
                  <a:cubicBezTo>
                    <a:pt x="0" y="24"/>
                    <a:pt x="10" y="24"/>
                    <a:pt x="19" y="24"/>
                  </a:cubicBezTo>
                  <a:cubicBezTo>
                    <a:pt x="141" y="24"/>
                    <a:pt x="264" y="24"/>
                    <a:pt x="386" y="24"/>
                  </a:cubicBezTo>
                  <a:moveTo>
                    <a:pt x="388" y="143"/>
                  </a:moveTo>
                  <a:cubicBezTo>
                    <a:pt x="396" y="143"/>
                    <a:pt x="407" y="143"/>
                    <a:pt x="407" y="131"/>
                  </a:cubicBezTo>
                  <a:cubicBezTo>
                    <a:pt x="407" y="119"/>
                    <a:pt x="396" y="119"/>
                    <a:pt x="386" y="119"/>
                  </a:cubicBezTo>
                  <a:cubicBezTo>
                    <a:pt x="264" y="119"/>
                    <a:pt x="141" y="119"/>
                    <a:pt x="19" y="119"/>
                  </a:cubicBezTo>
                  <a:cubicBezTo>
                    <a:pt x="10" y="119"/>
                    <a:pt x="0" y="119"/>
                    <a:pt x="0" y="131"/>
                  </a:cubicBezTo>
                  <a:cubicBezTo>
                    <a:pt x="0" y="143"/>
                    <a:pt x="10" y="143"/>
                    <a:pt x="19" y="143"/>
                  </a:cubicBezTo>
                  <a:cubicBezTo>
                    <a:pt x="142" y="143"/>
                    <a:pt x="265" y="143"/>
                    <a:pt x="388" y="14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404"/>
            <p:cNvSpPr/>
            <p:nvPr/>
          </p:nvSpPr>
          <p:spPr>
            <a:xfrm>
              <a:off x="1401480" y="3367080"/>
              <a:ext cx="294120" cy="308520"/>
            </a:xfrm>
            <a:custGeom>
              <a:avLst/>
              <a:gdLst/>
              <a:ahLst/>
              <a:cxnLst/>
              <a:rect l="0" t="0" r="r" b="b"/>
              <a:pathLst>
                <a:path w="817" h="857">
                  <a:moveTo>
                    <a:pt x="744" y="857"/>
                  </a:moveTo>
                  <a:cubicBezTo>
                    <a:pt x="768" y="792"/>
                    <a:pt x="793" y="727"/>
                    <a:pt x="817" y="662"/>
                  </a:cubicBezTo>
                  <a:cubicBezTo>
                    <a:pt x="812" y="662"/>
                    <a:pt x="807" y="662"/>
                    <a:pt x="802" y="662"/>
                  </a:cubicBezTo>
                  <a:cubicBezTo>
                    <a:pt x="779" y="726"/>
                    <a:pt x="713" y="768"/>
                    <a:pt x="643" y="786"/>
                  </a:cubicBezTo>
                  <a:cubicBezTo>
                    <a:pt x="630" y="789"/>
                    <a:pt x="569" y="805"/>
                    <a:pt x="452" y="805"/>
                  </a:cubicBezTo>
                  <a:cubicBezTo>
                    <a:pt x="329" y="805"/>
                    <a:pt x="206" y="805"/>
                    <a:pt x="82" y="805"/>
                  </a:cubicBezTo>
                  <a:cubicBezTo>
                    <a:pt x="186" y="683"/>
                    <a:pt x="291" y="560"/>
                    <a:pt x="395" y="438"/>
                  </a:cubicBezTo>
                  <a:cubicBezTo>
                    <a:pt x="398" y="433"/>
                    <a:pt x="400" y="431"/>
                    <a:pt x="400" y="430"/>
                  </a:cubicBezTo>
                  <a:cubicBezTo>
                    <a:pt x="400" y="428"/>
                    <a:pt x="400" y="426"/>
                    <a:pt x="395" y="419"/>
                  </a:cubicBezTo>
                  <a:cubicBezTo>
                    <a:pt x="300" y="289"/>
                    <a:pt x="205" y="159"/>
                    <a:pt x="110" y="30"/>
                  </a:cubicBezTo>
                  <a:cubicBezTo>
                    <a:pt x="222" y="30"/>
                    <a:pt x="334" y="30"/>
                    <a:pt x="445" y="30"/>
                  </a:cubicBezTo>
                  <a:cubicBezTo>
                    <a:pt x="527" y="30"/>
                    <a:pt x="583" y="38"/>
                    <a:pt x="589" y="38"/>
                  </a:cubicBezTo>
                  <a:cubicBezTo>
                    <a:pt x="622" y="44"/>
                    <a:pt x="676" y="54"/>
                    <a:pt x="725" y="86"/>
                  </a:cubicBezTo>
                  <a:cubicBezTo>
                    <a:pt x="739" y="94"/>
                    <a:pt x="781" y="122"/>
                    <a:pt x="802" y="173"/>
                  </a:cubicBezTo>
                  <a:cubicBezTo>
                    <a:pt x="807" y="173"/>
                    <a:pt x="812" y="173"/>
                    <a:pt x="817" y="173"/>
                  </a:cubicBezTo>
                  <a:cubicBezTo>
                    <a:pt x="793" y="115"/>
                    <a:pt x="768" y="58"/>
                    <a:pt x="744" y="0"/>
                  </a:cubicBezTo>
                  <a:cubicBezTo>
                    <a:pt x="502" y="0"/>
                    <a:pt x="260" y="0"/>
                    <a:pt x="17" y="0"/>
                  </a:cubicBezTo>
                  <a:cubicBezTo>
                    <a:pt x="3" y="0"/>
                    <a:pt x="3" y="0"/>
                    <a:pt x="2" y="3"/>
                  </a:cubicBezTo>
                  <a:cubicBezTo>
                    <a:pt x="0" y="5"/>
                    <a:pt x="0" y="17"/>
                    <a:pt x="0" y="24"/>
                  </a:cubicBezTo>
                  <a:cubicBezTo>
                    <a:pt x="108" y="172"/>
                    <a:pt x="217" y="320"/>
                    <a:pt x="325" y="468"/>
                  </a:cubicBezTo>
                  <a:cubicBezTo>
                    <a:pt x="219" y="592"/>
                    <a:pt x="113" y="716"/>
                    <a:pt x="7" y="840"/>
                  </a:cubicBezTo>
                  <a:cubicBezTo>
                    <a:pt x="2" y="849"/>
                    <a:pt x="2" y="850"/>
                    <a:pt x="2" y="852"/>
                  </a:cubicBezTo>
                  <a:cubicBezTo>
                    <a:pt x="2" y="857"/>
                    <a:pt x="7" y="857"/>
                    <a:pt x="17" y="857"/>
                  </a:cubicBezTo>
                  <a:cubicBezTo>
                    <a:pt x="260" y="857"/>
                    <a:pt x="502" y="857"/>
                    <a:pt x="744" y="85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405"/>
            <p:cNvSpPr/>
            <p:nvPr/>
          </p:nvSpPr>
          <p:spPr>
            <a:xfrm>
              <a:off x="1501560" y="3762360"/>
              <a:ext cx="95040" cy="69840"/>
            </a:xfrm>
            <a:custGeom>
              <a:avLst/>
              <a:gdLst/>
              <a:ahLst/>
              <a:cxnLst/>
              <a:rect l="0" t="0" r="r" b="b"/>
              <a:pathLst>
                <a:path w="264" h="194">
                  <a:moveTo>
                    <a:pt x="33" y="162"/>
                  </a:moveTo>
                  <a:cubicBezTo>
                    <a:pt x="31" y="168"/>
                    <a:pt x="28" y="178"/>
                    <a:pt x="28" y="180"/>
                  </a:cubicBezTo>
                  <a:cubicBezTo>
                    <a:pt x="28" y="189"/>
                    <a:pt x="37" y="194"/>
                    <a:pt x="44" y="194"/>
                  </a:cubicBezTo>
                  <a:cubicBezTo>
                    <a:pt x="51" y="194"/>
                    <a:pt x="58" y="188"/>
                    <a:pt x="59" y="183"/>
                  </a:cubicBezTo>
                  <a:cubicBezTo>
                    <a:pt x="61" y="179"/>
                    <a:pt x="65" y="166"/>
                    <a:pt x="68" y="157"/>
                  </a:cubicBezTo>
                  <a:cubicBezTo>
                    <a:pt x="70" y="148"/>
                    <a:pt x="75" y="129"/>
                    <a:pt x="77" y="119"/>
                  </a:cubicBezTo>
                  <a:cubicBezTo>
                    <a:pt x="79" y="110"/>
                    <a:pt x="82" y="100"/>
                    <a:pt x="84" y="91"/>
                  </a:cubicBezTo>
                  <a:cubicBezTo>
                    <a:pt x="89" y="72"/>
                    <a:pt x="89" y="68"/>
                    <a:pt x="103" y="51"/>
                  </a:cubicBezTo>
                  <a:cubicBezTo>
                    <a:pt x="114" y="35"/>
                    <a:pt x="134" y="12"/>
                    <a:pt x="166" y="12"/>
                  </a:cubicBezTo>
                  <a:cubicBezTo>
                    <a:pt x="192" y="12"/>
                    <a:pt x="192" y="33"/>
                    <a:pt x="192" y="42"/>
                  </a:cubicBezTo>
                  <a:cubicBezTo>
                    <a:pt x="192" y="68"/>
                    <a:pt x="173" y="115"/>
                    <a:pt x="166" y="133"/>
                  </a:cubicBezTo>
                  <a:cubicBezTo>
                    <a:pt x="162" y="145"/>
                    <a:pt x="161" y="148"/>
                    <a:pt x="161" y="157"/>
                  </a:cubicBezTo>
                  <a:cubicBezTo>
                    <a:pt x="161" y="180"/>
                    <a:pt x="180" y="194"/>
                    <a:pt x="201" y="194"/>
                  </a:cubicBezTo>
                  <a:cubicBezTo>
                    <a:pt x="245" y="194"/>
                    <a:pt x="264" y="134"/>
                    <a:pt x="264" y="127"/>
                  </a:cubicBezTo>
                  <a:cubicBezTo>
                    <a:pt x="264" y="122"/>
                    <a:pt x="259" y="124"/>
                    <a:pt x="257" y="122"/>
                  </a:cubicBezTo>
                  <a:cubicBezTo>
                    <a:pt x="250" y="122"/>
                    <a:pt x="250" y="124"/>
                    <a:pt x="248" y="129"/>
                  </a:cubicBezTo>
                  <a:cubicBezTo>
                    <a:pt x="238" y="164"/>
                    <a:pt x="220" y="182"/>
                    <a:pt x="203" y="182"/>
                  </a:cubicBezTo>
                  <a:cubicBezTo>
                    <a:pt x="194" y="182"/>
                    <a:pt x="192" y="175"/>
                    <a:pt x="192" y="166"/>
                  </a:cubicBezTo>
                  <a:cubicBezTo>
                    <a:pt x="192" y="157"/>
                    <a:pt x="194" y="150"/>
                    <a:pt x="201" y="131"/>
                  </a:cubicBezTo>
                  <a:cubicBezTo>
                    <a:pt x="206" y="119"/>
                    <a:pt x="224" y="73"/>
                    <a:pt x="224" y="49"/>
                  </a:cubicBezTo>
                  <a:cubicBezTo>
                    <a:pt x="224" y="7"/>
                    <a:pt x="190" y="0"/>
                    <a:pt x="168" y="0"/>
                  </a:cubicBezTo>
                  <a:cubicBezTo>
                    <a:pt x="133" y="0"/>
                    <a:pt x="108" y="21"/>
                    <a:pt x="96" y="38"/>
                  </a:cubicBezTo>
                  <a:cubicBezTo>
                    <a:pt x="93" y="9"/>
                    <a:pt x="68" y="0"/>
                    <a:pt x="51" y="0"/>
                  </a:cubicBezTo>
                  <a:cubicBezTo>
                    <a:pt x="31" y="0"/>
                    <a:pt x="21" y="14"/>
                    <a:pt x="16" y="23"/>
                  </a:cubicBezTo>
                  <a:cubicBezTo>
                    <a:pt x="7" y="38"/>
                    <a:pt x="0" y="63"/>
                    <a:pt x="0" y="66"/>
                  </a:cubicBezTo>
                  <a:cubicBezTo>
                    <a:pt x="0" y="72"/>
                    <a:pt x="5" y="70"/>
                    <a:pt x="7" y="72"/>
                  </a:cubicBezTo>
                  <a:cubicBezTo>
                    <a:pt x="14" y="72"/>
                    <a:pt x="14" y="70"/>
                    <a:pt x="17" y="58"/>
                  </a:cubicBezTo>
                  <a:cubicBezTo>
                    <a:pt x="24" y="33"/>
                    <a:pt x="31" y="12"/>
                    <a:pt x="49" y="12"/>
                  </a:cubicBezTo>
                  <a:cubicBezTo>
                    <a:pt x="59" y="12"/>
                    <a:pt x="63" y="21"/>
                    <a:pt x="63" y="33"/>
                  </a:cubicBezTo>
                  <a:cubicBezTo>
                    <a:pt x="63" y="42"/>
                    <a:pt x="59" y="57"/>
                    <a:pt x="56" y="68"/>
                  </a:cubicBezTo>
                  <a:cubicBezTo>
                    <a:pt x="52" y="79"/>
                    <a:pt x="49" y="98"/>
                    <a:pt x="47" y="107"/>
                  </a:cubicBezTo>
                  <a:cubicBezTo>
                    <a:pt x="42" y="125"/>
                    <a:pt x="38" y="144"/>
                    <a:pt x="33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406"/>
            <p:cNvSpPr/>
            <p:nvPr/>
          </p:nvSpPr>
          <p:spPr>
            <a:xfrm>
              <a:off x="1754280" y="3479040"/>
              <a:ext cx="86040" cy="100080"/>
            </a:xfrm>
            <a:custGeom>
              <a:avLst/>
              <a:gdLst/>
              <a:ahLst/>
              <a:cxnLst/>
              <a:rect l="0" t="0" r="r" b="b"/>
              <a:pathLst>
                <a:path w="239" h="278">
                  <a:moveTo>
                    <a:pt x="218" y="38"/>
                  </a:moveTo>
                  <a:cubicBezTo>
                    <a:pt x="208" y="38"/>
                    <a:pt x="199" y="38"/>
                    <a:pt x="192" y="47"/>
                  </a:cubicBezTo>
                  <a:cubicBezTo>
                    <a:pt x="182" y="56"/>
                    <a:pt x="180" y="66"/>
                    <a:pt x="180" y="72"/>
                  </a:cubicBezTo>
                  <a:cubicBezTo>
                    <a:pt x="180" y="86"/>
                    <a:pt x="192" y="93"/>
                    <a:pt x="203" y="93"/>
                  </a:cubicBezTo>
                  <a:cubicBezTo>
                    <a:pt x="220" y="93"/>
                    <a:pt x="238" y="77"/>
                    <a:pt x="238" y="52"/>
                  </a:cubicBezTo>
                  <a:cubicBezTo>
                    <a:pt x="238" y="23"/>
                    <a:pt x="208" y="0"/>
                    <a:pt x="164" y="0"/>
                  </a:cubicBezTo>
                  <a:cubicBezTo>
                    <a:pt x="82" y="0"/>
                    <a:pt x="0" y="87"/>
                    <a:pt x="0" y="175"/>
                  </a:cubicBezTo>
                  <a:cubicBezTo>
                    <a:pt x="0" y="230"/>
                    <a:pt x="37" y="278"/>
                    <a:pt x="100" y="278"/>
                  </a:cubicBezTo>
                  <a:cubicBezTo>
                    <a:pt x="187" y="278"/>
                    <a:pt x="239" y="213"/>
                    <a:pt x="239" y="206"/>
                  </a:cubicBezTo>
                  <a:cubicBezTo>
                    <a:pt x="239" y="203"/>
                    <a:pt x="236" y="197"/>
                    <a:pt x="232" y="197"/>
                  </a:cubicBezTo>
                  <a:cubicBezTo>
                    <a:pt x="229" y="197"/>
                    <a:pt x="227" y="199"/>
                    <a:pt x="224" y="204"/>
                  </a:cubicBezTo>
                  <a:cubicBezTo>
                    <a:pt x="175" y="265"/>
                    <a:pt x="108" y="265"/>
                    <a:pt x="101" y="265"/>
                  </a:cubicBezTo>
                  <a:cubicBezTo>
                    <a:pt x="63" y="265"/>
                    <a:pt x="45" y="234"/>
                    <a:pt x="45" y="197"/>
                  </a:cubicBezTo>
                  <a:cubicBezTo>
                    <a:pt x="45" y="173"/>
                    <a:pt x="58" y="113"/>
                    <a:pt x="79" y="75"/>
                  </a:cubicBezTo>
                  <a:cubicBezTo>
                    <a:pt x="98" y="40"/>
                    <a:pt x="131" y="14"/>
                    <a:pt x="166" y="14"/>
                  </a:cubicBezTo>
                  <a:cubicBezTo>
                    <a:pt x="187" y="14"/>
                    <a:pt x="210" y="23"/>
                    <a:pt x="218" y="3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07"/>
            <p:cNvSpPr/>
            <p:nvPr/>
          </p:nvSpPr>
          <p:spPr>
            <a:xfrm>
              <a:off x="1847880" y="3541680"/>
              <a:ext cx="95040" cy="69840"/>
            </a:xfrm>
            <a:custGeom>
              <a:avLst/>
              <a:gdLst/>
              <a:ahLst/>
              <a:cxnLst/>
              <a:rect l="0" t="0" r="r" b="b"/>
              <a:pathLst>
                <a:path w="264" h="194">
                  <a:moveTo>
                    <a:pt x="33" y="162"/>
                  </a:moveTo>
                  <a:cubicBezTo>
                    <a:pt x="31" y="168"/>
                    <a:pt x="28" y="178"/>
                    <a:pt x="28" y="180"/>
                  </a:cubicBezTo>
                  <a:cubicBezTo>
                    <a:pt x="28" y="189"/>
                    <a:pt x="37" y="194"/>
                    <a:pt x="44" y="194"/>
                  </a:cubicBezTo>
                  <a:cubicBezTo>
                    <a:pt x="51" y="194"/>
                    <a:pt x="57" y="187"/>
                    <a:pt x="59" y="183"/>
                  </a:cubicBezTo>
                  <a:cubicBezTo>
                    <a:pt x="62" y="180"/>
                    <a:pt x="66" y="166"/>
                    <a:pt x="68" y="157"/>
                  </a:cubicBezTo>
                  <a:cubicBezTo>
                    <a:pt x="70" y="148"/>
                    <a:pt x="75" y="129"/>
                    <a:pt x="77" y="119"/>
                  </a:cubicBezTo>
                  <a:cubicBezTo>
                    <a:pt x="80" y="108"/>
                    <a:pt x="82" y="100"/>
                    <a:pt x="84" y="89"/>
                  </a:cubicBezTo>
                  <a:cubicBezTo>
                    <a:pt x="89" y="72"/>
                    <a:pt x="91" y="68"/>
                    <a:pt x="103" y="51"/>
                  </a:cubicBezTo>
                  <a:cubicBezTo>
                    <a:pt x="115" y="33"/>
                    <a:pt x="134" y="12"/>
                    <a:pt x="168" y="12"/>
                  </a:cubicBezTo>
                  <a:cubicBezTo>
                    <a:pt x="192" y="12"/>
                    <a:pt x="192" y="33"/>
                    <a:pt x="192" y="42"/>
                  </a:cubicBezTo>
                  <a:cubicBezTo>
                    <a:pt x="192" y="68"/>
                    <a:pt x="175" y="115"/>
                    <a:pt x="168" y="133"/>
                  </a:cubicBezTo>
                  <a:cubicBezTo>
                    <a:pt x="162" y="145"/>
                    <a:pt x="161" y="148"/>
                    <a:pt x="161" y="155"/>
                  </a:cubicBezTo>
                  <a:cubicBezTo>
                    <a:pt x="161" y="178"/>
                    <a:pt x="180" y="194"/>
                    <a:pt x="201" y="194"/>
                  </a:cubicBezTo>
                  <a:cubicBezTo>
                    <a:pt x="245" y="194"/>
                    <a:pt x="264" y="134"/>
                    <a:pt x="264" y="127"/>
                  </a:cubicBezTo>
                  <a:cubicBezTo>
                    <a:pt x="264" y="122"/>
                    <a:pt x="258" y="122"/>
                    <a:pt x="257" y="122"/>
                  </a:cubicBezTo>
                  <a:cubicBezTo>
                    <a:pt x="250" y="122"/>
                    <a:pt x="250" y="124"/>
                    <a:pt x="248" y="129"/>
                  </a:cubicBezTo>
                  <a:cubicBezTo>
                    <a:pt x="238" y="164"/>
                    <a:pt x="220" y="182"/>
                    <a:pt x="203" y="182"/>
                  </a:cubicBezTo>
                  <a:cubicBezTo>
                    <a:pt x="194" y="182"/>
                    <a:pt x="192" y="175"/>
                    <a:pt x="192" y="166"/>
                  </a:cubicBezTo>
                  <a:cubicBezTo>
                    <a:pt x="192" y="155"/>
                    <a:pt x="194" y="150"/>
                    <a:pt x="203" y="131"/>
                  </a:cubicBezTo>
                  <a:cubicBezTo>
                    <a:pt x="208" y="119"/>
                    <a:pt x="225" y="73"/>
                    <a:pt x="225" y="49"/>
                  </a:cubicBezTo>
                  <a:cubicBezTo>
                    <a:pt x="225" y="7"/>
                    <a:pt x="192" y="0"/>
                    <a:pt x="169" y="0"/>
                  </a:cubicBezTo>
                  <a:cubicBezTo>
                    <a:pt x="133" y="0"/>
                    <a:pt x="108" y="21"/>
                    <a:pt x="96" y="38"/>
                  </a:cubicBezTo>
                  <a:cubicBezTo>
                    <a:pt x="93" y="9"/>
                    <a:pt x="68" y="0"/>
                    <a:pt x="51" y="0"/>
                  </a:cubicBezTo>
                  <a:cubicBezTo>
                    <a:pt x="31" y="0"/>
                    <a:pt x="23" y="12"/>
                    <a:pt x="16" y="23"/>
                  </a:cubicBezTo>
                  <a:cubicBezTo>
                    <a:pt x="7" y="38"/>
                    <a:pt x="0" y="63"/>
                    <a:pt x="0" y="65"/>
                  </a:cubicBezTo>
                  <a:cubicBezTo>
                    <a:pt x="0" y="72"/>
                    <a:pt x="7" y="72"/>
                    <a:pt x="9" y="72"/>
                  </a:cubicBezTo>
                  <a:cubicBezTo>
                    <a:pt x="14" y="72"/>
                    <a:pt x="14" y="70"/>
                    <a:pt x="17" y="58"/>
                  </a:cubicBezTo>
                  <a:cubicBezTo>
                    <a:pt x="24" y="33"/>
                    <a:pt x="31" y="12"/>
                    <a:pt x="49" y="12"/>
                  </a:cubicBezTo>
                  <a:cubicBezTo>
                    <a:pt x="59" y="12"/>
                    <a:pt x="63" y="21"/>
                    <a:pt x="63" y="33"/>
                  </a:cubicBezTo>
                  <a:cubicBezTo>
                    <a:pt x="63" y="40"/>
                    <a:pt x="59" y="56"/>
                    <a:pt x="56" y="68"/>
                  </a:cubicBezTo>
                  <a:cubicBezTo>
                    <a:pt x="52" y="80"/>
                    <a:pt x="49" y="98"/>
                    <a:pt x="47" y="107"/>
                  </a:cubicBezTo>
                  <a:cubicBezTo>
                    <a:pt x="42" y="125"/>
                    <a:pt x="38" y="144"/>
                    <a:pt x="33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08"/>
            <p:cNvSpPr/>
            <p:nvPr/>
          </p:nvSpPr>
          <p:spPr>
            <a:xfrm>
              <a:off x="2019960" y="34110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608"/>
                  </a:moveTo>
                  <a:cubicBezTo>
                    <a:pt x="141" y="606"/>
                    <a:pt x="141" y="604"/>
                    <a:pt x="131" y="594"/>
                  </a:cubicBezTo>
                  <a:cubicBezTo>
                    <a:pt x="54" y="517"/>
                    <a:pt x="35" y="400"/>
                    <a:pt x="35" y="307"/>
                  </a:cubicBezTo>
                  <a:cubicBezTo>
                    <a:pt x="35" y="201"/>
                    <a:pt x="58" y="93"/>
                    <a:pt x="133" y="17"/>
                  </a:cubicBezTo>
                  <a:cubicBezTo>
                    <a:pt x="141" y="9"/>
                    <a:pt x="141" y="9"/>
                    <a:pt x="141" y="7"/>
                  </a:cubicBezTo>
                  <a:cubicBezTo>
                    <a:pt x="141" y="2"/>
                    <a:pt x="140" y="0"/>
                    <a:pt x="136" y="0"/>
                  </a:cubicBezTo>
                  <a:cubicBezTo>
                    <a:pt x="129" y="0"/>
                    <a:pt x="73" y="42"/>
                    <a:pt x="38" y="120"/>
                  </a:cubicBezTo>
                  <a:cubicBezTo>
                    <a:pt x="7" y="187"/>
                    <a:pt x="0" y="255"/>
                    <a:pt x="0" y="307"/>
                  </a:cubicBezTo>
                  <a:cubicBezTo>
                    <a:pt x="0" y="354"/>
                    <a:pt x="5" y="430"/>
                    <a:pt x="40" y="498"/>
                  </a:cubicBezTo>
                  <a:cubicBezTo>
                    <a:pt x="77" y="573"/>
                    <a:pt x="129" y="613"/>
                    <a:pt x="136" y="613"/>
                  </a:cubicBezTo>
                  <a:cubicBezTo>
                    <a:pt x="140" y="613"/>
                    <a:pt x="141" y="611"/>
                    <a:pt x="141" y="60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409"/>
            <p:cNvSpPr/>
            <p:nvPr/>
          </p:nvSpPr>
          <p:spPr>
            <a:xfrm>
              <a:off x="2076840" y="3479040"/>
              <a:ext cx="115560" cy="140760"/>
            </a:xfrm>
            <a:custGeom>
              <a:avLst/>
              <a:gdLst/>
              <a:ahLst/>
              <a:cxnLst/>
              <a:rect l="0" t="0" r="r" b="b"/>
              <a:pathLst>
                <a:path w="321" h="391">
                  <a:moveTo>
                    <a:pt x="47" y="346"/>
                  </a:moveTo>
                  <a:cubicBezTo>
                    <a:pt x="42" y="367"/>
                    <a:pt x="42" y="372"/>
                    <a:pt x="14" y="372"/>
                  </a:cubicBezTo>
                  <a:cubicBezTo>
                    <a:pt x="7" y="372"/>
                    <a:pt x="0" y="372"/>
                    <a:pt x="0" y="382"/>
                  </a:cubicBezTo>
                  <a:cubicBezTo>
                    <a:pt x="0" y="388"/>
                    <a:pt x="3" y="391"/>
                    <a:pt x="9" y="391"/>
                  </a:cubicBezTo>
                  <a:cubicBezTo>
                    <a:pt x="24" y="391"/>
                    <a:pt x="42" y="389"/>
                    <a:pt x="59" y="389"/>
                  </a:cubicBezTo>
                  <a:cubicBezTo>
                    <a:pt x="80" y="389"/>
                    <a:pt x="101" y="391"/>
                    <a:pt x="121" y="391"/>
                  </a:cubicBezTo>
                  <a:cubicBezTo>
                    <a:pt x="124" y="391"/>
                    <a:pt x="131" y="391"/>
                    <a:pt x="131" y="379"/>
                  </a:cubicBezTo>
                  <a:cubicBezTo>
                    <a:pt x="131" y="372"/>
                    <a:pt x="126" y="372"/>
                    <a:pt x="117" y="372"/>
                  </a:cubicBezTo>
                  <a:cubicBezTo>
                    <a:pt x="86" y="372"/>
                    <a:pt x="86" y="367"/>
                    <a:pt x="86" y="361"/>
                  </a:cubicBezTo>
                  <a:cubicBezTo>
                    <a:pt x="86" y="354"/>
                    <a:pt x="112" y="255"/>
                    <a:pt x="117" y="239"/>
                  </a:cubicBezTo>
                  <a:cubicBezTo>
                    <a:pt x="124" y="257"/>
                    <a:pt x="141" y="278"/>
                    <a:pt x="173" y="278"/>
                  </a:cubicBezTo>
                  <a:cubicBezTo>
                    <a:pt x="245" y="278"/>
                    <a:pt x="321" y="189"/>
                    <a:pt x="321" y="98"/>
                  </a:cubicBezTo>
                  <a:cubicBezTo>
                    <a:pt x="321" y="40"/>
                    <a:pt x="286" y="0"/>
                    <a:pt x="239" y="0"/>
                  </a:cubicBezTo>
                  <a:cubicBezTo>
                    <a:pt x="208" y="0"/>
                    <a:pt x="178" y="23"/>
                    <a:pt x="159" y="47"/>
                  </a:cubicBezTo>
                  <a:cubicBezTo>
                    <a:pt x="152" y="14"/>
                    <a:pt x="126" y="0"/>
                    <a:pt x="103" y="0"/>
                  </a:cubicBezTo>
                  <a:cubicBezTo>
                    <a:pt x="75" y="0"/>
                    <a:pt x="63" y="24"/>
                    <a:pt x="58" y="35"/>
                  </a:cubicBezTo>
                  <a:cubicBezTo>
                    <a:pt x="47" y="56"/>
                    <a:pt x="38" y="93"/>
                    <a:pt x="38" y="94"/>
                  </a:cubicBezTo>
                  <a:cubicBezTo>
                    <a:pt x="38" y="101"/>
                    <a:pt x="45" y="101"/>
                    <a:pt x="47" y="101"/>
                  </a:cubicBezTo>
                  <a:cubicBezTo>
                    <a:pt x="52" y="101"/>
                    <a:pt x="52" y="100"/>
                    <a:pt x="56" y="87"/>
                  </a:cubicBezTo>
                  <a:cubicBezTo>
                    <a:pt x="66" y="44"/>
                    <a:pt x="79" y="14"/>
                    <a:pt x="101" y="14"/>
                  </a:cubicBezTo>
                  <a:cubicBezTo>
                    <a:pt x="112" y="14"/>
                    <a:pt x="121" y="19"/>
                    <a:pt x="121" y="42"/>
                  </a:cubicBezTo>
                  <a:cubicBezTo>
                    <a:pt x="121" y="56"/>
                    <a:pt x="119" y="63"/>
                    <a:pt x="117" y="73"/>
                  </a:cubicBezTo>
                  <a:cubicBezTo>
                    <a:pt x="94" y="164"/>
                    <a:pt x="70" y="255"/>
                    <a:pt x="47" y="346"/>
                  </a:cubicBezTo>
                  <a:moveTo>
                    <a:pt x="155" y="80"/>
                  </a:moveTo>
                  <a:cubicBezTo>
                    <a:pt x="161" y="63"/>
                    <a:pt x="176" y="47"/>
                    <a:pt x="187" y="37"/>
                  </a:cubicBezTo>
                  <a:cubicBezTo>
                    <a:pt x="210" y="17"/>
                    <a:pt x="227" y="14"/>
                    <a:pt x="238" y="14"/>
                  </a:cubicBezTo>
                  <a:cubicBezTo>
                    <a:pt x="262" y="14"/>
                    <a:pt x="276" y="35"/>
                    <a:pt x="276" y="72"/>
                  </a:cubicBezTo>
                  <a:cubicBezTo>
                    <a:pt x="276" y="108"/>
                    <a:pt x="257" y="178"/>
                    <a:pt x="245" y="201"/>
                  </a:cubicBezTo>
                  <a:cubicBezTo>
                    <a:pt x="224" y="244"/>
                    <a:pt x="196" y="265"/>
                    <a:pt x="173" y="265"/>
                  </a:cubicBezTo>
                  <a:cubicBezTo>
                    <a:pt x="131" y="265"/>
                    <a:pt x="124" y="213"/>
                    <a:pt x="124" y="210"/>
                  </a:cubicBezTo>
                  <a:cubicBezTo>
                    <a:pt x="125" y="207"/>
                    <a:pt x="124" y="208"/>
                    <a:pt x="126" y="201"/>
                  </a:cubicBezTo>
                  <a:cubicBezTo>
                    <a:pt x="136" y="161"/>
                    <a:pt x="146" y="120"/>
                    <a:pt x="155" y="8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410"/>
            <p:cNvSpPr/>
            <p:nvPr/>
          </p:nvSpPr>
          <p:spPr>
            <a:xfrm>
              <a:off x="2201760" y="3505320"/>
              <a:ext cx="115200" cy="104400"/>
            </a:xfrm>
            <a:custGeom>
              <a:avLst/>
              <a:gdLst/>
              <a:ahLst/>
              <a:cxnLst/>
              <a:rect l="0" t="0" r="r" b="b"/>
              <a:pathLst>
                <a:path w="320" h="290">
                  <a:moveTo>
                    <a:pt x="190" y="30"/>
                  </a:moveTo>
                  <a:cubicBezTo>
                    <a:pt x="192" y="17"/>
                    <a:pt x="194" y="17"/>
                    <a:pt x="203" y="16"/>
                  </a:cubicBezTo>
                  <a:cubicBezTo>
                    <a:pt x="206" y="16"/>
                    <a:pt x="220" y="16"/>
                    <a:pt x="229" y="16"/>
                  </a:cubicBezTo>
                  <a:cubicBezTo>
                    <a:pt x="255" y="16"/>
                    <a:pt x="267" y="16"/>
                    <a:pt x="278" y="19"/>
                  </a:cubicBezTo>
                  <a:cubicBezTo>
                    <a:pt x="297" y="24"/>
                    <a:pt x="297" y="37"/>
                    <a:pt x="297" y="52"/>
                  </a:cubicBezTo>
                  <a:cubicBezTo>
                    <a:pt x="297" y="59"/>
                    <a:pt x="297" y="65"/>
                    <a:pt x="293" y="87"/>
                  </a:cubicBezTo>
                  <a:cubicBezTo>
                    <a:pt x="293" y="89"/>
                    <a:pt x="293" y="91"/>
                    <a:pt x="293" y="93"/>
                  </a:cubicBezTo>
                  <a:cubicBezTo>
                    <a:pt x="293" y="96"/>
                    <a:pt x="297" y="98"/>
                    <a:pt x="300" y="98"/>
                  </a:cubicBezTo>
                  <a:cubicBezTo>
                    <a:pt x="307" y="98"/>
                    <a:pt x="307" y="94"/>
                    <a:pt x="309" y="87"/>
                  </a:cubicBezTo>
                  <a:cubicBezTo>
                    <a:pt x="313" y="60"/>
                    <a:pt x="316" y="33"/>
                    <a:pt x="320" y="5"/>
                  </a:cubicBezTo>
                  <a:cubicBezTo>
                    <a:pt x="320" y="0"/>
                    <a:pt x="316" y="0"/>
                    <a:pt x="307" y="0"/>
                  </a:cubicBezTo>
                  <a:cubicBezTo>
                    <a:pt x="219" y="0"/>
                    <a:pt x="132" y="0"/>
                    <a:pt x="44" y="0"/>
                  </a:cubicBezTo>
                  <a:cubicBezTo>
                    <a:pt x="33" y="0"/>
                    <a:pt x="31" y="0"/>
                    <a:pt x="28" y="9"/>
                  </a:cubicBezTo>
                  <a:cubicBezTo>
                    <a:pt x="19" y="34"/>
                    <a:pt x="10" y="60"/>
                    <a:pt x="2" y="86"/>
                  </a:cubicBezTo>
                  <a:cubicBezTo>
                    <a:pt x="2" y="87"/>
                    <a:pt x="0" y="91"/>
                    <a:pt x="0" y="93"/>
                  </a:cubicBezTo>
                  <a:cubicBezTo>
                    <a:pt x="0" y="94"/>
                    <a:pt x="0" y="98"/>
                    <a:pt x="7" y="98"/>
                  </a:cubicBezTo>
                  <a:cubicBezTo>
                    <a:pt x="12" y="98"/>
                    <a:pt x="14" y="96"/>
                    <a:pt x="16" y="89"/>
                  </a:cubicBezTo>
                  <a:cubicBezTo>
                    <a:pt x="40" y="19"/>
                    <a:pt x="54" y="16"/>
                    <a:pt x="121" y="16"/>
                  </a:cubicBezTo>
                  <a:cubicBezTo>
                    <a:pt x="126" y="16"/>
                    <a:pt x="132" y="16"/>
                    <a:pt x="138" y="16"/>
                  </a:cubicBezTo>
                  <a:cubicBezTo>
                    <a:pt x="152" y="16"/>
                    <a:pt x="152" y="16"/>
                    <a:pt x="152" y="19"/>
                  </a:cubicBezTo>
                  <a:cubicBezTo>
                    <a:pt x="152" y="21"/>
                    <a:pt x="152" y="23"/>
                    <a:pt x="150" y="28"/>
                  </a:cubicBezTo>
                  <a:cubicBezTo>
                    <a:pt x="131" y="104"/>
                    <a:pt x="112" y="179"/>
                    <a:pt x="93" y="255"/>
                  </a:cubicBezTo>
                  <a:cubicBezTo>
                    <a:pt x="89" y="271"/>
                    <a:pt x="87" y="274"/>
                    <a:pt x="44" y="274"/>
                  </a:cubicBezTo>
                  <a:cubicBezTo>
                    <a:pt x="28" y="274"/>
                    <a:pt x="24" y="274"/>
                    <a:pt x="24" y="285"/>
                  </a:cubicBezTo>
                  <a:cubicBezTo>
                    <a:pt x="27" y="286"/>
                    <a:pt x="24" y="290"/>
                    <a:pt x="31" y="290"/>
                  </a:cubicBezTo>
                  <a:cubicBezTo>
                    <a:pt x="44" y="290"/>
                    <a:pt x="56" y="288"/>
                    <a:pt x="68" y="288"/>
                  </a:cubicBezTo>
                  <a:cubicBezTo>
                    <a:pt x="80" y="288"/>
                    <a:pt x="93" y="288"/>
                    <a:pt x="105" y="288"/>
                  </a:cubicBezTo>
                  <a:cubicBezTo>
                    <a:pt x="117" y="288"/>
                    <a:pt x="131" y="288"/>
                    <a:pt x="143" y="288"/>
                  </a:cubicBezTo>
                  <a:cubicBezTo>
                    <a:pt x="155" y="290"/>
                    <a:pt x="168" y="290"/>
                    <a:pt x="180" y="290"/>
                  </a:cubicBezTo>
                  <a:cubicBezTo>
                    <a:pt x="183" y="290"/>
                    <a:pt x="189" y="290"/>
                    <a:pt x="189" y="281"/>
                  </a:cubicBezTo>
                  <a:cubicBezTo>
                    <a:pt x="189" y="274"/>
                    <a:pt x="185" y="274"/>
                    <a:pt x="171" y="274"/>
                  </a:cubicBezTo>
                  <a:cubicBezTo>
                    <a:pt x="164" y="274"/>
                    <a:pt x="155" y="274"/>
                    <a:pt x="147" y="274"/>
                  </a:cubicBezTo>
                  <a:cubicBezTo>
                    <a:pt x="133" y="272"/>
                    <a:pt x="131" y="271"/>
                    <a:pt x="131" y="265"/>
                  </a:cubicBezTo>
                  <a:cubicBezTo>
                    <a:pt x="131" y="262"/>
                    <a:pt x="131" y="262"/>
                    <a:pt x="133" y="255"/>
                  </a:cubicBezTo>
                  <a:cubicBezTo>
                    <a:pt x="152" y="180"/>
                    <a:pt x="171" y="105"/>
                    <a:pt x="190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411"/>
            <p:cNvSpPr/>
            <p:nvPr/>
          </p:nvSpPr>
          <p:spPr>
            <a:xfrm>
              <a:off x="2347200" y="34110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307"/>
                  </a:moveTo>
                  <a:cubicBezTo>
                    <a:pt x="141" y="258"/>
                    <a:pt x="134" y="185"/>
                    <a:pt x="101" y="115"/>
                  </a:cubicBezTo>
                  <a:cubicBezTo>
                    <a:pt x="65" y="40"/>
                    <a:pt x="12" y="0"/>
                    <a:pt x="5" y="0"/>
                  </a:cubicBezTo>
                  <a:cubicBezTo>
                    <a:pt x="2" y="0"/>
                    <a:pt x="0" y="2"/>
                    <a:pt x="0" y="7"/>
                  </a:cubicBezTo>
                  <a:cubicBezTo>
                    <a:pt x="0" y="9"/>
                    <a:pt x="0" y="9"/>
                    <a:pt x="10" y="21"/>
                  </a:cubicBezTo>
                  <a:cubicBezTo>
                    <a:pt x="72" y="80"/>
                    <a:pt x="107" y="178"/>
                    <a:pt x="107" y="307"/>
                  </a:cubicBezTo>
                  <a:cubicBezTo>
                    <a:pt x="107" y="412"/>
                    <a:pt x="84" y="520"/>
                    <a:pt x="7" y="597"/>
                  </a:cubicBezTo>
                  <a:cubicBezTo>
                    <a:pt x="0" y="604"/>
                    <a:pt x="0" y="606"/>
                    <a:pt x="0" y="608"/>
                  </a:cubicBezTo>
                  <a:cubicBezTo>
                    <a:pt x="0" y="611"/>
                    <a:pt x="2" y="613"/>
                    <a:pt x="5" y="613"/>
                  </a:cubicBezTo>
                  <a:cubicBezTo>
                    <a:pt x="12" y="613"/>
                    <a:pt x="66" y="571"/>
                    <a:pt x="103" y="494"/>
                  </a:cubicBezTo>
                  <a:cubicBezTo>
                    <a:pt x="134" y="426"/>
                    <a:pt x="141" y="358"/>
                    <a:pt x="141" y="30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412"/>
            <p:cNvSpPr/>
            <p:nvPr/>
          </p:nvSpPr>
          <p:spPr>
            <a:xfrm>
              <a:off x="2481120" y="3411000"/>
              <a:ext cx="49680" cy="220680"/>
            </a:xfrm>
            <a:custGeom>
              <a:avLst/>
              <a:gdLst/>
              <a:ahLst/>
              <a:cxnLst/>
              <a:rect l="0" t="0" r="r" b="b"/>
              <a:pathLst>
                <a:path w="138" h="613">
                  <a:moveTo>
                    <a:pt x="134" y="23"/>
                  </a:moveTo>
                  <a:cubicBezTo>
                    <a:pt x="138" y="17"/>
                    <a:pt x="138" y="16"/>
                    <a:pt x="138" y="12"/>
                  </a:cubicBezTo>
                  <a:cubicBezTo>
                    <a:pt x="138" y="5"/>
                    <a:pt x="133" y="0"/>
                    <a:pt x="126" y="0"/>
                  </a:cubicBezTo>
                  <a:cubicBezTo>
                    <a:pt x="121" y="0"/>
                    <a:pt x="115" y="3"/>
                    <a:pt x="112" y="14"/>
                  </a:cubicBezTo>
                  <a:cubicBezTo>
                    <a:pt x="76" y="108"/>
                    <a:pt x="40" y="201"/>
                    <a:pt x="3" y="295"/>
                  </a:cubicBezTo>
                  <a:cubicBezTo>
                    <a:pt x="2" y="299"/>
                    <a:pt x="0" y="304"/>
                    <a:pt x="0" y="307"/>
                  </a:cubicBezTo>
                  <a:cubicBezTo>
                    <a:pt x="0" y="309"/>
                    <a:pt x="0" y="309"/>
                    <a:pt x="3" y="318"/>
                  </a:cubicBezTo>
                  <a:cubicBezTo>
                    <a:pt x="40" y="411"/>
                    <a:pt x="76" y="505"/>
                    <a:pt x="112" y="599"/>
                  </a:cubicBezTo>
                  <a:cubicBezTo>
                    <a:pt x="114" y="606"/>
                    <a:pt x="117" y="613"/>
                    <a:pt x="126" y="613"/>
                  </a:cubicBezTo>
                  <a:cubicBezTo>
                    <a:pt x="133" y="613"/>
                    <a:pt x="138" y="608"/>
                    <a:pt x="138" y="601"/>
                  </a:cubicBezTo>
                  <a:cubicBezTo>
                    <a:pt x="138" y="599"/>
                    <a:pt x="138" y="597"/>
                    <a:pt x="134" y="592"/>
                  </a:cubicBezTo>
                  <a:cubicBezTo>
                    <a:pt x="98" y="497"/>
                    <a:pt x="62" y="402"/>
                    <a:pt x="26" y="307"/>
                  </a:cubicBezTo>
                  <a:cubicBezTo>
                    <a:pt x="62" y="212"/>
                    <a:pt x="98" y="118"/>
                    <a:pt x="134" y="2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413"/>
            <p:cNvSpPr/>
            <p:nvPr/>
          </p:nvSpPr>
          <p:spPr>
            <a:xfrm>
              <a:off x="2553120" y="3481560"/>
              <a:ext cx="73080" cy="97560"/>
            </a:xfrm>
            <a:custGeom>
              <a:avLst/>
              <a:gdLst/>
              <a:ahLst/>
              <a:cxnLst/>
              <a:rect l="0" t="0" r="r" b="b"/>
              <a:pathLst>
                <a:path w="203" h="271">
                  <a:moveTo>
                    <a:pt x="154" y="126"/>
                  </a:moveTo>
                  <a:cubicBezTo>
                    <a:pt x="164" y="126"/>
                    <a:pt x="175" y="126"/>
                    <a:pt x="175" y="115"/>
                  </a:cubicBezTo>
                  <a:cubicBezTo>
                    <a:pt x="175" y="107"/>
                    <a:pt x="168" y="107"/>
                    <a:pt x="157" y="107"/>
                  </a:cubicBezTo>
                  <a:cubicBezTo>
                    <a:pt x="124" y="107"/>
                    <a:pt x="91" y="107"/>
                    <a:pt x="58" y="107"/>
                  </a:cubicBezTo>
                  <a:cubicBezTo>
                    <a:pt x="72" y="54"/>
                    <a:pt x="107" y="19"/>
                    <a:pt x="162" y="19"/>
                  </a:cubicBezTo>
                  <a:cubicBezTo>
                    <a:pt x="169" y="19"/>
                    <a:pt x="175" y="19"/>
                    <a:pt x="182" y="19"/>
                  </a:cubicBezTo>
                  <a:cubicBezTo>
                    <a:pt x="192" y="19"/>
                    <a:pt x="203" y="19"/>
                    <a:pt x="203" y="9"/>
                  </a:cubicBezTo>
                  <a:cubicBezTo>
                    <a:pt x="203" y="0"/>
                    <a:pt x="194" y="0"/>
                    <a:pt x="183" y="0"/>
                  </a:cubicBezTo>
                  <a:cubicBezTo>
                    <a:pt x="176" y="0"/>
                    <a:pt x="169" y="0"/>
                    <a:pt x="162" y="0"/>
                  </a:cubicBezTo>
                  <a:cubicBezTo>
                    <a:pt x="82" y="0"/>
                    <a:pt x="0" y="61"/>
                    <a:pt x="0" y="155"/>
                  </a:cubicBezTo>
                  <a:cubicBezTo>
                    <a:pt x="0" y="223"/>
                    <a:pt x="45" y="271"/>
                    <a:pt x="112" y="271"/>
                  </a:cubicBezTo>
                  <a:cubicBezTo>
                    <a:pt x="150" y="271"/>
                    <a:pt x="190" y="246"/>
                    <a:pt x="190" y="239"/>
                  </a:cubicBezTo>
                  <a:cubicBezTo>
                    <a:pt x="190" y="237"/>
                    <a:pt x="190" y="230"/>
                    <a:pt x="185" y="230"/>
                  </a:cubicBezTo>
                  <a:cubicBezTo>
                    <a:pt x="183" y="230"/>
                    <a:pt x="182" y="230"/>
                    <a:pt x="176" y="236"/>
                  </a:cubicBezTo>
                  <a:cubicBezTo>
                    <a:pt x="157" y="248"/>
                    <a:pt x="134" y="258"/>
                    <a:pt x="112" y="258"/>
                  </a:cubicBezTo>
                  <a:cubicBezTo>
                    <a:pt x="77" y="258"/>
                    <a:pt x="45" y="232"/>
                    <a:pt x="45" y="178"/>
                  </a:cubicBezTo>
                  <a:cubicBezTo>
                    <a:pt x="45" y="157"/>
                    <a:pt x="51" y="133"/>
                    <a:pt x="52" y="126"/>
                  </a:cubicBezTo>
                  <a:cubicBezTo>
                    <a:pt x="86" y="126"/>
                    <a:pt x="120" y="126"/>
                    <a:pt x="154" y="1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639880" y="3417480"/>
              <a:ext cx="94320" cy="69840"/>
            </a:xfrm>
            <a:custGeom>
              <a:avLst/>
              <a:gdLst/>
              <a:ahLst/>
              <a:cxnLst/>
              <a:rect l="0" t="0" r="r" b="b"/>
              <a:pathLst>
                <a:path w="262" h="194">
                  <a:moveTo>
                    <a:pt x="31" y="162"/>
                  </a:moveTo>
                  <a:cubicBezTo>
                    <a:pt x="30" y="168"/>
                    <a:pt x="28" y="178"/>
                    <a:pt x="28" y="180"/>
                  </a:cubicBezTo>
                  <a:cubicBezTo>
                    <a:pt x="28" y="189"/>
                    <a:pt x="35" y="194"/>
                    <a:pt x="42" y="194"/>
                  </a:cubicBezTo>
                  <a:cubicBezTo>
                    <a:pt x="49" y="194"/>
                    <a:pt x="57" y="188"/>
                    <a:pt x="59" y="183"/>
                  </a:cubicBezTo>
                  <a:cubicBezTo>
                    <a:pt x="62" y="179"/>
                    <a:pt x="65" y="166"/>
                    <a:pt x="66" y="157"/>
                  </a:cubicBezTo>
                  <a:cubicBezTo>
                    <a:pt x="68" y="150"/>
                    <a:pt x="73" y="129"/>
                    <a:pt x="75" y="119"/>
                  </a:cubicBezTo>
                  <a:cubicBezTo>
                    <a:pt x="79" y="110"/>
                    <a:pt x="80" y="100"/>
                    <a:pt x="84" y="91"/>
                  </a:cubicBezTo>
                  <a:cubicBezTo>
                    <a:pt x="87" y="73"/>
                    <a:pt x="89" y="70"/>
                    <a:pt x="101" y="52"/>
                  </a:cubicBezTo>
                  <a:cubicBezTo>
                    <a:pt x="114" y="35"/>
                    <a:pt x="133" y="12"/>
                    <a:pt x="166" y="12"/>
                  </a:cubicBezTo>
                  <a:cubicBezTo>
                    <a:pt x="190" y="12"/>
                    <a:pt x="190" y="33"/>
                    <a:pt x="190" y="42"/>
                  </a:cubicBezTo>
                  <a:cubicBezTo>
                    <a:pt x="190" y="68"/>
                    <a:pt x="173" y="115"/>
                    <a:pt x="166" y="133"/>
                  </a:cubicBezTo>
                  <a:cubicBezTo>
                    <a:pt x="161" y="145"/>
                    <a:pt x="159" y="150"/>
                    <a:pt x="159" y="157"/>
                  </a:cubicBezTo>
                  <a:cubicBezTo>
                    <a:pt x="159" y="180"/>
                    <a:pt x="178" y="194"/>
                    <a:pt x="199" y="194"/>
                  </a:cubicBezTo>
                  <a:cubicBezTo>
                    <a:pt x="243" y="194"/>
                    <a:pt x="262" y="134"/>
                    <a:pt x="262" y="127"/>
                  </a:cubicBezTo>
                  <a:cubicBezTo>
                    <a:pt x="262" y="122"/>
                    <a:pt x="257" y="122"/>
                    <a:pt x="255" y="122"/>
                  </a:cubicBezTo>
                  <a:cubicBezTo>
                    <a:pt x="248" y="122"/>
                    <a:pt x="248" y="126"/>
                    <a:pt x="246" y="129"/>
                  </a:cubicBezTo>
                  <a:cubicBezTo>
                    <a:pt x="238" y="164"/>
                    <a:pt x="218" y="182"/>
                    <a:pt x="201" y="182"/>
                  </a:cubicBezTo>
                  <a:cubicBezTo>
                    <a:pt x="192" y="182"/>
                    <a:pt x="190" y="176"/>
                    <a:pt x="190" y="166"/>
                  </a:cubicBezTo>
                  <a:cubicBezTo>
                    <a:pt x="190" y="157"/>
                    <a:pt x="192" y="152"/>
                    <a:pt x="201" y="133"/>
                  </a:cubicBezTo>
                  <a:cubicBezTo>
                    <a:pt x="206" y="119"/>
                    <a:pt x="224" y="73"/>
                    <a:pt x="224" y="49"/>
                  </a:cubicBezTo>
                  <a:cubicBezTo>
                    <a:pt x="224" y="7"/>
                    <a:pt x="190" y="0"/>
                    <a:pt x="168" y="0"/>
                  </a:cubicBezTo>
                  <a:cubicBezTo>
                    <a:pt x="131" y="0"/>
                    <a:pt x="108" y="23"/>
                    <a:pt x="94" y="38"/>
                  </a:cubicBezTo>
                  <a:cubicBezTo>
                    <a:pt x="91" y="9"/>
                    <a:pt x="66" y="0"/>
                    <a:pt x="49" y="0"/>
                  </a:cubicBezTo>
                  <a:cubicBezTo>
                    <a:pt x="30" y="0"/>
                    <a:pt x="21" y="14"/>
                    <a:pt x="14" y="23"/>
                  </a:cubicBezTo>
                  <a:cubicBezTo>
                    <a:pt x="5" y="38"/>
                    <a:pt x="0" y="63"/>
                    <a:pt x="0" y="66"/>
                  </a:cubicBezTo>
                  <a:cubicBezTo>
                    <a:pt x="0" y="72"/>
                    <a:pt x="5" y="72"/>
                    <a:pt x="7" y="72"/>
                  </a:cubicBezTo>
                  <a:cubicBezTo>
                    <a:pt x="12" y="72"/>
                    <a:pt x="12" y="70"/>
                    <a:pt x="16" y="58"/>
                  </a:cubicBezTo>
                  <a:cubicBezTo>
                    <a:pt x="23" y="33"/>
                    <a:pt x="31" y="12"/>
                    <a:pt x="47" y="12"/>
                  </a:cubicBezTo>
                  <a:cubicBezTo>
                    <a:pt x="59" y="12"/>
                    <a:pt x="61" y="21"/>
                    <a:pt x="61" y="33"/>
                  </a:cubicBezTo>
                  <a:cubicBezTo>
                    <a:pt x="61" y="42"/>
                    <a:pt x="57" y="57"/>
                    <a:pt x="54" y="68"/>
                  </a:cubicBezTo>
                  <a:cubicBezTo>
                    <a:pt x="52" y="79"/>
                    <a:pt x="47" y="98"/>
                    <a:pt x="45" y="107"/>
                  </a:cubicBezTo>
                  <a:cubicBezTo>
                    <a:pt x="41" y="125"/>
                    <a:pt x="36" y="144"/>
                    <a:pt x="31" y="16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415"/>
            <p:cNvSpPr/>
            <p:nvPr/>
          </p:nvSpPr>
          <p:spPr>
            <a:xfrm>
              <a:off x="2811600" y="34110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608"/>
                  </a:moveTo>
                  <a:cubicBezTo>
                    <a:pt x="141" y="606"/>
                    <a:pt x="141" y="604"/>
                    <a:pt x="131" y="594"/>
                  </a:cubicBezTo>
                  <a:cubicBezTo>
                    <a:pt x="54" y="517"/>
                    <a:pt x="35" y="400"/>
                    <a:pt x="35" y="307"/>
                  </a:cubicBezTo>
                  <a:cubicBezTo>
                    <a:pt x="35" y="201"/>
                    <a:pt x="58" y="93"/>
                    <a:pt x="134" y="17"/>
                  </a:cubicBezTo>
                  <a:cubicBezTo>
                    <a:pt x="141" y="9"/>
                    <a:pt x="141" y="9"/>
                    <a:pt x="141" y="7"/>
                  </a:cubicBezTo>
                  <a:cubicBezTo>
                    <a:pt x="141" y="2"/>
                    <a:pt x="140" y="0"/>
                    <a:pt x="136" y="0"/>
                  </a:cubicBezTo>
                  <a:cubicBezTo>
                    <a:pt x="129" y="0"/>
                    <a:pt x="75" y="42"/>
                    <a:pt x="38" y="120"/>
                  </a:cubicBezTo>
                  <a:cubicBezTo>
                    <a:pt x="7" y="187"/>
                    <a:pt x="0" y="255"/>
                    <a:pt x="0" y="307"/>
                  </a:cubicBezTo>
                  <a:cubicBezTo>
                    <a:pt x="0" y="354"/>
                    <a:pt x="7" y="430"/>
                    <a:pt x="40" y="498"/>
                  </a:cubicBezTo>
                  <a:cubicBezTo>
                    <a:pt x="77" y="573"/>
                    <a:pt x="129" y="613"/>
                    <a:pt x="136" y="613"/>
                  </a:cubicBezTo>
                  <a:cubicBezTo>
                    <a:pt x="140" y="613"/>
                    <a:pt x="141" y="611"/>
                    <a:pt x="141" y="60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416"/>
            <p:cNvSpPr/>
            <p:nvPr/>
          </p:nvSpPr>
          <p:spPr>
            <a:xfrm>
              <a:off x="2868120" y="3479040"/>
              <a:ext cx="115560" cy="140760"/>
            </a:xfrm>
            <a:custGeom>
              <a:avLst/>
              <a:gdLst/>
              <a:ahLst/>
              <a:cxnLst/>
              <a:rect l="0" t="0" r="r" b="b"/>
              <a:pathLst>
                <a:path w="321" h="391">
                  <a:moveTo>
                    <a:pt x="47" y="346"/>
                  </a:moveTo>
                  <a:cubicBezTo>
                    <a:pt x="44" y="367"/>
                    <a:pt x="42" y="372"/>
                    <a:pt x="14" y="372"/>
                  </a:cubicBezTo>
                  <a:cubicBezTo>
                    <a:pt x="7" y="372"/>
                    <a:pt x="0" y="372"/>
                    <a:pt x="0" y="382"/>
                  </a:cubicBezTo>
                  <a:cubicBezTo>
                    <a:pt x="0" y="388"/>
                    <a:pt x="3" y="391"/>
                    <a:pt x="9" y="391"/>
                  </a:cubicBezTo>
                  <a:cubicBezTo>
                    <a:pt x="24" y="391"/>
                    <a:pt x="44" y="389"/>
                    <a:pt x="59" y="389"/>
                  </a:cubicBezTo>
                  <a:cubicBezTo>
                    <a:pt x="80" y="389"/>
                    <a:pt x="101" y="391"/>
                    <a:pt x="121" y="391"/>
                  </a:cubicBezTo>
                  <a:cubicBezTo>
                    <a:pt x="124" y="391"/>
                    <a:pt x="131" y="391"/>
                    <a:pt x="131" y="379"/>
                  </a:cubicBezTo>
                  <a:cubicBezTo>
                    <a:pt x="131" y="372"/>
                    <a:pt x="126" y="372"/>
                    <a:pt x="117" y="372"/>
                  </a:cubicBezTo>
                  <a:cubicBezTo>
                    <a:pt x="86" y="372"/>
                    <a:pt x="86" y="367"/>
                    <a:pt x="86" y="361"/>
                  </a:cubicBezTo>
                  <a:cubicBezTo>
                    <a:pt x="86" y="354"/>
                    <a:pt x="112" y="255"/>
                    <a:pt x="117" y="239"/>
                  </a:cubicBezTo>
                  <a:cubicBezTo>
                    <a:pt x="124" y="257"/>
                    <a:pt x="141" y="278"/>
                    <a:pt x="173" y="278"/>
                  </a:cubicBezTo>
                  <a:cubicBezTo>
                    <a:pt x="245" y="278"/>
                    <a:pt x="321" y="189"/>
                    <a:pt x="321" y="98"/>
                  </a:cubicBezTo>
                  <a:cubicBezTo>
                    <a:pt x="321" y="40"/>
                    <a:pt x="286" y="0"/>
                    <a:pt x="239" y="0"/>
                  </a:cubicBezTo>
                  <a:cubicBezTo>
                    <a:pt x="208" y="0"/>
                    <a:pt x="180" y="23"/>
                    <a:pt x="159" y="47"/>
                  </a:cubicBezTo>
                  <a:cubicBezTo>
                    <a:pt x="152" y="14"/>
                    <a:pt x="126" y="0"/>
                    <a:pt x="103" y="0"/>
                  </a:cubicBezTo>
                  <a:cubicBezTo>
                    <a:pt x="75" y="0"/>
                    <a:pt x="63" y="24"/>
                    <a:pt x="58" y="35"/>
                  </a:cubicBezTo>
                  <a:cubicBezTo>
                    <a:pt x="47" y="56"/>
                    <a:pt x="38" y="93"/>
                    <a:pt x="38" y="94"/>
                  </a:cubicBezTo>
                  <a:cubicBezTo>
                    <a:pt x="38" y="101"/>
                    <a:pt x="45" y="101"/>
                    <a:pt x="47" y="101"/>
                  </a:cubicBezTo>
                  <a:cubicBezTo>
                    <a:pt x="52" y="101"/>
                    <a:pt x="52" y="100"/>
                    <a:pt x="58" y="87"/>
                  </a:cubicBezTo>
                  <a:cubicBezTo>
                    <a:pt x="68" y="44"/>
                    <a:pt x="80" y="14"/>
                    <a:pt x="101" y="14"/>
                  </a:cubicBezTo>
                  <a:cubicBezTo>
                    <a:pt x="112" y="14"/>
                    <a:pt x="121" y="19"/>
                    <a:pt x="121" y="42"/>
                  </a:cubicBezTo>
                  <a:cubicBezTo>
                    <a:pt x="121" y="56"/>
                    <a:pt x="119" y="63"/>
                    <a:pt x="117" y="73"/>
                  </a:cubicBezTo>
                  <a:cubicBezTo>
                    <a:pt x="94" y="164"/>
                    <a:pt x="70" y="255"/>
                    <a:pt x="47" y="346"/>
                  </a:cubicBezTo>
                  <a:moveTo>
                    <a:pt x="155" y="80"/>
                  </a:moveTo>
                  <a:cubicBezTo>
                    <a:pt x="161" y="63"/>
                    <a:pt x="176" y="47"/>
                    <a:pt x="187" y="37"/>
                  </a:cubicBezTo>
                  <a:cubicBezTo>
                    <a:pt x="210" y="17"/>
                    <a:pt x="227" y="14"/>
                    <a:pt x="238" y="14"/>
                  </a:cubicBezTo>
                  <a:cubicBezTo>
                    <a:pt x="262" y="14"/>
                    <a:pt x="276" y="35"/>
                    <a:pt x="276" y="72"/>
                  </a:cubicBezTo>
                  <a:cubicBezTo>
                    <a:pt x="276" y="108"/>
                    <a:pt x="257" y="178"/>
                    <a:pt x="245" y="201"/>
                  </a:cubicBezTo>
                  <a:cubicBezTo>
                    <a:pt x="225" y="244"/>
                    <a:pt x="196" y="265"/>
                    <a:pt x="173" y="265"/>
                  </a:cubicBezTo>
                  <a:cubicBezTo>
                    <a:pt x="131" y="265"/>
                    <a:pt x="124" y="213"/>
                    <a:pt x="124" y="210"/>
                  </a:cubicBezTo>
                  <a:cubicBezTo>
                    <a:pt x="125" y="207"/>
                    <a:pt x="124" y="208"/>
                    <a:pt x="126" y="201"/>
                  </a:cubicBezTo>
                  <a:cubicBezTo>
                    <a:pt x="136" y="161"/>
                    <a:pt x="146" y="120"/>
                    <a:pt x="155" y="8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417"/>
            <p:cNvSpPr/>
            <p:nvPr/>
          </p:nvSpPr>
          <p:spPr>
            <a:xfrm>
              <a:off x="2993400" y="3505320"/>
              <a:ext cx="115560" cy="104400"/>
            </a:xfrm>
            <a:custGeom>
              <a:avLst/>
              <a:gdLst/>
              <a:ahLst/>
              <a:cxnLst/>
              <a:rect l="0" t="0" r="r" b="b"/>
              <a:pathLst>
                <a:path w="321" h="290">
                  <a:moveTo>
                    <a:pt x="190" y="30"/>
                  </a:moveTo>
                  <a:cubicBezTo>
                    <a:pt x="194" y="17"/>
                    <a:pt x="194" y="17"/>
                    <a:pt x="203" y="16"/>
                  </a:cubicBezTo>
                  <a:cubicBezTo>
                    <a:pt x="206" y="16"/>
                    <a:pt x="220" y="16"/>
                    <a:pt x="229" y="16"/>
                  </a:cubicBezTo>
                  <a:cubicBezTo>
                    <a:pt x="255" y="16"/>
                    <a:pt x="267" y="16"/>
                    <a:pt x="278" y="19"/>
                  </a:cubicBezTo>
                  <a:cubicBezTo>
                    <a:pt x="297" y="24"/>
                    <a:pt x="297" y="37"/>
                    <a:pt x="297" y="52"/>
                  </a:cubicBezTo>
                  <a:cubicBezTo>
                    <a:pt x="297" y="59"/>
                    <a:pt x="297" y="65"/>
                    <a:pt x="295" y="87"/>
                  </a:cubicBezTo>
                  <a:cubicBezTo>
                    <a:pt x="295" y="89"/>
                    <a:pt x="294" y="91"/>
                    <a:pt x="293" y="93"/>
                  </a:cubicBezTo>
                  <a:cubicBezTo>
                    <a:pt x="293" y="96"/>
                    <a:pt x="297" y="98"/>
                    <a:pt x="300" y="98"/>
                  </a:cubicBezTo>
                  <a:cubicBezTo>
                    <a:pt x="307" y="98"/>
                    <a:pt x="307" y="94"/>
                    <a:pt x="309" y="87"/>
                  </a:cubicBezTo>
                  <a:cubicBezTo>
                    <a:pt x="313" y="60"/>
                    <a:pt x="317" y="33"/>
                    <a:pt x="321" y="5"/>
                  </a:cubicBezTo>
                  <a:cubicBezTo>
                    <a:pt x="321" y="0"/>
                    <a:pt x="316" y="0"/>
                    <a:pt x="307" y="0"/>
                  </a:cubicBezTo>
                  <a:cubicBezTo>
                    <a:pt x="219" y="0"/>
                    <a:pt x="132" y="0"/>
                    <a:pt x="44" y="0"/>
                  </a:cubicBezTo>
                  <a:cubicBezTo>
                    <a:pt x="33" y="0"/>
                    <a:pt x="31" y="0"/>
                    <a:pt x="30" y="9"/>
                  </a:cubicBezTo>
                  <a:cubicBezTo>
                    <a:pt x="20" y="34"/>
                    <a:pt x="11" y="60"/>
                    <a:pt x="2" y="86"/>
                  </a:cubicBezTo>
                  <a:cubicBezTo>
                    <a:pt x="2" y="87"/>
                    <a:pt x="0" y="91"/>
                    <a:pt x="0" y="93"/>
                  </a:cubicBezTo>
                  <a:cubicBezTo>
                    <a:pt x="0" y="94"/>
                    <a:pt x="0" y="98"/>
                    <a:pt x="7" y="98"/>
                  </a:cubicBezTo>
                  <a:cubicBezTo>
                    <a:pt x="12" y="98"/>
                    <a:pt x="14" y="96"/>
                    <a:pt x="16" y="89"/>
                  </a:cubicBezTo>
                  <a:cubicBezTo>
                    <a:pt x="40" y="19"/>
                    <a:pt x="56" y="16"/>
                    <a:pt x="121" y="16"/>
                  </a:cubicBezTo>
                  <a:cubicBezTo>
                    <a:pt x="126" y="16"/>
                    <a:pt x="132" y="16"/>
                    <a:pt x="138" y="16"/>
                  </a:cubicBezTo>
                  <a:cubicBezTo>
                    <a:pt x="152" y="16"/>
                    <a:pt x="152" y="16"/>
                    <a:pt x="152" y="19"/>
                  </a:cubicBezTo>
                  <a:cubicBezTo>
                    <a:pt x="152" y="21"/>
                    <a:pt x="152" y="23"/>
                    <a:pt x="150" y="28"/>
                  </a:cubicBezTo>
                  <a:cubicBezTo>
                    <a:pt x="131" y="104"/>
                    <a:pt x="112" y="179"/>
                    <a:pt x="93" y="255"/>
                  </a:cubicBezTo>
                  <a:cubicBezTo>
                    <a:pt x="89" y="271"/>
                    <a:pt x="89" y="274"/>
                    <a:pt x="44" y="274"/>
                  </a:cubicBezTo>
                  <a:cubicBezTo>
                    <a:pt x="28" y="274"/>
                    <a:pt x="24" y="274"/>
                    <a:pt x="24" y="285"/>
                  </a:cubicBezTo>
                  <a:cubicBezTo>
                    <a:pt x="27" y="286"/>
                    <a:pt x="24" y="290"/>
                    <a:pt x="31" y="290"/>
                  </a:cubicBezTo>
                  <a:cubicBezTo>
                    <a:pt x="44" y="290"/>
                    <a:pt x="56" y="288"/>
                    <a:pt x="68" y="288"/>
                  </a:cubicBezTo>
                  <a:cubicBezTo>
                    <a:pt x="80" y="288"/>
                    <a:pt x="93" y="288"/>
                    <a:pt x="105" y="288"/>
                  </a:cubicBezTo>
                  <a:cubicBezTo>
                    <a:pt x="117" y="288"/>
                    <a:pt x="131" y="288"/>
                    <a:pt x="143" y="288"/>
                  </a:cubicBezTo>
                  <a:cubicBezTo>
                    <a:pt x="155" y="290"/>
                    <a:pt x="168" y="290"/>
                    <a:pt x="180" y="290"/>
                  </a:cubicBezTo>
                  <a:cubicBezTo>
                    <a:pt x="183" y="290"/>
                    <a:pt x="190" y="290"/>
                    <a:pt x="190" y="281"/>
                  </a:cubicBezTo>
                  <a:cubicBezTo>
                    <a:pt x="190" y="274"/>
                    <a:pt x="185" y="274"/>
                    <a:pt x="173" y="274"/>
                  </a:cubicBezTo>
                  <a:cubicBezTo>
                    <a:pt x="164" y="274"/>
                    <a:pt x="155" y="274"/>
                    <a:pt x="147" y="274"/>
                  </a:cubicBezTo>
                  <a:cubicBezTo>
                    <a:pt x="133" y="272"/>
                    <a:pt x="131" y="271"/>
                    <a:pt x="131" y="265"/>
                  </a:cubicBezTo>
                  <a:cubicBezTo>
                    <a:pt x="131" y="262"/>
                    <a:pt x="131" y="262"/>
                    <a:pt x="133" y="255"/>
                  </a:cubicBezTo>
                  <a:cubicBezTo>
                    <a:pt x="152" y="180"/>
                    <a:pt x="171" y="105"/>
                    <a:pt x="190" y="3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418"/>
            <p:cNvSpPr/>
            <p:nvPr/>
          </p:nvSpPr>
          <p:spPr>
            <a:xfrm>
              <a:off x="3138480" y="3411000"/>
              <a:ext cx="50760" cy="220680"/>
            </a:xfrm>
            <a:custGeom>
              <a:avLst/>
              <a:gdLst/>
              <a:ahLst/>
              <a:cxnLst/>
              <a:rect l="0" t="0" r="r" b="b"/>
              <a:pathLst>
                <a:path w="141" h="613">
                  <a:moveTo>
                    <a:pt x="141" y="307"/>
                  </a:moveTo>
                  <a:cubicBezTo>
                    <a:pt x="141" y="258"/>
                    <a:pt x="134" y="185"/>
                    <a:pt x="101" y="115"/>
                  </a:cubicBezTo>
                  <a:cubicBezTo>
                    <a:pt x="65" y="40"/>
                    <a:pt x="12" y="0"/>
                    <a:pt x="5" y="0"/>
                  </a:cubicBezTo>
                  <a:cubicBezTo>
                    <a:pt x="2" y="0"/>
                    <a:pt x="0" y="2"/>
                    <a:pt x="0" y="7"/>
                  </a:cubicBezTo>
                  <a:cubicBezTo>
                    <a:pt x="0" y="9"/>
                    <a:pt x="0" y="9"/>
                    <a:pt x="10" y="21"/>
                  </a:cubicBezTo>
                  <a:cubicBezTo>
                    <a:pt x="72" y="80"/>
                    <a:pt x="107" y="178"/>
                    <a:pt x="107" y="307"/>
                  </a:cubicBezTo>
                  <a:cubicBezTo>
                    <a:pt x="107" y="412"/>
                    <a:pt x="84" y="520"/>
                    <a:pt x="7" y="597"/>
                  </a:cubicBezTo>
                  <a:cubicBezTo>
                    <a:pt x="0" y="604"/>
                    <a:pt x="0" y="606"/>
                    <a:pt x="0" y="608"/>
                  </a:cubicBezTo>
                  <a:cubicBezTo>
                    <a:pt x="0" y="611"/>
                    <a:pt x="2" y="613"/>
                    <a:pt x="5" y="613"/>
                  </a:cubicBezTo>
                  <a:cubicBezTo>
                    <a:pt x="12" y="613"/>
                    <a:pt x="66" y="571"/>
                    <a:pt x="103" y="494"/>
                  </a:cubicBezTo>
                  <a:cubicBezTo>
                    <a:pt x="134" y="426"/>
                    <a:pt x="141" y="358"/>
                    <a:pt x="141" y="30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419"/>
            <p:cNvSpPr/>
            <p:nvPr/>
          </p:nvSpPr>
          <p:spPr>
            <a:xfrm>
              <a:off x="3224160" y="3411000"/>
              <a:ext cx="48960" cy="220680"/>
            </a:xfrm>
            <a:custGeom>
              <a:avLst/>
              <a:gdLst/>
              <a:ahLst/>
              <a:cxnLst/>
              <a:rect l="0" t="0" r="r" b="b"/>
              <a:pathLst>
                <a:path w="136" h="613">
                  <a:moveTo>
                    <a:pt x="133" y="318"/>
                  </a:moveTo>
                  <a:cubicBezTo>
                    <a:pt x="136" y="309"/>
                    <a:pt x="136" y="309"/>
                    <a:pt x="136" y="307"/>
                  </a:cubicBezTo>
                  <a:cubicBezTo>
                    <a:pt x="136" y="306"/>
                    <a:pt x="136" y="304"/>
                    <a:pt x="133" y="297"/>
                  </a:cubicBezTo>
                  <a:cubicBezTo>
                    <a:pt x="97" y="203"/>
                    <a:pt x="62" y="108"/>
                    <a:pt x="26" y="14"/>
                  </a:cubicBezTo>
                  <a:cubicBezTo>
                    <a:pt x="23" y="3"/>
                    <a:pt x="19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4"/>
                    <a:pt x="0" y="16"/>
                    <a:pt x="2" y="23"/>
                  </a:cubicBezTo>
                  <a:cubicBezTo>
                    <a:pt x="38" y="118"/>
                    <a:pt x="75" y="212"/>
                    <a:pt x="112" y="307"/>
                  </a:cubicBezTo>
                  <a:cubicBezTo>
                    <a:pt x="75" y="402"/>
                    <a:pt x="38" y="496"/>
                    <a:pt x="2" y="590"/>
                  </a:cubicBezTo>
                  <a:cubicBezTo>
                    <a:pt x="0" y="597"/>
                    <a:pt x="0" y="597"/>
                    <a:pt x="0" y="601"/>
                  </a:cubicBezTo>
                  <a:cubicBezTo>
                    <a:pt x="0" y="608"/>
                    <a:pt x="5" y="613"/>
                    <a:pt x="12" y="613"/>
                  </a:cubicBezTo>
                  <a:cubicBezTo>
                    <a:pt x="19" y="613"/>
                    <a:pt x="23" y="608"/>
                    <a:pt x="24" y="601"/>
                  </a:cubicBezTo>
                  <a:cubicBezTo>
                    <a:pt x="61" y="506"/>
                    <a:pt x="97" y="412"/>
                    <a:pt x="133" y="31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420"/>
            <p:cNvSpPr/>
            <p:nvPr/>
          </p:nvSpPr>
          <p:spPr>
            <a:xfrm>
              <a:off x="3302280" y="3548160"/>
              <a:ext cx="53280" cy="96120"/>
            </a:xfrm>
            <a:custGeom>
              <a:avLst/>
              <a:gdLst/>
              <a:ahLst/>
              <a:cxnLst/>
              <a:rect l="0" t="0" r="r" b="b"/>
              <a:pathLst>
                <a:path w="148" h="267">
                  <a:moveTo>
                    <a:pt x="73" y="94"/>
                  </a:moveTo>
                  <a:cubicBezTo>
                    <a:pt x="96" y="94"/>
                    <a:pt x="119" y="94"/>
                    <a:pt x="141" y="94"/>
                  </a:cubicBezTo>
                  <a:cubicBezTo>
                    <a:pt x="141" y="89"/>
                    <a:pt x="141" y="84"/>
                    <a:pt x="141" y="79"/>
                  </a:cubicBezTo>
                  <a:cubicBezTo>
                    <a:pt x="119" y="79"/>
                    <a:pt x="96" y="79"/>
                    <a:pt x="73" y="79"/>
                  </a:cubicBezTo>
                  <a:cubicBezTo>
                    <a:pt x="73" y="52"/>
                    <a:pt x="73" y="26"/>
                    <a:pt x="73" y="0"/>
                  </a:cubicBezTo>
                  <a:cubicBezTo>
                    <a:pt x="69" y="0"/>
                    <a:pt x="64" y="0"/>
                    <a:pt x="59" y="0"/>
                  </a:cubicBezTo>
                  <a:cubicBezTo>
                    <a:pt x="59" y="38"/>
                    <a:pt x="42" y="80"/>
                    <a:pt x="0" y="82"/>
                  </a:cubicBezTo>
                  <a:cubicBezTo>
                    <a:pt x="0" y="86"/>
                    <a:pt x="0" y="90"/>
                    <a:pt x="0" y="94"/>
                  </a:cubicBezTo>
                  <a:cubicBezTo>
                    <a:pt x="13" y="94"/>
                    <a:pt x="27" y="94"/>
                    <a:pt x="40" y="94"/>
                  </a:cubicBezTo>
                  <a:cubicBezTo>
                    <a:pt x="40" y="133"/>
                    <a:pt x="40" y="171"/>
                    <a:pt x="40" y="210"/>
                  </a:cubicBezTo>
                  <a:cubicBezTo>
                    <a:pt x="40" y="258"/>
                    <a:pt x="77" y="267"/>
                    <a:pt x="100" y="267"/>
                  </a:cubicBezTo>
                  <a:cubicBezTo>
                    <a:pt x="129" y="267"/>
                    <a:pt x="148" y="243"/>
                    <a:pt x="148" y="210"/>
                  </a:cubicBezTo>
                  <a:cubicBezTo>
                    <a:pt x="148" y="201"/>
                    <a:pt x="148" y="193"/>
                    <a:pt x="148" y="185"/>
                  </a:cubicBezTo>
                  <a:cubicBezTo>
                    <a:pt x="144" y="185"/>
                    <a:pt x="139" y="185"/>
                    <a:pt x="134" y="185"/>
                  </a:cubicBezTo>
                  <a:cubicBezTo>
                    <a:pt x="134" y="193"/>
                    <a:pt x="134" y="201"/>
                    <a:pt x="134" y="210"/>
                  </a:cubicBezTo>
                  <a:cubicBezTo>
                    <a:pt x="134" y="237"/>
                    <a:pt x="121" y="253"/>
                    <a:pt x="103" y="253"/>
                  </a:cubicBezTo>
                  <a:cubicBezTo>
                    <a:pt x="73" y="253"/>
                    <a:pt x="73" y="218"/>
                    <a:pt x="73" y="210"/>
                  </a:cubicBezTo>
                  <a:cubicBezTo>
                    <a:pt x="73" y="171"/>
                    <a:pt x="73" y="133"/>
                    <a:pt x="73" y="9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421"/>
            <p:cNvSpPr/>
            <p:nvPr/>
          </p:nvSpPr>
          <p:spPr>
            <a:xfrm>
              <a:off x="3372480" y="3573720"/>
              <a:ext cx="75960" cy="70560"/>
            </a:xfrm>
            <a:custGeom>
              <a:avLst/>
              <a:gdLst/>
              <a:ahLst/>
              <a:cxnLst/>
              <a:rect l="0" t="0" r="r" b="b"/>
              <a:pathLst>
                <a:path w="211" h="196">
                  <a:moveTo>
                    <a:pt x="211" y="100"/>
                  </a:moveTo>
                  <a:cubicBezTo>
                    <a:pt x="211" y="47"/>
                    <a:pt x="166" y="0"/>
                    <a:pt x="107" y="0"/>
                  </a:cubicBezTo>
                  <a:cubicBezTo>
                    <a:pt x="47" y="0"/>
                    <a:pt x="0" y="47"/>
                    <a:pt x="0" y="100"/>
                  </a:cubicBezTo>
                  <a:cubicBezTo>
                    <a:pt x="0" y="154"/>
                    <a:pt x="48" y="196"/>
                    <a:pt x="107" y="196"/>
                  </a:cubicBezTo>
                  <a:cubicBezTo>
                    <a:pt x="165" y="196"/>
                    <a:pt x="211" y="154"/>
                    <a:pt x="211" y="100"/>
                  </a:cubicBezTo>
                  <a:moveTo>
                    <a:pt x="107" y="182"/>
                  </a:moveTo>
                  <a:cubicBezTo>
                    <a:pt x="91" y="182"/>
                    <a:pt x="66" y="176"/>
                    <a:pt x="52" y="155"/>
                  </a:cubicBezTo>
                  <a:cubicBezTo>
                    <a:pt x="40" y="138"/>
                    <a:pt x="40" y="117"/>
                    <a:pt x="40" y="96"/>
                  </a:cubicBezTo>
                  <a:cubicBezTo>
                    <a:pt x="40" y="79"/>
                    <a:pt x="40" y="52"/>
                    <a:pt x="56" y="35"/>
                  </a:cubicBezTo>
                  <a:cubicBezTo>
                    <a:pt x="66" y="21"/>
                    <a:pt x="84" y="12"/>
                    <a:pt x="107" y="12"/>
                  </a:cubicBezTo>
                  <a:cubicBezTo>
                    <a:pt x="131" y="12"/>
                    <a:pt x="148" y="24"/>
                    <a:pt x="159" y="38"/>
                  </a:cubicBezTo>
                  <a:cubicBezTo>
                    <a:pt x="171" y="54"/>
                    <a:pt x="171" y="75"/>
                    <a:pt x="171" y="96"/>
                  </a:cubicBezTo>
                  <a:cubicBezTo>
                    <a:pt x="171" y="117"/>
                    <a:pt x="171" y="140"/>
                    <a:pt x="159" y="157"/>
                  </a:cubicBezTo>
                  <a:cubicBezTo>
                    <a:pt x="147" y="173"/>
                    <a:pt x="127" y="182"/>
                    <a:pt x="107" y="18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422"/>
            <p:cNvSpPr/>
            <p:nvPr/>
          </p:nvSpPr>
          <p:spPr>
            <a:xfrm>
              <a:off x="3459240" y="3548160"/>
              <a:ext cx="53280" cy="96120"/>
            </a:xfrm>
            <a:custGeom>
              <a:avLst/>
              <a:gdLst/>
              <a:ahLst/>
              <a:cxnLst/>
              <a:rect l="0" t="0" r="r" b="b"/>
              <a:pathLst>
                <a:path w="148" h="267">
                  <a:moveTo>
                    <a:pt x="73" y="94"/>
                  </a:moveTo>
                  <a:cubicBezTo>
                    <a:pt x="96" y="94"/>
                    <a:pt x="119" y="94"/>
                    <a:pt x="141" y="94"/>
                  </a:cubicBezTo>
                  <a:cubicBezTo>
                    <a:pt x="141" y="89"/>
                    <a:pt x="141" y="84"/>
                    <a:pt x="141" y="79"/>
                  </a:cubicBezTo>
                  <a:cubicBezTo>
                    <a:pt x="119" y="79"/>
                    <a:pt x="96" y="79"/>
                    <a:pt x="73" y="79"/>
                  </a:cubicBezTo>
                  <a:cubicBezTo>
                    <a:pt x="73" y="52"/>
                    <a:pt x="73" y="26"/>
                    <a:pt x="73" y="0"/>
                  </a:cubicBezTo>
                  <a:cubicBezTo>
                    <a:pt x="69" y="0"/>
                    <a:pt x="64" y="0"/>
                    <a:pt x="59" y="0"/>
                  </a:cubicBezTo>
                  <a:cubicBezTo>
                    <a:pt x="59" y="38"/>
                    <a:pt x="42" y="80"/>
                    <a:pt x="0" y="82"/>
                  </a:cubicBezTo>
                  <a:cubicBezTo>
                    <a:pt x="0" y="86"/>
                    <a:pt x="0" y="90"/>
                    <a:pt x="0" y="94"/>
                  </a:cubicBezTo>
                  <a:cubicBezTo>
                    <a:pt x="13" y="94"/>
                    <a:pt x="27" y="94"/>
                    <a:pt x="40" y="94"/>
                  </a:cubicBezTo>
                  <a:cubicBezTo>
                    <a:pt x="40" y="133"/>
                    <a:pt x="40" y="171"/>
                    <a:pt x="40" y="210"/>
                  </a:cubicBezTo>
                  <a:cubicBezTo>
                    <a:pt x="40" y="258"/>
                    <a:pt x="75" y="267"/>
                    <a:pt x="100" y="267"/>
                  </a:cubicBezTo>
                  <a:cubicBezTo>
                    <a:pt x="129" y="267"/>
                    <a:pt x="148" y="243"/>
                    <a:pt x="148" y="210"/>
                  </a:cubicBezTo>
                  <a:cubicBezTo>
                    <a:pt x="148" y="201"/>
                    <a:pt x="148" y="193"/>
                    <a:pt x="148" y="185"/>
                  </a:cubicBezTo>
                  <a:cubicBezTo>
                    <a:pt x="144" y="185"/>
                    <a:pt x="139" y="185"/>
                    <a:pt x="134" y="185"/>
                  </a:cubicBezTo>
                  <a:cubicBezTo>
                    <a:pt x="134" y="193"/>
                    <a:pt x="134" y="201"/>
                    <a:pt x="134" y="210"/>
                  </a:cubicBezTo>
                  <a:cubicBezTo>
                    <a:pt x="134" y="237"/>
                    <a:pt x="121" y="253"/>
                    <a:pt x="103" y="253"/>
                  </a:cubicBezTo>
                  <a:cubicBezTo>
                    <a:pt x="73" y="253"/>
                    <a:pt x="73" y="218"/>
                    <a:pt x="73" y="210"/>
                  </a:cubicBezTo>
                  <a:cubicBezTo>
                    <a:pt x="73" y="171"/>
                    <a:pt x="73" y="133"/>
                    <a:pt x="73" y="9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3539880" y="3625560"/>
              <a:ext cx="17640" cy="17640"/>
            </a:xfrm>
            <a:custGeom>
              <a:avLst/>
              <a:gdLst/>
              <a:ahLst/>
              <a:cxnLst/>
              <a:rect l="0" t="0" r="r" b="b"/>
              <a:pathLst>
                <a:path w="49" h="49">
                  <a:moveTo>
                    <a:pt x="49" y="24"/>
                  </a:moveTo>
                  <a:cubicBezTo>
                    <a:pt x="49" y="9"/>
                    <a:pt x="38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2" y="49"/>
                    <a:pt x="24" y="49"/>
                  </a:cubicBezTo>
                  <a:cubicBezTo>
                    <a:pt x="40" y="49"/>
                    <a:pt x="49" y="37"/>
                    <a:pt x="49" y="24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" name="Straight Connector 424"/>
          <p:cNvSpPr/>
          <p:nvPr/>
        </p:nvSpPr>
        <p:spPr>
          <a:xfrm flipV="1">
            <a:off x="4320000" y="4140000"/>
            <a:ext cx="1080000" cy="540000"/>
          </a:xfrm>
          <a:prstGeom prst="line">
            <a:avLst/>
          </a:prstGeom>
          <a:ln w="38160">
            <a:solidFill>
              <a:srgbClr val="2C3E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Picture 577"/>
          <p:cNvPicPr/>
          <p:nvPr/>
        </p:nvPicPr>
        <p:blipFill>
          <a:blip r:embed="rId2"/>
          <a:stretch/>
        </p:blipFill>
        <p:spPr>
          <a:xfrm>
            <a:off x="180000" y="1260000"/>
            <a:ext cx="4571640" cy="3637080"/>
          </a:xfrm>
          <a:prstGeom prst="rect">
            <a:avLst/>
          </a:prstGeom>
          <a:ln w="10800">
            <a:noFill/>
          </a:ln>
        </p:spPr>
      </p:pic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Elastic vs Radiative E-Loss Importance</a:t>
            </a:r>
          </a:p>
        </p:txBody>
      </p:sp>
      <p:sp>
        <p:nvSpPr>
          <p:cNvPr id="579" name="TextBox 578"/>
          <p:cNvSpPr txBox="1"/>
          <p:nvPr/>
        </p:nvSpPr>
        <p:spPr>
          <a:xfrm>
            <a:off x="4751640" y="1316520"/>
            <a:ext cx="4968360" cy="120348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200" b="0" strike="noStrike" spc="-1">
                <a:solidFill>
                  <a:srgbClr val="2C3E50"/>
                </a:solidFill>
                <a:latin typeface="Noto Sans"/>
              </a:rPr>
              <a:t>Elastic 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∆ E / E ≃ α</a:t>
            </a:r>
            <a:r>
              <a:rPr lang="en-GB" sz="2200" b="0" strike="noStrike" spc="-1" baseline="3300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T</a:t>
            </a:r>
            <a:r>
              <a:rPr lang="en-GB" sz="2200" b="0" strike="noStrike" spc="-1" baseline="3300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</a:t>
            </a:r>
            <a:r>
              <a:rPr lang="en-GB" sz="2200" b="0" strike="noStrike" spc="-1">
                <a:solidFill>
                  <a:srgbClr val="2C3E50"/>
                </a:solidFill>
                <a:latin typeface="TexMaths Roman"/>
                <a:ea typeface="TexMaths Roman"/>
              </a:rPr>
              <a:t>log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(ET)/E</a:t>
            </a:r>
            <a:r>
              <a:rPr lang="en-GB" sz="2200" b="0" strike="noStrike" spc="-1">
                <a:solidFill>
                  <a:srgbClr val="2C3E50"/>
                </a:solidFill>
                <a:latin typeface="Noto Sans"/>
                <a:ea typeface="Noto Sans"/>
              </a:rPr>
              <a:t>  </a:t>
            </a:r>
            <a:br>
              <a:rPr sz="2200"/>
            </a:br>
            <a:r>
              <a:rPr lang="en-GB" sz="2200" b="0" strike="noStrike" spc="-1">
                <a:solidFill>
                  <a:srgbClr val="2C3E50"/>
                </a:solidFill>
                <a:latin typeface="Noto Sans"/>
                <a:ea typeface="Noto Sans"/>
              </a:rPr>
              <a:t>Radiative 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∆ E / E ≃</a:t>
            </a:r>
            <a:r>
              <a:rPr lang="en-GB" sz="2200" b="0" strike="noStrike" spc="-1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α</a:t>
            </a:r>
            <a:r>
              <a:rPr lang="en-GB" sz="2200" b="0" strike="noStrike" spc="-1" baseline="-8000">
                <a:solidFill>
                  <a:srgbClr val="2C3E50"/>
                </a:solidFill>
                <a:latin typeface="TexMaths Symbols"/>
                <a:ea typeface="TexMaths Symbols"/>
              </a:rPr>
              <a:t>s</a:t>
            </a:r>
            <a:r>
              <a:rPr lang="en-GB" sz="2200" b="0" strike="noStrike" spc="-582" baseline="33000">
                <a:solidFill>
                  <a:srgbClr val="2C3E50"/>
                </a:solidFill>
                <a:latin typeface="TexMaths Symbols"/>
                <a:ea typeface="TexMaths Symbols"/>
              </a:rPr>
              <a:t> 3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L</a:t>
            </a:r>
            <a:r>
              <a:rPr lang="en-GB" sz="2200" b="0" strike="noStrike" spc="-1" baseline="33000">
                <a:solidFill>
                  <a:srgbClr val="2C3E50"/>
                </a:solidFill>
                <a:latin typeface="TexMaths Symbols"/>
                <a:ea typeface="TexMaths Symbols"/>
              </a:rPr>
              <a:t>2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 T </a:t>
            </a:r>
            <a:r>
              <a:rPr lang="en-GB" sz="2200" b="0" strike="noStrike" spc="-1">
                <a:solidFill>
                  <a:srgbClr val="2C3E50"/>
                </a:solidFill>
                <a:latin typeface="TexMaths Roman"/>
                <a:ea typeface="TexMaths Roman"/>
              </a:rPr>
              <a:t>log </a:t>
            </a:r>
            <a:r>
              <a:rPr lang="en-GB" sz="2200" b="0" strike="noStrike" spc="-1">
                <a:solidFill>
                  <a:srgbClr val="2C3E50"/>
                </a:solidFill>
                <a:latin typeface="TexMaths Symbols"/>
                <a:ea typeface="TexMaths Symbols"/>
              </a:rPr>
              <a:t>E / E</a:t>
            </a:r>
            <a:r>
              <a:rPr lang="en-GB" sz="2200" b="0" strike="noStrike" spc="-1">
                <a:solidFill>
                  <a:srgbClr val="2C3E50"/>
                </a:solidFill>
                <a:latin typeface="Noto Sans"/>
                <a:ea typeface="Noto Sans"/>
              </a:rPr>
              <a:t> </a:t>
            </a:r>
            <a:endParaRPr lang="en-GB" sz="2200" b="0" strike="noStrike" spc="-1">
              <a:solidFill>
                <a:srgbClr val="2C3E50"/>
              </a:solidFill>
              <a:latin typeface="Noto Sans"/>
            </a:endParaRPr>
          </a:p>
        </p:txBody>
      </p:sp>
      <p:sp>
        <p:nvSpPr>
          <p:cNvPr id="580" name="TextBox 579"/>
          <p:cNvSpPr txBox="1"/>
          <p:nvPr/>
        </p:nvSpPr>
        <p:spPr>
          <a:xfrm>
            <a:off x="5040000" y="2932560"/>
            <a:ext cx="4140000" cy="13345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Strong dependence on elastic E-loss used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Small systems elastic is </a:t>
            </a:r>
            <a:r>
              <a:rPr lang="en-GB" sz="1800" b="1" strike="noStrike" spc="-1">
                <a:solidFill>
                  <a:srgbClr val="2C3E50"/>
                </a:solidFill>
                <a:latin typeface="Noto Sans"/>
              </a:rPr>
              <a:t>~1-3x</a:t>
            </a: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 more important than radiative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Picture 581"/>
          <p:cNvPicPr/>
          <p:nvPr/>
        </p:nvPicPr>
        <p:blipFill>
          <a:blip r:embed="rId2"/>
          <a:stretch/>
        </p:blipFill>
        <p:spPr>
          <a:xfrm>
            <a:off x="360000" y="900000"/>
            <a:ext cx="4384440" cy="3362040"/>
          </a:xfrm>
          <a:prstGeom prst="rect">
            <a:avLst/>
          </a:prstGeom>
          <a:ln w="10800">
            <a:noFill/>
          </a:ln>
        </p:spPr>
      </p:pic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Large Formation Time Assumption</a:t>
            </a:r>
          </a:p>
        </p:txBody>
      </p:sp>
      <p:sp>
        <p:nvSpPr>
          <p:cNvPr id="583" name="TextBox 582"/>
          <p:cNvSpPr txBox="1"/>
          <p:nvPr/>
        </p:nvSpPr>
        <p:spPr>
          <a:xfrm>
            <a:off x="5040000" y="1016280"/>
            <a:ext cx="5040000" cy="348372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1" strike="noStrike" spc="-1">
                <a:solidFill>
                  <a:srgbClr val="2C3E50"/>
                </a:solidFill>
                <a:latin typeface="Noto Sans"/>
              </a:rPr>
              <a:t>Large contributions </a:t>
            </a: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to SPL corr. at high energies from regions of phase space </a:t>
            </a:r>
            <a:r>
              <a:rPr lang="en-GB" sz="1600" b="1" strike="noStrike" spc="-1">
                <a:solidFill>
                  <a:srgbClr val="2C3E50"/>
                </a:solidFill>
                <a:latin typeface="Noto Sans"/>
              </a:rPr>
              <a:t>not allowed</a:t>
            </a: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 according to Large Formation Time assumption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Also impacts DGLV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Future work should include a full rederivation of DGLV with LFT assumption relaxed</a:t>
            </a: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00" b="0" strike="noStrike" spc="-1">
                <a:solidFill>
                  <a:srgbClr val="2C3E50"/>
                </a:solidFill>
                <a:latin typeface="Noto Sans"/>
              </a:rPr>
              <a:t>Can implement a phenomenological cut in the phase space as well to limit assumption-violating contributions</a:t>
            </a:r>
          </a:p>
        </p:txBody>
      </p:sp>
      <p:pic>
        <p:nvPicPr>
          <p:cNvPr id="584" name="Picture 583"/>
          <p:cNvPicPr/>
          <p:nvPr/>
        </p:nvPicPr>
        <p:blipFill>
          <a:blip r:embed="rId3"/>
          <a:stretch/>
        </p:blipFill>
        <p:spPr>
          <a:xfrm>
            <a:off x="1800000" y="4262040"/>
            <a:ext cx="7020000" cy="140796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Picture 585"/>
          <p:cNvPicPr/>
          <p:nvPr/>
        </p:nvPicPr>
        <p:blipFill>
          <a:blip r:embed="rId2"/>
          <a:stretch/>
        </p:blipFill>
        <p:spPr>
          <a:xfrm>
            <a:off x="215640" y="1216080"/>
            <a:ext cx="4824360" cy="3643920"/>
          </a:xfrm>
          <a:prstGeom prst="rect">
            <a:avLst/>
          </a:prstGeom>
          <a:ln w="10800">
            <a:noFill/>
          </a:ln>
        </p:spPr>
      </p:pic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Turning Off Elastic E-Loss</a:t>
            </a:r>
          </a:p>
        </p:txBody>
      </p:sp>
      <p:pic>
        <p:nvPicPr>
          <p:cNvPr id="587" name="Picture 586"/>
          <p:cNvPicPr/>
          <p:nvPr/>
        </p:nvPicPr>
        <p:blipFill>
          <a:blip r:embed="rId3"/>
          <a:stretch/>
        </p:blipFill>
        <p:spPr>
          <a:xfrm>
            <a:off x="5040000" y="1260000"/>
            <a:ext cx="4879080" cy="372744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Gluon to Light Quark Crossover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8B1B3F-D391-E50A-1A6C-DE246A57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07" y="1430767"/>
            <a:ext cx="4538098" cy="3475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2A422-F049-302F-2A67-5EB53DE15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5" y="1304365"/>
            <a:ext cx="4656812" cy="372879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Controlling the LFT approximation</a:t>
            </a:r>
          </a:p>
        </p:txBody>
      </p:sp>
      <p:pic>
        <p:nvPicPr>
          <p:cNvPr id="594" name="Picture 593"/>
          <p:cNvPicPr/>
          <p:nvPr/>
        </p:nvPicPr>
        <p:blipFill>
          <a:blip r:embed="rId2"/>
          <a:stretch/>
        </p:blipFill>
        <p:spPr>
          <a:xfrm>
            <a:off x="1040040" y="914760"/>
            <a:ext cx="8679960" cy="910800"/>
          </a:xfrm>
          <a:prstGeom prst="rect">
            <a:avLst/>
          </a:prstGeom>
          <a:ln w="108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08D02A-CE14-484E-E9C5-C5DED9D6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87" y="1825560"/>
            <a:ext cx="9240112" cy="397424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595"/>
          <p:cNvPicPr/>
          <p:nvPr/>
        </p:nvPicPr>
        <p:blipFill>
          <a:blip r:embed="rId2"/>
          <a:stretch/>
        </p:blipFill>
        <p:spPr>
          <a:xfrm>
            <a:off x="0" y="1006200"/>
            <a:ext cx="2191320" cy="1513800"/>
          </a:xfrm>
          <a:prstGeom prst="rect">
            <a:avLst/>
          </a:prstGeom>
          <a:ln w="10800">
            <a:noFill/>
          </a:ln>
        </p:spPr>
      </p:pic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strike="noStrike" spc="-1">
                <a:solidFill>
                  <a:srgbClr val="FFFFFF"/>
                </a:solidFill>
                <a:latin typeface="Roboto"/>
              </a:rPr>
              <a:t>Example contribution to SPL corr.</a:t>
            </a:r>
          </a:p>
        </p:txBody>
      </p:sp>
      <p:pic>
        <p:nvPicPr>
          <p:cNvPr id="597" name="Picture 596"/>
          <p:cNvPicPr/>
          <p:nvPr/>
        </p:nvPicPr>
        <p:blipFill>
          <a:blip r:embed="rId3"/>
          <a:stretch/>
        </p:blipFill>
        <p:spPr>
          <a:xfrm>
            <a:off x="3075480" y="959400"/>
            <a:ext cx="6644160" cy="1740600"/>
          </a:xfrm>
          <a:prstGeom prst="rect">
            <a:avLst/>
          </a:prstGeom>
          <a:ln w="10800">
            <a:noFill/>
          </a:ln>
        </p:spPr>
      </p:pic>
      <p:pic>
        <p:nvPicPr>
          <p:cNvPr id="598" name="Picture 597"/>
          <p:cNvPicPr/>
          <p:nvPr/>
        </p:nvPicPr>
        <p:blipFill>
          <a:blip r:embed="rId4"/>
          <a:stretch/>
        </p:blipFill>
        <p:spPr>
          <a:xfrm>
            <a:off x="1980000" y="2520000"/>
            <a:ext cx="5391000" cy="1406520"/>
          </a:xfrm>
          <a:prstGeom prst="rect">
            <a:avLst/>
          </a:prstGeom>
          <a:ln w="10800">
            <a:noFill/>
          </a:ln>
        </p:spPr>
      </p:pic>
      <p:sp>
        <p:nvSpPr>
          <p:cNvPr id="599" name="TextBox 598"/>
          <p:cNvSpPr txBox="1"/>
          <p:nvPr/>
        </p:nvSpPr>
        <p:spPr>
          <a:xfrm>
            <a:off x="5920920" y="3989160"/>
            <a:ext cx="2880000" cy="401400"/>
          </a:xfrm>
          <a:prstGeom prst="rect">
            <a:avLst/>
          </a:prstGeom>
          <a:noFill/>
          <a:ln w="1080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en-GB" sz="1800" b="0" strike="noStrike" spc="-1">
                <a:solidFill>
                  <a:srgbClr val="2C3E50"/>
                </a:solidFill>
                <a:latin typeface="Noto Sans"/>
              </a:rPr>
              <a:t>Pole at </a:t>
            </a:r>
          </a:p>
        </p:txBody>
      </p:sp>
      <p:pic>
        <p:nvPicPr>
          <p:cNvPr id="600" name="Picture 599"/>
          <p:cNvPicPr/>
          <p:nvPr/>
        </p:nvPicPr>
        <p:blipFill>
          <a:blip r:embed="rId5"/>
          <a:srcRect l="9873"/>
          <a:stretch/>
        </p:blipFill>
        <p:spPr>
          <a:xfrm>
            <a:off x="7720920" y="3960000"/>
            <a:ext cx="1639080" cy="590040"/>
          </a:xfrm>
          <a:prstGeom prst="rect">
            <a:avLst/>
          </a:prstGeom>
          <a:ln w="10800">
            <a:noFill/>
          </a:ln>
        </p:spPr>
      </p:pic>
      <p:sp>
        <p:nvSpPr>
          <p:cNvPr id="601" name="Straight Connector 600"/>
          <p:cNvSpPr/>
          <p:nvPr/>
        </p:nvSpPr>
        <p:spPr>
          <a:xfrm flipH="1" flipV="1">
            <a:off x="6840000" y="3600000"/>
            <a:ext cx="720000" cy="389160"/>
          </a:xfrm>
          <a:prstGeom prst="line">
            <a:avLst/>
          </a:prstGeom>
          <a:ln w="29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31C447-EA38-40BA-2029-2454828DE5F5}"/>
              </a:ext>
            </a:extLst>
          </p:cNvPr>
          <p:cNvSpPr txBox="1"/>
          <p:nvPr/>
        </p:nvSpPr>
        <p:spPr>
          <a:xfrm>
            <a:off x="5138531" y="1057616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[34] S. Acharya et al. (ALICE), JHEP 01, 199 (2024), arXiv:2308.16590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[35]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719, 18 (2013), arXiv:1205.5761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726, 164 (2013), arXiv:1307.3237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[37]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06, 190 (2015), arXiv:1405.4632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[38] V. Khachatryan et al. (CMS), Phys. Lett. B 742, 200 (2015), arXiv:1409.3392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[39] A. Adare et al. (PHENIX), Phys. Rev. C 97, 064904 (2018), arXiv:1710.09736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[40]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121, 082301 (2018), arXiv:1804.09767 [hep-ex].</a:t>
            </a:r>
          </a:p>
          <a:p>
            <a:r>
              <a:rPr lang="en-ZA" sz="800" dirty="0"/>
              <a:t>[41] S. Acharya et al. (ALICE), JHEP 05, 243 (2023), arXiv:2206.04587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[42] A. Tumasyan et al. (CMS), JHEP 05, 007 (2023), arXiv:2205.00080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[43] K. Aamodt et al. (ALICE), Phys. Rev. Lett. 105, 252302 (2010), arXiv:1011.3914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[44] K. Aamodt et al. (ALICE), Phys. Rev. Lett. 107, 032301 (2011), arXiv:1105.3865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[45]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87, 014902 (2013), arXiv:1204.1409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[46] G. Aad et al. (ATLAS), Phys. Lett. B 725, 60 (2013), arXiv:1303.2084 [hep-ex].</a:t>
            </a:r>
          </a:p>
          <a:p>
            <a:r>
              <a:rPr lang="en-ZA" sz="800" dirty="0"/>
              <a:t>[47]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89, 044906 (2014), arXiv:1310.8651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[48]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Lett. B 724, 213 (2013), arXiv:1305.0609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[49] G. Aad et al. (ATLAS), Eur. Phys. J. C 74, 3157 (2014), arXiv:1408.4342 [hep-ex].</a:t>
            </a:r>
          </a:p>
          <a:p>
            <a:r>
              <a:rPr lang="en-ZA" sz="800" dirty="0"/>
              <a:t>[50]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90, 054901 (2014), arXiv:1406.2474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[51] V. Khachatryan et al. (CMS), Phys. Rev. Lett. 115, 012301 (2015), arXiv:1502.05382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[52] J. Adam et al. (ALICE), Phys. Rev. Lett. 116, 132302 (2016), arXiv:1602.01119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[53]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97, 024904 (2018), arXiv:1708.03559 [hep-ex].</a:t>
            </a:r>
          </a:p>
          <a:p>
            <a:r>
              <a:rPr lang="en-ZA" sz="800" dirty="0"/>
              <a:t>[54]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776, 195 (2018), arXiv:1702.00630 [hep-ex].</a:t>
            </a:r>
          </a:p>
          <a:p>
            <a:r>
              <a:rPr lang="en-ZA" sz="800" dirty="0"/>
              <a:t>[55]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101, 014912 (2020), arXiv:1904.11519 [hep-ex].</a:t>
            </a:r>
          </a:p>
          <a:p>
            <a:r>
              <a:rPr lang="en-ZA" sz="800" dirty="0"/>
              <a:t>[56] G. Aad et al. (ATLAS), Phys. Rev. C 90, 024905 (2014), arXiv:1403.0489 [hep-ex].</a:t>
            </a:r>
          </a:p>
          <a:p>
            <a:r>
              <a:rPr lang="en-ZA" sz="800" dirty="0"/>
              <a:t>[57] G. Aad et al. (ATLAS), Phys. Rev. C 92, 034903 (2015), arXiv:1504.01289 [hep-ex].</a:t>
            </a:r>
          </a:p>
          <a:p>
            <a:r>
              <a:rPr lang="en-ZA" sz="800" dirty="0"/>
              <a:t>[58] J. Adam et al. (ALICE), Phys. Rev. Lett. 117, 182301 (2016), arXiv:1604.07663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[59] S. Acharya et al. (ALICE), Phys. Rev. C 97, 024906 (2018), arXiv:1709.01127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[60] M. </a:t>
            </a:r>
            <a:r>
              <a:rPr lang="en-ZA" sz="800" dirty="0" err="1"/>
              <a:t>Aaboud</a:t>
            </a:r>
            <a:r>
              <a:rPr lang="en-ZA" sz="800" dirty="0"/>
              <a:t> et al. (ATLAS), Phys. Lett. B 789, 444 (2019), arXiv:1807.02012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103, 014902 (2021), arXiv:1905.09935 [hep-ex].</a:t>
            </a:r>
          </a:p>
          <a:p>
            <a:r>
              <a:rPr lang="en-ZA" sz="800" dirty="0"/>
              <a:t>[62] B. </a:t>
            </a:r>
            <a:r>
              <a:rPr lang="en-ZA" sz="800" dirty="0" err="1"/>
              <a:t>Aboona</a:t>
            </a:r>
            <a:r>
              <a:rPr lang="en-ZA" sz="800" dirty="0"/>
              <a:t> et al. (STAR), Phys. Lett. B 839, 137755 (2023), arXiv:2211.11637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[63] S. Acharya et al. (ALICE), Phys. Lett. B 773, 68 (2017), arXiv:1705.04377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[64]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80, 534 (2020), arXiv:1910.08789 [hep-ex].</a:t>
            </a:r>
          </a:p>
          <a:p>
            <a:endParaRPr lang="en-ZA" sz="800" dirty="0"/>
          </a:p>
          <a:p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09A4F-AE2C-A4ED-97F3-09ECE2D8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68F4E-1756-CF7D-03F2-B2682A001C76}"/>
              </a:ext>
            </a:extLst>
          </p:cNvPr>
          <p:cNvSpPr txBox="1"/>
          <p:nvPr/>
        </p:nvSpPr>
        <p:spPr>
          <a:xfrm>
            <a:off x="188844" y="1021928"/>
            <a:ext cx="4651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[1] V. Khachatryan et al. (CMS), JHEP 09, 091 (2010), arXiv:1009.4122 [hep-ex].</a:t>
            </a:r>
          </a:p>
          <a:p>
            <a:r>
              <a:rPr lang="en-ZA" sz="800" dirty="0"/>
              <a:t>[2]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07, 076 (2011), arXiv:1105.2438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[3] G. Aad et al. (ATLAS), Phys. Rev. Lett. 110, 182302 (2013), arXiv:1212.5198 [hep-ex].</a:t>
            </a:r>
          </a:p>
          <a:p>
            <a:r>
              <a:rPr lang="en-ZA" sz="800" dirty="0"/>
              <a:t>[4]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719, 29 (2013), arXiv:1212.2001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[5]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Lett. B 718, 795 (2013), arXiv:1210.5482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2012 (2012), arXiv:1201.3158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[7] G. Aad et al. (ATLAS), Phys. Rev. C 90, 044906 (2014), arXiv:1409.1792 [hep-ex].</a:t>
            </a:r>
          </a:p>
          <a:p>
            <a:r>
              <a:rPr lang="en-ZA" sz="800" dirty="0"/>
              <a:t>[8] V. Khachatryan et al. (CMS), Phys. Rev. Lett. 116, 172302 (2016), arXiv:1510.03068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[9] S. Acharya et al. (ALICE), Phys. Rev. Lett. 132, 172302 (2024), arXiv:2311.14357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[10] K. Aamodt et al. (ALICE), Phys. Lett. B 708, 249 (2012), arXiv:1109.2501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[11] G. Aad et al. (ATLAS), Phys. Rev. C 86, 014907 (2012), arXiv:1203.3087 [hep-ex].</a:t>
            </a:r>
          </a:p>
          <a:p>
            <a:r>
              <a:rPr lang="en-ZA" sz="800" dirty="0"/>
              <a:t>[12] A. Adare et al. (PHENIX), Phys. Rev. Lett. 114, 192301 (2015), arXiv:1404.7461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[13] G. Aad et al. (ATLAS), Phys. Rev. Lett. 116, 172301 (2016), arXiv:1509.04776 [hep-ex].</a:t>
            </a:r>
          </a:p>
          <a:p>
            <a:r>
              <a:rPr lang="en-ZA" sz="800" dirty="0"/>
              <a:t>[14] L. Adamczyk et al. (STAR), Phys. Lett. B 747, 265 (2015), arXiv:1502.07652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[15] J. Adam et al. (ALICE), JHEP 09, 164 (2016), arXiv:1606.06057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[16] J. Adam et al. (ALICE), Phys. Lett. B 762, 376 (2016), arXiv:1605.02035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[17] V. Khachatryan et al. (CMS), Phys. Lett. B 765, 193 (2017), arXiv:1606.06198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77, 428 (2017), arXiv:1705.04176 [hep-ex].</a:t>
            </a:r>
          </a:p>
          <a:p>
            <a:r>
              <a:rPr lang="en-ZA" sz="800" dirty="0"/>
              <a:t>[19] S. Acharya et al. (ALICE), JHEP 09, 032 (2017), arXiv:1707.05690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092301 (2018), arXiv:1709.09189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[21] S. Acharya et al. (ALICE), JHEP 09, 006 (2018), arXiv:1805.04390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[22] C. Aidala et al. (PHENIX), Nature Phys. 15, 214 (2019), arXiv:1805.02973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[23] S. Acharya et al. (ALICE), Phys. Rev. Lett. 123, 142301 (2019), arXiv:1903.01790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[24] S. Acharya et al. (ALICE), JHEP 05, 085 (2020), arXiv:2002.00633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[25] M. I. Abdulhamid et al. (STAR), Phys. Rev. Lett. 130, 242301 (2023), arXiv:2210.11352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[26] G. Aad et al. (ATLAS), Phys. Lett. B 707, 330 (2012), arXiv:1108.6018 [hep-ex].</a:t>
            </a:r>
          </a:p>
          <a:p>
            <a:r>
              <a:rPr lang="en-ZA" sz="800" dirty="0"/>
              <a:t>[27] G. Aad et al. (ATLAS), Eur. Phys. J. C 74, 2982 (2014), arXiv:1405.3936 [hep-ex].</a:t>
            </a:r>
          </a:p>
          <a:p>
            <a:r>
              <a:rPr lang="en-ZA" sz="800" dirty="0"/>
              <a:t>[28] R. Aaij et al. (LHCb), Phys. Lett. B 762, 473 (2016), arXiv:1512.00439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[29] J. Adam et al. (ALICE), Phys. Lett. B 753, 126 (2016), arXiv:1506.08032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[30]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95, 064914 (2017), arXiv:1606.08170 [hep-ex].</a:t>
            </a:r>
          </a:p>
          <a:p>
            <a:r>
              <a:rPr lang="en-ZA" sz="800" dirty="0"/>
              <a:t>[31] V. Khachatryan et al. (CMS), Phys. Rev. C 96, 014915 (2017), arXiv:1604.05347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[32]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98, 044902 (2018), arXiv:1710.07864 [</a:t>
            </a:r>
            <a:r>
              <a:rPr lang="en-ZA" sz="800" dirty="0" err="1"/>
              <a:t>nucl</a:t>
            </a:r>
            <a:r>
              <a:rPr lang="en-ZA" sz="800" dirty="0"/>
              <a:t>-ex].[33] G. Aad et al. (ATLAS), (2023), arXiv:2308.16745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endParaRPr lang="en-ZA" sz="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685D31-D5CC-4C0C-DEB1-942688DC83F3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71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4D0C6-2A62-8295-9293-A53449AEC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253985-6896-2345-42DC-FA31209407AA}"/>
              </a:ext>
            </a:extLst>
          </p:cNvPr>
          <p:cNvSpPr txBox="1"/>
          <p:nvPr/>
        </p:nvSpPr>
        <p:spPr>
          <a:xfrm>
            <a:off x="5138531" y="1057616"/>
            <a:ext cx="46515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[97] J. Adam et al. (ALICE), Phys. Lett. B 768, 203 (2017), arXiv:1506.09206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[98] J. Adam et al. (ALICE), Phys. Lett. B 760, 720 (2016), arXiv:1601.03658 [</a:t>
            </a:r>
            <a:r>
              <a:rPr lang="en-ZA" sz="800" dirty="0" err="1"/>
              <a:t>nucl</a:t>
            </a:r>
            <a:r>
              <a:rPr lang="en-ZA" sz="800" dirty="0"/>
              <a:t>-ex].[99] V. Khachatryan et al. (CMS), Phys. Lett. B 768, 103 (2017), arXiv:1605.06699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[100]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728, 216 (2014), [Erratum: Phys.Lett.B 734, 409–410</a:t>
            </a:r>
          </a:p>
          <a:p>
            <a:r>
              <a:rPr lang="en-ZA" sz="800" dirty="0"/>
              <a:t>(2014)], arXiv:1307.5543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[101] J. Adam et al. (ALICE), Nature Phys. 13, 535 (2017), arXiv:1606.07424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[102] S. Acharya et al. (ALICE), Eur. Phys. J. C 80, 693 (2020), arXiv:2003.02394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[103] S. Acharya et al. (ALICE), Eur. Phys. J. C 81, 584 (2021), arXiv:2101.03100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[104] S. Acharya et al. (ALICE), Eur. Phys. J. C 84, 813 (2024), arXiv:2211.04384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[105] K. Aamodt et al. (ALICE), Phys. Rev. D 84, 112004 (2011), arXiv:1101.3665 [hep-ex].</a:t>
            </a:r>
          </a:p>
          <a:p>
            <a:r>
              <a:rPr lang="en-ZA" sz="800" dirty="0"/>
              <a:t>[106]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739, 139 (2014), arXiv:1404.1194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[107] J. Adam et al. (ALICE), Phys. Rev. C 91, 034906 (2015), arXiv:1502.00559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[108] J. Adam et al. (ALICE), Phys. Rev. C 92, 054908 (2015), arXiv:1506.07884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[109] J. Adam et al. (ALICE), Phys. Rev. C 93, 024905 (2016), arXiv:1507.06842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[110] M. </a:t>
            </a:r>
            <a:r>
              <a:rPr lang="en-ZA" sz="800" dirty="0" err="1"/>
              <a:t>Aaboud</a:t>
            </a:r>
            <a:r>
              <a:rPr lang="en-ZA" sz="800" dirty="0"/>
              <a:t> et al. (ATLAS), Phys. Rev. C 96, 064908 (2017), arXiv:1704.01621 [hep-ex].</a:t>
            </a:r>
          </a:p>
          <a:p>
            <a:r>
              <a:rPr lang="en-ZA" sz="800" dirty="0"/>
              <a:t>[111] S. Acharya et al. (ALICE), Phys. Rev. C 96, 064613 (2017), arXiv:1709.01731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[112] A. Tumasyan et al. (CMS), Phys. Lett. B 857, 138936 (2024), arXiv:2301.05290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[113] A. Tumasyan et al. (CMS), Phys. Rev. C 109, 024914 (2024), arXiv:2306.11574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[114] J. Adam et al. (ALICE), Phys. Lett. B 754, 235 (2016), arXiv:1509.07324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[115] S. Acharya et al. (ALICE), Phys. Rev. C 99, 024912 (2019), arXiv:1803.09857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[116] S. Acharya et al. (ALICE), (2023), arXiv:2308.16704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[117] G. Aad et al. (ATLAS), Eur. Phys. J. C 80, 73 (2020), arXiv:1910.13978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80, 64 (2020), arXiv:1906.08290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[119] G. Aad et al. (ATLAS), Phys. Rev. Lett. 131, 162301 (2023), arXiv:2303.17357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[120] S. Acharya et al. (ALICE), JHEP 08, 234 (2024), arXiv:2212.12609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[121] A. Hayrapetyan et al. (CMS), Phys. Rev. Lett. 133, 142301 (2024), arXiv:2312.17103 [hep-ex].</a:t>
            </a:r>
          </a:p>
          <a:p>
            <a:r>
              <a:rPr lang="en-ZA" sz="800" dirty="0"/>
              <a:t>[122] K. Aamodt et al. (ALICE), Phys. Lett. B 696, 30 (2011), arXiv:1012.1004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[123] B. </a:t>
            </a:r>
            <a:r>
              <a:rPr lang="en-ZA" sz="800" dirty="0" err="1"/>
              <a:t>Abelev</a:t>
            </a:r>
            <a:r>
              <a:rPr lang="en-ZA" sz="800" dirty="0"/>
              <a:t> et al. (ALICE), JHEP 09, 112 (2012), arXiv:1203.2160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[124]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720, 52 (2013), arXiv:1208.2711 [hep-ex].</a:t>
            </a:r>
          </a:p>
          <a:p>
            <a:r>
              <a:rPr lang="en-ZA" sz="800" dirty="0"/>
              <a:t>[125]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1945 (2012), arXiv:1202.2554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[126] G. Aad et al. (ATLAS), Phys. Lett. B 748, 392 (2015), arXiv:1412.4092 [hep-ex].</a:t>
            </a:r>
          </a:p>
          <a:p>
            <a:r>
              <a:rPr lang="en-ZA" sz="800" dirty="0"/>
              <a:t>[127] G. Aad et al. (ATLAS), Phys. Rev. Lett. 114, 072302 (2015), arXiv:1411.2357 [hep-ex].</a:t>
            </a:r>
          </a:p>
          <a:p>
            <a:r>
              <a:rPr lang="en-ZA" sz="800" dirty="0"/>
              <a:t>[128] G. Aad et al. (ATLAS), JHEP 09, 050 (2015), arXiv:1504.04337 [hep-ex].</a:t>
            </a: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DA93-26C5-CBD3-65ED-5813E6E1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B1B80-6BB8-6F3B-EBF9-B85955D2860B}"/>
              </a:ext>
            </a:extLst>
          </p:cNvPr>
          <p:cNvSpPr txBox="1"/>
          <p:nvPr/>
        </p:nvSpPr>
        <p:spPr>
          <a:xfrm>
            <a:off x="188844" y="1021928"/>
            <a:ext cx="4651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[65] V. Khachatryan et al. (CMS), Phys. Rev. C 92, 034911 (2015), arXiv:1503.01692 [</a:t>
            </a:r>
            <a:r>
              <a:rPr lang="en-ZA" sz="800" dirty="0" err="1"/>
              <a:t>nucl</a:t>
            </a:r>
            <a:r>
              <a:rPr lang="en-ZA" sz="800" dirty="0"/>
              <a:t>-ex].[66]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142 (2018), arXiv:1709.02301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[67]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96, 064902 (2017), arXiv:1708.07113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[68] G. Aad et al. (ATLAS), Phys. Rev. Lett. 126, 122301 (2021), arXiv:2001.04201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[69] S. Acharya et al. (ALICE), Phys. Rev. C 107, L051901 (2023), arXiv:2206.04574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[70] G. Aad et al. (ATLAS), JHEP 11, 183 (2013), arXiv:1305.2942 [hep-ex].</a:t>
            </a:r>
          </a:p>
          <a:p>
            <a:r>
              <a:rPr lang="en-ZA" sz="800" dirty="0"/>
              <a:t>[71]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789, 643 (2019), arXiv:1711.05594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[72] S. Acharya et al. (ALICE), JHEP 07, 103 (2018), arXiv:1804.02944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[73] G. Aad et al. (ATLAS), Eur. Phys. J. C 79, 985 (2019), arXiv:1907.05176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[74] S. Acharya et al. (ALICE), Phys. Lett. B 834, 137393 (2022), arXiv:2111.06106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[75]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232302 (2013), arXiv:1306.4145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[76]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723, 267 (2013), arXiv:1301.3756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[77] J. Adam et al. (ALICE), Eur. Phys. J. C 76, 86 (2016), arXiv:1509.07255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[78] J. Adam et al. (ALICE), Phys. Rev. C 93, 044903 (2016), arXiv:1512.05739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[79] V. Khachatryan et al. (CMS), Phys. Rev. Lett. 118, 122301 (2017), arXiv:1610.00263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[80] S. Acharya et al. (ALICE), Phys. Lett. B 777, 151 (2018), arXiv:1709.04723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100, 064908 (2019), arXiv:1708.08901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C 97, 044912 (2018), arXiv:1708.01602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[83]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109, 252301 (2012), arXiv:1208.1974 [hep-ex].</a:t>
            </a:r>
          </a:p>
          <a:p>
            <a:r>
              <a:rPr lang="en-ZA" sz="800" dirty="0"/>
              <a:t>[84]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72, 2164 (2012), arXiv:1207.4724 [hep-ex].</a:t>
            </a:r>
          </a:p>
          <a:p>
            <a:r>
              <a:rPr lang="en-ZA" sz="800" dirty="0"/>
              <a:t>[85]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728, 25 (2014), arXiv:1307.6796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[86]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88, 044910 (2013), arXiv:1303.0737 [hep-ex].</a:t>
            </a:r>
          </a:p>
          <a:p>
            <a:r>
              <a:rPr lang="en-ZA" sz="800" dirty="0"/>
              <a:t>[87]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74, 2847 (2014), arXiv:1307.3442 [hep-ex].</a:t>
            </a:r>
          </a:p>
          <a:p>
            <a:r>
              <a:rPr lang="en-ZA" sz="800" dirty="0"/>
              <a:t>[88] C. Andrei (ALICE), </a:t>
            </a:r>
            <a:r>
              <a:rPr lang="en-ZA" sz="800" dirty="0" err="1"/>
              <a:t>Nucl</a:t>
            </a:r>
            <a:r>
              <a:rPr lang="en-ZA" sz="800" dirty="0"/>
              <a:t>. Phys. A 931, 888 (2014), arXiv:1408.0093 [hep-ex].</a:t>
            </a:r>
          </a:p>
          <a:p>
            <a:r>
              <a:rPr lang="en-ZA" sz="800" dirty="0"/>
              <a:t>[89] J. Adam et al. (ALICE), Phys. Lett. B 758, 389 (2016), arXiv:1512.07227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[90] J. Adam et al. (ALICE), Eur. Phys. J. C 76, 245 (2016), arXiv:1601.07868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[91] S. Acharya et al. (ALICE), Eur. Phys. J. C 77, 658 (2017), arXiv:1707.07304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[92] J. Adam et al. (ALICE), Phys. Rev. C 95, 064606 (2017), arXiv:1702.00555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[93] S. Acharya et al. (ALICE), Phys. Rev. C 99, 024906 (2019), arXiv:1807.11321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[94] S. Acharya et al. (ALICE), Phys. Rev. C 101, 044907 (2020), arXiv:1910.07678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[95]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222301 (2013), arXiv:1307.5530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[96]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91, 024609 (2015), arXiv:1404.0495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</p:txBody>
      </p:sp>
    </p:spTree>
    <p:extLst>
      <p:ext uri="{BB962C8B-B14F-4D97-AF65-F5344CB8AC3E}">
        <p14:creationId xmlns:p14="http://schemas.microsoft.com/office/powerpoint/2010/main" val="12472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46F2-DEF6-F0C1-BF7C-3B7A13EF3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>
            <a:extLst>
              <a:ext uri="{FF2B5EF4-FFF2-40B4-BE49-F238E27FC236}">
                <a16:creationId xmlns:a16="http://schemas.microsoft.com/office/drawing/2014/main" id="{455E137B-DE36-93EF-1C5C-0A3C3D6F932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1" dirty="0"/>
              <a:t>Lessons from Heavy-Ion Physics</a:t>
            </a:r>
            <a:endParaRPr lang="en-GB" sz="4000" b="1" strike="noStrike" spc="-1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BFC0D63-47A6-BA0D-F5DF-9CCFEE4ED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55" y="5021017"/>
            <a:ext cx="3554525" cy="629280"/>
          </a:xfrm>
        </p:spPr>
        <p:txBody>
          <a:bodyPr/>
          <a:lstStyle/>
          <a:p>
            <a:r>
              <a:rPr lang="en-ZA" dirty="0"/>
              <a:t>M. L. Miller, K. </a:t>
            </a:r>
            <a:r>
              <a:rPr lang="en-ZA" dirty="0" err="1"/>
              <a:t>Reygers</a:t>
            </a:r>
            <a:r>
              <a:rPr lang="en-ZA" dirty="0"/>
              <a:t>, S. J. Sanders, and P. Steinberg, Ann. Rev. </a:t>
            </a:r>
            <a:r>
              <a:rPr lang="en-ZA" dirty="0" err="1"/>
              <a:t>Nucl</a:t>
            </a:r>
            <a:r>
              <a:rPr lang="en-ZA" dirty="0"/>
              <a:t>. Part. Sci. </a:t>
            </a:r>
            <a:r>
              <a:rPr lang="en-ZA" b="1" dirty="0"/>
              <a:t>57</a:t>
            </a:r>
            <a:r>
              <a:rPr lang="en-ZA" dirty="0"/>
              <a:t>, 205 (2007).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37EEA2-ADC4-14E7-5FA9-C1E82491E091}"/>
              </a:ext>
            </a:extLst>
          </p:cNvPr>
          <p:cNvGrpSpPr/>
          <p:nvPr/>
        </p:nvGrpSpPr>
        <p:grpSpPr>
          <a:xfrm>
            <a:off x="57355" y="1452144"/>
            <a:ext cx="2940741" cy="3236038"/>
            <a:chOff x="57355" y="1452144"/>
            <a:chExt cx="2940741" cy="32360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86D11D-17CB-7795-32A8-73E1940D0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55" y="1452144"/>
              <a:ext cx="2940741" cy="30346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E2EA65-B89C-80A0-54C3-68CB74E65977}"/>
                </a:ext>
              </a:extLst>
            </p:cNvPr>
            <p:cNvSpPr txBox="1"/>
            <p:nvPr/>
          </p:nvSpPr>
          <p:spPr>
            <a:xfrm>
              <a:off x="433152" y="4318850"/>
              <a:ext cx="508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9C2273-8BB7-AEDB-FE22-6503EBA3A4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05" r="11541" b="38084"/>
          <a:stretch>
            <a:fillRect/>
          </a:stretch>
        </p:blipFill>
        <p:spPr>
          <a:xfrm>
            <a:off x="3157099" y="604522"/>
            <a:ext cx="3463157" cy="47298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BF58604-F014-EF8E-B426-CC7AFA468DD2}"/>
              </a:ext>
            </a:extLst>
          </p:cNvPr>
          <p:cNvGrpSpPr/>
          <p:nvPr/>
        </p:nvGrpSpPr>
        <p:grpSpPr>
          <a:xfrm>
            <a:off x="4014216" y="1638912"/>
            <a:ext cx="5533669" cy="1826663"/>
            <a:chOff x="4014216" y="1638912"/>
            <a:chExt cx="5533669" cy="18266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83CB24-8119-D2C5-97F4-F317775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91"/>
            <a:stretch>
              <a:fillRect/>
            </a:stretch>
          </p:blipFill>
          <p:spPr>
            <a:xfrm>
              <a:off x="7568817" y="1638912"/>
              <a:ext cx="1979068" cy="14129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3C130F-97D5-A474-BE89-34EE2F1815DF}"/>
                </a:ext>
              </a:extLst>
            </p:cNvPr>
            <p:cNvSpPr/>
            <p:nvPr/>
          </p:nvSpPr>
          <p:spPr>
            <a:xfrm>
              <a:off x="4014216" y="2953512"/>
              <a:ext cx="798345" cy="512063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4DD53E3-B128-4D30-DE08-EDE34F280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61" y="1638912"/>
              <a:ext cx="2756256" cy="1314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636BF2-E93D-28AE-7679-56DD87DAA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61" y="3051910"/>
              <a:ext cx="2756256" cy="4136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A974183-B72D-9D20-B7BB-6E33693D9193}"/>
              </a:ext>
            </a:extLst>
          </p:cNvPr>
          <p:cNvSpPr txBox="1">
            <a:spLocks/>
          </p:cNvSpPr>
          <p:nvPr/>
        </p:nvSpPr>
        <p:spPr>
          <a:xfrm>
            <a:off x="6803307" y="5041270"/>
            <a:ext cx="4617318" cy="62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ALICE, arXiv:2411.09323 [</a:t>
            </a:r>
            <a:r>
              <a:rPr lang="en-ZA" dirty="0" err="1"/>
              <a:t>nucl</a:t>
            </a:r>
            <a:r>
              <a:rPr lang="en-ZA" dirty="0"/>
              <a:t>-ex] (2024).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1C2C0-CC5A-4F5F-2169-3D477AB0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A9A599-94F2-EC41-5052-2EA29EDF3B95}"/>
              </a:ext>
            </a:extLst>
          </p:cNvPr>
          <p:cNvSpPr txBox="1"/>
          <p:nvPr/>
        </p:nvSpPr>
        <p:spPr>
          <a:xfrm>
            <a:off x="5240268" y="550720"/>
            <a:ext cx="46515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800" dirty="0"/>
          </a:p>
          <a:p>
            <a:endParaRPr lang="en-ZA" sz="800" dirty="0"/>
          </a:p>
          <a:p>
            <a:endParaRPr lang="en-ZA" sz="800" dirty="0"/>
          </a:p>
          <a:p>
            <a:r>
              <a:rPr lang="en-ZA" sz="800" dirty="0"/>
              <a:t>[158]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Lett. 109, 022301 (2012), arXiv:1204.1850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[159] G. Aad et al. (ATLAS), Phys. Rev. C 105, 064903 (2022), arXiv:2111.06606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[160] A. Tumasyan et al. (CMS), JHEP 07, 139 (2023), arXiv:2210.08325 [hep-ex].</a:t>
            </a:r>
          </a:p>
          <a:p>
            <a:r>
              <a:rPr lang="en-ZA" sz="800" dirty="0"/>
              <a:t>[161] E. Abbas et al. (ALICE), Phys. Rev. Lett. 111, 162301 (2013), arXiv:1303.5880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[162]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111, 102301 (2013), arXiv:1305.2707 [</a:t>
            </a:r>
            <a:r>
              <a:rPr lang="en-ZA" sz="800" dirty="0" err="1"/>
              <a:t>nucl</a:t>
            </a:r>
            <a:r>
              <a:rPr lang="en-ZA" sz="800" dirty="0"/>
              <a:t>-ex].[163]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C 90, 034904 (2014), arXiv:1405.2001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[164] J. Adam et al. (ALICE), Phys. Lett. B 753, 41 (2016), arXiv:1507.03134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[165] J. Adam et al. (ALICE), Eur. Phys. J. C 77, 245 (2017), arXiv:1605.06963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[166] J. Adam et al. (ALICE), JHEP 09, 028 (2016), arXiv:1606.00321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[167] V. Khachatryan et al. (CMS), Eur. Phys. J. C 77, 252 (2017), arXiv:1610.00613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[168] S. Acharya et al. (ALICE), Phys. Rev. Lett. 120, 102301 (2018), arXiv:1707.01005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[169] S. Acharya et al. (ALICE), Phys. Lett. B 780, 7 (2018), arXiv:1709.06807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[170] S. Acharya et al. (ALICE), Phys. Rev. Lett. 119, 242301 (2017), arXiv:1709.05260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[171]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202301 (2018), arXiv:1708.03497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[172] S. Acharya et al. (ALICE), Phys. Rev. Lett. 122, 072301 (2019), arXiv:1805.04367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[173] S. Acharya et al. (ALICE), JHEP 10, 141 (2020), arXiv:2005.14518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[174] G. Aad et al. (ATLAS), Phys. Lett. B 807, 135595 (2020), arXiv:2003.03565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813, 136036 (2021), arXiv:2009.07065 [hep-ex].</a:t>
            </a:r>
          </a:p>
          <a:p>
            <a:r>
              <a:rPr lang="en-ZA" sz="800" dirty="0"/>
              <a:t>[176] A. Tumasyan et al. (CMS), Phys. Rev. Lett. 129, 022001 (2022), arXiv:2112.12236 [hep-ex].</a:t>
            </a:r>
          </a:p>
          <a:p>
            <a:r>
              <a:rPr lang="en-ZA" sz="800" dirty="0"/>
              <a:t>[177] S. Acharya et al. (ALICE), Phys. Lett. B 846, 137782 (2023), arXiv:2210.08980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[178] A. Tumasyan et al. (CMS), Phys. Lett. B 850, 138389 (2024), arXiv:2212.01636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[179] A. Tumasyan et al. (CMS), JHEP 10, 115 (2023), arXiv:2305.16928 [hep-ex].</a:t>
            </a:r>
          </a:p>
          <a:p>
            <a:r>
              <a:rPr lang="en-ZA" sz="800" dirty="0"/>
              <a:t>[180] A. Tumasyan et al. (CMS), Phys. Lett. B 850, 138518 (2024), arXiv:2310.03233 [hep-ex].</a:t>
            </a:r>
          </a:p>
          <a:p>
            <a:r>
              <a:rPr lang="en-ZA" sz="800" dirty="0"/>
              <a:t>[181] S. Acharya et al. (ALICE), Phys. Rev. Lett. 123, 192301 (2019), arXiv:1907.03169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[182] G. Aad et al. (ATLAS), Phys. Rev. Lett. 124, 082301 (2020), arXiv:1909.01650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819, 136385 (2021), arXiv:2006.07707 [hep-ex].</a:t>
            </a:r>
          </a:p>
          <a:p>
            <a:r>
              <a:rPr lang="en-ZA" sz="800" dirty="0"/>
              <a:t>[184] B. </a:t>
            </a:r>
            <a:r>
              <a:rPr lang="en-ZA" sz="800" dirty="0" err="1"/>
              <a:t>Abelev</a:t>
            </a:r>
            <a:r>
              <a:rPr lang="en-ZA" sz="800" dirty="0"/>
              <a:t> et al. (ALICE), Phys. Rev. Lett. 109, 072301 (2012), arXiv:1202.1383 [hep-ex].</a:t>
            </a:r>
          </a:p>
          <a:p>
            <a:r>
              <a:rPr lang="en-ZA" sz="800" dirty="0"/>
              <a:t>[185]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05, 063 (2012), arXiv:1201.5069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[186]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Lett. 109, 222301 (2012), [Erratum: </a:t>
            </a:r>
            <a:r>
              <a:rPr lang="en-ZA" sz="800" dirty="0" err="1"/>
              <a:t>Phys.Rev.Lett</a:t>
            </a:r>
            <a:r>
              <a:rPr lang="en-ZA" sz="800" dirty="0"/>
              <a:t>. 120,</a:t>
            </a:r>
          </a:p>
          <a:p>
            <a:r>
              <a:rPr lang="en-ZA" sz="800" dirty="0"/>
              <a:t>199903 (2018)], arXiv:1208.2826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[187]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02, 073 (2014), arXiv:1308.6726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[188] S. </a:t>
            </a:r>
            <a:r>
              <a:rPr lang="en-ZA" sz="800" dirty="0" err="1"/>
              <a:t>Chatrchyan</a:t>
            </a:r>
            <a:r>
              <a:rPr lang="en-ZA" sz="800" dirty="0"/>
              <a:t> et al. (CMS), JHEP 04, 103 (2014), arXiv:1312.6300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endParaRPr lang="en-ZA" sz="800" dirty="0"/>
          </a:p>
          <a:p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B4C9D-2A6D-22DC-2AE4-65F9AFCC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B2ED13-2C22-9005-D3BF-83EBAC59436E}"/>
              </a:ext>
            </a:extLst>
          </p:cNvPr>
          <p:cNvSpPr txBox="1"/>
          <p:nvPr/>
        </p:nvSpPr>
        <p:spPr>
          <a:xfrm>
            <a:off x="188844" y="1021928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[129] J. Adam et al. (ALICE), Phys. Lett. B 746, 1 (2015), arXiv:1502.01689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[130] V. Khachatryan et al. (CMS), Eur. Phys. J. C 75, 237 (2015), arXiv:1502.05387 [</a:t>
            </a:r>
            <a:r>
              <a:rPr lang="en-ZA" sz="800" dirty="0" err="1"/>
              <a:t>nucl</a:t>
            </a:r>
            <a:r>
              <a:rPr lang="en-ZA" sz="800" dirty="0"/>
              <a:t>-ex].[131] J. Adam et al. (ALICE), (2016), 10.1140/</a:t>
            </a:r>
            <a:r>
              <a:rPr lang="en-ZA" sz="800" dirty="0" err="1"/>
              <a:t>epjc</a:t>
            </a:r>
            <a:r>
              <a:rPr lang="en-ZA" sz="800" dirty="0"/>
              <a:t>/s10052-016-4107-8, arXiv:1603.03402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[132] V. Khachatryan et al. (CMS), JHEP 04, 039 (2017), arXiv:1611.01664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772, 306 (2017), arXiv:1612.08972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[134] S. Acharya et al. (ALICE), Phys. Lett. B 793, 420 (2019), arXiv:1805.05212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[135] S. Acharya et al. (ALICE), Phys. Lett. B 788, 166 (2019), arXiv:1805.04399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[136] S. Acharya et al. (ALICE), JHEP 11, 013 (2018), arXiv:1802.09145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[137]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10, 138 (2018), arXiv:1809.00201 [hep-ex].</a:t>
            </a:r>
          </a:p>
          <a:p>
            <a:r>
              <a:rPr lang="en-ZA" sz="800" dirty="0"/>
              <a:t>[138] G. Aad et al. (ATLAS), JHEP 07, 074 (2023), arXiv:2211.15257 [hep-ex].</a:t>
            </a:r>
          </a:p>
          <a:p>
            <a:r>
              <a:rPr lang="en-ZA" sz="800" dirty="0"/>
              <a:t>[139] G. Aad et al. (ATLAS), Phys. Lett. B 846, 138154 (2023), arXiv:2303.10090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[140] G. Aad et al. (ATLAS), Phys. Rev. Lett. 105, 252303 (2010), arXiv:1011.6182 [hep-ex].</a:t>
            </a:r>
          </a:p>
          <a:p>
            <a:r>
              <a:rPr lang="en-ZA" sz="800" dirty="0"/>
              <a:t>[141] S. </a:t>
            </a:r>
            <a:r>
              <a:rPr lang="en-ZA" sz="800" dirty="0" err="1"/>
              <a:t>Chatrchyan</a:t>
            </a:r>
            <a:r>
              <a:rPr lang="en-ZA" sz="800" dirty="0"/>
              <a:t> et al. (CMS), Phys. Rev. C 84, 024906 (2011), arXiv:1102.1957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[142] S. </a:t>
            </a:r>
            <a:r>
              <a:rPr lang="en-ZA" sz="800" dirty="0" err="1"/>
              <a:t>Chatrchyan</a:t>
            </a:r>
            <a:r>
              <a:rPr lang="en-ZA" sz="800" dirty="0"/>
              <a:t> et al. (CMS), Eur. Phys. J. C 74, 2951 (2014), arXiv:1401.4433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[143] V. Khachatryan et al. (CMS), JHEP 11, 055 (2016), arXiv:1609.02466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[144]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142302 (2018), arXiv:1708.09429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[145]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03, 181 (2018), arXiv:1802.00707 [hep-ex].</a:t>
            </a:r>
          </a:p>
          <a:p>
            <a:r>
              <a:rPr lang="en-ZA" sz="800" dirty="0"/>
              <a:t>[146]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05, 116 (2021), arXiv:2101.04720 [hep-ex].</a:t>
            </a:r>
          </a:p>
          <a:p>
            <a:r>
              <a:rPr lang="en-ZA" sz="800" dirty="0"/>
              <a:t>[147] G. Aad et al. (ATLAS), Phys. Rev. C 108, 024906 (2023), arXiv:2302.03967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[148] J. Adam et al. (ALICE), JHEP 09, 170 (2015), arXiv:1506.03984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[149] J. Adam et al. (ALICE), Phys. Lett. B 763, 238 (2016), arXiv:1608.07201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[150] M. </a:t>
            </a:r>
            <a:r>
              <a:rPr lang="en-ZA" sz="800" dirty="0" err="1"/>
              <a:t>Aaboud</a:t>
            </a:r>
            <a:r>
              <a:rPr lang="en-ZA" sz="800" dirty="0"/>
              <a:t> et al. (ATLAS), Phys. Lett. B 774, 379 (2017), arXiv:1706.09363 [hep-ex].</a:t>
            </a:r>
          </a:p>
          <a:p>
            <a:r>
              <a:rPr lang="en-ZA" sz="800" dirty="0"/>
              <a:t>[151] S. Acharya et al. (ALICE), Phys. Lett. B 783, 95 (2018), arXiv:1712.05603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[152]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785, 14 (2018), arXiv:1711.09738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119, 082301 (2017), arXiv:1702.01060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[154] A. M. </a:t>
            </a:r>
            <a:r>
              <a:rPr lang="en-ZA" sz="800" dirty="0" err="1"/>
              <a:t>Sirunyan</a:t>
            </a:r>
            <a:r>
              <a:rPr lang="en-ZA" sz="800" dirty="0"/>
              <a:t> et al. (CMS), JHEP 05, 006 (2018), arXiv:1803.00042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[155]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121, 242301 (2018), arXiv:1801.04895 [hep-ex].</a:t>
            </a:r>
          </a:p>
          <a:p>
            <a:r>
              <a:rPr lang="en-ZA" sz="800" dirty="0"/>
              <a:t>[156] G. Aad et al. (ATLAS), Phys. Rev. Lett. 131, 072301 (2023), arXiv:2206.01138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[157] G. Aad et al. (ATLAS), Phys. Rev. C 107, 054908 (2023), [Erratum: </a:t>
            </a:r>
            <a:r>
              <a:rPr lang="en-ZA" sz="800" dirty="0" err="1"/>
              <a:t>Phys.Rev.C</a:t>
            </a:r>
            <a:r>
              <a:rPr lang="en-ZA" sz="800" dirty="0"/>
              <a:t> 109, 029901</a:t>
            </a:r>
          </a:p>
          <a:p>
            <a:r>
              <a:rPr lang="en-ZA" sz="800" dirty="0"/>
              <a:t>(2024)], arXiv:2205.00682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</p:txBody>
      </p:sp>
    </p:spTree>
    <p:extLst>
      <p:ext uri="{BB962C8B-B14F-4D97-AF65-F5344CB8AC3E}">
        <p14:creationId xmlns:p14="http://schemas.microsoft.com/office/powerpoint/2010/main" val="3765022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035D7-6F4D-030F-D3EE-9C857620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DB9FEF-9E0D-5D4F-081A-D5C329032BC5}"/>
              </a:ext>
            </a:extLst>
          </p:cNvPr>
          <p:cNvSpPr txBox="1"/>
          <p:nvPr/>
        </p:nvSpPr>
        <p:spPr>
          <a:xfrm>
            <a:off x="188844" y="1021928"/>
            <a:ext cx="465151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/>
              <a:t>[189] B. B. </a:t>
            </a:r>
            <a:r>
              <a:rPr lang="en-ZA" sz="800" dirty="0" err="1"/>
              <a:t>Abelev</a:t>
            </a:r>
            <a:r>
              <a:rPr lang="en-ZA" sz="800" dirty="0"/>
              <a:t> et al. (ALICE), Phys. Lett. B 740, 105 (2015), arXiv:1410.2234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[190] B. B. </a:t>
            </a:r>
            <a:r>
              <a:rPr lang="en-ZA" sz="800" dirty="0" err="1"/>
              <a:t>Abelev</a:t>
            </a:r>
            <a:r>
              <a:rPr lang="en-ZA" sz="800" dirty="0"/>
              <a:t> et al. (ALICE), JHEP 12, 073 (2014), arXiv:1405.3796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[191] J. Adam et al. (ALICE), JHEP 06, 055 (2015), arXiv:1503.07179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[192] J. Adam et al. (ALICE), JHEP 05, 179 (2016), arXiv:1506.08804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[193] J. Adam et al. (ALICE), JHEP 11, 127 (2015), arXiv:1506.08808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[194] J. Adam et al. (ALICE), JHEP 07, 051 (2015), arXiv:1504.07151 [</a:t>
            </a:r>
            <a:r>
              <a:rPr lang="en-ZA" sz="800" dirty="0" err="1"/>
              <a:t>nucl</a:t>
            </a:r>
            <a:r>
              <a:rPr lang="en-ZA" sz="800" dirty="0"/>
              <a:t>-ex].[195] J. Adam et al. (ALICE), JHEP 06, 050 (2016), arXiv:1603.02816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[196] J. Adam et al. (ALICE), Phys. Lett. B 766, 212 (2017), arXiv:1606.08197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[197] V. Khachatryan et al. (CMS), Phys. Lett. B 770, 357 (2017), arXiv:1611.01510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[198]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118, 162301 (2017), arXiv:1611.01438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[199]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171 (2018), arXiv:1709.03089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[200] R. Aaij et al. (LHCb), Phys. Lett. B 774, 159 (2017), arXiv:1706.07122 [hep-ex].</a:t>
            </a:r>
          </a:p>
          <a:p>
            <a:r>
              <a:rPr lang="en-ZA" sz="800" dirty="0"/>
              <a:t>[201] D. Adamová et al. (ALICE), Phys. Lett. B 776, 91 (2018), arXiv:1704.00274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[202]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78, 509 (2018), [Erratum: </a:t>
            </a:r>
            <a:r>
              <a:rPr lang="en-ZA" sz="800" dirty="0" err="1"/>
              <a:t>Eur.Phys.J.C</a:t>
            </a:r>
            <a:r>
              <a:rPr lang="en-ZA" sz="800" dirty="0"/>
              <a:t> 83, 145</a:t>
            </a:r>
          </a:p>
          <a:p>
            <a:r>
              <a:rPr lang="en-ZA" sz="800" dirty="0"/>
              <a:t>(2023)], arXiv:1712.08959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[203]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Rev. Lett. 120, 142301 (2018), arXiv:1706.05984 [hep-ex].</a:t>
            </a:r>
          </a:p>
          <a:p>
            <a:r>
              <a:rPr lang="en-ZA" sz="800" dirty="0"/>
              <a:t>[204] A. M. </a:t>
            </a:r>
            <a:r>
              <a:rPr lang="en-ZA" sz="800" dirty="0" err="1"/>
              <a:t>Sirunyan</a:t>
            </a:r>
            <a:r>
              <a:rPr lang="en-ZA" sz="800" dirty="0"/>
              <a:t> et al. (CMS), Eur. Phys. J. C 77, 269 (2017), arXiv:1702.01462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[205] S. Acharya et al. (ALICE), JHEP 07, 160 (2018), arXiv:1805.04381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[206] S. Acharya et al. (ALICE), Eur. Phys. J. C 78, 466 (2018), arXiv:1802.00765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[207] S. Acharya et al. (ALICE), Phys. Lett. B 790, 89 (2019), arXiv:1805.04387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[208] M. </a:t>
            </a:r>
            <a:r>
              <a:rPr lang="en-ZA" sz="800" dirty="0" err="1"/>
              <a:t>Aaboud</a:t>
            </a:r>
            <a:r>
              <a:rPr lang="en-ZA" sz="800" dirty="0"/>
              <a:t> et al. (ATLAS), Eur. Phys. J. C 78, 762 (2018), arXiv:1805.04077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[209] A. M. </a:t>
            </a:r>
            <a:r>
              <a:rPr lang="en-ZA" sz="800" dirty="0" err="1"/>
              <a:t>Sirunyan</a:t>
            </a:r>
            <a:r>
              <a:rPr lang="en-ZA" sz="800" dirty="0"/>
              <a:t> et al. (CMS), Phys. Lett. B 790, 270 (2019), arXiv:1805.09215 [hep-ex].</a:t>
            </a:r>
          </a:p>
          <a:p>
            <a:r>
              <a:rPr lang="en-ZA" sz="800" dirty="0"/>
              <a:t>[210] S. Acharya et al. (ALICE), Phys. Lett. B 806, 135486 (2020), arXiv:1910.14405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[211] J. Adam et al. (STAR), Phys. Lett. B 797, 134917 (2019), arXiv:1905.13669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[212] S. Acharya et al. (ALICE), Phys. Lett. B 822, 136579 (2021), arXiv:2011.05758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[213] S. Acharya et al. (ALICE), Phys. Rev. Lett. 132, 042301 (2024), arXiv:2210.08893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[214] S. Acharya et al. (ALICE), JHEP 07, 137 (2023), arXiv:2211.14153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[215] G. Aad et al. (ATLAS), Phys. Rev. C 107, 054912 (2023), arXiv:2205.03042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[216] A. Tumasyan et al. (CMS), Phys. Lett. B 835, 137397 (2022), arXiv:2202.11807 [hep-ex].</a:t>
            </a:r>
          </a:p>
          <a:p>
            <a:r>
              <a:rPr lang="en-ZA" sz="800" dirty="0"/>
              <a:t>[217] S. Acharya et al. (ALICE), Phys. Lett. B 849, 138451 (2024), arXiv:2303.13361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[218] S. Acharya et al. (ALICE), JHEP 02, 066 (2024), arXiv:2308.16125 [</a:t>
            </a:r>
            <a:r>
              <a:rPr lang="en-ZA" sz="800" dirty="0" err="1"/>
              <a:t>nucl</a:t>
            </a:r>
            <a:r>
              <a:rPr lang="en-ZA" sz="800" dirty="0"/>
              <a:t>-ex].</a:t>
            </a:r>
          </a:p>
          <a:p>
            <a:r>
              <a:rPr lang="en-ZA" sz="800" dirty="0"/>
              <a:t>[219] A. Tumasyan et al. (CMS), Phys. Rev. Lett. 133, 022302 (2024), arXiv:2303.17026 [hep-ex].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B268D-41F5-50C3-B6C0-CAF67923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 for small sys. E-loss table</a:t>
            </a:r>
          </a:p>
        </p:txBody>
      </p:sp>
    </p:spTree>
    <p:extLst>
      <p:ext uri="{BB962C8B-B14F-4D97-AF65-F5344CB8AC3E}">
        <p14:creationId xmlns:p14="http://schemas.microsoft.com/office/powerpoint/2010/main" val="36891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43B9B-F2BC-4EB9-BB95-0FC2E486B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9DE9389-2D35-00C5-D031-550B568CA181}"/>
              </a:ext>
            </a:extLst>
          </p:cNvPr>
          <p:cNvGrpSpPr/>
          <p:nvPr/>
        </p:nvGrpSpPr>
        <p:grpSpPr>
          <a:xfrm>
            <a:off x="16567" y="966965"/>
            <a:ext cx="7590554" cy="3067990"/>
            <a:chOff x="121462" y="1659112"/>
            <a:chExt cx="7772400" cy="31414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BD676E-D97F-971F-A15E-4AA469AC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1519"/>
            <a:stretch>
              <a:fillRect/>
            </a:stretch>
          </p:blipFill>
          <p:spPr>
            <a:xfrm>
              <a:off x="121462" y="1938993"/>
              <a:ext cx="7772400" cy="28616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7CD8D0-046D-1F3C-2280-85C9651BB1E0}"/>
                </a:ext>
              </a:extLst>
            </p:cNvPr>
            <p:cNvSpPr txBox="1"/>
            <p:nvPr/>
          </p:nvSpPr>
          <p:spPr>
            <a:xfrm>
              <a:off x="1202634" y="1659112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Pb + Pb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5B3FFE-B8C5-8EC6-FB34-FC43857BCDF5}"/>
                </a:ext>
              </a:extLst>
            </p:cNvPr>
            <p:cNvSpPr txBox="1"/>
            <p:nvPr/>
          </p:nvSpPr>
          <p:spPr>
            <a:xfrm>
              <a:off x="3559303" y="1659112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p </a:t>
              </a:r>
              <a:r>
                <a:rPr lang="en-US" dirty="0"/>
                <a:t>+ Pb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D0ED3B-720A-8240-202E-E6368108EAE8}"/>
                </a:ext>
              </a:extLst>
            </p:cNvPr>
            <p:cNvSpPr txBox="1"/>
            <p:nvPr/>
          </p:nvSpPr>
          <p:spPr>
            <a:xfrm>
              <a:off x="5835199" y="1659112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p </a:t>
              </a:r>
              <a:r>
                <a:rPr lang="en-US" dirty="0"/>
                <a:t>+ </a:t>
              </a:r>
              <a:r>
                <a:rPr lang="en-US" i="1" dirty="0"/>
                <a:t>p</a:t>
              </a:r>
              <a:endParaRPr lang="en-US" dirty="0"/>
            </a:p>
          </p:txBody>
        </p:sp>
      </p:grpSp>
      <p:sp>
        <p:nvSpPr>
          <p:cNvPr id="135" name="PlaceHolder 1">
            <a:extLst>
              <a:ext uri="{FF2B5EF4-FFF2-40B4-BE49-F238E27FC236}">
                <a16:creationId xmlns:a16="http://schemas.microsoft.com/office/drawing/2014/main" id="{5B9673E2-7943-3117-ED26-7F25556A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1" y="104290"/>
            <a:ext cx="10200205" cy="7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1" dirty="0"/>
              <a:t>How many particles for (hot) collectivity?</a:t>
            </a:r>
            <a:endParaRPr lang="en-GB" sz="4000" b="1" strike="noStrike" spc="-1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8FA9F0C-FF85-72D5-6756-F0A130385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243" y="5160094"/>
            <a:ext cx="4617318" cy="629280"/>
          </a:xfrm>
        </p:spPr>
        <p:txBody>
          <a:bodyPr/>
          <a:lstStyle/>
          <a:p>
            <a:r>
              <a:rPr lang="en-ZA" dirty="0">
                <a:solidFill>
                  <a:schemeClr val="accent4">
                    <a:lumMod val="50000"/>
                  </a:schemeClr>
                </a:solidFill>
              </a:rPr>
              <a:t>ALICE, arXiv:2411.09323 [</a:t>
            </a:r>
            <a:r>
              <a:rPr lang="en-ZA" dirty="0" err="1">
                <a:solidFill>
                  <a:schemeClr val="accent4">
                    <a:lumMod val="50000"/>
                  </a:schemeClr>
                </a:solidFill>
              </a:rPr>
              <a:t>nucl</a:t>
            </a:r>
            <a:r>
              <a:rPr lang="en-ZA" dirty="0">
                <a:solidFill>
                  <a:schemeClr val="accent4">
                    <a:lumMod val="50000"/>
                  </a:schemeClr>
                </a:solidFill>
              </a:rPr>
              <a:t>-ex] (2024).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8328B4-E232-9521-5392-4958C7919937}"/>
                  </a:ext>
                </a:extLst>
              </p:cNvPr>
              <p:cNvSpPr txBox="1"/>
              <p:nvPr/>
            </p:nvSpPr>
            <p:spPr>
              <a:xfrm>
                <a:off x="138372" y="4157916"/>
                <a:ext cx="69428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Baryon-meson </a:t>
                </a:r>
                <a:r>
                  <a:rPr lang="en-US" b="1" dirty="0"/>
                  <a:t>grouping</a:t>
                </a:r>
                <a:r>
                  <a:rPr lang="en-US" dirty="0"/>
                  <a:t> and </a:t>
                </a:r>
                <a:r>
                  <a:rPr lang="en-US" b="1" dirty="0"/>
                  <a:t>splitting</a:t>
                </a:r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Flowing medium of quarks and gluons!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8328B4-E232-9521-5392-4958C7919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72" y="4157916"/>
                <a:ext cx="6942881" cy="646331"/>
              </a:xfrm>
              <a:prstGeom prst="rect">
                <a:avLst/>
              </a:prstGeom>
              <a:blipFill>
                <a:blip r:embed="rId4"/>
                <a:stretch>
                  <a:fillRect l="-73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D5E5F60-FAAE-68BF-4408-3DB29B28C6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05" r="11541" b="38084"/>
          <a:stretch>
            <a:fillRect/>
          </a:stretch>
        </p:blipFill>
        <p:spPr>
          <a:xfrm>
            <a:off x="7685187" y="708212"/>
            <a:ext cx="2130238" cy="2909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0D35D-EFAE-BBDC-44D0-F3D935A334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91"/>
          <a:stretch>
            <a:fillRect/>
          </a:stretch>
        </p:blipFill>
        <p:spPr>
          <a:xfrm>
            <a:off x="7203057" y="3732888"/>
            <a:ext cx="1979068" cy="14129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51A394-E6DF-2938-D4AD-060317EA8EA4}"/>
              </a:ext>
            </a:extLst>
          </p:cNvPr>
          <p:cNvSpPr/>
          <p:nvPr/>
        </p:nvSpPr>
        <p:spPr>
          <a:xfrm>
            <a:off x="8209577" y="2409477"/>
            <a:ext cx="473886" cy="29701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EB1D56-523C-A197-872E-4D8E0BD660FB}"/>
              </a:ext>
            </a:extLst>
          </p:cNvPr>
          <p:cNvCxnSpPr>
            <a:cxnSpLocks/>
          </p:cNvCxnSpPr>
          <p:nvPr/>
        </p:nvCxnSpPr>
        <p:spPr>
          <a:xfrm flipH="1">
            <a:off x="7203057" y="2706491"/>
            <a:ext cx="1006520" cy="1026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0E138C-E685-B7A5-2EDC-23758BD61F7E}"/>
              </a:ext>
            </a:extLst>
          </p:cNvPr>
          <p:cNvCxnSpPr>
            <a:cxnSpLocks/>
          </p:cNvCxnSpPr>
          <p:nvPr/>
        </p:nvCxnSpPr>
        <p:spPr>
          <a:xfrm>
            <a:off x="8683463" y="2706491"/>
            <a:ext cx="498662" cy="1026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28C527-7D6A-C679-040A-3287D4464F69}"/>
              </a:ext>
            </a:extLst>
          </p:cNvPr>
          <p:cNvSpPr/>
          <p:nvPr/>
        </p:nvSpPr>
        <p:spPr>
          <a:xfrm>
            <a:off x="2728686" y="966965"/>
            <a:ext cx="4396305" cy="30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82A31-2F12-A9D5-8CCE-73221520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914AB8-4C3E-22C8-36EC-E5EBE2F43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02" r="17735" b="28930"/>
          <a:stretch>
            <a:fillRect/>
          </a:stretch>
        </p:blipFill>
        <p:spPr>
          <a:xfrm>
            <a:off x="0" y="918129"/>
            <a:ext cx="4617318" cy="1894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PlaceHolder 1">
                <a:extLst>
                  <a:ext uri="{FF2B5EF4-FFF2-40B4-BE49-F238E27FC236}">
                    <a16:creationId xmlns:a16="http://schemas.microsoft.com/office/drawing/2014/main" id="{D65854EF-4FC7-1EC7-79C3-BDAF86F85BC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  <a:noFill/>
              <a:ln w="0">
                <a:noFill/>
              </a:ln>
            </p:spPr>
            <p:txBody>
              <a:bodyPr lIns="0" tIns="0" rIns="0" bIns="0" anchor="ctr">
                <a:noAutofit/>
              </a:bodyPr>
              <a:lstStyle/>
              <a:p>
                <a:r>
                  <a:rPr lang="en-GB" sz="4000" b="1" strike="noStrike" spc="-1" dirty="0">
                    <a:solidFill>
                      <a:srgbClr val="FFFFFF"/>
                    </a:solidFill>
                    <a:latin typeface="Roboto"/>
                  </a:rPr>
                  <a:t>Theory describes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000" b="1" i="1" strike="noStrike" spc="-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1" i="1" strike="noStrike" spc="-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GB" sz="4000" b="1" i="1" strike="noStrike" spc="-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GB" sz="4000" b="1" strike="noStrike" spc="-1" dirty="0">
                    <a:solidFill>
                      <a:srgbClr val="FFFFFF"/>
                    </a:solidFill>
                    <a:latin typeface="Roboto"/>
                  </a:rPr>
                  <a:t> in small sys.</a:t>
                </a:r>
              </a:p>
            </p:txBody>
          </p:sp>
        </mc:Choice>
        <mc:Fallback xmlns="">
          <p:sp>
            <p:nvSpPr>
              <p:cNvPr id="135" name="PlaceHolder 1">
                <a:extLst>
                  <a:ext uri="{FF2B5EF4-FFF2-40B4-BE49-F238E27FC236}">
                    <a16:creationId xmlns:a16="http://schemas.microsoft.com/office/drawing/2014/main" id="{D65854EF-4FC7-1EC7-79C3-BDAF86F85B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00" y="90720"/>
                <a:ext cx="9360000" cy="718920"/>
              </a:xfrm>
              <a:prstGeom prst="rect">
                <a:avLst/>
              </a:prstGeom>
              <a:blipFill>
                <a:blip r:embed="rId4"/>
                <a:stretch>
                  <a:fillRect l="-3252" t="-19298" b="-31579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8140EA-A790-B22A-956F-8FE5340A1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47" y="2805310"/>
            <a:ext cx="4617318" cy="629280"/>
          </a:xfrm>
        </p:spPr>
        <p:txBody>
          <a:bodyPr/>
          <a:lstStyle/>
          <a:p>
            <a:r>
              <a:rPr lang="en-ZA" dirty="0">
                <a:solidFill>
                  <a:schemeClr val="accent4">
                    <a:lumMod val="50000"/>
                  </a:schemeClr>
                </a:solidFill>
              </a:rPr>
              <a:t>ALICE, arXiv:2411.09323 [</a:t>
            </a:r>
            <a:r>
              <a:rPr lang="en-ZA" dirty="0" err="1">
                <a:solidFill>
                  <a:schemeClr val="accent4">
                    <a:lumMod val="50000"/>
                  </a:schemeClr>
                </a:solidFill>
              </a:rPr>
              <a:t>nucl</a:t>
            </a:r>
            <a:r>
              <a:rPr lang="en-ZA" dirty="0">
                <a:solidFill>
                  <a:schemeClr val="accent4">
                    <a:lumMod val="50000"/>
                  </a:schemeClr>
                </a:solidFill>
              </a:rPr>
              <a:t>-ex] (2024).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9E6A3-C12A-550C-B254-FE042A48D735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-51962" y="3015611"/>
            <a:ext cx="8460000" cy="2306160"/>
          </a:xfrm>
          <a:prstGeom prst="rect">
            <a:avLst/>
          </a:prstGeom>
          <a:ln w="10800">
            <a:noFill/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135AA2-0587-DE5D-31ED-17B0669E3D37}"/>
              </a:ext>
            </a:extLst>
          </p:cNvPr>
          <p:cNvSpPr txBox="1">
            <a:spLocks/>
          </p:cNvSpPr>
          <p:nvPr/>
        </p:nvSpPr>
        <p:spPr>
          <a:xfrm>
            <a:off x="5724164" y="2805310"/>
            <a:ext cx="4617318" cy="62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pc="-1" dirty="0">
                <a:solidFill>
                  <a:schemeClr val="accent4">
                    <a:lumMod val="50000"/>
                  </a:schemeClr>
                </a:solidFill>
                <a:latin typeface="Noto Sans"/>
              </a:rPr>
              <a:t>Weller et al., PLB 774 (2017) 351-356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812A65-BE07-4B70-8D19-0EFB16479A68}"/>
                  </a:ext>
                </a:extLst>
              </p:cNvPr>
              <p:cNvSpPr txBox="1"/>
              <p:nvPr/>
            </p:nvSpPr>
            <p:spPr>
              <a:xfrm>
                <a:off x="5165036" y="1293962"/>
                <a:ext cx="405819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physics is well-described by hydrodynamic models that include coalescence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812A65-BE07-4B70-8D19-0EFB16479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036" y="1293962"/>
                <a:ext cx="4058191" cy="923330"/>
              </a:xfrm>
              <a:prstGeom prst="rect">
                <a:avLst/>
              </a:prstGeom>
              <a:blipFill>
                <a:blip r:embed="rId6"/>
                <a:stretch>
                  <a:fillRect l="-1246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5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T poster theme">
      <a:dk1>
        <a:srgbClr val="274060"/>
      </a:dk1>
      <a:lt1>
        <a:srgbClr val="FFFFFF"/>
      </a:lt1>
      <a:dk2>
        <a:srgbClr val="44546A"/>
      </a:dk2>
      <a:lt2>
        <a:srgbClr val="DCE0D9"/>
      </a:lt2>
      <a:accent1>
        <a:srgbClr val="019AD9"/>
      </a:accent1>
      <a:accent2>
        <a:srgbClr val="DB285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UCT poster theme">
      <a:dk1>
        <a:srgbClr val="274060"/>
      </a:dk1>
      <a:lt1>
        <a:srgbClr val="FFFFFF"/>
      </a:lt1>
      <a:dk2>
        <a:srgbClr val="44546A"/>
      </a:dk2>
      <a:lt2>
        <a:srgbClr val="DCE0D9"/>
      </a:lt2>
      <a:accent1>
        <a:srgbClr val="019AD9"/>
      </a:accent1>
      <a:accent2>
        <a:srgbClr val="DB2855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Midnightblue</Template>
  <TotalTime>30937</TotalTime>
  <Words>9576</Words>
  <Application>Microsoft Macintosh PowerPoint</Application>
  <PresentationFormat>Custom</PresentationFormat>
  <Paragraphs>578</Paragraphs>
  <Slides>71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Aptos</vt:lpstr>
      <vt:lpstr>Arial</vt:lpstr>
      <vt:lpstr>Avenir</vt:lpstr>
      <vt:lpstr>Cambria Math</vt:lpstr>
      <vt:lpstr>Helvetica</vt:lpstr>
      <vt:lpstr>Noto Sans</vt:lpstr>
      <vt:lpstr>OpenSymbol</vt:lpstr>
      <vt:lpstr>Roboto</vt:lpstr>
      <vt:lpstr>Roboto Medium</vt:lpstr>
      <vt:lpstr>StarSymbol</vt:lpstr>
      <vt:lpstr>Symbol</vt:lpstr>
      <vt:lpstr>TexMaths Roman</vt:lpstr>
      <vt:lpstr>TexMaths Symbols</vt:lpstr>
      <vt:lpstr>Wingdings</vt:lpstr>
      <vt:lpstr>Office Theme</vt:lpstr>
      <vt:lpstr>Office Theme</vt:lpstr>
      <vt:lpstr>1_Office Theme</vt:lpstr>
      <vt:lpstr>PowerPoint Presentation</vt:lpstr>
      <vt:lpstr>How many particles for collectivity?</vt:lpstr>
      <vt:lpstr>Surprising Lessons from Cold Atoms</vt:lpstr>
      <vt:lpstr>Turning up the Temperature</vt:lpstr>
      <vt:lpstr>Heavy-ion collisions</vt:lpstr>
      <vt:lpstr>How many particles for collectivity?</vt:lpstr>
      <vt:lpstr>Lessons from Heavy-Ion Physics</vt:lpstr>
      <vt:lpstr>How many particles for (hot) collectivity?</vt:lpstr>
      <vt:lpstr>Theory describes low-p_T in small sys.</vt:lpstr>
      <vt:lpstr>Energy Loss</vt:lpstr>
      <vt:lpstr>Measuring Energy Loss</vt:lpstr>
      <vt:lpstr>Nuclear Modification in Small Systems</vt:lpstr>
      <vt:lpstr>PowerPoint Presentation</vt:lpstr>
      <vt:lpstr>Our Approach</vt:lpstr>
      <vt:lpstr>PowerPoint Presentation</vt:lpstr>
      <vt:lpstr>Small system suppression at RHIC</vt:lpstr>
      <vt:lpstr>Small system suppression at LHC</vt:lpstr>
      <vt:lpstr>Hard / soft correlations</vt:lpstr>
      <vt:lpstr>Oxygen Collisions</vt:lpstr>
      <vt:lpstr>Outlook</vt:lpstr>
      <vt:lpstr>PowerPoint Presentation</vt:lpstr>
      <vt:lpstr>Energy Loss</vt:lpstr>
      <vt:lpstr>Energy loss</vt:lpstr>
      <vt:lpstr>Statistical Analysis</vt:lpstr>
      <vt:lpstr>Statistical extraction of α_s</vt:lpstr>
      <vt:lpstr>Centrality dependence of α_s in AA</vt:lpstr>
      <vt:lpstr>What do Small QGP’s Look Like?</vt:lpstr>
      <vt:lpstr>Geometry</vt:lpstr>
      <vt:lpstr>QGP: drops vs droplets</vt:lpstr>
      <vt:lpstr>Hard probes and selection biases</vt:lpstr>
      <vt:lpstr>1. Minimum bias suppression</vt:lpstr>
      <vt:lpstr>1. Minimum bias suppression cont.</vt:lpstr>
      <vt:lpstr>2. Self-normalized observables</vt:lpstr>
      <vt:lpstr>2. Self-normalized observables cont.</vt:lpstr>
      <vt:lpstr>Small system suppression at RHIC</vt:lpstr>
      <vt:lpstr>A path to an answer</vt:lpstr>
      <vt:lpstr>Large formation time approximation</vt:lpstr>
      <vt:lpstr>Collisional energy loss</vt:lpstr>
      <vt:lpstr>Geometry</vt:lpstr>
      <vt:lpstr>What do Small QGP’s Look Like?</vt:lpstr>
      <vt:lpstr>Selection biases in R_pA</vt:lpstr>
      <vt:lpstr>Statistical extraction of α_s</vt:lpstr>
      <vt:lpstr>The covariance matrix C</vt:lpstr>
      <vt:lpstr>Length-correlated model for C</vt:lpstr>
      <vt:lpstr>Sensitivity to correlation length</vt:lpstr>
      <vt:lpstr>Short pathlength (SPL) Corr. to DGLV</vt:lpstr>
      <vt:lpstr>Numerics of the Short Pathlength Corr.</vt:lpstr>
      <vt:lpstr>Central Limit Theorem in Elastic E-loss</vt:lpstr>
      <vt:lpstr>Elastic Energy Loss</vt:lpstr>
      <vt:lpstr>χ^2</vt:lpstr>
      <vt:lpstr>Running coupling extraction (√s)</vt:lpstr>
      <vt:lpstr>Running coupling extraction (p_T)</vt:lpstr>
      <vt:lpstr>Running coupling extraction (p_T) cont</vt:lpstr>
      <vt:lpstr>Onset of non-perturbative effects</vt:lpstr>
      <vt:lpstr>Predictions for RHIC system-size scan</vt:lpstr>
      <vt:lpstr>ZDC and ET centrality selection</vt:lpstr>
      <vt:lpstr>ATLAS: x-dependent dijets</vt:lpstr>
      <vt:lpstr>Equal supp. in peripheral and small</vt:lpstr>
      <vt:lpstr>All data</vt:lpstr>
      <vt:lpstr>Gaussian ~ Poisson?</vt:lpstr>
      <vt:lpstr>Why is Gaussian ~ Poisson?</vt:lpstr>
      <vt:lpstr>Elastic vs Radiative E-Loss Importance</vt:lpstr>
      <vt:lpstr>Large Formation Time Assumption</vt:lpstr>
      <vt:lpstr>Turning Off Elastic E-Loss</vt:lpstr>
      <vt:lpstr>Gluon to Light Quark Crossover</vt:lpstr>
      <vt:lpstr>Controlling the LFT approximation</vt:lpstr>
      <vt:lpstr>Example contribution to SPL corr.</vt:lpstr>
      <vt:lpstr>References for small sys. E-loss table</vt:lpstr>
      <vt:lpstr>References for small sys. E-loss table</vt:lpstr>
      <vt:lpstr>References for small sys. E-loss table</vt:lpstr>
      <vt:lpstr>References for small sys. E-loss table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Midnightblue</dc:title>
  <dc:subject/>
  <dc:creator/>
  <dc:description/>
  <cp:lastModifiedBy>Cole Faraday</cp:lastModifiedBy>
  <cp:revision>96</cp:revision>
  <cp:lastPrinted>2025-07-07T23:15:46Z</cp:lastPrinted>
  <dcterms:created xsi:type="dcterms:W3CDTF">2024-05-09T13:08:31Z</dcterms:created>
  <dcterms:modified xsi:type="dcterms:W3CDTF">2025-07-08T07:19:28Z</dcterms:modified>
  <dc:language>en-ZA</dc:language>
</cp:coreProperties>
</file>