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7" r:id="rId5"/>
    <p:sldId id="258" r:id="rId6"/>
    <p:sldId id="277" r:id="rId7"/>
    <p:sldId id="286" r:id="rId8"/>
    <p:sldId id="303" r:id="rId9"/>
    <p:sldId id="280" r:id="rId10"/>
    <p:sldId id="279" r:id="rId11"/>
    <p:sldId id="294" r:id="rId12"/>
    <p:sldId id="293" r:id="rId13"/>
    <p:sldId id="296" r:id="rId14"/>
    <p:sldId id="295" r:id="rId15"/>
    <p:sldId id="301" r:id="rId16"/>
    <p:sldId id="300" r:id="rId17"/>
    <p:sldId id="302" r:id="rId18"/>
    <p:sldId id="281" r:id="rId19"/>
    <p:sldId id="283" r:id="rId20"/>
    <p:sldId id="271" r:id="rId21"/>
    <p:sldId id="288" r:id="rId22"/>
    <p:sldId id="304" r:id="rId23"/>
    <p:sldId id="268" r:id="rId24"/>
    <p:sldId id="270" r:id="rId25"/>
    <p:sldId id="299" r:id="rId26"/>
    <p:sldId id="269" r:id="rId27"/>
    <p:sldId id="292" r:id="rId28"/>
    <p:sldId id="291" r:id="rId29"/>
    <p:sldId id="2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3DD"/>
    <a:srgbClr val="503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7"/>
    <p:restoredTop sz="94456"/>
  </p:normalViewPr>
  <p:slideViewPr>
    <p:cSldViewPr>
      <p:cViewPr>
        <p:scale>
          <a:sx n="100" d="100"/>
          <a:sy n="100" d="100"/>
        </p:scale>
        <p:origin x="9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72C8-21D2-441C-BDD7-C9D62FF4105C}" type="datetimeFigureOut">
              <a:rPr lang="en-US" smtClean="0"/>
              <a:t>7/4/25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6DA9-4CD5-4265-9128-F9AC5045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69F3D49C-67A3-B04C-A926-B347A27EC6E3}" type="datetime1">
              <a:rPr lang="en-ZA" smtClean="0"/>
              <a:t>2025/07/05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D9A3-14C7-3F40-A689-E34B6F7A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07A285CB-59F2-F74A-8923-CE5C3EF436A4}" type="datetime1">
              <a:rPr lang="en-ZA" smtClean="0"/>
              <a:t>2025/07/05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CF9E990D-C034-AA47-9932-71106C3596AE}" type="datetime1">
              <a:rPr lang="en-ZA" smtClean="0"/>
              <a:t>2025/07/05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EA973219-ABDB-4D4B-AD58-35EE7A602FB7}" type="datetime1">
              <a:rPr lang="en-ZA" smtClean="0"/>
              <a:t>2025/07/05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8A906D99-32F2-6747-A131-9CF96E71E18B}" type="datetime1">
              <a:rPr lang="en-ZA" smtClean="0"/>
              <a:t>2025/07/05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9BB0A568-0385-734C-85DE-80CD8F4906DB}" type="datetime1">
              <a:rPr lang="en-ZA" smtClean="0"/>
              <a:t>2025/07/05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D5107E0B-A294-D045-BB73-FD03C0D61288}" type="datetime1">
              <a:rPr lang="en-ZA" smtClean="0"/>
              <a:t>2025/07/05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D7786B39-017F-8C4C-983C-BCB9917930CF}" type="datetime1">
              <a:rPr lang="en-ZA" smtClean="0"/>
              <a:t>2025/07/05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FE2B2D43-1FBA-A243-8557-54A6616785AD}" type="datetime1">
              <a:rPr lang="en-ZA" smtClean="0"/>
              <a:t>2025/07/05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F5B8D15F-7539-EF45-89E3-ABA6B2AAF457}" type="datetime1">
              <a:rPr lang="en-ZA" smtClean="0"/>
              <a:t>2025/07/05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5082" y="6356354"/>
            <a:ext cx="45719" cy="365125"/>
          </a:xfrm>
          <a:prstGeom prst="rect">
            <a:avLst/>
          </a:prstGeom>
        </p:spPr>
        <p:txBody>
          <a:bodyPr/>
          <a:lstStyle/>
          <a:p>
            <a:fld id="{E414A3D1-04FC-A34D-A58D-1A89E0B7FFB2}" type="datetime1">
              <a:rPr lang="en-ZA" smtClean="0"/>
              <a:t>2025/07/05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74082" y="6356354"/>
            <a:ext cx="4571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5676" y="116632"/>
            <a:ext cx="54006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976" y="649287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3607276"/>
            <a:ext cx="81009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S. P. E. Magagula  PhD candidate</a:t>
            </a:r>
            <a:r>
              <a:rPr lang="en-US" baseline="30000" dirty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891" indent="-342891" algn="ctr">
              <a:buFont typeface="+mj-lt"/>
              <a:buAutoNum type="arabicPeriod"/>
            </a:pPr>
            <a:r>
              <a:rPr lang="en-US" sz="1600" dirty="0"/>
              <a:t>SSC Laboratory, iThemba LABS P.O. Box 722, Somerset West 7129, South Africa</a:t>
            </a:r>
          </a:p>
          <a:p>
            <a:pPr marL="342891" indent="-342891" algn="ctr">
              <a:buFont typeface="+mj-lt"/>
              <a:buAutoNum type="arabicPeriod"/>
            </a:pPr>
            <a:r>
              <a:rPr lang="en-US" sz="1600" dirty="0"/>
              <a:t>School of Physics, University of the Witwatersrand, Johannesburg 2050, South Africa</a:t>
            </a:r>
          </a:p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4642" y="2207766"/>
            <a:ext cx="8586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</a:rPr>
              <a:t> </a:t>
            </a:r>
            <a:r>
              <a:rPr lang="en-ZA" sz="3200" dirty="0">
                <a:solidFill>
                  <a:srgbClr val="7030A0"/>
                </a:solidFill>
              </a:rPr>
              <a:t>Indirect experimental method for constraining the </a:t>
            </a:r>
            <a:r>
              <a:rPr lang="en-ZA" sz="3200" baseline="30000" dirty="0">
                <a:solidFill>
                  <a:srgbClr val="7030A0"/>
                </a:solidFill>
              </a:rPr>
              <a:t>192,193</a:t>
            </a:r>
            <a:r>
              <a:rPr lang="en-ZA" sz="3200" dirty="0">
                <a:solidFill>
                  <a:srgbClr val="7030A0"/>
                </a:solidFill>
              </a:rPr>
              <a:t>Ir(n,</a:t>
            </a:r>
            <a:r>
              <a:rPr lang="el-GR" sz="3200" dirty="0">
                <a:solidFill>
                  <a:srgbClr val="7030A0"/>
                </a:solidFill>
              </a:rPr>
              <a:t>γ) </a:t>
            </a:r>
            <a:r>
              <a:rPr lang="en-ZA" sz="3200" dirty="0">
                <a:solidFill>
                  <a:srgbClr val="7030A0"/>
                </a:solidFill>
              </a:rPr>
              <a:t>cross sections </a:t>
            </a:r>
          </a:p>
        </p:txBody>
      </p:sp>
      <p:sp>
        <p:nvSpPr>
          <p:cNvPr id="6" name="AutoShape 2" descr="AIP-logo – CCP4 Crystallographic School in South Africa"/>
          <p:cNvSpPr>
            <a:spLocks noChangeAspect="1" noChangeArrowheads="1"/>
          </p:cNvSpPr>
          <p:nvPr/>
        </p:nvSpPr>
        <p:spPr bwMode="auto">
          <a:xfrm>
            <a:off x="2555779" y="0"/>
            <a:ext cx="4571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028" name="Picture 4" descr="https://www.logolynx.com/images/logolynx/09/091c39ca0949aa7a42dcfc1b52f087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61" y="25799"/>
            <a:ext cx="3122630" cy="184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EDCDD6-C54D-3348-A657-60DED57EFE95}"/>
              </a:ext>
            </a:extLst>
          </p:cNvPr>
          <p:cNvSpPr/>
          <p:nvPr/>
        </p:nvSpPr>
        <p:spPr>
          <a:xfrm>
            <a:off x="335899" y="5085184"/>
            <a:ext cx="8808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/>
              <a:t>This work is based on the research supported by the National Research Foundation of South Africa (Grant Number</a:t>
            </a:r>
            <a:r>
              <a:rPr lang="en-ZA" sz="1600" dirty="0">
                <a:sym typeface="Wingdings" pitchFamily="2" charset="2"/>
              </a:rPr>
              <a:t>: </a:t>
            </a:r>
            <a:r>
              <a:rPr lang="en-ZA" sz="1600" dirty="0"/>
              <a:t>PMDS22070734847)   and SAINTS Prestigious Doctoral Scholarship</a:t>
            </a:r>
            <a:r>
              <a:rPr lang="en-ZA" sz="1400" dirty="0"/>
              <a:t>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619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9AC45F-BD4C-3F4C-AB79-052609092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b="11170"/>
          <a:stretch/>
        </p:blipFill>
        <p:spPr>
          <a:xfrm>
            <a:off x="1115616" y="620687"/>
            <a:ext cx="5040560" cy="12814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2F2AE-188D-7A4E-9555-0F4CA897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9DE4F-E352-3E4B-887B-20BE08E9F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1870"/>
          <a:stretch/>
        </p:blipFill>
        <p:spPr>
          <a:xfrm>
            <a:off x="539552" y="1837914"/>
            <a:ext cx="6231339" cy="5020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270A14-539B-E648-A57B-7EE9F8DDF795}"/>
              </a:ext>
            </a:extLst>
          </p:cNvPr>
          <p:cNvSpPr/>
          <p:nvPr/>
        </p:nvSpPr>
        <p:spPr>
          <a:xfrm>
            <a:off x="2454917" y="72998"/>
            <a:ext cx="4070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Results- Benchmark calculation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ED3B6-30F3-1445-B28D-5A1DD67A7A56}"/>
              </a:ext>
            </a:extLst>
          </p:cNvPr>
          <p:cNvSpPr/>
          <p:nvPr/>
        </p:nvSpPr>
        <p:spPr>
          <a:xfrm>
            <a:off x="7002973" y="1949400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7: (</a:t>
            </a:r>
            <a:r>
              <a:rPr lang="en-US" dirty="0" err="1"/>
              <a:t>n,g</a:t>
            </a:r>
            <a:r>
              <a:rPr lang="en-US" dirty="0"/>
              <a:t>) cross sections of </a:t>
            </a:r>
            <a:r>
              <a:rPr lang="en-US" baseline="30000" dirty="0"/>
              <a:t>194</a:t>
            </a:r>
            <a:r>
              <a:rPr lang="en-US" dirty="0"/>
              <a:t> </a:t>
            </a:r>
            <a:r>
              <a:rPr lang="en-US" dirty="0" err="1"/>
              <a:t>Ir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65564-C3C5-0A4B-8C2F-F2BFEDA19EC5}"/>
              </a:ext>
            </a:extLst>
          </p:cNvPr>
          <p:cNvSpPr txBox="1"/>
          <p:nvPr/>
        </p:nvSpPr>
        <p:spPr>
          <a:xfrm>
            <a:off x="6983918" y="3747792"/>
            <a:ext cx="2196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Benchmark results</a:t>
            </a:r>
          </a:p>
          <a:p>
            <a:r>
              <a:rPr lang="en-US" dirty="0"/>
              <a:t>with available data to</a:t>
            </a:r>
          </a:p>
          <a:p>
            <a:r>
              <a:rPr lang="en-US" dirty="0"/>
              <a:t>compare with, most</a:t>
            </a:r>
          </a:p>
          <a:p>
            <a:r>
              <a:rPr lang="en-US" dirty="0"/>
              <a:t>From EXFOR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A81823-C762-1F4D-88E9-B67E894F64D7}"/>
              </a:ext>
            </a:extLst>
          </p:cNvPr>
          <p:cNvSpPr/>
          <p:nvPr/>
        </p:nvSpPr>
        <p:spPr>
          <a:xfrm>
            <a:off x="3995935" y="1340768"/>
            <a:ext cx="783649" cy="411122"/>
          </a:xfrm>
          <a:prstGeom prst="ellipse">
            <a:avLst/>
          </a:prstGeom>
          <a:noFill/>
          <a:ln>
            <a:solidFill>
              <a:srgbClr val="B333D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8AA687-2A8F-0341-A8DD-58BBB9BF6DAB}"/>
              </a:ext>
            </a:extLst>
          </p:cNvPr>
          <p:cNvSpPr/>
          <p:nvPr/>
        </p:nvSpPr>
        <p:spPr>
          <a:xfrm>
            <a:off x="4779585" y="1317538"/>
            <a:ext cx="872534" cy="497142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2A1CB-8B30-0343-9EDD-90FD114B3E7A}"/>
              </a:ext>
            </a:extLst>
          </p:cNvPr>
          <p:cNvSpPr txBox="1"/>
          <p:nvPr/>
        </p:nvSpPr>
        <p:spPr>
          <a:xfrm>
            <a:off x="3942316" y="110754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333DD"/>
                </a:solidFill>
              </a:rPr>
              <a:t>GSF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4749A-BC8D-D24D-8070-2D9F42EB5CB5}"/>
              </a:ext>
            </a:extLst>
          </p:cNvPr>
          <p:cNvSpPr txBox="1"/>
          <p:nvPr/>
        </p:nvSpPr>
        <p:spPr>
          <a:xfrm>
            <a:off x="5394300" y="110066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NLD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3A724-71F2-194E-98A6-254B70CC0BE7}"/>
              </a:ext>
            </a:extLst>
          </p:cNvPr>
          <p:cNvSpPr txBox="1"/>
          <p:nvPr/>
        </p:nvSpPr>
        <p:spPr>
          <a:xfrm>
            <a:off x="6630092" y="620687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Hauser </a:t>
            </a:r>
            <a:r>
              <a:rPr lang="en-US" dirty="0" err="1"/>
              <a:t>Feshbach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03721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627EF-EB05-0E49-916D-912B4F44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0D155-7118-2D45-8970-7E2A2EC6F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2647" r="849"/>
          <a:stretch/>
        </p:blipFill>
        <p:spPr>
          <a:xfrm>
            <a:off x="-26471" y="911189"/>
            <a:ext cx="7462471" cy="5398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6004E4-878B-014E-8D27-4F304A145736}"/>
              </a:ext>
            </a:extLst>
          </p:cNvPr>
          <p:cNvSpPr/>
          <p:nvPr/>
        </p:nvSpPr>
        <p:spPr>
          <a:xfrm>
            <a:off x="4145857" y="188640"/>
            <a:ext cx="107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A4DA5-7866-3642-BA65-1BA18C6913F8}"/>
              </a:ext>
            </a:extLst>
          </p:cNvPr>
          <p:cNvSpPr/>
          <p:nvPr/>
        </p:nvSpPr>
        <p:spPr>
          <a:xfrm>
            <a:off x="7434080" y="2708920"/>
            <a:ext cx="1729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8: (</a:t>
            </a:r>
            <a:r>
              <a:rPr lang="en-US" dirty="0" err="1"/>
              <a:t>n,g</a:t>
            </a:r>
            <a:r>
              <a:rPr lang="en-US" dirty="0"/>
              <a:t>) cross sections of </a:t>
            </a:r>
            <a:r>
              <a:rPr lang="en-US" baseline="30000" dirty="0"/>
              <a:t>193</a:t>
            </a:r>
            <a:r>
              <a:rPr lang="en-US" dirty="0"/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71877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8C07D-2691-074A-9B2E-680627D9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6648A-6793-4A4B-878C-FFFE9BDF4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r="4325" b="8000"/>
          <a:stretch/>
        </p:blipFill>
        <p:spPr>
          <a:xfrm rot="5400000">
            <a:off x="775327" y="-177529"/>
            <a:ext cx="5328595" cy="6943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2052A-15DB-0F45-B4F7-781A639F7175}"/>
              </a:ext>
            </a:extLst>
          </p:cNvPr>
          <p:cNvSpPr txBox="1"/>
          <p:nvPr/>
        </p:nvSpPr>
        <p:spPr>
          <a:xfrm>
            <a:off x="6926764" y="4725144"/>
            <a:ext cx="19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9: MACS for</a:t>
            </a:r>
          </a:p>
          <a:p>
            <a:r>
              <a:rPr lang="en-US" dirty="0"/>
              <a:t> </a:t>
            </a:r>
            <a:r>
              <a:rPr lang="en-US" baseline="30000" dirty="0"/>
              <a:t>193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</a:t>
            </a:r>
            <a:r>
              <a:rPr lang="en-US" baseline="30000" dirty="0"/>
              <a:t>194</a:t>
            </a:r>
            <a:r>
              <a:rPr lang="en-US" dirty="0"/>
              <a:t>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CFD4E-32AF-B945-8085-8E830DDF2C80}"/>
              </a:ext>
            </a:extLst>
          </p:cNvPr>
          <p:cNvSpPr txBox="1"/>
          <p:nvPr/>
        </p:nvSpPr>
        <p:spPr>
          <a:xfrm>
            <a:off x="3471808" y="260648"/>
            <a:ext cx="10753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A461-C4ED-E842-848B-6948418499CF}"/>
              </a:ext>
            </a:extLst>
          </p:cNvPr>
          <p:cNvSpPr txBox="1"/>
          <p:nvPr/>
        </p:nvSpPr>
        <p:spPr>
          <a:xfrm>
            <a:off x="7077317" y="270892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7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2B833-16D5-384B-9F53-6B2199F0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6FEF5-8931-5247-8D85-D9E5E15BE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742" b="8000"/>
          <a:stretch/>
        </p:blipFill>
        <p:spPr>
          <a:xfrm rot="5400000">
            <a:off x="1149562" y="10678"/>
            <a:ext cx="5256584" cy="6908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7488D-2214-8648-9211-1C6AD26F1BA7}"/>
              </a:ext>
            </a:extLst>
          </p:cNvPr>
          <p:cNvSpPr txBox="1"/>
          <p:nvPr/>
        </p:nvSpPr>
        <p:spPr>
          <a:xfrm>
            <a:off x="7232181" y="4725144"/>
            <a:ext cx="172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10: MACS</a:t>
            </a:r>
          </a:p>
          <a:p>
            <a:r>
              <a:rPr lang="en-US" dirty="0"/>
              <a:t>For 192(</a:t>
            </a:r>
            <a:r>
              <a:rPr lang="en-US" dirty="0" err="1"/>
              <a:t>n,g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62690-5571-5F43-91C1-7DB1F62C6112}"/>
              </a:ext>
            </a:extLst>
          </p:cNvPr>
          <p:cNvSpPr txBox="1"/>
          <p:nvPr/>
        </p:nvSpPr>
        <p:spPr>
          <a:xfrm>
            <a:off x="3131840" y="175256"/>
            <a:ext cx="26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 -Preliminary</a:t>
            </a:r>
          </a:p>
        </p:txBody>
      </p:sp>
    </p:spTree>
    <p:extLst>
      <p:ext uri="{BB962C8B-B14F-4D97-AF65-F5344CB8AC3E}">
        <p14:creationId xmlns:p14="http://schemas.microsoft.com/office/powerpoint/2010/main" val="199923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5F885-3BE9-2E40-B241-CAC9F208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E39A2-111B-434A-89E8-4A54F3D1F5F8}"/>
              </a:ext>
            </a:extLst>
          </p:cNvPr>
          <p:cNvSpPr txBox="1"/>
          <p:nvPr/>
        </p:nvSpPr>
        <p:spPr>
          <a:xfrm>
            <a:off x="3347864" y="188640"/>
            <a:ext cx="298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Summary and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81A1C-8C85-F44F-864A-424FAC8BBE1C}"/>
              </a:ext>
            </a:extLst>
          </p:cNvPr>
          <p:cNvSpPr txBox="1"/>
          <p:nvPr/>
        </p:nvSpPr>
        <p:spPr>
          <a:xfrm>
            <a:off x="467544" y="76470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particle gamma matrix was extracted for </a:t>
            </a:r>
            <a:r>
              <a:rPr lang="en-US" baseline="30000" dirty="0"/>
              <a:t>192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 and </a:t>
            </a:r>
            <a:r>
              <a:rPr lang="en-US" baseline="30000" dirty="0"/>
              <a:t>193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NLD and GSF were extracted for </a:t>
            </a:r>
            <a:r>
              <a:rPr lang="en-US" baseline="30000" dirty="0"/>
              <a:t>192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 and</a:t>
            </a:r>
            <a:r>
              <a:rPr lang="en-US" baseline="30000" dirty="0"/>
              <a:t> 193</a:t>
            </a:r>
            <a:r>
              <a:rPr lang="en-US" dirty="0"/>
              <a:t>(</a:t>
            </a:r>
            <a:r>
              <a:rPr lang="en-US" dirty="0" err="1"/>
              <a:t>n,g</a:t>
            </a:r>
            <a:r>
              <a:rPr lang="en-US" dirty="0"/>
              <a:t>).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neutron capture cross sections were calculated for both nuclei.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We have extracted the second experimental value for </a:t>
            </a:r>
            <a:r>
              <a:rPr lang="en-US" baseline="30000" dirty="0"/>
              <a:t>192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)Ir</a:t>
            </a:r>
            <a:r>
              <a:rPr lang="en-US" baseline="30000" dirty="0"/>
              <a:t>193</a:t>
            </a:r>
            <a:r>
              <a:rPr lang="en-US" dirty="0"/>
              <a:t> MACS with a reduced error band.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Used the well-studied </a:t>
            </a:r>
            <a:r>
              <a:rPr lang="en-US" baseline="30000" dirty="0"/>
              <a:t>193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 to benchmark our approach by comparing to known data over all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On the outlook, s-process calculations are underway to determine elemental abundances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3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AD173-C6F1-B843-951B-BAE8BA99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87AC7-C4B5-DC47-8B33-A47AFEB7F106}"/>
              </a:ext>
            </a:extLst>
          </p:cNvPr>
          <p:cNvSpPr txBox="1"/>
          <p:nvPr/>
        </p:nvSpPr>
        <p:spPr>
          <a:xfrm>
            <a:off x="3059832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Acknowledgments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61D98-7139-B242-8ACB-9DAA9B503BD3}"/>
              </a:ext>
            </a:extLst>
          </p:cNvPr>
          <p:cNvSpPr/>
          <p:nvPr/>
        </p:nvSpPr>
        <p:spPr>
          <a:xfrm>
            <a:off x="2256825" y="3721731"/>
            <a:ext cx="1232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K. L </a:t>
            </a:r>
            <a:r>
              <a:rPr lang="en-US" dirty="0" err="1"/>
              <a:t>Malatji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590C4-346C-BA45-B81B-1240093D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88" y="2632134"/>
            <a:ext cx="2016224" cy="2162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0B8C2-4CD9-F647-A2A0-93C200D3B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/>
          <a:stretch/>
        </p:blipFill>
        <p:spPr>
          <a:xfrm>
            <a:off x="3488933" y="3036180"/>
            <a:ext cx="3099674" cy="144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E3FAE-E99C-FD43-AE85-FF4E2D10D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04285"/>
            <a:ext cx="25908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F91D-F10B-F143-A901-3BE96F458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97" y="1150795"/>
            <a:ext cx="2927448" cy="198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3DE50-90CC-3448-BDDF-C17B560FF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168" y="4538146"/>
            <a:ext cx="4405322" cy="1369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78737-D7AF-F449-AB67-7F7864E8170B}"/>
              </a:ext>
            </a:extLst>
          </p:cNvPr>
          <p:cNvSpPr txBox="1"/>
          <p:nvPr/>
        </p:nvSpPr>
        <p:spPr>
          <a:xfrm>
            <a:off x="1352911" y="781463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Wiedeking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0ECDA-84A3-524C-A058-E2E17BB165F2}"/>
              </a:ext>
            </a:extLst>
          </p:cNvPr>
          <p:cNvSpPr txBox="1"/>
          <p:nvPr/>
        </p:nvSpPr>
        <p:spPr>
          <a:xfrm>
            <a:off x="5724128" y="1692429"/>
            <a:ext cx="13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B. V </a:t>
            </a:r>
            <a:r>
              <a:rPr lang="en-US" b="1" dirty="0" err="1"/>
              <a:t>Kheswa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19AB-BDC9-F64E-AE15-7544AC70275F}"/>
              </a:ext>
            </a:extLst>
          </p:cNvPr>
          <p:cNvSpPr txBox="1"/>
          <p:nvPr/>
        </p:nvSpPr>
        <p:spPr>
          <a:xfrm>
            <a:off x="4788024" y="5223053"/>
            <a:ext cx="12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A.C Larsen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109D6-9178-0046-ADA0-2B6039BA4819}"/>
              </a:ext>
            </a:extLst>
          </p:cNvPr>
          <p:cNvSpPr txBox="1"/>
          <p:nvPr/>
        </p:nvSpPr>
        <p:spPr>
          <a:xfrm>
            <a:off x="5747526" y="2808474"/>
            <a:ext cx="10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 </a:t>
            </a:r>
            <a:r>
              <a:rPr lang="en-US" b="1" dirty="0" err="1"/>
              <a:t>Pellegri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8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17077-A20A-4C40-ADB0-4D32EB1E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9A38E-830D-1643-BF6F-6202DC3F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5934"/>
            <a:ext cx="4441900" cy="2391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122A1-5400-744F-B2E0-EDDD30313EE6}"/>
              </a:ext>
            </a:extLst>
          </p:cNvPr>
          <p:cNvSpPr txBox="1"/>
          <p:nvPr/>
        </p:nvSpPr>
        <p:spPr>
          <a:xfrm>
            <a:off x="3227260" y="396721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Back up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C32DF-1470-A648-A97E-5DF558850BFB}"/>
              </a:ext>
            </a:extLst>
          </p:cNvPr>
          <p:cNvSpPr txBox="1"/>
          <p:nvPr/>
        </p:nvSpPr>
        <p:spPr>
          <a:xfrm>
            <a:off x="5220072" y="1700808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20549-7C03-9742-BEC5-985993085ADD}"/>
              </a:ext>
            </a:extLst>
          </p:cNvPr>
          <p:cNvSpPr txBox="1"/>
          <p:nvPr/>
        </p:nvSpPr>
        <p:spPr>
          <a:xfrm>
            <a:off x="251520" y="3413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/>
              <a:t>TALYS</a:t>
            </a:r>
            <a:r>
              <a:rPr lang="en-ZA" dirty="0"/>
              <a:t> is a nuclear reaction program with the objective to provide a complete and accurate simulation of nuclear reactions up to energies of 200 MeV,</a:t>
            </a:r>
          </a:p>
          <a:p>
            <a:endParaRPr lang="en-ZA" dirty="0"/>
          </a:p>
          <a:p>
            <a:r>
              <a:rPr lang="en-ZA" dirty="0">
                <a:solidFill>
                  <a:srgbClr val="FF0000"/>
                </a:solidFill>
              </a:rPr>
              <a:t>Device for Indirect Capture Experiments on Radionuclides </a:t>
            </a:r>
            <a:r>
              <a:rPr lang="en-ZA" dirty="0"/>
              <a:t>(DICER) An instrument for making resonance neutron transmission measurements on very small radioactive samples to tightly constrain their neutron-capture cross sections.</a:t>
            </a:r>
          </a:p>
          <a:p>
            <a:endParaRPr lang="en-ZA" dirty="0"/>
          </a:p>
          <a:p>
            <a:r>
              <a:rPr lang="en-ZA" i="1" dirty="0"/>
              <a:t>at the Los Alamos Neutron Science Centre (LANSCE</a:t>
            </a:r>
            <a:r>
              <a:rPr lang="en-Z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9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17</a:t>
            </a:fld>
            <a:endParaRPr lang="en-US"/>
          </a:p>
        </p:txBody>
      </p:sp>
      <p:sp>
        <p:nvSpPr>
          <p:cNvPr id="5" name="AutoShape 2" descr="hankyou Stock Photos, Royalty Free Thankyou Images | Depositphotos"/>
          <p:cNvSpPr>
            <a:spLocks noChangeAspect="1" noChangeArrowheads="1"/>
          </p:cNvSpPr>
          <p:nvPr/>
        </p:nvSpPr>
        <p:spPr bwMode="auto">
          <a:xfrm>
            <a:off x="-1" y="-1"/>
            <a:ext cx="404665" cy="4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BD235-CB9A-6240-B0EE-AE75848798BB}"/>
              </a:ext>
            </a:extLst>
          </p:cNvPr>
          <p:cNvSpPr txBox="1"/>
          <p:nvPr/>
        </p:nvSpPr>
        <p:spPr>
          <a:xfrm>
            <a:off x="3563888" y="889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Branching point</a:t>
            </a:r>
          </a:p>
        </p:txBody>
      </p:sp>
      <p:pic>
        <p:nvPicPr>
          <p:cNvPr id="1025" name="Picture 1" descr="page35image89883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40219" cy="42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35image963575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35image96370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35image96368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35image96366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35image963642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35image963623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35image96354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35image96356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35image963579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35image739620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01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35image963673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35image963675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35image963692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35image963694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35image963617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35image963577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35image963548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35image9635929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35image963625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35image963644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35image96366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35image963683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age35image963702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35image96361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35image963610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35image963558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ge35image963560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35image963568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35image963587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35image963554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35image963573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35image963604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35image963583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35image963589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35image9635468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ge35image9636025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age35image963606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page35image963633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age35image96363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page35image963652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age35image963650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page35image9636716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page35image9636697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page35image9636908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page35image9636889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page35image963995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35image963978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page35image9638707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page35image963872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page35image9639916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35image963970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page35image9639628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age35image9639667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page35image9639648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page35image963972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9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page35image9639456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35image963974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page35image963951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34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page35image963955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35image963953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page35image963949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page35image963957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05A2E-BDAD-234F-916B-9DC1BA5D091D}"/>
              </a:ext>
            </a:extLst>
          </p:cNvPr>
          <p:cNvSpPr txBox="1"/>
          <p:nvPr/>
        </p:nvSpPr>
        <p:spPr>
          <a:xfrm>
            <a:off x="384212" y="4509120"/>
            <a:ext cx="6956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branching points that mainly influence the abundance of s-only isotopes</a:t>
            </a:r>
          </a:p>
          <a:p>
            <a:endParaRPr lang="en-ZA" dirty="0"/>
          </a:p>
          <a:p>
            <a:r>
              <a:rPr lang="en-ZA" dirty="0"/>
              <a:t>Abundance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2663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4FDEA-90A6-054C-A8E0-49EF8478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44C06-77B3-024E-9FA1-99ADCDC2B289}"/>
              </a:ext>
            </a:extLst>
          </p:cNvPr>
          <p:cNvSpPr txBox="1"/>
          <p:nvPr/>
        </p:nvSpPr>
        <p:spPr>
          <a:xfrm>
            <a:off x="539552" y="260648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2311A-09B1-5545-A208-4367C0C7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" y="3387613"/>
            <a:ext cx="9144000" cy="2328952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90AF93-F4F6-3041-AFB4-F486FC131D20}"/>
              </a:ext>
            </a:extLst>
          </p:cNvPr>
          <p:cNvSpPr/>
          <p:nvPr/>
        </p:nvSpPr>
        <p:spPr>
          <a:xfrm>
            <a:off x="854122" y="709551"/>
            <a:ext cx="4797998" cy="2386940"/>
          </a:xfrm>
          <a:custGeom>
            <a:avLst/>
            <a:gdLst>
              <a:gd name="connsiteX0" fmla="*/ 119120 w 4797998"/>
              <a:gd name="connsiteY0" fmla="*/ 0 h 2386940"/>
              <a:gd name="connsiteX1" fmla="*/ 107245 w 4797998"/>
              <a:gd name="connsiteY1" fmla="*/ 665018 h 2386940"/>
              <a:gd name="connsiteX2" fmla="*/ 83494 w 4797998"/>
              <a:gd name="connsiteY2" fmla="*/ 878774 h 2386940"/>
              <a:gd name="connsiteX3" fmla="*/ 71619 w 4797998"/>
              <a:gd name="connsiteY3" fmla="*/ 997527 h 2386940"/>
              <a:gd name="connsiteX4" fmla="*/ 47868 w 4797998"/>
              <a:gd name="connsiteY4" fmla="*/ 1163782 h 2386940"/>
              <a:gd name="connsiteX5" fmla="*/ 35993 w 4797998"/>
              <a:gd name="connsiteY5" fmla="*/ 1246909 h 2386940"/>
              <a:gd name="connsiteX6" fmla="*/ 12242 w 4797998"/>
              <a:gd name="connsiteY6" fmla="*/ 1508166 h 2386940"/>
              <a:gd name="connsiteX7" fmla="*/ 367 w 4797998"/>
              <a:gd name="connsiteY7" fmla="*/ 2090057 h 2386940"/>
              <a:gd name="connsiteX8" fmla="*/ 12242 w 4797998"/>
              <a:gd name="connsiteY8" fmla="*/ 2185060 h 2386940"/>
              <a:gd name="connsiteX9" fmla="*/ 59743 w 4797998"/>
              <a:gd name="connsiteY9" fmla="*/ 2196935 h 2386940"/>
              <a:gd name="connsiteX10" fmla="*/ 95369 w 4797998"/>
              <a:gd name="connsiteY10" fmla="*/ 2208810 h 2386940"/>
              <a:gd name="connsiteX11" fmla="*/ 83494 w 4797998"/>
              <a:gd name="connsiteY11" fmla="*/ 2315688 h 2386940"/>
              <a:gd name="connsiteX12" fmla="*/ 71619 w 4797998"/>
              <a:gd name="connsiteY12" fmla="*/ 2351314 h 2386940"/>
              <a:gd name="connsiteX13" fmla="*/ 83494 w 4797998"/>
              <a:gd name="connsiteY13" fmla="*/ 2386940 h 2386940"/>
              <a:gd name="connsiteX14" fmla="*/ 166621 w 4797998"/>
              <a:gd name="connsiteY14" fmla="*/ 2339439 h 2386940"/>
              <a:gd name="connsiteX15" fmla="*/ 249749 w 4797998"/>
              <a:gd name="connsiteY15" fmla="*/ 2303813 h 2386940"/>
              <a:gd name="connsiteX16" fmla="*/ 285375 w 4797998"/>
              <a:gd name="connsiteY16" fmla="*/ 2268187 h 2386940"/>
              <a:gd name="connsiteX17" fmla="*/ 321001 w 4797998"/>
              <a:gd name="connsiteY17" fmla="*/ 2256312 h 2386940"/>
              <a:gd name="connsiteX18" fmla="*/ 404128 w 4797998"/>
              <a:gd name="connsiteY18" fmla="*/ 2208810 h 2386940"/>
              <a:gd name="connsiteX19" fmla="*/ 439754 w 4797998"/>
              <a:gd name="connsiteY19" fmla="*/ 2196935 h 2386940"/>
              <a:gd name="connsiteX20" fmla="*/ 499130 w 4797998"/>
              <a:gd name="connsiteY20" fmla="*/ 2161309 h 2386940"/>
              <a:gd name="connsiteX21" fmla="*/ 582258 w 4797998"/>
              <a:gd name="connsiteY21" fmla="*/ 2137558 h 2386940"/>
              <a:gd name="connsiteX22" fmla="*/ 641634 w 4797998"/>
              <a:gd name="connsiteY22" fmla="*/ 2113808 h 2386940"/>
              <a:gd name="connsiteX23" fmla="*/ 701011 w 4797998"/>
              <a:gd name="connsiteY23" fmla="*/ 2101933 h 2386940"/>
              <a:gd name="connsiteX24" fmla="*/ 736637 w 4797998"/>
              <a:gd name="connsiteY24" fmla="*/ 2090057 h 2386940"/>
              <a:gd name="connsiteX25" fmla="*/ 807889 w 4797998"/>
              <a:gd name="connsiteY25" fmla="*/ 2078182 h 2386940"/>
              <a:gd name="connsiteX26" fmla="*/ 1033520 w 4797998"/>
              <a:gd name="connsiteY26" fmla="*/ 2042556 h 2386940"/>
              <a:gd name="connsiteX27" fmla="*/ 1722289 w 4797998"/>
              <a:gd name="connsiteY27" fmla="*/ 2054431 h 2386940"/>
              <a:gd name="connsiteX28" fmla="*/ 2066673 w 4797998"/>
              <a:gd name="connsiteY28" fmla="*/ 2066307 h 2386940"/>
              <a:gd name="connsiteX29" fmla="*/ 2743567 w 4797998"/>
              <a:gd name="connsiteY29" fmla="*/ 2054431 h 2386940"/>
              <a:gd name="connsiteX30" fmla="*/ 3254206 w 4797998"/>
              <a:gd name="connsiteY30" fmla="*/ 2066307 h 2386940"/>
              <a:gd name="connsiteX31" fmla="*/ 3325458 w 4797998"/>
              <a:gd name="connsiteY31" fmla="*/ 2078182 h 2386940"/>
              <a:gd name="connsiteX32" fmla="*/ 3432336 w 4797998"/>
              <a:gd name="connsiteY32" fmla="*/ 2090057 h 2386940"/>
              <a:gd name="connsiteX33" fmla="*/ 3586715 w 4797998"/>
              <a:gd name="connsiteY33" fmla="*/ 2113808 h 2386940"/>
              <a:gd name="connsiteX34" fmla="*/ 4299234 w 4797998"/>
              <a:gd name="connsiteY34" fmla="*/ 2125683 h 2386940"/>
              <a:gd name="connsiteX35" fmla="*/ 4334860 w 4797998"/>
              <a:gd name="connsiteY35" fmla="*/ 2137558 h 2386940"/>
              <a:gd name="connsiteX36" fmla="*/ 4441738 w 4797998"/>
              <a:gd name="connsiteY36" fmla="*/ 2161309 h 2386940"/>
              <a:gd name="connsiteX37" fmla="*/ 4797998 w 4797998"/>
              <a:gd name="connsiteY37" fmla="*/ 2149434 h 238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97998" h="2386940">
                <a:moveTo>
                  <a:pt x="119120" y="0"/>
                </a:moveTo>
                <a:cubicBezTo>
                  <a:pt x="115162" y="221673"/>
                  <a:pt x="113860" y="443409"/>
                  <a:pt x="107245" y="665018"/>
                </a:cubicBezTo>
                <a:cubicBezTo>
                  <a:pt x="104112" y="769978"/>
                  <a:pt x="94333" y="786642"/>
                  <a:pt x="83494" y="878774"/>
                </a:cubicBezTo>
                <a:cubicBezTo>
                  <a:pt x="78846" y="918283"/>
                  <a:pt x="76553" y="958052"/>
                  <a:pt x="71619" y="997527"/>
                </a:cubicBezTo>
                <a:cubicBezTo>
                  <a:pt x="64675" y="1053076"/>
                  <a:pt x="55785" y="1108364"/>
                  <a:pt x="47868" y="1163782"/>
                </a:cubicBezTo>
                <a:cubicBezTo>
                  <a:pt x="43910" y="1191491"/>
                  <a:pt x="39084" y="1219090"/>
                  <a:pt x="35993" y="1246909"/>
                </a:cubicBezTo>
                <a:cubicBezTo>
                  <a:pt x="18417" y="1405083"/>
                  <a:pt x="26866" y="1318047"/>
                  <a:pt x="12242" y="1508166"/>
                </a:cubicBezTo>
                <a:cubicBezTo>
                  <a:pt x="8284" y="1702130"/>
                  <a:pt x="367" y="1896053"/>
                  <a:pt x="367" y="2090057"/>
                </a:cubicBezTo>
                <a:cubicBezTo>
                  <a:pt x="367" y="2121971"/>
                  <a:pt x="-3257" y="2157162"/>
                  <a:pt x="12242" y="2185060"/>
                </a:cubicBezTo>
                <a:cubicBezTo>
                  <a:pt x="20168" y="2199327"/>
                  <a:pt x="44050" y="2192451"/>
                  <a:pt x="59743" y="2196935"/>
                </a:cubicBezTo>
                <a:cubicBezTo>
                  <a:pt x="71779" y="2200374"/>
                  <a:pt x="83494" y="2204852"/>
                  <a:pt x="95369" y="2208810"/>
                </a:cubicBezTo>
                <a:cubicBezTo>
                  <a:pt x="91411" y="2244436"/>
                  <a:pt x="89387" y="2280330"/>
                  <a:pt x="83494" y="2315688"/>
                </a:cubicBezTo>
                <a:cubicBezTo>
                  <a:pt x="81436" y="2328035"/>
                  <a:pt x="71619" y="2338796"/>
                  <a:pt x="71619" y="2351314"/>
                </a:cubicBezTo>
                <a:cubicBezTo>
                  <a:pt x="71619" y="2363832"/>
                  <a:pt x="79536" y="2375065"/>
                  <a:pt x="83494" y="2386940"/>
                </a:cubicBezTo>
                <a:cubicBezTo>
                  <a:pt x="153486" y="2363610"/>
                  <a:pt x="84457" y="2390792"/>
                  <a:pt x="166621" y="2339439"/>
                </a:cubicBezTo>
                <a:cubicBezTo>
                  <a:pt x="200163" y="2318475"/>
                  <a:pt x="215116" y="2315357"/>
                  <a:pt x="249749" y="2303813"/>
                </a:cubicBezTo>
                <a:cubicBezTo>
                  <a:pt x="261624" y="2291938"/>
                  <a:pt x="271401" y="2277503"/>
                  <a:pt x="285375" y="2268187"/>
                </a:cubicBezTo>
                <a:cubicBezTo>
                  <a:pt x="295790" y="2261243"/>
                  <a:pt x="309495" y="2261243"/>
                  <a:pt x="321001" y="2256312"/>
                </a:cubicBezTo>
                <a:cubicBezTo>
                  <a:pt x="466739" y="2193853"/>
                  <a:pt x="284863" y="2268442"/>
                  <a:pt x="404128" y="2208810"/>
                </a:cubicBezTo>
                <a:cubicBezTo>
                  <a:pt x="415324" y="2203212"/>
                  <a:pt x="428558" y="2202533"/>
                  <a:pt x="439754" y="2196935"/>
                </a:cubicBezTo>
                <a:cubicBezTo>
                  <a:pt x="460399" y="2186613"/>
                  <a:pt x="478485" y="2171631"/>
                  <a:pt x="499130" y="2161309"/>
                </a:cubicBezTo>
                <a:cubicBezTo>
                  <a:pt x="521997" y="2149876"/>
                  <a:pt x="559437" y="2145165"/>
                  <a:pt x="582258" y="2137558"/>
                </a:cubicBezTo>
                <a:cubicBezTo>
                  <a:pt x="602481" y="2130817"/>
                  <a:pt x="621216" y="2119933"/>
                  <a:pt x="641634" y="2113808"/>
                </a:cubicBezTo>
                <a:cubicBezTo>
                  <a:pt x="660967" y="2108008"/>
                  <a:pt x="681429" y="2106828"/>
                  <a:pt x="701011" y="2101933"/>
                </a:cubicBezTo>
                <a:cubicBezTo>
                  <a:pt x="713155" y="2098897"/>
                  <a:pt x="724417" y="2092773"/>
                  <a:pt x="736637" y="2090057"/>
                </a:cubicBezTo>
                <a:cubicBezTo>
                  <a:pt x="760142" y="2084834"/>
                  <a:pt x="784345" y="2083227"/>
                  <a:pt x="807889" y="2078182"/>
                </a:cubicBezTo>
                <a:cubicBezTo>
                  <a:pt x="985091" y="2040210"/>
                  <a:pt x="817096" y="2062230"/>
                  <a:pt x="1033520" y="2042556"/>
                </a:cubicBezTo>
                <a:lnTo>
                  <a:pt x="1722289" y="2054431"/>
                </a:lnTo>
                <a:cubicBezTo>
                  <a:pt x="1837122" y="2057071"/>
                  <a:pt x="1951810" y="2066307"/>
                  <a:pt x="2066673" y="2066307"/>
                </a:cubicBezTo>
                <a:cubicBezTo>
                  <a:pt x="2292339" y="2066307"/>
                  <a:pt x="2517936" y="2058390"/>
                  <a:pt x="2743567" y="2054431"/>
                </a:cubicBezTo>
                <a:lnTo>
                  <a:pt x="3254206" y="2066307"/>
                </a:lnTo>
                <a:cubicBezTo>
                  <a:pt x="3278264" y="2067289"/>
                  <a:pt x="3301591" y="2075000"/>
                  <a:pt x="3325458" y="2078182"/>
                </a:cubicBezTo>
                <a:cubicBezTo>
                  <a:pt x="3360989" y="2082919"/>
                  <a:pt x="3396805" y="2085319"/>
                  <a:pt x="3432336" y="2090057"/>
                </a:cubicBezTo>
                <a:cubicBezTo>
                  <a:pt x="3462571" y="2094088"/>
                  <a:pt x="3559527" y="2112996"/>
                  <a:pt x="3586715" y="2113808"/>
                </a:cubicBezTo>
                <a:cubicBezTo>
                  <a:pt x="3824149" y="2120895"/>
                  <a:pt x="4061728" y="2121725"/>
                  <a:pt x="4299234" y="2125683"/>
                </a:cubicBezTo>
                <a:cubicBezTo>
                  <a:pt x="4311109" y="2129641"/>
                  <a:pt x="4322824" y="2134119"/>
                  <a:pt x="4334860" y="2137558"/>
                </a:cubicBezTo>
                <a:cubicBezTo>
                  <a:pt x="4374000" y="2148741"/>
                  <a:pt x="4400913" y="2153144"/>
                  <a:pt x="4441738" y="2161309"/>
                </a:cubicBezTo>
                <a:cubicBezTo>
                  <a:pt x="4560487" y="2157214"/>
                  <a:pt x="4679179" y="2149434"/>
                  <a:pt x="4797998" y="21494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001CDEC-BE7D-434C-8F68-85FE512CA138}"/>
              </a:ext>
            </a:extLst>
          </p:cNvPr>
          <p:cNvSpPr/>
          <p:nvPr/>
        </p:nvSpPr>
        <p:spPr>
          <a:xfrm>
            <a:off x="1175123" y="1968335"/>
            <a:ext cx="1626919" cy="795647"/>
          </a:xfrm>
          <a:custGeom>
            <a:avLst/>
            <a:gdLst>
              <a:gd name="connsiteX0" fmla="*/ 0 w 1626919"/>
              <a:gd name="connsiteY0" fmla="*/ 760021 h 795647"/>
              <a:gd name="connsiteX1" fmla="*/ 59376 w 1626919"/>
              <a:gd name="connsiteY1" fmla="*/ 783772 h 795647"/>
              <a:gd name="connsiteX2" fmla="*/ 95002 w 1626919"/>
              <a:gd name="connsiteY2" fmla="*/ 795647 h 795647"/>
              <a:gd name="connsiteX3" fmla="*/ 201880 w 1626919"/>
              <a:gd name="connsiteY3" fmla="*/ 771897 h 795647"/>
              <a:gd name="connsiteX4" fmla="*/ 237506 w 1626919"/>
              <a:gd name="connsiteY4" fmla="*/ 748146 h 795647"/>
              <a:gd name="connsiteX5" fmla="*/ 273132 w 1626919"/>
              <a:gd name="connsiteY5" fmla="*/ 736271 h 795647"/>
              <a:gd name="connsiteX6" fmla="*/ 296883 w 1626919"/>
              <a:gd name="connsiteY6" fmla="*/ 700645 h 795647"/>
              <a:gd name="connsiteX7" fmla="*/ 332509 w 1626919"/>
              <a:gd name="connsiteY7" fmla="*/ 676894 h 795647"/>
              <a:gd name="connsiteX8" fmla="*/ 380010 w 1626919"/>
              <a:gd name="connsiteY8" fmla="*/ 605642 h 795647"/>
              <a:gd name="connsiteX9" fmla="*/ 403761 w 1626919"/>
              <a:gd name="connsiteY9" fmla="*/ 570016 h 795647"/>
              <a:gd name="connsiteX10" fmla="*/ 439387 w 1626919"/>
              <a:gd name="connsiteY10" fmla="*/ 534390 h 795647"/>
              <a:gd name="connsiteX11" fmla="*/ 475013 w 1626919"/>
              <a:gd name="connsiteY11" fmla="*/ 463138 h 795647"/>
              <a:gd name="connsiteX12" fmla="*/ 510639 w 1626919"/>
              <a:gd name="connsiteY12" fmla="*/ 427512 h 795647"/>
              <a:gd name="connsiteX13" fmla="*/ 546265 w 1626919"/>
              <a:gd name="connsiteY13" fmla="*/ 356260 h 795647"/>
              <a:gd name="connsiteX14" fmla="*/ 581890 w 1626919"/>
              <a:gd name="connsiteY14" fmla="*/ 320634 h 795647"/>
              <a:gd name="connsiteX15" fmla="*/ 593766 w 1626919"/>
              <a:gd name="connsiteY15" fmla="*/ 273133 h 795647"/>
              <a:gd name="connsiteX16" fmla="*/ 617516 w 1626919"/>
              <a:gd name="connsiteY16" fmla="*/ 237507 h 795647"/>
              <a:gd name="connsiteX17" fmla="*/ 665018 w 1626919"/>
              <a:gd name="connsiteY17" fmla="*/ 154380 h 795647"/>
              <a:gd name="connsiteX18" fmla="*/ 724394 w 1626919"/>
              <a:gd name="connsiteY18" fmla="*/ 47502 h 795647"/>
              <a:gd name="connsiteX19" fmla="*/ 748145 w 1626919"/>
              <a:gd name="connsiteY19" fmla="*/ 11876 h 795647"/>
              <a:gd name="connsiteX20" fmla="*/ 783771 w 1626919"/>
              <a:gd name="connsiteY20" fmla="*/ 0 h 795647"/>
              <a:gd name="connsiteX21" fmla="*/ 1009402 w 1626919"/>
              <a:gd name="connsiteY21" fmla="*/ 11876 h 795647"/>
              <a:gd name="connsiteX22" fmla="*/ 1056903 w 1626919"/>
              <a:gd name="connsiteY22" fmla="*/ 23751 h 795647"/>
              <a:gd name="connsiteX23" fmla="*/ 1092529 w 1626919"/>
              <a:gd name="connsiteY23" fmla="*/ 47502 h 795647"/>
              <a:gd name="connsiteX24" fmla="*/ 1104405 w 1626919"/>
              <a:gd name="connsiteY24" fmla="*/ 83128 h 795647"/>
              <a:gd name="connsiteX25" fmla="*/ 1128155 w 1626919"/>
              <a:gd name="connsiteY25" fmla="*/ 391886 h 795647"/>
              <a:gd name="connsiteX26" fmla="*/ 1151906 w 1626919"/>
              <a:gd name="connsiteY26" fmla="*/ 463138 h 795647"/>
              <a:gd name="connsiteX27" fmla="*/ 1187532 w 1626919"/>
              <a:gd name="connsiteY27" fmla="*/ 498764 h 795647"/>
              <a:gd name="connsiteX28" fmla="*/ 1223158 w 1626919"/>
              <a:gd name="connsiteY28" fmla="*/ 558141 h 795647"/>
              <a:gd name="connsiteX29" fmla="*/ 1258784 w 1626919"/>
              <a:gd name="connsiteY29" fmla="*/ 593767 h 795647"/>
              <a:gd name="connsiteX30" fmla="*/ 1282535 w 1626919"/>
              <a:gd name="connsiteY30" fmla="*/ 629393 h 795647"/>
              <a:gd name="connsiteX31" fmla="*/ 1318161 w 1626919"/>
              <a:gd name="connsiteY31" fmla="*/ 641268 h 795647"/>
              <a:gd name="connsiteX32" fmla="*/ 1389413 w 1626919"/>
              <a:gd name="connsiteY32" fmla="*/ 688769 h 795647"/>
              <a:gd name="connsiteX33" fmla="*/ 1425039 w 1626919"/>
              <a:gd name="connsiteY33" fmla="*/ 712520 h 795647"/>
              <a:gd name="connsiteX34" fmla="*/ 1460665 w 1626919"/>
              <a:gd name="connsiteY34" fmla="*/ 724395 h 795647"/>
              <a:gd name="connsiteX35" fmla="*/ 1496290 w 1626919"/>
              <a:gd name="connsiteY35" fmla="*/ 748146 h 795647"/>
              <a:gd name="connsiteX36" fmla="*/ 1626919 w 1626919"/>
              <a:gd name="connsiteY36" fmla="*/ 771897 h 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26919" h="795647">
                <a:moveTo>
                  <a:pt x="0" y="760021"/>
                </a:moveTo>
                <a:cubicBezTo>
                  <a:pt x="19792" y="767938"/>
                  <a:pt x="39417" y="776287"/>
                  <a:pt x="59376" y="783772"/>
                </a:cubicBezTo>
                <a:cubicBezTo>
                  <a:pt x="71097" y="788167"/>
                  <a:pt x="82484" y="795647"/>
                  <a:pt x="95002" y="795647"/>
                </a:cubicBezTo>
                <a:cubicBezTo>
                  <a:pt x="110079" y="795647"/>
                  <a:pt x="183559" y="776477"/>
                  <a:pt x="201880" y="771897"/>
                </a:cubicBezTo>
                <a:cubicBezTo>
                  <a:pt x="213755" y="763980"/>
                  <a:pt x="224740" y="754529"/>
                  <a:pt x="237506" y="748146"/>
                </a:cubicBezTo>
                <a:cubicBezTo>
                  <a:pt x="248702" y="742548"/>
                  <a:pt x="263357" y="744091"/>
                  <a:pt x="273132" y="736271"/>
                </a:cubicBezTo>
                <a:cubicBezTo>
                  <a:pt x="284277" y="727355"/>
                  <a:pt x="286791" y="710737"/>
                  <a:pt x="296883" y="700645"/>
                </a:cubicBezTo>
                <a:cubicBezTo>
                  <a:pt x="306975" y="690553"/>
                  <a:pt x="320634" y="684811"/>
                  <a:pt x="332509" y="676894"/>
                </a:cubicBezTo>
                <a:lnTo>
                  <a:pt x="380010" y="605642"/>
                </a:lnTo>
                <a:cubicBezTo>
                  <a:pt x="387927" y="593767"/>
                  <a:pt x="393669" y="580108"/>
                  <a:pt x="403761" y="570016"/>
                </a:cubicBezTo>
                <a:lnTo>
                  <a:pt x="439387" y="534390"/>
                </a:lnTo>
                <a:cubicBezTo>
                  <a:pt x="451289" y="498683"/>
                  <a:pt x="449434" y="493833"/>
                  <a:pt x="475013" y="463138"/>
                </a:cubicBezTo>
                <a:cubicBezTo>
                  <a:pt x="485764" y="450236"/>
                  <a:pt x="499888" y="440414"/>
                  <a:pt x="510639" y="427512"/>
                </a:cubicBezTo>
                <a:cubicBezTo>
                  <a:pt x="604059" y="315407"/>
                  <a:pt x="474860" y="463368"/>
                  <a:pt x="546265" y="356260"/>
                </a:cubicBezTo>
                <a:cubicBezTo>
                  <a:pt x="555581" y="342286"/>
                  <a:pt x="570015" y="332509"/>
                  <a:pt x="581890" y="320634"/>
                </a:cubicBezTo>
                <a:cubicBezTo>
                  <a:pt x="585849" y="304800"/>
                  <a:pt x="587337" y="288134"/>
                  <a:pt x="593766" y="273133"/>
                </a:cubicBezTo>
                <a:cubicBezTo>
                  <a:pt x="599388" y="260015"/>
                  <a:pt x="610435" y="249899"/>
                  <a:pt x="617516" y="237507"/>
                </a:cubicBezTo>
                <a:cubicBezTo>
                  <a:pt x="677775" y="132053"/>
                  <a:pt x="607159" y="241167"/>
                  <a:pt x="665018" y="154380"/>
                </a:cubicBezTo>
                <a:cubicBezTo>
                  <a:pt x="685919" y="91675"/>
                  <a:pt x="669950" y="129168"/>
                  <a:pt x="724394" y="47502"/>
                </a:cubicBezTo>
                <a:cubicBezTo>
                  <a:pt x="732311" y="35627"/>
                  <a:pt x="734605" y="16390"/>
                  <a:pt x="748145" y="11876"/>
                </a:cubicBezTo>
                <a:lnTo>
                  <a:pt x="783771" y="0"/>
                </a:lnTo>
                <a:cubicBezTo>
                  <a:pt x="858981" y="3959"/>
                  <a:pt x="934371" y="5351"/>
                  <a:pt x="1009402" y="11876"/>
                </a:cubicBezTo>
                <a:cubicBezTo>
                  <a:pt x="1025662" y="13290"/>
                  <a:pt x="1041902" y="17322"/>
                  <a:pt x="1056903" y="23751"/>
                </a:cubicBezTo>
                <a:cubicBezTo>
                  <a:pt x="1070021" y="29373"/>
                  <a:pt x="1080654" y="39585"/>
                  <a:pt x="1092529" y="47502"/>
                </a:cubicBezTo>
                <a:cubicBezTo>
                  <a:pt x="1096488" y="59377"/>
                  <a:pt x="1103407" y="70650"/>
                  <a:pt x="1104405" y="83128"/>
                </a:cubicBezTo>
                <a:cubicBezTo>
                  <a:pt x="1117269" y="243927"/>
                  <a:pt x="1095091" y="281672"/>
                  <a:pt x="1128155" y="391886"/>
                </a:cubicBezTo>
                <a:cubicBezTo>
                  <a:pt x="1135349" y="415866"/>
                  <a:pt x="1134203" y="445435"/>
                  <a:pt x="1151906" y="463138"/>
                </a:cubicBezTo>
                <a:cubicBezTo>
                  <a:pt x="1163781" y="475013"/>
                  <a:pt x="1177455" y="485329"/>
                  <a:pt x="1187532" y="498764"/>
                </a:cubicBezTo>
                <a:cubicBezTo>
                  <a:pt x="1201381" y="517229"/>
                  <a:pt x="1209309" y="539676"/>
                  <a:pt x="1223158" y="558141"/>
                </a:cubicBezTo>
                <a:cubicBezTo>
                  <a:pt x="1233235" y="571576"/>
                  <a:pt x="1248033" y="580865"/>
                  <a:pt x="1258784" y="593767"/>
                </a:cubicBezTo>
                <a:cubicBezTo>
                  <a:pt x="1267921" y="604731"/>
                  <a:pt x="1271390" y="620477"/>
                  <a:pt x="1282535" y="629393"/>
                </a:cubicBezTo>
                <a:cubicBezTo>
                  <a:pt x="1292310" y="637213"/>
                  <a:pt x="1306286" y="637310"/>
                  <a:pt x="1318161" y="641268"/>
                </a:cubicBezTo>
                <a:lnTo>
                  <a:pt x="1389413" y="688769"/>
                </a:lnTo>
                <a:cubicBezTo>
                  <a:pt x="1401288" y="696686"/>
                  <a:pt x="1411499" y="708007"/>
                  <a:pt x="1425039" y="712520"/>
                </a:cubicBezTo>
                <a:lnTo>
                  <a:pt x="1460665" y="724395"/>
                </a:lnTo>
                <a:cubicBezTo>
                  <a:pt x="1472540" y="732312"/>
                  <a:pt x="1483248" y="742349"/>
                  <a:pt x="1496290" y="748146"/>
                </a:cubicBezTo>
                <a:cubicBezTo>
                  <a:pt x="1563811" y="778156"/>
                  <a:pt x="1560301" y="771897"/>
                  <a:pt x="1626919" y="7718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F8AC78E-CBCE-DC41-B6B6-56B2DAD0DED0}"/>
              </a:ext>
            </a:extLst>
          </p:cNvPr>
          <p:cNvSpPr/>
          <p:nvPr/>
        </p:nvSpPr>
        <p:spPr>
          <a:xfrm>
            <a:off x="1887642" y="2502725"/>
            <a:ext cx="142504" cy="439387"/>
          </a:xfrm>
          <a:custGeom>
            <a:avLst/>
            <a:gdLst>
              <a:gd name="connsiteX0" fmla="*/ 142504 w 142504"/>
              <a:gd name="connsiteY0" fmla="*/ 0 h 439387"/>
              <a:gd name="connsiteX1" fmla="*/ 106878 w 142504"/>
              <a:gd name="connsiteY1" fmla="*/ 106878 h 439387"/>
              <a:gd name="connsiteX2" fmla="*/ 83127 w 142504"/>
              <a:gd name="connsiteY2" fmla="*/ 178130 h 439387"/>
              <a:gd name="connsiteX3" fmla="*/ 47501 w 142504"/>
              <a:gd name="connsiteY3" fmla="*/ 285008 h 439387"/>
              <a:gd name="connsiteX4" fmla="*/ 23751 w 142504"/>
              <a:gd name="connsiteY4" fmla="*/ 356260 h 439387"/>
              <a:gd name="connsiteX5" fmla="*/ 11875 w 142504"/>
              <a:gd name="connsiteY5" fmla="*/ 391886 h 439387"/>
              <a:gd name="connsiteX6" fmla="*/ 0 w 142504"/>
              <a:gd name="connsiteY6" fmla="*/ 439387 h 43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04" h="439387">
                <a:moveTo>
                  <a:pt x="142504" y="0"/>
                </a:moveTo>
                <a:cubicBezTo>
                  <a:pt x="119683" y="114107"/>
                  <a:pt x="146211" y="8548"/>
                  <a:pt x="106878" y="106878"/>
                </a:cubicBezTo>
                <a:cubicBezTo>
                  <a:pt x="97580" y="130123"/>
                  <a:pt x="91044" y="154379"/>
                  <a:pt x="83127" y="178130"/>
                </a:cubicBezTo>
                <a:lnTo>
                  <a:pt x="47501" y="285008"/>
                </a:lnTo>
                <a:lnTo>
                  <a:pt x="23751" y="356260"/>
                </a:lnTo>
                <a:cubicBezTo>
                  <a:pt x="19792" y="368135"/>
                  <a:pt x="14911" y="379742"/>
                  <a:pt x="11875" y="391886"/>
                </a:cubicBezTo>
                <a:lnTo>
                  <a:pt x="0" y="4393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FBFA624-50B9-8441-BD1F-A86F0275366A}"/>
              </a:ext>
            </a:extLst>
          </p:cNvPr>
          <p:cNvSpPr/>
          <p:nvPr/>
        </p:nvSpPr>
        <p:spPr>
          <a:xfrm>
            <a:off x="3062928" y="2633354"/>
            <a:ext cx="96713" cy="346898"/>
          </a:xfrm>
          <a:custGeom>
            <a:avLst/>
            <a:gdLst>
              <a:gd name="connsiteX0" fmla="*/ 71623 w 96713"/>
              <a:gd name="connsiteY0" fmla="*/ 59376 h 346898"/>
              <a:gd name="connsiteX1" fmla="*/ 59748 w 96713"/>
              <a:gd name="connsiteY1" fmla="*/ 118753 h 346898"/>
              <a:gd name="connsiteX2" fmla="*/ 47872 w 96713"/>
              <a:gd name="connsiteY2" fmla="*/ 166254 h 346898"/>
              <a:gd name="connsiteX3" fmla="*/ 35997 w 96713"/>
              <a:gd name="connsiteY3" fmla="*/ 237506 h 346898"/>
              <a:gd name="connsiteX4" fmla="*/ 12247 w 96713"/>
              <a:gd name="connsiteY4" fmla="*/ 308758 h 346898"/>
              <a:gd name="connsiteX5" fmla="*/ 371 w 96713"/>
              <a:gd name="connsiteY5" fmla="*/ 344384 h 346898"/>
              <a:gd name="connsiteX6" fmla="*/ 24122 w 96713"/>
              <a:gd name="connsiteY6" fmla="*/ 237506 h 346898"/>
              <a:gd name="connsiteX7" fmla="*/ 47872 w 96713"/>
              <a:gd name="connsiteY7" fmla="*/ 166254 h 346898"/>
              <a:gd name="connsiteX8" fmla="*/ 71623 w 96713"/>
              <a:gd name="connsiteY8" fmla="*/ 95002 h 346898"/>
              <a:gd name="connsiteX9" fmla="*/ 83498 w 96713"/>
              <a:gd name="connsiteY9" fmla="*/ 59376 h 346898"/>
              <a:gd name="connsiteX10" fmla="*/ 95374 w 96713"/>
              <a:gd name="connsiteY10" fmla="*/ 23750 h 346898"/>
              <a:gd name="connsiteX11" fmla="*/ 83498 w 96713"/>
              <a:gd name="connsiteY11" fmla="*/ 0 h 34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713" h="346898">
                <a:moveTo>
                  <a:pt x="71623" y="59376"/>
                </a:moveTo>
                <a:cubicBezTo>
                  <a:pt x="67665" y="79168"/>
                  <a:pt x="64127" y="99049"/>
                  <a:pt x="59748" y="118753"/>
                </a:cubicBezTo>
                <a:cubicBezTo>
                  <a:pt x="56207" y="134685"/>
                  <a:pt x="51073" y="150250"/>
                  <a:pt x="47872" y="166254"/>
                </a:cubicBezTo>
                <a:cubicBezTo>
                  <a:pt x="43150" y="189865"/>
                  <a:pt x="41837" y="214147"/>
                  <a:pt x="35997" y="237506"/>
                </a:cubicBezTo>
                <a:cubicBezTo>
                  <a:pt x="29925" y="261794"/>
                  <a:pt x="20164" y="285007"/>
                  <a:pt x="12247" y="308758"/>
                </a:cubicBezTo>
                <a:cubicBezTo>
                  <a:pt x="8289" y="320633"/>
                  <a:pt x="-2084" y="356659"/>
                  <a:pt x="371" y="344384"/>
                </a:cubicBezTo>
                <a:cubicBezTo>
                  <a:pt x="7150" y="310489"/>
                  <a:pt x="14061" y="271043"/>
                  <a:pt x="24122" y="237506"/>
                </a:cubicBezTo>
                <a:cubicBezTo>
                  <a:pt x="31316" y="213526"/>
                  <a:pt x="39955" y="190005"/>
                  <a:pt x="47872" y="166254"/>
                </a:cubicBezTo>
                <a:lnTo>
                  <a:pt x="71623" y="95002"/>
                </a:lnTo>
                <a:lnTo>
                  <a:pt x="83498" y="59376"/>
                </a:lnTo>
                <a:cubicBezTo>
                  <a:pt x="87457" y="47501"/>
                  <a:pt x="100972" y="34946"/>
                  <a:pt x="95374" y="23750"/>
                </a:cubicBezTo>
                <a:lnTo>
                  <a:pt x="8349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F4DD358-1096-5648-AC62-2150846A866F}"/>
              </a:ext>
            </a:extLst>
          </p:cNvPr>
          <p:cNvSpPr/>
          <p:nvPr/>
        </p:nvSpPr>
        <p:spPr>
          <a:xfrm>
            <a:off x="4057679" y="2680855"/>
            <a:ext cx="62524" cy="273559"/>
          </a:xfrm>
          <a:custGeom>
            <a:avLst/>
            <a:gdLst>
              <a:gd name="connsiteX0" fmla="*/ 62524 w 62524"/>
              <a:gd name="connsiteY0" fmla="*/ 0 h 273559"/>
              <a:gd name="connsiteX1" fmla="*/ 50649 w 62524"/>
              <a:gd name="connsiteY1" fmla="*/ 166254 h 273559"/>
              <a:gd name="connsiteX2" fmla="*/ 3147 w 62524"/>
              <a:gd name="connsiteY2" fmla="*/ 273132 h 273559"/>
              <a:gd name="connsiteX3" fmla="*/ 3147 w 62524"/>
              <a:gd name="connsiteY3" fmla="*/ 249382 h 27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24" h="273559">
                <a:moveTo>
                  <a:pt x="62524" y="0"/>
                </a:moveTo>
                <a:cubicBezTo>
                  <a:pt x="58566" y="55418"/>
                  <a:pt x="58891" y="111310"/>
                  <a:pt x="50649" y="166254"/>
                </a:cubicBezTo>
                <a:cubicBezTo>
                  <a:pt x="49897" y="171270"/>
                  <a:pt x="25101" y="262155"/>
                  <a:pt x="3147" y="273132"/>
                </a:cubicBezTo>
                <a:cubicBezTo>
                  <a:pt x="-3934" y="276673"/>
                  <a:pt x="3147" y="257299"/>
                  <a:pt x="3147" y="2493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95455D-3FCA-ED49-B662-769A4E6A1B77}"/>
              </a:ext>
            </a:extLst>
          </p:cNvPr>
          <p:cNvSpPr/>
          <p:nvPr/>
        </p:nvSpPr>
        <p:spPr>
          <a:xfrm>
            <a:off x="4951476" y="2585852"/>
            <a:ext cx="83127" cy="439387"/>
          </a:xfrm>
          <a:custGeom>
            <a:avLst/>
            <a:gdLst>
              <a:gd name="connsiteX0" fmla="*/ 83127 w 83127"/>
              <a:gd name="connsiteY0" fmla="*/ 0 h 439387"/>
              <a:gd name="connsiteX1" fmla="*/ 71252 w 83127"/>
              <a:gd name="connsiteY1" fmla="*/ 71252 h 439387"/>
              <a:gd name="connsiteX2" fmla="*/ 59376 w 83127"/>
              <a:gd name="connsiteY2" fmla="*/ 201881 h 439387"/>
              <a:gd name="connsiteX3" fmla="*/ 35626 w 83127"/>
              <a:gd name="connsiteY3" fmla="*/ 296883 h 439387"/>
              <a:gd name="connsiteX4" fmla="*/ 11875 w 83127"/>
              <a:gd name="connsiteY4" fmla="*/ 391886 h 439387"/>
              <a:gd name="connsiteX5" fmla="*/ 0 w 83127"/>
              <a:gd name="connsiteY5" fmla="*/ 439387 h 43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27" h="439387">
                <a:moveTo>
                  <a:pt x="83127" y="0"/>
                </a:moveTo>
                <a:cubicBezTo>
                  <a:pt x="79169" y="23751"/>
                  <a:pt x="74065" y="47339"/>
                  <a:pt x="71252" y="71252"/>
                </a:cubicBezTo>
                <a:cubicBezTo>
                  <a:pt x="66143" y="114675"/>
                  <a:pt x="66195" y="158693"/>
                  <a:pt x="59376" y="201881"/>
                </a:cubicBezTo>
                <a:cubicBezTo>
                  <a:pt x="54285" y="234123"/>
                  <a:pt x="42028" y="264875"/>
                  <a:pt x="35626" y="296883"/>
                </a:cubicBezTo>
                <a:cubicBezTo>
                  <a:pt x="11479" y="417610"/>
                  <a:pt x="36220" y="306677"/>
                  <a:pt x="11875" y="391886"/>
                </a:cubicBezTo>
                <a:cubicBezTo>
                  <a:pt x="7391" y="407579"/>
                  <a:pt x="0" y="439387"/>
                  <a:pt x="0" y="4393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363549E-986D-CD43-9B30-DC64B34F6DEC}"/>
              </a:ext>
            </a:extLst>
          </p:cNvPr>
          <p:cNvSpPr/>
          <p:nvPr/>
        </p:nvSpPr>
        <p:spPr>
          <a:xfrm>
            <a:off x="1758592" y="3131130"/>
            <a:ext cx="200302" cy="167242"/>
          </a:xfrm>
          <a:custGeom>
            <a:avLst/>
            <a:gdLst>
              <a:gd name="connsiteX0" fmla="*/ 105299 w 200302"/>
              <a:gd name="connsiteY0" fmla="*/ 987 h 167242"/>
              <a:gd name="connsiteX1" fmla="*/ 45923 w 200302"/>
              <a:gd name="connsiteY1" fmla="*/ 12863 h 167242"/>
              <a:gd name="connsiteX2" fmla="*/ 22172 w 200302"/>
              <a:gd name="connsiteY2" fmla="*/ 119741 h 167242"/>
              <a:gd name="connsiteX3" fmla="*/ 81549 w 200302"/>
              <a:gd name="connsiteY3" fmla="*/ 131616 h 167242"/>
              <a:gd name="connsiteX4" fmla="*/ 117175 w 200302"/>
              <a:gd name="connsiteY4" fmla="*/ 143491 h 167242"/>
              <a:gd name="connsiteX5" fmla="*/ 152801 w 200302"/>
              <a:gd name="connsiteY5" fmla="*/ 167242 h 167242"/>
              <a:gd name="connsiteX6" fmla="*/ 200302 w 200302"/>
              <a:gd name="connsiteY6" fmla="*/ 107865 h 167242"/>
              <a:gd name="connsiteX7" fmla="*/ 188427 w 200302"/>
              <a:gd name="connsiteY7" fmla="*/ 48489 h 167242"/>
              <a:gd name="connsiteX8" fmla="*/ 152801 w 200302"/>
              <a:gd name="connsiteY8" fmla="*/ 36613 h 167242"/>
              <a:gd name="connsiteX9" fmla="*/ 105299 w 200302"/>
              <a:gd name="connsiteY9" fmla="*/ 987 h 1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302" h="167242">
                <a:moveTo>
                  <a:pt x="105299" y="987"/>
                </a:moveTo>
                <a:cubicBezTo>
                  <a:pt x="87486" y="-2971"/>
                  <a:pt x="64822" y="5776"/>
                  <a:pt x="45923" y="12863"/>
                </a:cubicBezTo>
                <a:cubicBezTo>
                  <a:pt x="449" y="29916"/>
                  <a:pt x="-18083" y="66068"/>
                  <a:pt x="22172" y="119741"/>
                </a:cubicBezTo>
                <a:cubicBezTo>
                  <a:pt x="34283" y="135888"/>
                  <a:pt x="61967" y="126721"/>
                  <a:pt x="81549" y="131616"/>
                </a:cubicBezTo>
                <a:cubicBezTo>
                  <a:pt x="93693" y="134652"/>
                  <a:pt x="105300" y="139533"/>
                  <a:pt x="117175" y="143491"/>
                </a:cubicBezTo>
                <a:cubicBezTo>
                  <a:pt x="129050" y="151408"/>
                  <a:pt x="138529" y="167242"/>
                  <a:pt x="152801" y="167242"/>
                </a:cubicBezTo>
                <a:cubicBezTo>
                  <a:pt x="188611" y="167242"/>
                  <a:pt x="192887" y="130110"/>
                  <a:pt x="200302" y="107865"/>
                </a:cubicBezTo>
                <a:cubicBezTo>
                  <a:pt x="196344" y="88073"/>
                  <a:pt x="199623" y="65283"/>
                  <a:pt x="188427" y="48489"/>
                </a:cubicBezTo>
                <a:cubicBezTo>
                  <a:pt x="181483" y="38074"/>
                  <a:pt x="163743" y="42692"/>
                  <a:pt x="152801" y="36613"/>
                </a:cubicBezTo>
                <a:cubicBezTo>
                  <a:pt x="63347" y="-13084"/>
                  <a:pt x="123112" y="4945"/>
                  <a:pt x="105299" y="98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2CD1238-5E76-3C4B-91AC-E83209DFD124}"/>
              </a:ext>
            </a:extLst>
          </p:cNvPr>
          <p:cNvSpPr/>
          <p:nvPr/>
        </p:nvSpPr>
        <p:spPr>
          <a:xfrm>
            <a:off x="2968297" y="3167743"/>
            <a:ext cx="59376" cy="261257"/>
          </a:xfrm>
          <a:custGeom>
            <a:avLst/>
            <a:gdLst>
              <a:gd name="connsiteX0" fmla="*/ 59376 w 59376"/>
              <a:gd name="connsiteY0" fmla="*/ 0 h 261257"/>
              <a:gd name="connsiteX1" fmla="*/ 47501 w 59376"/>
              <a:gd name="connsiteY1" fmla="*/ 106878 h 261257"/>
              <a:gd name="connsiteX2" fmla="*/ 23750 w 59376"/>
              <a:gd name="connsiteY2" fmla="*/ 178130 h 261257"/>
              <a:gd name="connsiteX3" fmla="*/ 0 w 59376"/>
              <a:gd name="connsiteY3" fmla="*/ 261257 h 261257"/>
              <a:gd name="connsiteX4" fmla="*/ 11875 w 59376"/>
              <a:gd name="connsiteY4" fmla="*/ 106878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6" h="261257">
                <a:moveTo>
                  <a:pt x="59376" y="0"/>
                </a:moveTo>
                <a:cubicBezTo>
                  <a:pt x="55418" y="35626"/>
                  <a:pt x="54531" y="71729"/>
                  <a:pt x="47501" y="106878"/>
                </a:cubicBezTo>
                <a:cubicBezTo>
                  <a:pt x="42591" y="131427"/>
                  <a:pt x="29822" y="153842"/>
                  <a:pt x="23750" y="178130"/>
                </a:cubicBezTo>
                <a:cubicBezTo>
                  <a:pt x="8839" y="237775"/>
                  <a:pt x="17036" y="210148"/>
                  <a:pt x="0" y="261257"/>
                </a:cubicBezTo>
                <a:cubicBezTo>
                  <a:pt x="12592" y="122745"/>
                  <a:pt x="11875" y="174351"/>
                  <a:pt x="11875" y="1068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6C43C8-2618-D649-8324-F207A30FB1DC}"/>
              </a:ext>
            </a:extLst>
          </p:cNvPr>
          <p:cNvSpPr/>
          <p:nvPr/>
        </p:nvSpPr>
        <p:spPr>
          <a:xfrm>
            <a:off x="3867518" y="3179619"/>
            <a:ext cx="240810" cy="193803"/>
          </a:xfrm>
          <a:custGeom>
            <a:avLst/>
            <a:gdLst>
              <a:gd name="connsiteX0" fmla="*/ 27054 w 240810"/>
              <a:gd name="connsiteY0" fmla="*/ 0 h 193803"/>
              <a:gd name="connsiteX1" fmla="*/ 98306 w 240810"/>
              <a:gd name="connsiteY1" fmla="*/ 95002 h 193803"/>
              <a:gd name="connsiteX2" fmla="*/ 110181 w 240810"/>
              <a:gd name="connsiteY2" fmla="*/ 130628 h 193803"/>
              <a:gd name="connsiteX3" fmla="*/ 98306 w 240810"/>
              <a:gd name="connsiteY3" fmla="*/ 190005 h 193803"/>
              <a:gd name="connsiteX4" fmla="*/ 15179 w 240810"/>
              <a:gd name="connsiteY4" fmla="*/ 142503 h 193803"/>
              <a:gd name="connsiteX5" fmla="*/ 50805 w 240810"/>
              <a:gd name="connsiteY5" fmla="*/ 130628 h 193803"/>
              <a:gd name="connsiteX6" fmla="*/ 240810 w 240810"/>
              <a:gd name="connsiteY6" fmla="*/ 142503 h 19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810" h="193803">
                <a:moveTo>
                  <a:pt x="27054" y="0"/>
                </a:moveTo>
                <a:cubicBezTo>
                  <a:pt x="38705" y="14563"/>
                  <a:pt x="85703" y="69797"/>
                  <a:pt x="98306" y="95002"/>
                </a:cubicBezTo>
                <a:cubicBezTo>
                  <a:pt x="103904" y="106198"/>
                  <a:pt x="106223" y="118753"/>
                  <a:pt x="110181" y="130628"/>
                </a:cubicBezTo>
                <a:cubicBezTo>
                  <a:pt x="106223" y="150420"/>
                  <a:pt x="116751" y="181807"/>
                  <a:pt x="98306" y="190005"/>
                </a:cubicBezTo>
                <a:cubicBezTo>
                  <a:pt x="82393" y="197077"/>
                  <a:pt x="-42683" y="200364"/>
                  <a:pt x="15179" y="142503"/>
                </a:cubicBezTo>
                <a:cubicBezTo>
                  <a:pt x="24030" y="133652"/>
                  <a:pt x="38930" y="134586"/>
                  <a:pt x="50805" y="130628"/>
                </a:cubicBezTo>
                <a:cubicBezTo>
                  <a:pt x="201144" y="144295"/>
                  <a:pt x="137711" y="142503"/>
                  <a:pt x="240810" y="1425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BD71659-FA24-C44C-8FBD-26012F72F4CB}"/>
              </a:ext>
            </a:extLst>
          </p:cNvPr>
          <p:cNvSpPr/>
          <p:nvPr/>
        </p:nvSpPr>
        <p:spPr>
          <a:xfrm>
            <a:off x="4654593" y="3179619"/>
            <a:ext cx="276894" cy="239629"/>
          </a:xfrm>
          <a:custGeom>
            <a:avLst/>
            <a:gdLst>
              <a:gd name="connsiteX0" fmla="*/ 178130 w 276894"/>
              <a:gd name="connsiteY0" fmla="*/ 0 h 239629"/>
              <a:gd name="connsiteX1" fmla="*/ 237506 w 276894"/>
              <a:gd name="connsiteY1" fmla="*/ 35626 h 239629"/>
              <a:gd name="connsiteX2" fmla="*/ 273132 w 276894"/>
              <a:gd name="connsiteY2" fmla="*/ 47501 h 239629"/>
              <a:gd name="connsiteX3" fmla="*/ 261257 w 276894"/>
              <a:gd name="connsiteY3" fmla="*/ 106878 h 239629"/>
              <a:gd name="connsiteX4" fmla="*/ 142504 w 276894"/>
              <a:gd name="connsiteY4" fmla="*/ 142503 h 239629"/>
              <a:gd name="connsiteX5" fmla="*/ 178130 w 276894"/>
              <a:gd name="connsiteY5" fmla="*/ 154379 h 239629"/>
              <a:gd name="connsiteX6" fmla="*/ 249382 w 276894"/>
              <a:gd name="connsiteY6" fmla="*/ 201880 h 239629"/>
              <a:gd name="connsiteX7" fmla="*/ 273132 w 276894"/>
              <a:gd name="connsiteY7" fmla="*/ 237506 h 239629"/>
              <a:gd name="connsiteX8" fmla="*/ 0 w 276894"/>
              <a:gd name="connsiteY8" fmla="*/ 225631 h 2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94" h="239629">
                <a:moveTo>
                  <a:pt x="178130" y="0"/>
                </a:moveTo>
                <a:cubicBezTo>
                  <a:pt x="197922" y="11875"/>
                  <a:pt x="216861" y="25304"/>
                  <a:pt x="237506" y="35626"/>
                </a:cubicBezTo>
                <a:cubicBezTo>
                  <a:pt x="248702" y="41224"/>
                  <a:pt x="269174" y="35626"/>
                  <a:pt x="273132" y="47501"/>
                </a:cubicBezTo>
                <a:cubicBezTo>
                  <a:pt x="279515" y="66649"/>
                  <a:pt x="275529" y="92606"/>
                  <a:pt x="261257" y="106878"/>
                </a:cubicBezTo>
                <a:cubicBezTo>
                  <a:pt x="251620" y="116515"/>
                  <a:pt x="164031" y="137121"/>
                  <a:pt x="142504" y="142503"/>
                </a:cubicBezTo>
                <a:cubicBezTo>
                  <a:pt x="154379" y="146462"/>
                  <a:pt x="167188" y="148300"/>
                  <a:pt x="178130" y="154379"/>
                </a:cubicBezTo>
                <a:cubicBezTo>
                  <a:pt x="203083" y="168242"/>
                  <a:pt x="249382" y="201880"/>
                  <a:pt x="249382" y="201880"/>
                </a:cubicBezTo>
                <a:cubicBezTo>
                  <a:pt x="257299" y="213755"/>
                  <a:pt x="287340" y="236153"/>
                  <a:pt x="273132" y="237506"/>
                </a:cubicBezTo>
                <a:cubicBezTo>
                  <a:pt x="182413" y="246146"/>
                  <a:pt x="0" y="225631"/>
                  <a:pt x="0" y="2256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97BBE-805B-074C-8990-221530E55C8D}"/>
              </a:ext>
            </a:extLst>
          </p:cNvPr>
          <p:cNvSpPr txBox="1"/>
          <p:nvPr/>
        </p:nvSpPr>
        <p:spPr>
          <a:xfrm>
            <a:off x="4654593" y="980728"/>
            <a:ext cx="4093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Stamatopoulos</a:t>
            </a:r>
            <a:r>
              <a:rPr lang="en-ZA" dirty="0"/>
              <a:t>, Athanasios, et al. "DICER: a new instrument for nuclear data for nuclear security." </a:t>
            </a:r>
            <a:r>
              <a:rPr lang="en-ZA" i="1" dirty="0"/>
              <a:t>Journal of Radioanalytical and Nuclear Chemistry</a:t>
            </a:r>
            <a:r>
              <a:rPr lang="en-ZA" dirty="0"/>
              <a:t> 331.12 (2022): 4857-4861.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63CE97-2420-EB4D-8773-C031EDB3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A7ACD-D29F-024B-8AC7-F893F79C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2" y="188640"/>
            <a:ext cx="90043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E2DC3-E13F-3347-B53B-6819515E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2" y="3501008"/>
            <a:ext cx="4724400" cy="176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9C2C4-6A7D-DB41-B29D-21EEF87C9711}"/>
              </a:ext>
            </a:extLst>
          </p:cNvPr>
          <p:cNvSpPr txBox="1"/>
          <p:nvPr/>
        </p:nvSpPr>
        <p:spPr>
          <a:xfrm>
            <a:off x="5436096" y="4118351"/>
            <a:ext cx="18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Kheswa</a:t>
            </a:r>
            <a:r>
              <a:rPr lang="en-US" dirty="0"/>
              <a:t> 2017 PRC</a:t>
            </a:r>
          </a:p>
        </p:txBody>
      </p:sp>
    </p:spTree>
    <p:extLst>
      <p:ext uri="{BB962C8B-B14F-4D97-AF65-F5344CB8AC3E}">
        <p14:creationId xmlns:p14="http://schemas.microsoft.com/office/powerpoint/2010/main" val="292360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5736" y="116632"/>
            <a:ext cx="466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Introduction and Physics motivation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3714" y="4174710"/>
            <a:ext cx="4139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An approach to constraining cross sections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Allows us to investigate the s-process branching point </a:t>
            </a:r>
            <a:r>
              <a:rPr lang="en-ZA" baseline="30000" dirty="0"/>
              <a:t>192</a:t>
            </a:r>
            <a:r>
              <a:rPr lang="en-ZA" dirty="0"/>
              <a:t>Ir 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355E4-DA2F-A44C-B593-D7D9DBEA738B}"/>
              </a:ext>
            </a:extLst>
          </p:cNvPr>
          <p:cNvSpPr txBox="1"/>
          <p:nvPr/>
        </p:nvSpPr>
        <p:spPr>
          <a:xfrm>
            <a:off x="395536" y="1011900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Neutron Capture Cross sections –</a:t>
            </a:r>
            <a:r>
              <a:rPr lang="en-ZA" dirty="0"/>
              <a:t> estimated using the Hauser-</a:t>
            </a:r>
            <a:r>
              <a:rPr lang="en-ZA" dirty="0" err="1"/>
              <a:t>Feshbach</a:t>
            </a:r>
            <a:r>
              <a:rPr lang="en-ZA" dirty="0"/>
              <a:t> model implemented in the TALYS code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NLD – Nuclear level density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GSF  –  Gamma strength function is a </a:t>
            </a:r>
            <a:r>
              <a:rPr lang="en-ZA" dirty="0"/>
              <a:t>characteristic of the average electromagnetic transition properties of excited nuclei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.Apple Color Emoji UI"/>
              <a:buChar char="🌺"/>
            </a:pPr>
            <a:endParaRPr lang="en-ZA" dirty="0"/>
          </a:p>
          <a:p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4AB5A-EE6D-EC44-ABF0-85AA0B4FA67A}"/>
              </a:ext>
            </a:extLst>
          </p:cNvPr>
          <p:cNvSpPr/>
          <p:nvPr/>
        </p:nvSpPr>
        <p:spPr>
          <a:xfrm>
            <a:off x="5724128" y="692696"/>
            <a:ext cx="1404184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186A25-3567-964B-B70E-2A9FD38FF4E5}"/>
              </a:ext>
            </a:extLst>
          </p:cNvPr>
          <p:cNvSpPr/>
          <p:nvPr/>
        </p:nvSpPr>
        <p:spPr>
          <a:xfrm>
            <a:off x="5724128" y="1124744"/>
            <a:ext cx="1404184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63577-087D-3A4B-AAC4-AAB7F9E12365}"/>
              </a:ext>
            </a:extLst>
          </p:cNvPr>
          <p:cNvSpPr/>
          <p:nvPr/>
        </p:nvSpPr>
        <p:spPr>
          <a:xfrm>
            <a:off x="5724128" y="1556792"/>
            <a:ext cx="1404184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01E409-3AEE-BD4F-B74F-CCD17008ACF4}"/>
              </a:ext>
            </a:extLst>
          </p:cNvPr>
          <p:cNvCxnSpPr>
            <a:cxnSpLocks/>
          </p:cNvCxnSpPr>
          <p:nvPr/>
        </p:nvCxnSpPr>
        <p:spPr>
          <a:xfrm>
            <a:off x="5724288" y="2060848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FAA8AE-FEF3-B643-9204-161EA8D2C02D}"/>
              </a:ext>
            </a:extLst>
          </p:cNvPr>
          <p:cNvCxnSpPr>
            <a:cxnSpLocks/>
          </p:cNvCxnSpPr>
          <p:nvPr/>
        </p:nvCxnSpPr>
        <p:spPr>
          <a:xfrm>
            <a:off x="5724128" y="2132856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C65E5-269E-2347-9C0D-A27EF9E9412D}"/>
              </a:ext>
            </a:extLst>
          </p:cNvPr>
          <p:cNvCxnSpPr>
            <a:cxnSpLocks/>
          </p:cNvCxnSpPr>
          <p:nvPr/>
        </p:nvCxnSpPr>
        <p:spPr>
          <a:xfrm>
            <a:off x="5724288" y="2204864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BCE697-4DC1-CA4B-8B73-1E576FA9F30B}"/>
              </a:ext>
            </a:extLst>
          </p:cNvPr>
          <p:cNvCxnSpPr>
            <a:cxnSpLocks/>
          </p:cNvCxnSpPr>
          <p:nvPr/>
        </p:nvCxnSpPr>
        <p:spPr>
          <a:xfrm>
            <a:off x="5724128" y="2276872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A28EBA-E2BC-524E-A420-5139B19C100C}"/>
              </a:ext>
            </a:extLst>
          </p:cNvPr>
          <p:cNvCxnSpPr>
            <a:cxnSpLocks/>
          </p:cNvCxnSpPr>
          <p:nvPr/>
        </p:nvCxnSpPr>
        <p:spPr>
          <a:xfrm>
            <a:off x="5724288" y="2420888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C2D661-7F8B-5E4C-BA27-C7275F43B756}"/>
              </a:ext>
            </a:extLst>
          </p:cNvPr>
          <p:cNvCxnSpPr>
            <a:cxnSpLocks/>
          </p:cNvCxnSpPr>
          <p:nvPr/>
        </p:nvCxnSpPr>
        <p:spPr>
          <a:xfrm>
            <a:off x="5724128" y="2492896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2711D6-284E-F64F-96BF-D8A5F62E9743}"/>
              </a:ext>
            </a:extLst>
          </p:cNvPr>
          <p:cNvCxnSpPr>
            <a:cxnSpLocks/>
          </p:cNvCxnSpPr>
          <p:nvPr/>
        </p:nvCxnSpPr>
        <p:spPr>
          <a:xfrm>
            <a:off x="5724128" y="2708920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F73ABD-232C-E84E-A734-E96118A2707A}"/>
              </a:ext>
            </a:extLst>
          </p:cNvPr>
          <p:cNvCxnSpPr>
            <a:cxnSpLocks/>
          </p:cNvCxnSpPr>
          <p:nvPr/>
        </p:nvCxnSpPr>
        <p:spPr>
          <a:xfrm>
            <a:off x="5724128" y="2852936"/>
            <a:ext cx="1404000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359923-1B70-1A4D-8215-C9710E9AB662}"/>
              </a:ext>
            </a:extLst>
          </p:cNvPr>
          <p:cNvCxnSpPr>
            <a:cxnSpLocks/>
          </p:cNvCxnSpPr>
          <p:nvPr/>
        </p:nvCxnSpPr>
        <p:spPr>
          <a:xfrm>
            <a:off x="5724128" y="3140968"/>
            <a:ext cx="1404000" cy="0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7FD6F0-BAA2-314E-BB57-3D4942AE0EE5}"/>
              </a:ext>
            </a:extLst>
          </p:cNvPr>
          <p:cNvCxnSpPr>
            <a:cxnSpLocks/>
          </p:cNvCxnSpPr>
          <p:nvPr/>
        </p:nvCxnSpPr>
        <p:spPr>
          <a:xfrm>
            <a:off x="5724288" y="1628800"/>
            <a:ext cx="1404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01881D-6F36-FB42-99F3-957FA0410432}"/>
              </a:ext>
            </a:extLst>
          </p:cNvPr>
          <p:cNvCxnSpPr>
            <a:cxnSpLocks/>
          </p:cNvCxnSpPr>
          <p:nvPr/>
        </p:nvCxnSpPr>
        <p:spPr>
          <a:xfrm>
            <a:off x="5724128" y="1700808"/>
            <a:ext cx="1404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B519DF-BDAF-B24A-BE8F-6FEDE3EFA36A}"/>
              </a:ext>
            </a:extLst>
          </p:cNvPr>
          <p:cNvCxnSpPr>
            <a:cxnSpLocks/>
          </p:cNvCxnSpPr>
          <p:nvPr/>
        </p:nvCxnSpPr>
        <p:spPr>
          <a:xfrm>
            <a:off x="5724128" y="1268760"/>
            <a:ext cx="1404000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B62F5C-FBF6-6E4D-864C-4D47CFEE7866}"/>
              </a:ext>
            </a:extLst>
          </p:cNvPr>
          <p:cNvCxnSpPr>
            <a:cxnSpLocks/>
          </p:cNvCxnSpPr>
          <p:nvPr/>
        </p:nvCxnSpPr>
        <p:spPr>
          <a:xfrm>
            <a:off x="5724128" y="1196752"/>
            <a:ext cx="1404000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28B34-74BA-7442-86E8-CF2DD3709CEF}"/>
              </a:ext>
            </a:extLst>
          </p:cNvPr>
          <p:cNvCxnSpPr>
            <a:cxnSpLocks/>
          </p:cNvCxnSpPr>
          <p:nvPr/>
        </p:nvCxnSpPr>
        <p:spPr>
          <a:xfrm>
            <a:off x="5724128" y="1772816"/>
            <a:ext cx="1404000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F7CFE3-21C0-3841-9CD1-4C23E2A28890}"/>
              </a:ext>
            </a:extLst>
          </p:cNvPr>
          <p:cNvCxnSpPr>
            <a:cxnSpLocks/>
          </p:cNvCxnSpPr>
          <p:nvPr/>
        </p:nvCxnSpPr>
        <p:spPr>
          <a:xfrm>
            <a:off x="5724128" y="1844824"/>
            <a:ext cx="1404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AB7875-8ACC-C549-8033-3565B734EAB4}"/>
              </a:ext>
            </a:extLst>
          </p:cNvPr>
          <p:cNvCxnSpPr>
            <a:cxnSpLocks/>
          </p:cNvCxnSpPr>
          <p:nvPr/>
        </p:nvCxnSpPr>
        <p:spPr>
          <a:xfrm>
            <a:off x="5724128" y="1916832"/>
            <a:ext cx="1404000" cy="0"/>
          </a:xfrm>
          <a:prstGeom prst="line">
            <a:avLst/>
          </a:prstGeom>
          <a:ln w="15875">
            <a:solidFill>
              <a:schemeClr val="accent4">
                <a:lumMod val="75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0B8880-C892-2249-A2CC-CD6B3FDB8139}"/>
              </a:ext>
            </a:extLst>
          </p:cNvPr>
          <p:cNvCxnSpPr>
            <a:cxnSpLocks/>
          </p:cNvCxnSpPr>
          <p:nvPr/>
        </p:nvCxnSpPr>
        <p:spPr>
          <a:xfrm>
            <a:off x="5724128" y="1340768"/>
            <a:ext cx="1404000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800800-0DAD-E345-9B5B-B6124C5E3F57}"/>
              </a:ext>
            </a:extLst>
          </p:cNvPr>
          <p:cNvCxnSpPr>
            <a:cxnSpLocks/>
          </p:cNvCxnSpPr>
          <p:nvPr/>
        </p:nvCxnSpPr>
        <p:spPr>
          <a:xfrm>
            <a:off x="5724128" y="1484784"/>
            <a:ext cx="1404000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FB8297-A5E6-F942-8398-A95ABA0E79B4}"/>
              </a:ext>
            </a:extLst>
          </p:cNvPr>
          <p:cNvCxnSpPr>
            <a:cxnSpLocks/>
          </p:cNvCxnSpPr>
          <p:nvPr/>
        </p:nvCxnSpPr>
        <p:spPr>
          <a:xfrm>
            <a:off x="5724128" y="1556792"/>
            <a:ext cx="1404000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B4231D8-B943-1B41-B7F7-22FC68E284C3}"/>
              </a:ext>
            </a:extLst>
          </p:cNvPr>
          <p:cNvSpPr txBox="1"/>
          <p:nvPr/>
        </p:nvSpPr>
        <p:spPr>
          <a:xfrm flipH="1">
            <a:off x="5327145" y="3022582"/>
            <a:ext cx="40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g.s</a:t>
            </a:r>
            <a:endParaRPr lang="en-US" sz="1400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2514F4D-6781-434D-BCFB-5145D4E74FA7}"/>
              </a:ext>
            </a:extLst>
          </p:cNvPr>
          <p:cNvSpPr/>
          <p:nvPr/>
        </p:nvSpPr>
        <p:spPr>
          <a:xfrm>
            <a:off x="7223071" y="1988839"/>
            <a:ext cx="220248" cy="12374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25C52818-5208-6D43-A1A3-329294BA369D}"/>
              </a:ext>
            </a:extLst>
          </p:cNvPr>
          <p:cNvSpPr/>
          <p:nvPr/>
        </p:nvSpPr>
        <p:spPr>
          <a:xfrm>
            <a:off x="7162632" y="1139062"/>
            <a:ext cx="319357" cy="8497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4F0FAB2-3025-A247-9906-FA20781FD1EA}"/>
              </a:ext>
            </a:extLst>
          </p:cNvPr>
          <p:cNvSpPr/>
          <p:nvPr/>
        </p:nvSpPr>
        <p:spPr>
          <a:xfrm>
            <a:off x="7114565" y="691680"/>
            <a:ext cx="328754" cy="443282"/>
          </a:xfrm>
          <a:prstGeom prst="rightBrace">
            <a:avLst>
              <a:gd name="adj1" fmla="val 8333"/>
              <a:gd name="adj2" fmla="val 55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62E24F-041F-DF4F-AC1B-8BE3C16195C4}"/>
              </a:ext>
            </a:extLst>
          </p:cNvPr>
          <p:cNvSpPr txBox="1"/>
          <p:nvPr/>
        </p:nvSpPr>
        <p:spPr>
          <a:xfrm>
            <a:off x="7659341" y="2461241"/>
            <a:ext cx="125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Discrete states</a:t>
            </a:r>
          </a:p>
          <a:p>
            <a:r>
              <a:rPr lang="en-US" sz="1400" b="1" dirty="0"/>
              <a:t>      </a:t>
            </a:r>
            <a:r>
              <a:rPr lang="el-GR" sz="1400" b="1" dirty="0"/>
              <a:t>Γ</a:t>
            </a:r>
            <a:r>
              <a:rPr lang="en-US" sz="1400" b="1" dirty="0"/>
              <a:t> &lt;&lt; D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3FCB5B-BC9B-8742-8E51-97F9B0266C91}"/>
              </a:ext>
            </a:extLst>
          </p:cNvPr>
          <p:cNvSpPr txBox="1"/>
          <p:nvPr/>
        </p:nvSpPr>
        <p:spPr>
          <a:xfrm>
            <a:off x="7600513" y="1412776"/>
            <a:ext cx="150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Quasi-continuum</a:t>
            </a:r>
          </a:p>
          <a:p>
            <a:r>
              <a:rPr lang="en-US" sz="1400" b="1" dirty="0"/>
              <a:t>        </a:t>
            </a:r>
            <a:r>
              <a:rPr lang="el-GR" sz="1400" b="1" dirty="0"/>
              <a:t>Γ</a:t>
            </a:r>
            <a:r>
              <a:rPr lang="en-US" sz="1400" b="1" dirty="0"/>
              <a:t> </a:t>
            </a:r>
            <a:r>
              <a:rPr lang="en-ZA" sz="1400" dirty="0"/>
              <a:t>≤ </a:t>
            </a:r>
            <a:r>
              <a:rPr lang="en-US" sz="1400" b="1" dirty="0"/>
              <a:t>D</a:t>
            </a:r>
            <a:endParaRPr lang="en-US" sz="1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B002F3-F1D1-A24A-A392-66144DD9E0AC}"/>
              </a:ext>
            </a:extLst>
          </p:cNvPr>
          <p:cNvSpPr txBox="1"/>
          <p:nvPr/>
        </p:nvSpPr>
        <p:spPr>
          <a:xfrm>
            <a:off x="7656542" y="764804"/>
            <a:ext cx="997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Continuum</a:t>
            </a:r>
          </a:p>
          <a:p>
            <a:r>
              <a:rPr lang="en-US" sz="1400" dirty="0"/>
              <a:t>       </a:t>
            </a:r>
            <a:r>
              <a:rPr lang="el-GR" sz="1400" b="1" dirty="0"/>
              <a:t>Γ</a:t>
            </a:r>
            <a:r>
              <a:rPr lang="en-US" sz="1400" b="1" dirty="0"/>
              <a:t> </a:t>
            </a:r>
            <a:r>
              <a:rPr lang="en-ZA" sz="1400" b="1" dirty="0"/>
              <a:t>≥</a:t>
            </a:r>
            <a:r>
              <a:rPr lang="en-US" sz="1400" b="1" dirty="0"/>
              <a:t>D</a:t>
            </a:r>
            <a:r>
              <a:rPr lang="en-US" sz="1400" dirty="0"/>
              <a:t> 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B0F9AB-B6C9-5241-9CB4-3034ED653A0C}"/>
              </a:ext>
            </a:extLst>
          </p:cNvPr>
          <p:cNvCxnSpPr/>
          <p:nvPr/>
        </p:nvCxnSpPr>
        <p:spPr>
          <a:xfrm flipV="1">
            <a:off x="5530668" y="908720"/>
            <a:ext cx="0" cy="186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B815934-A2E5-C246-8A5A-CE6279D6DF1C}"/>
              </a:ext>
            </a:extLst>
          </p:cNvPr>
          <p:cNvSpPr txBox="1"/>
          <p:nvPr/>
        </p:nvSpPr>
        <p:spPr>
          <a:xfrm>
            <a:off x="5358185" y="57829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baseline="-25000" dirty="0"/>
              <a:t>x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14EA57-392A-C740-A6BF-2BD28E6B6B20}"/>
              </a:ext>
            </a:extLst>
          </p:cNvPr>
          <p:cNvCxnSpPr>
            <a:cxnSpLocks/>
          </p:cNvCxnSpPr>
          <p:nvPr/>
        </p:nvCxnSpPr>
        <p:spPr>
          <a:xfrm>
            <a:off x="5724128" y="1412776"/>
            <a:ext cx="1404000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6DB8023-F403-564D-A951-34CB7F8108FA}"/>
              </a:ext>
            </a:extLst>
          </p:cNvPr>
          <p:cNvCxnSpPr>
            <a:cxnSpLocks/>
          </p:cNvCxnSpPr>
          <p:nvPr/>
        </p:nvCxnSpPr>
        <p:spPr>
          <a:xfrm>
            <a:off x="5734191" y="1556792"/>
            <a:ext cx="1404000" cy="0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D8560C9-E381-4440-B388-10F2EC3D37E9}"/>
              </a:ext>
            </a:extLst>
          </p:cNvPr>
          <p:cNvCxnSpPr>
            <a:cxnSpLocks/>
          </p:cNvCxnSpPr>
          <p:nvPr/>
        </p:nvCxnSpPr>
        <p:spPr>
          <a:xfrm>
            <a:off x="5724128" y="1484784"/>
            <a:ext cx="1404000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358F16-D4AC-8F43-84CC-028C6396531F}"/>
              </a:ext>
            </a:extLst>
          </p:cNvPr>
          <p:cNvSpPr txBox="1"/>
          <p:nvPr/>
        </p:nvSpPr>
        <p:spPr>
          <a:xfrm>
            <a:off x="5327145" y="3452016"/>
            <a:ext cx="363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Level density as excitation energy increases</a:t>
            </a:r>
          </a:p>
        </p:txBody>
      </p:sp>
    </p:spTree>
    <p:extLst>
      <p:ext uri="{BB962C8B-B14F-4D97-AF65-F5344CB8AC3E}">
        <p14:creationId xmlns:p14="http://schemas.microsoft.com/office/powerpoint/2010/main" val="138763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2017C6-B796-3B4A-B65A-E77016C77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1"/>
          <a:stretch/>
        </p:blipFill>
        <p:spPr>
          <a:xfrm>
            <a:off x="0" y="404664"/>
            <a:ext cx="5261569" cy="4896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FA7E83-02C7-3243-80C2-88EFC278BBE3}"/>
              </a:ext>
            </a:extLst>
          </p:cNvPr>
          <p:cNvSpPr txBox="1"/>
          <p:nvPr/>
        </p:nvSpPr>
        <p:spPr>
          <a:xfrm>
            <a:off x="457200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D84F9-8E63-A345-9C22-C6207E39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B1279-C2F2-4843-B308-5C57A311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48" y="1484784"/>
            <a:ext cx="4521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BC1153-EC10-DC4F-9469-23926149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5852646" cy="5925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E9B6E-874E-714D-BC53-388CF6FA7552}"/>
              </a:ext>
            </a:extLst>
          </p:cNvPr>
          <p:cNvSpPr txBox="1"/>
          <p:nvPr/>
        </p:nvSpPr>
        <p:spPr>
          <a:xfrm>
            <a:off x="457200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2BF7D-EBB0-AA46-953C-F379CC4A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F505E-3FD6-E34D-B42A-DBAE3B72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1283B-DC8D-FB4B-A7D5-6B3561B67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48D14-828B-884F-97EC-04B09237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65700"/>
            <a:ext cx="5794031" cy="5835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9BD2B-2FD9-334D-92CC-985CD40855BC}"/>
              </a:ext>
            </a:extLst>
          </p:cNvPr>
          <p:cNvSpPr txBox="1"/>
          <p:nvPr/>
        </p:nvSpPr>
        <p:spPr>
          <a:xfrm>
            <a:off x="4572000" y="6466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F4F19-8BB5-5B4A-9498-5B1576E7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5AC94-B414-1942-822F-3AF9CF5E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5F2C0-9442-2047-B94D-D430DB15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6632"/>
            <a:ext cx="6336703" cy="6078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5B564A-7DB1-9643-9378-054D69522E70}"/>
              </a:ext>
            </a:extLst>
          </p:cNvPr>
          <p:cNvSpPr txBox="1"/>
          <p:nvPr/>
        </p:nvSpPr>
        <p:spPr>
          <a:xfrm>
            <a:off x="4185142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5F999-1589-AB4C-A953-378FEFB7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0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28BF63-74B5-D34A-B348-98AF1CB5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828" y="857250"/>
            <a:ext cx="4418723" cy="3080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A7627-4CEE-CF44-B5DF-09E77D4B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30" y="2010052"/>
            <a:ext cx="5393384" cy="3670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61829-7E30-614F-81D6-F563F9AC013C}"/>
              </a:ext>
            </a:extLst>
          </p:cNvPr>
          <p:cNvSpPr txBox="1"/>
          <p:nvPr/>
        </p:nvSpPr>
        <p:spPr>
          <a:xfrm>
            <a:off x="1326630" y="1306955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194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59C6F-DD1B-E04A-9ED7-BAF9545F9DE8}"/>
              </a:ext>
            </a:extLst>
          </p:cNvPr>
          <p:cNvSpPr txBox="1"/>
          <p:nvPr/>
        </p:nvSpPr>
        <p:spPr>
          <a:xfrm>
            <a:off x="6194685" y="2622342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193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74173-7CE0-294E-BF81-DAA4245D0084}"/>
              </a:ext>
            </a:extLst>
          </p:cNvPr>
          <p:cNvSpPr txBox="1"/>
          <p:nvPr/>
        </p:nvSpPr>
        <p:spPr>
          <a:xfrm>
            <a:off x="4350895" y="64280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65F01-9D1B-0B41-B8D2-8B06E5CF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6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1DA6EF-6681-F941-A458-34190F89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3" y="975688"/>
            <a:ext cx="4501328" cy="3063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9F53A-C964-7B43-BDAC-07E9FB1E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37" y="2350876"/>
            <a:ext cx="5286063" cy="3597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DE6800-C39B-5C4F-93E6-BE2F5D9E9F00}"/>
              </a:ext>
            </a:extLst>
          </p:cNvPr>
          <p:cNvSpPr txBox="1"/>
          <p:nvPr/>
        </p:nvSpPr>
        <p:spPr>
          <a:xfrm>
            <a:off x="2484620" y="1655476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194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BFA5C-8F2B-A840-8404-7F3FFED229E0}"/>
              </a:ext>
            </a:extLst>
          </p:cNvPr>
          <p:cNvSpPr txBox="1"/>
          <p:nvPr/>
        </p:nvSpPr>
        <p:spPr>
          <a:xfrm>
            <a:off x="6093502" y="2914650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193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0713F-3DD0-0049-A17F-2EB31C9FD792}"/>
              </a:ext>
            </a:extLst>
          </p:cNvPr>
          <p:cNvSpPr txBox="1"/>
          <p:nvPr/>
        </p:nvSpPr>
        <p:spPr>
          <a:xfrm>
            <a:off x="4490085" y="65152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FAD7C-7DF7-1B40-9C15-61213B8D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5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7D55D-AD40-C94E-A970-DDEE445CE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4" r="12128" b="5429"/>
          <a:stretch/>
        </p:blipFill>
        <p:spPr>
          <a:xfrm>
            <a:off x="123669" y="857250"/>
            <a:ext cx="4493719" cy="3192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93BDC-6330-E248-BEAA-057BC397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216" y="2127666"/>
            <a:ext cx="5451271" cy="3709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7D2576-D426-CB46-AF51-B0280C1D3BDE}"/>
              </a:ext>
            </a:extLst>
          </p:cNvPr>
          <p:cNvSpPr txBox="1"/>
          <p:nvPr/>
        </p:nvSpPr>
        <p:spPr>
          <a:xfrm>
            <a:off x="2259768" y="1419381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194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F7AA6-8BBC-5542-80EE-CF47D71A6F8D}"/>
              </a:ext>
            </a:extLst>
          </p:cNvPr>
          <p:cNvSpPr txBox="1"/>
          <p:nvPr/>
        </p:nvSpPr>
        <p:spPr>
          <a:xfrm>
            <a:off x="5913620" y="2768496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193 </a:t>
            </a:r>
            <a:r>
              <a:rPr lang="en-US" sz="1350" dirty="0" err="1"/>
              <a:t>Ir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D0E8D-A161-6042-89A4-192E492B2D72}"/>
              </a:ext>
            </a:extLst>
          </p:cNvPr>
          <p:cNvSpPr txBox="1"/>
          <p:nvPr/>
        </p:nvSpPr>
        <p:spPr>
          <a:xfrm>
            <a:off x="4617388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741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3598" y="116632"/>
            <a:ext cx="332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Indirect method and why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FC9325-D579-4847-B2F8-A2094D0C5ACF}"/>
              </a:ext>
            </a:extLst>
          </p:cNvPr>
          <p:cNvSpPr/>
          <p:nvPr/>
        </p:nvSpPr>
        <p:spPr>
          <a:xfrm>
            <a:off x="1140248" y="1412776"/>
            <a:ext cx="1296144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77A9D5-6115-D54E-B2E2-02096ACE46F9}"/>
              </a:ext>
            </a:extLst>
          </p:cNvPr>
          <p:cNvSpPr/>
          <p:nvPr/>
        </p:nvSpPr>
        <p:spPr>
          <a:xfrm>
            <a:off x="2436392" y="1412776"/>
            <a:ext cx="1296144" cy="129614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</a:t>
            </a:r>
            <a:r>
              <a:rPr lang="en-US" dirty="0">
                <a:solidFill>
                  <a:schemeClr val="tx1"/>
                </a:solidFill>
              </a:rPr>
              <a:t>191Ir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4099AD-0018-2542-8FDC-A721FEA2C1AB}"/>
              </a:ext>
            </a:extLst>
          </p:cNvPr>
          <p:cNvSpPr/>
          <p:nvPr/>
        </p:nvSpPr>
        <p:spPr>
          <a:xfrm>
            <a:off x="3756224" y="1426366"/>
            <a:ext cx="1296144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</a:t>
            </a:r>
            <a:r>
              <a:rPr lang="en-US" dirty="0">
                <a:solidFill>
                  <a:schemeClr val="tx1"/>
                </a:solidFill>
              </a:rPr>
              <a:t>192Ir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73.83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CD09700-9414-254F-983B-B0AFE49FC9A4}"/>
              </a:ext>
            </a:extLst>
          </p:cNvPr>
          <p:cNvSpPr/>
          <p:nvPr/>
        </p:nvSpPr>
        <p:spPr>
          <a:xfrm>
            <a:off x="5052368" y="1429556"/>
            <a:ext cx="1296144" cy="129614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193Ir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FE7D3-EBDA-094B-A108-1A81117C6B59}"/>
              </a:ext>
            </a:extLst>
          </p:cNvPr>
          <p:cNvSpPr txBox="1"/>
          <p:nvPr/>
        </p:nvSpPr>
        <p:spPr>
          <a:xfrm>
            <a:off x="1316722" y="1771880"/>
            <a:ext cx="943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190Ir</a:t>
            </a:r>
          </a:p>
          <a:p>
            <a:r>
              <a:rPr lang="en-US" sz="1200" dirty="0"/>
              <a:t> 11.78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39A25-EFEB-5B4B-9733-162B84EC2ACD}"/>
              </a:ext>
            </a:extLst>
          </p:cNvPr>
          <p:cNvSpPr txBox="1"/>
          <p:nvPr/>
        </p:nvSpPr>
        <p:spPr>
          <a:xfrm>
            <a:off x="379108" y="3429000"/>
            <a:ext cx="3449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aseline="30000" dirty="0"/>
              <a:t>192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is unstable, </a:t>
            </a:r>
            <a:r>
              <a:rPr lang="en-ZA" baseline="30000" dirty="0"/>
              <a:t>192</a:t>
            </a:r>
            <a:r>
              <a:rPr lang="en-ZA" dirty="0"/>
              <a:t>Ir(n,</a:t>
            </a:r>
            <a:r>
              <a:rPr lang="el-GR" dirty="0"/>
              <a:t>γ)</a:t>
            </a:r>
            <a:r>
              <a:rPr lang="el-GR" baseline="30000" dirty="0"/>
              <a:t>193</a:t>
            </a:r>
            <a:r>
              <a:rPr lang="en-US" dirty="0" err="1"/>
              <a:t>Ir</a:t>
            </a: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baseline="30000" dirty="0"/>
              <a:t>192</a:t>
            </a:r>
            <a:r>
              <a:rPr lang="en-ZA" dirty="0"/>
              <a:t>Os(</a:t>
            </a:r>
            <a:r>
              <a:rPr lang="el-GR" dirty="0"/>
              <a:t>α,</a:t>
            </a:r>
            <a:r>
              <a:rPr lang="en-ZA" dirty="0"/>
              <a:t>t</a:t>
            </a:r>
            <a:r>
              <a:rPr lang="el-GR" dirty="0"/>
              <a:t>γ)</a:t>
            </a:r>
            <a:r>
              <a:rPr lang="el-GR" baseline="30000" dirty="0"/>
              <a:t>19</a:t>
            </a:r>
            <a:r>
              <a:rPr lang="en-US" baseline="30000" dirty="0"/>
              <a:t>3</a:t>
            </a:r>
            <a:r>
              <a:rPr lang="en-ZA" dirty="0" err="1"/>
              <a:t>Ir</a:t>
            </a: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Use </a:t>
            </a:r>
            <a:r>
              <a:rPr lang="en-ZA" baseline="30000" dirty="0"/>
              <a:t>192</a:t>
            </a:r>
            <a:r>
              <a:rPr lang="en-ZA" dirty="0"/>
              <a:t>Os(</a:t>
            </a:r>
            <a:r>
              <a:rPr lang="el-GR" dirty="0"/>
              <a:t>α,</a:t>
            </a:r>
            <a:r>
              <a:rPr lang="en-ZA" dirty="0"/>
              <a:t>d</a:t>
            </a:r>
            <a:r>
              <a:rPr lang="el-GR" dirty="0"/>
              <a:t>γ)</a:t>
            </a:r>
            <a:r>
              <a:rPr lang="el-GR" baseline="30000" dirty="0"/>
              <a:t>194</a:t>
            </a:r>
            <a:r>
              <a:rPr lang="en-ZA" dirty="0" err="1"/>
              <a:t>Ir</a:t>
            </a:r>
            <a:r>
              <a:rPr lang="en-ZA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en-ZA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baseline="30000" dirty="0"/>
              <a:t>193</a:t>
            </a:r>
            <a:r>
              <a:rPr lang="en-ZA" dirty="0"/>
              <a:t>Ir(n,</a:t>
            </a:r>
            <a:r>
              <a:rPr lang="el-GR" dirty="0"/>
              <a:t>γ)</a:t>
            </a:r>
            <a:r>
              <a:rPr lang="el-GR" baseline="30000" dirty="0"/>
              <a:t>19</a:t>
            </a:r>
            <a:r>
              <a:rPr lang="en-US" baseline="30000" dirty="0"/>
              <a:t>4</a:t>
            </a:r>
            <a:r>
              <a:rPr lang="en-US" dirty="0"/>
              <a:t>Ir</a:t>
            </a:r>
            <a:r>
              <a:rPr lang="el-GR" dirty="0"/>
              <a:t> </a:t>
            </a:r>
            <a:r>
              <a:rPr lang="en-ZA" dirty="0"/>
              <a:t> </a:t>
            </a:r>
          </a:p>
          <a:p>
            <a:r>
              <a:rPr lang="el-GR" dirty="0"/>
              <a:t>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7D3C5-C181-6041-A2EF-1A5D2DD25B81}"/>
              </a:ext>
            </a:extLst>
          </p:cNvPr>
          <p:cNvSpPr txBox="1"/>
          <p:nvPr/>
        </p:nvSpPr>
        <p:spPr>
          <a:xfrm>
            <a:off x="379108" y="480072"/>
            <a:ext cx="262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Purple - stable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Light Purple – unstable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FF9DE-A3BF-D847-9CE1-33758C741656}"/>
              </a:ext>
            </a:extLst>
          </p:cNvPr>
          <p:cNvSpPr txBox="1"/>
          <p:nvPr/>
        </p:nvSpPr>
        <p:spPr>
          <a:xfrm>
            <a:off x="4283968" y="3164681"/>
            <a:ext cx="4860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Heavy element nucleosynthesis calculations and determining the abundances of elements.</a:t>
            </a:r>
          </a:p>
          <a:p>
            <a:pPr marL="285750" indent="-285750">
              <a:buFont typeface="Wingdings" pitchFamily="2" charset="2"/>
              <a:buChar char="v"/>
            </a:pPr>
            <a:endParaRPr lang="en-ZA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The s- and r-processes are equally responsible for the formation of almost all nuclei heavier than iron</a:t>
            </a:r>
          </a:p>
          <a:p>
            <a:pPr marL="285750" indent="-285750">
              <a:buFont typeface="Wingdings" pitchFamily="2" charset="2"/>
              <a:buChar char="v"/>
            </a:pPr>
            <a:endParaRPr lang="en-ZA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For the s-process branch-point nuclei, neutron capture cross-section data may not be available or limited to a narrow energy range </a:t>
            </a:r>
          </a:p>
          <a:p>
            <a:pPr marL="285750" indent="-285750">
              <a:buFont typeface=".Apple Color Emoji UI"/>
              <a:buChar char="🌺"/>
            </a:pPr>
            <a:endParaRPr lang="en-ZA" dirty="0"/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57DA149-217F-E740-8663-4FE91D077025}"/>
              </a:ext>
            </a:extLst>
          </p:cNvPr>
          <p:cNvSpPr/>
          <p:nvPr/>
        </p:nvSpPr>
        <p:spPr>
          <a:xfrm>
            <a:off x="6372200" y="1426366"/>
            <a:ext cx="1296144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</a:t>
            </a:r>
            <a:r>
              <a:rPr lang="en-US" dirty="0">
                <a:solidFill>
                  <a:schemeClr val="tx1"/>
                </a:solidFill>
              </a:rPr>
              <a:t>194Ir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  19.28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551D4-6271-2245-AAEE-F55472C9E1BE}"/>
              </a:ext>
            </a:extLst>
          </p:cNvPr>
          <p:cNvSpPr txBox="1"/>
          <p:nvPr/>
        </p:nvSpPr>
        <p:spPr>
          <a:xfrm>
            <a:off x="1235232" y="2810627"/>
            <a:ext cx="539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2: Part of the Iridium isotopic chain and half lives</a:t>
            </a:r>
          </a:p>
        </p:txBody>
      </p:sp>
    </p:spTree>
    <p:extLst>
      <p:ext uri="{BB962C8B-B14F-4D97-AF65-F5344CB8AC3E}">
        <p14:creationId xmlns:p14="http://schemas.microsoft.com/office/powerpoint/2010/main" val="51712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5C83A-45FF-2145-B9D7-B3FB218F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AF0EE-3A0C-E443-A593-3B35C3EE5053}"/>
              </a:ext>
            </a:extLst>
          </p:cNvPr>
          <p:cNvSpPr txBox="1"/>
          <p:nvPr/>
        </p:nvSpPr>
        <p:spPr>
          <a:xfrm>
            <a:off x="3221043" y="34692"/>
            <a:ext cx="269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The Branching point</a:t>
            </a:r>
          </a:p>
        </p:txBody>
      </p:sp>
      <p:pic>
        <p:nvPicPr>
          <p:cNvPr id="4" name="Picture 64" descr="page35image89883040">
            <a:extLst>
              <a:ext uri="{FF2B5EF4-FFF2-40B4-BE49-F238E27FC236}">
                <a16:creationId xmlns:a16="http://schemas.microsoft.com/office/drawing/2014/main" id="{FD3AAED9-7D7C-A249-A829-4508CE17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19" y="551858"/>
            <a:ext cx="5733256" cy="31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D9BC4-D37B-1B44-8A2F-1DA359C0719D}"/>
              </a:ext>
            </a:extLst>
          </p:cNvPr>
          <p:cNvSpPr txBox="1"/>
          <p:nvPr/>
        </p:nvSpPr>
        <p:spPr>
          <a:xfrm>
            <a:off x="467544" y="4581128"/>
            <a:ext cx="8527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Element abundances </a:t>
            </a:r>
            <a:r>
              <a:rPr lang="en-US" dirty="0" err="1"/>
              <a:t>e.g</a:t>
            </a:r>
            <a:r>
              <a:rPr lang="en-US" dirty="0"/>
              <a:t> Pt  partially depends on </a:t>
            </a:r>
            <a:r>
              <a:rPr lang="en-US" baseline="30000" dirty="0"/>
              <a:t>192</a:t>
            </a:r>
            <a:r>
              <a:rPr lang="en-US" dirty="0"/>
              <a:t>Ir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Provides information on the s-process neutron density (beta decay – neutron capture)</a:t>
            </a:r>
          </a:p>
          <a:p>
            <a:pPr marL="285750" indent="-285750">
              <a:buFont typeface="Wingdings" pitchFamily="2" charset="2"/>
              <a:buChar char="v"/>
            </a:pPr>
            <a:endParaRPr lang="en-ZA" dirty="0"/>
          </a:p>
          <a:p>
            <a:pPr marL="285750" indent="-285750">
              <a:buFont typeface="Wingdings" pitchFamily="2" charset="2"/>
              <a:buChar char="v"/>
            </a:pPr>
            <a:r>
              <a:rPr lang="en-ZA" dirty="0"/>
              <a:t>Compare with existing  data, to benchmark our approach (</a:t>
            </a:r>
            <a:r>
              <a:rPr lang="en-ZA" sz="1400" dirty="0"/>
              <a:t>S, Athanasios, et al</a:t>
            </a:r>
            <a:r>
              <a:rPr lang="en-ZA" dirty="0"/>
              <a:t>. </a:t>
            </a:r>
            <a:r>
              <a:rPr lang="en-ZA" sz="1400" dirty="0"/>
              <a:t>2022</a:t>
            </a:r>
            <a:r>
              <a:rPr lang="en-ZA" dirty="0"/>
              <a:t> ) 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87583-26AF-0647-92FC-77575D22DE86}"/>
              </a:ext>
            </a:extLst>
          </p:cNvPr>
          <p:cNvSpPr txBox="1"/>
          <p:nvPr/>
        </p:nvSpPr>
        <p:spPr>
          <a:xfrm>
            <a:off x="1866047" y="3654870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err="1"/>
              <a:t>Bisterzo</a:t>
            </a:r>
            <a:r>
              <a:rPr lang="en-ZA" sz="1200" dirty="0"/>
              <a:t>, S., et al. (2015). </a:t>
            </a:r>
            <a:r>
              <a:rPr lang="en-ZA" sz="1200" i="1" dirty="0"/>
              <a:t>Monthly Notices of the Royal Astronomical Society</a:t>
            </a:r>
            <a:r>
              <a:rPr lang="en-ZA" sz="1200" dirty="0"/>
              <a:t>, </a:t>
            </a:r>
            <a:r>
              <a:rPr lang="en-ZA" sz="1200" i="1" dirty="0"/>
              <a:t>449</a:t>
            </a:r>
            <a:r>
              <a:rPr lang="en-ZA" sz="1200" dirty="0"/>
              <a:t>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A787C-DA26-F248-9A59-31D5014AB49C}"/>
              </a:ext>
            </a:extLst>
          </p:cNvPr>
          <p:cNvSpPr txBox="1"/>
          <p:nvPr/>
        </p:nvSpPr>
        <p:spPr>
          <a:xfrm>
            <a:off x="821647" y="3931869"/>
            <a:ext cx="456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3:</a:t>
            </a:r>
            <a:r>
              <a:rPr lang="en-ZA" dirty="0"/>
              <a:t> The </a:t>
            </a:r>
            <a:r>
              <a:rPr lang="en-ZA" baseline="30000" dirty="0"/>
              <a:t>192</a:t>
            </a:r>
            <a:r>
              <a:rPr lang="en-ZA" dirty="0"/>
              <a:t>Ir branch feeding the s-only Pt </a:t>
            </a:r>
          </a:p>
        </p:txBody>
      </p:sp>
    </p:spTree>
    <p:extLst>
      <p:ext uri="{BB962C8B-B14F-4D97-AF65-F5344CB8AC3E}">
        <p14:creationId xmlns:p14="http://schemas.microsoft.com/office/powerpoint/2010/main" val="289537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AE3A3-C51F-5643-8286-B054AC9E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2B614-00FD-504F-A16C-914E20ADF3DF}"/>
              </a:ext>
            </a:extLst>
          </p:cNvPr>
          <p:cNvSpPr txBox="1"/>
          <p:nvPr/>
        </p:nvSpPr>
        <p:spPr>
          <a:xfrm>
            <a:off x="3995936" y="188640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B72B3-B482-4E42-8878-0D0EFFAEDA02}"/>
              </a:ext>
            </a:extLst>
          </p:cNvPr>
          <p:cNvSpPr txBox="1"/>
          <p:nvPr/>
        </p:nvSpPr>
        <p:spPr>
          <a:xfrm>
            <a:off x="683568" y="1484784"/>
            <a:ext cx="72118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Extract the particle-gamma matrix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Extract and normalize the NLD and GSF using the Oslo method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Use the NLD and GSF to calculate the neutron capture cross section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Compare the </a:t>
            </a:r>
            <a:r>
              <a:rPr lang="en-US" baseline="30000" dirty="0"/>
              <a:t>194</a:t>
            </a:r>
            <a:r>
              <a:rPr lang="en-US" dirty="0"/>
              <a:t>Ir findings with known data to benchmark our approach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Calculate Maxwellian Averaged Cross Sections (MACS)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Use the MACS for astrophysical calculations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NB: </a:t>
            </a:r>
            <a:r>
              <a:rPr lang="en-US" baseline="30000" dirty="0"/>
              <a:t>193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</a:t>
            </a:r>
            <a:r>
              <a:rPr lang="en-US" baseline="30000" dirty="0"/>
              <a:t>194</a:t>
            </a:r>
            <a:r>
              <a:rPr lang="en-US" dirty="0"/>
              <a:t>Ir , </a:t>
            </a:r>
            <a:r>
              <a:rPr lang="en-US" baseline="30000" dirty="0"/>
              <a:t>192</a:t>
            </a:r>
            <a:r>
              <a:rPr lang="en-US" dirty="0"/>
              <a:t>Ir(</a:t>
            </a:r>
            <a:r>
              <a:rPr lang="en-US" dirty="0" err="1"/>
              <a:t>n,g</a:t>
            </a:r>
            <a:r>
              <a:rPr lang="en-US" dirty="0"/>
              <a:t>)</a:t>
            </a:r>
            <a:r>
              <a:rPr lang="en-US" baseline="30000" dirty="0"/>
              <a:t>193</a:t>
            </a:r>
            <a:r>
              <a:rPr lang="en-US" dirty="0"/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31852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75CDB9-BE49-B445-A77A-942B62F760CE}"/>
              </a:ext>
            </a:extLst>
          </p:cNvPr>
          <p:cNvSpPr/>
          <p:nvPr/>
        </p:nvSpPr>
        <p:spPr>
          <a:xfrm>
            <a:off x="2915816" y="116632"/>
            <a:ext cx="267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Experimental set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3FF84-0CCA-2646-9443-2F97DA434A6B}"/>
              </a:ext>
            </a:extLst>
          </p:cNvPr>
          <p:cNvSpPr txBox="1"/>
          <p:nvPr/>
        </p:nvSpPr>
        <p:spPr>
          <a:xfrm>
            <a:off x="2207612" y="393631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76" y="3962117"/>
            <a:ext cx="3277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Gamma ray detection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26 </a:t>
            </a:r>
            <a:r>
              <a:rPr lang="en-US" dirty="0" err="1"/>
              <a:t>NaI</a:t>
            </a:r>
            <a:r>
              <a:rPr lang="en-US" dirty="0"/>
              <a:t>(Tl)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baseline="30000" dirty="0"/>
              <a:t>192</a:t>
            </a:r>
            <a:r>
              <a:rPr lang="en-US" dirty="0"/>
              <a:t>Os(</a:t>
            </a:r>
            <a:r>
              <a:rPr lang="el-GR" dirty="0"/>
              <a:t>α</a:t>
            </a:r>
            <a:r>
              <a:rPr lang="en-US" dirty="0"/>
              <a:t>,d), </a:t>
            </a:r>
            <a:r>
              <a:rPr lang="en-US" baseline="30000" dirty="0"/>
              <a:t>192</a:t>
            </a:r>
            <a:r>
              <a:rPr lang="en-US" dirty="0"/>
              <a:t>Os(</a:t>
            </a:r>
            <a:r>
              <a:rPr lang="el-GR" dirty="0"/>
              <a:t>α</a:t>
            </a:r>
            <a:r>
              <a:rPr lang="en-US" dirty="0"/>
              <a:t>,t)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experiment ran for 5 days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14122" y="347464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SiRi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4047" y="3956068"/>
            <a:ext cx="5004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Charged particle detection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64 silicon telescopes placed at backward angels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30 MeV beam energy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With a </a:t>
            </a:r>
            <a:r>
              <a:rPr lang="en-ZA" dirty="0"/>
              <a:t>0.33mg/cm</a:t>
            </a:r>
            <a:r>
              <a:rPr lang="en-ZA" baseline="30000" dirty="0"/>
              <a:t>2</a:t>
            </a:r>
            <a:r>
              <a:rPr lang="en-ZA" dirty="0"/>
              <a:t>    thick </a:t>
            </a:r>
            <a:r>
              <a:rPr lang="en-ZA" baseline="30000" dirty="0"/>
              <a:t>192</a:t>
            </a:r>
            <a:r>
              <a:rPr lang="en-ZA" dirty="0"/>
              <a:t>Os 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B7368A-4843-FC49-B9B7-43C65417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6" y="716796"/>
            <a:ext cx="3722320" cy="252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1E677-7A6B-FB4E-87AD-18A0AEBA424C}"/>
              </a:ext>
            </a:extLst>
          </p:cNvPr>
          <p:cNvSpPr txBox="1"/>
          <p:nvPr/>
        </p:nvSpPr>
        <p:spPr>
          <a:xfrm>
            <a:off x="111134" y="3547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4: The gamma ray and particle detectors at the Oslo </a:t>
            </a:r>
            <a:r>
              <a:rPr lang="en-ZA" dirty="0"/>
              <a:t>cyclotron </a:t>
            </a:r>
            <a:r>
              <a:rPr lang="en-US" dirty="0"/>
              <a:t>lab and the particle- gamma coincidence.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579BD-DCF3-F944-BBF1-4209A15C4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1" y="694472"/>
            <a:ext cx="2886219" cy="2472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47CABA-0CA2-0B45-848E-DBCBE8D4A9B2}"/>
              </a:ext>
            </a:extLst>
          </p:cNvPr>
          <p:cNvSpPr/>
          <p:nvPr/>
        </p:nvSpPr>
        <p:spPr>
          <a:xfrm>
            <a:off x="227192" y="3212764"/>
            <a:ext cx="5810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/>
              <a:t>Guttormsen</a:t>
            </a:r>
            <a:r>
              <a:rPr lang="en-US" sz="1200" dirty="0"/>
              <a:t>, et al. </a:t>
            </a:r>
            <a:r>
              <a:rPr lang="en-ZA" sz="1200" dirty="0" err="1"/>
              <a:t>Nucl</a:t>
            </a:r>
            <a:r>
              <a:rPr lang="en-ZA" sz="1200" dirty="0"/>
              <a:t>. </a:t>
            </a:r>
            <a:r>
              <a:rPr lang="en-ZA" sz="1200" dirty="0" err="1"/>
              <a:t>Instr</a:t>
            </a:r>
            <a:r>
              <a:rPr lang="en-ZA" sz="1200" dirty="0"/>
              <a:t> and Meth. in Phys</a:t>
            </a:r>
            <a:r>
              <a:rPr lang="en-US" sz="1200" dirty="0"/>
              <a:t> </a:t>
            </a:r>
            <a:r>
              <a:rPr lang="en-US" sz="1200" dirty="0" err="1"/>
              <a:t>doi</a:t>
            </a:r>
            <a:r>
              <a:rPr lang="en-US" sz="1200" dirty="0"/>
              <a:t>: 10.1016</a:t>
            </a:r>
            <a:r>
              <a:rPr lang="en-ZA" sz="1200" dirty="0"/>
              <a:t> </a:t>
            </a:r>
            <a:r>
              <a:rPr lang="en-US" sz="1200" dirty="0"/>
              <a:t>(2011)</a:t>
            </a:r>
          </a:p>
        </p:txBody>
      </p:sp>
    </p:spTree>
    <p:extLst>
      <p:ext uri="{BB962C8B-B14F-4D97-AF65-F5344CB8AC3E}">
        <p14:creationId xmlns:p14="http://schemas.microsoft.com/office/powerpoint/2010/main" val="139198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3B15B-BDF8-F241-8FAA-E422460C0F17}"/>
              </a:ext>
            </a:extLst>
          </p:cNvPr>
          <p:cNvSpPr/>
          <p:nvPr/>
        </p:nvSpPr>
        <p:spPr>
          <a:xfrm>
            <a:off x="386732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BDE9D4-F23F-CC48-A969-738B66AF8BDF}"/>
              </a:ext>
            </a:extLst>
          </p:cNvPr>
          <p:cNvSpPr/>
          <p:nvPr/>
        </p:nvSpPr>
        <p:spPr>
          <a:xfrm>
            <a:off x="162758" y="168013"/>
            <a:ext cx="8477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.Apple Color Emoji UI"/>
              <a:buChar char="🌺"/>
            </a:pPr>
            <a:endParaRPr lang="en-ZA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This is a combination of techniques that enables users to simultaneously extract the NLD and GSF.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method takes the coincidence matrix as its starting point, then a set of procedures are subsequently performed, eventually leading to the desired quantities. It consists of the following steps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A89EE-CF67-7349-8B68-0F4C0BF1DA37}"/>
              </a:ext>
            </a:extLst>
          </p:cNvPr>
          <p:cNvSpPr/>
          <p:nvPr/>
        </p:nvSpPr>
        <p:spPr>
          <a:xfrm>
            <a:off x="-324544" y="2859244"/>
            <a:ext cx="513350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        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Unfolding the coincidence spectrum</a:t>
            </a:r>
          </a:p>
          <a:p>
            <a:pPr lvl="1"/>
            <a:r>
              <a:rPr lang="en-US" dirty="0"/>
              <a:t>      </a:t>
            </a:r>
            <a:r>
              <a:rPr lang="en-US" sz="1400" dirty="0"/>
              <a:t>(M</a:t>
            </a:r>
            <a:r>
              <a:rPr lang="en-ZA" sz="1400" dirty="0"/>
              <a:t>. </a:t>
            </a:r>
            <a:r>
              <a:rPr lang="en-ZA" sz="1400" dirty="0" err="1"/>
              <a:t>Guttormsen</a:t>
            </a:r>
            <a:r>
              <a:rPr lang="en-ZA" sz="1400" dirty="0"/>
              <a:t>  et al. 1996</a:t>
            </a:r>
            <a:r>
              <a:rPr lang="en-US" sz="1400" dirty="0"/>
              <a:t>)</a:t>
            </a:r>
            <a:endParaRPr lang="en-ZA" sz="1400" dirty="0"/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Extract primary gamma-rays</a:t>
            </a:r>
          </a:p>
          <a:p>
            <a:pPr lvl="1"/>
            <a:r>
              <a:rPr lang="en-US" dirty="0"/>
              <a:t>      (</a:t>
            </a:r>
            <a:r>
              <a:rPr lang="en-ZA" sz="1400" dirty="0"/>
              <a:t>M. </a:t>
            </a:r>
            <a:r>
              <a:rPr lang="en-ZA" sz="1400" dirty="0" err="1"/>
              <a:t>Guttormsen</a:t>
            </a:r>
            <a:r>
              <a:rPr lang="en-ZA" sz="1400" dirty="0"/>
              <a:t> et al.  1987. </a:t>
            </a:r>
            <a:r>
              <a:rPr lang="en-US" sz="1400" dirty="0"/>
              <a:t>)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Extracting the NLD and GSF </a:t>
            </a:r>
          </a:p>
          <a:p>
            <a:pPr lvl="1"/>
            <a:r>
              <a:rPr lang="en-US" sz="1400" dirty="0"/>
              <a:t>        (</a:t>
            </a:r>
            <a:r>
              <a:rPr lang="en-ZA" sz="1400" dirty="0"/>
              <a:t>A. Schiller  et al 2000</a:t>
            </a:r>
            <a:r>
              <a:rPr lang="en-US" sz="1400" dirty="0"/>
              <a:t>)</a:t>
            </a:r>
          </a:p>
          <a:p>
            <a:pPr marL="285750" indent="-285750">
              <a:buFont typeface=".Apple Color Emoji UI"/>
              <a:buChar char="🌺"/>
            </a:pP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dirty="0"/>
              <a:t>Normalization</a:t>
            </a:r>
            <a:r>
              <a:rPr lang="en-ZA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AC251-F6A5-8149-AB3F-CFD6A104AAD3}"/>
              </a:ext>
            </a:extLst>
          </p:cNvPr>
          <p:cNvSpPr txBox="1"/>
          <p:nvPr/>
        </p:nvSpPr>
        <p:spPr>
          <a:xfrm>
            <a:off x="1672798" y="650639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2C1AE5-5BA6-6B48-8A12-8848B2D5438E}"/>
              </a:ext>
            </a:extLst>
          </p:cNvPr>
          <p:cNvSpPr/>
          <p:nvPr/>
        </p:nvSpPr>
        <p:spPr>
          <a:xfrm>
            <a:off x="3400815" y="168013"/>
            <a:ext cx="140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Oslo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68E3C-1EA1-4E42-884A-9E36F4EE9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7565" r="1152" b="5824"/>
          <a:stretch/>
        </p:blipFill>
        <p:spPr>
          <a:xfrm>
            <a:off x="4791367" y="2852936"/>
            <a:ext cx="3199863" cy="2452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E83F8C-47F6-6B45-892D-A481D3329213}"/>
              </a:ext>
            </a:extLst>
          </p:cNvPr>
          <p:cNvSpPr txBox="1"/>
          <p:nvPr/>
        </p:nvSpPr>
        <p:spPr>
          <a:xfrm>
            <a:off x="6046326" y="5301208"/>
            <a:ext cx="859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 (</a:t>
            </a:r>
            <a:r>
              <a:rPr lang="en-US" sz="1600" dirty="0" err="1"/>
              <a:t>keV</a:t>
            </a:r>
            <a:r>
              <a:rPr lang="en-US" sz="16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98842-840F-444F-85F1-8A24511489F4}"/>
              </a:ext>
            </a:extLst>
          </p:cNvPr>
          <p:cNvSpPr txBox="1"/>
          <p:nvPr/>
        </p:nvSpPr>
        <p:spPr>
          <a:xfrm rot="16200000">
            <a:off x="4387624" y="3840657"/>
            <a:ext cx="851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 (</a:t>
            </a:r>
            <a:r>
              <a:rPr lang="en-US" sz="1600" dirty="0" err="1"/>
              <a:t>keV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90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3453-9D5D-2945-8A7E-6977F024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06F15-DCEB-A145-8C01-7A19ECE06129}"/>
              </a:ext>
            </a:extLst>
          </p:cNvPr>
          <p:cNvSpPr txBox="1"/>
          <p:nvPr/>
        </p:nvSpPr>
        <p:spPr>
          <a:xfrm>
            <a:off x="3490872" y="44624"/>
            <a:ext cx="107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92ADD-C47F-BE4E-BA45-BC5FC8F61D68}"/>
              </a:ext>
            </a:extLst>
          </p:cNvPr>
          <p:cNvSpPr/>
          <p:nvPr/>
        </p:nvSpPr>
        <p:spPr>
          <a:xfrm>
            <a:off x="6084168" y="4869160"/>
            <a:ext cx="185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5: NLD of </a:t>
            </a:r>
            <a:r>
              <a:rPr lang="en-US" baseline="30000" dirty="0"/>
              <a:t>193,194</a:t>
            </a:r>
            <a:r>
              <a:rPr lang="en-US" dirty="0"/>
              <a:t> </a:t>
            </a:r>
            <a:r>
              <a:rPr lang="en-US" dirty="0" err="1"/>
              <a:t>Ir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CEA10-D365-EB47-AE4C-FE5BE66FA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7442" r="1266" b="1218"/>
          <a:stretch/>
        </p:blipFill>
        <p:spPr>
          <a:xfrm rot="5400000">
            <a:off x="149777" y="399450"/>
            <a:ext cx="5317069" cy="5616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8D0EB-AE8C-5444-94D6-DC002C29A7D0}"/>
              </a:ext>
            </a:extLst>
          </p:cNvPr>
          <p:cNvSpPr txBox="1"/>
          <p:nvPr/>
        </p:nvSpPr>
        <p:spPr>
          <a:xfrm>
            <a:off x="6084168" y="2284432"/>
            <a:ext cx="2669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RIPL -2 (Index)- IAEA</a:t>
            </a:r>
          </a:p>
          <a:p>
            <a:r>
              <a:rPr lang="en-US" dirty="0"/>
              <a:t>Nuclear Data Services</a:t>
            </a:r>
          </a:p>
          <a:p>
            <a:r>
              <a:rPr lang="en-US" dirty="0"/>
              <a:t>https://www-</a:t>
            </a:r>
            <a:r>
              <a:rPr lang="en-US" dirty="0" err="1"/>
              <a:t>nds.iaea.org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C4AA0-14EA-3045-B27D-772A9DA4AF11}"/>
                  </a:ext>
                </a:extLst>
              </p:cNvPr>
              <p:cNvSpPr txBox="1"/>
              <p:nvPr/>
            </p:nvSpPr>
            <p:spPr>
              <a:xfrm>
                <a:off x="5616624" y="696090"/>
                <a:ext cx="3632020" cy="757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600" smtClean="0"/>
                        <m:t>ρ</m:t>
                      </m:r>
                      <m:r>
                        <m:rPr>
                          <m:nor/>
                        </m:rPr>
                        <a:rPr lang="el-GR" sz="1600" smtClean="0"/>
                        <m:t>(</m:t>
                      </m:r>
                      <m:r>
                        <m:rPr>
                          <m:nor/>
                        </m:rPr>
                        <a:rPr lang="en-ZA" sz="1600" smtClean="0"/>
                        <m:t>Sn</m:t>
                      </m:r>
                      <m:r>
                        <m:rPr>
                          <m:nor/>
                        </m:rPr>
                        <a:rPr lang="en-ZA" sz="1600" smtClean="0"/>
                        <m:t>​)=</m:t>
                      </m:r>
                      <m:r>
                        <m:rPr>
                          <m:nor/>
                        </m:rPr>
                        <a:rPr lang="en-US" sz="1600" b="0" i="0" smtClean="0"/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ZA" sz="1600"/>
                            <m:t>2</m:t>
                          </m:r>
                          <m:r>
                            <m:rPr>
                              <m:nor/>
                            </m:rPr>
                            <a:rPr lang="el-GR" sz="1600"/>
                            <m:t>σ</m:t>
                          </m:r>
                          <m:r>
                            <m:rPr>
                              <m:nor/>
                            </m:rPr>
                            <a:rPr lang="el-GR" sz="1600" baseline="30000"/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ZA" sz="1600"/>
                            <m:t>D</m:t>
                          </m:r>
                          <m:r>
                            <m:rPr>
                              <m:nor/>
                            </m:rPr>
                            <a:rPr lang="en-ZA" sz="1600"/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en-ZA" sz="1600"/>
                        <m:t>​</m:t>
                      </m:r>
                      <m:r>
                        <m:rPr>
                          <m:nor/>
                        </m:rPr>
                        <a:rPr lang="el-GR" sz="1600"/>
                        <m:t>​</m:t>
                      </m:r>
                      <m:f>
                        <m:f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1600"/>
                            <m:t>(</m:t>
                          </m:r>
                          <m:r>
                            <m:rPr>
                              <m:nor/>
                            </m:rPr>
                            <a:rPr lang="en-ZA" sz="1600"/>
                            <m:t>I</m:t>
                          </m:r>
                          <m:r>
                            <m:rPr>
                              <m:nor/>
                            </m:rPr>
                            <a:rPr lang="en-ZA" sz="1600"/>
                            <m:t>+1)</m:t>
                          </m:r>
                          <m:r>
                            <m:rPr>
                              <m:nor/>
                            </m:rPr>
                            <a:rPr lang="en-ZA" sz="1600"/>
                            <m:t>exp</m:t>
                          </m:r>
                          <m:r>
                            <m:rPr>
                              <m:nor/>
                            </m:rPr>
                            <a:rPr lang="en-ZA" sz="1600"/>
                            <m:t>[−</m:t>
                          </m:r>
                          <m:f>
                            <m:fPr>
                              <m:ctrlPr>
                                <a:rPr lang="en-ZA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l-GR" sz="160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ZA" sz="160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ZA" sz="1600"/>
                                <m:t>+1)2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ZA" sz="16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l-GR" sz="1600"/>
                                <m:t>σ</m:t>
                              </m:r>
                              <m:r>
                                <m:rPr>
                                  <m:nor/>
                                </m:rPr>
                                <a:rPr lang="el-GR" sz="1600" baseline="30000"/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ZA" sz="1600"/>
                            <m:t>​]+</m:t>
                          </m:r>
                          <m:r>
                            <m:rPr>
                              <m:nor/>
                            </m:rPr>
                            <a:rPr lang="en-ZA" sz="1600"/>
                            <m:t>exp</m:t>
                          </m:r>
                          <m:r>
                            <m:rPr>
                              <m:nor/>
                            </m:rPr>
                            <a:rPr lang="en-ZA" sz="1600"/>
                            <m:t>[−</m:t>
                          </m:r>
                          <m:f>
                            <m:fPr>
                              <m:ctrlPr>
                                <a:rPr lang="en-ZA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ZA" sz="160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ZA" sz="1600" baseline="30000"/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ZA" sz="16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l-GR" sz="1600"/>
                                <m:t>σ</m:t>
                              </m:r>
                              <m:r>
                                <m:rPr>
                                  <m:nor/>
                                </m:rPr>
                                <a:rPr lang="el-GR" sz="1600" baseline="30000"/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ZA" sz="1600"/>
                            <m:t>]​</m:t>
                          </m:r>
                        </m:den>
                      </m:f>
                      <m:r>
                        <m:rPr>
                          <m:nor/>
                        </m:rPr>
                        <a:rPr lang="en-ZA" sz="1600"/>
                        <m:t>​</m:t>
                      </m:r>
                    </m:oMath>
                  </m:oMathPara>
                </a14:m>
                <a:endParaRPr lang="en-ZA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C4AA0-14EA-3045-B27D-772A9DA4A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24" y="696090"/>
                <a:ext cx="3632020" cy="757643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87725EB-B0B7-044A-837C-E7918DD09BDF}"/>
              </a:ext>
            </a:extLst>
          </p:cNvPr>
          <p:cNvSpPr txBox="1"/>
          <p:nvPr/>
        </p:nvSpPr>
        <p:spPr>
          <a:xfrm>
            <a:off x="6045118" y="3392130"/>
            <a:ext cx="274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NNDC</a:t>
            </a:r>
          </a:p>
          <a:p>
            <a:r>
              <a:rPr lang="en-US" dirty="0"/>
              <a:t>https://</a:t>
            </a:r>
            <a:r>
              <a:rPr lang="en-US" dirty="0" err="1"/>
              <a:t>www.nndc.bnl.gov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07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2D05C-9FE0-234E-824E-5422148A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6CC2B-7453-174C-8876-1B30C3B8CD97}"/>
              </a:ext>
            </a:extLst>
          </p:cNvPr>
          <p:cNvSpPr/>
          <p:nvPr/>
        </p:nvSpPr>
        <p:spPr>
          <a:xfrm>
            <a:off x="4067944" y="95895"/>
            <a:ext cx="1473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795AF-F117-F84B-AC69-B53207CDE0CB}"/>
              </a:ext>
            </a:extLst>
          </p:cNvPr>
          <p:cNvSpPr/>
          <p:nvPr/>
        </p:nvSpPr>
        <p:spPr>
          <a:xfrm>
            <a:off x="6033473" y="4941168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6: GSF of </a:t>
            </a:r>
            <a:r>
              <a:rPr lang="en-US" baseline="30000" dirty="0"/>
              <a:t>193,194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,</a:t>
            </a:r>
          </a:p>
          <a:p>
            <a:r>
              <a:rPr lang="en-US" dirty="0"/>
              <a:t>Compared to the GDR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43D4F-16FF-AA46-AD36-04841B50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8652" r="1185" b="3071"/>
          <a:stretch/>
        </p:blipFill>
        <p:spPr>
          <a:xfrm rot="5400000">
            <a:off x="479176" y="512742"/>
            <a:ext cx="5449345" cy="5616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9123AF-F2EA-0D4E-8DAD-1F4E5A75F8BF}"/>
              </a:ext>
            </a:extLst>
          </p:cNvPr>
          <p:cNvSpPr txBox="1"/>
          <p:nvPr/>
        </p:nvSpPr>
        <p:spPr>
          <a:xfrm>
            <a:off x="6033473" y="2859389"/>
            <a:ext cx="2933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EXFOR: Experimental Nuclear</a:t>
            </a:r>
          </a:p>
          <a:p>
            <a:r>
              <a:rPr lang="en-US" dirty="0"/>
              <a:t>             Reaction Data</a:t>
            </a:r>
          </a:p>
          <a:p>
            <a:r>
              <a:rPr lang="en-US" dirty="0"/>
              <a:t>https://www-</a:t>
            </a:r>
            <a:r>
              <a:rPr lang="en-US" dirty="0" err="1"/>
              <a:t>nds.iaea.org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21873E-ED90-E34C-8732-CF0D2C856DE0}"/>
                  </a:ext>
                </a:extLst>
              </p:cNvPr>
              <p:cNvSpPr txBox="1"/>
              <p:nvPr/>
            </p:nvSpPr>
            <p:spPr>
              <a:xfrm>
                <a:off x="6249949" y="1083903"/>
                <a:ext cx="2266839" cy="641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𝑓𝐸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21873E-ED90-E34C-8732-CF0D2C85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49" y="1083903"/>
                <a:ext cx="2266839" cy="641073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3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HEMBA April 2020.potx" id="{C9D8F018-8342-46B9-B31C-5F660FC474D1}" vid="{0B7BBD52-2511-493D-ADC3-C51900FF7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c3f9ecc9c149b090c3beade51339f5 xmlns="4dad2812-135c-406e-a914-ed25e2a7de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NRF PowerPoint</TermName>
          <TermId xmlns="http://schemas.microsoft.com/office/infopath/2007/PartnerControls">bc7877d3-0092-425e-9613-a18700668ec7</TermId>
        </TermInfo>
      </Terms>
    </c6c3f9ecc9c149b090c3beade51339f5>
    <TaxCatchAll xmlns="4dad2812-135c-406e-a914-ed25e2a7deb9">
      <Value>91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randing" ma:contentTypeID="0x0101004776E207F70EC349839999EDC8A0F25600983481AC521FD5429BE59E53AA07F6E3" ma:contentTypeVersion="5" ma:contentTypeDescription="Add a new Branding item" ma:contentTypeScope="" ma:versionID="fc8ce19faebc81c962e99e270d1db6e6">
  <xsd:schema xmlns:xsd="http://www.w3.org/2001/XMLSchema" xmlns:xs="http://www.w3.org/2001/XMLSchema" xmlns:p="http://schemas.microsoft.com/office/2006/metadata/properties" xmlns:ns2="4dad2812-135c-406e-a914-ed25e2a7deb9" targetNamespace="http://schemas.microsoft.com/office/2006/metadata/properties" ma:root="true" ma:fieldsID="c66a568caf705f40dee35ea2699d5c9f" ns2:_="">
    <xsd:import namespace="4dad2812-135c-406e-a914-ed25e2a7deb9"/>
    <xsd:element name="properties">
      <xsd:complexType>
        <xsd:sequence>
          <xsd:element name="documentManagement">
            <xsd:complexType>
              <xsd:all>
                <xsd:element ref="ns2:c6c3f9ecc9c149b090c3beade51339f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d2812-135c-406e-a914-ed25e2a7deb9" elementFormDefault="qualified">
    <xsd:import namespace="http://schemas.microsoft.com/office/2006/documentManagement/types"/>
    <xsd:import namespace="http://schemas.microsoft.com/office/infopath/2007/PartnerControls"/>
    <xsd:element name="c6c3f9ecc9c149b090c3beade51339f5" ma:index="8" nillable="true" ma:taxonomy="true" ma:internalName="c6c3f9ecc9c149b090c3beade51339f5" ma:taxonomyFieldName="Document_x0020_Type" ma:displayName="Document Type" ma:indexed="true" ma:default="" ma:fieldId="{c6c3f9ec-c9c1-49b0-90c3-beade51339f5}" ma:sspId="8b5a51db-9643-4808-a5c4-f3611dbee7c3" ma:termSetId="1470dd78-7c93-4738-9fa4-a6be4abd7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134298b-7152-4293-a8ba-24b2fef0ec43}" ma:internalName="TaxCatchAll" ma:showField="CatchAllData" ma:web="4dad2812-135c-406e-a914-ed25e2a7d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134298b-7152-4293-a8ba-24b2fef0ec43}" ma:internalName="TaxCatchAllLabel" ma:readOnly="true" ma:showField="CatchAllDataLabel" ma:web="4dad2812-135c-406e-a914-ed25e2a7d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7A2D7-B124-407F-97B4-DBA3E48F1A51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dad2812-135c-406e-a914-ed25e2a7deb9"/>
  </ds:schemaRefs>
</ds:datastoreItem>
</file>

<file path=customXml/itemProps2.xml><?xml version="1.0" encoding="utf-8"?>
<ds:datastoreItem xmlns:ds="http://schemas.openxmlformats.org/officeDocument/2006/customXml" ds:itemID="{8BFC3A3C-E8D1-482F-A756-530F4B8AD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d2812-135c-406e-a914-ed25e2a7d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3AD5A1-7317-4B3A-B5F5-1D3BC15F68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ITHEMBA April 2020</Template>
  <TotalTime>75988</TotalTime>
  <Words>1099</Words>
  <Application>Microsoft Macintosh PowerPoint</Application>
  <PresentationFormat>On-screen Show (4:3)</PresentationFormat>
  <Paragraphs>223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.Apple Color Emoji UI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Mathis Wiedeking</dc:creator>
  <cp:lastModifiedBy>spemagagula@gmail.com</cp:lastModifiedBy>
  <cp:revision>545</cp:revision>
  <cp:lastPrinted>2023-08-29T08:45:09Z</cp:lastPrinted>
  <dcterms:created xsi:type="dcterms:W3CDTF">2020-08-03T12:03:50Z</dcterms:created>
  <dcterms:modified xsi:type="dcterms:W3CDTF">2025-07-09T07:22:09Z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0x0101004776E207F70EC349839999EDC8A0F25600983481AC521FD5429BE59E53AA07F6E3</vt:lpwstr>
  </property>
  <property fmtid="{D5CDD505-2E9C-101B-9397-08002B2CF9AE}" pid="3" name="Document Type">
    <vt:lpwstr>91;#NRF PowerPoint|bc7877d3-0092-425e-9613-a18700668ec7</vt:lpwstr>
  </property>
</Properties>
</file>