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48" r:id="rId3"/>
    <p:sldId id="326" r:id="rId4"/>
    <p:sldId id="339" r:id="rId5"/>
    <p:sldId id="340" r:id="rId6"/>
    <p:sldId id="331" r:id="rId7"/>
    <p:sldId id="332" r:id="rId8"/>
    <p:sldId id="333" r:id="rId9"/>
    <p:sldId id="334" r:id="rId10"/>
    <p:sldId id="335" r:id="rId11"/>
    <p:sldId id="342" r:id="rId12"/>
    <p:sldId id="343" r:id="rId13"/>
    <p:sldId id="344" r:id="rId14"/>
    <p:sldId id="336" r:id="rId15"/>
    <p:sldId id="337" r:id="rId16"/>
    <p:sldId id="341" r:id="rId17"/>
    <p:sldId id="338" r:id="rId18"/>
    <p:sldId id="345" r:id="rId19"/>
    <p:sldId id="346" r:id="rId20"/>
    <p:sldId id="351" r:id="rId21"/>
    <p:sldId id="353" r:id="rId22"/>
    <p:sldId id="354" r:id="rId23"/>
    <p:sldId id="349" r:id="rId24"/>
    <p:sldId id="350" r:id="rId25"/>
    <p:sldId id="35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64" autoAdjust="0"/>
  </p:normalViewPr>
  <p:slideViewPr>
    <p:cSldViewPr snapToGrid="0">
      <p:cViewPr>
        <p:scale>
          <a:sx n="80" d="100"/>
          <a:sy n="80" d="100"/>
        </p:scale>
        <p:origin x="7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E043E-780D-48A2-B725-83322AF590FC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E691-78E4-49D7-9703-D3182323584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968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1222-71C6-B040-235E-C3E2901D2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5685C-6DA2-082B-05EE-9920063D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920C8-3B82-38C6-F204-8DD52541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782C8-0D1D-6F0B-0840-30AB0F56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4FC3-6C72-AAC7-C475-C367A150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641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3684-1E9F-1712-D339-CAD2E1237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BDEB6-502B-D7FA-D907-B0FCDC832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DAC4-572F-AE88-FCB0-D0FEC5C7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9FBBD-F5D0-DBCC-A06F-053D0BF7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012C2-7AA6-8AB4-9503-EAC1D6C0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271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5BF8B-6BBE-55B4-8116-C1FEB22B4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66F47-DE27-E34C-5027-53DEB3DBB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233EC-0BF2-5825-09F7-5DAB10A4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486B5-55A5-9C80-5A7F-D0FC8A8B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035F-4535-0471-E3B9-2E5C5D38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093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0FEA-C0B5-EA48-A25A-CFD42880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86"/>
            <a:ext cx="10515600" cy="765119"/>
          </a:xfrm>
        </p:spPr>
        <p:txBody>
          <a:bodyPr>
            <a:normAutofit/>
          </a:bodyPr>
          <a:lstStyle>
            <a:lvl1pPr algn="ctr">
              <a:defRPr sz="3200" u="sng">
                <a:solidFill>
                  <a:srgbClr val="002060"/>
                </a:solidFill>
                <a:latin typeface="Verdana Pro" panose="020B0604030504040204" pitchFamily="34" charset="0"/>
                <a:ea typeface="Verdana" panose="020B0604030504040204" pitchFamily="34" charset="0"/>
                <a:cs typeface="Biome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7AA4-0288-D663-3A86-C09AF67E4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777"/>
            <a:ext cx="10515600" cy="4645065"/>
          </a:xfrm>
        </p:spPr>
        <p:txBody>
          <a:bodyPr>
            <a:normAutofit/>
          </a:bodyPr>
          <a:lstStyle>
            <a:lvl1pPr>
              <a:defRPr sz="2000">
                <a:latin typeface="Verdana Pro" panose="020B0604030504040204" pitchFamily="34" charset="0"/>
              </a:defRPr>
            </a:lvl1pPr>
            <a:lvl2pPr>
              <a:defRPr sz="1800">
                <a:latin typeface="Verdana Pro" panose="020B0604030504040204" pitchFamily="34" charset="0"/>
              </a:defRPr>
            </a:lvl2pPr>
            <a:lvl3pPr>
              <a:defRPr sz="1600">
                <a:latin typeface="Verdana Pro" panose="020B0604030504040204" pitchFamily="34" charset="0"/>
              </a:defRPr>
            </a:lvl3pPr>
            <a:lvl4pPr>
              <a:defRPr sz="1400">
                <a:latin typeface="Verdana Pro" panose="020B0604030504040204" pitchFamily="34" charset="0"/>
              </a:defRPr>
            </a:lvl4pPr>
            <a:lvl5pPr>
              <a:defRPr sz="1400"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59134-C722-05FC-6DE0-4AAD1CE7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A305-1223-0F9E-F104-E5C242A2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2B1C6-2B51-ECBE-F82B-DA678A2C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55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712D-EB5C-B966-AC6D-AC5ED793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4BD7C-8E2C-FF02-F168-AD611D9B5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CB7E-2915-2AB7-AD99-0F8FA322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3CE3-77C5-4907-07FE-DF24244A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4D379-2509-2D12-C35B-AD1D8EA4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873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9EA-2C7E-21DF-4EBC-2AED00CE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A49F-E2BE-3117-8A79-F2ADB482D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7BAFF-8638-3191-4016-7469F99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6A00B-0D24-81A0-8316-4472E7AC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10BCF-DE33-2CFB-6C7D-A847CC32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62D3-971E-48FC-82D3-2315FA7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440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D75F-0378-5566-9D52-428A33A4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45F19-7091-FCC1-8C16-183CD94D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DF380-B6DA-8E40-F8E3-23EA725C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34D9E-666C-6B05-45B5-4C3A42F9A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D6718-B229-E2A6-9731-49911EEAF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93598-4EDC-A297-6164-031A2314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EDB6A-5FD6-7A22-5147-9942A974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B3385-8CC2-1F57-42AB-379DF2F6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756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AA937-368D-3D86-6375-53C413CC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04639-075E-B89B-7DA4-0F634F70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9025E-8302-5FB9-852B-4C063094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03A34-7B56-887D-E6F3-62ABA981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56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2CF24-64E5-57A8-75A6-B785D390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87B11-E21C-EB5D-E6B6-7E963DA5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0A9FE-2F7C-3BDB-3096-A76A6723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945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517-D78D-9BA1-59DA-E06B815F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CD83B-F4C0-F526-9D6B-03E388516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A65E-B4F9-E746-BD7D-1B142E877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E0B1A-7C74-FF1C-8C4B-B83CBC94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94660-8D3A-8D11-BF0B-740802CA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55190-9DE7-0024-92C3-FE1F3014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330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D3A3-3E2D-93B3-ED09-2FAE705E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E6038-8999-BA60-9540-27EE617E3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B1827-91A4-39C9-FAB8-C9E4FE148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1D896-52C3-1ED0-0DDC-ECB270C4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9A1A5-78C2-BA4C-E96A-20C4120E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77DFE-395D-0F94-E496-4D1FF08B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087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D6105-AED6-1E5A-86BB-05840811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FD3A0-2649-A929-CE10-B35EAEAD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D547E-88E6-840B-A214-BF53C5032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BC531-C313-4035-A27E-52698932A428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131C-7FB6-EBEE-5733-B747EFEAE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E413C-A3C0-21F3-BAB9-D717225FA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B1BF6-3EB1-40CC-8E2B-31D557979BC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19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6A08-647F-9ED7-7450-8137BF957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2042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Computing the SU(N) Shur index for N=4 super Yang-Mills</a:t>
            </a:r>
            <a:br>
              <a:rPr lang="en-ZA" dirty="0">
                <a:solidFill>
                  <a:srgbClr val="C00000"/>
                </a:solidFill>
              </a:rPr>
            </a:br>
            <a:br>
              <a:rPr lang="en-ZA" dirty="0">
                <a:solidFill>
                  <a:srgbClr val="C00000"/>
                </a:solidFill>
              </a:rPr>
            </a:b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031DB-CCFC-C895-CCFE-B02C3A142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873" y="2182792"/>
            <a:ext cx="9144000" cy="1655762"/>
          </a:xfrm>
        </p:spPr>
        <p:txBody>
          <a:bodyPr>
            <a:normAutofit/>
          </a:bodyPr>
          <a:lstStyle/>
          <a:p>
            <a:r>
              <a:rPr lang="en-ZA" dirty="0">
                <a:solidFill>
                  <a:srgbClr val="002060"/>
                </a:solidFill>
              </a:rPr>
              <a:t>SAIP Oral Presentation</a:t>
            </a:r>
          </a:p>
          <a:p>
            <a:r>
              <a:rPr lang="en-ZA" dirty="0">
                <a:solidFill>
                  <a:srgbClr val="C00000"/>
                </a:solidFill>
              </a:rPr>
              <a:t>11 July 2025</a:t>
            </a:r>
          </a:p>
          <a:p>
            <a:r>
              <a:rPr lang="en-ZA" dirty="0">
                <a:solidFill>
                  <a:srgbClr val="002060"/>
                </a:solidFill>
              </a:rPr>
              <a:t>Jarryd Bath</a:t>
            </a:r>
          </a:p>
        </p:txBody>
      </p:sp>
      <p:pic>
        <p:nvPicPr>
          <p:cNvPr id="6" name="Picture 5" descr="A logo of a book and a car&#10;&#10;AI-generated content may be incorrect.">
            <a:extLst>
              <a:ext uri="{FF2B5EF4-FFF2-40B4-BE49-F238E27FC236}">
                <a16:creationId xmlns:a16="http://schemas.microsoft.com/office/drawing/2014/main" id="{249906FA-8D1F-5F09-B473-759E7439F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78" y="3542787"/>
            <a:ext cx="1610591" cy="2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B1F7-F1FB-8EC5-3753-95198774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Superconformal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3926C-85C2-3239-9118-32D89757D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002060"/>
                </a:solidFill>
              </a:rPr>
              <a:t>Conformal transformation: change coordinates (locally) rescales metric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>
                <a:solidFill>
                  <a:srgbClr val="002060"/>
                </a:solidFill>
              </a:rPr>
              <a:t>Lengths don’t exist: only angles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87BDAC-0B5D-A337-65B9-0D49890BFD07}"/>
                  </a:ext>
                </a:extLst>
              </p:cNvPr>
              <p:cNvSpPr txBox="1"/>
              <p:nvPr/>
            </p:nvSpPr>
            <p:spPr>
              <a:xfrm>
                <a:off x="4991099" y="1933575"/>
                <a:ext cx="2962275" cy="39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87BDAC-0B5D-A337-65B9-0D49890BF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99" y="1933575"/>
                <a:ext cx="2962275" cy="397160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id with a red arrow pointing at the top&#10;&#10;AI-generated content may be incorrect.">
            <a:extLst>
              <a:ext uri="{FF2B5EF4-FFF2-40B4-BE49-F238E27FC236}">
                <a16:creationId xmlns:a16="http://schemas.microsoft.com/office/drawing/2014/main" id="{55C89443-55CF-3871-9CE7-7E8BACFA0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22" y="2751533"/>
            <a:ext cx="2224628" cy="38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C0B0-6694-E304-E801-40BE8ACC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Superconformal Group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0B7D-2EE2-749A-4C3B-D7E83F2DF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Euclidean spacetime: group conformal transformations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ZA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ZA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(1,5)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: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Euclidean Lorentz transformations: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SO</m:t>
                        </m:r>
                        <m:r>
                          <m:rPr>
                            <m:nor/>
                          </m:rPr>
                          <a:rPr lang="en-ZA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  <m:sub>
                        <m:r>
                          <a:rPr lang="en-ZA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ZA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SU</m:t>
                        </m:r>
                        <m:r>
                          <m:rPr>
                            <m:nor/>
                          </m:rPr>
                          <a:rPr lang="en-ZA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ZA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ZA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SU</m:t>
                        </m:r>
                        <m:r>
                          <m:rPr>
                            <m:nor/>
                          </m:rPr>
                          <a:rPr lang="en-ZA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ZA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ZA" b="0" i="0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ZA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  <m:sub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p>
                      <m:sSupPr>
                        <m:ctrlP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Translations: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Dilatations: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Inversion: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Special conformal transformations: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0B7D-2EE2-749A-4C3B-D7E83F2DF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6C05BE-FAF1-F5BE-13FB-39A028470023}"/>
                  </a:ext>
                </a:extLst>
              </p:cNvPr>
              <p:cNvSpPr txBox="1"/>
              <p:nvPr/>
            </p:nvSpPr>
            <p:spPr>
              <a:xfrm>
                <a:off x="1362075" y="5491092"/>
                <a:ext cx="37147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(inversion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translation</a:t>
                </a:r>
                <a14:m>
                  <m:oMath xmlns:m="http://schemas.openxmlformats.org/officeDocument/2006/math"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inversion)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6C05BE-FAF1-F5BE-13FB-39A028470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5491092"/>
                <a:ext cx="3714750" cy="369332"/>
              </a:xfrm>
              <a:prstGeom prst="rect">
                <a:avLst/>
              </a:prstGeom>
              <a:blipFill>
                <a:blip r:embed="rId3"/>
                <a:stretch>
                  <a:fillRect l="-1311" t="-8333" b="-28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68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F764-859C-2563-79F0-3B015E6A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Superconformal Group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089AE6-ADB9-9713-5B32-4114E5FAD5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We now introduce (complex) Weyl supercharges: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𝒬</m:t>
                            </m:r>
                          </m:e>
                        </m:acc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̇"/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e>
                        </m:acc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Now we introduce corresponding superconformal charges: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̇"/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e>
                        </m:acc>
                      </m:sup>
                    </m:sSup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Symmetry acts on the index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: R-symmetry</a:t>
                </a:r>
              </a:p>
              <a:p>
                <a:pPr marL="0" indent="0">
                  <a:buNone/>
                </a:pPr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089AE6-ADB9-9713-5B32-4114E5FAD5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5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A50A3D-0A01-25E4-3839-B49C5FBF8ACE}"/>
                  </a:ext>
                </a:extLst>
              </p:cNvPr>
              <p:cNvSpPr txBox="1"/>
              <p:nvPr/>
            </p:nvSpPr>
            <p:spPr>
              <a:xfrm>
                <a:off x="4362449" y="2792283"/>
                <a:ext cx="3467101" cy="99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inversion</a:t>
                </a:r>
                <a14:m>
                  <m:oMath xmlns:m="http://schemas.openxmlformats.org/officeDocument/2006/math"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inversion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ZA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̇"/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e>
                        </m:acc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inversion</a:t>
                </a:r>
                <a14:m>
                  <m:oMath xmlns:m="http://schemas.openxmlformats.org/officeDocument/2006/math"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ZA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𝒬</m:t>
                            </m:r>
                          </m:e>
                        </m:acc>
                      </m:e>
                      <m:sup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̇"/>
                            <m:ctrlPr>
                              <a:rPr lang="en-ZA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e>
                        </m:acc>
                      </m:sup>
                    </m:sSup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inversion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A50A3D-0A01-25E4-3839-B49C5FBF8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49" y="2792283"/>
                <a:ext cx="3467101" cy="990271"/>
              </a:xfrm>
              <a:prstGeom prst="rect">
                <a:avLst/>
              </a:prstGeom>
              <a:blipFill>
                <a:blip r:embed="rId3"/>
                <a:stretch>
                  <a:fillRect b="-802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401F73-B48C-35E3-B86A-4CF60A277B8C}"/>
                  </a:ext>
                </a:extLst>
              </p:cNvPr>
              <p:cNvSpPr txBox="1"/>
              <p:nvPr/>
            </p:nvSpPr>
            <p:spPr>
              <a:xfrm>
                <a:off x="4776786" y="1952079"/>
                <a:ext cx="2638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𝒬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401F73-B48C-35E3-B86A-4CF60A277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86" y="1952079"/>
                <a:ext cx="2638425" cy="369332"/>
              </a:xfrm>
              <a:prstGeom prst="rect">
                <a:avLst/>
              </a:prstGeom>
              <a:blipFill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D7C106-F9B4-66BC-C5D6-4468D2D1B20D}"/>
                  </a:ext>
                </a:extLst>
              </p:cNvPr>
              <p:cNvSpPr txBox="1"/>
              <p:nvPr/>
            </p:nvSpPr>
            <p:spPr>
              <a:xfrm>
                <a:off x="4338635" y="4416200"/>
                <a:ext cx="3514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ZA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m:rPr>
                              <m:nor/>
                            </m:rPr>
                            <a:rPr lang="en-ZA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D7C106-F9B4-66BC-C5D6-4468D2D1B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635" y="4416200"/>
                <a:ext cx="351472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81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543F-F4F1-612A-3DD1-9B74C7B8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Superconformal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5BFE1-48E1-2398-61C0-ED8E830B9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002060"/>
                </a:solidFill>
              </a:rPr>
              <a:t>Label states by weights Cartan subalgebra: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C20D5F-608B-5570-4EE9-4E5D7467F209}"/>
                  </a:ext>
                </a:extLst>
              </p:cNvPr>
              <p:cNvSpPr txBox="1"/>
              <p:nvPr/>
            </p:nvSpPr>
            <p:spPr>
              <a:xfrm>
                <a:off x="3814762" y="2220455"/>
                <a:ext cx="4352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Z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ZA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Z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ZA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Z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Z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ZA" sz="2400" b="0" i="1" smtClean="0">
                          <a:latin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Z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ZA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ZA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Z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ZA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ZA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C20D5F-608B-5570-4EE9-4E5D7467F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62" y="2220455"/>
                <a:ext cx="4352925" cy="46166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C67A83-4898-B0B7-F085-9764E61B0590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919538" y="2682120"/>
            <a:ext cx="1287061" cy="1124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2A3F5F-B278-CB3F-A271-6A096C7F4F29}"/>
              </a:ext>
            </a:extLst>
          </p:cNvPr>
          <p:cNvSpPr txBox="1"/>
          <p:nvPr/>
        </p:nvSpPr>
        <p:spPr>
          <a:xfrm>
            <a:off x="3267075" y="3806549"/>
            <a:ext cx="130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C00000"/>
                </a:solidFill>
              </a:rPr>
              <a:t>Dilatations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BD81D9-B446-1088-17FF-211507CBCFAB}"/>
                  </a:ext>
                </a:extLst>
              </p:cNvPr>
              <p:cNvSpPr txBox="1"/>
              <p:nvPr/>
            </p:nvSpPr>
            <p:spPr>
              <a:xfrm>
                <a:off x="4363640" y="3806549"/>
                <a:ext cx="1304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BD81D9-B446-1088-17FF-211507CBC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40" y="3806549"/>
                <a:ext cx="130492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09EFE0-CF34-D14D-73A5-9C001D3C1166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5016103" y="2682120"/>
            <a:ext cx="422672" cy="1124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6E74AA-54EB-8277-6BDD-6157E509DF0D}"/>
                  </a:ext>
                </a:extLst>
              </p:cNvPr>
              <p:cNvSpPr txBox="1"/>
              <p:nvPr/>
            </p:nvSpPr>
            <p:spPr>
              <a:xfrm>
                <a:off x="5436389" y="3806549"/>
                <a:ext cx="823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6E74AA-54EB-8277-6BDD-6157E509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89" y="3806549"/>
                <a:ext cx="823916" cy="369332"/>
              </a:xfrm>
              <a:prstGeom prst="rect">
                <a:avLst/>
              </a:prstGeom>
              <a:blipFill>
                <a:blip r:embed="rId4"/>
                <a:stretch>
                  <a:fillRect l="-2222" r="-741" b="-131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0E3699-2810-2568-E62E-0CDD9B57D22C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5848347" y="2717422"/>
            <a:ext cx="0" cy="1089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BF389B-A949-78F3-5C7D-34C0F6049209}"/>
                  </a:ext>
                </a:extLst>
              </p:cNvPr>
              <p:cNvSpPr txBox="1"/>
              <p:nvPr/>
            </p:nvSpPr>
            <p:spPr>
              <a:xfrm>
                <a:off x="6257920" y="3806549"/>
                <a:ext cx="120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BF389B-A949-78F3-5C7D-34C0F6049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20" y="3806549"/>
                <a:ext cx="120015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55269C-22DF-1EBF-CCB0-CDF0A0D0BF14}"/>
                  </a:ext>
                </a:extLst>
              </p:cNvPr>
              <p:cNvSpPr txBox="1"/>
              <p:nvPr/>
            </p:nvSpPr>
            <p:spPr>
              <a:xfrm>
                <a:off x="6953248" y="3806549"/>
                <a:ext cx="1647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55269C-22DF-1EBF-CCB0-CDF0A0D0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8" y="3806549"/>
                <a:ext cx="164782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FC9757B-386B-0039-FD7B-909B572B2AD5}"/>
              </a:ext>
            </a:extLst>
          </p:cNvPr>
          <p:cNvCxnSpPr>
            <a:stCxn id="32" idx="0"/>
          </p:cNvCxnSpPr>
          <p:nvPr/>
        </p:nvCxnSpPr>
        <p:spPr>
          <a:xfrm flipH="1" flipV="1">
            <a:off x="6391275" y="2717422"/>
            <a:ext cx="466720" cy="1089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C683B8-DC2A-CB88-F212-F4C37F6D3B5B}"/>
              </a:ext>
            </a:extLst>
          </p:cNvPr>
          <p:cNvCxnSpPr>
            <a:stCxn id="33" idx="0"/>
          </p:cNvCxnSpPr>
          <p:nvPr/>
        </p:nvCxnSpPr>
        <p:spPr>
          <a:xfrm flipH="1" flipV="1">
            <a:off x="6734175" y="2682120"/>
            <a:ext cx="1042986" cy="1124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9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FC2F-49ED-0119-1A86-06F2C2B5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State-Operator Correspondence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0D061-4F2C-B740-09DF-8AB08FEDC7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In CFTs there is a mapping between states and operators: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Working complex time: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Z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ZA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Radial direction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Complex conjugation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 inversion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Conjugation: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inversion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inversion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Compactify time: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B0D061-4F2C-B740-09DF-8AB08FEDC7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AE1215-8012-2FC5-0C8F-381F5C931695}"/>
                  </a:ext>
                </a:extLst>
              </p:cNvPr>
              <p:cNvSpPr txBox="1"/>
              <p:nvPr/>
            </p:nvSpPr>
            <p:spPr>
              <a:xfrm>
                <a:off x="4051211" y="2088927"/>
                <a:ext cx="4089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States</m:t>
                      </m:r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 </m:t>
                      </m:r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Operators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AE1215-8012-2FC5-0C8F-381F5C93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211" y="2088927"/>
                <a:ext cx="408957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76558-1764-9AAF-D7DA-4C33F43F3E05}"/>
                  </a:ext>
                </a:extLst>
              </p:cNvPr>
              <p:cNvSpPr txBox="1"/>
              <p:nvPr/>
            </p:nvSpPr>
            <p:spPr>
              <a:xfrm>
                <a:off x="4051211" y="5236757"/>
                <a:ext cx="4089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States</m:t>
                      </m:r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 </m:t>
                      </m:r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Operators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876558-1764-9AAF-D7DA-4C33F43F3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211" y="5236757"/>
                <a:ext cx="4089578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75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02AE-BD92-2064-53A2-83E8CEBF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The Superconformal Index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EC00E-3134-F091-6A65-BF902C350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6287" y="1252331"/>
                <a:ext cx="11191461" cy="49055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=4: 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adj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vector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multiplet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adj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 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hypermultiplet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</a:t>
                </a:r>
                <a:r>
                  <a:rPr lang="en-ZA" dirty="0" err="1">
                    <a:solidFill>
                      <a:srgbClr val="C00000"/>
                    </a:solidFill>
                  </a:rPr>
                  <a:t>susy</a:t>
                </a:r>
                <a:r>
                  <a:rPr lang="en-ZA" dirty="0">
                    <a:solidFill>
                      <a:srgbClr val="C00000"/>
                    </a:solidFill>
                  </a:rPr>
                  <a:t> theories: 8 (complex) supercharges: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ZA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̇"/>
                            <m:ctrlPr>
                              <a:rPr lang="en-ZA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e>
                        </m:acc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ZA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=1,2</m:t>
                        </m:r>
                      </m:e>
                    </m:d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and the corresponding superconformal charges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  <m:sup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̃"/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̇"/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e>
                        </m:acc>
                      </m:sup>
                    </m:s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ZA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ZA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acc>
                          <m:accPr>
                            <m:chr m:val="̇"/>
                            <m:ctrlPr>
                              <a:rPr lang="en-ZA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e>
                        </m:acc>
                      </m:sub>
                      <m:sup>
                        <m:r>
                          <a:rPr lang="en-ZA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bSup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We introduce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Express in terms bosonic generators   </a:t>
                </a:r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AEC00E-3134-F091-6A65-BF902C350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287" y="1252331"/>
                <a:ext cx="11191461" cy="4905512"/>
              </a:xfrm>
              <a:blipFill>
                <a:blip r:embed="rId2"/>
                <a:stretch>
                  <a:fillRect l="-490" t="-74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0B1340-3CD7-E9A8-4366-9358914BEF93}"/>
                  </a:ext>
                </a:extLst>
              </p:cNvPr>
              <p:cNvSpPr txBox="1"/>
              <p:nvPr/>
            </p:nvSpPr>
            <p:spPr>
              <a:xfrm>
                <a:off x="3809992" y="3333382"/>
                <a:ext cx="3981451" cy="74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≡2</m:t>
                      </m:r>
                      <m:d>
                        <m:dPr>
                          <m:begChr m:val="{"/>
                          <m:endChr m:val="}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𝒬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</m:d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̇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e>
                          </m:acc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≡2</m:t>
                      </m:r>
                      <m:d>
                        <m:dPr>
                          <m:begChr m:val="{"/>
                          <m:endChr m:val="}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𝒬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̇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e>
                              </m:acc>
                            </m:sup>
                          </m:sSup>
                        </m:e>
                      </m:d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0B1340-3CD7-E9A8-4366-9358914B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2" y="3333382"/>
                <a:ext cx="3981451" cy="743409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DA7BEE-01D7-3EBF-9E8A-2E3341CCB18B}"/>
                  </a:ext>
                </a:extLst>
              </p:cNvPr>
              <p:cNvSpPr txBox="1"/>
              <p:nvPr/>
            </p:nvSpPr>
            <p:spPr>
              <a:xfrm>
                <a:off x="4293386" y="4788422"/>
                <a:ext cx="3148015" cy="730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±2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ZA" b="0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ZA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̇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e>
                          </m:acc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ZA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DA7BEE-01D7-3EBF-9E8A-2E3341CCB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86" y="4788422"/>
                <a:ext cx="3148015" cy="730265"/>
              </a:xfrm>
              <a:prstGeom prst="rect">
                <a:avLst/>
              </a:prstGeom>
              <a:blipFill>
                <a:blip r:embed="rId4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08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38DB-A4D9-6293-D1B0-CC2379C9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Superconformal Index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E3835-B1CB-9F53-1E0F-C527F6E3F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Define the superconformal index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</m:sub>
                    </m:sSub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There are an infinite number of states (even single letters)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</m:sub>
                    </m:sSub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Hence we introduce additional fugacities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for charges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 commute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</m:sub>
                    </m:sSub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Fugacities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acts as a regulator and refine the counting</a:t>
                </a: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E3835-B1CB-9F53-1E0F-C527F6E3F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E3C2B7-8C35-5A87-D299-CD8116BB9CDF}"/>
                  </a:ext>
                </a:extLst>
              </p:cNvPr>
              <p:cNvSpPr txBox="1"/>
              <p:nvPr/>
            </p:nvSpPr>
            <p:spPr>
              <a:xfrm>
                <a:off x="3805235" y="1921341"/>
                <a:ext cx="4181475" cy="50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</m:sub>
                          </m:sSub>
                        </m:sup>
                      </m:sSup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E3C2B7-8C35-5A87-D299-CD8116BB9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235" y="1921341"/>
                <a:ext cx="4181475" cy="509498"/>
              </a:xfrm>
              <a:prstGeom prst="rect">
                <a:avLst/>
              </a:prstGeom>
              <a:blipFill>
                <a:blip r:embed="rId3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789EC8-047C-A815-7329-A372480931F5}"/>
                  </a:ext>
                </a:extLst>
              </p:cNvPr>
              <p:cNvSpPr txBox="1"/>
              <p:nvPr/>
            </p:nvSpPr>
            <p:spPr>
              <a:xfrm>
                <a:off x="8084342" y="1991424"/>
                <a:ext cx="31718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Hilbert space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789EC8-047C-A815-7329-A3724809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342" y="1991424"/>
                <a:ext cx="3171826" cy="369332"/>
              </a:xfrm>
              <a:prstGeom prst="rect">
                <a:avLst/>
              </a:prstGeom>
              <a:blipFill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14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E7A46A-F826-D07E-A551-3FA3D17F7B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ZA" dirty="0"/>
                  <a:t> SYM Superconformal Index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E7A46A-F826-D07E-A551-3FA3D17F7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B847E-2E92-4EB9-640E-05FD98FE1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2757"/>
                <a:ext cx="10515600" cy="4975085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Commutant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in the superconformal algebra is of rank 4 and its Cartan subalgebra is generated by:</a:t>
                </a: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Further we have internal symmetries such as flavour charges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and gauge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: For SU(N)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Convergence:</a:t>
                </a:r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B847E-2E92-4EB9-640E-05FD98FE1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2757"/>
                <a:ext cx="10515600" cy="4975085"/>
              </a:xfrm>
              <a:blipFill>
                <a:blip r:embed="rId3"/>
                <a:stretch>
                  <a:fillRect l="-522" t="-122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C3048E-B436-FD21-9DA5-67CF1AC5BEFB}"/>
                  </a:ext>
                </a:extLst>
              </p:cNvPr>
              <p:cNvSpPr txBox="1"/>
              <p:nvPr/>
            </p:nvSpPr>
            <p:spPr>
              <a:xfrm>
                <a:off x="5030616" y="1831981"/>
                <a:ext cx="1442243" cy="39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ZA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</m:sub>
                    </m:sSub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C3048E-B436-FD21-9DA5-67CF1AC5B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16" y="1831981"/>
                <a:ext cx="1442243" cy="393826"/>
              </a:xfrm>
              <a:prstGeom prst="rect">
                <a:avLst/>
              </a:prstGeom>
              <a:blipFill>
                <a:blip r:embed="rId4"/>
                <a:stretch>
                  <a:fillRect t="-1563" b="-2656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AB1CFA-10D5-98D9-544A-0D2B4F754D69}"/>
                  </a:ext>
                </a:extLst>
              </p:cNvPr>
              <p:cNvSpPr txBox="1"/>
              <p:nvPr/>
            </p:nvSpPr>
            <p:spPr>
              <a:xfrm>
                <a:off x="2771968" y="3464890"/>
                <a:ext cx="7401781" cy="410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  <m:sSup>
                      <m:s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p>
                    </m:sSup>
                    <m:sSup>
                      <m:s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sSub>
                          <m:sSub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b>
                          <m:sSub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  <m:sSup>
                      <m:s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AB1CFA-10D5-98D9-544A-0D2B4F754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968" y="3464890"/>
                <a:ext cx="7401781" cy="410818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23A763-135D-0AA6-722A-F9D6B86A9975}"/>
                  </a:ext>
                </a:extLst>
              </p:cNvPr>
              <p:cNvSpPr txBox="1"/>
              <p:nvPr/>
            </p:nvSpPr>
            <p:spPr>
              <a:xfrm>
                <a:off x="2771967" y="3018182"/>
                <a:ext cx="7401781" cy="495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  <m:sSup>
                      <m:sSup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p>
                    </m:sSup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f>
                          <m:f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acc>
                              <m:accPr>
                                <m:chr m:val="̇"/>
                                <m:ctrlP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acc>
                          </m:sub>
                        </m:sSub>
                      </m:sup>
                    </m:sSup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f>
                          <m:f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acc>
                              <m:accPr>
                                <m:chr m:val="̇"/>
                                <m:ctrlP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ZA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acc>
                          </m:sub>
                        </m:sSub>
                      </m:sup>
                    </m:sSup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f>
                          <m:f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  <m:sSup>
                      <m:sSup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23A763-135D-0AA6-722A-F9D6B86A9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967" y="3018182"/>
                <a:ext cx="7401781" cy="495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72054-6515-91A5-7157-DF641DAEF609}"/>
                  </a:ext>
                </a:extLst>
              </p:cNvPr>
              <p:cNvSpPr txBox="1"/>
              <p:nvPr/>
            </p:nvSpPr>
            <p:spPr>
              <a:xfrm>
                <a:off x="4518112" y="4061232"/>
                <a:ext cx="3909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𝜎𝜏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𝜌𝜏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C72054-6515-91A5-7157-DF641DAEF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12" y="4061232"/>
                <a:ext cx="3909489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BF5984-1C65-6C18-53A4-A3D51B545746}"/>
                  </a:ext>
                </a:extLst>
              </p:cNvPr>
              <p:cNvSpPr txBox="1"/>
              <p:nvPr/>
            </p:nvSpPr>
            <p:spPr>
              <a:xfrm>
                <a:off x="3241345" y="4980116"/>
                <a:ext cx="57093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&lt;1,   </m:t>
                      </m:r>
                      <m:d>
                        <m:dPr>
                          <m:begChr m:val="|"/>
                          <m:endChr m:val="|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&lt;1,   </m:t>
                      </m:r>
                      <m:d>
                        <m:dPr>
                          <m:begChr m:val="|"/>
                          <m:endChr m:val="|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&lt;1,  </m:t>
                      </m:r>
                      <m:d>
                        <m:dPr>
                          <m:begChr m:val="|"/>
                          <m:endChr m:val="|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BF5984-1C65-6C18-53A4-A3D51B545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345" y="4980116"/>
                <a:ext cx="5709310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73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79C6-9355-5617-1950-953FE75A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Schur Index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DBE2C1-19B6-84DB-A7DF-9C4D7D424B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Schur limit is defined by: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Physical states: gauge invariant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Project gauge singlets: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DBE2C1-19B6-84DB-A7DF-9C4D7D424B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C40037-2EDC-CE63-4161-F73B8429822F}"/>
                  </a:ext>
                </a:extLst>
              </p:cNvPr>
              <p:cNvSpPr txBox="1"/>
              <p:nvPr/>
            </p:nvSpPr>
            <p:spPr>
              <a:xfrm>
                <a:off x="3348035" y="3711147"/>
                <a:ext cx="6396039" cy="90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∮"/>
                              <m:supHide m:val="on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C40037-2EDC-CE63-4161-F73B84298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35" y="3711147"/>
                <a:ext cx="6396039" cy="902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B22238-7372-9D32-C203-185C5DFA0FA1}"/>
                  </a:ext>
                </a:extLst>
              </p:cNvPr>
              <p:cNvSpPr txBox="1"/>
              <p:nvPr/>
            </p:nvSpPr>
            <p:spPr>
              <a:xfrm>
                <a:off x="3348035" y="2057964"/>
                <a:ext cx="5881690" cy="410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ZA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ZA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ZA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sub>
                    </m:sSub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ZA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sSub>
                          <m:sSub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p>
                    </m:sSup>
                    <m:sSup>
                      <m:s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B22238-7372-9D32-C203-185C5DFA0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35" y="2057964"/>
                <a:ext cx="5881690" cy="410818"/>
              </a:xfrm>
              <a:prstGeom prst="rect">
                <a:avLst/>
              </a:prstGeom>
              <a:blipFill>
                <a:blip r:embed="rId4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7FD1F1-EBD6-89B6-20D5-44533513C365}"/>
                  </a:ext>
                </a:extLst>
              </p:cNvPr>
              <p:cNvSpPr txBox="1"/>
              <p:nvPr/>
            </p:nvSpPr>
            <p:spPr>
              <a:xfrm>
                <a:off x="8101011" y="2099450"/>
                <a:ext cx="3567113" cy="93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>
                    <a:solidFill>
                      <a:srgbClr val="002060"/>
                    </a:solidFill>
                  </a:rPr>
                  <a:t>Independent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>
                    <a:solidFill>
                      <a:srgbClr val="C00000"/>
                    </a:solidFill>
                  </a:rPr>
                  <a:t>Counting states: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acc>
                          <m:accPr>
                            <m:chr m:val="̇"/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e>
                        </m:acc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dirty="0">
                    <a:solidFill>
                      <a:srgbClr val="002060"/>
                    </a:solidFill>
                  </a:rPr>
                  <a:t>1/8 BPS states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7FD1F1-EBD6-89B6-20D5-44533513C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011" y="2099450"/>
                <a:ext cx="3567113" cy="935192"/>
              </a:xfrm>
              <a:prstGeom prst="rect">
                <a:avLst/>
              </a:prstGeom>
              <a:blipFill>
                <a:blip r:embed="rId5"/>
                <a:stretch>
                  <a:fillRect l="-1197" t="-2597" b="-974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417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66AD-5054-E27F-BEF4-5F2E61BC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Schur Index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D7E4C-7E1F-A846-9348-A052A3FA3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After one computes the single letter indices and plethystic exponentiates:</a:t>
                </a:r>
              </a:p>
              <a:p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Infinitely many poles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Change of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Reduces the number of integrals: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We suspect that this change of variables results in a recursive result</a:t>
                </a: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D7E4C-7E1F-A846-9348-A052A3FA3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96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CD1411-A03C-62E8-E6C8-776CF8439F02}"/>
                  </a:ext>
                </a:extLst>
              </p:cNvPr>
              <p:cNvSpPr txBox="1"/>
              <p:nvPr/>
            </p:nvSpPr>
            <p:spPr>
              <a:xfrm>
                <a:off x="1995487" y="1929361"/>
                <a:ext cx="8643938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∮"/>
                              <m:supHide m:val="on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±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ZA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ZA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ZA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ZA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ZA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ZA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ZA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  <m:r>
                                                        <a:rPr lang="en-ZA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±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CD1411-A03C-62E8-E6C8-776CF8439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487" y="1929361"/>
                <a:ext cx="8643938" cy="1024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155FF7-6354-1E57-07E0-A46DA4C99239}"/>
                  </a:ext>
                </a:extLst>
              </p:cNvPr>
              <p:cNvSpPr txBox="1"/>
              <p:nvPr/>
            </p:nvSpPr>
            <p:spPr>
              <a:xfrm>
                <a:off x="2384821" y="4107314"/>
                <a:ext cx="7865270" cy="1600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ZA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Z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∮"/>
                              <m:supHide m:val="on"/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±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f>
                                                <m:fPr>
                                                  <m:ctrlPr>
                                                    <a:rPr lang="en-ZA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ZA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ZA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sup>
                                          </m:s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ZA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ZA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ZA" b="0" i="1" smtClean="0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ZA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  <m:r>
                                                        <a:rPr lang="en-ZA" b="0" i="1" smtClean="0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en-ZA" i="1">
                                                          <a:solidFill>
                                                            <a:srgbClr val="C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±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155FF7-6354-1E57-07E0-A46DA4C9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821" y="4107314"/>
                <a:ext cx="7865270" cy="1600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90F1A90-9121-3C09-EDE2-D2AD102AF351}"/>
              </a:ext>
            </a:extLst>
          </p:cNvPr>
          <p:cNvSpPr txBox="1"/>
          <p:nvPr/>
        </p:nvSpPr>
        <p:spPr>
          <a:xfrm>
            <a:off x="6317456" y="3410213"/>
            <a:ext cx="540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C00000"/>
                </a:solidFill>
              </a:rPr>
              <a:t>Adopted from partition functions [R. de Mello Koch, A. </a:t>
            </a:r>
            <a:r>
              <a:rPr lang="en-ZA" sz="1400" dirty="0" err="1">
                <a:solidFill>
                  <a:srgbClr val="C00000"/>
                </a:solidFill>
              </a:rPr>
              <a:t>Jevicki</a:t>
            </a:r>
            <a:r>
              <a:rPr lang="en-ZA" sz="1400" dirty="0">
                <a:solidFill>
                  <a:srgbClr val="C00000"/>
                </a:solidFill>
              </a:rPr>
              <a:t> ‘25] </a:t>
            </a:r>
          </a:p>
        </p:txBody>
      </p:sp>
    </p:spTree>
    <p:extLst>
      <p:ext uri="{BB962C8B-B14F-4D97-AF65-F5344CB8AC3E}">
        <p14:creationId xmlns:p14="http://schemas.microsoft.com/office/powerpoint/2010/main" val="1733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DBAB9-AE35-6922-7E8A-7FEC8145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rgbClr val="C00000"/>
                </a:solidFill>
              </a:rPr>
              <a:t>A special thanks to Doctor Sam Van Leuven for the guidance in this project</a:t>
            </a:r>
          </a:p>
        </p:txBody>
      </p:sp>
      <p:pic>
        <p:nvPicPr>
          <p:cNvPr id="4" name="Picture 3" descr="A diagram of a diagram of a number of red and blue dots&#10;&#10;AI-generated content may be incorrect.">
            <a:extLst>
              <a:ext uri="{FF2B5EF4-FFF2-40B4-BE49-F238E27FC236}">
                <a16:creationId xmlns:a16="http://schemas.microsoft.com/office/drawing/2014/main" id="{A1D84439-52F1-67F2-863C-6B6BD967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45" y="2052245"/>
            <a:ext cx="2606709" cy="424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48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5BF0-800B-EA44-5E08-FCA8AB3C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SU(2) Schur Index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A02CD-F98C-7EC4-E042-D8AFA02C8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We consider:</a:t>
                </a: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>
                  <a:solidFill>
                    <a:srgbClr val="C00000"/>
                  </a:solidFill>
                </a:endParaRP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Poles at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:</a:t>
                </a:r>
              </a:p>
              <a:p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A02CD-F98C-7EC4-E042-D8AFA02C8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0AF35-3064-28A7-9EB8-A5313237EB13}"/>
                  </a:ext>
                </a:extLst>
              </p:cNvPr>
              <p:cNvSpPr txBox="1"/>
              <p:nvPr/>
            </p:nvSpPr>
            <p:spPr>
              <a:xfrm>
                <a:off x="1133473" y="1960452"/>
                <a:ext cx="9925051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den>
                          </m:f>
                        </m:e>
                      </m:d>
                      <m:nary>
                        <m:naryPr>
                          <m:chr m:val="∮"/>
                          <m:supHide m:val="on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𝑖𝑡</m:t>
                              </m:r>
                            </m:den>
                          </m:f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±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sSup>
                                    <m:s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±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den>
                          </m:f>
                        </m:e>
                      </m:d>
                      <m:nary>
                        <m:naryPr>
                          <m:chr m:val="∮"/>
                          <m:supHide m:val="on"/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𝑖𝑡</m:t>
                              </m:r>
                            </m:den>
                          </m:f>
                          <m:f>
                            <m:f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0AF35-3064-28A7-9EB8-A5313237E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3" y="1960452"/>
                <a:ext cx="9925051" cy="972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3AFF0D-67B0-FB54-E052-ECD922A48DBB}"/>
                  </a:ext>
                </a:extLst>
              </p:cNvPr>
              <p:cNvSpPr txBox="1"/>
              <p:nvPr/>
            </p:nvSpPr>
            <p:spPr>
              <a:xfrm>
                <a:off x="3047998" y="3924847"/>
                <a:ext cx="6096000" cy="98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  <m:sSup>
                                        <m:sSupPr>
                                          <m:ctrlP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ZA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ZA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⟷</m:t>
                              </m:r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ZA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3AFF0D-67B0-FB54-E052-ECD922A48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8" y="3924847"/>
                <a:ext cx="6096000" cy="986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60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EA4A-1606-986D-2D7C-ADE5B62A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SU(3) Schur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EEB8-377D-E508-E318-5E9F8A9DC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002060"/>
                </a:solidFill>
              </a:rPr>
              <a:t>We have found the following generic form of the Schur index for SU(3):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>
                <a:solidFill>
                  <a:srgbClr val="002060"/>
                </a:solidFill>
              </a:rPr>
              <a:t>There are just some slight complications involving the classification of the poles (nearly ironed out)</a:t>
            </a:r>
          </a:p>
          <a:p>
            <a:r>
              <a:rPr lang="en-ZA" dirty="0">
                <a:solidFill>
                  <a:srgbClr val="C00000"/>
                </a:solidFill>
              </a:rPr>
              <a:t>Believe linearise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C2569-8F78-BA5A-1675-8E22F570ADF2}"/>
                  </a:ext>
                </a:extLst>
              </p:cNvPr>
              <p:cNvSpPr txBox="1"/>
              <p:nvPr/>
            </p:nvSpPr>
            <p:spPr>
              <a:xfrm>
                <a:off x="2705100" y="2224301"/>
                <a:ext cx="7353299" cy="102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Z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Z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C2569-8F78-BA5A-1675-8E22F570A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2224301"/>
                <a:ext cx="7353299" cy="10241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12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7809B9-CDF9-CAA5-7F80-CEE03A7661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ZA" dirty="0"/>
                  <a:t>SU(</a:t>
                </a:r>
                <a14:m>
                  <m:oMath xmlns:m="http://schemas.openxmlformats.org/officeDocument/2006/math">
                    <m:r>
                      <a:rPr lang="en-ZA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ZA" dirty="0"/>
                  <a:t>) Schur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7809B9-CDF9-CAA5-7F80-CEE03A766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87" b="-103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AF1A-30D1-0DE9-AE21-AC0F4B5C6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002060"/>
                </a:solidFill>
              </a:rPr>
              <a:t>Based on the computations done so far we highly suspect the following form for the general case: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70E2E4-99F2-37B7-F134-77BDC4CD34EA}"/>
                  </a:ext>
                </a:extLst>
              </p:cNvPr>
              <p:cNvSpPr txBox="1"/>
              <p:nvPr/>
            </p:nvSpPr>
            <p:spPr>
              <a:xfrm>
                <a:off x="1057275" y="2324100"/>
                <a:ext cx="9210675" cy="263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−1,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…</m:t>
                                      </m:r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ZA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ZA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Sup>
                                        <m:sSubSupPr>
                                          <m:ctrlP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ZA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even</m:t>
                      </m:r>
                    </m:oMath>
                  </m:oMathPara>
                </a14:m>
                <a:endParaRPr lang="en-ZA" b="0" i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sSubSup>
                                <m:sSubSupPr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−1,</m:t>
                                  </m:r>
                                  <m:sSub>
                                    <m:sSubPr>
                                      <m:ctrl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ZA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ZA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ZA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…</m:t>
                                      </m:r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ZA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  <m:r>
                                                <a:rPr lang="en-ZA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Sup>
                                        <m:sSubSupPr>
                                          <m:ctrlP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ZA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ZA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odd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ZA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70E2E4-99F2-37B7-F134-77BDC4CD3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2324100"/>
                <a:ext cx="9210675" cy="2633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12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6BBC-673C-A1F4-4B79-5A0DC57B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60AA3-E407-2054-09E5-75966D765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We have adapted a change of variables from partition functions to simplify the computation of the Schur index (reduce the number of integrals) 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We further exploit the concept of ellipticity to further simplify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This change of variables suggests a recursive property of the Schur index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We believe that we have found the perfectors to the series and the generic form of the series  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We need to find a precise manner to classify the poles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Once we have this method, we will consider the SU(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) (for generic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) 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60AA3-E407-2054-09E5-75966D765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 r="-8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296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70B4-E68D-D2C6-90C8-40105EFA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Important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A3577E-6834-EB44-29CE-1DFDFF47C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6351"/>
                <a:ext cx="10515600" cy="488149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ZA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-</a:t>
                </a:r>
                <a:r>
                  <a:rPr lang="en-ZA" dirty="0" err="1">
                    <a:solidFill>
                      <a:srgbClr val="C00000"/>
                    </a:solidFill>
                  </a:rPr>
                  <a:t>Pochhammer</a:t>
                </a:r>
                <a:r>
                  <a:rPr lang="en-ZA" dirty="0">
                    <a:solidFill>
                      <a:srgbClr val="C00000"/>
                    </a:solidFill>
                  </a:rPr>
                  <a:t> symbol: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function: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A3577E-6834-EB44-29CE-1DFDFF47C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6351"/>
                <a:ext cx="10515600" cy="4881492"/>
              </a:xfrm>
              <a:blipFill>
                <a:blip r:embed="rId2"/>
                <a:stretch>
                  <a:fillRect l="-522" t="-124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9034A6-60E8-D6E7-7CCA-7D6EC806984E}"/>
                  </a:ext>
                </a:extLst>
              </p:cNvPr>
              <p:cNvSpPr txBox="1"/>
              <p:nvPr/>
            </p:nvSpPr>
            <p:spPr>
              <a:xfrm>
                <a:off x="3838573" y="1838347"/>
                <a:ext cx="2981325" cy="84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9034A6-60E8-D6E7-7CCA-7D6EC8069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73" y="1838347"/>
                <a:ext cx="2981325" cy="84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ADEC92-59FA-A153-392F-62EEA30D5F22}"/>
                  </a:ext>
                </a:extLst>
              </p:cNvPr>
              <p:cNvSpPr txBox="1"/>
              <p:nvPr/>
            </p:nvSpPr>
            <p:spPr>
              <a:xfrm>
                <a:off x="3440905" y="3321411"/>
                <a:ext cx="5007770" cy="144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ZA" b="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𝑞𝑦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ADEC92-59FA-A153-392F-62EEA30D5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905" y="3321411"/>
                <a:ext cx="5007770" cy="1441228"/>
              </a:xfrm>
              <a:prstGeom prst="rect">
                <a:avLst/>
              </a:prstGeom>
              <a:blipFill>
                <a:blip r:embed="rId4"/>
                <a:stretch>
                  <a:fillRect b="-42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172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EF30-9B8E-D007-E296-FD413A1A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Important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C6751-9389-95BC-1B01-5F0F502B44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Elliptic Function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is elliptic in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𝑞𝑦</m:t>
                        </m:r>
                      </m:e>
                    </m:d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is symmetric: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has poles at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C6751-9389-95BC-1B01-5F0F502B44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9258FF-6D13-5D11-93DB-30D58E1A4541}"/>
                  </a:ext>
                </a:extLst>
              </p:cNvPr>
              <p:cNvSpPr txBox="1"/>
              <p:nvPr/>
            </p:nvSpPr>
            <p:spPr>
              <a:xfrm>
                <a:off x="3695700" y="1981200"/>
                <a:ext cx="3114675" cy="880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9258FF-6D13-5D11-93DB-30D58E1A4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1981200"/>
                <a:ext cx="3114675" cy="8803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2BBF3-E73B-ADE5-C3FA-1785AECAF6A6}"/>
                  </a:ext>
                </a:extLst>
              </p:cNvPr>
              <p:cNvSpPr txBox="1"/>
              <p:nvPr/>
            </p:nvSpPr>
            <p:spPr>
              <a:xfrm>
                <a:off x="3790949" y="4299763"/>
                <a:ext cx="4772026" cy="915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Res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ZA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2BBF3-E73B-ADE5-C3FA-1785AECAF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49" y="4299763"/>
                <a:ext cx="4772026" cy="915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6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B19C-81BD-8833-94AB-C89A5E70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A75D8-670E-049D-8394-9B9E7FF98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686851"/>
          </a:xfrm>
        </p:spPr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The </a:t>
            </a:r>
            <a:r>
              <a:rPr lang="en-ZA" dirty="0" err="1">
                <a:solidFill>
                  <a:srgbClr val="C00000"/>
                </a:solidFill>
              </a:rPr>
              <a:t>AdS</a:t>
            </a:r>
            <a:r>
              <a:rPr lang="en-ZA" dirty="0">
                <a:solidFill>
                  <a:srgbClr val="C00000"/>
                </a:solidFill>
              </a:rPr>
              <a:t>/CFT correspondence conjectures a duality between string theory on anti de-Sitter space and conformal field theories </a:t>
            </a:r>
          </a:p>
          <a:p>
            <a:r>
              <a:rPr lang="en-ZA" dirty="0">
                <a:solidFill>
                  <a:srgbClr val="002060"/>
                </a:solidFill>
              </a:rPr>
              <a:t>This is a strong/weak duality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r>
              <a:rPr lang="en-ZA" dirty="0">
                <a:solidFill>
                  <a:srgbClr val="C00000"/>
                </a:solidFill>
              </a:rPr>
              <a:t>Need non-perturbative results to prove conjecture: Superconformal indices</a:t>
            </a:r>
          </a:p>
          <a:p>
            <a:endParaRPr lang="en-ZA" dirty="0"/>
          </a:p>
          <a:p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21C2C2-7A12-9458-4459-2E6F2F658D22}"/>
                  </a:ext>
                </a:extLst>
              </p:cNvPr>
              <p:cNvSpPr txBox="1"/>
              <p:nvPr/>
            </p:nvSpPr>
            <p:spPr>
              <a:xfrm>
                <a:off x="4924598" y="2736502"/>
                <a:ext cx="32770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ZA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CF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ZA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9−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ZA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21C2C2-7A12-9458-4459-2E6F2F65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598" y="2736502"/>
                <a:ext cx="327708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7FB09-A5AE-A808-1CC8-0866EA85A238}"/>
                  </a:ext>
                </a:extLst>
              </p:cNvPr>
              <p:cNvSpPr txBox="1"/>
              <p:nvPr/>
            </p:nvSpPr>
            <p:spPr>
              <a:xfrm>
                <a:off x="3974049" y="3105834"/>
                <a:ext cx="35399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ZA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weak</m:t>
                      </m:r>
                      <m:r>
                        <m:rPr>
                          <m:nor/>
                        </m:rPr>
                        <a:rPr lang="en-ZA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ZA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strong</m:t>
                      </m:r>
                      <m:r>
                        <a:rPr lang="en-Z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m:rPr>
                          <m:nor/>
                        </m:rPr>
                        <a:rPr lang="en-ZA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strong</m:t>
                      </m:r>
                      <m:r>
                        <m:rPr>
                          <m:nor/>
                        </m:rPr>
                        <a:rPr lang="en-ZA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ZA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weak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7FB09-A5AE-A808-1CC8-0866EA85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049" y="3105834"/>
                <a:ext cx="353993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diagram of a circular object&#10;&#10;Description automatically generated">
            <a:extLst>
              <a:ext uri="{FF2B5EF4-FFF2-40B4-BE49-F238E27FC236}">
                <a16:creationId xmlns:a16="http://schemas.microsoft.com/office/drawing/2014/main" id="{803A959E-58BD-8484-28BE-68760F6F3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35" y="4121496"/>
            <a:ext cx="2586635" cy="25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9BC4-F445-A82E-9CD6-3717B62C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568D9-ED6B-34EA-47AB-BA70618EF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Superconformal indices have given the (exact) BH entropy</a:t>
                </a:r>
              </a:p>
              <a:p>
                <a:pPr marL="0" indent="0">
                  <a:buNone/>
                </a:pPr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Superconformal indices know about BH microstates!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Or at least the degeneracies of these microstate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Need to identify corresponding states/operators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Fortuity program </a:t>
                </a: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A568D9-ED6B-34EA-47AB-BA70618EF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4D03DE-4CEA-8FEA-72D3-FCFD41D3B8D4}"/>
                  </a:ext>
                </a:extLst>
              </p:cNvPr>
              <p:cNvSpPr txBox="1"/>
              <p:nvPr/>
            </p:nvSpPr>
            <p:spPr>
              <a:xfrm>
                <a:off x="3733800" y="2442282"/>
                <a:ext cx="3305175" cy="681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𝐵𝐻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4D03DE-4CEA-8FEA-72D3-FCFD41D3B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442282"/>
                <a:ext cx="3305175" cy="681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EB38826-0B12-3D57-8A16-0F1CA5760DF9}"/>
              </a:ext>
            </a:extLst>
          </p:cNvPr>
          <p:cNvSpPr txBox="1"/>
          <p:nvPr/>
        </p:nvSpPr>
        <p:spPr>
          <a:xfrm>
            <a:off x="7143750" y="2593138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002060"/>
                </a:solidFill>
              </a:rPr>
              <a:t>[J. </a:t>
            </a:r>
            <a:r>
              <a:rPr lang="en-ZA" sz="1400" dirty="0" err="1">
                <a:solidFill>
                  <a:srgbClr val="002060"/>
                </a:solidFill>
              </a:rPr>
              <a:t>Bekenstein</a:t>
            </a:r>
            <a:r>
              <a:rPr lang="en-ZA" sz="1400" dirty="0">
                <a:solidFill>
                  <a:srgbClr val="002060"/>
                </a:solidFill>
              </a:rPr>
              <a:t> ‘72, S. Hawking ‘74]</a:t>
            </a:r>
          </a:p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226F6-FDEC-1CDA-63C6-A26EF3353D2C}"/>
              </a:ext>
            </a:extLst>
          </p:cNvPr>
          <p:cNvSpPr txBox="1"/>
          <p:nvPr/>
        </p:nvSpPr>
        <p:spPr>
          <a:xfrm>
            <a:off x="1123949" y="1899069"/>
            <a:ext cx="6019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C00000"/>
                </a:solidFill>
              </a:rPr>
              <a:t>[F. Benini, E. Milan ’18,  A. Cabo-Bizet, D. Cassani, D. Martelli, S. Murthy ‘18]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1A356-371E-04C1-CE3A-CCFA10AAAAA8}"/>
              </a:ext>
            </a:extLst>
          </p:cNvPr>
          <p:cNvSpPr txBox="1"/>
          <p:nvPr/>
        </p:nvSpPr>
        <p:spPr>
          <a:xfrm>
            <a:off x="9877425" y="4360100"/>
            <a:ext cx="1914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rgbClr val="C00000"/>
                </a:solidFill>
              </a:rPr>
              <a:t>[C. Chang, Y. Lin ‘24]</a:t>
            </a:r>
          </a:p>
        </p:txBody>
      </p:sp>
    </p:spTree>
    <p:extLst>
      <p:ext uri="{BB962C8B-B14F-4D97-AF65-F5344CB8AC3E}">
        <p14:creationId xmlns:p14="http://schemas.microsoft.com/office/powerpoint/2010/main" val="23493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102F-938D-A23C-9C56-E4E8E7A0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CBBA-60FC-4EB1-E417-44712A45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C00000"/>
                </a:solidFill>
              </a:rPr>
              <a:t>Introduce SUSY quantum mechanic and the Witten index </a:t>
            </a:r>
          </a:p>
          <a:p>
            <a:r>
              <a:rPr lang="en-ZA" dirty="0">
                <a:solidFill>
                  <a:srgbClr val="002060"/>
                </a:solidFill>
              </a:rPr>
              <a:t>Briefly study the superconformal group</a:t>
            </a:r>
          </a:p>
          <a:p>
            <a:r>
              <a:rPr lang="en-ZA" dirty="0">
                <a:solidFill>
                  <a:srgbClr val="C00000"/>
                </a:solidFill>
              </a:rPr>
              <a:t>Define the general superconformal index</a:t>
            </a:r>
          </a:p>
          <a:p>
            <a:r>
              <a:rPr lang="en-ZA" dirty="0">
                <a:solidFill>
                  <a:srgbClr val="002060"/>
                </a:solidFill>
              </a:rPr>
              <a:t>Go to the Schur limit</a:t>
            </a:r>
          </a:p>
          <a:p>
            <a:r>
              <a:rPr lang="en-ZA" dirty="0">
                <a:solidFill>
                  <a:srgbClr val="C00000"/>
                </a:solidFill>
              </a:rPr>
              <a:t>Introduce the techniques we used to compute the SU(2) and SU(3) Schur index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886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A266-FFB4-7D88-2F36-AA203C75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Supersymmetric Quantum Mechanic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5E638-A453-BCDC-6035-4458B6BFA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Supersymmetric quantum mechanics name given class Hamiltonians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written as:</a:t>
                </a:r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referred to as a supercharge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Energy spectrum SUSY QM non-negative: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Hilbert space,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Further: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55E638-A453-BCDC-6035-4458B6BFA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312" r="-81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DAC20A-3F19-A638-B222-DED48B3FA2C6}"/>
                  </a:ext>
                </a:extLst>
              </p:cNvPr>
              <p:cNvSpPr txBox="1"/>
              <p:nvPr/>
            </p:nvSpPr>
            <p:spPr>
              <a:xfrm>
                <a:off x="4651619" y="1981627"/>
                <a:ext cx="4144511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𝒬</m:t>
                            </m:r>
                          </m:e>
                        </m:acc>
                      </m:e>
                    </m:d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𝒬</m:t>
                            </m:r>
                          </m:e>
                        </m:acc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  </m:t>
                    </m:r>
                    <m:acc>
                      <m:accPr>
                        <m:chr m:val="̃"/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</m:acc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Z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DAC20A-3F19-A638-B222-DED48B3FA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19" y="1981627"/>
                <a:ext cx="4144511" cy="483466"/>
              </a:xfrm>
              <a:prstGeom prst="rect">
                <a:avLst/>
              </a:prstGeom>
              <a:blipFill>
                <a:blip r:embed="rId3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210759-064D-4A62-AE50-BC6A2F4162D5}"/>
                  </a:ext>
                </a:extLst>
              </p:cNvPr>
              <p:cNvSpPr txBox="1"/>
              <p:nvPr/>
            </p:nvSpPr>
            <p:spPr>
              <a:xfrm>
                <a:off x="3193774" y="3429000"/>
                <a:ext cx="580445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𝒬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𝒬</m:t>
                                  </m:r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ZA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ZA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ZA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d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^2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210759-064D-4A62-AE50-BC6A2F416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774" y="3429000"/>
                <a:ext cx="580445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59FF93-D3AF-95C0-3DD9-CAFB5CD468BE}"/>
                  </a:ext>
                </a:extLst>
              </p:cNvPr>
              <p:cNvSpPr txBox="1"/>
              <p:nvPr/>
            </p:nvSpPr>
            <p:spPr>
              <a:xfrm>
                <a:off x="4056982" y="4635794"/>
                <a:ext cx="3441290" cy="3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=0⟺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𝒬</m:t>
                      </m:r>
                      <m:d>
                        <m:dPr>
                          <m:begChr m:val="|"/>
                          <m:endChr m:val="⟩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𝒬</m:t>
                          </m:r>
                        </m:e>
                      </m:acc>
                      <m:d>
                        <m:dPr>
                          <m:begChr m:val="|"/>
                          <m:endChr m:val="⟩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59FF93-D3AF-95C0-3DD9-CAFB5CD46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2" y="4635794"/>
                <a:ext cx="3441290" cy="376129"/>
              </a:xfrm>
              <a:prstGeom prst="rect">
                <a:avLst/>
              </a:prstGeom>
              <a:blipFill>
                <a:blip r:embed="rId5"/>
                <a:stretch>
                  <a:fillRect t="-4839" b="-1290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92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0850-716D-E60C-C471-9C66A0DC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Supersymmetric Quantum Mechanics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F2B77-39A5-0643-6105-E8A1FAF5C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2777"/>
                <a:ext cx="10515600" cy="5265710"/>
              </a:xfrm>
            </p:spPr>
            <p:txBody>
              <a:bodyPr>
                <a:normAutofit/>
              </a:bodyPr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Degeneracy energy spectrum</a:t>
                </a: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is an energy eigenstate with eigenvalue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then,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d>
                      <m:dPr>
                        <m:begChr m:val="|"/>
                        <m:endChr m:val="⟩"/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</m:acc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are energy eigenstate with eigenvalue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ZA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define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en-ZA" dirty="0"/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Algebra fermionic creation/annihilation operators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Two dimensional irreducible representation spanned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ZA" b="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All state with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come in pairs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F2B77-39A5-0643-6105-E8A1FAF5C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2777"/>
                <a:ext cx="10515600" cy="5265710"/>
              </a:xfrm>
              <a:blipFill>
                <a:blip r:embed="rId2"/>
                <a:stretch>
                  <a:fillRect l="-522" t="-1157" r="-1217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DBF450-99BB-609A-3CDB-8CC2E4E8B53F}"/>
                  </a:ext>
                </a:extLst>
              </p:cNvPr>
              <p:cNvSpPr txBox="1"/>
              <p:nvPr/>
            </p:nvSpPr>
            <p:spPr>
              <a:xfrm>
                <a:off x="4430234" y="1926682"/>
                <a:ext cx="333153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𝒬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𝒬</m:t>
                              </m:r>
                            </m:e>
                          </m:acc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DBF450-99BB-609A-3CDB-8CC2E4E8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34" y="1926682"/>
                <a:ext cx="3331532" cy="404983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636050-8790-BCAE-803C-37A56C9BCFEC}"/>
                  </a:ext>
                </a:extLst>
              </p:cNvPr>
              <p:cNvSpPr txBox="1"/>
              <p:nvPr/>
            </p:nvSpPr>
            <p:spPr>
              <a:xfrm>
                <a:off x="4654478" y="3112466"/>
                <a:ext cx="2883044" cy="875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/>
                  <a:t>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ZA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</m:oMath>
                </a14:m>
                <a:endParaRPr lang="en-ZA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ZA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ZA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ZA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ZA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ZA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ZA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ZA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636050-8790-BCAE-803C-37A56C9BC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78" y="3112466"/>
                <a:ext cx="2883044" cy="8753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F4795-19BB-8035-A66D-548C170EB1E9}"/>
                  </a:ext>
                </a:extLst>
              </p:cNvPr>
              <p:cNvSpPr txBox="1"/>
              <p:nvPr/>
            </p:nvSpPr>
            <p:spPr>
              <a:xfrm>
                <a:off x="4430234" y="5006669"/>
                <a:ext cx="333153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⟩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ZA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⟩"/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=|0⟩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CF4795-19BB-8035-A66D-548C170EB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34" y="5006669"/>
                <a:ext cx="3331531" cy="677108"/>
              </a:xfrm>
              <a:prstGeom prst="rect">
                <a:avLst/>
              </a:prstGeom>
              <a:blipFill>
                <a:blip r:embed="rId5"/>
                <a:stretch>
                  <a:fillRect b="-450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05A50-264A-8315-557A-86608981D6BF}"/>
                  </a:ext>
                </a:extLst>
              </p:cNvPr>
              <p:cNvSpPr txBox="1"/>
              <p:nvPr/>
            </p:nvSpPr>
            <p:spPr>
              <a:xfrm>
                <a:off x="7836818" y="1915234"/>
                <a:ext cx="3185678" cy="3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</m:acc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generators symmetry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205A50-264A-8315-557A-86608981D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818" y="1915234"/>
                <a:ext cx="3185678" cy="376129"/>
              </a:xfrm>
              <a:prstGeom prst="rect">
                <a:avLst/>
              </a:prstGeom>
              <a:blipFill>
                <a:blip r:embed="rId6"/>
                <a:stretch>
                  <a:fillRect l="-383" t="-4839" b="-2580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03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B52D7-D9D1-18AF-EAAC-239655D2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Witten Index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CF478-D1BF-7DF4-31DD-F8BAFB02C9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6467"/>
                <a:ext cx="10515600" cy="5254576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Define fermionic number operator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ZA" dirty="0">
                  <a:solidFill>
                    <a:srgbClr val="C00000"/>
                  </a:solidFill>
                </a:endParaRPr>
              </a:p>
              <a:p>
                <a:endParaRPr lang="en-ZA" dirty="0"/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-grading Hilbert space </a:t>
                </a:r>
                <a14:m>
                  <m:oMath xmlns:m="http://schemas.openxmlformats.org/officeDocument/2006/math">
                    <m:r>
                      <a:rPr lang="en-ZA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ZA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ZA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ZA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</a:t>
                </a:r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: matching fermion/bosonic: supersymmetry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Define the Witten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ZA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All states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paired:</a:t>
                </a:r>
              </a:p>
              <a:p>
                <a:endParaRPr lang="en-Z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counts number states annihilated </a:t>
                </a:r>
                <a14:m>
                  <m:oMath xmlns:m="http://schemas.openxmlformats.org/officeDocument/2006/math">
                    <m:r>
                      <a:rPr lang="en-ZA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with grading:</a:t>
                </a:r>
              </a:p>
              <a:p>
                <a:endParaRPr lang="en-Z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CF478-D1BF-7DF4-31DD-F8BAFB02C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6467"/>
                <a:ext cx="10515600" cy="5254576"/>
              </a:xfrm>
              <a:blipFill>
                <a:blip r:embed="rId2"/>
                <a:stretch>
                  <a:fillRect l="-522" t="-127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E666F2-6472-A888-0E1A-11083331DCC6}"/>
                  </a:ext>
                </a:extLst>
              </p:cNvPr>
              <p:cNvSpPr txBox="1"/>
              <p:nvPr/>
            </p:nvSpPr>
            <p:spPr>
              <a:xfrm>
                <a:off x="3952192" y="1514091"/>
                <a:ext cx="4287613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</m:d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ZA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ZA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ZA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𝒬</m:t>
                            </m:r>
                          </m:e>
                        </m:acc>
                      </m:e>
                    </m:d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</m:acc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ZA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ZA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ZA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E666F2-6472-A888-0E1A-11083331D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92" y="1514091"/>
                <a:ext cx="4287613" cy="689099"/>
              </a:xfrm>
              <a:prstGeom prst="rect">
                <a:avLst/>
              </a:prstGeom>
              <a:blipFill>
                <a:blip r:embed="rId3"/>
                <a:stretch>
                  <a:fillRect b="-354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AE7A8E-4CB6-6EAF-D0EE-9184FF7EB1A6}"/>
                  </a:ext>
                </a:extLst>
              </p:cNvPr>
              <p:cNvSpPr txBox="1"/>
              <p:nvPr/>
            </p:nvSpPr>
            <p:spPr>
              <a:xfrm>
                <a:off x="4877146" y="2741616"/>
                <a:ext cx="2437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ZA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AE7A8E-4CB6-6EAF-D0EE-9184FF7EB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146" y="2741616"/>
                <a:ext cx="24377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1D0B6B-608D-7B8B-B7CD-3FDBBD788BDF}"/>
                  </a:ext>
                </a:extLst>
              </p:cNvPr>
              <p:cNvSpPr txBox="1"/>
              <p:nvPr/>
            </p:nvSpPr>
            <p:spPr>
              <a:xfrm>
                <a:off x="3286023" y="3917053"/>
                <a:ext cx="4287613" cy="38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1D0B6B-608D-7B8B-B7CD-3FDBBD788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23" y="3917053"/>
                <a:ext cx="4287613" cy="3822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8DDA9-89FA-0161-C0D0-B50C2C726C61}"/>
                  </a:ext>
                </a:extLst>
              </p:cNvPr>
              <p:cNvSpPr txBox="1"/>
              <p:nvPr/>
            </p:nvSpPr>
            <p:spPr>
              <a:xfrm>
                <a:off x="3952192" y="4675929"/>
                <a:ext cx="2599402" cy="400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sSub>
                            <m:sSubPr>
                              <m:ctrlP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≻0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8DDA9-89FA-0161-C0D0-B50C2C726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92" y="4675929"/>
                <a:ext cx="2599402" cy="400302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59592F-2A73-2208-D148-3FAC494B08E6}"/>
                  </a:ext>
                </a:extLst>
              </p:cNvPr>
              <p:cNvSpPr txBox="1"/>
              <p:nvPr/>
            </p:nvSpPr>
            <p:spPr>
              <a:xfrm>
                <a:off x="4576540" y="5514014"/>
                <a:ext cx="3411793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dim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dim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59592F-2A73-2208-D148-3FAC494B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40" y="5514014"/>
                <a:ext cx="3411793" cy="394210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AAD2FB-95E6-89D2-418B-9ED04E9E49CE}"/>
                  </a:ext>
                </a:extLst>
              </p:cNvPr>
              <p:cNvSpPr txBox="1"/>
              <p:nvPr/>
            </p:nvSpPr>
            <p:spPr>
              <a:xfrm>
                <a:off x="6677957" y="4681698"/>
                <a:ext cx="4299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acts regulator formally divergent series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AAD2FB-95E6-89D2-418B-9ED04E9E4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957" y="4681698"/>
                <a:ext cx="4299372" cy="369332"/>
              </a:xfrm>
              <a:prstGeom prst="rect">
                <a:avLst/>
              </a:prstGeom>
              <a:blipFill>
                <a:blip r:embed="rId8"/>
                <a:stretch>
                  <a:fillRect l="-425" t="-8197" b="-2623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0C7D284-7AD9-9ADF-0A6F-5D6D5C10C113}"/>
              </a:ext>
            </a:extLst>
          </p:cNvPr>
          <p:cNvSpPr txBox="1"/>
          <p:nvPr/>
        </p:nvSpPr>
        <p:spPr>
          <a:xfrm>
            <a:off x="7988333" y="3964278"/>
            <a:ext cx="140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2060"/>
                </a:solidFill>
              </a:rPr>
              <a:t>[E. Witten ‘82]</a:t>
            </a:r>
          </a:p>
        </p:txBody>
      </p:sp>
      <p:pic>
        <p:nvPicPr>
          <p:cNvPr id="14" name="Picture 13" descr="A diagram of a diagram of a number of red and blue dots&#10;&#10;AI-generated content may be incorrect.">
            <a:extLst>
              <a:ext uri="{FF2B5EF4-FFF2-40B4-BE49-F238E27FC236}">
                <a16:creationId xmlns:a16="http://schemas.microsoft.com/office/drawing/2014/main" id="{BE1CFA4B-AF9A-B1B4-4D42-77F9306996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22" y="99620"/>
            <a:ext cx="2606709" cy="424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0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4E8E-01B6-84CA-F241-2109D880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Computing the Witten index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06373-81C6-1E4D-B829-07522C8EA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4542"/>
                <a:ext cx="10800522" cy="4645065"/>
              </a:xfrm>
            </p:spPr>
            <p:txBody>
              <a:bodyPr/>
              <a:lstStyle/>
              <a:p>
                <a:r>
                  <a:rPr lang="en-ZA" dirty="0">
                    <a:solidFill>
                      <a:srgbClr val="C00000"/>
                    </a:solidFill>
                  </a:rPr>
                  <a:t>Indices in general (hence Witten index) invariant under (marginal) deformations</a:t>
                </a:r>
              </a:p>
              <a:p>
                <a:pPr marL="0" indent="0">
                  <a:buNone/>
                </a:pPr>
                <a:endParaRPr lang="en-Z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only receives contributions from states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ZA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(independent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)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Energy is additive for free theory (weak coupling) </a:t>
                </a:r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Instead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 from multiparticle states, we can work with single particle states (or letters)</a:t>
                </a:r>
              </a:p>
              <a:p>
                <a:r>
                  <a:rPr lang="en-ZA" dirty="0">
                    <a:solidFill>
                      <a:srgbClr val="002060"/>
                    </a:solidFill>
                  </a:rPr>
                  <a:t>Define the single letter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dirty="0">
                  <a:solidFill>
                    <a:srgbClr val="002060"/>
                  </a:solidFill>
                </a:endParaRPr>
              </a:p>
              <a:p>
                <a:endParaRPr lang="en-ZA" dirty="0"/>
              </a:p>
              <a:p>
                <a:pPr marL="0" indent="0">
                  <a:buNone/>
                </a:pPr>
                <a:endParaRPr lang="en-ZA" dirty="0"/>
              </a:p>
              <a:p>
                <a:r>
                  <a:rPr lang="en-ZA" dirty="0">
                    <a:solidFill>
                      <a:srgbClr val="C00000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ZA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PE</m:t>
                    </m:r>
                    <m:d>
                      <m:dPr>
                        <m:begChr m:val="["/>
                        <m:endChr m:val="]"/>
                        <m:ctrlPr>
                          <a:rPr lang="en-ZA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d>
                          <m:dPr>
                            <m:ctrlP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ZA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ZA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dirty="0">
                    <a:solidFill>
                      <a:srgbClr val="C00000"/>
                    </a:solidFill>
                  </a:rPr>
                  <a:t>(plethystic exponential)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06373-81C6-1E4D-B829-07522C8EA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4542"/>
                <a:ext cx="10800522" cy="4645065"/>
              </a:xfrm>
              <a:blipFill>
                <a:blip r:embed="rId2"/>
                <a:stretch>
                  <a:fillRect l="-508" t="-1444" r="-33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D2BF3-9352-CA2F-BC72-9C6020D8C334}"/>
                  </a:ext>
                </a:extLst>
              </p:cNvPr>
              <p:cNvSpPr txBox="1"/>
              <p:nvPr/>
            </p:nvSpPr>
            <p:spPr>
              <a:xfrm>
                <a:off x="3372785" y="1618570"/>
                <a:ext cx="4886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>
                    <a:solidFill>
                      <a:srgbClr val="002060"/>
                    </a:solidFill>
                  </a:rPr>
                  <a:t>Weak coupling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Strong coupling: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ZA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2060"/>
                    </a:solidFill>
                  </a:rPr>
                  <a:t> invariant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3D2BF3-9352-CA2F-BC72-9C6020D8C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85" y="1618570"/>
                <a:ext cx="4886632" cy="369332"/>
              </a:xfrm>
              <a:prstGeom prst="rect">
                <a:avLst/>
              </a:prstGeom>
              <a:blipFill>
                <a:blip r:embed="rId3"/>
                <a:stretch>
                  <a:fillRect l="-998" t="-8333" b="-283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0C18AD-C972-D089-0788-55AE22DD3920}"/>
                  </a:ext>
                </a:extLst>
              </p:cNvPr>
              <p:cNvSpPr txBox="1"/>
              <p:nvPr/>
            </p:nvSpPr>
            <p:spPr>
              <a:xfrm>
                <a:off x="4478807" y="3946580"/>
                <a:ext cx="4886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bosonic</m:t>
                          </m:r>
                          <m: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letters</m:t>
                          </m:r>
                          <m: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ZA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sSup>
                        <m:sSupPr>
                          <m:ctrlP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n-ZA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fermionic</m:t>
                          </m:r>
                          <m: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letters</m:t>
                          </m:r>
                          <m: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ZA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sSup>
                        <m:sSupPr>
                          <m:ctrlP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ZA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0C18AD-C972-D089-0788-55AE22DD3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07" y="3946580"/>
                <a:ext cx="488663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882D51-E8D4-4530-CA06-2775E619C867}"/>
                  </a:ext>
                </a:extLst>
              </p:cNvPr>
              <p:cNvSpPr txBox="1"/>
              <p:nvPr/>
            </p:nvSpPr>
            <p:spPr>
              <a:xfrm>
                <a:off x="4478807" y="5142815"/>
                <a:ext cx="3561950" cy="84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PE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ZA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)]≡</m:t>
                      </m:r>
                      <m:r>
                        <m:rPr>
                          <m:nor/>
                        </m:rPr>
                        <a:rPr lang="en-ZA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ZA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ZA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ZA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ZA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ZA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882D51-E8D4-4530-CA06-2775E619C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07" y="5142815"/>
                <a:ext cx="3561950" cy="847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2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8980</TotalTime>
  <Words>1638</Words>
  <Application>Microsoft Office PowerPoint</Application>
  <PresentationFormat>Widescreen</PresentationFormat>
  <Paragraphs>268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Cambria Math</vt:lpstr>
      <vt:lpstr>Verdana Pro</vt:lpstr>
      <vt:lpstr>Office Theme</vt:lpstr>
      <vt:lpstr>Computing the SU(N) Shur index for N=4 super Yang-Mills  </vt:lpstr>
      <vt:lpstr>PowerPoint Presentation</vt:lpstr>
      <vt:lpstr>Background</vt:lpstr>
      <vt:lpstr>Background</vt:lpstr>
      <vt:lpstr>Outline</vt:lpstr>
      <vt:lpstr>Supersymmetric Quantum Mechanic</vt:lpstr>
      <vt:lpstr>Supersymmetric Quantum Mechanics</vt:lpstr>
      <vt:lpstr>Witten Index</vt:lpstr>
      <vt:lpstr>Computing the Witten index</vt:lpstr>
      <vt:lpstr>Superconformal Group</vt:lpstr>
      <vt:lpstr>Superconformal Group</vt:lpstr>
      <vt:lpstr>Superconformal Group</vt:lpstr>
      <vt:lpstr>Superconformal Group</vt:lpstr>
      <vt:lpstr>State-Operator Correspondence</vt:lpstr>
      <vt:lpstr>The Superconformal Index</vt:lpstr>
      <vt:lpstr>The Superconformal Index</vt:lpstr>
      <vt:lpstr>N=4 SYM Superconformal Index</vt:lpstr>
      <vt:lpstr>Schur Index</vt:lpstr>
      <vt:lpstr>Schur Index</vt:lpstr>
      <vt:lpstr>SU(2) Schur Index</vt:lpstr>
      <vt:lpstr>SU(3) Schur Index</vt:lpstr>
      <vt:lpstr>SU(N) Schur</vt:lpstr>
      <vt:lpstr>Conclusion</vt:lpstr>
      <vt:lpstr>Important functions</vt:lpstr>
      <vt:lpstr>Important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Van Leuven</dc:creator>
  <cp:lastModifiedBy>Jarryd Bath</cp:lastModifiedBy>
  <cp:revision>293</cp:revision>
  <dcterms:created xsi:type="dcterms:W3CDTF">2024-10-26T16:38:31Z</dcterms:created>
  <dcterms:modified xsi:type="dcterms:W3CDTF">2025-07-10T07:14:54Z</dcterms:modified>
</cp:coreProperties>
</file>