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c839bc8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6c839bc8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c2b4938d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c2b4938d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c37a6b2e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c37a6b2e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c2b4938d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6c2b4938d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b7f11ef16_0_7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6b7f11ef16_0_7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c37a6b2e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c37a6b2e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b7f11ef16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b7f11ef16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b7f11ef16_0_8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b7f11ef16_0_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c2b4938d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c2b4938d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b7f11ef16_0_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b7f11ef16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c2b4938d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6c2b4938d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c2b4938d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c2b4938d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c647e0d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c647e0d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c2b4938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6c2b4938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21275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21275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8" name="Google Shape;8;p1" title="NWU-Acronym-Logo-Black-Digital.png"/>
          <p:cNvPicPr preferRelativeResize="0"/>
          <p:nvPr/>
        </p:nvPicPr>
        <p:blipFill rotWithShape="1">
          <a:blip r:embed="rId1">
            <a:alphaModFix/>
          </a:blip>
          <a:srcRect b="35940" l="0" r="0" t="34049"/>
          <a:stretch/>
        </p:blipFill>
        <p:spPr>
          <a:xfrm>
            <a:off x="0" y="4681800"/>
            <a:ext cx="1513699" cy="46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 title="NWU-Acronym-Logo-Black-Digital.png"/>
          <p:cNvPicPr preferRelativeResize="0"/>
          <p:nvPr/>
        </p:nvPicPr>
        <p:blipFill rotWithShape="1">
          <a:blip r:embed="rId1">
            <a:alphaModFix/>
          </a:blip>
          <a:srcRect b="35940" l="0" r="0" t="34049"/>
          <a:stretch/>
        </p:blipFill>
        <p:spPr>
          <a:xfrm>
            <a:off x="0" y="4681800"/>
            <a:ext cx="1513699" cy="46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 title="NASSP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41250" y="4645475"/>
            <a:ext cx="2300625" cy="49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1548900" y="4645475"/>
            <a:ext cx="5092500" cy="49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Thulo Letsele - Search for PRSs towards FRB positions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-50" y="4645500"/>
            <a:ext cx="1600200" cy="49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" name="Google Shape;13;p1" title="NWU-Acronym-Logo-Black-Digital.png"/>
          <p:cNvPicPr preferRelativeResize="0"/>
          <p:nvPr/>
        </p:nvPicPr>
        <p:blipFill rotWithShape="1">
          <a:blip r:embed="rId1">
            <a:alphaModFix/>
          </a:blip>
          <a:srcRect b="0" l="0" r="2018" t="0"/>
          <a:stretch/>
        </p:blipFill>
        <p:spPr>
          <a:xfrm>
            <a:off x="-50" y="4094375"/>
            <a:ext cx="1483201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8873700" y="4645425"/>
            <a:ext cx="270300" cy="49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mc:AlternateContent>
    <mc:Choice Requires="p14">
      <p:transition spd="slow" p14:dur="11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6.jp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/>
        </p:nvSpPr>
        <p:spPr>
          <a:xfrm>
            <a:off x="664175" y="316650"/>
            <a:ext cx="7468200" cy="16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2"/>
              </a:solidFill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042700" y="2764850"/>
            <a:ext cx="5058600" cy="1073400"/>
          </a:xfrm>
          <a:prstGeom prst="ribbon">
            <a:avLst>
              <a:gd fmla="val 16667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Presented</a:t>
            </a:r>
            <a:r>
              <a:rPr lang="en-GB"/>
              <a:t> by Thulo Letsele</a:t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1760850" y="3838250"/>
            <a:ext cx="5514300" cy="988500"/>
          </a:xfrm>
          <a:prstGeom prst="ellipseRibbon">
            <a:avLst>
              <a:gd fmla="val 25000" name="adj1"/>
              <a:gd fmla="val 50000" name="adj2"/>
              <a:gd fmla="val 125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Supervised</a:t>
            </a:r>
            <a:r>
              <a:rPr lang="en-GB"/>
              <a:t> by Prof C. Venter </a:t>
            </a:r>
            <a:br>
              <a:rPr lang="en-GB"/>
            </a:br>
            <a:r>
              <a:rPr b="1" lang="en-GB"/>
              <a:t>Co-supervised</a:t>
            </a:r>
            <a:r>
              <a:rPr lang="en-GB"/>
              <a:t> by Dr M. C. Bezuidenhout</a:t>
            </a:r>
            <a:endParaRPr/>
          </a:p>
        </p:txBody>
      </p:sp>
      <p:pic>
        <p:nvPicPr>
          <p:cNvPr id="63" name="Google Shape;63;p13" title="NASS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625" y="2916250"/>
            <a:ext cx="2247400" cy="5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title="Network-logo-09 (1).png"/>
          <p:cNvPicPr preferRelativeResize="0"/>
          <p:nvPr/>
        </p:nvPicPr>
        <p:blipFill rotWithShape="1">
          <a:blip r:embed="rId4">
            <a:alphaModFix/>
          </a:blip>
          <a:srcRect b="0" l="0" r="0" t="4680"/>
          <a:stretch/>
        </p:blipFill>
        <p:spPr>
          <a:xfrm>
            <a:off x="7707525" y="3761025"/>
            <a:ext cx="1436475" cy="1369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xBRyNooJqcQrhmzjYVpdmG3hMXtnKP6J1HMF0jKg2dDYcuSBdeIQ_J2bFjO9k2juSYn-7CwA3U16FINBeAAkfb0a5qHtN1n7DryEwrMFltt5DNE3gvm-MRICrFILazAm6gUqBo_i0u6dYeqLXaC-AUg0j7rQPlEe7BOG87gj72iA-W94w.jpg" id="65" name="Google Shape;6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50" y="-2420"/>
            <a:ext cx="9124700" cy="5132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0550" y="33475"/>
            <a:ext cx="1398450" cy="12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title="NASS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2388" y="4494700"/>
            <a:ext cx="2208775" cy="5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5031075" y="33475"/>
            <a:ext cx="3936000" cy="12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22850" spcFirstLastPara="1" rIns="2285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1" lang="en-GB" sz="2100" u="sng">
                <a:solidFill>
                  <a:srgbClr val="FFC000"/>
                </a:solidFill>
              </a:rPr>
              <a:t>Presented</a:t>
            </a:r>
            <a:r>
              <a:rPr lang="en-GB" sz="2100">
                <a:solidFill>
                  <a:srgbClr val="FFC000"/>
                </a:solidFill>
              </a:rPr>
              <a:t> by Thulo Letsele</a:t>
            </a:r>
            <a:br>
              <a:rPr lang="en-GB" sz="2100">
                <a:solidFill>
                  <a:srgbClr val="FFC000"/>
                </a:solidFill>
              </a:rPr>
            </a:br>
            <a:r>
              <a:rPr b="1" i="1" lang="en-GB" sz="2100" u="sng">
                <a:solidFill>
                  <a:srgbClr val="FFC000"/>
                </a:solidFill>
              </a:rPr>
              <a:t>Supervised</a:t>
            </a:r>
            <a:r>
              <a:rPr lang="en-GB" sz="2100">
                <a:solidFill>
                  <a:srgbClr val="FFC000"/>
                </a:solidFill>
              </a:rPr>
              <a:t> by Prof C. Venter</a:t>
            </a:r>
            <a:endParaRPr sz="2100">
              <a:solidFill>
                <a:srgbClr val="FFC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b="1" i="1" lang="en-GB" sz="2100" u="sng">
                <a:solidFill>
                  <a:srgbClr val="FFC000"/>
                </a:solidFill>
              </a:rPr>
              <a:t>Co-supervised </a:t>
            </a:r>
            <a:r>
              <a:rPr lang="en-GB" sz="2100">
                <a:solidFill>
                  <a:srgbClr val="FFC000"/>
                </a:solidFill>
              </a:rPr>
              <a:t>by Dr M. C. Bezuidenhout  </a:t>
            </a:r>
            <a:endParaRPr b="0" i="0" sz="1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9650" y="4310425"/>
            <a:ext cx="6047400" cy="746400"/>
          </a:xfrm>
          <a:prstGeom prst="rect">
            <a:avLst/>
          </a:prstGeom>
          <a:solidFill>
            <a:srgbClr val="BFBFBF">
              <a:alpha val="78820"/>
            </a:srgbClr>
          </a:solidFill>
          <a:ln>
            <a:noFill/>
          </a:ln>
        </p:spPr>
        <p:txBody>
          <a:bodyPr anchorCtr="0" anchor="b" bIns="25400" lIns="25400" spcFirstLastPara="1" rIns="25400" wrap="square" tIns="25400">
            <a:normAutofit fontScale="4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/>
              <a:t>Searching for Persistent Radio Emission Towards Selected Fast Radio Burst Positions</a:t>
            </a:r>
            <a:endParaRPr sz="4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617875" y="-131300"/>
            <a:ext cx="7738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lt2"/>
                </a:solidFill>
              </a:rPr>
              <a:t>We follow with Good news!</a:t>
            </a:r>
            <a:endParaRPr b="1" i="1" sz="1800" u="sng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2"/>
                </a:solidFill>
              </a:rPr>
              <a:t>Figure 2: Detections of PRS.</a:t>
            </a:r>
            <a:endParaRPr b="1" i="1" sz="1800" u="sng">
              <a:solidFill>
                <a:schemeClr val="lt2"/>
              </a:solidFill>
            </a:endParaRPr>
          </a:p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22" title="host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71750"/>
            <a:ext cx="9144003" cy="20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 title="frb20211212.png"/>
          <p:cNvPicPr preferRelativeResize="0"/>
          <p:nvPr/>
        </p:nvPicPr>
        <p:blipFill rotWithShape="1">
          <a:blip r:embed="rId4">
            <a:alphaModFix/>
          </a:blip>
          <a:srcRect b="0" l="0" r="3883" t="0"/>
          <a:stretch/>
        </p:blipFill>
        <p:spPr>
          <a:xfrm>
            <a:off x="0" y="532875"/>
            <a:ext cx="4487050" cy="203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title="FRB20210807-epoch2.png"/>
          <p:cNvPicPr preferRelativeResize="0"/>
          <p:nvPr/>
        </p:nvPicPr>
        <p:blipFill rotWithShape="1">
          <a:blip r:embed="rId5">
            <a:alphaModFix/>
          </a:blip>
          <a:srcRect b="0" l="3827" r="0" t="0"/>
          <a:stretch/>
        </p:blipFill>
        <p:spPr>
          <a:xfrm>
            <a:off x="4487050" y="532875"/>
            <a:ext cx="4656950" cy="20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641025" y="139025"/>
            <a:ext cx="7738500" cy="4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lt2"/>
                </a:solidFill>
              </a:rPr>
              <a:t>We follow with Good news!</a:t>
            </a:r>
            <a:endParaRPr b="1" i="1" sz="1800" u="sng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Table 2: Sources for which the persistent emission is detected.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137" name="Google Shape;137;p23" title="Table22.png"/>
          <p:cNvPicPr preferRelativeResize="0"/>
          <p:nvPr/>
        </p:nvPicPr>
        <p:blipFill rotWithShape="1">
          <a:blip r:embed="rId3">
            <a:alphaModFix/>
          </a:blip>
          <a:srcRect b="0" l="219" r="228" t="0"/>
          <a:stretch/>
        </p:blipFill>
        <p:spPr>
          <a:xfrm>
            <a:off x="61775" y="1103550"/>
            <a:ext cx="8495275" cy="27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/>
        </p:nvSpPr>
        <p:spPr>
          <a:xfrm>
            <a:off x="617850" y="77250"/>
            <a:ext cx="77385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Does it mean I will also contribute to the list of PRS?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144" name="Google Shape;144;p24" title="sui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900" y="502050"/>
            <a:ext cx="7429499" cy="3873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/>
        </p:nvSpPr>
        <p:spPr>
          <a:xfrm>
            <a:off x="814000" y="0"/>
            <a:ext cx="7738500" cy="3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lt2"/>
                </a:solidFill>
              </a:rPr>
              <a:t>Conclusion!</a:t>
            </a:r>
            <a:endParaRPr b="1" sz="1800" u="sng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The list of PRS still the same!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With Candidate PRS </a:t>
            </a:r>
            <a:r>
              <a:rPr lang="en-GB" sz="1800">
                <a:solidFill>
                  <a:schemeClr val="lt2"/>
                </a:solidFill>
              </a:rPr>
              <a:t>detected</a:t>
            </a:r>
            <a:r>
              <a:rPr lang="en-GB" sz="1800">
                <a:solidFill>
                  <a:schemeClr val="lt2"/>
                </a:solidFill>
              </a:rPr>
              <a:t>, multiwavelength observations are still needed to be conducted.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Lastly I have a </a:t>
            </a:r>
            <a:r>
              <a:rPr lang="en-GB" sz="1800">
                <a:solidFill>
                  <a:schemeClr val="lt2"/>
                </a:solidFill>
              </a:rPr>
              <a:t>surprise</a:t>
            </a:r>
            <a:r>
              <a:rPr lang="en-GB" sz="1800">
                <a:solidFill>
                  <a:schemeClr val="lt2"/>
                </a:solidFill>
              </a:rPr>
              <a:t> before </a:t>
            </a:r>
            <a:r>
              <a:rPr lang="en-GB" sz="1800">
                <a:solidFill>
                  <a:schemeClr val="lt2"/>
                </a:solidFill>
              </a:rPr>
              <a:t>difficult</a:t>
            </a:r>
            <a:r>
              <a:rPr lang="en-GB" sz="1800">
                <a:solidFill>
                  <a:schemeClr val="lt2"/>
                </a:solidFill>
              </a:rPr>
              <a:t> questions </a:t>
            </a:r>
            <a:br>
              <a:rPr lang="en-GB" sz="1800">
                <a:solidFill>
                  <a:schemeClr val="lt2"/>
                </a:solidFill>
              </a:rPr>
            </a:br>
            <a:br>
              <a:rPr b="1" lang="en-GB" sz="1800" u="sng">
                <a:solidFill>
                  <a:schemeClr val="lt2"/>
                </a:solidFill>
              </a:rPr>
            </a:br>
            <a:endParaRPr sz="1800">
              <a:solidFill>
                <a:schemeClr val="lt2"/>
              </a:solidFill>
            </a:endParaRPr>
          </a:p>
        </p:txBody>
      </p:sp>
      <p:pic>
        <p:nvPicPr>
          <p:cNvPr id="151" name="Google Shape;151;p25" title="Paper.png"/>
          <p:cNvPicPr preferRelativeResize="0"/>
          <p:nvPr/>
        </p:nvPicPr>
        <p:blipFill rotWithShape="1">
          <a:blip r:embed="rId3">
            <a:alphaModFix/>
          </a:blip>
          <a:srcRect b="0" l="0" r="0" t="7140"/>
          <a:stretch/>
        </p:blipFill>
        <p:spPr>
          <a:xfrm>
            <a:off x="1311400" y="1536850"/>
            <a:ext cx="6069330" cy="286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/>
        </p:nvSpPr>
        <p:spPr>
          <a:xfrm>
            <a:off x="648750" y="525175"/>
            <a:ext cx="77385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lt2"/>
                </a:solidFill>
              </a:rPr>
              <a:t>For those who ask easy questions, come see me after this presentation</a:t>
            </a:r>
            <a:endParaRPr b="1" i="1" sz="1800" u="sng">
              <a:solidFill>
                <a:schemeClr val="lt2"/>
              </a:solidFill>
            </a:endParaRPr>
          </a:p>
        </p:txBody>
      </p:sp>
      <p:pic>
        <p:nvPicPr>
          <p:cNvPr id="158" name="Google Shape;158;p26" title="Thank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200" y="1102575"/>
            <a:ext cx="2739238" cy="273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648750" y="525175"/>
            <a:ext cx="77385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What is an FRB?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What causes an FRB?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76" name="Google Shape;76;p14" title="cha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575" y="1256775"/>
            <a:ext cx="5824125" cy="33273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/>
        </p:nvSpPr>
        <p:spPr>
          <a:xfrm>
            <a:off x="648750" y="525175"/>
            <a:ext cx="8001000" cy="3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❖"/>
            </a:pPr>
            <a:r>
              <a:rPr lang="en-GB" sz="1800">
                <a:solidFill>
                  <a:schemeClr val="lt2"/>
                </a:solidFill>
              </a:rPr>
              <a:t>The study of the cause of FRBs is classified into two categories: </a:t>
            </a:r>
            <a:r>
              <a:rPr lang="en-GB" sz="1800">
                <a:solidFill>
                  <a:schemeClr val="accent4"/>
                </a:solidFill>
              </a:rPr>
              <a:t>Source</a:t>
            </a:r>
            <a:r>
              <a:rPr lang="en-GB" sz="1800">
                <a:solidFill>
                  <a:schemeClr val="lt2"/>
                </a:solidFill>
              </a:rPr>
              <a:t> and Environmental Model.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lt2"/>
                </a:solidFill>
              </a:rPr>
              <a:t>Source Model: </a:t>
            </a:r>
            <a:r>
              <a:rPr b="1" i="1" lang="en-GB" sz="1800" u="sng">
                <a:solidFill>
                  <a:schemeClr val="accent4"/>
                </a:solidFill>
              </a:rPr>
              <a:t>Non-Neutron</a:t>
            </a:r>
            <a:r>
              <a:rPr b="1" i="1" lang="en-GB" sz="1800" u="sng">
                <a:solidFill>
                  <a:schemeClr val="lt2"/>
                </a:solidFill>
              </a:rPr>
              <a:t> Star</a:t>
            </a:r>
            <a:endParaRPr b="1" i="1" sz="1800" u="sng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Stellar Mass Black Holes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Primordial Black Holes 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White Dwarf Mergers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Stellar Flares  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Alien Technology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chemeClr val="lt2"/>
                </a:solidFill>
              </a:rPr>
            </a:br>
            <a:r>
              <a:rPr lang="en-GB" sz="1800">
                <a:solidFill>
                  <a:schemeClr val="lt2"/>
                </a:solidFill>
              </a:rPr>
              <a:t>These models describe the</a:t>
            </a:r>
            <a:r>
              <a:rPr lang="en-GB" sz="1800">
                <a:solidFill>
                  <a:schemeClr val="accent5"/>
                </a:solidFill>
              </a:rPr>
              <a:t> </a:t>
            </a:r>
            <a:r>
              <a:rPr lang="en-GB" sz="1800">
                <a:solidFill>
                  <a:srgbClr val="00FF00"/>
                </a:solidFill>
              </a:rPr>
              <a:t>short durations</a:t>
            </a:r>
            <a:r>
              <a:rPr lang="en-GB" sz="1800">
                <a:solidFill>
                  <a:schemeClr val="lt2"/>
                </a:solidFill>
              </a:rPr>
              <a:t> and </a:t>
            </a:r>
            <a:r>
              <a:rPr lang="en-GB" sz="1800">
                <a:solidFill>
                  <a:srgbClr val="00FF00"/>
                </a:solidFill>
              </a:rPr>
              <a:t>high energies</a:t>
            </a:r>
            <a:r>
              <a:rPr lang="en-GB" sz="1800">
                <a:solidFill>
                  <a:schemeClr val="lt2"/>
                </a:solidFill>
              </a:rPr>
              <a:t> of FRBs. However, they struggle to explain other aspects such as the </a:t>
            </a:r>
            <a:r>
              <a:rPr lang="en-GB" sz="1800">
                <a:solidFill>
                  <a:srgbClr val="00FF00"/>
                </a:solidFill>
              </a:rPr>
              <a:t>high degree of linear</a:t>
            </a:r>
            <a:r>
              <a:rPr lang="en-GB" sz="1800">
                <a:solidFill>
                  <a:schemeClr val="lt2"/>
                </a:solidFill>
              </a:rPr>
              <a:t> and </a:t>
            </a:r>
            <a:r>
              <a:rPr lang="en-GB" sz="1800">
                <a:solidFill>
                  <a:srgbClr val="00FF00"/>
                </a:solidFill>
              </a:rPr>
              <a:t>circular polarisation</a:t>
            </a:r>
            <a:r>
              <a:rPr lang="en-GB" sz="1800">
                <a:solidFill>
                  <a:schemeClr val="lt2"/>
                </a:solidFill>
              </a:rPr>
              <a:t>, the </a:t>
            </a:r>
            <a:r>
              <a:rPr lang="en-GB" sz="1800">
                <a:solidFill>
                  <a:srgbClr val="00FF00"/>
                </a:solidFill>
              </a:rPr>
              <a:t>large</a:t>
            </a:r>
            <a:r>
              <a:rPr lang="en-GB" sz="1800">
                <a:solidFill>
                  <a:schemeClr val="lt2"/>
                </a:solidFill>
              </a:rPr>
              <a:t> and </a:t>
            </a:r>
            <a:r>
              <a:rPr lang="en-GB" sz="1800">
                <a:solidFill>
                  <a:srgbClr val="00FF00"/>
                </a:solidFill>
              </a:rPr>
              <a:t>variable rotation measure (RM)</a:t>
            </a:r>
            <a:r>
              <a:rPr lang="en-GB" sz="1800">
                <a:solidFill>
                  <a:schemeClr val="lt2"/>
                </a:solidFill>
              </a:rPr>
              <a:t>, and the </a:t>
            </a:r>
            <a:r>
              <a:rPr lang="en-GB" sz="1800">
                <a:solidFill>
                  <a:srgbClr val="00FF00"/>
                </a:solidFill>
              </a:rPr>
              <a:t>periodicity</a:t>
            </a:r>
            <a:r>
              <a:rPr lang="en-GB" sz="1800">
                <a:solidFill>
                  <a:schemeClr val="lt2"/>
                </a:solidFill>
              </a:rPr>
              <a:t> observed in repeaters.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/>
        </p:nvSpPr>
        <p:spPr>
          <a:xfrm>
            <a:off x="648750" y="525175"/>
            <a:ext cx="7738500" cy="41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❖"/>
            </a:pPr>
            <a:r>
              <a:rPr lang="en-GB" sz="1800">
                <a:solidFill>
                  <a:schemeClr val="lt2"/>
                </a:solidFill>
              </a:rPr>
              <a:t>The study of the cause of FRBs is classified into two categories: </a:t>
            </a:r>
            <a:r>
              <a:rPr lang="en-GB" sz="1800">
                <a:solidFill>
                  <a:schemeClr val="accent4"/>
                </a:solidFill>
              </a:rPr>
              <a:t>Source</a:t>
            </a:r>
            <a:r>
              <a:rPr lang="en-GB" sz="1800">
                <a:solidFill>
                  <a:schemeClr val="lt2"/>
                </a:solidFill>
              </a:rPr>
              <a:t> and Environmental Model.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lt2"/>
                </a:solidFill>
              </a:rPr>
              <a:t>Source Model: </a:t>
            </a:r>
            <a:r>
              <a:rPr b="1" i="1" lang="en-GB" sz="1800" u="sng">
                <a:solidFill>
                  <a:schemeClr val="accent4"/>
                </a:solidFill>
              </a:rPr>
              <a:t>Neutron</a:t>
            </a:r>
            <a:r>
              <a:rPr b="1" i="1" lang="en-GB" sz="1800" u="sng">
                <a:solidFill>
                  <a:schemeClr val="lt2"/>
                </a:solidFill>
              </a:rPr>
              <a:t> Star</a:t>
            </a:r>
            <a:endParaRPr b="1" i="1" sz="1800" u="sng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Neutron Star Mergers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Rotating Radio Transients (RRATs)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Giant Radio Pulses (GPs)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accent4"/>
                </a:solidFill>
              </a:rPr>
              <a:t>Magnetars</a:t>
            </a:r>
            <a:endParaRPr b="1" i="1" sz="1800" u="sng">
              <a:solidFill>
                <a:schemeClr val="accent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 sz="1800">
                <a:solidFill>
                  <a:schemeClr val="lt1"/>
                </a:solidFill>
              </a:rPr>
              <a:t>28 April 2020 (</a:t>
            </a:r>
            <a:r>
              <a:rPr lang="en-GB" sz="1800">
                <a:solidFill>
                  <a:srgbClr val="00FF00"/>
                </a:solidFill>
              </a:rPr>
              <a:t>The game changer</a:t>
            </a:r>
            <a:r>
              <a:rPr lang="en-GB" sz="1800">
                <a:solidFill>
                  <a:schemeClr val="lt1"/>
                </a:solidFill>
              </a:rPr>
              <a:t>)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 sz="1800">
                <a:solidFill>
                  <a:schemeClr val="lt1"/>
                </a:solidFill>
              </a:rPr>
              <a:t>Strong support from association of Galactic magnetar SGR J1935+2154 with FRB20200428.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en-GB" sz="1800">
                <a:solidFill>
                  <a:srgbClr val="00FF00"/>
                </a:solidFill>
              </a:rPr>
              <a:t>Leading Contender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648750" y="525175"/>
            <a:ext cx="7738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lt2"/>
                </a:solidFill>
              </a:rPr>
              <a:t>Timeline</a:t>
            </a:r>
            <a:r>
              <a:rPr b="1" i="1" lang="en-GB" sz="1800" u="sng">
                <a:solidFill>
                  <a:schemeClr val="lt2"/>
                </a:solidFill>
              </a:rPr>
              <a:t> of FRB</a:t>
            </a:r>
            <a:endParaRPr b="1" i="1" sz="1800" u="sng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First FRB: FRB20010724 (Lorimer burst) discovered in 2007,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suggesting extragalactic origin due to high Dispersion Measure (DM).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First Repeating FRB: FRB20121102A (Spitler burst) discovered by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Spitler et al. (2016), revealing distinct populations: repeating and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non-repeating FRBs.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First Localisation: Repeating FRB20121102A precisely localised to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a star-forming dwarf galaxy at z = 0.19 (Chatterjee et al., 2017; Tendulkar et al., 2017).</a:t>
            </a:r>
            <a:br>
              <a:rPr lang="en-GB" sz="1800">
                <a:solidFill>
                  <a:schemeClr val="lt2"/>
                </a:solidFill>
              </a:rPr>
            </a:br>
            <a:endParaRPr sz="1800">
              <a:solidFill>
                <a:schemeClr val="lt2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648750" y="54075"/>
            <a:ext cx="8109000" cy="44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❖"/>
            </a:pPr>
            <a:r>
              <a:rPr lang="en-GB" sz="1800">
                <a:solidFill>
                  <a:schemeClr val="lt2"/>
                </a:solidFill>
              </a:rPr>
              <a:t>The study of the cause of FRBs is classified into two categories: </a:t>
            </a:r>
            <a:r>
              <a:rPr lang="en-GB" sz="1800">
                <a:solidFill>
                  <a:schemeClr val="lt1"/>
                </a:solidFill>
              </a:rPr>
              <a:t>Source</a:t>
            </a:r>
            <a:r>
              <a:rPr lang="en-GB" sz="1800">
                <a:solidFill>
                  <a:schemeClr val="lt2"/>
                </a:solidFill>
              </a:rPr>
              <a:t> and </a:t>
            </a:r>
            <a:r>
              <a:rPr lang="en-GB" sz="1800">
                <a:solidFill>
                  <a:schemeClr val="accent4"/>
                </a:solidFill>
              </a:rPr>
              <a:t>Environmental</a:t>
            </a:r>
            <a:r>
              <a:rPr lang="en-GB" sz="1800">
                <a:solidFill>
                  <a:schemeClr val="lt2"/>
                </a:solidFill>
              </a:rPr>
              <a:t> Model.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lt2"/>
                </a:solidFill>
              </a:rPr>
              <a:t>Environmental</a:t>
            </a:r>
            <a:r>
              <a:rPr b="1" i="1" lang="en-GB" sz="1800" u="sng">
                <a:solidFill>
                  <a:schemeClr val="lt2"/>
                </a:solidFill>
              </a:rPr>
              <a:t> Model</a:t>
            </a:r>
            <a:endParaRPr b="1" i="1" sz="1800" u="sng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Binary systems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Supernova remnants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accent4"/>
                </a:solidFill>
              </a:rPr>
              <a:t>Persistent radio sources and nebulae</a:t>
            </a:r>
            <a:endParaRPr b="1" i="1" sz="1800" u="sng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Faint unpulsed radio emission that is visible from FRB positions is known as persistent radio sources (PRSs)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Four actively repeating FRBs have now been associated with PRSs:  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1. FRB20121102A (Chatterjee et al., 2017)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2. FRB20190520B (Niu et al., 2022) 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3. FRB20201124A (Bruni</a:t>
            </a:r>
            <a:r>
              <a:rPr lang="en-GB" sz="1800">
                <a:solidFill>
                  <a:schemeClr val="lt2"/>
                </a:solidFill>
              </a:rPr>
              <a:t> et al., 2024)</a:t>
            </a:r>
            <a:endParaRPr sz="1800">
              <a:solidFill>
                <a:schemeClr val="lt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4. FRB20240114A </a:t>
            </a:r>
            <a:r>
              <a:rPr lang="en-GB" sz="1800">
                <a:solidFill>
                  <a:schemeClr val="lt2"/>
                </a:solidFill>
              </a:rPr>
              <a:t>(Bruni et al., 2025)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2"/>
                </a:solidFill>
              </a:rPr>
              <a:t> A </a:t>
            </a:r>
            <a:r>
              <a:rPr lang="en-GB" sz="1800">
                <a:solidFill>
                  <a:srgbClr val="00FF00"/>
                </a:solidFill>
              </a:rPr>
              <a:t>leading theory</a:t>
            </a:r>
            <a:r>
              <a:rPr lang="en-GB" sz="1800">
                <a:solidFill>
                  <a:schemeClr val="lt2"/>
                </a:solidFill>
              </a:rPr>
              <a:t> is a </a:t>
            </a:r>
            <a:r>
              <a:rPr lang="en-GB" sz="1800">
                <a:solidFill>
                  <a:srgbClr val="00FF00"/>
                </a:solidFill>
              </a:rPr>
              <a:t>single central engine</a:t>
            </a:r>
            <a:r>
              <a:rPr lang="en-GB" sz="1800">
                <a:solidFill>
                  <a:schemeClr val="lt2"/>
                </a:solidFill>
              </a:rPr>
              <a:t> (</a:t>
            </a:r>
            <a:r>
              <a:rPr lang="en-GB" sz="1800">
                <a:solidFill>
                  <a:schemeClr val="accent4"/>
                </a:solidFill>
              </a:rPr>
              <a:t>magnetar</a:t>
            </a:r>
            <a:r>
              <a:rPr lang="en-GB" sz="1800">
                <a:solidFill>
                  <a:schemeClr val="lt2"/>
                </a:solidFill>
              </a:rPr>
              <a:t>)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641025" y="115850"/>
            <a:ext cx="7738500" cy="42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lt2"/>
                </a:solidFill>
              </a:rPr>
              <a:t>This is where I come in! </a:t>
            </a:r>
            <a:endParaRPr b="1" i="1" sz="1800" u="sng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Observational campaigns conducted by the MeerKAT telescope as part of open time proposals in 2021, 2022, and 2023 (SCI-20210212-CV-01, SCI-20220822-CV-01, SCI-20230907-CV-01, respectively).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MeerKAT observed (</a:t>
            </a:r>
            <a:r>
              <a:rPr lang="en-GB" sz="1800">
                <a:solidFill>
                  <a:schemeClr val="lt2"/>
                </a:solidFill>
              </a:rPr>
              <a:t> 856-1712 MHz </a:t>
            </a:r>
            <a:r>
              <a:rPr lang="en-GB" sz="1800">
                <a:solidFill>
                  <a:schemeClr val="lt2"/>
                </a:solidFill>
              </a:rPr>
              <a:t>) each FRB position for 90 minutes of on-source integration. A phase calibrator was observed for 2 minutes every 15 minutes of target observation. 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Oxkat3, a semi-automated data analysis pipeline specifically designed for MeerKAT.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First-generation calibration (1GC) or the flagging and referencing calibration.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Second-generation calibration (2GC) or direction-independent self-calibration.</a:t>
            </a:r>
            <a:endParaRPr sz="1800">
              <a:solidFill>
                <a:schemeClr val="lt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</a:pPr>
            <a:r>
              <a:rPr lang="en-GB" sz="1800">
                <a:solidFill>
                  <a:schemeClr val="lt2"/>
                </a:solidFill>
              </a:rPr>
              <a:t>Third-generation calibration (3GC) or direction-dependent self-calibration.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463400" y="71350"/>
            <a:ext cx="77385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lt2"/>
                </a:solidFill>
              </a:rPr>
              <a:t>We start with bad news first!</a:t>
            </a:r>
            <a:endParaRPr b="1" i="1" sz="1800" u="sng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lt2"/>
                </a:solidFill>
              </a:rPr>
              <a:t>Figure 1: No detections of PRS.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20" title="FRB20190102-epoch1.png"/>
          <p:cNvPicPr preferRelativeResize="0"/>
          <p:nvPr/>
        </p:nvPicPr>
        <p:blipFill rotWithShape="1">
          <a:blip r:embed="rId3">
            <a:alphaModFix/>
          </a:blip>
          <a:srcRect b="0" l="0" r="3947" t="0"/>
          <a:stretch/>
        </p:blipFill>
        <p:spPr>
          <a:xfrm>
            <a:off x="36550" y="710225"/>
            <a:ext cx="4535449" cy="3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 title="FRB20190102-epoch2.png"/>
          <p:cNvPicPr preferRelativeResize="0"/>
          <p:nvPr/>
        </p:nvPicPr>
        <p:blipFill rotWithShape="1">
          <a:blip r:embed="rId4">
            <a:alphaModFix/>
          </a:blip>
          <a:srcRect b="0" l="3799" r="0" t="0"/>
          <a:stretch/>
        </p:blipFill>
        <p:spPr>
          <a:xfrm>
            <a:off x="4572000" y="710225"/>
            <a:ext cx="4572000" cy="3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641025" y="139025"/>
            <a:ext cx="7738500" cy="43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 u="sng">
                <a:solidFill>
                  <a:schemeClr val="lt2"/>
                </a:solidFill>
              </a:rPr>
              <a:t>We start with bad news first!</a:t>
            </a:r>
            <a:endParaRPr b="1" i="1" sz="1800" u="sng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sng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2"/>
                </a:solidFill>
              </a:rPr>
              <a:t>Table 1: Sources for which the persistent emission is not detected.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121" name="Google Shape;121;p21" title="Table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75" y="1103550"/>
            <a:ext cx="8734750" cy="23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