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22"/>
  </p:notesMasterIdLst>
  <p:sldIdLst>
    <p:sldId id="256" r:id="rId4"/>
    <p:sldId id="266" r:id="rId5"/>
    <p:sldId id="277" r:id="rId6"/>
    <p:sldId id="278" r:id="rId7"/>
    <p:sldId id="280" r:id="rId8"/>
    <p:sldId id="281" r:id="rId9"/>
    <p:sldId id="290" r:id="rId10"/>
    <p:sldId id="295" r:id="rId11"/>
    <p:sldId id="318" r:id="rId12"/>
    <p:sldId id="320" r:id="rId13"/>
    <p:sldId id="366" r:id="rId14"/>
    <p:sldId id="331" r:id="rId15"/>
    <p:sldId id="361" r:id="rId16"/>
    <p:sldId id="353" r:id="rId17"/>
    <p:sldId id="354" r:id="rId18"/>
    <p:sldId id="367" r:id="rId19"/>
    <p:sldId id="334" r:id="rId20"/>
    <p:sldId id="363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2" roundtripDataSignature="AMtx7mhDTQGzrX+42maIVE1Y31/SfuKx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540524-9944-48FF-ACEB-29AE342EF961}">
  <a:tblStyle styleId="{43540524-9944-48FF-ACEB-29AE342EF9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51" autoAdjust="0"/>
  </p:normalViewPr>
  <p:slideViewPr>
    <p:cSldViewPr snapToGrid="0">
      <p:cViewPr varScale="1">
        <p:scale>
          <a:sx n="72" d="100"/>
          <a:sy n="72" d="100"/>
        </p:scale>
        <p:origin x="10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6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1637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p1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:notes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dirty="0"/>
              <a:t>Main task will be carrying out a synoptic astronomical survey, the Legacy Survey of Space and Time. Rubin will cover about 18,000 deg2 of the southern sky with six filters in its main survey. Scientific goals are</a:t>
            </a:r>
          </a:p>
        </p:txBody>
      </p:sp>
      <p:sp>
        <p:nvSpPr>
          <p:cNvPr id="365" name="Google Shape;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024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B1646458-ED04-D730-E0B7-DC8BFE3F5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>
            <a:extLst>
              <a:ext uri="{FF2B5EF4-FFF2-40B4-BE49-F238E27FC236}">
                <a16:creationId xmlns:a16="http://schemas.microsoft.com/office/drawing/2014/main" id="{527EE6C4-E90B-846F-369C-C6D579C8B1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:notes">
            <a:extLst>
              <a:ext uri="{FF2B5EF4-FFF2-40B4-BE49-F238E27FC236}">
                <a16:creationId xmlns:a16="http://schemas.microsoft.com/office/drawing/2014/main" id="{DB33C875-CD5E-2DF6-B3E7-3CB6CE6CE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8134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dirty="0"/>
              <a:t>We will see how the </a:t>
            </a:r>
            <a:r>
              <a:rPr lang="en-ZA" dirty="0" err="1"/>
              <a:t>bispectrum</a:t>
            </a:r>
            <a:r>
              <a:rPr lang="en-ZA" dirty="0"/>
              <a:t> helps in recovering the SNR. It relies on modulation of two small scale 21-cm modes coupled by a long wavelength large-scale mode, recovering the line-of-sight matter modes on large scales that are required for correlation, as density fluctuations are higher in regions with a higher background over-density. It relies on good spectral resolution (&gt;1000 channels) for upcoming 21-cm IM surveys, which HIRAX has. As you can see from these figures for the auto, cross, and </a:t>
            </a:r>
            <a:r>
              <a:rPr lang="en-ZA" dirty="0" err="1"/>
              <a:t>bispectrum</a:t>
            </a:r>
            <a:r>
              <a:rPr lang="en-ZA" dirty="0"/>
              <a:t> for one redshift bin, the HI-HI-gal </a:t>
            </a:r>
            <a:r>
              <a:rPr lang="en-ZA" dirty="0" err="1"/>
              <a:t>bispectrum</a:t>
            </a:r>
            <a:r>
              <a:rPr lang="en-ZA" dirty="0"/>
              <a:t> recovers more SNR than the cross-spectra. Similar for shear.</a:t>
            </a:r>
            <a:endParaRPr dirty="0"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Complicated since we have f and b degenerate with sigma_8</a:t>
            </a:r>
          </a:p>
          <a:p>
            <a:r>
              <a:rPr lang="en-ZA" dirty="0"/>
              <a:t>Gal measurement has </a:t>
            </a:r>
            <a:r>
              <a:rPr lang="en-ZA" dirty="0" err="1"/>
              <a:t>b_gal</a:t>
            </a:r>
            <a:r>
              <a:rPr lang="en-ZA" dirty="0"/>
              <a:t> \sigma_8 as well</a:t>
            </a:r>
          </a:p>
          <a:p>
            <a:r>
              <a:rPr lang="en-ZA" dirty="0"/>
              <a:t>2 point cross and HI + gal still leaves the sigma_8 degenerate with f, b and </a:t>
            </a:r>
            <a:r>
              <a:rPr lang="en-ZA" dirty="0" err="1"/>
              <a:t>bgal</a:t>
            </a:r>
            <a:r>
              <a:rPr lang="en-ZA" dirty="0"/>
              <a:t>.</a:t>
            </a:r>
          </a:p>
          <a:p>
            <a:r>
              <a:rPr lang="en-ZA" dirty="0"/>
              <a:t>r21gal parameter which is also degenerate with sigma_8</a:t>
            </a:r>
          </a:p>
          <a:p>
            <a:r>
              <a:rPr lang="en-ZA" dirty="0" err="1"/>
              <a:t>bispectrum</a:t>
            </a:r>
            <a:r>
              <a:rPr lang="en-ZA" dirty="0"/>
              <a:t> to break all degeneracies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66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c6f5a023ce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c6f5a023ce_1_86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Primordial density fluctuations generated during inflation + gravity generate pressure waves in the early, radiation-dominated universe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Acoustic waves propagate in the coupled baryon-photon fluid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Photons decouple from the baryons, and the imprint of these waves are locked into the relic radiation → CMB fluctuations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These same acoustic waves leave an imprint on matter fluctuations from which large-scale structure  will later evolve.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The sound wave stops propagating shortly after electron/proton recombination leaving an </a:t>
            </a:r>
            <a:r>
              <a:rPr lang="en-GB" dirty="0" err="1"/>
              <a:t>overdensity</a:t>
            </a:r>
            <a:r>
              <a:rPr lang="en-GB" dirty="0"/>
              <a:t> at the same fixed scale, everywhere.</a:t>
            </a:r>
            <a:endParaRPr dirty="0"/>
          </a:p>
        </p:txBody>
      </p:sp>
      <p:sp>
        <p:nvSpPr>
          <p:cNvPr id="408" name="Google Shape;408;gc6f5a023ce_1_867:notes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40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c6f5a023ce_1_8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c6f5a023ce_1_8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c6f5a023ce_1_90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gc6f5a023ce_1_9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7131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simulated 2.5 deg</a:t>
            </a:r>
            <a:r>
              <a:rPr lang="en-ZA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field with galaxy positions (Left) and the corresponding CO intensity map (Right). Luminosities were drawn from a Schechter function model (Breysse et al. 2016). Sources bright enough to detect with 1 hour of VLA time are marked in red.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9" name="Google Shape;4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9" name="Google Shape;53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6" name="Google Shape;5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spcBef>
                <a:spcPts val="0"/>
              </a:spcBef>
              <a:spcAft>
                <a:spcPts val="0"/>
              </a:spcAft>
              <a:buSzPts val="1530"/>
              <a:buChar char="•"/>
            </a:pPr>
            <a:r>
              <a:rPr lang="en-US" sz="1800" b="1" dirty="0"/>
              <a:t>Complementary physical constraints</a:t>
            </a:r>
            <a:r>
              <a:rPr lang="en-US" sz="1800" dirty="0"/>
              <a:t> (different probes, spectroscopic/photometric)</a:t>
            </a:r>
            <a:endParaRPr lang="en-US" dirty="0"/>
          </a:p>
          <a:p>
            <a:pPr marL="457200" lvl="1" indent="-182879" algn="l" rtl="0"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Cosmological probe</a:t>
            </a:r>
            <a:r>
              <a:rPr lang="en-US" sz="1600" dirty="0"/>
              <a:t> – clustering, BAOs, red-shift space distortions (RSD), lensing (cosmic shear, convergence) </a:t>
            </a:r>
            <a:endParaRPr lang="en-US" dirty="0"/>
          </a:p>
          <a:p>
            <a:pPr marL="457200" lvl="1" indent="-182879" algn="l" rtl="0"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Growth probe </a:t>
            </a:r>
            <a:r>
              <a:rPr lang="en-US" sz="1600" dirty="0"/>
              <a:t>– RSD, lensing</a:t>
            </a:r>
            <a:endParaRPr lang="en-US" sz="1600" dirty="0">
              <a:solidFill>
                <a:srgbClr val="FF0000"/>
              </a:solidFill>
            </a:endParaRPr>
          </a:p>
          <a:p>
            <a:pPr marL="457200" lvl="1" indent="-182879" algn="l" rtl="0"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Expansion probe </a:t>
            </a:r>
            <a:r>
              <a:rPr lang="en-US" sz="1600" dirty="0"/>
              <a:t>– BAOs, lensing</a:t>
            </a:r>
          </a:p>
          <a:p>
            <a:pPr marL="457200" lvl="1" indent="-182879" algn="l" rtl="0">
              <a:spcBef>
                <a:spcPts val="320"/>
              </a:spcBef>
              <a:spcAft>
                <a:spcPts val="0"/>
              </a:spcAft>
              <a:buSzPts val="1360"/>
              <a:buChar char="•"/>
            </a:pPr>
            <a:endParaRPr lang="en-US" sz="1600" dirty="0"/>
          </a:p>
          <a:p>
            <a:pPr marL="182880" lvl="0" indent="-182880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</a:pPr>
            <a:r>
              <a:rPr lang="en-GB" sz="1200" b="1" dirty="0"/>
              <a:t>Cross-confirmation of results </a:t>
            </a:r>
            <a:r>
              <a:rPr lang="en-GB" sz="1200" dirty="0"/>
              <a:t>and</a:t>
            </a:r>
            <a:r>
              <a:rPr lang="en-GB" sz="1200" b="1" dirty="0"/>
              <a:t> mutual support</a:t>
            </a:r>
            <a:r>
              <a:rPr lang="en-GB" sz="1200" dirty="0"/>
              <a:t> (e.g. redshifts)</a:t>
            </a:r>
          </a:p>
          <a:p>
            <a:pPr marL="560071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200" dirty="0"/>
              <a:t>Rubin </a:t>
            </a:r>
            <a:r>
              <a:rPr lang="en-US" sz="1200" dirty="0">
                <a:solidFill>
                  <a:srgbClr val="FF0000"/>
                </a:solidFill>
              </a:rPr>
              <a:t>provides photometric redshifts</a:t>
            </a:r>
            <a:r>
              <a:rPr lang="en-US" sz="1200" dirty="0"/>
              <a:t> for HI continuum survey</a:t>
            </a:r>
          </a:p>
          <a:p>
            <a:pPr marL="560071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200" dirty="0"/>
              <a:t>HIRAX HI redshifts can </a:t>
            </a:r>
            <a:r>
              <a:rPr lang="en-US" sz="1200" dirty="0">
                <a:solidFill>
                  <a:srgbClr val="FF0000"/>
                </a:solidFill>
              </a:rPr>
              <a:t>calibrate LSST photo-z</a:t>
            </a:r>
            <a:r>
              <a:rPr lang="en-US" sz="1200" dirty="0"/>
              <a:t>, using cross-correlation</a:t>
            </a:r>
          </a:p>
          <a:p>
            <a:pPr marL="560071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endParaRPr lang="en-US" sz="1200" b="1" dirty="0"/>
          </a:p>
          <a:p>
            <a:pPr marL="285750" lvl="0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dirty="0"/>
              <a:t>Cross-correlation of 21cm IM surveys with galaxy surveys can help us understand 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dirty="0"/>
              <a:t>how </a:t>
            </a:r>
            <a:r>
              <a:rPr lang="en-US" sz="1800" dirty="0">
                <a:solidFill>
                  <a:srgbClr val="FF0000"/>
                </a:solidFill>
              </a:rPr>
              <a:t>hydrogen is distributed</a:t>
            </a:r>
            <a:r>
              <a:rPr lang="en-US" sz="1800" dirty="0"/>
              <a:t> in galaxies (</a:t>
            </a:r>
            <a:r>
              <a:rPr lang="en-US" sz="1800" dirty="0" err="1"/>
              <a:t>Wolz</a:t>
            </a:r>
            <a:r>
              <a:rPr lang="en-US" sz="1800" dirty="0"/>
              <a:t> et al 2017), and 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dirty="0">
                <a:solidFill>
                  <a:srgbClr val="FF0000"/>
                </a:solidFill>
              </a:rPr>
              <a:t>correlation</a:t>
            </a:r>
            <a:r>
              <a:rPr lang="en-US" sz="1800" dirty="0"/>
              <a:t> between </a:t>
            </a:r>
            <a:r>
              <a:rPr lang="en-US" sz="1800" dirty="0">
                <a:solidFill>
                  <a:srgbClr val="FF0000"/>
                </a:solidFill>
              </a:rPr>
              <a:t>hydrogen &amp; tracer galaxies</a:t>
            </a:r>
            <a:r>
              <a:rPr lang="en-US" sz="1800" dirty="0"/>
              <a:t> (</a:t>
            </a:r>
            <a:r>
              <a:rPr lang="en-US" sz="1800" dirty="0" err="1"/>
              <a:t>Pourtsidou</a:t>
            </a:r>
            <a:r>
              <a:rPr lang="en-US" sz="1800" dirty="0"/>
              <a:t> et al 2015, 2016). 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dirty="0"/>
              <a:t>cross-correlation with photometric surveys e.g. LSST can provide </a:t>
            </a:r>
            <a:r>
              <a:rPr lang="en-US" sz="1800" dirty="0">
                <a:solidFill>
                  <a:srgbClr val="FF0000"/>
                </a:solidFill>
              </a:rPr>
              <a:t>photo-z calibration</a:t>
            </a:r>
            <a:r>
              <a:rPr lang="en-US" sz="1800" dirty="0"/>
              <a:t> (Alonso et al 2017)</a:t>
            </a: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dirty="0"/>
              <a:t>illuminates </a:t>
            </a:r>
            <a:r>
              <a:rPr lang="en-US" sz="1800" dirty="0">
                <a:solidFill>
                  <a:srgbClr val="FF0000"/>
                </a:solidFill>
              </a:rPr>
              <a:t>HI distribution in galaxies</a:t>
            </a:r>
            <a:r>
              <a:rPr lang="en-US" sz="1800" dirty="0"/>
              <a:t> (</a:t>
            </a:r>
            <a:r>
              <a:rPr lang="en-US" sz="1800" b="1" dirty="0"/>
              <a:t>small scales</a:t>
            </a:r>
            <a:r>
              <a:rPr lang="en-US" sz="1800" dirty="0"/>
              <a:t>), and </a:t>
            </a:r>
            <a:r>
              <a:rPr lang="en-US" sz="1800" dirty="0">
                <a:solidFill>
                  <a:srgbClr val="FF0000"/>
                </a:solidFill>
              </a:rPr>
              <a:t>correlation b/w HI in ICM and tracer galaxies </a:t>
            </a:r>
            <a:r>
              <a:rPr lang="en-US" sz="1800" dirty="0"/>
              <a:t>(</a:t>
            </a:r>
            <a:r>
              <a:rPr lang="en-US" sz="1800" b="1" dirty="0"/>
              <a:t>large scales</a:t>
            </a:r>
            <a:r>
              <a:rPr lang="en-US" sz="1800" dirty="0"/>
              <a:t>)</a:t>
            </a:r>
            <a:r>
              <a:rPr lang="en-US" sz="18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28" name="Google Shape;22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2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2"/>
          <p:cNvSpPr txBox="1">
            <a:spLocks noGrp="1"/>
          </p:cNvSpPr>
          <p:nvPr>
            <p:ph type="body" idx="2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body" idx="4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4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4"/>
          <p:cNvSpPr txBox="1">
            <a:spLocks noGrp="1"/>
          </p:cNvSpPr>
          <p:nvPr>
            <p:ph type="body" idx="2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4"/>
          <p:cNvSpPr txBox="1">
            <a:spLocks noGrp="1"/>
          </p:cNvSpPr>
          <p:nvPr>
            <p:ph type="body" idx="3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body" idx="4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body" idx="5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body" idx="6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0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0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1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1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1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3"/>
          <p:cNvSpPr txBox="1">
            <a:spLocks noGrp="1"/>
          </p:cNvSpPr>
          <p:nvPr>
            <p:ph type="subTitle" idx="1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4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4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4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5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5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5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5"/>
          <p:cNvSpPr txBox="1">
            <a:spLocks noGrp="1"/>
          </p:cNvSpPr>
          <p:nvPr>
            <p:ph type="body" idx="3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ubTitle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6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6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16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6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7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17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17"/>
          <p:cNvSpPr txBox="1">
            <a:spLocks noGrp="1"/>
          </p:cNvSpPr>
          <p:nvPr>
            <p:ph type="body" idx="2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8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8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18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18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18"/>
          <p:cNvSpPr txBox="1">
            <a:spLocks noGrp="1"/>
          </p:cNvSpPr>
          <p:nvPr>
            <p:ph type="body" idx="4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9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19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19"/>
          <p:cNvSpPr txBox="1">
            <a:spLocks noGrp="1"/>
          </p:cNvSpPr>
          <p:nvPr>
            <p:ph type="body" idx="2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19"/>
          <p:cNvSpPr txBox="1">
            <a:spLocks noGrp="1"/>
          </p:cNvSpPr>
          <p:nvPr>
            <p:ph type="body" idx="3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9"/>
          <p:cNvSpPr txBox="1">
            <a:spLocks noGrp="1"/>
          </p:cNvSpPr>
          <p:nvPr>
            <p:ph type="body" idx="4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19"/>
          <p:cNvSpPr txBox="1">
            <a:spLocks noGrp="1"/>
          </p:cNvSpPr>
          <p:nvPr>
            <p:ph type="body" idx="5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9"/>
          <p:cNvSpPr txBox="1">
            <a:spLocks noGrp="1"/>
          </p:cNvSpPr>
          <p:nvPr>
            <p:ph type="body" idx="6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6f5a023ce_1_1329"/>
          <p:cNvSpPr txBox="1">
            <a:spLocks noGrp="1"/>
          </p:cNvSpPr>
          <p:nvPr>
            <p:ph type="ctrTitle"/>
          </p:nvPr>
        </p:nvSpPr>
        <p:spPr>
          <a:xfrm>
            <a:off x="914400" y="1371600"/>
            <a:ext cx="10464800" cy="19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c6f5a023ce_1_1329"/>
          <p:cNvSpPr txBox="1"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rgbClr val="55556F"/>
                </a:solidFill>
              </a:defRPr>
            </a:lvl1pPr>
            <a:lvl2pPr lvl="1" algn="ctr" rtl="0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B8B8D"/>
                </a:solidFill>
              </a:defRPr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B8B8D"/>
                </a:solidFill>
              </a:defRPr>
            </a:lvl3pPr>
            <a:lvl4pPr lvl="3" algn="ctr" rtl="0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B8B8D"/>
                </a:solidFill>
              </a:defRPr>
            </a:lvl4pPr>
            <a:lvl5pPr lvl="4" algn="ctr" rtl="0"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B8B8D"/>
                </a:solidFill>
              </a:defRPr>
            </a:lvl5pPr>
            <a:lvl6pPr lvl="5" algn="ctr" rtl="0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6pPr>
            <a:lvl7pPr lvl="6" algn="ctr" rtl="0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7pPr>
            <a:lvl8pPr lvl="7" algn="ctr" rtl="0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8pPr>
            <a:lvl9pPr lvl="8" algn="ctr" rtl="0"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B8B8D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gc6f5a023ce_1_1329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gc6f5a023ce_1_1329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9" name="Google Shape;129;gc6f5a023ce_1_1329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30" name="Google Shape;130;gc6f5a023ce_1_1329"/>
          <p:cNvCxnSpPr/>
          <p:nvPr/>
        </p:nvCxnSpPr>
        <p:spPr>
          <a:xfrm>
            <a:off x="914400" y="3398520"/>
            <a:ext cx="10464800" cy="1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6f5a023ce_1_1336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c6f5a023ce_1_133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gc6f5a023ce_1_1336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5" name="Google Shape;135;gc6f5a023ce_1_1336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6" name="Google Shape;136;gc6f5a023ce_1_1336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6f5a023ce_1_1342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c6f5a023ce_1_1342"/>
          <p:cNvSpPr txBox="1">
            <a:spLocks noGrp="1"/>
          </p:cNvSpPr>
          <p:nvPr>
            <p:ph type="body" idx="1"/>
          </p:nvPr>
        </p:nvSpPr>
        <p:spPr>
          <a:xfrm>
            <a:off x="415600" y="1231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gc6f5a023ce_1_13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buClr>
                <a:srgbClr val="FFFFFF"/>
              </a:buClr>
              <a:buSzPts val="1400"/>
              <a:buFont typeface="Arial"/>
              <a:buNone/>
              <a:defRPr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6f5a023ce_1_1346"/>
          <p:cNvSpPr txBox="1">
            <a:spLocks noGrp="1"/>
          </p:cNvSpPr>
          <p:nvPr>
            <p:ph type="title"/>
          </p:nvPr>
        </p:nvSpPr>
        <p:spPr>
          <a:xfrm>
            <a:off x="963084" y="2362200"/>
            <a:ext cx="10363200" cy="2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  <a:defRPr sz="4800" b="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c6f5a023ce_1_1346"/>
          <p:cNvSpPr txBox="1">
            <a:spLocks noGrp="1"/>
          </p:cNvSpPr>
          <p:nvPr>
            <p:ph type="body" idx="1"/>
          </p:nvPr>
        </p:nvSpPr>
        <p:spPr>
          <a:xfrm>
            <a:off x="963084" y="4626864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04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gc6f5a023ce_1_1346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gc6f5a023ce_1_1346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gc6f5a023ce_1_1346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47" name="Google Shape;147;gc6f5a023ce_1_1346"/>
          <p:cNvCxnSpPr/>
          <p:nvPr/>
        </p:nvCxnSpPr>
        <p:spPr>
          <a:xfrm>
            <a:off x="975360" y="4599432"/>
            <a:ext cx="10464800" cy="15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c6f5a023ce_1_1353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c6f5a023ce_1_1353"/>
          <p:cNvSpPr txBox="1">
            <a:spLocks noGrp="1"/>
          </p:cNvSpPr>
          <p:nvPr>
            <p:ph type="body" idx="1"/>
          </p:nvPr>
        </p:nvSpPr>
        <p:spPr>
          <a:xfrm>
            <a:off x="609600" y="1673352"/>
            <a:ext cx="5384800" cy="4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9730" algn="l" rtl="0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1" name="Google Shape;151;gc6f5a023ce_1_1353"/>
          <p:cNvSpPr txBox="1">
            <a:spLocks noGrp="1"/>
          </p:cNvSpPr>
          <p:nvPr>
            <p:ph type="body" idx="2"/>
          </p:nvPr>
        </p:nvSpPr>
        <p:spPr>
          <a:xfrm>
            <a:off x="6197600" y="1673352"/>
            <a:ext cx="5384800" cy="4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9730" algn="l" rtl="0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2pPr>
            <a:lvl3pPr marL="1371600" lvl="2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2" name="Google Shape;152;gc6f5a023ce_1_1353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3" name="Google Shape;153;gc6f5a023ce_1_1353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4" name="Google Shape;154;gc6f5a023ce_1_1353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6f5a023ce_1_136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c6f5a023ce_1_1360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5242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0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gc6f5a023ce_1_1360"/>
          <p:cNvSpPr txBox="1">
            <a:spLocks noGrp="1"/>
          </p:cNvSpPr>
          <p:nvPr>
            <p:ph type="body" idx="2"/>
          </p:nvPr>
        </p:nvSpPr>
        <p:spPr>
          <a:xfrm>
            <a:off x="609600" y="2438400"/>
            <a:ext cx="52424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9" name="Google Shape;159;gc6f5a023ce_1_1360"/>
          <p:cNvSpPr txBox="1">
            <a:spLocks noGrp="1"/>
          </p:cNvSpPr>
          <p:nvPr>
            <p:ph type="body" idx="3"/>
          </p:nvPr>
        </p:nvSpPr>
        <p:spPr>
          <a:xfrm>
            <a:off x="6339840" y="1676400"/>
            <a:ext cx="5242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0" name="Google Shape;160;gc6f5a023ce_1_1360"/>
          <p:cNvSpPr txBox="1">
            <a:spLocks noGrp="1"/>
          </p:cNvSpPr>
          <p:nvPr>
            <p:ph type="body" idx="4"/>
          </p:nvPr>
        </p:nvSpPr>
        <p:spPr>
          <a:xfrm>
            <a:off x="6339840" y="2438400"/>
            <a:ext cx="52424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•"/>
              <a:defRPr sz="2400"/>
            </a:lvl1pPr>
            <a:lvl2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•"/>
              <a:defRPr sz="2000"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61" name="Google Shape;161;gc6f5a023ce_1_1360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" name="Google Shape;162;gc6f5a023ce_1_1360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3" name="Google Shape;163;gc6f5a023ce_1_136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64" name="Google Shape;164;gc6f5a023ce_1_1360"/>
          <p:cNvCxnSpPr/>
          <p:nvPr/>
        </p:nvCxnSpPr>
        <p:spPr>
          <a:xfrm rot="5400000">
            <a:off x="3741909" y="4045590"/>
            <a:ext cx="4709100" cy="1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5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5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c6f5a023ce_1_1370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c6f5a023ce_1_1370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8" name="Google Shape;168;gc6f5a023ce_1_1370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9" name="Google Shape;169;gc6f5a023ce_1_137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c6f5a023ce_1_1379"/>
          <p:cNvSpPr txBox="1">
            <a:spLocks noGrp="1"/>
          </p:cNvSpPr>
          <p:nvPr>
            <p:ph type="title"/>
          </p:nvPr>
        </p:nvSpPr>
        <p:spPr>
          <a:xfrm>
            <a:off x="609600" y="792080"/>
            <a:ext cx="2852800" cy="12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c6f5a023ce_1_1379"/>
          <p:cNvSpPr txBox="1">
            <a:spLocks noGrp="1"/>
          </p:cNvSpPr>
          <p:nvPr>
            <p:ph type="body" idx="1"/>
          </p:nvPr>
        </p:nvSpPr>
        <p:spPr>
          <a:xfrm>
            <a:off x="3962400" y="792080"/>
            <a:ext cx="7620000" cy="55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1320" algn="l" rtl="0">
              <a:spcBef>
                <a:spcPts val="640"/>
              </a:spcBef>
              <a:spcAft>
                <a:spcPts val="0"/>
              </a:spcAft>
              <a:buSzPts val="2720"/>
              <a:buChar char="•"/>
              <a:defRPr sz="3200"/>
            </a:lvl1pPr>
            <a:lvl2pPr marL="914400" lvl="1" indent="-379730" algn="l" rtl="0">
              <a:spcBef>
                <a:spcPts val="560"/>
              </a:spcBef>
              <a:spcAft>
                <a:spcPts val="0"/>
              </a:spcAft>
              <a:buSzPts val="2380"/>
              <a:buChar char="•"/>
              <a:defRPr sz="2800"/>
            </a:lvl2pPr>
            <a:lvl3pPr marL="1371600" lvl="2" indent="-365760" algn="l" rtl="0">
              <a:spcBef>
                <a:spcPts val="480"/>
              </a:spcBef>
              <a:spcAft>
                <a:spcPts val="0"/>
              </a:spcAft>
              <a:buSzPts val="216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77" name="Google Shape;177;gc6f5a023ce_1_1379"/>
          <p:cNvSpPr txBox="1">
            <a:spLocks noGrp="1"/>
          </p:cNvSpPr>
          <p:nvPr>
            <p:ph type="body" idx="2"/>
          </p:nvPr>
        </p:nvSpPr>
        <p:spPr>
          <a:xfrm>
            <a:off x="609601" y="2130552"/>
            <a:ext cx="2852800" cy="4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gc6f5a023ce_1_1379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9" name="Google Shape;179;gc6f5a023ce_1_1379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0" name="Google Shape;180;gc6f5a023ce_1_1379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  <p:cxnSp>
        <p:nvCxnSpPr>
          <p:cNvPr id="181" name="Google Shape;181;gc6f5a023ce_1_1379"/>
          <p:cNvCxnSpPr/>
          <p:nvPr/>
        </p:nvCxnSpPr>
        <p:spPr>
          <a:xfrm rot="5400000">
            <a:off x="912181" y="3580030"/>
            <a:ext cx="5577900" cy="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c6f5a023ce_1_1387"/>
          <p:cNvSpPr txBox="1">
            <a:spLocks noGrp="1"/>
          </p:cNvSpPr>
          <p:nvPr>
            <p:ph type="title"/>
          </p:nvPr>
        </p:nvSpPr>
        <p:spPr>
          <a:xfrm>
            <a:off x="609600" y="792480"/>
            <a:ext cx="2856800" cy="12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c6f5a023ce_1_1387"/>
          <p:cNvSpPr>
            <a:spLocks noGrp="1"/>
          </p:cNvSpPr>
          <p:nvPr>
            <p:ph type="pic" idx="2"/>
          </p:nvPr>
        </p:nvSpPr>
        <p:spPr>
          <a:xfrm>
            <a:off x="3811480" y="838201"/>
            <a:ext cx="7872400" cy="5500500"/>
          </a:xfrm>
          <a:prstGeom prst="rect">
            <a:avLst/>
          </a:prstGeom>
          <a:solidFill>
            <a:schemeClr val="lt2"/>
          </a:solidFill>
          <a:ln w="762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58819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72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5" name="Google Shape;185;gc6f5a023ce_1_1387"/>
          <p:cNvSpPr txBox="1">
            <a:spLocks noGrp="1"/>
          </p:cNvSpPr>
          <p:nvPr>
            <p:ph type="body" idx="1"/>
          </p:nvPr>
        </p:nvSpPr>
        <p:spPr>
          <a:xfrm>
            <a:off x="609600" y="2133600"/>
            <a:ext cx="2852800" cy="4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SzPts val="119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9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6" name="Google Shape;186;gc6f5a023ce_1_1387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7" name="Google Shape;187;gc6f5a023ce_1_1387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8" name="Google Shape;188;gc6f5a023ce_1_1387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6f5a023ce_1_1394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c6f5a023ce_1_1394"/>
          <p:cNvSpPr txBox="1">
            <a:spLocks noGrp="1"/>
          </p:cNvSpPr>
          <p:nvPr>
            <p:ph type="body" idx="1"/>
          </p:nvPr>
        </p:nvSpPr>
        <p:spPr>
          <a:xfrm rot="5400000">
            <a:off x="3657600" y="-1447800"/>
            <a:ext cx="4876800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c6f5a023ce_1_1394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3" name="Google Shape;193;gc6f5a023ce_1_1394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4" name="Google Shape;194;gc6f5a023ce_1_1394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6f5a023ce_1_1400"/>
          <p:cNvSpPr txBox="1">
            <a:spLocks noGrp="1"/>
          </p:cNvSpPr>
          <p:nvPr>
            <p:ph type="title"/>
          </p:nvPr>
        </p:nvSpPr>
        <p:spPr>
          <a:xfrm rot="5400000">
            <a:off x="7277100" y="2171700"/>
            <a:ext cx="5867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c6f5a023ce_1_1400"/>
          <p:cNvSpPr txBox="1">
            <a:spLocks noGrp="1"/>
          </p:cNvSpPr>
          <p:nvPr>
            <p:ph type="body" idx="1"/>
          </p:nvPr>
        </p:nvSpPr>
        <p:spPr>
          <a:xfrm rot="5400000">
            <a:off x="1689100" y="-469900"/>
            <a:ext cx="5867400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•"/>
              <a:defRPr/>
            </a:lvl2pPr>
            <a:lvl3pPr marL="1371600" lvl="2" indent="-331469" algn="l" rtl="0">
              <a:spcBef>
                <a:spcPts val="360"/>
              </a:spcBef>
              <a:spcAft>
                <a:spcPts val="0"/>
              </a:spcAft>
              <a:buSzPts val="162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gc6f5a023ce_1_1400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9" name="Google Shape;199;gc6f5a023ce_1_1400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0" name="Google Shape;200;gc6f5a023ce_1_1400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/>
            </a:lvl1pPr>
            <a:lvl2pPr marL="0" lvl="1" indent="0" algn="l" rtl="0">
              <a:spcBef>
                <a:spcPts val="0"/>
              </a:spcBef>
              <a:buNone/>
              <a:defRPr/>
            </a:lvl2pPr>
            <a:lvl3pPr marL="0" lvl="2" indent="0" algn="l" rtl="0">
              <a:spcBef>
                <a:spcPts val="0"/>
              </a:spcBef>
              <a:buNone/>
              <a:defRPr/>
            </a:lvl3pPr>
            <a:lvl4pPr marL="0" lvl="3" indent="0" algn="l" rtl="0">
              <a:spcBef>
                <a:spcPts val="0"/>
              </a:spcBef>
              <a:buNone/>
              <a:defRPr/>
            </a:lvl4pPr>
            <a:lvl5pPr marL="0" lvl="4" indent="0" algn="l" rtl="0">
              <a:spcBef>
                <a:spcPts val="0"/>
              </a:spcBef>
              <a:buNone/>
              <a:defRPr/>
            </a:lvl5pPr>
            <a:lvl6pPr marL="0" lvl="5" indent="0" algn="l" rtl="0">
              <a:spcBef>
                <a:spcPts val="0"/>
              </a:spcBef>
              <a:buNone/>
              <a:defRPr/>
            </a:lvl6pPr>
            <a:lvl7pPr marL="0" lvl="6" indent="0" algn="l" rtl="0">
              <a:spcBef>
                <a:spcPts val="0"/>
              </a:spcBef>
              <a:buNone/>
              <a:defRPr/>
            </a:lvl7pPr>
            <a:lvl8pPr marL="0" lvl="7" indent="0" algn="l" rtl="0">
              <a:spcBef>
                <a:spcPts val="0"/>
              </a:spcBef>
              <a:buNone/>
              <a:defRPr/>
            </a:lvl8pPr>
            <a:lvl9pPr marL="0" lvl="8" indent="0" algn="l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6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7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8"/>
          <p:cNvSpPr txBox="1">
            <a:spLocks noGrp="1"/>
          </p:cNvSpPr>
          <p:nvPr>
            <p:ph type="subTitle" idx="1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9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9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9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0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body" idx="3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body" idx="2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body" idx="3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/>
          <p:nvPr/>
        </p:nvSpPr>
        <p:spPr>
          <a:xfrm>
            <a:off x="0" y="220680"/>
            <a:ext cx="12188640" cy="226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1" name="Google Shape;11;p42"/>
          <p:cNvSpPr/>
          <p:nvPr/>
        </p:nvSpPr>
        <p:spPr>
          <a:xfrm>
            <a:off x="0" y="0"/>
            <a:ext cx="12188640" cy="363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cxnSp>
        <p:nvCxnSpPr>
          <p:cNvPr id="12" name="Google Shape;12;p42"/>
          <p:cNvCxnSpPr/>
          <p:nvPr/>
        </p:nvCxnSpPr>
        <p:spPr>
          <a:xfrm>
            <a:off x="914400" y="3398400"/>
            <a:ext cx="10464480" cy="1440"/>
          </a:xfrm>
          <a:prstGeom prst="straightConnector1">
            <a:avLst/>
          </a:prstGeom>
          <a:noFill/>
          <a:ln w="190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4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2"/>
          <p:cNvSpPr/>
          <p:nvPr/>
        </p:nvSpPr>
        <p:spPr>
          <a:xfrm>
            <a:off x="0" y="220680"/>
            <a:ext cx="12190560" cy="227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65" name="Google Shape;65;p52"/>
          <p:cNvSpPr/>
          <p:nvPr/>
        </p:nvSpPr>
        <p:spPr>
          <a:xfrm>
            <a:off x="0" y="0"/>
            <a:ext cx="12190560" cy="364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66" name="Google Shape;66;p52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7" name="Google Shape;67;p52"/>
          <p:cNvSpPr txBox="1">
            <a:spLocks noGrp="1"/>
          </p:cNvSpPr>
          <p:nvPr>
            <p:ph type="body" idx="1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5a023ce_1_1321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c6f5a023ce_1_1321"/>
          <p:cNvSpPr txBox="1"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gc6f5a023ce_1_132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655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1469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1150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gc6f5a023ce_1_1321"/>
          <p:cNvSpPr/>
          <p:nvPr/>
        </p:nvSpPr>
        <p:spPr>
          <a:xfrm>
            <a:off x="0" y="0"/>
            <a:ext cx="12192000" cy="3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c6f5a023ce_1_1321"/>
          <p:cNvSpPr txBox="1">
            <a:spLocks noGrp="1"/>
          </p:cNvSpPr>
          <p:nvPr>
            <p:ph type="dt" idx="10"/>
          </p:nvPr>
        </p:nvSpPr>
        <p:spPr>
          <a:xfrm>
            <a:off x="609600" y="18288"/>
            <a:ext cx="38608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2" name="Google Shape;122;gc6f5a023ce_1_1321"/>
          <p:cNvSpPr txBox="1">
            <a:spLocks noGrp="1"/>
          </p:cNvSpPr>
          <p:nvPr>
            <p:ph type="ftr" idx="11"/>
          </p:nvPr>
        </p:nvSpPr>
        <p:spPr>
          <a:xfrm>
            <a:off x="4572000" y="18288"/>
            <a:ext cx="5486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3" name="Google Shape;123;gc6f5a023ce_1_1321"/>
          <p:cNvSpPr txBox="1">
            <a:spLocks noGrp="1"/>
          </p:cNvSpPr>
          <p:nvPr>
            <p:ph type="sldNum" idx="12"/>
          </p:nvPr>
        </p:nvSpPr>
        <p:spPr>
          <a:xfrm>
            <a:off x="10160000" y="18288"/>
            <a:ext cx="14224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3" r:id="rId8"/>
    <p:sldLayoutId id="2147483684" r:id="rId9"/>
    <p:sldLayoutId id="2147483685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2.png"/><Relationship Id="rId4" Type="http://schemas.openxmlformats.org/officeDocument/2006/relationships/hyperlink" Target="https://digitaldome.wits.ac.z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"/>
          <p:cNvSpPr/>
          <p:nvPr/>
        </p:nvSpPr>
        <p:spPr>
          <a:xfrm>
            <a:off x="882502" y="2267071"/>
            <a:ext cx="10887740" cy="8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r>
              <a:rPr lang="en-ZA" sz="2800" b="1" dirty="0">
                <a:solidFill>
                  <a:srgbClr val="D2533C"/>
                </a:solidFill>
              </a:rPr>
              <a:t>Correlating HI and large scale structure surveys</a:t>
            </a:r>
            <a:endParaRPr sz="2800" dirty="0"/>
          </a:p>
        </p:txBody>
      </p:sp>
      <p:sp>
        <p:nvSpPr>
          <p:cNvPr id="207" name="Google Shape;207;p1"/>
          <p:cNvSpPr/>
          <p:nvPr/>
        </p:nvSpPr>
        <p:spPr>
          <a:xfrm>
            <a:off x="956930" y="3505320"/>
            <a:ext cx="9495430" cy="248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 fontScale="92500" lnSpcReduction="10000"/>
          </a:bodyPr>
          <a:lstStyle/>
          <a:p>
            <a:r>
              <a:rPr lang="en-ZA" sz="2000" b="1" dirty="0">
                <a:solidFill>
                  <a:srgbClr val="57576E"/>
                </a:solidFill>
              </a:rPr>
              <a:t>Moumita Aich</a:t>
            </a:r>
            <a:endParaRPr sz="2000" dirty="0">
              <a:solidFill>
                <a:srgbClr val="57576E"/>
              </a:solidFill>
            </a:endParaRPr>
          </a:p>
          <a:p>
            <a:r>
              <a:rPr lang="en-ZA" sz="1800" i="1" dirty="0">
                <a:solidFill>
                  <a:srgbClr val="57576E"/>
                </a:solidFill>
              </a:rPr>
              <a:t>Wits Anglo American Digital Dome</a:t>
            </a:r>
          </a:p>
          <a:p>
            <a:r>
              <a:rPr lang="en-ZA" sz="1800" i="1" dirty="0">
                <a:solidFill>
                  <a:srgbClr val="57576E"/>
                </a:solidFill>
              </a:rPr>
              <a:t>University of the Witwatersrand</a:t>
            </a:r>
            <a:endParaRPr sz="1800" i="1" dirty="0"/>
          </a:p>
          <a:p>
            <a:pPr>
              <a:spcBef>
                <a:spcPts val="360"/>
              </a:spcBef>
            </a:pPr>
            <a:endParaRPr sz="1800" dirty="0"/>
          </a:p>
          <a:p>
            <a:pPr>
              <a:spcBef>
                <a:spcPts val="360"/>
              </a:spcBef>
            </a:pPr>
            <a:endParaRPr sz="1800" dirty="0"/>
          </a:p>
          <a:p>
            <a:pPr>
              <a:spcBef>
                <a:spcPts val="360"/>
              </a:spcBef>
            </a:pPr>
            <a:endParaRPr sz="1800" dirty="0"/>
          </a:p>
          <a:p>
            <a:pPr>
              <a:spcBef>
                <a:spcPts val="281"/>
              </a:spcBef>
            </a:pPr>
            <a:r>
              <a:rPr lang="en-ZA" sz="2200" b="1" dirty="0">
                <a:solidFill>
                  <a:srgbClr val="0070C0"/>
                </a:solidFill>
              </a:rPr>
              <a:t>SAIP, Astrophysics &amp; Space Science</a:t>
            </a:r>
            <a:endParaRPr sz="2200" dirty="0"/>
          </a:p>
          <a:p>
            <a:pPr>
              <a:spcBef>
                <a:spcPts val="281"/>
              </a:spcBef>
            </a:pPr>
            <a:r>
              <a:rPr lang="en-ZA" sz="2200" b="1" dirty="0">
                <a:solidFill>
                  <a:srgbClr val="0070C0"/>
                </a:solidFill>
              </a:rPr>
              <a:t>8 July 2025</a:t>
            </a:r>
            <a:endParaRPr sz="2200" dirty="0"/>
          </a:p>
          <a:p>
            <a:pPr>
              <a:spcBef>
                <a:spcPts val="360"/>
              </a:spcBef>
            </a:pPr>
            <a:endParaRPr sz="1800" dirty="0"/>
          </a:p>
          <a:p>
            <a:pPr>
              <a:spcBef>
                <a:spcPts val="360"/>
              </a:spcBef>
            </a:pPr>
            <a:endParaRPr sz="1800" dirty="0"/>
          </a:p>
        </p:txBody>
      </p:sp>
      <p:pic>
        <p:nvPicPr>
          <p:cNvPr id="2" name="Google Shape;209;p1">
            <a:extLst>
              <a:ext uri="{FF2B5EF4-FFF2-40B4-BE49-F238E27FC236}">
                <a16:creationId xmlns:a16="http://schemas.microsoft.com/office/drawing/2014/main" id="{C0533871-FAA6-5B9A-F5D9-A766CE4C48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0966" y="3808529"/>
            <a:ext cx="3039550" cy="196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0;p1">
            <a:extLst>
              <a:ext uri="{FF2B5EF4-FFF2-40B4-BE49-F238E27FC236}">
                <a16:creationId xmlns:a16="http://schemas.microsoft.com/office/drawing/2014/main" id="{C0913D5E-B44F-058C-BF06-1C9C107EA259}"/>
              </a:ext>
            </a:extLst>
          </p:cNvPr>
          <p:cNvSpPr/>
          <p:nvPr/>
        </p:nvSpPr>
        <p:spPr>
          <a:xfrm>
            <a:off x="8573442" y="6040529"/>
            <a:ext cx="31968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 i="1" u="none" strike="noStrike" cap="none" dirty="0">
                <a:solidFill>
                  <a:srgbClr val="FF0000"/>
                </a:solidFill>
              </a:rPr>
              <a:t>https://hirax.ukzn.ac.za/</a:t>
            </a:r>
            <a:endParaRPr sz="1800" b="1" i="0" u="none" strike="noStrike" cap="non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0"/>
          <p:cNvSpPr txBox="1">
            <a:spLocks noGrp="1"/>
          </p:cNvSpPr>
          <p:nvPr>
            <p:ph type="title"/>
          </p:nvPr>
        </p:nvSpPr>
        <p:spPr>
          <a:xfrm>
            <a:off x="298809" y="357933"/>
            <a:ext cx="870323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400"/>
            </a:pPr>
            <a:r>
              <a:rPr lang="en-US" sz="2400" dirty="0"/>
              <a:t>Vera Rubin Observatory (Legacy Survey of Space and Time)</a:t>
            </a:r>
            <a:endParaRPr sz="2400" dirty="0"/>
          </a:p>
        </p:txBody>
      </p:sp>
      <p:sp>
        <p:nvSpPr>
          <p:cNvPr id="368" name="Google Shape;368;p40"/>
          <p:cNvSpPr txBox="1"/>
          <p:nvPr/>
        </p:nvSpPr>
        <p:spPr>
          <a:xfrm>
            <a:off x="-1827145" y="-13551191"/>
            <a:ext cx="344898" cy="19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80000"/>
              </a:lnSpc>
              <a:buClr>
                <a:schemeClr val="dk2"/>
              </a:buClr>
              <a:buSzPts val="1000"/>
            </a:pPr>
            <a:r>
              <a:rPr lang="en-US" sz="1000">
                <a:solidFill>
                  <a:schemeClr val="dk2"/>
                </a:solidFill>
              </a:rPr>
              <a:t>The 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369" name="Google Shape;369;p40" descr="mage result for ls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8844" y="4079383"/>
            <a:ext cx="2407156" cy="2420684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0"/>
          <p:cNvSpPr/>
          <p:nvPr/>
        </p:nvSpPr>
        <p:spPr>
          <a:xfrm>
            <a:off x="202664" y="1348533"/>
            <a:ext cx="560281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dk1"/>
                </a:solidFill>
              </a:rPr>
              <a:t>Conduct a 10-year survey of the sky, to address</a:t>
            </a:r>
            <a:endParaRPr dirty="0"/>
          </a:p>
          <a:p>
            <a:endParaRPr sz="18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Probing </a:t>
            </a:r>
            <a:r>
              <a:rPr lang="en-US" sz="1800" dirty="0">
                <a:solidFill>
                  <a:srgbClr val="FF0000"/>
                </a:solidFill>
              </a:rPr>
              <a:t>dark matter and dark energy</a:t>
            </a:r>
            <a:endParaRPr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hazardous asteroids and the remote Solar System</a:t>
            </a:r>
            <a:endParaRPr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transient </a:t>
            </a:r>
            <a:r>
              <a:rPr lang="en-US" sz="1800" dirty="0">
                <a:solidFill>
                  <a:srgbClr val="FF0000"/>
                </a:solidFill>
              </a:rPr>
              <a:t>optical sky</a:t>
            </a:r>
            <a:endParaRPr dirty="0"/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formation and structure of the </a:t>
            </a:r>
            <a:r>
              <a:rPr lang="en-US" sz="1800" dirty="0">
                <a:solidFill>
                  <a:srgbClr val="FF0000"/>
                </a:solidFill>
              </a:rPr>
              <a:t>Milky Way</a:t>
            </a:r>
            <a:endParaRPr dirty="0"/>
          </a:p>
        </p:txBody>
      </p:sp>
      <p:sp>
        <p:nvSpPr>
          <p:cNvPr id="371" name="Google Shape;371;p40"/>
          <p:cNvSpPr/>
          <p:nvPr/>
        </p:nvSpPr>
        <p:spPr>
          <a:xfrm>
            <a:off x="3531735" y="6500067"/>
            <a:ext cx="37048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600" dirty="0">
                <a:solidFill>
                  <a:schemeClr val="dk1"/>
                </a:solidFill>
              </a:rPr>
              <a:t>Cerro Pachón in northern Chile 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372" name="Google Shape;372;p40"/>
          <p:cNvSpPr/>
          <p:nvPr/>
        </p:nvSpPr>
        <p:spPr>
          <a:xfrm>
            <a:off x="202664" y="3830651"/>
            <a:ext cx="7257653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 dirty="0">
                <a:solidFill>
                  <a:schemeClr val="dk1"/>
                </a:solidFill>
              </a:rPr>
              <a:t>Contiguous overlapping imaging of over half the sky </a:t>
            </a:r>
            <a:endParaRPr sz="1800" dirty="0">
              <a:solidFill>
                <a:schemeClr val="dk1"/>
              </a:solidFill>
            </a:endParaRPr>
          </a:p>
          <a:p>
            <a:r>
              <a:rPr lang="en-US" sz="1800" b="1" dirty="0">
                <a:solidFill>
                  <a:schemeClr val="dk1"/>
                </a:solidFill>
              </a:rPr>
              <a:t>6 bands </a:t>
            </a:r>
            <a:r>
              <a:rPr lang="en-US" sz="1800" dirty="0">
                <a:solidFill>
                  <a:schemeClr val="dk1"/>
                </a:solidFill>
              </a:rPr>
              <a:t>(</a:t>
            </a:r>
            <a:r>
              <a:rPr lang="en-US" sz="1800" dirty="0" err="1">
                <a:solidFill>
                  <a:schemeClr val="dk1"/>
                </a:solidFill>
              </a:rPr>
              <a:t>ugrizy</a:t>
            </a:r>
            <a:r>
              <a:rPr lang="en-US" sz="1800" dirty="0">
                <a:solidFill>
                  <a:schemeClr val="dk1"/>
                </a:solidFill>
              </a:rPr>
              <a:t>, 320–1050 nm) </a:t>
            </a:r>
            <a:endParaRPr sz="1800" dirty="0">
              <a:solidFill>
                <a:schemeClr val="dk1"/>
              </a:solidFill>
            </a:endParaRPr>
          </a:p>
          <a:p>
            <a:endParaRPr sz="1800" dirty="0">
              <a:solidFill>
                <a:schemeClr val="dk1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Large field of view</a:t>
            </a:r>
            <a:r>
              <a:rPr lang="en-US" sz="1800" dirty="0">
                <a:solidFill>
                  <a:schemeClr val="dk1"/>
                </a:solidFill>
              </a:rPr>
              <a:t> (9.6 deg</a:t>
            </a:r>
            <a:r>
              <a:rPr lang="en-US" sz="1800" baseline="30000" dirty="0">
                <a:solidFill>
                  <a:schemeClr val="dk1"/>
                </a:solidFill>
              </a:rPr>
              <a:t>2</a:t>
            </a:r>
            <a:r>
              <a:rPr lang="en-US" sz="1800" dirty="0">
                <a:solidFill>
                  <a:schemeClr val="dk1"/>
                </a:solidFill>
              </a:rPr>
              <a:t>)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endParaRPr sz="1800" dirty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0.2×0.2 arcsec</a:t>
            </a:r>
            <a:r>
              <a:rPr lang="en-US" sz="1800" baseline="30000" dirty="0">
                <a:solidFill>
                  <a:srgbClr val="0070C0"/>
                </a:solidFill>
              </a:rPr>
              <a:t>2</a:t>
            </a:r>
            <a:r>
              <a:rPr lang="en-US" sz="1800" dirty="0">
                <a:solidFill>
                  <a:srgbClr val="0070C0"/>
                </a:solidFill>
              </a:rPr>
              <a:t> pixels</a:t>
            </a:r>
            <a:endParaRPr sz="1800" dirty="0">
              <a:solidFill>
                <a:srgbClr val="0070C0"/>
              </a:solidFill>
            </a:endParaRPr>
          </a:p>
          <a:p>
            <a:endParaRPr sz="1800" dirty="0">
              <a:solidFill>
                <a:schemeClr val="dk1"/>
              </a:solidFill>
            </a:endParaRPr>
          </a:p>
          <a:p>
            <a:r>
              <a:rPr lang="en-US" sz="1800" dirty="0">
                <a:solidFill>
                  <a:schemeClr val="dk1"/>
                </a:solidFill>
              </a:rPr>
              <a:t>Effective diameter of 6.5m </a:t>
            </a:r>
            <a:endParaRPr sz="1800" dirty="0">
              <a:solidFill>
                <a:schemeClr val="dk1"/>
              </a:solidFill>
            </a:endParaRPr>
          </a:p>
          <a:p>
            <a:r>
              <a:rPr lang="en-US" sz="1800" dirty="0">
                <a:solidFill>
                  <a:schemeClr val="dk1"/>
                </a:solidFill>
              </a:rPr>
              <a:t>3.2 Giga pixels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FA2A5-A113-6A73-BBEA-D93236579CC8}"/>
              </a:ext>
            </a:extLst>
          </p:cNvPr>
          <p:cNvSpPr txBox="1"/>
          <p:nvPr/>
        </p:nvSpPr>
        <p:spPr>
          <a:xfrm>
            <a:off x="6666615" y="1348533"/>
            <a:ext cx="53227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Two key probes in the Rubin-LSST dark energy programme</a:t>
            </a:r>
          </a:p>
          <a:p>
            <a:endParaRPr lang="en-GB" sz="1800" dirty="0"/>
          </a:p>
          <a:p>
            <a:pPr lvl="1"/>
            <a:r>
              <a:rPr lang="en-GB" sz="1600" dirty="0">
                <a:solidFill>
                  <a:srgbClr val="FF0000"/>
                </a:solidFill>
              </a:rPr>
              <a:t>Cosmic shear</a:t>
            </a:r>
            <a:r>
              <a:rPr lang="en-GB" sz="1600" dirty="0"/>
              <a:t> - probes the growth of structure and the geometry of the universe</a:t>
            </a:r>
          </a:p>
          <a:p>
            <a:pPr lvl="1"/>
            <a:r>
              <a:rPr lang="en-GB" sz="1600" dirty="0">
                <a:solidFill>
                  <a:srgbClr val="FF0000"/>
                </a:solidFill>
              </a:rPr>
              <a:t>Baryon Acoustic Oscillation (BAO) signature</a:t>
            </a:r>
            <a:r>
              <a:rPr lang="en-GB" sz="1600" dirty="0"/>
              <a:t> - probes the growth of structure and the geometry of the universe</a:t>
            </a:r>
          </a:p>
          <a:p>
            <a:pPr lvl="1"/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HI intensity mapping surveys</a:t>
            </a:r>
            <a:r>
              <a:rPr lang="en-GB" sz="1600" dirty="0"/>
              <a:t> - biased tracer of the large-scale structure, correlates with the </a:t>
            </a:r>
            <a:r>
              <a:rPr lang="en-GB" sz="1600" b="1" dirty="0">
                <a:solidFill>
                  <a:srgbClr val="FF0000"/>
                </a:solidFill>
              </a:rPr>
              <a:t>galaxy</a:t>
            </a:r>
            <a:r>
              <a:rPr lang="en-GB" sz="1600" dirty="0"/>
              <a:t> (trace stars) and </a:t>
            </a:r>
            <a:r>
              <a:rPr lang="en-GB" sz="1600" b="1" dirty="0">
                <a:solidFill>
                  <a:srgbClr val="FF0000"/>
                </a:solidFill>
              </a:rPr>
              <a:t>shear</a:t>
            </a:r>
            <a:r>
              <a:rPr lang="en-GB" sz="1600" dirty="0">
                <a:solidFill>
                  <a:srgbClr val="FF0000"/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distributions</a:t>
            </a:r>
            <a:r>
              <a:rPr lang="en-GB" sz="1600" dirty="0"/>
              <a:t> (trace dark matter)</a:t>
            </a:r>
          </a:p>
          <a:p>
            <a:endParaRPr lang="en-GB" sz="1600" dirty="0"/>
          </a:p>
          <a:p>
            <a:r>
              <a:rPr lang="en-GB" sz="1600" dirty="0"/>
              <a:t>Joint power spectra - probe relationship between </a:t>
            </a:r>
            <a:r>
              <a:rPr lang="en-GB" sz="1600" dirty="0">
                <a:solidFill>
                  <a:srgbClr val="FF0000"/>
                </a:solidFill>
              </a:rPr>
              <a:t>neutral hydrogen, stars and dark matter</a:t>
            </a:r>
            <a:r>
              <a:rPr lang="en-GB" sz="1600" dirty="0"/>
              <a:t>, sensitive to cosmological quantities, </a:t>
            </a:r>
            <a:r>
              <a:rPr lang="en-GB" sz="1600" dirty="0">
                <a:solidFill>
                  <a:srgbClr val="FF0000"/>
                </a:solidFill>
              </a:rPr>
              <a:t>breaks parameter degeneracies</a:t>
            </a:r>
            <a:r>
              <a:rPr lang="en-GB" sz="1600" dirty="0"/>
              <a:t> present in any single probe</a:t>
            </a:r>
          </a:p>
          <a:p>
            <a:endParaRPr lang="en-ZA" sz="1800" dirty="0"/>
          </a:p>
        </p:txBody>
      </p:sp>
    </p:spTree>
    <p:extLst>
      <p:ext uri="{BB962C8B-B14F-4D97-AF65-F5344CB8AC3E}">
        <p14:creationId xmlns:p14="http://schemas.microsoft.com/office/powerpoint/2010/main" val="344928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87AC416F-63E7-DE64-2743-714E13E5A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>
            <a:extLst>
              <a:ext uri="{FF2B5EF4-FFF2-40B4-BE49-F238E27FC236}">
                <a16:creationId xmlns:a16="http://schemas.microsoft.com/office/drawing/2014/main" id="{3540CCAB-A6FC-116F-4AA6-E1FE3A4F2B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838" y="531217"/>
            <a:ext cx="11536324" cy="69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D2533C"/>
              </a:buClr>
              <a:buSzPts val="2800"/>
            </a:pPr>
            <a:r>
              <a:rPr lang="en-US" sz="2800" dirty="0">
                <a:solidFill>
                  <a:srgbClr val="D2533C"/>
                </a:solidFill>
              </a:rPr>
              <a:t>Cumulative signal to noise ratio (SNR) auto- and cross-correlations</a:t>
            </a:r>
            <a:endParaRPr dirty="0"/>
          </a:p>
        </p:txBody>
      </p:sp>
      <p:sp>
        <p:nvSpPr>
          <p:cNvPr id="241" name="Google Shape;241;p26">
            <a:extLst>
              <a:ext uri="{FF2B5EF4-FFF2-40B4-BE49-F238E27FC236}">
                <a16:creationId xmlns:a16="http://schemas.microsoft.com/office/drawing/2014/main" id="{AD3FE0F1-5397-EBC8-7FF2-943801524130}"/>
              </a:ext>
            </a:extLst>
          </p:cNvPr>
          <p:cNvSpPr txBox="1"/>
          <p:nvPr/>
        </p:nvSpPr>
        <p:spPr>
          <a:xfrm>
            <a:off x="3346005" y="1306865"/>
            <a:ext cx="1193211" cy="276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t="-77775" b="-1044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800"/>
              <a:t> </a:t>
            </a:r>
            <a:endParaRPr/>
          </a:p>
        </p:txBody>
      </p:sp>
      <p:pic>
        <p:nvPicPr>
          <p:cNvPr id="6" name="Picture 5" descr="A colorful chart with numbers&#10;&#10;AI-generated content may be incorrect.">
            <a:extLst>
              <a:ext uri="{FF2B5EF4-FFF2-40B4-BE49-F238E27FC236}">
                <a16:creationId xmlns:a16="http://schemas.microsoft.com/office/drawing/2014/main" id="{9C28ABB6-CBB1-0B4A-9AB0-B96ACA4FF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76837"/>
            <a:ext cx="4429488" cy="3322116"/>
          </a:xfrm>
          <a:prstGeom prst="rect">
            <a:avLst/>
          </a:prstGeom>
        </p:spPr>
      </p:pic>
      <p:pic>
        <p:nvPicPr>
          <p:cNvPr id="10" name="Picture 9" descr="A blue square with a rainbow colored square&#10;&#10;AI-generated content may be incorrect.">
            <a:extLst>
              <a:ext uri="{FF2B5EF4-FFF2-40B4-BE49-F238E27FC236}">
                <a16:creationId xmlns:a16="http://schemas.microsoft.com/office/drawing/2014/main" id="{7458A11E-9B6E-D914-9B14-38C2E00D0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000" y="1576837"/>
            <a:ext cx="4429488" cy="3322116"/>
          </a:xfrm>
          <a:prstGeom prst="rect">
            <a:avLst/>
          </a:prstGeom>
        </p:spPr>
      </p:pic>
      <p:sp>
        <p:nvSpPr>
          <p:cNvPr id="2" name="Google Shape;422;p46">
            <a:extLst>
              <a:ext uri="{FF2B5EF4-FFF2-40B4-BE49-F238E27FC236}">
                <a16:creationId xmlns:a16="http://schemas.microsoft.com/office/drawing/2014/main" id="{010D70BB-EB21-BC7E-5C86-9B7E593B88E1}"/>
              </a:ext>
            </a:extLst>
          </p:cNvPr>
          <p:cNvSpPr txBox="1"/>
          <p:nvPr/>
        </p:nvSpPr>
        <p:spPr>
          <a:xfrm>
            <a:off x="1955012" y="5043303"/>
            <a:ext cx="36599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Observational Fourier coordinates</a:t>
            </a:r>
            <a:endParaRPr sz="1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oogle Shape;423;p46">
            <a:extLst>
              <a:ext uri="{FF2B5EF4-FFF2-40B4-BE49-F238E27FC236}">
                <a16:creationId xmlns:a16="http://schemas.microsoft.com/office/drawing/2014/main" id="{E047687C-39DF-B414-E93D-E53DC71E03B8}"/>
              </a:ext>
            </a:extLst>
          </p:cNvPr>
          <p:cNvGrpSpPr/>
          <p:nvPr/>
        </p:nvGrpSpPr>
        <p:grpSpPr>
          <a:xfrm>
            <a:off x="2081675" y="5502210"/>
            <a:ext cx="3659976" cy="824573"/>
            <a:chOff x="1361600" y="5403790"/>
            <a:chExt cx="5825866" cy="1248398"/>
          </a:xfrm>
        </p:grpSpPr>
        <p:pic>
          <p:nvPicPr>
            <p:cNvPr id="4" name="Google Shape;424;p46">
              <a:extLst>
                <a:ext uri="{FF2B5EF4-FFF2-40B4-BE49-F238E27FC236}">
                  <a16:creationId xmlns:a16="http://schemas.microsoft.com/office/drawing/2014/main" id="{8BE12F18-36FF-79DC-F022-F78E508EED8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064860" y="5409269"/>
              <a:ext cx="1122606" cy="684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425;p46">
              <a:extLst>
                <a:ext uri="{FF2B5EF4-FFF2-40B4-BE49-F238E27FC236}">
                  <a16:creationId xmlns:a16="http://schemas.microsoft.com/office/drawing/2014/main" id="{87234AC5-D9F5-20EB-586D-5ED661A9025F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5848" b="-5848"/>
            <a:stretch/>
          </p:blipFill>
          <p:spPr>
            <a:xfrm>
              <a:off x="1361600" y="5403790"/>
              <a:ext cx="3767389" cy="8752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" name="Google Shape;426;p46">
              <a:extLst>
                <a:ext uri="{FF2B5EF4-FFF2-40B4-BE49-F238E27FC236}">
                  <a16:creationId xmlns:a16="http://schemas.microsoft.com/office/drawing/2014/main" id="{8AF05861-67B6-1EF3-A5F1-C4CFF4C6A8BC}"/>
                </a:ext>
              </a:extLst>
            </p:cNvPr>
            <p:cNvCxnSpPr/>
            <p:nvPr/>
          </p:nvCxnSpPr>
          <p:spPr>
            <a:xfrm>
              <a:off x="5273458" y="5751759"/>
              <a:ext cx="646933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8" name="Google Shape;427;p46">
              <a:extLst>
                <a:ext uri="{FF2B5EF4-FFF2-40B4-BE49-F238E27FC236}">
                  <a16:creationId xmlns:a16="http://schemas.microsoft.com/office/drawing/2014/main" id="{09B14796-3C27-EDC2-74E7-BFCEBE1DE1F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63569" y="6234188"/>
              <a:ext cx="2433355" cy="41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305;p30">
            <a:extLst>
              <a:ext uri="{FF2B5EF4-FFF2-40B4-BE49-F238E27FC236}">
                <a16:creationId xmlns:a16="http://schemas.microsoft.com/office/drawing/2014/main" id="{939A9318-2EF6-85D2-3AAB-A3C1628E377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24853" y="1892596"/>
            <a:ext cx="4252159" cy="2712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0E1CD3-2CAA-3217-A077-5EDC4FCB797F}"/>
              </a:ext>
            </a:extLst>
          </p:cNvPr>
          <p:cNvSpPr txBox="1"/>
          <p:nvPr/>
        </p:nvSpPr>
        <p:spPr>
          <a:xfrm>
            <a:off x="6915523" y="5008927"/>
            <a:ext cx="5276477" cy="145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dk1"/>
              </a:buClr>
              <a:buSzPts val="1500"/>
              <a:buFont typeface="Arial"/>
              <a:buChar char="•"/>
            </a:pPr>
            <a:r>
              <a:rPr lang="en-ZA" sz="1400" dirty="0">
                <a:solidFill>
                  <a:schemeClr val="dk1"/>
                </a:solidFill>
              </a:rPr>
              <a:t>Foregrounds contaminate the </a:t>
            </a:r>
            <a:r>
              <a:rPr lang="en-ZA" sz="1400" dirty="0">
                <a:solidFill>
                  <a:srgbClr val="FF0000"/>
                </a:solidFill>
              </a:rPr>
              <a:t>large scale frequency </a:t>
            </a:r>
            <a:r>
              <a:rPr lang="en-ZA" sz="1400" dirty="0">
                <a:solidFill>
                  <a:schemeClr val="dk1"/>
                </a:solidFill>
              </a:rPr>
              <a:t>modes (</a:t>
            </a:r>
            <a:r>
              <a:rPr lang="en-ZA" sz="1400" dirty="0">
                <a:solidFill>
                  <a:srgbClr val="FF0000"/>
                </a:solidFill>
              </a:rPr>
              <a:t>small </a:t>
            </a:r>
            <a:r>
              <a:rPr lang="en-ZA" sz="1400" dirty="0" err="1">
                <a:solidFill>
                  <a:srgbClr val="FF0000"/>
                </a:solidFill>
              </a:rPr>
              <a:t>k</a:t>
            </a:r>
            <a:r>
              <a:rPr lang="en-ZA" sz="1400" baseline="-25000" dirty="0" err="1">
                <a:solidFill>
                  <a:srgbClr val="FF0000"/>
                </a:solidFill>
              </a:rPr>
              <a:t>parallel</a:t>
            </a:r>
            <a:r>
              <a:rPr lang="en-ZA" sz="1400" dirty="0">
                <a:solidFill>
                  <a:schemeClr val="dk1"/>
                </a:solidFill>
              </a:rPr>
              <a:t>)</a:t>
            </a:r>
            <a:endParaRPr lang="en-ZA" dirty="0"/>
          </a:p>
          <a:p>
            <a:pPr marL="285750" indent="-190500">
              <a:buClr>
                <a:schemeClr val="dk1"/>
              </a:buClr>
              <a:buSzPts val="1500"/>
            </a:pPr>
            <a:endParaRPr lang="en-ZA" sz="1400" baseline="-250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500"/>
              <a:buFont typeface="Arial"/>
              <a:buChar char="•"/>
            </a:pPr>
            <a:r>
              <a:rPr lang="en-ZA" sz="1400" dirty="0">
                <a:solidFill>
                  <a:schemeClr val="dk1"/>
                </a:solidFill>
              </a:rPr>
              <a:t>Dominant effect of foreground removal is that we become </a:t>
            </a:r>
            <a:r>
              <a:rPr lang="en-ZA" sz="1400" dirty="0">
                <a:solidFill>
                  <a:srgbClr val="FF0000"/>
                </a:solidFill>
              </a:rPr>
              <a:t>insensitive to power at low </a:t>
            </a:r>
            <a:r>
              <a:rPr lang="en-ZA" sz="1400" dirty="0" err="1">
                <a:solidFill>
                  <a:srgbClr val="FF0000"/>
                </a:solidFill>
              </a:rPr>
              <a:t>k</a:t>
            </a:r>
            <a:r>
              <a:rPr lang="en-ZA" sz="1400" baseline="-25000" dirty="0" err="1">
                <a:solidFill>
                  <a:srgbClr val="FF0000"/>
                </a:solidFill>
              </a:rPr>
              <a:t>parallel</a:t>
            </a:r>
            <a:endParaRPr lang="en-ZA" sz="1400" baseline="-25000" dirty="0">
              <a:solidFill>
                <a:srgbClr val="FF0000"/>
              </a:solidFill>
            </a:endParaRPr>
          </a:p>
          <a:p>
            <a:pPr marL="285750" indent="-190500">
              <a:buClr>
                <a:schemeClr val="dk1"/>
              </a:buClr>
              <a:buSzPts val="1500"/>
            </a:pPr>
            <a:endParaRPr lang="en-ZA" sz="1400" baseline="-250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500"/>
              <a:buFont typeface="Arial"/>
              <a:buChar char="•"/>
            </a:pPr>
            <a:r>
              <a:rPr lang="en-ZA" sz="1400" b="1" dirty="0">
                <a:solidFill>
                  <a:schemeClr val="dk1"/>
                </a:solidFill>
              </a:rPr>
              <a:t>Avoid </a:t>
            </a:r>
            <a:r>
              <a:rPr lang="en-ZA" sz="1400" b="1" dirty="0" err="1">
                <a:solidFill>
                  <a:srgbClr val="FF0000"/>
                </a:solidFill>
              </a:rPr>
              <a:t>k</a:t>
            </a:r>
            <a:r>
              <a:rPr lang="en-ZA" sz="1400" b="1" baseline="-25000" dirty="0" err="1">
                <a:solidFill>
                  <a:srgbClr val="FF0000"/>
                </a:solidFill>
              </a:rPr>
              <a:t>parallel</a:t>
            </a:r>
            <a:r>
              <a:rPr lang="en-ZA" sz="1400" b="1" baseline="-25000" dirty="0">
                <a:solidFill>
                  <a:srgbClr val="FF0000"/>
                </a:solidFill>
              </a:rPr>
              <a:t> </a:t>
            </a:r>
            <a:r>
              <a:rPr lang="en-ZA" sz="1400" b="1" dirty="0">
                <a:solidFill>
                  <a:srgbClr val="FF0000"/>
                </a:solidFill>
              </a:rPr>
              <a:t>&lt; 0.01 Mpc</a:t>
            </a:r>
            <a:r>
              <a:rPr lang="en-ZA" sz="1400" b="1" baseline="30000" dirty="0">
                <a:solidFill>
                  <a:srgbClr val="FF0000"/>
                </a:solidFill>
              </a:rPr>
              <a:t>-1</a:t>
            </a:r>
            <a:endParaRPr lang="en-ZA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9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 txBox="1">
            <a:spLocks noGrp="1"/>
          </p:cNvSpPr>
          <p:nvPr>
            <p:ph type="body" idx="1"/>
          </p:nvPr>
        </p:nvSpPr>
        <p:spPr>
          <a:xfrm>
            <a:off x="129890" y="1157889"/>
            <a:ext cx="11045253" cy="600550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67" t="-616" r="-61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indent="-182880">
              <a:spcBef>
                <a:spcPts val="0"/>
              </a:spcBef>
              <a:buSzPts val="2040"/>
            </a:pPr>
            <a:r>
              <a:rPr lang="en-US" dirty="0"/>
              <a:t> 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CEB57-7A8B-E23E-744F-5B72AE57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700"/>
          <a:stretch/>
        </p:blipFill>
        <p:spPr>
          <a:xfrm>
            <a:off x="9218101" y="4177927"/>
            <a:ext cx="2927232" cy="2615860"/>
          </a:xfrm>
          <a:prstGeom prst="rect">
            <a:avLst/>
          </a:prstGeom>
        </p:spPr>
      </p:pic>
      <p:sp>
        <p:nvSpPr>
          <p:cNvPr id="331" name="Google Shape;331;p33"/>
          <p:cNvSpPr txBox="1">
            <a:spLocks noGrp="1"/>
          </p:cNvSpPr>
          <p:nvPr>
            <p:ph type="title"/>
          </p:nvPr>
        </p:nvSpPr>
        <p:spPr>
          <a:xfrm>
            <a:off x="310319" y="286299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800"/>
            </a:pPr>
            <a:r>
              <a:rPr lang="en-US" sz="2800" dirty="0"/>
              <a:t>Higher order correlations: bispectrum</a:t>
            </a:r>
            <a:endParaRPr sz="28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79ED354-D8FD-C5F1-D405-4ECC53B60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076" y="4137954"/>
            <a:ext cx="3487811" cy="2615860"/>
          </a:xfrm>
          <a:prstGeom prst="rect">
            <a:avLst/>
          </a:prstGeom>
        </p:spPr>
      </p:pic>
      <p:sp>
        <p:nvSpPr>
          <p:cNvPr id="333" name="Google Shape;333;p33"/>
          <p:cNvSpPr/>
          <p:nvPr/>
        </p:nvSpPr>
        <p:spPr>
          <a:xfrm>
            <a:off x="4425119" y="2652403"/>
            <a:ext cx="4251048" cy="755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</a:rPr>
              <a:t>Density fluctuations are higher in regions </a:t>
            </a:r>
          </a:p>
          <a:p>
            <a:pPr algn="ctr"/>
            <a:r>
              <a:rPr lang="en-US" dirty="0">
                <a:solidFill>
                  <a:schemeClr val="dk1"/>
                </a:solidFill>
              </a:rPr>
              <a:t>with a higher background over-density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334" name="Google Shape;334;p33"/>
          <p:cNvGrpSpPr/>
          <p:nvPr/>
        </p:nvGrpSpPr>
        <p:grpSpPr>
          <a:xfrm>
            <a:off x="383148" y="2637806"/>
            <a:ext cx="3438395" cy="1522834"/>
            <a:chOff x="1872000" y="2526146"/>
            <a:chExt cx="4680000" cy="2082412"/>
          </a:xfrm>
        </p:grpSpPr>
        <p:pic>
          <p:nvPicPr>
            <p:cNvPr id="335" name="Google Shape;335;p33"/>
            <p:cNvPicPr preferRelativeResize="0"/>
            <p:nvPr/>
          </p:nvPicPr>
          <p:blipFill rotWithShape="1">
            <a:blip r:embed="rId6">
              <a:alphaModFix/>
            </a:blip>
            <a:srcRect l="20496" r="28325"/>
            <a:stretch/>
          </p:blipFill>
          <p:spPr>
            <a:xfrm>
              <a:off x="1872000" y="2526146"/>
              <a:ext cx="4680000" cy="2082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33"/>
            <p:cNvSpPr txBox="1"/>
            <p:nvPr/>
          </p:nvSpPr>
          <p:spPr>
            <a:xfrm>
              <a:off x="3422072" y="2639291"/>
              <a:ext cx="703654" cy="276999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12148" r="-12147" b="-2926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800"/>
                <a:t> </a:t>
              </a:r>
              <a:endParaRPr/>
            </a:p>
          </p:txBody>
        </p:sp>
        <p:sp>
          <p:nvSpPr>
            <p:cNvPr id="337" name="Google Shape;337;p33"/>
            <p:cNvSpPr txBox="1"/>
            <p:nvPr/>
          </p:nvSpPr>
          <p:spPr>
            <a:xfrm>
              <a:off x="5001490" y="4191000"/>
              <a:ext cx="665182" cy="27699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l="-13859" t="-31706" r="-30689" b="-6585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sz="1800"/>
                <a:t> </a:t>
              </a:r>
              <a:endParaRPr/>
            </a:p>
          </p:txBody>
        </p:sp>
      </p:grp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086708CD-7C82-056B-4933-4F393596C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6443" y="4160640"/>
            <a:ext cx="3369797" cy="2527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74797F-F24E-780C-FA83-B65DFA0698BE}"/>
              </a:ext>
            </a:extLst>
          </p:cNvPr>
          <p:cNvSpPr txBox="1"/>
          <p:nvPr/>
        </p:nvSpPr>
        <p:spPr>
          <a:xfrm>
            <a:off x="7642797" y="3813399"/>
            <a:ext cx="1138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HI – 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A76C5-BD38-DAF6-BD60-81D3E0C266FE}"/>
              </a:ext>
            </a:extLst>
          </p:cNvPr>
          <p:cNvSpPr txBox="1"/>
          <p:nvPr/>
        </p:nvSpPr>
        <p:spPr>
          <a:xfrm>
            <a:off x="10575544" y="3928774"/>
            <a:ext cx="1311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HI – HI - gal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57BDE-1379-550D-A33C-2115023469F2}"/>
              </a:ext>
            </a:extLst>
          </p:cNvPr>
          <p:cNvSpPr txBox="1"/>
          <p:nvPr/>
        </p:nvSpPr>
        <p:spPr>
          <a:xfrm>
            <a:off x="4371696" y="3813400"/>
            <a:ext cx="1138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HI – HI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08A70-404A-7D04-F918-97F9541CB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02790A-7598-5AA0-FE68-C40BBAFF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96333"/>
            <a:ext cx="8991600" cy="1078244"/>
          </a:xfrm>
        </p:spPr>
        <p:txBody>
          <a:bodyPr/>
          <a:lstStyle/>
          <a:p>
            <a:pPr algn="ctr"/>
            <a:r>
              <a:rPr lang="en-ZA" sz="2800" dirty="0"/>
              <a:t>Fisher analysis: higher order correlations </a:t>
            </a:r>
            <a:br>
              <a:rPr lang="en-ZA" sz="2800" dirty="0"/>
            </a:br>
            <a:r>
              <a:rPr lang="en-ZA" sz="2800" dirty="0"/>
              <a:t>(HI-HI-galaxy bispectrum)</a:t>
            </a:r>
            <a:endParaRPr lang="en-GB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884DF-8BB6-4EA9-B41D-E50C18C8C4CC}"/>
              </a:ext>
            </a:extLst>
          </p:cNvPr>
          <p:cNvSpPr txBox="1"/>
          <p:nvPr/>
        </p:nvSpPr>
        <p:spPr>
          <a:xfrm>
            <a:off x="7879644" y="1286934"/>
            <a:ext cx="2788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" name="Google Shape;629;gc6f5a023ce_1_1029">
            <a:extLst>
              <a:ext uri="{FF2B5EF4-FFF2-40B4-BE49-F238E27FC236}">
                <a16:creationId xmlns:a16="http://schemas.microsoft.com/office/drawing/2014/main" id="{29E8B734-484F-02C8-4E63-E7B15ED49C68}"/>
              </a:ext>
            </a:extLst>
          </p:cNvPr>
          <p:cNvSpPr txBox="1"/>
          <p:nvPr/>
        </p:nvSpPr>
        <p:spPr>
          <a:xfrm>
            <a:off x="8997886" y="6255939"/>
            <a:ext cx="3194114" cy="37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ZA" sz="1200" b="1" i="1">
                <a:solidFill>
                  <a:schemeClr val="dk2"/>
                </a:solidFill>
              </a:rPr>
              <a:t>Plot from W. Naidoo</a:t>
            </a:r>
          </a:p>
          <a:p>
            <a:r>
              <a:rPr lang="en-ZA" sz="1200" b="1" i="1">
                <a:solidFill>
                  <a:schemeClr val="dk2"/>
                </a:solidFill>
              </a:rPr>
              <a:t>W. Naidoo, M. Aich, K. Moodley (in prep)</a:t>
            </a:r>
            <a:endParaRPr sz="1200" b="1" i="1" dirty="0">
              <a:solidFill>
                <a:schemeClr val="dk2"/>
              </a:solidFill>
            </a:endParaRPr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D61E1210-9D98-8BB8-958C-7B2CDCD1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642" y="1440822"/>
            <a:ext cx="9144000" cy="4848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7AF5B1-71F3-62E3-DB16-FD100DC970C2}"/>
              </a:ext>
            </a:extLst>
          </p:cNvPr>
          <p:cNvSpPr txBox="1"/>
          <p:nvPr/>
        </p:nvSpPr>
        <p:spPr>
          <a:xfrm>
            <a:off x="167462" y="2889432"/>
            <a:ext cx="26111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800" dirty="0">
                <a:solidFill>
                  <a:schemeClr val="tx1"/>
                </a:solidFill>
              </a:rPr>
              <a:t>Different combinations of the cosmological parameters appear in the auto, cross, and the bi-spectrum, which helps in breaking </a:t>
            </a:r>
            <a:r>
              <a:rPr lang="en-ZA" sz="1800" dirty="0">
                <a:solidFill>
                  <a:srgbClr val="D2533C"/>
                </a:solidFill>
              </a:rPr>
              <a:t>parameter degeneracies</a:t>
            </a:r>
            <a:r>
              <a:rPr lang="en-ZA" sz="1800" dirty="0">
                <a:solidFill>
                  <a:schemeClr val="tx1"/>
                </a:solidFill>
              </a:rPr>
              <a:t>.</a:t>
            </a:r>
            <a:endParaRPr lang="en-ZA" sz="1800" dirty="0">
              <a:solidFill>
                <a:srgbClr val="D253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05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7DAF5A12-4019-F4DE-A228-C8CA14C63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4" y="1247924"/>
            <a:ext cx="6418583" cy="464930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BE326A0-D898-5F1B-A8AC-E616F287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" y="373889"/>
            <a:ext cx="8991600" cy="558299"/>
          </a:xfrm>
        </p:spPr>
        <p:txBody>
          <a:bodyPr/>
          <a:lstStyle/>
          <a:p>
            <a:r>
              <a:rPr lang="en-GB" sz="2800" dirty="0"/>
              <a:t>Constraints on </a:t>
            </a:r>
            <a:r>
              <a:rPr lang="el-GR" sz="2800" dirty="0"/>
              <a:t>Ω</a:t>
            </a:r>
            <a:r>
              <a:rPr lang="en-GB" sz="2800" baseline="-25000" dirty="0"/>
              <a:t>M</a:t>
            </a:r>
            <a:r>
              <a:rPr lang="en-GB" sz="2800" dirty="0"/>
              <a:t> and </a:t>
            </a:r>
            <a:r>
              <a:rPr lang="el-GR" sz="2800" dirty="0"/>
              <a:t>σ</a:t>
            </a:r>
            <a:r>
              <a:rPr lang="en-ZA" sz="2800" baseline="-25000" dirty="0"/>
              <a:t>8 </a:t>
            </a:r>
            <a:endParaRPr lang="en-GB" sz="2800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51B6A-BF31-4FB3-3A43-02A61D6579A0}"/>
              </a:ext>
            </a:extLst>
          </p:cNvPr>
          <p:cNvSpPr txBox="1"/>
          <p:nvPr/>
        </p:nvSpPr>
        <p:spPr>
          <a:xfrm>
            <a:off x="7879644" y="1286934"/>
            <a:ext cx="278835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Google Shape;629;gc6f5a023ce_1_1029">
            <a:extLst>
              <a:ext uri="{FF2B5EF4-FFF2-40B4-BE49-F238E27FC236}">
                <a16:creationId xmlns:a16="http://schemas.microsoft.com/office/drawing/2014/main" id="{4C0B044A-A003-F811-0E53-2417534BC183}"/>
              </a:ext>
            </a:extLst>
          </p:cNvPr>
          <p:cNvSpPr txBox="1"/>
          <p:nvPr/>
        </p:nvSpPr>
        <p:spPr>
          <a:xfrm>
            <a:off x="244334" y="6495053"/>
            <a:ext cx="3194114" cy="37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ZA" sz="1200" b="1" i="1" dirty="0">
                <a:solidFill>
                  <a:schemeClr val="dk2"/>
                </a:solidFill>
              </a:rPr>
              <a:t>M. Aich W. Naidoo, K. Moodley (in prep)</a:t>
            </a:r>
            <a:endParaRPr sz="1200" b="1" i="1" dirty="0">
              <a:solidFill>
                <a:schemeClr val="dk2"/>
              </a:solidFill>
            </a:endParaRPr>
          </a:p>
        </p:txBody>
      </p:sp>
      <p:pic>
        <p:nvPicPr>
          <p:cNvPr id="7" name="Picture 6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42D303DE-E2A9-220F-E110-AAE82892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287" y="2695390"/>
            <a:ext cx="5387379" cy="3986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BBDCE-45DE-D66D-4EA4-37699A49E976}"/>
              </a:ext>
            </a:extLst>
          </p:cNvPr>
          <p:cNvSpPr txBox="1"/>
          <p:nvPr/>
        </p:nvSpPr>
        <p:spPr>
          <a:xfrm>
            <a:off x="6454280" y="1652920"/>
            <a:ext cx="159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>
                <a:solidFill>
                  <a:srgbClr val="FF0000"/>
                </a:solidFill>
              </a:rPr>
              <a:t>HI-HI-galaxy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BD780-08E8-B933-C0B5-2A6408975088}"/>
              </a:ext>
            </a:extLst>
          </p:cNvPr>
          <p:cNvSpPr txBox="1"/>
          <p:nvPr/>
        </p:nvSpPr>
        <p:spPr>
          <a:xfrm>
            <a:off x="10407231" y="2267849"/>
            <a:ext cx="185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>
                <a:solidFill>
                  <a:srgbClr val="FF0000"/>
                </a:solidFill>
              </a:rPr>
              <a:t>HI-HI-shear</a:t>
            </a:r>
          </a:p>
        </p:txBody>
      </p:sp>
    </p:spTree>
    <p:extLst>
      <p:ext uri="{BB962C8B-B14F-4D97-AF65-F5344CB8AC3E}">
        <p14:creationId xmlns:p14="http://schemas.microsoft.com/office/powerpoint/2010/main" val="148098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E326A0-D898-5F1B-A8AC-E616F2870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774" y="280338"/>
            <a:ext cx="8991600" cy="1078244"/>
          </a:xfrm>
        </p:spPr>
        <p:txBody>
          <a:bodyPr/>
          <a:lstStyle/>
          <a:p>
            <a:r>
              <a:rPr lang="en-GB" sz="2800" dirty="0"/>
              <a:t>D</a:t>
            </a:r>
            <a:r>
              <a:rPr lang="en-ZA" sz="2800" dirty="0"/>
              <a:t>ark energy parameter constraints: </a:t>
            </a:r>
            <a:r>
              <a:rPr lang="en-GB" sz="2800" dirty="0">
                <a:solidFill>
                  <a:schemeClr val="bg2"/>
                </a:solidFill>
              </a:rPr>
              <a:t>HI-HI-galaxy</a:t>
            </a:r>
            <a:endParaRPr lang="en-GB" sz="2800" baseline="-25000" dirty="0"/>
          </a:p>
        </p:txBody>
      </p:sp>
      <p:sp>
        <p:nvSpPr>
          <p:cNvPr id="2" name="Google Shape;629;gc6f5a023ce_1_1029">
            <a:extLst>
              <a:ext uri="{FF2B5EF4-FFF2-40B4-BE49-F238E27FC236}">
                <a16:creationId xmlns:a16="http://schemas.microsoft.com/office/drawing/2014/main" id="{4C0B044A-A003-F811-0E53-2417534BC183}"/>
              </a:ext>
            </a:extLst>
          </p:cNvPr>
          <p:cNvSpPr txBox="1"/>
          <p:nvPr/>
        </p:nvSpPr>
        <p:spPr>
          <a:xfrm>
            <a:off x="133333" y="6390666"/>
            <a:ext cx="3194114" cy="37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ZA" sz="1200" b="1" i="1" dirty="0">
                <a:solidFill>
                  <a:schemeClr val="dk2"/>
                </a:solidFill>
              </a:rPr>
              <a:t>M. Aich W. Naidoo, K. Moodley (in prep)</a:t>
            </a:r>
            <a:endParaRPr sz="1200" b="1" i="1" dirty="0">
              <a:solidFill>
                <a:schemeClr val="dk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BD780-08E8-B933-C0B5-2A6408975088}"/>
              </a:ext>
            </a:extLst>
          </p:cNvPr>
          <p:cNvSpPr txBox="1"/>
          <p:nvPr/>
        </p:nvSpPr>
        <p:spPr>
          <a:xfrm>
            <a:off x="592696" y="5178623"/>
            <a:ext cx="260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rgbClr val="FF0000"/>
                </a:solidFill>
              </a:rPr>
              <a:t>without curvature</a:t>
            </a:r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EC0089AD-905C-C0A8-82B4-29448167F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50" y="1214027"/>
            <a:ext cx="5233554" cy="4062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7259CE-8559-7BC6-DBAA-35E755C186CC}"/>
              </a:ext>
            </a:extLst>
          </p:cNvPr>
          <p:cNvSpPr txBox="1"/>
          <p:nvPr/>
        </p:nvSpPr>
        <p:spPr>
          <a:xfrm>
            <a:off x="10213526" y="1988797"/>
            <a:ext cx="260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i="1" dirty="0">
                <a:solidFill>
                  <a:srgbClr val="FF0000"/>
                </a:solidFill>
              </a:rPr>
              <a:t>with curvature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02234E-924D-DB31-F0A9-EE0767CF6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94" y="1358582"/>
            <a:ext cx="3307141" cy="999547"/>
          </a:xfrm>
          <a:prstGeom prst="rect">
            <a:avLst/>
          </a:prstGeom>
        </p:spPr>
      </p:pic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FABB0F0C-AA76-CBD5-2932-3B7BB5440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894" y="2563264"/>
            <a:ext cx="5409773" cy="429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0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C0994-E03F-F31D-EE1D-BD1BC6F2D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08FBF-C16B-1E3C-9AAC-C5FA3DD0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005"/>
          </a:xfrm>
          <a:prstGeom prst="rect">
            <a:avLst/>
          </a:prstGeom>
        </p:spPr>
      </p:pic>
      <p:sp>
        <p:nvSpPr>
          <p:cNvPr id="6" name="Google Shape;663;p39">
            <a:extLst>
              <a:ext uri="{FF2B5EF4-FFF2-40B4-BE49-F238E27FC236}">
                <a16:creationId xmlns:a16="http://schemas.microsoft.com/office/drawing/2014/main" id="{9B31B396-ABA6-09E8-76B8-9A526B4226C4}"/>
              </a:ext>
            </a:extLst>
          </p:cNvPr>
          <p:cNvSpPr/>
          <p:nvPr/>
        </p:nvSpPr>
        <p:spPr>
          <a:xfrm>
            <a:off x="430122" y="148455"/>
            <a:ext cx="8288575" cy="515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1800">
              <a:lnSpc>
                <a:spcPct val="90000"/>
              </a:lnSpc>
              <a:buSzPts val="2000"/>
              <a:defRPr/>
            </a:pPr>
            <a:r>
              <a:rPr lang="en-ZA" sz="3200" dirty="0">
                <a:solidFill>
                  <a:srgbClr val="D2533C"/>
                </a:solidFill>
              </a:rPr>
              <a:t>HIRAX status </a:t>
            </a:r>
            <a:r>
              <a:rPr lang="en-ZA" sz="2000" i="1" dirty="0">
                <a:solidFill>
                  <a:srgbClr val="D2533C"/>
                </a:solidFill>
              </a:rPr>
              <a:t>(slide from Dr Anthony Walters)</a:t>
            </a:r>
            <a:endParaRPr lang="en-ZA" sz="2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F329E8-9280-02C0-409D-888691990D2A}"/>
              </a:ext>
            </a:extLst>
          </p:cNvPr>
          <p:cNvSpPr txBox="1"/>
          <p:nvPr/>
        </p:nvSpPr>
        <p:spPr>
          <a:xfrm>
            <a:off x="6315737" y="6353976"/>
            <a:ext cx="2349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, 256 dishes approved</a:t>
            </a:r>
          </a:p>
        </p:txBody>
      </p:sp>
    </p:spTree>
    <p:extLst>
      <p:ext uri="{BB962C8B-B14F-4D97-AF65-F5344CB8AC3E}">
        <p14:creationId xmlns:p14="http://schemas.microsoft.com/office/powerpoint/2010/main" val="256440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"/>
          <p:cNvSpPr txBox="1">
            <a:spLocks noGrp="1"/>
          </p:cNvSpPr>
          <p:nvPr>
            <p:ph type="title"/>
          </p:nvPr>
        </p:nvSpPr>
        <p:spPr>
          <a:xfrm>
            <a:off x="234180" y="540488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800"/>
            </a:pPr>
            <a:r>
              <a:rPr lang="en-US" sz="2800" dirty="0"/>
              <a:t>Summary</a:t>
            </a:r>
            <a:endParaRPr sz="2800" dirty="0"/>
          </a:p>
        </p:txBody>
      </p:sp>
      <p:sp>
        <p:nvSpPr>
          <p:cNvPr id="358" name="Google Shape;358;p35"/>
          <p:cNvSpPr txBox="1">
            <a:spLocks noGrp="1"/>
          </p:cNvSpPr>
          <p:nvPr>
            <p:ph type="body" idx="1"/>
          </p:nvPr>
        </p:nvSpPr>
        <p:spPr>
          <a:xfrm>
            <a:off x="421758" y="1531088"/>
            <a:ext cx="5808921" cy="239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/>
              <a:t>Intensity mapping cross-correlation with LSS - robust way to </a:t>
            </a:r>
            <a:r>
              <a:rPr lang="en-US" sz="2000" dirty="0">
                <a:solidFill>
                  <a:srgbClr val="FF0000"/>
                </a:solidFill>
              </a:rPr>
              <a:t>test cosmological parameters.</a:t>
            </a:r>
            <a:endParaRPr sz="2000" dirty="0"/>
          </a:p>
          <a:p>
            <a:pPr marL="440056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endParaRPr sz="20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</a:rPr>
              <a:t>Cross-power spectrum </a:t>
            </a:r>
            <a:r>
              <a:rPr lang="en-US" sz="2000" dirty="0"/>
              <a:t>– </a:t>
            </a:r>
            <a:r>
              <a:rPr lang="en-US" sz="2000" dirty="0">
                <a:solidFill>
                  <a:srgbClr val="FF0000"/>
                </a:solidFill>
              </a:rPr>
              <a:t>loss of SNR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foregrounds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further </a:t>
            </a:r>
            <a:r>
              <a:rPr lang="en-US" sz="2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loss of SNR.</a:t>
            </a:r>
            <a:endParaRPr sz="2000" dirty="0"/>
          </a:p>
          <a:p>
            <a:pPr marL="440056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endParaRPr sz="2000" dirty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Use </a:t>
            </a:r>
            <a:r>
              <a:rPr lang="en-US" sz="2000" dirty="0">
                <a:solidFill>
                  <a:srgbClr val="FF0000"/>
                </a:solidFill>
              </a:rPr>
              <a:t>bispectrum</a:t>
            </a:r>
            <a:r>
              <a:rPr lang="en-US" sz="2000" dirty="0"/>
              <a:t> to recover large modes which are lost in foreground removal.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en-US" sz="2000" dirty="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000" dirty="0"/>
              <a:t>With auto-correlations, the </a:t>
            </a:r>
            <a:r>
              <a:rPr lang="en-US" sz="2000" dirty="0">
                <a:solidFill>
                  <a:srgbClr val="FF0000"/>
                </a:solidFill>
              </a:rPr>
              <a:t>bispectrum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breaks</a:t>
            </a:r>
            <a:r>
              <a:rPr lang="en-US" sz="2000" dirty="0"/>
              <a:t> parameter degeneracies</a:t>
            </a:r>
            <a:r>
              <a:rPr lang="en-GB" sz="2000" dirty="0"/>
              <a:t>.</a:t>
            </a:r>
            <a:endParaRPr sz="2000" dirty="0"/>
          </a:p>
        </p:txBody>
      </p:sp>
      <p:pic>
        <p:nvPicPr>
          <p:cNvPr id="6" name="Picture 5" descr="A group of satellite dishes in a desert&#10;&#10;AI-generated content may be incorrect.">
            <a:extLst>
              <a:ext uri="{FF2B5EF4-FFF2-40B4-BE49-F238E27FC236}">
                <a16:creationId xmlns:a16="http://schemas.microsoft.com/office/drawing/2014/main" id="{ED7027AB-87E2-4B29-26A3-2FC2E7C8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48" y="1531088"/>
            <a:ext cx="5716772" cy="4287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18B8F3-0C6B-17C2-0CC5-2BD4420326A5}"/>
              </a:ext>
            </a:extLst>
          </p:cNvPr>
          <p:cNvSpPr txBox="1"/>
          <p:nvPr/>
        </p:nvSpPr>
        <p:spPr>
          <a:xfrm>
            <a:off x="9824483" y="5850566"/>
            <a:ext cx="22611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>
                <a:solidFill>
                  <a:srgbClr val="FF0000"/>
                </a:solidFill>
              </a:rPr>
              <a:t>Image credit: Tasmiya </a:t>
            </a:r>
            <a:r>
              <a:rPr lang="en-ZA" sz="1200" i="1" dirty="0" err="1">
                <a:solidFill>
                  <a:srgbClr val="FF0000"/>
                </a:solidFill>
              </a:rPr>
              <a:t>Papiah</a:t>
            </a:r>
            <a:endParaRPr lang="en-ZA" sz="12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4069C-6C8D-C9DD-7AAB-D53DDFC2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063" y="533400"/>
            <a:ext cx="4565737" cy="990600"/>
          </a:xfrm>
        </p:spPr>
        <p:txBody>
          <a:bodyPr/>
          <a:lstStyle/>
          <a:p>
            <a:r>
              <a:rPr lang="en-ZA" sz="3200" dirty="0"/>
              <a:t>Visiting Johannesburg? Please visit!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3AB44-9DBF-D693-7D6A-17CF61ACB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5061" y="1783738"/>
            <a:ext cx="6422891" cy="4019514"/>
          </a:xfrm>
        </p:spPr>
        <p:txBody>
          <a:bodyPr/>
          <a:lstStyle/>
          <a:p>
            <a:pPr marL="131445" indent="0">
              <a:buNone/>
            </a:pPr>
            <a:r>
              <a:rPr lang="en-ZA" sz="2300" dirty="0"/>
              <a:t>Johannesburg Planetarium </a:t>
            </a:r>
          </a:p>
          <a:p>
            <a:pPr marL="131445" indent="0">
              <a:buNone/>
            </a:pPr>
            <a:r>
              <a:rPr lang="en-ZA" sz="2300" dirty="0"/>
              <a:t>12 October 1960 </a:t>
            </a:r>
          </a:p>
          <a:p>
            <a:pPr marL="131445" indent="0">
              <a:buNone/>
            </a:pPr>
            <a:r>
              <a:rPr lang="en-ZA" sz="2300" dirty="0"/>
              <a:t>→ </a:t>
            </a:r>
          </a:p>
          <a:p>
            <a:pPr marL="131445" indent="0">
              <a:buNone/>
            </a:pPr>
            <a:r>
              <a:rPr lang="en-ZA" sz="2300" dirty="0"/>
              <a:t>Wits Anglo American Digital Dome 12 November 2024</a:t>
            </a:r>
          </a:p>
          <a:p>
            <a:pPr marL="131445" indent="0">
              <a:buNone/>
            </a:pPr>
            <a:endParaRPr lang="en-ZA" sz="2300" dirty="0"/>
          </a:p>
          <a:p>
            <a:pPr marL="131445" indent="0">
              <a:buNone/>
            </a:pPr>
            <a:r>
              <a:rPr lang="en-ZA" sz="1600" i="1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https://digitaldome.wits.ac.za/</a:t>
            </a:r>
            <a:r>
              <a:rPr lang="en-ZA" sz="1600" i="1" dirty="0">
                <a:solidFill>
                  <a:srgbClr val="FF0000"/>
                </a:solidFill>
              </a:rPr>
              <a:t> </a:t>
            </a:r>
          </a:p>
          <a:p>
            <a:pPr marL="131445" indent="0">
              <a:buNone/>
            </a:pPr>
            <a:endParaRPr lang="en-ZA" sz="1600" i="1" dirty="0">
              <a:solidFill>
                <a:srgbClr val="FF0000"/>
              </a:solidFill>
            </a:endParaRPr>
          </a:p>
          <a:p>
            <a:pPr marL="131445" indent="0">
              <a:buNone/>
            </a:pPr>
            <a:endParaRPr lang="en-ZA" sz="1600" i="1" dirty="0">
              <a:solidFill>
                <a:srgbClr val="FF0000"/>
              </a:solidFill>
            </a:endParaRPr>
          </a:p>
          <a:p>
            <a:pPr marL="131445" indent="0">
              <a:buNone/>
            </a:pPr>
            <a:r>
              <a:rPr lang="en-ZA" sz="1600" b="1" dirty="0">
                <a:solidFill>
                  <a:schemeClr val="tx1"/>
                </a:solidFill>
              </a:rPr>
              <a:t>Free Shows for SAIP attendees on 8, 9, and 10 July from 18:00</a:t>
            </a:r>
          </a:p>
          <a:p>
            <a:endParaRPr lang="en-ZA" sz="2300" dirty="0"/>
          </a:p>
        </p:txBody>
      </p:sp>
      <p:sp>
        <p:nvSpPr>
          <p:cNvPr id="5" name="Google Shape;359;p35">
            <a:extLst>
              <a:ext uri="{FF2B5EF4-FFF2-40B4-BE49-F238E27FC236}">
                <a16:creationId xmlns:a16="http://schemas.microsoft.com/office/drawing/2014/main" id="{5C43402F-7F77-D643-3127-384F698F0E73}"/>
              </a:ext>
            </a:extLst>
          </p:cNvPr>
          <p:cNvSpPr txBox="1"/>
          <p:nvPr/>
        </p:nvSpPr>
        <p:spPr>
          <a:xfrm>
            <a:off x="6144271" y="6062990"/>
            <a:ext cx="15648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Thanks!</a:t>
            </a:r>
            <a:endParaRPr sz="2800" b="1" dirty="0">
              <a:solidFill>
                <a:srgbClr val="0070C0"/>
              </a:solidFill>
            </a:endParaRPr>
          </a:p>
        </p:txBody>
      </p:sp>
      <p:pic>
        <p:nvPicPr>
          <p:cNvPr id="10" name="JIYP_WAADD">
            <a:hlinkClick r:id="" action="ppaction://media"/>
            <a:extLst>
              <a:ext uri="{FF2B5EF4-FFF2-40B4-BE49-F238E27FC236}">
                <a16:creationId xmlns:a16="http://schemas.microsoft.com/office/drawing/2014/main" id="{13C5B158-A281-BBC0-716B-122865596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1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/>
          <p:nvPr/>
        </p:nvSpPr>
        <p:spPr>
          <a:xfrm>
            <a:off x="383034" y="687957"/>
            <a:ext cx="82274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ZA" sz="2400" dirty="0">
                <a:solidFill>
                  <a:srgbClr val="D2533C"/>
                </a:solidFill>
              </a:rPr>
              <a:t>Timeline of the </a:t>
            </a:r>
          </a:p>
          <a:p>
            <a:pPr>
              <a:lnSpc>
                <a:spcPct val="90000"/>
              </a:lnSpc>
            </a:pPr>
            <a:r>
              <a:rPr lang="en-ZA" sz="2400" dirty="0">
                <a:solidFill>
                  <a:srgbClr val="D2533C"/>
                </a:solidFill>
              </a:rPr>
              <a:t>Universe</a:t>
            </a:r>
            <a:endParaRPr sz="2400" dirty="0"/>
          </a:p>
        </p:txBody>
      </p:sp>
      <p:sp>
        <p:nvSpPr>
          <p:cNvPr id="303" name="Google Shape;303;p11"/>
          <p:cNvSpPr/>
          <p:nvPr/>
        </p:nvSpPr>
        <p:spPr>
          <a:xfrm>
            <a:off x="0" y="5823916"/>
            <a:ext cx="2293088" cy="34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algn="r"/>
            <a:r>
              <a:rPr lang="en-ZA" sz="1500" i="1" dirty="0">
                <a:solidFill>
                  <a:srgbClr val="FF0000"/>
                </a:solidFill>
              </a:rPr>
              <a:t>Wilkinson Microwave Anisotropy Probe (WMAP) team</a:t>
            </a:r>
            <a:endParaRPr sz="15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01DEBBC7-5673-1BD9-A2B5-ED0F4DF9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t="15813" r="10088" b="11737"/>
          <a:stretch>
            <a:fillRect/>
          </a:stretch>
        </p:blipFill>
        <p:spPr bwMode="auto">
          <a:xfrm>
            <a:off x="2711302" y="413836"/>
            <a:ext cx="9399181" cy="63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6f5a023ce_1_867"/>
          <p:cNvSpPr txBox="1">
            <a:spLocks noGrp="1"/>
          </p:cNvSpPr>
          <p:nvPr>
            <p:ph type="title"/>
          </p:nvPr>
        </p:nvSpPr>
        <p:spPr>
          <a:xfrm>
            <a:off x="257362" y="323206"/>
            <a:ext cx="8229600" cy="990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ZA" sz="2800" dirty="0">
                <a:solidFill>
                  <a:srgbClr val="D2533C"/>
                </a:solidFill>
              </a:rPr>
              <a:t>Baryon Acoustic Oscillations to CMB</a:t>
            </a:r>
            <a:endParaRPr sz="2800" dirty="0"/>
          </a:p>
        </p:txBody>
      </p:sp>
      <p:pic>
        <p:nvPicPr>
          <p:cNvPr id="411" name="Google Shape;411;gc6f5a023ce_1_8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8014" y="1078895"/>
            <a:ext cx="6763126" cy="2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c6f5a023ce_1_8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01" y="2536964"/>
            <a:ext cx="3028098" cy="2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c6f5a023ce_1_8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586" y="4501167"/>
            <a:ext cx="2918061" cy="223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c6f5a023ce_1_8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98106" y="3998619"/>
            <a:ext cx="6763134" cy="25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c6f5a023ce_1_8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8015" y="3987694"/>
            <a:ext cx="6763125" cy="253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c6f5a023ce_1_867"/>
          <p:cNvSpPr/>
          <p:nvPr/>
        </p:nvSpPr>
        <p:spPr>
          <a:xfrm>
            <a:off x="533928" y="6054567"/>
            <a:ext cx="2521200" cy="3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r>
              <a:rPr lang="en-ZA" sz="1200" i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 : Daniel Eisenstein</a:t>
            </a:r>
            <a:endParaRPr sz="1200" i="1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r>
              <a:rPr lang="en-ZA" sz="1200" i="1" dirty="0">
                <a:solidFill>
                  <a:srgbClr val="FF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Adam Hincks</a:t>
            </a:r>
            <a:endParaRPr sz="1200" i="1" dirty="0">
              <a:solidFill>
                <a:srgbClr val="FF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17" name="Google Shape;417;gc6f5a023ce_1_8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46991" y="4063893"/>
            <a:ext cx="1737949" cy="24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04;gc6f5a023ce_1_851">
            <a:extLst>
              <a:ext uri="{FF2B5EF4-FFF2-40B4-BE49-F238E27FC236}">
                <a16:creationId xmlns:a16="http://schemas.microsoft.com/office/drawing/2014/main" id="{ED91DE29-A890-7FB8-D85B-7BB2DB6EA82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57735" y="1368249"/>
            <a:ext cx="2560912" cy="15948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3;gc6f5a023ce_1_851">
            <a:extLst>
              <a:ext uri="{FF2B5EF4-FFF2-40B4-BE49-F238E27FC236}">
                <a16:creationId xmlns:a16="http://schemas.microsoft.com/office/drawing/2014/main" id="{4386FB7D-AB32-5C22-5666-87E886192632}"/>
              </a:ext>
            </a:extLst>
          </p:cNvPr>
          <p:cNvSpPr txBox="1"/>
          <p:nvPr/>
        </p:nvSpPr>
        <p:spPr>
          <a:xfrm>
            <a:off x="275978" y="1479207"/>
            <a:ext cx="18483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2"/>
              </a:buClr>
              <a:buSzPts val="1200"/>
            </a:pPr>
            <a:r>
              <a:rPr lang="en-ZA" sz="1200" dirty="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 credits: Wayne Hu</a:t>
            </a:r>
            <a:endParaRPr sz="1200" dirty="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5236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6f5a023ce_1_874"/>
          <p:cNvSpPr txBox="1">
            <a:spLocks noGrp="1"/>
          </p:cNvSpPr>
          <p:nvPr>
            <p:ph type="title"/>
          </p:nvPr>
        </p:nvSpPr>
        <p:spPr>
          <a:xfrm>
            <a:off x="364752" y="479084"/>
            <a:ext cx="8769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2"/>
              </a:buClr>
              <a:buSzPts val="3200"/>
            </a:pPr>
            <a:r>
              <a:rPr lang="en-ZA" sz="3200" dirty="0">
                <a:solidFill>
                  <a:schemeClr val="bg2"/>
                </a:solidFill>
              </a:rPr>
              <a:t>Baryon acoustic oscillations: CMB and galaxies</a:t>
            </a:r>
            <a:endParaRPr sz="3200" dirty="0">
              <a:solidFill>
                <a:schemeClr val="bg2"/>
              </a:solidFill>
            </a:endParaRPr>
          </a:p>
        </p:txBody>
      </p:sp>
      <p:sp>
        <p:nvSpPr>
          <p:cNvPr id="423" name="Google Shape;423;gc6f5a023ce_1_874"/>
          <p:cNvSpPr/>
          <p:nvPr/>
        </p:nvSpPr>
        <p:spPr>
          <a:xfrm>
            <a:off x="291981" y="1389129"/>
            <a:ext cx="468855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sz="1600" dirty="0">
                <a:solidFill>
                  <a:schemeClr val="dk1"/>
                </a:solidFill>
              </a:rPr>
              <a:t>Imprints left by the baryon-photon plasma oscillations prior to decoupling </a:t>
            </a:r>
            <a:endParaRPr dirty="0"/>
          </a:p>
          <a:p>
            <a:endParaRPr sz="1600" dirty="0">
              <a:solidFill>
                <a:schemeClr val="dk1"/>
              </a:solidFill>
            </a:endParaRPr>
          </a:p>
          <a:p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424" name="Google Shape;424;gc6f5a023ce_1_874" descr="mage result for cmb planck power spectr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81" y="2266286"/>
            <a:ext cx="5138198" cy="3062253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c6f5a023ce_1_874"/>
          <p:cNvSpPr/>
          <p:nvPr/>
        </p:nvSpPr>
        <p:spPr>
          <a:xfrm>
            <a:off x="5569031" y="1373086"/>
            <a:ext cx="4968339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sz="1600" dirty="0">
                <a:solidFill>
                  <a:schemeClr val="dk1"/>
                </a:solidFill>
              </a:rPr>
              <a:t>Effects on dark matter and visible matter (galaxies) during structure formation after decoupling </a:t>
            </a:r>
            <a:endParaRPr dirty="0"/>
          </a:p>
        </p:txBody>
      </p:sp>
      <p:pic>
        <p:nvPicPr>
          <p:cNvPr id="426" name="Google Shape;426;gc6f5a023ce_1_874" descr="mage result for bao galaxies"/>
          <p:cNvPicPr preferRelativeResize="0"/>
          <p:nvPr/>
        </p:nvPicPr>
        <p:blipFill rotWithShape="1">
          <a:blip r:embed="rId4">
            <a:alphaModFix/>
          </a:blip>
          <a:srcRect l="649" r="5188"/>
          <a:stretch/>
        </p:blipFill>
        <p:spPr>
          <a:xfrm>
            <a:off x="5173031" y="2147562"/>
            <a:ext cx="4009371" cy="425791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c6f5a023ce_1_874"/>
          <p:cNvSpPr/>
          <p:nvPr/>
        </p:nvSpPr>
        <p:spPr>
          <a:xfrm>
            <a:off x="6711750" y="6348951"/>
            <a:ext cx="26829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sz="1200" i="1">
                <a:solidFill>
                  <a:srgbClr val="FF0000"/>
                </a:solidFill>
                <a:latin typeface="Varela"/>
                <a:ea typeface="Varela"/>
                <a:cs typeface="Varela"/>
                <a:sym typeface="Varela"/>
              </a:rPr>
              <a:t>Eisenstein et al. (2005)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428" name="Google Shape;428;gc6f5a023ce_1_874"/>
          <p:cNvSpPr/>
          <p:nvPr/>
        </p:nvSpPr>
        <p:spPr>
          <a:xfrm>
            <a:off x="3745431" y="3004486"/>
            <a:ext cx="1235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sz="1200" i="1" dirty="0">
                <a:solidFill>
                  <a:srgbClr val="FF0000"/>
                </a:solidFill>
                <a:latin typeface="Varela"/>
                <a:ea typeface="Varela"/>
                <a:cs typeface="Varela"/>
                <a:sym typeface="Varela"/>
              </a:rPr>
              <a:t>Planck ESA 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429" name="Google Shape;429;gc6f5a023ce_1_874"/>
          <p:cNvSpPr/>
          <p:nvPr/>
        </p:nvSpPr>
        <p:spPr>
          <a:xfrm>
            <a:off x="4682911" y="1588235"/>
            <a:ext cx="530100" cy="187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chemeClr val="dk2"/>
              </a:solidFill>
            </a:endParaRPr>
          </a:p>
        </p:txBody>
      </p:sp>
      <p:sp>
        <p:nvSpPr>
          <p:cNvPr id="430" name="Google Shape;430;gc6f5a023ce_1_874"/>
          <p:cNvSpPr txBox="1"/>
          <p:nvPr/>
        </p:nvSpPr>
        <p:spPr>
          <a:xfrm>
            <a:off x="364752" y="6075051"/>
            <a:ext cx="323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ZA" sz="1800">
                <a:solidFill>
                  <a:srgbClr val="FF0000"/>
                </a:solidFill>
              </a:rPr>
              <a:t>BAO scale ~ 150 Mpc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F5CD28-2EB6-0258-0423-8F8ECA693A54}"/>
              </a:ext>
            </a:extLst>
          </p:cNvPr>
          <p:cNvSpPr txBox="1"/>
          <p:nvPr/>
        </p:nvSpPr>
        <p:spPr>
          <a:xfrm>
            <a:off x="9250287" y="2266286"/>
            <a:ext cx="294171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ts val="1530"/>
            </a:pPr>
            <a:r>
              <a:rPr lang="en-ZA" sz="1400" dirty="0">
                <a:solidFill>
                  <a:schemeClr val="dk1"/>
                </a:solidFill>
              </a:rPr>
              <a:t>The BAO scale provides a </a:t>
            </a:r>
            <a:r>
              <a:rPr lang="en-ZA" sz="1400" b="1" i="1" dirty="0">
                <a:solidFill>
                  <a:schemeClr val="dk1"/>
                </a:solidFill>
              </a:rPr>
              <a:t>standard ruler</a:t>
            </a:r>
          </a:p>
          <a:p>
            <a:pPr>
              <a:buClr>
                <a:schemeClr val="accent1"/>
              </a:buClr>
              <a:buSzPts val="1530"/>
            </a:pPr>
            <a:endParaRPr lang="en-ZA" sz="14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accent1"/>
              </a:buClr>
              <a:buSzPts val="1800"/>
              <a:buFont typeface="Arial"/>
              <a:buChar char="●"/>
            </a:pPr>
            <a:r>
              <a:rPr lang="en-ZA" sz="1400" dirty="0">
                <a:solidFill>
                  <a:schemeClr val="dk1"/>
                </a:solidFill>
              </a:rPr>
              <a:t>The same comoving length scale is observed over many epochs</a:t>
            </a:r>
          </a:p>
          <a:p>
            <a:pPr marL="457200" indent="-228600">
              <a:buClr>
                <a:schemeClr val="accent1"/>
              </a:buClr>
              <a:buSzPts val="1800"/>
            </a:pPr>
            <a:endParaRPr lang="en-ZA" sz="1400" dirty="0">
              <a:solidFill>
                <a:schemeClr val="dk1"/>
              </a:solidFill>
            </a:endParaRPr>
          </a:p>
          <a:p>
            <a:pPr marL="457200" indent="-342900">
              <a:buClr>
                <a:schemeClr val="accent1"/>
              </a:buClr>
              <a:buSzPts val="1800"/>
              <a:buChar char="●"/>
            </a:pPr>
            <a:r>
              <a:rPr lang="en-ZA" sz="1400" dirty="0"/>
              <a:t>Observed angular scale over different redshifts provides geometric measure of expansion history: At late times, particularly useful for </a:t>
            </a:r>
            <a:r>
              <a:rPr lang="en-ZA" sz="1400" b="1" dirty="0">
                <a:solidFill>
                  <a:srgbClr val="FF0000"/>
                </a:solidFill>
              </a:rPr>
              <a:t>dark energy constraints (0.8 &lt; z &lt; 2.5)</a:t>
            </a:r>
            <a:endParaRPr lang="en-ZA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c6f5a023ce_1_900"/>
          <p:cNvSpPr/>
          <p:nvPr/>
        </p:nvSpPr>
        <p:spPr>
          <a:xfrm>
            <a:off x="489097" y="331313"/>
            <a:ext cx="1083457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ZA" sz="2400" dirty="0">
                <a:solidFill>
                  <a:srgbClr val="D2533C"/>
                </a:solidFill>
              </a:rPr>
              <a:t>Probing dark energy with BAOs via 21-cm (Hydrogen)  intensity mapping</a:t>
            </a:r>
            <a:endParaRPr sz="2400" dirty="0"/>
          </a:p>
        </p:txBody>
      </p:sp>
      <p:pic>
        <p:nvPicPr>
          <p:cNvPr id="445" name="Google Shape;445;gc6f5a023ce_1_9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6440" y="1474313"/>
            <a:ext cx="2619272" cy="157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c6f5a023ce_1_9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097" y="3419033"/>
            <a:ext cx="11206717" cy="33432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0;p1">
            <a:extLst>
              <a:ext uri="{FF2B5EF4-FFF2-40B4-BE49-F238E27FC236}">
                <a16:creationId xmlns:a16="http://schemas.microsoft.com/office/drawing/2014/main" id="{EFEE6D61-B672-34E8-98E8-F575EA206B92}"/>
              </a:ext>
            </a:extLst>
          </p:cNvPr>
          <p:cNvSpPr/>
          <p:nvPr/>
        </p:nvSpPr>
        <p:spPr>
          <a:xfrm>
            <a:off x="8746845" y="1988573"/>
            <a:ext cx="3196800" cy="3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sz="1800" i="1" dirty="0">
                <a:solidFill>
                  <a:srgbClr val="FF0000"/>
                </a:solidFill>
              </a:rPr>
              <a:t>https://hirax.ukzn.ac.za/</a:t>
            </a:r>
            <a:endParaRPr sz="1800" dirty="0"/>
          </a:p>
        </p:txBody>
      </p:sp>
      <p:sp>
        <p:nvSpPr>
          <p:cNvPr id="6" name="Google Shape;302;p11">
            <a:extLst>
              <a:ext uri="{FF2B5EF4-FFF2-40B4-BE49-F238E27FC236}">
                <a16:creationId xmlns:a16="http://schemas.microsoft.com/office/drawing/2014/main" id="{63E69ADE-7B8F-224D-9B43-37C4279DF3EC}"/>
              </a:ext>
            </a:extLst>
          </p:cNvPr>
          <p:cNvSpPr/>
          <p:nvPr/>
        </p:nvSpPr>
        <p:spPr>
          <a:xfrm>
            <a:off x="496186" y="3085300"/>
            <a:ext cx="1312691" cy="3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sz="1500" i="1" dirty="0">
                <a:solidFill>
                  <a:srgbClr val="FF0000"/>
                </a:solidFill>
              </a:rPr>
              <a:t>E. Kovetz</a:t>
            </a: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1053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9"/>
          <p:cNvSpPr/>
          <p:nvPr/>
        </p:nvSpPr>
        <p:spPr>
          <a:xfrm>
            <a:off x="352342" y="418664"/>
            <a:ext cx="8228160" cy="9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r>
              <a:rPr lang="en-ZA" sz="2400" b="1" dirty="0">
                <a:solidFill>
                  <a:srgbClr val="D2533C"/>
                </a:solidFill>
              </a:rPr>
              <a:t>21 cm (HI) emission</a:t>
            </a:r>
            <a:endParaRPr sz="2400" b="1" dirty="0"/>
          </a:p>
        </p:txBody>
      </p:sp>
      <p:pic>
        <p:nvPicPr>
          <p:cNvPr id="453" name="Google Shape;45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0779" y="322956"/>
            <a:ext cx="2637360" cy="241164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29"/>
          <p:cNvSpPr/>
          <p:nvPr/>
        </p:nvSpPr>
        <p:spPr>
          <a:xfrm>
            <a:off x="1686720" y="2403360"/>
            <a:ext cx="8978400" cy="365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endParaRPr sz="1800" dirty="0"/>
          </a:p>
        </p:txBody>
      </p:sp>
      <p:sp>
        <p:nvSpPr>
          <p:cNvPr id="7" name="Google Shape;451;p29">
            <a:extLst>
              <a:ext uri="{FF2B5EF4-FFF2-40B4-BE49-F238E27FC236}">
                <a16:creationId xmlns:a16="http://schemas.microsoft.com/office/drawing/2014/main" id="{443BD29B-F5CC-BCAD-8E46-AD46DB9D2CDC}"/>
              </a:ext>
            </a:extLst>
          </p:cNvPr>
          <p:cNvSpPr/>
          <p:nvPr/>
        </p:nvSpPr>
        <p:spPr>
          <a:xfrm>
            <a:off x="352342" y="1908720"/>
            <a:ext cx="8228160" cy="989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r>
              <a:rPr lang="en-ZA" sz="2400" b="1" dirty="0">
                <a:solidFill>
                  <a:srgbClr val="D2533C"/>
                </a:solidFill>
              </a:rPr>
              <a:t>Intensity mapping</a:t>
            </a:r>
            <a:endParaRPr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E8F7B7-0621-10F1-409A-E8C44EA6B116}"/>
              </a:ext>
            </a:extLst>
          </p:cNvPr>
          <p:cNvGrpSpPr/>
          <p:nvPr/>
        </p:nvGrpSpPr>
        <p:grpSpPr>
          <a:xfrm>
            <a:off x="1874874" y="2677624"/>
            <a:ext cx="8630406" cy="3960258"/>
            <a:chOff x="1874874" y="2826485"/>
            <a:chExt cx="8630406" cy="3960258"/>
          </a:xfrm>
        </p:grpSpPr>
        <p:pic>
          <p:nvPicPr>
            <p:cNvPr id="8" name="Google Shape;486;gc6f5a023ce_1_365" descr="https://inspirehep.net/record/1625708/files/IM_Visual.png">
              <a:extLst>
                <a:ext uri="{FF2B5EF4-FFF2-40B4-BE49-F238E27FC236}">
                  <a16:creationId xmlns:a16="http://schemas.microsoft.com/office/drawing/2014/main" id="{91AB042F-2865-0727-76D9-0A357C89FF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52022" y="2826485"/>
              <a:ext cx="8099287" cy="3232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487;gc6f5a023ce_1_365">
              <a:extLst>
                <a:ext uri="{FF2B5EF4-FFF2-40B4-BE49-F238E27FC236}">
                  <a16:creationId xmlns:a16="http://schemas.microsoft.com/office/drawing/2014/main" id="{50BD17FE-5D01-6080-E9CF-6E424DCBD671}"/>
                </a:ext>
              </a:extLst>
            </p:cNvPr>
            <p:cNvSpPr txBox="1"/>
            <p:nvPr/>
          </p:nvSpPr>
          <p:spPr>
            <a:xfrm>
              <a:off x="5732072" y="5882812"/>
              <a:ext cx="4773208" cy="8407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82880" indent="-182880">
                <a:buClr>
                  <a:schemeClr val="accent1"/>
                </a:buClr>
                <a:buSzPts val="1360"/>
                <a:buFont typeface="Arial"/>
                <a:buChar char="•"/>
              </a:pPr>
              <a:r>
                <a:rPr lang="en-ZA" dirty="0">
                  <a:solidFill>
                    <a:schemeClr val="dk1"/>
                  </a:solidFill>
                </a:rPr>
                <a:t>Single-dish CO Mapping Array Pathfinder (COMAP), ~1500 hours</a:t>
              </a:r>
              <a:endParaRPr dirty="0"/>
            </a:p>
            <a:p>
              <a:pPr marL="182880" indent="-182880">
                <a:spcBef>
                  <a:spcPts val="320"/>
                </a:spcBef>
                <a:buClr>
                  <a:schemeClr val="accent1"/>
                </a:buClr>
                <a:buSzPts val="1360"/>
                <a:buFont typeface="Arial"/>
                <a:buChar char="•"/>
              </a:pPr>
              <a:r>
                <a:rPr lang="en-ZA" dirty="0">
                  <a:solidFill>
                    <a:schemeClr val="dk1"/>
                  </a:solidFill>
                </a:rPr>
                <a:t>Produce a map of the intensity fluctuations sensitive to emission throughout the field.</a:t>
              </a:r>
              <a:endParaRPr dirty="0"/>
            </a:p>
          </p:txBody>
        </p:sp>
        <p:sp>
          <p:nvSpPr>
            <p:cNvPr id="10" name="Google Shape;489;gc6f5a023ce_1_365">
              <a:extLst>
                <a:ext uri="{FF2B5EF4-FFF2-40B4-BE49-F238E27FC236}">
                  <a16:creationId xmlns:a16="http://schemas.microsoft.com/office/drawing/2014/main" id="{06DEFC80-7EB6-835D-EA14-658FC5A8A1C5}"/>
                </a:ext>
              </a:extLst>
            </p:cNvPr>
            <p:cNvSpPr txBox="1">
              <a:spLocks/>
            </p:cNvSpPr>
            <p:nvPr/>
          </p:nvSpPr>
          <p:spPr>
            <a:xfrm>
              <a:off x="1874874" y="5966079"/>
              <a:ext cx="3944678" cy="75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182880" indent="-182880">
                <a:buSzPts val="1360"/>
                <a:buFont typeface="Arial"/>
                <a:buChar char="•"/>
              </a:pPr>
              <a:r>
                <a:rPr lang="en-GB" dirty="0"/>
                <a:t>VLA, 27 dishes, ~4500 hours</a:t>
              </a:r>
            </a:p>
            <a:p>
              <a:pPr marL="182880" indent="-182880">
                <a:spcBef>
                  <a:spcPts val="320"/>
                </a:spcBef>
                <a:buSzPts val="1360"/>
                <a:buFont typeface="Arial"/>
                <a:buChar char="•"/>
              </a:pPr>
              <a:r>
                <a:rPr lang="en-GB" dirty="0"/>
                <a:t>Detect ~ 1% of total CO-emitting galaxies</a:t>
              </a:r>
            </a:p>
          </p:txBody>
        </p:sp>
        <p:sp>
          <p:nvSpPr>
            <p:cNvPr id="13" name="Google Shape;490;gc6f5a023ce_1_365">
              <a:extLst>
                <a:ext uri="{FF2B5EF4-FFF2-40B4-BE49-F238E27FC236}">
                  <a16:creationId xmlns:a16="http://schemas.microsoft.com/office/drawing/2014/main" id="{43663A85-4CD2-DCB7-295F-FB5B5B9759E4}"/>
                </a:ext>
              </a:extLst>
            </p:cNvPr>
            <p:cNvSpPr/>
            <p:nvPr/>
          </p:nvSpPr>
          <p:spPr>
            <a:xfrm>
              <a:off x="2010852" y="6509843"/>
              <a:ext cx="4099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ZA" sz="1200" i="1" dirty="0">
                  <a:solidFill>
                    <a:srgbClr val="FF0000"/>
                  </a:solidFill>
                </a:rPr>
                <a:t>Line-Intensity Mapping: 2017 Status Report - E. Kovetz</a:t>
              </a:r>
              <a:endParaRPr sz="1200" i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Google Shape;462;gc6f5a023ce_1_351">
            <a:extLst>
              <a:ext uri="{FF2B5EF4-FFF2-40B4-BE49-F238E27FC236}">
                <a16:creationId xmlns:a16="http://schemas.microsoft.com/office/drawing/2014/main" id="{9C9E0D4E-5EAC-05B3-628A-6033A7B6FF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621" y="2755873"/>
            <a:ext cx="9489084" cy="406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mpty">
            <a:extLst>
              <a:ext uri="{FF2B5EF4-FFF2-40B4-BE49-F238E27FC236}">
                <a16:creationId xmlns:a16="http://schemas.microsoft.com/office/drawing/2014/main" id="{71BC9C2B-D4C7-49D6-B204-9D3A1899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98" y="892163"/>
            <a:ext cx="38100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6242" y="357241"/>
            <a:ext cx="1468800" cy="95868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34"/>
          <p:cNvSpPr/>
          <p:nvPr/>
        </p:nvSpPr>
        <p:spPr>
          <a:xfrm>
            <a:off x="487377" y="248574"/>
            <a:ext cx="8838360" cy="98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ZA" sz="2400" dirty="0">
                <a:solidFill>
                  <a:srgbClr val="D2533C"/>
                </a:solidFill>
              </a:rPr>
              <a:t>The </a:t>
            </a:r>
            <a:r>
              <a:rPr lang="en-ZA" sz="2400" u="sng" dirty="0">
                <a:solidFill>
                  <a:srgbClr val="D2533C"/>
                </a:solidFill>
              </a:rPr>
              <a:t>H</a:t>
            </a:r>
            <a:r>
              <a:rPr lang="en-ZA" sz="2400" dirty="0">
                <a:solidFill>
                  <a:srgbClr val="D2533C"/>
                </a:solidFill>
              </a:rPr>
              <a:t>ydrogen </a:t>
            </a:r>
            <a:r>
              <a:rPr lang="en-ZA" sz="2400" u="sng" dirty="0">
                <a:solidFill>
                  <a:srgbClr val="D2533C"/>
                </a:solidFill>
              </a:rPr>
              <a:t>I</a:t>
            </a:r>
            <a:r>
              <a:rPr lang="en-ZA" sz="2400" dirty="0">
                <a:solidFill>
                  <a:srgbClr val="D2533C"/>
                </a:solidFill>
              </a:rPr>
              <a:t>ntensity and </a:t>
            </a:r>
            <a:r>
              <a:rPr lang="en-ZA" sz="2400" u="sng" dirty="0">
                <a:solidFill>
                  <a:srgbClr val="D2533C"/>
                </a:solidFill>
              </a:rPr>
              <a:t>R</a:t>
            </a:r>
            <a:r>
              <a:rPr lang="en-ZA" sz="2400" dirty="0">
                <a:solidFill>
                  <a:srgbClr val="D2533C"/>
                </a:solidFill>
              </a:rPr>
              <a:t>eal-time </a:t>
            </a:r>
            <a:r>
              <a:rPr lang="en-ZA" sz="2400" u="sng" dirty="0">
                <a:solidFill>
                  <a:srgbClr val="D2533C"/>
                </a:solidFill>
              </a:rPr>
              <a:t>A</a:t>
            </a:r>
            <a:r>
              <a:rPr lang="en-ZA" sz="2400" dirty="0">
                <a:solidFill>
                  <a:srgbClr val="D2533C"/>
                </a:solidFill>
              </a:rPr>
              <a:t>nalysis e</a:t>
            </a:r>
            <a:r>
              <a:rPr lang="en-ZA" sz="2400" u="sng" dirty="0">
                <a:solidFill>
                  <a:srgbClr val="D2533C"/>
                </a:solidFill>
              </a:rPr>
              <a:t>X</a:t>
            </a:r>
            <a:r>
              <a:rPr lang="en-ZA" sz="2400" dirty="0">
                <a:solidFill>
                  <a:srgbClr val="D2533C"/>
                </a:solidFill>
              </a:rPr>
              <a:t>periment </a:t>
            </a:r>
            <a:endParaRPr sz="2400" dirty="0"/>
          </a:p>
        </p:txBody>
      </p:sp>
      <p:pic>
        <p:nvPicPr>
          <p:cNvPr id="544" name="Google Shape;544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51182" y="1064443"/>
            <a:ext cx="3472018" cy="236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92620" y="1130048"/>
            <a:ext cx="1684750" cy="21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4"/>
          <p:cNvSpPr/>
          <p:nvPr/>
        </p:nvSpPr>
        <p:spPr>
          <a:xfrm>
            <a:off x="210929" y="3685335"/>
            <a:ext cx="6104809" cy="328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285840" indent="-284039">
              <a:buClr>
                <a:srgbClr val="FF0000"/>
              </a:buClr>
              <a:buSzPts val="1500"/>
              <a:buFont typeface="Arial"/>
              <a:buChar char="•"/>
            </a:pPr>
            <a:r>
              <a:rPr lang="en-ZA" sz="1600" dirty="0">
                <a:solidFill>
                  <a:srgbClr val="FF0000"/>
                </a:solidFill>
              </a:rPr>
              <a:t>1024</a:t>
            </a:r>
            <a:r>
              <a:rPr lang="en-ZA" sz="1600" dirty="0"/>
              <a:t> closely packed 6 m stationary dishes (can be manually tilted) </a:t>
            </a:r>
            <a:endParaRPr sz="1600" dirty="0"/>
          </a:p>
          <a:p>
            <a:endParaRPr sz="1600" dirty="0"/>
          </a:p>
          <a:p>
            <a:pPr marL="285840" indent="-284039">
              <a:buSzPts val="1500"/>
              <a:buFont typeface="Arial"/>
              <a:buChar char="•"/>
            </a:pPr>
            <a:r>
              <a:rPr lang="en-ZA" sz="1600" dirty="0"/>
              <a:t>Survey area ~ </a:t>
            </a:r>
            <a:r>
              <a:rPr lang="en-ZA" sz="1600" dirty="0">
                <a:solidFill>
                  <a:srgbClr val="FF0000"/>
                </a:solidFill>
              </a:rPr>
              <a:t>15,000 deg</a:t>
            </a:r>
            <a:r>
              <a:rPr lang="en-ZA" sz="1600" baseline="30000" dirty="0">
                <a:solidFill>
                  <a:srgbClr val="FF0000"/>
                </a:solidFill>
              </a:rPr>
              <a:t>2</a:t>
            </a:r>
            <a:r>
              <a:rPr lang="en-ZA" sz="1600" dirty="0"/>
              <a:t>, daily sensitivity </a:t>
            </a:r>
            <a:r>
              <a:rPr lang="en-ZA" sz="1600" dirty="0">
                <a:solidFill>
                  <a:srgbClr val="FF0000"/>
                </a:solidFill>
              </a:rPr>
              <a:t>12 Jy</a:t>
            </a:r>
            <a:r>
              <a:rPr lang="en-ZA" sz="1600" dirty="0">
                <a:solidFill>
                  <a:srgbClr val="292934"/>
                </a:solidFill>
              </a:rPr>
              <a:t>, repoint every 150 days, </a:t>
            </a:r>
            <a:r>
              <a:rPr lang="en-ZA" sz="1600" dirty="0">
                <a:solidFill>
                  <a:srgbClr val="FF0000"/>
                </a:solidFill>
              </a:rPr>
              <a:t>4 years</a:t>
            </a:r>
            <a:r>
              <a:rPr lang="en-ZA" sz="1600" dirty="0">
                <a:solidFill>
                  <a:srgbClr val="292934"/>
                </a:solidFill>
              </a:rPr>
              <a:t> for full survey</a:t>
            </a:r>
            <a:endParaRPr sz="1600" dirty="0"/>
          </a:p>
          <a:p>
            <a:endParaRPr sz="1600" dirty="0"/>
          </a:p>
          <a:p>
            <a:pPr marL="285840" indent="-284039">
              <a:buClr>
                <a:srgbClr val="FF0000"/>
              </a:buClr>
              <a:buSzPts val="1500"/>
              <a:buFont typeface="Arial"/>
              <a:buChar char="•"/>
            </a:pPr>
            <a:r>
              <a:rPr lang="en-ZA" sz="1600" b="1" dirty="0">
                <a:solidFill>
                  <a:srgbClr val="FF0000"/>
                </a:solidFill>
              </a:rPr>
              <a:t>Measure BAOs to characterize dark energy</a:t>
            </a:r>
            <a:endParaRPr sz="1600" dirty="0"/>
          </a:p>
          <a:p>
            <a:endParaRPr sz="1600" dirty="0"/>
          </a:p>
          <a:p>
            <a:pPr marL="285840" indent="-284039">
              <a:buSzPts val="1500"/>
              <a:buFont typeface="Arial"/>
              <a:buChar char="•"/>
            </a:pPr>
            <a:r>
              <a:rPr lang="en-ZA" sz="1600" dirty="0"/>
              <a:t>Radio transients + pulsar searches</a:t>
            </a:r>
            <a:endParaRPr sz="1600" dirty="0"/>
          </a:p>
          <a:p>
            <a:endParaRPr sz="1600" dirty="0"/>
          </a:p>
          <a:p>
            <a:pPr marL="285840" indent="-284039">
              <a:buSzPts val="1500"/>
              <a:buFont typeface="Arial"/>
              <a:buChar char="•"/>
            </a:pPr>
            <a:r>
              <a:rPr lang="en-ZA" sz="1600" dirty="0"/>
              <a:t>Neutral hydrogen absorbers, diffuse polarization of Galaxy</a:t>
            </a:r>
            <a:endParaRPr sz="1600" dirty="0"/>
          </a:p>
        </p:txBody>
      </p:sp>
      <p:sp>
        <p:nvSpPr>
          <p:cNvPr id="547" name="Google Shape;547;p34"/>
          <p:cNvSpPr/>
          <p:nvPr/>
        </p:nvSpPr>
        <p:spPr>
          <a:xfrm>
            <a:off x="10723200" y="2938003"/>
            <a:ext cx="14688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sz="1200" b="1" dirty="0"/>
              <a:t>Rock hyrax/dassie</a:t>
            </a:r>
            <a:endParaRPr sz="1200" dirty="0"/>
          </a:p>
        </p:txBody>
      </p:sp>
      <p:graphicFrame>
        <p:nvGraphicFramePr>
          <p:cNvPr id="548" name="Google Shape;548;p34"/>
          <p:cNvGraphicFramePr/>
          <p:nvPr>
            <p:extLst>
              <p:ext uri="{D42A27DB-BD31-4B8C-83A1-F6EECF244321}">
                <p14:modId xmlns:p14="http://schemas.microsoft.com/office/powerpoint/2010/main" val="503945697"/>
              </p:ext>
            </p:extLst>
          </p:nvPr>
        </p:nvGraphicFramePr>
        <p:xfrm>
          <a:off x="6817250" y="3586403"/>
          <a:ext cx="4534200" cy="3175900"/>
        </p:xfrm>
        <a:graphic>
          <a:graphicData uri="http://schemas.openxmlformats.org/drawingml/2006/table">
            <a:tbl>
              <a:tblPr>
                <a:noFill/>
                <a:tableStyleId>{43540524-9944-48FF-ACEB-29AE342EF961}</a:tableStyleId>
              </a:tblPr>
              <a:tblGrid>
                <a:gridCol w="186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Frequency range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400 – 800 MHz </a:t>
                      </a:r>
                      <a:r>
                        <a:rPr lang="en-ZA" sz="1400" b="0" u="none" strike="noStrike" cap="none" dirty="0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(0.8 &lt; z &lt; 2.5)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Frequency resolution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390 kHz, 1024 channels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Dish size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m diameter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Interferometric layout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32x32 square grid, 7 m spacing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Field of view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deg</a:t>
                      </a:r>
                      <a:r>
                        <a:rPr lang="en-ZA" sz="1400" b="0" u="none" strike="noStrike" cap="none" baseline="30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– 56 deg</a:t>
                      </a:r>
                      <a:r>
                        <a:rPr lang="en-ZA" sz="1400" b="0" u="none" strike="noStrike" cap="none" baseline="30000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Resolution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~ 5’ – 10’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Beam crossing time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 – 32 minutes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System temperature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sz="1400" b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 K</a:t>
                      </a:r>
                      <a:endParaRPr sz="1400" b="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 descr="A large group of solar panels&#10;&#10;Description automatically generated with low confidence">
            <a:extLst>
              <a:ext uri="{FF2B5EF4-FFF2-40B4-BE49-F238E27FC236}">
                <a16:creationId xmlns:a16="http://schemas.microsoft.com/office/drawing/2014/main" id="{FC174670-F5FE-6B0B-2D98-4076F4E5B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61" y="1249129"/>
            <a:ext cx="4491047" cy="183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6"/>
          <p:cNvSpPr/>
          <p:nvPr/>
        </p:nvSpPr>
        <p:spPr>
          <a:xfrm>
            <a:off x="223117" y="373265"/>
            <a:ext cx="8227800" cy="5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ZA" sz="2400" dirty="0">
                <a:solidFill>
                  <a:srgbClr val="D2533C"/>
                </a:solidFill>
              </a:rPr>
              <a:t>HIRAX: Location and status</a:t>
            </a:r>
            <a:endParaRPr sz="2400" dirty="0"/>
          </a:p>
        </p:txBody>
      </p:sp>
      <p:pic>
        <p:nvPicPr>
          <p:cNvPr id="589" name="Google Shape;58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4334" y="950760"/>
            <a:ext cx="5622624" cy="368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022" y="4621118"/>
            <a:ext cx="8227799" cy="223688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6"/>
          <p:cNvSpPr/>
          <p:nvPr/>
        </p:nvSpPr>
        <p:spPr>
          <a:xfrm>
            <a:off x="9732480" y="6458040"/>
            <a:ext cx="2459520" cy="27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sz="1500" b="1" i="1" dirty="0">
                <a:solidFill>
                  <a:srgbClr val="D2533C"/>
                </a:solidFill>
              </a:rPr>
              <a:t>https://hirax.ukzn.ac.za/</a:t>
            </a:r>
            <a:endParaRPr sz="1500" dirty="0"/>
          </a:p>
          <a:p>
            <a:endParaRPr sz="700" i="1" dirty="0">
              <a:solidFill>
                <a:srgbClr val="FF0000"/>
              </a:solidFill>
            </a:endParaRPr>
          </a:p>
        </p:txBody>
      </p:sp>
      <p:sp>
        <p:nvSpPr>
          <p:cNvPr id="592" name="Google Shape;592;p36"/>
          <p:cNvSpPr/>
          <p:nvPr/>
        </p:nvSpPr>
        <p:spPr>
          <a:xfrm>
            <a:off x="6222000" y="950760"/>
            <a:ext cx="3408840" cy="51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b="1" dirty="0"/>
              <a:t>HartRAO eight element 6m prototype, </a:t>
            </a:r>
            <a:endParaRPr dirty="0"/>
          </a:p>
          <a:p>
            <a:r>
              <a:rPr lang="en-ZA" b="1" dirty="0"/>
              <a:t>5mm pointing accuracy</a:t>
            </a:r>
            <a:endParaRPr dirty="0"/>
          </a:p>
        </p:txBody>
      </p:sp>
      <p:sp>
        <p:nvSpPr>
          <p:cNvPr id="602" name="Google Shape;602;p36"/>
          <p:cNvSpPr/>
          <p:nvPr/>
        </p:nvSpPr>
        <p:spPr>
          <a:xfrm>
            <a:off x="6078666" y="3772260"/>
            <a:ext cx="4021560" cy="51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r>
              <a:rPr lang="en-ZA" dirty="0">
                <a:solidFill>
                  <a:srgbClr val="FFFF00"/>
                </a:solidFill>
              </a:rPr>
              <a:t>HartRAO: moderately radio-quiet zone, excellent</a:t>
            </a:r>
            <a:endParaRPr dirty="0"/>
          </a:p>
          <a:p>
            <a:r>
              <a:rPr lang="en-ZA" dirty="0">
                <a:solidFill>
                  <a:srgbClr val="FFFF00"/>
                </a:solidFill>
              </a:rPr>
              <a:t>infrastructure and support staff</a:t>
            </a:r>
            <a:endParaRPr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256317-C95B-C0FC-9A3C-1DD90E8CCAB4}"/>
              </a:ext>
            </a:extLst>
          </p:cNvPr>
          <p:cNvGrpSpPr/>
          <p:nvPr/>
        </p:nvGrpSpPr>
        <p:grpSpPr>
          <a:xfrm>
            <a:off x="440273" y="969454"/>
            <a:ext cx="5155067" cy="3630398"/>
            <a:chOff x="327036" y="1059660"/>
            <a:chExt cx="4915044" cy="3445380"/>
          </a:xfrm>
        </p:grpSpPr>
        <p:grpSp>
          <p:nvGrpSpPr>
            <p:cNvPr id="593" name="Google Shape;593;p36"/>
            <p:cNvGrpSpPr/>
            <p:nvPr/>
          </p:nvGrpSpPr>
          <p:grpSpPr>
            <a:xfrm>
              <a:off x="327036" y="1059660"/>
              <a:ext cx="4915044" cy="3445380"/>
              <a:chOff x="230400" y="1046520"/>
              <a:chExt cx="4252453" cy="3097440"/>
            </a:xfrm>
          </p:grpSpPr>
          <p:grpSp>
            <p:nvGrpSpPr>
              <p:cNvPr id="594" name="Google Shape;594;p36"/>
              <p:cNvGrpSpPr/>
              <p:nvPr/>
            </p:nvGrpSpPr>
            <p:grpSpPr>
              <a:xfrm>
                <a:off x="230400" y="1046520"/>
                <a:ext cx="4252453" cy="3097440"/>
                <a:chOff x="230400" y="1046520"/>
                <a:chExt cx="4252453" cy="3097440"/>
              </a:xfrm>
            </p:grpSpPr>
            <p:pic>
              <p:nvPicPr>
                <p:cNvPr id="595" name="Google Shape;595;p36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281880" y="1046520"/>
                  <a:ext cx="4116960" cy="30974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96" name="Google Shape;596;p36"/>
                <p:cNvSpPr/>
                <p:nvPr/>
              </p:nvSpPr>
              <p:spPr>
                <a:xfrm>
                  <a:off x="2400480" y="1241640"/>
                  <a:ext cx="1813320" cy="30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0000" tIns="45000" rIns="90000" bIns="45000" anchor="t" anchorCtr="0">
                  <a:noAutofit/>
                </a:bodyPr>
                <a:lstStyle/>
                <a:p>
                  <a:r>
                    <a:rPr lang="en-ZA" b="1" dirty="0">
                      <a:solidFill>
                        <a:srgbClr val="FFFF00"/>
                      </a:solidFill>
                    </a:rPr>
                    <a:t>HartRAO (8 dishes)</a:t>
                  </a:r>
                  <a:endParaRPr dirty="0"/>
                </a:p>
              </p:txBody>
            </p:sp>
            <p:sp>
              <p:nvSpPr>
                <p:cNvPr id="597" name="Google Shape;597;p36"/>
                <p:cNvSpPr/>
                <p:nvPr/>
              </p:nvSpPr>
              <p:spPr>
                <a:xfrm>
                  <a:off x="3444853" y="2810148"/>
                  <a:ext cx="1038000" cy="302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0000" tIns="45000" rIns="90000" bIns="45000" anchor="t" anchorCtr="0">
                  <a:noAutofit/>
                </a:bodyPr>
                <a:lstStyle/>
                <a:p>
                  <a:r>
                    <a:rPr lang="en-ZA" b="1" dirty="0">
                      <a:solidFill>
                        <a:srgbClr val="FFFF00"/>
                      </a:solidFill>
                    </a:rPr>
                    <a:t>Durban</a:t>
                  </a:r>
                  <a:endParaRPr dirty="0"/>
                </a:p>
              </p:txBody>
            </p:sp>
            <p:sp>
              <p:nvSpPr>
                <p:cNvPr id="598" name="Google Shape;598;p36"/>
                <p:cNvSpPr/>
                <p:nvPr/>
              </p:nvSpPr>
              <p:spPr>
                <a:xfrm>
                  <a:off x="230400" y="3277800"/>
                  <a:ext cx="1113840" cy="301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0000" tIns="45000" rIns="90000" bIns="45000" anchor="t" anchorCtr="0">
                  <a:noAutofit/>
                </a:bodyPr>
                <a:lstStyle/>
                <a:p>
                  <a:r>
                    <a:rPr lang="en-ZA" b="1" dirty="0">
                      <a:solidFill>
                        <a:srgbClr val="FFFF00"/>
                      </a:solidFill>
                    </a:rPr>
                    <a:t>Cape Town</a:t>
                  </a:r>
                  <a:endParaRPr dirty="0"/>
                </a:p>
              </p:txBody>
            </p:sp>
            <p:sp>
              <p:nvSpPr>
                <p:cNvPr id="599" name="Google Shape;599;p36"/>
                <p:cNvSpPr/>
                <p:nvPr/>
              </p:nvSpPr>
              <p:spPr>
                <a:xfrm>
                  <a:off x="1149840" y="2431440"/>
                  <a:ext cx="2054160" cy="302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0000" tIns="45000" rIns="90000" bIns="45000" anchor="t" anchorCtr="0">
                  <a:noAutofit/>
                </a:bodyPr>
                <a:lstStyle/>
                <a:p>
                  <a:r>
                    <a:rPr lang="en-ZA" b="1" dirty="0">
                      <a:solidFill>
                        <a:srgbClr val="FFFF00"/>
                      </a:solidFill>
                    </a:rPr>
                    <a:t>SKA site: Klerefontein</a:t>
                  </a:r>
                  <a:endParaRPr dirty="0"/>
                </a:p>
              </p:txBody>
            </p:sp>
          </p:grpSp>
          <p:sp>
            <p:nvSpPr>
              <p:cNvPr id="600" name="Google Shape;600;p36"/>
              <p:cNvSpPr/>
              <p:nvPr/>
            </p:nvSpPr>
            <p:spPr>
              <a:xfrm>
                <a:off x="1710360" y="3002040"/>
                <a:ext cx="1037880" cy="515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r>
                  <a:rPr lang="en-ZA" b="1" dirty="0">
                    <a:solidFill>
                      <a:srgbClr val="FFFF00"/>
                    </a:solidFill>
                  </a:rPr>
                  <a:t>Losberg	</a:t>
                </a:r>
                <a:endParaRPr dirty="0"/>
              </a:p>
            </p:txBody>
          </p:sp>
          <p:pic>
            <p:nvPicPr>
              <p:cNvPr id="601" name="Google Shape;601;p3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612080" y="2945520"/>
                <a:ext cx="298080" cy="248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83AEB73-8C52-05B0-9260-B2A0CE38279D}"/>
                </a:ext>
              </a:extLst>
            </p:cNvPr>
            <p:cNvGrpSpPr/>
            <p:nvPr/>
          </p:nvGrpSpPr>
          <p:grpSpPr>
            <a:xfrm>
              <a:off x="2035246" y="3500852"/>
              <a:ext cx="2688909" cy="310619"/>
              <a:chOff x="2616736" y="3008272"/>
              <a:chExt cx="2688909" cy="310619"/>
            </a:xfrm>
          </p:grpSpPr>
          <p:sp>
            <p:nvSpPr>
              <p:cNvPr id="603" name="Google Shape;603;p36"/>
              <p:cNvSpPr/>
              <p:nvPr/>
            </p:nvSpPr>
            <p:spPr>
              <a:xfrm>
                <a:off x="3759527" y="3163581"/>
                <a:ext cx="204480" cy="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19075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lang="en-ZA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988C8F7-F421-7A8A-CB3A-3D35FEA50DD8}"/>
                  </a:ext>
                </a:extLst>
              </p:cNvPr>
              <p:cNvGrpSpPr/>
              <p:nvPr/>
            </p:nvGrpSpPr>
            <p:grpSpPr>
              <a:xfrm>
                <a:off x="2616736" y="3008272"/>
                <a:ext cx="2688909" cy="310619"/>
                <a:chOff x="1691083" y="3727261"/>
                <a:chExt cx="2688909" cy="310619"/>
              </a:xfrm>
            </p:grpSpPr>
            <p:sp>
              <p:nvSpPr>
                <p:cNvPr id="604" name="Google Shape;604;p36"/>
                <p:cNvSpPr/>
                <p:nvPr/>
              </p:nvSpPr>
              <p:spPr>
                <a:xfrm>
                  <a:off x="1691083" y="3727261"/>
                  <a:ext cx="2688909" cy="3106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0000" tIns="45000" rIns="90000" bIns="45000" anchor="t" anchorCtr="0">
                  <a:noAutofit/>
                </a:bodyPr>
                <a:lstStyle/>
                <a:p>
                  <a:r>
                    <a:rPr lang="en-ZA" b="1" dirty="0">
                      <a:solidFill>
                        <a:srgbClr val="FFFF00"/>
                      </a:solidFill>
                    </a:rPr>
                    <a:t> 256       512       1024 dishes)</a:t>
                  </a:r>
                  <a:endParaRPr dirty="0"/>
                </a:p>
              </p:txBody>
            </p:sp>
            <p:sp>
              <p:nvSpPr>
                <p:cNvPr id="605" name="Google Shape;605;p36"/>
                <p:cNvSpPr/>
                <p:nvPr/>
              </p:nvSpPr>
              <p:spPr>
                <a:xfrm>
                  <a:off x="2170797" y="3886626"/>
                  <a:ext cx="204480" cy="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 w="19075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lang="en-ZA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D8F469B-56A6-D36D-DAC1-A2840385ED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1609"/>
          <a:stretch>
            <a:fillRect/>
          </a:stretch>
        </p:blipFill>
        <p:spPr>
          <a:xfrm>
            <a:off x="5924231" y="958821"/>
            <a:ext cx="5621123" cy="3687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0C036-D210-E78E-B919-E298857B073A}"/>
              </a:ext>
            </a:extLst>
          </p:cNvPr>
          <p:cNvSpPr txBox="1"/>
          <p:nvPr/>
        </p:nvSpPr>
        <p:spPr>
          <a:xfrm>
            <a:off x="6096000" y="1221263"/>
            <a:ext cx="280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/>
              <a:t>2 dishes at Klerefontein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5F938-0B41-38FB-49A1-C71DB91B5A3C}"/>
              </a:ext>
            </a:extLst>
          </p:cNvPr>
          <p:cNvSpPr txBox="1"/>
          <p:nvPr/>
        </p:nvSpPr>
        <p:spPr>
          <a:xfrm>
            <a:off x="10078061" y="1985678"/>
            <a:ext cx="146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i="1" dirty="0">
                <a:solidFill>
                  <a:srgbClr val="FF0000"/>
                </a:solidFill>
              </a:rPr>
              <a:t>Image credit: Dr Anthony Walters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72FF5-24D6-3951-62E6-9D539B3F1B1C}"/>
              </a:ext>
            </a:extLst>
          </p:cNvPr>
          <p:cNvSpPr txBox="1"/>
          <p:nvPr/>
        </p:nvSpPr>
        <p:spPr>
          <a:xfrm>
            <a:off x="1546970" y="3552758"/>
            <a:ext cx="629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FFFF00"/>
                </a:solidFill>
              </a:rPr>
              <a:t>(128</a:t>
            </a:r>
            <a:r>
              <a:rPr lang="en-ZA" sz="1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" name="Google Shape;605;p36">
            <a:extLst>
              <a:ext uri="{FF2B5EF4-FFF2-40B4-BE49-F238E27FC236}">
                <a16:creationId xmlns:a16="http://schemas.microsoft.com/office/drawing/2014/main" id="{84BCB316-B2C8-8186-2A7E-53C13F9E1CD2}"/>
              </a:ext>
            </a:extLst>
          </p:cNvPr>
          <p:cNvSpPr/>
          <p:nvPr/>
        </p:nvSpPr>
        <p:spPr>
          <a:xfrm>
            <a:off x="2036840" y="3702569"/>
            <a:ext cx="214466" cy="37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75" cap="flat" cmpd="sng">
            <a:solidFill>
              <a:srgbClr val="FFFF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5"/>
          <p:cNvSpPr txBox="1">
            <a:spLocks noGrp="1"/>
          </p:cNvSpPr>
          <p:nvPr>
            <p:ph type="body" idx="1"/>
          </p:nvPr>
        </p:nvSpPr>
        <p:spPr>
          <a:xfrm>
            <a:off x="240885" y="1083431"/>
            <a:ext cx="9230595" cy="234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0"/>
              </a:spcBef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b="1" dirty="0"/>
              <a:t>First detections of the 21cm IM</a:t>
            </a:r>
            <a:r>
              <a:rPr lang="en-US" sz="1800" dirty="0"/>
              <a:t> signal, GBT x </a:t>
            </a:r>
            <a:r>
              <a:rPr lang="en-US" sz="1800" dirty="0" err="1"/>
              <a:t>WiggleZ</a:t>
            </a:r>
            <a:r>
              <a:rPr lang="en-US" sz="1800" dirty="0"/>
              <a:t> - </a:t>
            </a:r>
            <a:r>
              <a:rPr lang="en-US" sz="1800" i="1" dirty="0">
                <a:solidFill>
                  <a:srgbClr val="FF0000"/>
                </a:solidFill>
              </a:rPr>
              <a:t>Chang et al 2010, Masui et al 2013</a:t>
            </a:r>
            <a:endParaRPr sz="1800" dirty="0"/>
          </a:p>
          <a:p>
            <a:pPr marL="382906" indent="-285750">
              <a:buClrTx/>
              <a:buFont typeface="Wingdings" panose="05000000000000000000" pitchFamily="2" charset="2"/>
              <a:buChar char="v"/>
            </a:pPr>
            <a:endParaRPr sz="1800" dirty="0"/>
          </a:p>
          <a:p>
            <a:pPr marL="285750" indent="-285750">
              <a:spcBef>
                <a:spcPts val="320"/>
              </a:spcBef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b="1" dirty="0"/>
              <a:t>Complementary physical constraints: </a:t>
            </a:r>
            <a:r>
              <a:rPr lang="en-US" sz="1800" dirty="0"/>
              <a:t>different probes, spectroscopic/photometric</a:t>
            </a:r>
          </a:p>
          <a:p>
            <a:pPr marL="285750" indent="-285750">
              <a:spcBef>
                <a:spcPts val="320"/>
              </a:spcBef>
              <a:buClrTx/>
              <a:buSzPts val="1360"/>
              <a:buFont typeface="Wingdings" panose="05000000000000000000" pitchFamily="2" charset="2"/>
              <a:buChar char="v"/>
            </a:pPr>
            <a:endParaRPr lang="en-US" sz="1800" b="1" dirty="0"/>
          </a:p>
          <a:p>
            <a:pPr marL="285750" indent="-285750">
              <a:spcBef>
                <a:spcPts val="320"/>
              </a:spcBef>
              <a:buClrTx/>
              <a:buSzPts val="1360"/>
              <a:buFont typeface="Wingdings" panose="05000000000000000000" pitchFamily="2" charset="2"/>
              <a:buChar char="v"/>
            </a:pPr>
            <a:r>
              <a:rPr lang="en-US" sz="1800" b="1" dirty="0"/>
              <a:t>Cross-confirmation of results, mutual support </a:t>
            </a:r>
            <a:r>
              <a:rPr lang="en-US" sz="1800" dirty="0"/>
              <a:t>(e.g., redshifts), </a:t>
            </a:r>
            <a:r>
              <a:rPr lang="en-US" sz="1800" b="1" dirty="0"/>
              <a:t>breaks parameter degeneracies</a:t>
            </a:r>
            <a:endParaRPr sz="1800" b="1" dirty="0"/>
          </a:p>
          <a:p>
            <a:pPr marL="274321" lvl="1" indent="0">
              <a:spcBef>
                <a:spcPts val="320"/>
              </a:spcBef>
              <a:buClrTx/>
              <a:buSzPts val="1360"/>
              <a:buNone/>
            </a:pPr>
            <a:endParaRPr lang="en-US" sz="1800" dirty="0"/>
          </a:p>
        </p:txBody>
      </p:sp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240884" y="376967"/>
            <a:ext cx="8229600" cy="70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SzPts val="2800"/>
            </a:pPr>
            <a:r>
              <a:rPr lang="en-US" sz="2800" dirty="0"/>
              <a:t>Case for radio-optical cross-correlations</a:t>
            </a:r>
            <a:endParaRPr sz="2800" dirty="0"/>
          </a:p>
        </p:txBody>
      </p:sp>
      <p:pic>
        <p:nvPicPr>
          <p:cNvPr id="2" name="Picture 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86CB1C1-CE7A-2636-CD77-3FA293606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84" y="3562780"/>
            <a:ext cx="8559893" cy="2286417"/>
          </a:xfrm>
          <a:prstGeom prst="rect">
            <a:avLst/>
          </a:prstGeom>
        </p:spPr>
      </p:pic>
      <p:sp>
        <p:nvSpPr>
          <p:cNvPr id="3" name="Google Shape;626;gc6f5a023ce_1_1029">
            <a:extLst>
              <a:ext uri="{FF2B5EF4-FFF2-40B4-BE49-F238E27FC236}">
                <a16:creationId xmlns:a16="http://schemas.microsoft.com/office/drawing/2014/main" id="{29D701C7-FA4B-EDAD-4B7D-29E5016702B7}"/>
              </a:ext>
            </a:extLst>
          </p:cNvPr>
          <p:cNvSpPr/>
          <p:nvPr/>
        </p:nvSpPr>
        <p:spPr>
          <a:xfrm>
            <a:off x="29301" y="5937831"/>
            <a:ext cx="3150118" cy="51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ZA" sz="1600" dirty="0">
                <a:solidFill>
                  <a:schemeClr val="dk1"/>
                </a:solidFill>
              </a:rPr>
              <a:t>DESI: 2018 - 2022, 25 million galaxies, z &lt; 2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4" name="Google Shape;627;gc6f5a023ce_1_1029">
            <a:extLst>
              <a:ext uri="{FF2B5EF4-FFF2-40B4-BE49-F238E27FC236}">
                <a16:creationId xmlns:a16="http://schemas.microsoft.com/office/drawing/2014/main" id="{88029F18-6D00-744F-A466-97DD459E4453}"/>
              </a:ext>
            </a:extLst>
          </p:cNvPr>
          <p:cNvSpPr/>
          <p:nvPr/>
        </p:nvSpPr>
        <p:spPr>
          <a:xfrm>
            <a:off x="2944393" y="5937830"/>
            <a:ext cx="3535125" cy="5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ZA" sz="1600" dirty="0">
                <a:solidFill>
                  <a:schemeClr val="dk1"/>
                </a:solidFill>
              </a:rPr>
              <a:t>DES: Aug 2013 +5 years</a:t>
            </a:r>
            <a:r>
              <a:rPr lang="en-ZA" sz="1600" dirty="0"/>
              <a:t>, </a:t>
            </a:r>
            <a:r>
              <a:rPr lang="en-ZA" sz="1600" dirty="0">
                <a:solidFill>
                  <a:schemeClr val="dk1"/>
                </a:solidFill>
              </a:rPr>
              <a:t>300 million galaxies, z &lt; 1.4</a:t>
            </a:r>
            <a:endParaRPr sz="1600" dirty="0"/>
          </a:p>
        </p:txBody>
      </p:sp>
      <p:sp>
        <p:nvSpPr>
          <p:cNvPr id="5" name="Google Shape;628;gc6f5a023ce_1_1029">
            <a:extLst>
              <a:ext uri="{FF2B5EF4-FFF2-40B4-BE49-F238E27FC236}">
                <a16:creationId xmlns:a16="http://schemas.microsoft.com/office/drawing/2014/main" id="{4A97D96A-0004-03E2-EEEB-86BFE320119B}"/>
              </a:ext>
            </a:extLst>
          </p:cNvPr>
          <p:cNvSpPr/>
          <p:nvPr/>
        </p:nvSpPr>
        <p:spPr>
          <a:xfrm>
            <a:off x="6406628" y="5952909"/>
            <a:ext cx="2851348" cy="5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ZA" sz="1600" dirty="0">
                <a:solidFill>
                  <a:schemeClr val="dk1"/>
                </a:solidFill>
              </a:rPr>
              <a:t>LSST: 2020 — 2030</a:t>
            </a:r>
            <a:r>
              <a:rPr lang="en-ZA" sz="1600" dirty="0"/>
              <a:t>, </a:t>
            </a:r>
            <a:r>
              <a:rPr lang="en-ZA" sz="1600" dirty="0">
                <a:solidFill>
                  <a:schemeClr val="dk1"/>
                </a:solidFill>
              </a:rPr>
              <a:t>~billions galaxies, z &lt; 3 </a:t>
            </a:r>
            <a:endParaRPr sz="1600" dirty="0">
              <a:solidFill>
                <a:schemeClr val="dk1"/>
              </a:solidFill>
            </a:endParaRPr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6A47D6BE-9DC8-63DA-4D4B-78BF26FD63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895"/>
          <a:stretch>
            <a:fillRect/>
          </a:stretch>
        </p:blipFill>
        <p:spPr>
          <a:xfrm>
            <a:off x="9471480" y="4473716"/>
            <a:ext cx="2556506" cy="2306781"/>
          </a:xfrm>
          <a:prstGeom prst="rect">
            <a:avLst/>
          </a:prstGeom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B1503A6F-0ECF-E3CB-28EF-EEED2704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025"/>
          <a:stretch>
            <a:fillRect/>
          </a:stretch>
        </p:blipFill>
        <p:spPr>
          <a:xfrm>
            <a:off x="9471480" y="2044808"/>
            <a:ext cx="2653849" cy="2306781"/>
          </a:xfrm>
          <a:prstGeom prst="rect">
            <a:avLst/>
          </a:prstGeom>
        </p:spPr>
      </p:pic>
      <p:sp>
        <p:nvSpPr>
          <p:cNvPr id="8" name="Google Shape;629;gc6f5a023ce_1_1029">
            <a:extLst>
              <a:ext uri="{FF2B5EF4-FFF2-40B4-BE49-F238E27FC236}">
                <a16:creationId xmlns:a16="http://schemas.microsoft.com/office/drawing/2014/main" id="{0986AC81-71FC-4DFC-5F0B-84CAEEABB5DB}"/>
              </a:ext>
            </a:extLst>
          </p:cNvPr>
          <p:cNvSpPr txBox="1"/>
          <p:nvPr/>
        </p:nvSpPr>
        <p:spPr>
          <a:xfrm>
            <a:off x="9788275" y="1728091"/>
            <a:ext cx="2483370" cy="52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ZA" sz="1200" b="1" i="1" dirty="0">
                <a:solidFill>
                  <a:schemeClr val="dk2"/>
                </a:solidFill>
              </a:rPr>
              <a:t>D. Crichton, M. Aich, et al. 2021</a:t>
            </a:r>
            <a:endParaRPr sz="1200" b="1" i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1521</Words>
  <Application>Microsoft Office PowerPoint</Application>
  <PresentationFormat>Widescreen</PresentationFormat>
  <Paragraphs>197</Paragraphs>
  <Slides>18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</vt:lpstr>
      <vt:lpstr>Calibri</vt:lpstr>
      <vt:lpstr>Source Sans Pro</vt:lpstr>
      <vt:lpstr>Times New Roman</vt:lpstr>
      <vt:lpstr>Varela</vt:lpstr>
      <vt:lpstr>Wingdings</vt:lpstr>
      <vt:lpstr>Office Theme</vt:lpstr>
      <vt:lpstr>Office Theme</vt:lpstr>
      <vt:lpstr>Clarity</vt:lpstr>
      <vt:lpstr>PowerPoint Presentation</vt:lpstr>
      <vt:lpstr>PowerPoint Presentation</vt:lpstr>
      <vt:lpstr>Baryon Acoustic Oscillations to CMB</vt:lpstr>
      <vt:lpstr>Baryon acoustic oscillations: CMB and galaxies</vt:lpstr>
      <vt:lpstr>PowerPoint Presentation</vt:lpstr>
      <vt:lpstr>PowerPoint Presentation</vt:lpstr>
      <vt:lpstr>PowerPoint Presentation</vt:lpstr>
      <vt:lpstr>PowerPoint Presentation</vt:lpstr>
      <vt:lpstr>Case for radio-optical cross-correlations</vt:lpstr>
      <vt:lpstr>Vera Rubin Observatory (Legacy Survey of Space and Time)</vt:lpstr>
      <vt:lpstr>Cumulative signal to noise ratio (SNR) auto- and cross-correlations</vt:lpstr>
      <vt:lpstr>Higher order correlations: bispectrum</vt:lpstr>
      <vt:lpstr>Fisher analysis: higher order correlations  (HI-HI-galaxy bispectrum)</vt:lpstr>
      <vt:lpstr>Constraints on ΩM and σ8 </vt:lpstr>
      <vt:lpstr>Dark energy parameter constraints: HI-HI-galaxy</vt:lpstr>
      <vt:lpstr>PowerPoint Presentation</vt:lpstr>
      <vt:lpstr>Summary</vt:lpstr>
      <vt:lpstr>Visiting Johannesburg? Please visit!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Moumita Aich</dc:creator>
  <cp:lastModifiedBy>Moumita Aich</cp:lastModifiedBy>
  <cp:revision>161</cp:revision>
  <dcterms:created xsi:type="dcterms:W3CDTF">2016-02-10T01:54:42Z</dcterms:created>
  <dcterms:modified xsi:type="dcterms:W3CDTF">2025-07-07T18:47:50Z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omitamu@gmail.com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1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39</vt:i4>
  </property>
</Properties>
</file>