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6" r:id="rId1"/>
    <p:sldMasterId id="2147484433" r:id="rId2"/>
    <p:sldMasterId id="2147484454" r:id="rId3"/>
    <p:sldMasterId id="2147484459" r:id="rId4"/>
  </p:sldMasterIdLst>
  <p:notesMasterIdLst>
    <p:notesMasterId r:id="rId17"/>
  </p:notesMasterIdLst>
  <p:handoutMasterIdLst>
    <p:handoutMasterId r:id="rId18"/>
  </p:handoutMasterIdLst>
  <p:sldIdLst>
    <p:sldId id="1011" r:id="rId5"/>
    <p:sldId id="1146" r:id="rId6"/>
    <p:sldId id="1161" r:id="rId7"/>
    <p:sldId id="1162" r:id="rId8"/>
    <p:sldId id="1163" r:id="rId9"/>
    <p:sldId id="1164" r:id="rId10"/>
    <p:sldId id="1148" r:id="rId11"/>
    <p:sldId id="1149" r:id="rId12"/>
    <p:sldId id="1160" r:id="rId13"/>
    <p:sldId id="1159" r:id="rId14"/>
    <p:sldId id="1150" r:id="rId15"/>
    <p:sldId id="1032" r:id="rId16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47" userDrawn="1">
          <p15:clr>
            <a:srgbClr val="A4A3A4"/>
          </p15:clr>
        </p15:guide>
        <p15:guide id="8" orient="horz" pos="3929" userDrawn="1">
          <p15:clr>
            <a:srgbClr val="A4A3A4"/>
          </p15:clr>
        </p15:guide>
        <p15:guide id="11" pos="2631" userDrawn="1">
          <p15:clr>
            <a:srgbClr val="A4A3A4"/>
          </p15:clr>
        </p15:guide>
        <p15:guide id="14" pos="211" userDrawn="1">
          <p15:clr>
            <a:srgbClr val="A4A3A4"/>
          </p15:clr>
        </p15:guide>
        <p15:guide id="15" pos="7497" userDrawn="1">
          <p15:clr>
            <a:srgbClr val="A4A3A4"/>
          </p15:clr>
        </p15:guide>
        <p15:guide id="16" pos="1119" userDrawn="1">
          <p15:clr>
            <a:srgbClr val="A4A3A4"/>
          </p15:clr>
        </p15:guide>
        <p15:guide id="20" orient="horz" pos="765" userDrawn="1">
          <p15:clr>
            <a:srgbClr val="A4A3A4"/>
          </p15:clr>
        </p15:guide>
        <p15:guide id="22" orient="horz" pos="1215" userDrawn="1">
          <p15:clr>
            <a:srgbClr val="A4A3A4"/>
          </p15:clr>
        </p15:guide>
        <p15:guide id="24" pos="57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C50"/>
    <a:srgbClr val="012D50"/>
    <a:srgbClr val="27BFD6"/>
    <a:srgbClr val="2886C7"/>
    <a:srgbClr val="4A7EBB"/>
    <a:srgbClr val="CCECFF"/>
    <a:srgbClr val="17A5D9"/>
    <a:srgbClr val="82AE19"/>
    <a:srgbClr val="37ACC0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343" autoAdjust="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>
        <p:guide orient="horz" pos="4247"/>
        <p:guide orient="horz" pos="3929"/>
        <p:guide pos="2631"/>
        <p:guide pos="211"/>
        <p:guide pos="7497"/>
        <p:guide pos="1119"/>
        <p:guide orient="horz" pos="765"/>
        <p:guide orient="horz" pos="1215"/>
        <p:guide pos="5713"/>
      </p:guideLst>
    </p:cSldViewPr>
  </p:slideViewPr>
  <p:outlineViewPr>
    <p:cViewPr>
      <p:scale>
        <a:sx n="33" d="100"/>
        <a:sy n="33" d="100"/>
      </p:scale>
      <p:origin x="0" y="17333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2F872D9-ABEE-B74B-8683-8CDD7C985F27}" type="datetimeFigureOut">
              <a:rPr lang="en-US"/>
              <a:pPr/>
              <a:t>7/10/2025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D91CD02-3BF6-D44C-BD2D-3C72560CC6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3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7A197FB-2522-9C4C-81BC-460BF39286BB}" type="datetimeFigureOut">
              <a:rPr lang="en-GB"/>
              <a:pPr/>
              <a:t>10/07/2025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BF3A465-5FAC-C040-AD63-400143405B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6755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565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25204"/>
            <a:ext cx="10972800" cy="97246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32C5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27051" y="1595439"/>
            <a:ext cx="11051116" cy="4159720"/>
          </a:xfrm>
        </p:spPr>
        <p:txBody>
          <a:bodyPr/>
          <a:lstStyle>
            <a:lvl1pPr>
              <a:defRPr sz="2000">
                <a:solidFill>
                  <a:srgbClr val="032C5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32C5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32C5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032C50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032C5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372174" y="5819494"/>
            <a:ext cx="539612" cy="539612"/>
          </a:xfrm>
          <a:prstGeom prst="ellipse">
            <a:avLst/>
          </a:prstGeom>
          <a:solidFill>
            <a:srgbClr val="032C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fld id="{C5CDF3D5-EFFE-754D-A79F-DE083A8B8554}" type="slidenum">
              <a:rPr lang="en-US" sz="1400" b="0" smtClean="0">
                <a:solidFill>
                  <a:schemeClr val="bg1"/>
                </a:solidFill>
                <a:latin typeface="Arial"/>
                <a:cs typeface="Arial"/>
              </a:rPr>
              <a:t>‹#›</a:t>
            </a:fld>
            <a:endParaRPr lang="en-US" sz="14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918" y="5638718"/>
            <a:ext cx="2598909" cy="90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1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25204"/>
            <a:ext cx="10972800" cy="97246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32C5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27051" y="1595439"/>
            <a:ext cx="11051116" cy="4159720"/>
          </a:xfrm>
        </p:spPr>
        <p:txBody>
          <a:bodyPr/>
          <a:lstStyle>
            <a:lvl1pPr>
              <a:defRPr sz="2000">
                <a:solidFill>
                  <a:srgbClr val="032C5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32C5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32C5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032C50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032C5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372174" y="5819494"/>
            <a:ext cx="539612" cy="539612"/>
          </a:xfrm>
          <a:prstGeom prst="ellipse">
            <a:avLst/>
          </a:prstGeom>
          <a:solidFill>
            <a:srgbClr val="032C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fld id="{C5CDF3D5-EFFE-754D-A79F-DE083A8B8554}" type="slidenum">
              <a:rPr lang="en-US" sz="1400" b="0" smtClean="0">
                <a:solidFill>
                  <a:schemeClr val="bg1"/>
                </a:solidFill>
                <a:latin typeface="Arial"/>
                <a:cs typeface="Arial"/>
              </a:rPr>
              <a:t>‹#›</a:t>
            </a:fld>
            <a:endParaRPr lang="en-US" sz="14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25204"/>
            <a:ext cx="10972800" cy="97246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32C5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27051" y="1595439"/>
            <a:ext cx="11051116" cy="4159720"/>
          </a:xfrm>
        </p:spPr>
        <p:txBody>
          <a:bodyPr/>
          <a:lstStyle>
            <a:lvl1pPr>
              <a:defRPr sz="2000">
                <a:solidFill>
                  <a:srgbClr val="032C5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32C5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32C5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032C50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032C5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40" y="78513"/>
            <a:ext cx="10972800" cy="973138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32C5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27051" y="1595439"/>
            <a:ext cx="11051116" cy="4159720"/>
          </a:xfrm>
        </p:spPr>
        <p:txBody>
          <a:bodyPr/>
          <a:lstStyle>
            <a:lvl1pPr>
              <a:defRPr sz="2000">
                <a:solidFill>
                  <a:srgbClr val="032C5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32C5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32C5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032C50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032C5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372174" y="5819494"/>
            <a:ext cx="539612" cy="539612"/>
          </a:xfrm>
          <a:prstGeom prst="ellipse">
            <a:avLst/>
          </a:prstGeom>
          <a:solidFill>
            <a:srgbClr val="032C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fld id="{38E111FB-41FD-D749-AAA2-E79BC51E4DB2}" type="slidenum">
              <a:rPr lang="en-US" sz="1400" b="0" smtClean="0">
                <a:solidFill>
                  <a:schemeClr val="bg1"/>
                </a:solidFill>
                <a:latin typeface="Arial"/>
                <a:cs typeface="Arial"/>
              </a:rPr>
              <a:t>‹#›</a:t>
            </a:fld>
            <a:endParaRPr lang="en-US" sz="14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918" y="5638718"/>
            <a:ext cx="2598909" cy="90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40" y="78513"/>
            <a:ext cx="10972800" cy="973138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32C5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27051" y="1595439"/>
            <a:ext cx="11051116" cy="4159720"/>
          </a:xfrm>
        </p:spPr>
        <p:txBody>
          <a:bodyPr/>
          <a:lstStyle>
            <a:lvl1pPr>
              <a:defRPr sz="2000">
                <a:solidFill>
                  <a:srgbClr val="032C5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32C5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32C5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032C50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032C5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372174" y="5819494"/>
            <a:ext cx="539612" cy="539612"/>
          </a:xfrm>
          <a:prstGeom prst="ellipse">
            <a:avLst/>
          </a:prstGeom>
          <a:solidFill>
            <a:srgbClr val="032C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fld id="{C5CDF3D5-EFFE-754D-A79F-DE083A8B8554}" type="slidenum">
              <a:rPr lang="en-US" sz="1400" b="0" smtClean="0">
                <a:solidFill>
                  <a:schemeClr val="bg1"/>
                </a:solidFill>
                <a:latin typeface="Arial"/>
                <a:cs typeface="Arial"/>
              </a:rPr>
              <a:t>‹#›</a:t>
            </a:fld>
            <a:endParaRPr lang="en-US" sz="14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40" y="78513"/>
            <a:ext cx="10972800" cy="973138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32C5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27051" y="1595439"/>
            <a:ext cx="11051116" cy="4159720"/>
          </a:xfrm>
        </p:spPr>
        <p:txBody>
          <a:bodyPr/>
          <a:lstStyle>
            <a:lvl1pPr>
              <a:defRPr sz="2000">
                <a:solidFill>
                  <a:srgbClr val="032C5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32C5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32C5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032C50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032C5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94276"/>
            <a:ext cx="10972800" cy="1143000"/>
          </a:xfrm>
        </p:spPr>
        <p:txBody>
          <a:bodyPr>
            <a:normAutofit/>
          </a:bodyPr>
          <a:lstStyle>
            <a:lvl1pPr algn="r">
              <a:defRPr sz="2800" b="1">
                <a:solidFill>
                  <a:srgbClr val="032C5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70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11568608" y="6453336"/>
            <a:ext cx="781877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sz="1200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3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11568608" y="6453338"/>
            <a:ext cx="781877" cy="3130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sz="1200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95708" cy="691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4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83" r:id="rId2"/>
    <p:sldLayoutId id="2147484484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32C5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32C5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32C5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32C5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32C5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32C5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11568608" y="6453338"/>
            <a:ext cx="781877" cy="3130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sz="1200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6371" cy="693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81" r:id="rId2"/>
    <p:sldLayoutId id="2147484482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32C5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32C5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32C5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32C5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32C5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32C5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11568608" y="6453338"/>
            <a:ext cx="781877" cy="3130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sz="1200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32C5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32C5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32C5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32C5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32C5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32C5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633419"/>
            <a:ext cx="9144000" cy="8089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0" y="1633419"/>
            <a:ext cx="9144000" cy="8089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0622" y="852960"/>
            <a:ext cx="998897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Investigating the influence of Boundary Layer Dynamics on Aerosol Optical Properties over Pretoria using Ceilometer and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Cimel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Sun Photometer.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kern="1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Zimbini Faniso-Mnyaka</a:t>
            </a:r>
            <a:r>
              <a:rPr lang="en-ZA" sz="2000" kern="100" baseline="30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ZA" sz="2000" kern="1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Edwin Magidimisha</a:t>
            </a:r>
            <a:r>
              <a:rPr lang="en-ZA" sz="2000" kern="100" baseline="30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ZA" sz="2000" kern="1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ZA" sz="2000" kern="1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Seelen Naodoo</a:t>
            </a:r>
            <a:r>
              <a:rPr lang="en-ZA" sz="2000" kern="100" baseline="30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ZA" sz="2000" kern="1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ZA" sz="2000" kern="1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Patrick Malatji</a:t>
            </a:r>
            <a:r>
              <a:rPr lang="en-ZA" sz="2000" kern="100" baseline="30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ZA" sz="2000" kern="100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800" kern="100" baseline="30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ZA" sz="1800" kern="1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CSIR, D&amp;S, OSS, Mearing Naude Road, Pretoria, 0001, South Africa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SAIP Conference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Presenter: Zimbini Faniso-Mnyaka</a:t>
            </a:r>
            <a:endParaRPr lang="en-ZA" b="1" dirty="0">
              <a:solidFill>
                <a:srgbClr val="00B0F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 dirty="0">
                <a:solidFill>
                  <a:srgbClr val="92D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July 2024</a:t>
            </a:r>
            <a:endParaRPr lang="en-US" b="1" dirty="0">
              <a:solidFill>
                <a:srgbClr val="92D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41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FF199-44CC-4D02-291F-39639EC44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Continuation (BLH –AOD)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57F4D-7AB8-6733-02DB-CDAEEFB55F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3752" y="1431235"/>
            <a:ext cx="4506157" cy="1369741"/>
          </a:xfrm>
        </p:spPr>
        <p:txBody>
          <a:bodyPr>
            <a:normAutofit lnSpcReduction="10000"/>
          </a:bodyPr>
          <a:lstStyle/>
          <a:p>
            <a:r>
              <a:rPr lang="en-ZA" sz="1400" dirty="0"/>
              <a:t>Ceilometer: Clear sky with LOW ABL in the morning until 8:30.</a:t>
            </a:r>
          </a:p>
          <a:p>
            <a:r>
              <a:rPr lang="en-ZA" sz="1400" dirty="0"/>
              <a:t>A thick layer is building up from 8:30, very heavy around 16:00 with height of </a:t>
            </a:r>
            <a:r>
              <a:rPr lang="en-ZA" sz="1400" dirty="0" err="1"/>
              <a:t>upto</a:t>
            </a:r>
            <a:r>
              <a:rPr lang="en-ZA" sz="1400" dirty="0"/>
              <a:t> 4km above surface and this shows high aerosol vertical mixing.</a:t>
            </a:r>
          </a:p>
          <a:p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E83C92-7B1E-B5F7-3C70-5D276F27B3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2" y="2800977"/>
            <a:ext cx="4506157" cy="3003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824DA6-5ADD-9406-ECEB-A1ABF26AC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029" y="2650852"/>
            <a:ext cx="3858173" cy="286735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192FBC-2BE2-9B7F-04CC-0CDAD7E7DEE7}"/>
              </a:ext>
            </a:extLst>
          </p:cNvPr>
          <p:cNvSpPr txBox="1">
            <a:spLocks/>
          </p:cNvSpPr>
          <p:nvPr/>
        </p:nvSpPr>
        <p:spPr>
          <a:xfrm>
            <a:off x="5129909" y="1431236"/>
            <a:ext cx="4506157" cy="13697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32C5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32C50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032C5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32C50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rgbClr val="032C50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400" dirty="0"/>
              <a:t>BLH –AOD</a:t>
            </a:r>
          </a:p>
          <a:p>
            <a:pPr fontAlgn="auto">
              <a:spcAft>
                <a:spcPts val="0"/>
              </a:spcAft>
            </a:pPr>
            <a:r>
              <a:rPr lang="en-ZA" sz="1400" dirty="0" err="1"/>
              <a:t>Cimel</a:t>
            </a:r>
            <a:r>
              <a:rPr lang="en-ZA" sz="1400" dirty="0"/>
              <a:t>: Low AOD values observed  from 5:00 in the morning,</a:t>
            </a:r>
          </a:p>
          <a:p>
            <a:pPr fontAlgn="auto">
              <a:spcAft>
                <a:spcPts val="0"/>
              </a:spcAft>
            </a:pPr>
            <a:r>
              <a:rPr lang="en-ZA" sz="1400" dirty="0"/>
              <a:t>At 8:30 it was a beginning of heavy aerosol distribution which led to the sensor looking down and not taking measurements.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00501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95BDC-CB24-1851-C4B0-5FCB16E8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216E7-F7FD-6374-C162-2D22D10693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9196" y="1466130"/>
            <a:ext cx="11051116" cy="4159720"/>
          </a:xfrm>
        </p:spPr>
        <p:txBody>
          <a:bodyPr/>
          <a:lstStyle/>
          <a:p>
            <a:r>
              <a:rPr lang="en-US" dirty="0"/>
              <a:t>Boundary Layer Dynamics influence the aerosol optical properties in Pretoria.</a:t>
            </a:r>
          </a:p>
          <a:p>
            <a:r>
              <a:rPr lang="en-US" dirty="0"/>
              <a:t>Integrated use of Ceilometer and </a:t>
            </a:r>
            <a:r>
              <a:rPr lang="en-US" dirty="0" err="1"/>
              <a:t>Cimel</a:t>
            </a:r>
            <a:r>
              <a:rPr lang="en-US" dirty="0"/>
              <a:t> Sun Photometer enables better understanding of vertical and columnar aerosol behavior.</a:t>
            </a:r>
          </a:p>
          <a:p>
            <a:r>
              <a:rPr lang="en-US" dirty="0"/>
              <a:t>A clear relationship was observed between ABLH and AOD.</a:t>
            </a:r>
          </a:p>
          <a:p>
            <a:r>
              <a:rPr lang="en-US" dirty="0"/>
              <a:t>Low BLH especially in the mornings resulted into low AOD levels </a:t>
            </a:r>
          </a:p>
          <a:p>
            <a:r>
              <a:rPr lang="en-US" dirty="0"/>
              <a:t>How ever Higher BLH showed an increase in AOD levels due to aerosol dispersion.</a:t>
            </a:r>
          </a:p>
          <a:p>
            <a:r>
              <a:rPr lang="en-US" dirty="0"/>
              <a:t>However heavy aerosol mixing lead to no AOD reading due to how the system operates</a:t>
            </a:r>
          </a:p>
          <a:p>
            <a:endParaRPr lang="en-US" dirty="0"/>
          </a:p>
          <a:p>
            <a:endParaRPr lang="en-US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66081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85750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17919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DCAE5-C57A-C385-F3E0-284577844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8709A-E6B4-B241-162A-36B805EFBF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9303" y="1406184"/>
            <a:ext cx="6833388" cy="4193229"/>
          </a:xfrm>
        </p:spPr>
        <p:txBody>
          <a:bodyPr>
            <a:normAutofit fontScale="92500" lnSpcReduction="10000"/>
          </a:bodyPr>
          <a:lstStyle/>
          <a:p>
            <a:pPr marL="914400" lvl="2" indent="0" algn="just">
              <a:buNone/>
            </a:pPr>
            <a:endParaRPr lang="en-US" sz="2000" dirty="0"/>
          </a:p>
          <a:p>
            <a:r>
              <a:rPr lang="en-ZA" b="1" dirty="0"/>
              <a:t>Atmospheric Aerosols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dirty="0"/>
              <a:t>Atmospheric Aerosols: Air quality, human health, climate and satellite remote sensing.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b="1" dirty="0"/>
              <a:t>Sources</a:t>
            </a:r>
            <a:r>
              <a:rPr lang="en-ZA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dirty="0"/>
              <a:t>They can originate from natural sources such as dust ,sea spray or volcanic ash 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dirty="0"/>
              <a:t>Human activities such as industrial emissions and vehicle exhaust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sz="1600" b="1" dirty="0"/>
              <a:t>Atmospheric Boundary Layer(ABL)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dirty="0"/>
              <a:t>Lowest parts of the atmosphere influenced by surface conditions.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dirty="0"/>
              <a:t>Controls aerosol dispersion, vertical mixing and transport.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1600" b="1" dirty="0"/>
              <a:t>Low ABL height- </a:t>
            </a:r>
            <a:r>
              <a:rPr lang="en-ZA" sz="1600" dirty="0"/>
              <a:t>Pollutant trapped near Earth Surface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1600" b="1" dirty="0"/>
              <a:t>High ABL height</a:t>
            </a:r>
            <a:r>
              <a:rPr lang="en-ZA" sz="1600" dirty="0"/>
              <a:t>-Polluted air is diluted</a:t>
            </a:r>
          </a:p>
        </p:txBody>
      </p:sp>
      <p:pic>
        <p:nvPicPr>
          <p:cNvPr id="4" name="Picture 3" descr="State of the science factsheet for aerosols and climate updated | NOAA  Climate.gov">
            <a:extLst>
              <a:ext uri="{FF2B5EF4-FFF2-40B4-BE49-F238E27FC236}">
                <a16:creationId xmlns:a16="http://schemas.microsoft.com/office/drawing/2014/main" id="{AF1BF8AB-D3A2-139D-47E1-2092DB6786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436" y="1406184"/>
            <a:ext cx="4400107" cy="2396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Tiny Aerosols Pose a Big Predicament in a Warming World | WIRED">
            <a:extLst>
              <a:ext uri="{FF2B5EF4-FFF2-40B4-BE49-F238E27FC236}">
                <a16:creationId xmlns:a16="http://schemas.microsoft.com/office/drawing/2014/main" id="{57BFF210-BE21-ABAE-C7FB-AEE1D128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437" y="4157696"/>
            <a:ext cx="4400106" cy="2275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989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6304D-DA1B-25A4-87FD-DE1D28197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Continuation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89902-9238-79E9-79D4-E3CAC2690C2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1800" b="1" dirty="0"/>
              <a:t>Aerosol Optical Properties include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Aerosol Optical Depth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 measure of the extinction of sunlight by aerosol particles in the atmosphere.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It indicates the concentration of aerosols.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Angstrom Exponent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Describes the wavelength dependency of aerosols optical depth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Provides information about particle size distribution</a:t>
            </a:r>
            <a:endParaRPr lang="en-US" b="1" dirty="0"/>
          </a:p>
          <a:p>
            <a:r>
              <a:rPr lang="en-US" dirty="0"/>
              <a:t>Understanding the interaction between ABL dynamics and aerosol loading is essential.</a:t>
            </a: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29501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11761-177C-E9B9-1011-22D3702B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studying urban area ABLH and Aerosol Optical Properties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680BE-C842-018C-6986-B0F839625C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7051" y="1595439"/>
            <a:ext cx="10307204" cy="3992561"/>
          </a:xfrm>
        </p:spPr>
        <p:txBody>
          <a:bodyPr/>
          <a:lstStyle/>
          <a:p>
            <a:r>
              <a:rPr lang="en-ZA" b="1" dirty="0"/>
              <a:t>Urban Area Aerosol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000" dirty="0"/>
              <a:t>Composed of human activity sources like industrial emissions and agricultural activities, which can have high absorption effect and influence local air temperature and precipitation.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000" dirty="0"/>
              <a:t>Contain high levels of pollutants leading to serious health issues like bronchitis and cardiovascular diseases.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000" dirty="0"/>
              <a:t>Pollutants such dust can reduce visibility impacting transportation and daily activities.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dirty="0"/>
              <a:t>Understanding the distinct properties and behaviours of the urban  environments helps in developing targeted environmental policies and regulations.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96868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87314-FBCA-44FD-218E-C7073D1FB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ABL data algorithm vs AOD data algorithms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95853-18EA-05EA-BE00-C89547A9AB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1878" y="1430039"/>
            <a:ext cx="6276777" cy="43242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200" b="1" dirty="0"/>
              <a:t>Ceilometer and </a:t>
            </a:r>
            <a:r>
              <a:rPr lang="en-US" sz="2200" b="1" dirty="0" err="1"/>
              <a:t>Cimel</a:t>
            </a:r>
            <a:r>
              <a:rPr lang="en-US" sz="2200" b="1" dirty="0"/>
              <a:t> Sun Photometer  use Beer –Lamberts Law.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A law that describes how light intensity decreases as it travels through the medium containing particles.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 dirty="0"/>
              <a:t>Ceilometer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The ceilometer sends out a laser pulse.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As the pulse passes through the atmosphere, particles scatter and absorb some of the light.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The remaining light bounces back from aerosols or clouds.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The ceilometer measures how much light comes back and at what heights, then uses Beer-Lambert’s law to estimate particle concentration and detect boundaries in the atmosphere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For Ceilometer </a:t>
            </a:r>
            <a:r>
              <a:rPr lang="en-US" sz="1600" dirty="0"/>
              <a:t>: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sz="1600" dirty="0"/>
              <a:t>where </a:t>
            </a:r>
            <a:r>
              <a:rPr lang="en-US" sz="1600" dirty="0"/>
              <a:t>I(</a:t>
            </a:r>
            <a:r>
              <a:rPr lang="en-US" sz="900" dirty="0"/>
              <a:t>z</a:t>
            </a:r>
            <a:r>
              <a:rPr lang="en-US" sz="1600" dirty="0"/>
              <a:t>): intensity of the laser light at distance 𝑧</a:t>
            </a:r>
          </a:p>
          <a:p>
            <a:pPr marL="0" indent="0">
              <a:buNone/>
            </a:pPr>
            <a:r>
              <a:rPr lang="en-US" sz="1600" dirty="0"/>
              <a:t>𝐼</a:t>
            </a:r>
            <a:r>
              <a:rPr lang="en-US" sz="900" dirty="0"/>
              <a:t>0</a:t>
            </a:r>
            <a:r>
              <a:rPr lang="en-US" sz="1600" dirty="0"/>
              <a:t> : initial intensity of the laser</a:t>
            </a:r>
          </a:p>
          <a:p>
            <a:pPr marL="0" indent="0">
              <a:buNone/>
            </a:pPr>
            <a:r>
              <a:rPr lang="en-US" sz="1600" dirty="0"/>
              <a:t>τ</a:t>
            </a:r>
            <a:r>
              <a:rPr lang="en-US" sz="800" dirty="0"/>
              <a:t>(z): </a:t>
            </a:r>
            <a:r>
              <a:rPr lang="en-US" sz="1600" dirty="0"/>
              <a:t>optical depth at height  which depends on aerosol concentration and absorption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LiDAR equation</a:t>
            </a:r>
            <a:endParaRPr lang="en-ZA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66AD84-6AD2-1C66-EB1D-99BCC6F41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866" y="3858450"/>
            <a:ext cx="1381125" cy="30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6B09A8-73B8-139E-0305-5817E883A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016" y="5211330"/>
            <a:ext cx="2590800" cy="5429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F65E62FA-836B-3B19-1A21-47923C8CF1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33923" y="1430040"/>
                <a:ext cx="4671567" cy="2733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rgbClr val="032C50"/>
                    </a:solidFill>
                    <a:latin typeface="Arial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rgbClr val="032C50"/>
                    </a:solidFill>
                    <a:latin typeface="Arial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rgbClr val="032C50"/>
                    </a:solidFill>
                    <a:latin typeface="Arial"/>
                    <a:ea typeface="+mn-ea"/>
                    <a:cs typeface="Arial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600" kern="1200">
                    <a:solidFill>
                      <a:srgbClr val="032C50"/>
                    </a:solidFill>
                    <a:latin typeface="Arial"/>
                    <a:ea typeface="+mn-ea"/>
                    <a:cs typeface="Arial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200" kern="1200">
                    <a:solidFill>
                      <a:srgbClr val="032C50"/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Arial"/>
                  <a:buNone/>
                </a:pPr>
                <a:r>
                  <a:rPr lang="en-US" sz="1600" b="1" dirty="0"/>
                  <a:t>Where:</a:t>
                </a:r>
                <a:endParaRPr lang="en-ZA" sz="1600" b="1" dirty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:r>
                  <a:rPr lang="en-ZA" sz="1600" dirty="0"/>
                  <a:t>𝑃(𝑧): backscattered signal received from height </a:t>
                </a:r>
              </a:p>
              <a:p>
                <a:pPr marL="0" indent="0" fontAlgn="auto">
                  <a:spcAft>
                    <a:spcPts val="0"/>
                  </a:spcAft>
                  <a:buNone/>
                </a:pPr>
                <a:r>
                  <a:rPr lang="en-ZA" sz="1600" dirty="0"/>
                  <a:t>𝐶:system constant (depends on instrument and settings)</a:t>
                </a:r>
              </a:p>
              <a:p>
                <a:pPr marL="0" indent="0" fontAlgn="auto">
                  <a:spcAft>
                    <a:spcPts val="0"/>
                  </a:spcAft>
                  <a:buNone/>
                </a:pPr>
                <a:r>
                  <a:rPr lang="el-GR" sz="1600" dirty="0"/>
                  <a:t>β(</a:t>
                </a:r>
                <a:r>
                  <a:rPr lang="en-ZA" sz="1600" dirty="0"/>
                  <a:t>z): backscatter coefficient (how much light is scattered back)</a:t>
                </a:r>
              </a:p>
              <a:p>
                <a:pPr marL="0" indent="0" fontAlgn="auto">
                  <a:spcAft>
                    <a:spcPts val="0"/>
                  </a:spcAft>
                  <a:buNone/>
                </a:pPr>
                <a:r>
                  <a:rPr lang="el-GR" sz="1600" dirty="0"/>
                  <a:t>α(</a:t>
                </a:r>
                <a:r>
                  <a:rPr lang="en-ZA" sz="1600" dirty="0"/>
                  <a:t>s): extinction coefficient (scattering + absorption)</a:t>
                </a:r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ZA" sz="1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ZA" sz="1600" dirty="0"/>
                          <m:t>𝑒</m:t>
                        </m:r>
                      </m:e>
                      <m:sup>
                        <m:r>
                          <m:rPr>
                            <m:nor/>
                          </m:rPr>
                          <a:rPr lang="en-ZA" sz="1600" dirty="0"/>
                          <m:t>−</m:t>
                        </m:r>
                        <m:r>
                          <a:rPr lang="en-ZA" sz="1600" i="1" dirty="0">
                            <a:latin typeface="Cambria Math" panose="02040503050406030204" pitchFamily="18" charset="0"/>
                          </a:rPr>
                          <m:t>2∫</m:t>
                        </m:r>
                        <m:r>
                          <a:rPr lang="en-ZA" sz="1600" i="1" dirty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ZA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1600" dirty="0"/>
                  <a:t>: </a:t>
                </a:r>
                <a:r>
                  <a:rPr lang="en-ZA" sz="1600" dirty="0"/>
                  <a:t>attenuation along the round-trip path</a:t>
                </a:r>
              </a:p>
            </p:txBody>
          </p:sp>
        </mc:Choice>
        <mc:Fallback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F65E62FA-836B-3B19-1A21-47923C8CF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923" y="1430040"/>
                <a:ext cx="4671567" cy="2733210"/>
              </a:xfrm>
              <a:prstGeom prst="rect">
                <a:avLst/>
              </a:prstGeom>
              <a:blipFill>
                <a:blip r:embed="rId4"/>
                <a:stretch>
                  <a:fillRect l="-652" t="-67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Vaisala | Ceilometer CL31 and Ceilometer CL51">
            <a:extLst>
              <a:ext uri="{FF2B5EF4-FFF2-40B4-BE49-F238E27FC236}">
                <a16:creationId xmlns:a16="http://schemas.microsoft.com/office/drawing/2014/main" id="{3EFE6F5E-3AA7-8D3F-512E-CDF094707E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46978"/>
          <a:stretch>
            <a:fillRect/>
          </a:stretch>
        </p:blipFill>
        <p:spPr bwMode="auto">
          <a:xfrm>
            <a:off x="6790602" y="4230789"/>
            <a:ext cx="1281979" cy="19610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E318-T - Sun Sky Lunar Multispectral Photometer | Cimel ...">
            <a:extLst>
              <a:ext uri="{FF2B5EF4-FFF2-40B4-BE49-F238E27FC236}">
                <a16:creationId xmlns:a16="http://schemas.microsoft.com/office/drawing/2014/main" id="{1CEA0A45-2193-CF09-0F8E-A15C8CCAC6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643" y="4163250"/>
            <a:ext cx="1817668" cy="18176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967B5A-E41C-E2A5-DAE5-360E77C5C1FF}"/>
              </a:ext>
            </a:extLst>
          </p:cNvPr>
          <p:cNvSpPr txBox="1"/>
          <p:nvPr/>
        </p:nvSpPr>
        <p:spPr>
          <a:xfrm>
            <a:off x="6790602" y="6259409"/>
            <a:ext cx="157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Ceilometer</a:t>
            </a:r>
            <a:endParaRPr lang="en-Z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6B4B05-0FEF-B532-CC77-B4F710E34715}"/>
              </a:ext>
            </a:extLst>
          </p:cNvPr>
          <p:cNvSpPr txBox="1"/>
          <p:nvPr/>
        </p:nvSpPr>
        <p:spPr>
          <a:xfrm>
            <a:off x="8902792" y="6191870"/>
            <a:ext cx="253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Cimel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Sun Photometer</a:t>
            </a:r>
            <a:endParaRPr lang="en-ZA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00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6099E-B054-2049-22C9-1B21F1837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ABL  vs AOD methods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66298-1C4A-A4F0-0B27-32C0B2051F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3341" y="1470991"/>
            <a:ext cx="5133895" cy="431097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/>
              <a:t>Cimel</a:t>
            </a:r>
            <a:r>
              <a:rPr lang="en-US" b="1" dirty="0"/>
              <a:t> Sun Photometer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Typically measures solar irradiance at several wavelengths of 340 nm, 380 nm, 440 nm, 500 nm, 675 nm, 870 nm, 1020 nm.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Measures direct sunlight to determine the amount of light absorbed and scattered by aerosols.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uses collected data to calculate the aerosol Optical properties such as AOD, Angstrom exponent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AOD Algorithm: Beer –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lambart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law is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utilised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where </a:t>
            </a:r>
            <a:r>
              <a:rPr lang="en-ZA" kern="1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ZA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measured irradiance is noted as (𝐼</a:t>
            </a:r>
            <a:r>
              <a:rPr lang="en-ZA" kern="1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𝜆</a:t>
            </a:r>
            <a:r>
              <a:rPr lang="en-ZA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at a given wavelength (𝜆) is related to the top-of-atmosphere irradiance (𝐼</a:t>
            </a:r>
            <a:r>
              <a:rPr lang="en-ZA" kern="1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0𝜆</a:t>
            </a:r>
            <a:r>
              <a:rPr lang="en-ZA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and the optical depth (𝜏</a:t>
            </a:r>
            <a:r>
              <a:rPr lang="en-ZA" kern="1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𝜆</a:t>
            </a:r>
            <a:r>
              <a:rPr lang="en-ZA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</a:t>
            </a:r>
          </a:p>
          <a:p>
            <a:endParaRPr lang="en-Z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4F5EAF-8C0C-9A5F-D6A3-C1F2D6394712}"/>
              </a:ext>
            </a:extLst>
          </p:cNvPr>
          <p:cNvSpPr txBox="1">
            <a:spLocks/>
          </p:cNvSpPr>
          <p:nvPr/>
        </p:nvSpPr>
        <p:spPr>
          <a:xfrm>
            <a:off x="6297434" y="1550503"/>
            <a:ext cx="4969564" cy="4858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32C5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32C50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032C5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32C50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rgbClr val="032C50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AOD</a:t>
            </a:r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the air mass factor (the relative path length through the atmosphere)</a:t>
            </a:r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r>
              <a:rPr lang="en-US" dirty="0"/>
              <a:t>Extracting AOD: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To extract the AOD a rearrangement of the Beer-</a:t>
            </a:r>
            <a:r>
              <a:rPr lang="en-US" dirty="0" err="1"/>
              <a:t>lambart</a:t>
            </a:r>
            <a:r>
              <a:rPr lang="en-US" dirty="0"/>
              <a:t> law to solve for optical depth (</a:t>
            </a:r>
            <a:r>
              <a:rPr lang="en-US" dirty="0" err="1"/>
              <a:t>τλ</a:t>
            </a:r>
            <a:r>
              <a:rPr lang="en-US" dirty="0"/>
              <a:t>​)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dirty="0"/>
          </a:p>
          <a:p>
            <a:pPr marL="0" indent="0" fontAlgn="auto">
              <a:spcAft>
                <a:spcPts val="0"/>
              </a:spcAft>
              <a:buNone/>
            </a:pPr>
            <a:endParaRPr lang="en-US" dirty="0"/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endParaRPr lang="en-Z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39FAC9-72C4-34AC-43DE-DE9032E15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314" y="1994410"/>
            <a:ext cx="1864287" cy="4888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EFC86E-A845-6ECF-8647-7DAB96985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186" y="5500976"/>
            <a:ext cx="20478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22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41A39-B15F-EEA0-B680-29300AA0D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1CBF9-692F-1004-8C92-0C8BBD5736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2295" y="1435733"/>
            <a:ext cx="6721996" cy="433699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b="1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/>
              <a:t>Data taken from 2014 to 2015 will be used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/>
              <a:t>A ceilometer ABL data will be compared to the </a:t>
            </a:r>
            <a:r>
              <a:rPr lang="en-US" dirty="0" err="1"/>
              <a:t>Cimel</a:t>
            </a:r>
            <a:r>
              <a:rPr lang="en-US" dirty="0"/>
              <a:t> AOD data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/>
              <a:t>Random days  that showed different Atmospheric Boundary layer view were selected . And integrated with the </a:t>
            </a:r>
            <a:r>
              <a:rPr lang="en-US" dirty="0" err="1"/>
              <a:t>Cimel</a:t>
            </a:r>
            <a:r>
              <a:rPr lang="en-US" dirty="0"/>
              <a:t> sun photometer data.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/>
              <a:t> Traces and comparison was made on the two data sets to see if there's any correlation.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59127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1B0D-7868-3CD3-1147-0ADD8824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40" y="78513"/>
            <a:ext cx="9491693" cy="973138"/>
          </a:xfrm>
        </p:spPr>
        <p:txBody>
          <a:bodyPr/>
          <a:lstStyle/>
          <a:p>
            <a:r>
              <a:rPr lang="en-US" dirty="0"/>
              <a:t>Results (BLH –AOD)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FD3F3-083D-AC42-512C-2ADC3D119EF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3341" y="1347984"/>
            <a:ext cx="4864034" cy="877180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/>
              <a:t>The ABL is very low in the early mornings</a:t>
            </a:r>
          </a:p>
          <a:p>
            <a:r>
              <a:rPr lang="en-US" sz="1600" dirty="0"/>
              <a:t>There’s a gradual rise in the mixing height after sunrise</a:t>
            </a:r>
            <a:br>
              <a:rPr lang="en-US" sz="1600" dirty="0"/>
            </a:br>
            <a:endParaRPr lang="en-ZA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43512D-B77E-942B-14EA-1244D5ABAA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5" y="2403237"/>
            <a:ext cx="4216638" cy="3106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9F710F-9209-D5D4-5E3D-8E9FE25F8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036" y="2338767"/>
            <a:ext cx="3869354" cy="32254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2DE217-573D-3F54-BD59-19DBAB031E58}"/>
              </a:ext>
            </a:extLst>
          </p:cNvPr>
          <p:cNvSpPr txBox="1"/>
          <p:nvPr/>
        </p:nvSpPr>
        <p:spPr>
          <a:xfrm>
            <a:off x="2073024" y="5421720"/>
            <a:ext cx="151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75000"/>
                  </a:schemeClr>
                </a:solidFill>
              </a:rPr>
              <a:t>Ceilometer</a:t>
            </a:r>
            <a:r>
              <a:rPr lang="en-US" dirty="0"/>
              <a:t> </a:t>
            </a:r>
            <a:endParaRPr lang="en-Z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DAF6D3-BA09-A8F9-01B5-B6747D223E82}"/>
              </a:ext>
            </a:extLst>
          </p:cNvPr>
          <p:cNvSpPr txBox="1"/>
          <p:nvPr/>
        </p:nvSpPr>
        <p:spPr>
          <a:xfrm>
            <a:off x="6854024" y="5589054"/>
            <a:ext cx="115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Cimel</a:t>
            </a:r>
            <a:endParaRPr lang="en-ZA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2B0855-3D25-35DB-C327-7618378DFCA5}"/>
              </a:ext>
            </a:extLst>
          </p:cNvPr>
          <p:cNvSpPr txBox="1">
            <a:spLocks/>
          </p:cNvSpPr>
          <p:nvPr/>
        </p:nvSpPr>
        <p:spPr>
          <a:xfrm>
            <a:off x="4940693" y="1360394"/>
            <a:ext cx="4864034" cy="8771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32C5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32C50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032C5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32C50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rgbClr val="032C50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600" dirty="0"/>
              <a:t>The AOD is increasing from 8:30, then decrease around 10:00.</a:t>
            </a:r>
          </a:p>
          <a:p>
            <a:pPr fontAlgn="auto">
              <a:spcAft>
                <a:spcPts val="0"/>
              </a:spcAft>
            </a:pPr>
            <a:r>
              <a:rPr lang="en-US" sz="1600" dirty="0"/>
              <a:t>Followed by clear flow of AOD level</a:t>
            </a:r>
            <a:br>
              <a:rPr lang="en-US" sz="1600" dirty="0"/>
            </a:b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517334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3D7B1-2334-7358-3BC9-C9BBCB2A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Continuation (BLH –AOD)</a:t>
            </a: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C61B14-23C5-0073-7A48-B001024809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2480375"/>
            <a:ext cx="4781555" cy="31877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7F5843-5BC3-3C18-2C2B-3DD69AC632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7052" y="1356864"/>
            <a:ext cx="6827906" cy="884936"/>
          </a:xfrm>
        </p:spPr>
        <p:txBody>
          <a:bodyPr>
            <a:normAutofit/>
          </a:bodyPr>
          <a:lstStyle/>
          <a:p>
            <a:r>
              <a:rPr lang="en-US" sz="1400" dirty="0"/>
              <a:t>BHL –AOD</a:t>
            </a:r>
          </a:p>
          <a:p>
            <a:r>
              <a:rPr lang="en-US" sz="1400" dirty="0"/>
              <a:t>Intense concentration of Aerosols around 8 until 14:00 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An increase on the </a:t>
            </a:r>
            <a:r>
              <a:rPr lang="en-US" sz="1400" dirty="0" err="1"/>
              <a:t>Cimel</a:t>
            </a:r>
            <a:r>
              <a:rPr lang="en-US" sz="1400" dirty="0"/>
              <a:t> data is peaked around the same time.</a:t>
            </a:r>
            <a:endParaRPr lang="en-ZA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FE166A-26A4-E886-75B1-D4EA59D64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315" y="2547012"/>
            <a:ext cx="4092588" cy="29541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640654-9C9E-0509-2BC7-BDF4C1B80D6F}"/>
              </a:ext>
            </a:extLst>
          </p:cNvPr>
          <p:cNvSpPr txBox="1"/>
          <p:nvPr/>
        </p:nvSpPr>
        <p:spPr>
          <a:xfrm>
            <a:off x="2433099" y="5668078"/>
            <a:ext cx="1447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Ceilometer</a:t>
            </a:r>
            <a:endParaRPr lang="en-ZA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F41C38-9465-77F4-1B33-8A1CC7074C21}"/>
              </a:ext>
            </a:extLst>
          </p:cNvPr>
          <p:cNvSpPr txBox="1"/>
          <p:nvPr/>
        </p:nvSpPr>
        <p:spPr>
          <a:xfrm>
            <a:off x="7214654" y="5453502"/>
            <a:ext cx="1447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Cimel</a:t>
            </a:r>
            <a:endParaRPr lang="en-ZA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7922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76271</TotalTime>
  <Words>951</Words>
  <Application>Microsoft Office PowerPoint</Application>
  <PresentationFormat>Widescreen</PresentationFormat>
  <Paragraphs>106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6_Office Theme</vt:lpstr>
      <vt:lpstr>9_Office Theme</vt:lpstr>
      <vt:lpstr>10_Office Theme</vt:lpstr>
      <vt:lpstr>11_Office Theme</vt:lpstr>
      <vt:lpstr>PowerPoint Presentation</vt:lpstr>
      <vt:lpstr>Introduction</vt:lpstr>
      <vt:lpstr>Introduction Continuation</vt:lpstr>
      <vt:lpstr>Importance of studying urban area ABLH and Aerosol Optical Properties</vt:lpstr>
      <vt:lpstr>ABL data algorithm vs AOD data algorithms</vt:lpstr>
      <vt:lpstr>ABL  vs AOD methods</vt:lpstr>
      <vt:lpstr>Results and Discussion</vt:lpstr>
      <vt:lpstr>Results (BLH –AOD)</vt:lpstr>
      <vt:lpstr>Results Continuation (BLH –AOD)</vt:lpstr>
      <vt:lpstr>Results Continuation (BLH –AOD)</vt:lpstr>
      <vt:lpstr>Conclusion</vt:lpstr>
      <vt:lpstr>Thank you</vt:lpstr>
    </vt:vector>
  </TitlesOfParts>
  <Company>CSIR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Ndumiso Cingo</dc:creator>
  <cp:lastModifiedBy>Zimbini Faniso-Mnyaka</cp:lastModifiedBy>
  <cp:revision>2717</cp:revision>
  <cp:lastPrinted>2020-02-07T12:20:52Z</cp:lastPrinted>
  <dcterms:created xsi:type="dcterms:W3CDTF">2018-07-05T10:54:25Z</dcterms:created>
  <dcterms:modified xsi:type="dcterms:W3CDTF">2025-07-10T08:07:14Z</dcterms:modified>
</cp:coreProperties>
</file>