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609" r:id="rId3"/>
    <p:sldId id="257" r:id="rId4"/>
    <p:sldId id="611" r:id="rId5"/>
    <p:sldId id="610" r:id="rId6"/>
    <p:sldId id="612" r:id="rId7"/>
    <p:sldId id="614" r:id="rId8"/>
    <p:sldId id="613" r:id="rId9"/>
    <p:sldId id="604" r:id="rId10"/>
    <p:sldId id="617" r:id="rId11"/>
    <p:sldId id="618" r:id="rId12"/>
    <p:sldId id="626" r:id="rId13"/>
    <p:sldId id="615" r:id="rId14"/>
    <p:sldId id="627" r:id="rId15"/>
    <p:sldId id="628" r:id="rId16"/>
    <p:sldId id="629" r:id="rId17"/>
    <p:sldId id="630" r:id="rId18"/>
    <p:sldId id="6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p:scale>
          <a:sx n="44" d="100"/>
          <a:sy n="44" d="100"/>
        </p:scale>
        <p:origin x="1527" y="3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8081B-04CA-40C1-8076-0C894BF29152}" type="datetimeFigureOut">
              <a:rPr lang="en-ZA" smtClean="0"/>
              <a:t>2025/07/10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AA5EE-C272-43D4-A84D-41E45039F721}" type="slidenum">
              <a:rPr lang="en-ZA" smtClean="0"/>
              <a:t>‹#›</a:t>
            </a:fld>
            <a:endParaRPr lang="en-ZA"/>
          </a:p>
        </p:txBody>
      </p:sp>
    </p:spTree>
    <p:extLst>
      <p:ext uri="{BB962C8B-B14F-4D97-AF65-F5344CB8AC3E}">
        <p14:creationId xmlns:p14="http://schemas.microsoft.com/office/powerpoint/2010/main" val="264311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641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AE1A-5241-56B7-8AFD-F00CCDF9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C4F5852-12FE-3CAF-FD61-C0C26E6EFD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F71916D-86BE-DC47-CEA4-8272A0648EFA}"/>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5" name="Footer Placeholder 4">
            <a:extLst>
              <a:ext uri="{FF2B5EF4-FFF2-40B4-BE49-F238E27FC236}">
                <a16:creationId xmlns:a16="http://schemas.microsoft.com/office/drawing/2014/main" id="{7EE832CC-CAA9-7FB5-791D-0CE5DA8A989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B1DE87-231B-817A-29FD-438871CB66CB}"/>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295053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2819-41B8-C47E-8EE1-D230178F68F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6135DA4-D70B-A1B4-2447-3DD1D6CA3A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5094280-5D49-761B-104D-969F2880E2BF}"/>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5" name="Footer Placeholder 4">
            <a:extLst>
              <a:ext uri="{FF2B5EF4-FFF2-40B4-BE49-F238E27FC236}">
                <a16:creationId xmlns:a16="http://schemas.microsoft.com/office/drawing/2014/main" id="{0E750277-3BC9-5C8F-1A84-4AF9DC647E8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EC65FAA-D750-36B5-4224-1A9855AC1FA1}"/>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375942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A5D665-69FD-473E-BBD4-EE6A2C2E54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42BEC39-85AB-0D16-E519-22B36F0E93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9884521-C370-91E6-ED1F-77E16F0ADFA9}"/>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5" name="Footer Placeholder 4">
            <a:extLst>
              <a:ext uri="{FF2B5EF4-FFF2-40B4-BE49-F238E27FC236}">
                <a16:creationId xmlns:a16="http://schemas.microsoft.com/office/drawing/2014/main" id="{025E1DE3-9C84-6B2A-77C8-9099118E2DE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4C9A2EB-A63C-8240-EAD1-5D871ACCA2A1}"/>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101309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42BE-C304-E048-852E-B8A18945E8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146A2CD-4AD7-1557-B5C8-A9E8B7E4C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5B992A9-3C94-94C7-8EAB-5A8CF60FDA36}"/>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5" name="Footer Placeholder 4">
            <a:extLst>
              <a:ext uri="{FF2B5EF4-FFF2-40B4-BE49-F238E27FC236}">
                <a16:creationId xmlns:a16="http://schemas.microsoft.com/office/drawing/2014/main" id="{DC09C718-9D4A-A1C7-0823-E9D8F33124D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DBC4BED-B073-F242-CFC0-651F00BA2149}"/>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51957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609A-0C22-33C8-A2D1-1EFC2C2D8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EF77B86C-8E62-88D2-ECFD-B7B34A33D7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EBEB4-C1CB-2EAF-2EEC-71783B67633C}"/>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5" name="Footer Placeholder 4">
            <a:extLst>
              <a:ext uri="{FF2B5EF4-FFF2-40B4-BE49-F238E27FC236}">
                <a16:creationId xmlns:a16="http://schemas.microsoft.com/office/drawing/2014/main" id="{0201BC14-6C99-4354-328F-A9F9E387618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C09E0C8-0BEA-D798-3B42-D71210041484}"/>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98248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872E-9B59-B67E-9758-3CBD4B88511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7B6BCAA-4293-33F5-3B22-1175274FF5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BB1CFA0-0387-FE9B-EBBE-1889A6E36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75248E4-B23B-5A06-F7DF-4021E8D6EA14}"/>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6" name="Footer Placeholder 5">
            <a:extLst>
              <a:ext uri="{FF2B5EF4-FFF2-40B4-BE49-F238E27FC236}">
                <a16:creationId xmlns:a16="http://schemas.microsoft.com/office/drawing/2014/main" id="{AB859247-0953-7520-9643-0C2139555B2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AF0CD4A-D5A4-1291-E168-43DF7C75E43E}"/>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344561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15F3-8674-F47E-1419-BE634EA88CF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ED45F2D-935A-3070-6DAA-AEA2A298C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F5C3AC-CE5A-9DB1-2E29-66CA4F86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A99A79A4-4A68-1E9F-B745-E3AD338C9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C2370-72F9-73F7-A54D-21E1AEFAF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FBE5905-BC34-1C7A-1D8D-FCB91CB2596E}"/>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8" name="Footer Placeholder 7">
            <a:extLst>
              <a:ext uri="{FF2B5EF4-FFF2-40B4-BE49-F238E27FC236}">
                <a16:creationId xmlns:a16="http://schemas.microsoft.com/office/drawing/2014/main" id="{A3453300-8795-C681-FAFC-781FA8DFBF87}"/>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EC4256D-D727-DD80-064B-B5E028AD86FE}"/>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123997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B73F-E238-BA2C-F365-E3526712B6F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1367B5B-B06E-0EDE-6C49-64E9BA5EA4E6}"/>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4" name="Footer Placeholder 3">
            <a:extLst>
              <a:ext uri="{FF2B5EF4-FFF2-40B4-BE49-F238E27FC236}">
                <a16:creationId xmlns:a16="http://schemas.microsoft.com/office/drawing/2014/main" id="{67C200EF-6657-B2EA-A6DD-022403FAE36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AC9457E-A1C0-F73A-5B97-F5043F7EA066}"/>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110656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B044C-EE6A-70AF-4A45-134C43B9EBC4}"/>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3" name="Footer Placeholder 2">
            <a:extLst>
              <a:ext uri="{FF2B5EF4-FFF2-40B4-BE49-F238E27FC236}">
                <a16:creationId xmlns:a16="http://schemas.microsoft.com/office/drawing/2014/main" id="{16381021-9195-DF95-71E4-DCB2AA28D96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559E2AF-A83C-2935-FCCA-64C897ACE24E}"/>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184420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C8F0-3130-7C19-D104-8CA716ED7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9468821-4386-5B14-55CC-6DC2281F4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C1E1443D-F01F-AF50-9D80-FDE3B3C07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A99DE-FC46-C4E2-D890-C9E4F778C1C4}"/>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6" name="Footer Placeholder 5">
            <a:extLst>
              <a:ext uri="{FF2B5EF4-FFF2-40B4-BE49-F238E27FC236}">
                <a16:creationId xmlns:a16="http://schemas.microsoft.com/office/drawing/2014/main" id="{28955062-5FE3-1129-CCB9-4B755327271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46031A6-7F79-7548-12D1-9199EA9BAAB9}"/>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83375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63DE-3F9C-6BA3-CBB8-A0A1D9C04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8FEEC5A-208B-11C6-7B7D-50C06DB1A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78F8280-8FB6-F262-BE36-EB6C59030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278AC-E44A-1F48-EB66-B2FE4366D4A2}"/>
              </a:ext>
            </a:extLst>
          </p:cNvPr>
          <p:cNvSpPr>
            <a:spLocks noGrp="1"/>
          </p:cNvSpPr>
          <p:nvPr>
            <p:ph type="dt" sz="half" idx="10"/>
          </p:nvPr>
        </p:nvSpPr>
        <p:spPr/>
        <p:txBody>
          <a:bodyPr/>
          <a:lstStyle/>
          <a:p>
            <a:fld id="{99FA024A-FBFF-47EF-8DBA-6D38F6DB7A85}" type="datetimeFigureOut">
              <a:rPr lang="en-ZA" smtClean="0"/>
              <a:t>2025/07/09</a:t>
            </a:fld>
            <a:endParaRPr lang="en-ZA"/>
          </a:p>
        </p:txBody>
      </p:sp>
      <p:sp>
        <p:nvSpPr>
          <p:cNvPr id="6" name="Footer Placeholder 5">
            <a:extLst>
              <a:ext uri="{FF2B5EF4-FFF2-40B4-BE49-F238E27FC236}">
                <a16:creationId xmlns:a16="http://schemas.microsoft.com/office/drawing/2014/main" id="{85BD6C7A-588A-86D3-C3B6-1CBA984376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F455989-2784-019C-D7C8-D5B961859858}"/>
              </a:ext>
            </a:extLst>
          </p:cNvPr>
          <p:cNvSpPr>
            <a:spLocks noGrp="1"/>
          </p:cNvSpPr>
          <p:nvPr>
            <p:ph type="sldNum" sz="quarter" idx="12"/>
          </p:nvPr>
        </p:nvSpPr>
        <p:spPr/>
        <p:txBody>
          <a:bodyPr/>
          <a:lstStyle/>
          <a:p>
            <a:fld id="{68D58E5A-00AB-4D36-9DEE-DD0DCB6534ED}" type="slidenum">
              <a:rPr lang="en-ZA" smtClean="0"/>
              <a:t>‹#›</a:t>
            </a:fld>
            <a:endParaRPr lang="en-ZA"/>
          </a:p>
        </p:txBody>
      </p:sp>
    </p:spTree>
    <p:extLst>
      <p:ext uri="{BB962C8B-B14F-4D97-AF65-F5344CB8AC3E}">
        <p14:creationId xmlns:p14="http://schemas.microsoft.com/office/powerpoint/2010/main" val="281977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80638-EB0C-572D-4333-C5BB580F9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4815167-204B-19DF-6550-E56C7F5A8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A1044C1-6EA0-C0C5-5A2A-D1B2D9D8D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FA024A-FBFF-47EF-8DBA-6D38F6DB7A85}" type="datetimeFigureOut">
              <a:rPr lang="en-ZA" smtClean="0"/>
              <a:t>2025/07/09</a:t>
            </a:fld>
            <a:endParaRPr lang="en-ZA"/>
          </a:p>
        </p:txBody>
      </p:sp>
      <p:sp>
        <p:nvSpPr>
          <p:cNvPr id="5" name="Footer Placeholder 4">
            <a:extLst>
              <a:ext uri="{FF2B5EF4-FFF2-40B4-BE49-F238E27FC236}">
                <a16:creationId xmlns:a16="http://schemas.microsoft.com/office/drawing/2014/main" id="{B1C9133B-A39F-FB46-5774-B5F4F9C127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C2337FA4-2932-6DCB-DC25-A7AC5551C4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D58E5A-00AB-4D36-9DEE-DD0DCB6534ED}" type="slidenum">
              <a:rPr lang="en-ZA" smtClean="0"/>
              <a:t>‹#›</a:t>
            </a:fld>
            <a:endParaRPr lang="en-ZA"/>
          </a:p>
        </p:txBody>
      </p:sp>
    </p:spTree>
    <p:extLst>
      <p:ext uri="{BB962C8B-B14F-4D97-AF65-F5344CB8AC3E}">
        <p14:creationId xmlns:p14="http://schemas.microsoft.com/office/powerpoint/2010/main" val="350406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8B9EBF-DF7A-9315-FC14-98D5006EFA8A}"/>
              </a:ext>
            </a:extLst>
          </p:cNvPr>
          <p:cNvGrpSpPr/>
          <p:nvPr/>
        </p:nvGrpSpPr>
        <p:grpSpPr>
          <a:xfrm>
            <a:off x="0" y="13222"/>
            <a:ext cx="12192000" cy="6857990"/>
            <a:chOff x="-1524000" y="0"/>
            <a:chExt cx="12192000" cy="6857990"/>
          </a:xfrm>
        </p:grpSpPr>
        <p:pic>
          <p:nvPicPr>
            <p:cNvPr id="6" name="Picture 1" descr="Abstract background of mesh">
              <a:extLst>
                <a:ext uri="{FF2B5EF4-FFF2-40B4-BE49-F238E27FC236}">
                  <a16:creationId xmlns:a16="http://schemas.microsoft.com/office/drawing/2014/main" id="{665FDA09-33C8-1137-D446-A6869381D0AE}"/>
                </a:ext>
              </a:extLst>
            </p:cNvPr>
            <p:cNvPicPr>
              <a:picLocks noChangeAspect="1"/>
            </p:cNvPicPr>
            <p:nvPr/>
          </p:nvPicPr>
          <p:blipFill rotWithShape="1">
            <a:blip r:embed="rId2"/>
            <a:srcRect b="15730"/>
            <a:stretch/>
          </p:blipFill>
          <p:spPr>
            <a:xfrm>
              <a:off x="-1524000" y="0"/>
              <a:ext cx="12191980" cy="6857990"/>
            </a:xfrm>
            <a:prstGeom prst="rect">
              <a:avLst/>
            </a:prstGeom>
            <a:pattFill prst="wave">
              <a:fgClr>
                <a:srgbClr val="FF0000"/>
              </a:fgClr>
              <a:bgClr>
                <a:schemeClr val="bg1"/>
              </a:bgClr>
            </a:pattFill>
          </p:spPr>
        </p:pic>
        <p:grpSp>
          <p:nvGrpSpPr>
            <p:cNvPr id="8" name="Group 7">
              <a:extLst>
                <a:ext uri="{FF2B5EF4-FFF2-40B4-BE49-F238E27FC236}">
                  <a16:creationId xmlns:a16="http://schemas.microsoft.com/office/drawing/2014/main" id="{08A03E22-1930-3429-0331-4C62FAEEAAF2}"/>
                </a:ext>
              </a:extLst>
            </p:cNvPr>
            <p:cNvGrpSpPr/>
            <p:nvPr/>
          </p:nvGrpSpPr>
          <p:grpSpPr>
            <a:xfrm>
              <a:off x="-1523979" y="5808673"/>
              <a:ext cx="12191979" cy="1049312"/>
              <a:chOff x="-1523979" y="5808673"/>
              <a:chExt cx="12191979" cy="1049312"/>
            </a:xfrm>
          </p:grpSpPr>
          <p:grpSp>
            <p:nvGrpSpPr>
              <p:cNvPr id="10" name="Group 9">
                <a:extLst>
                  <a:ext uri="{FF2B5EF4-FFF2-40B4-BE49-F238E27FC236}">
                    <a16:creationId xmlns:a16="http://schemas.microsoft.com/office/drawing/2014/main" id="{610D2707-206A-154D-FA1E-77157CF4436B}"/>
                  </a:ext>
                </a:extLst>
              </p:cNvPr>
              <p:cNvGrpSpPr/>
              <p:nvPr/>
            </p:nvGrpSpPr>
            <p:grpSpPr>
              <a:xfrm>
                <a:off x="-1523979" y="5808673"/>
                <a:ext cx="12191979" cy="1049312"/>
                <a:chOff x="-1523983" y="6432892"/>
                <a:chExt cx="12192000" cy="750885"/>
              </a:xfrm>
            </p:grpSpPr>
            <p:pic>
              <p:nvPicPr>
                <p:cNvPr id="14" name="Picture 13">
                  <a:extLst>
                    <a:ext uri="{FF2B5EF4-FFF2-40B4-BE49-F238E27FC236}">
                      <a16:creationId xmlns:a16="http://schemas.microsoft.com/office/drawing/2014/main" id="{3153E170-F048-FDA2-42FE-CF4A72049EC5}"/>
                    </a:ext>
                  </a:extLst>
                </p:cNvPr>
                <p:cNvPicPr>
                  <a:picLocks noChangeAspect="1"/>
                </p:cNvPicPr>
                <p:nvPr/>
              </p:nvPicPr>
              <p:blipFill>
                <a:blip r:embed="rId3"/>
                <a:stretch>
                  <a:fillRect/>
                </a:stretch>
              </p:blipFill>
              <p:spPr>
                <a:xfrm>
                  <a:off x="-1523983" y="6432893"/>
                  <a:ext cx="12192000" cy="750884"/>
                </a:xfrm>
                <a:prstGeom prst="rect">
                  <a:avLst/>
                </a:prstGeom>
              </p:spPr>
            </p:pic>
            <p:pic>
              <p:nvPicPr>
                <p:cNvPr id="15" name="Picture 14">
                  <a:extLst>
                    <a:ext uri="{FF2B5EF4-FFF2-40B4-BE49-F238E27FC236}">
                      <a16:creationId xmlns:a16="http://schemas.microsoft.com/office/drawing/2014/main" id="{92F6B271-087A-E1B6-B264-2C81B2120F12}"/>
                    </a:ext>
                  </a:extLst>
                </p:cNvPr>
                <p:cNvPicPr>
                  <a:picLocks noChangeAspect="1"/>
                </p:cNvPicPr>
                <p:nvPr/>
              </p:nvPicPr>
              <p:blipFill>
                <a:blip r:embed="rId4"/>
                <a:stretch>
                  <a:fillRect/>
                </a:stretch>
              </p:blipFill>
              <p:spPr>
                <a:xfrm>
                  <a:off x="483306" y="6549396"/>
                  <a:ext cx="898073" cy="457201"/>
                </a:xfrm>
                <a:prstGeom prst="rect">
                  <a:avLst/>
                </a:prstGeom>
              </p:spPr>
            </p:pic>
            <p:pic>
              <p:nvPicPr>
                <p:cNvPr id="16" name="Picture 15">
                  <a:extLst>
                    <a:ext uri="{FF2B5EF4-FFF2-40B4-BE49-F238E27FC236}">
                      <a16:creationId xmlns:a16="http://schemas.microsoft.com/office/drawing/2014/main" id="{0D25BE82-4B9E-A248-8D65-9FC337B1305B}"/>
                    </a:ext>
                  </a:extLst>
                </p:cNvPr>
                <p:cNvPicPr/>
                <p:nvPr/>
              </p:nvPicPr>
              <p:blipFill>
                <a:blip r:embed="rId5"/>
                <a:stretch>
                  <a:fillRect/>
                </a:stretch>
              </p:blipFill>
              <p:spPr>
                <a:xfrm>
                  <a:off x="-476071" y="6432892"/>
                  <a:ext cx="664028" cy="698690"/>
                </a:xfrm>
                <a:prstGeom prst="rect">
                  <a:avLst/>
                </a:prstGeom>
              </p:spPr>
            </p:pic>
          </p:grpSp>
          <p:pic>
            <p:nvPicPr>
              <p:cNvPr id="12" name="Picture 11">
                <a:extLst>
                  <a:ext uri="{FF2B5EF4-FFF2-40B4-BE49-F238E27FC236}">
                    <a16:creationId xmlns:a16="http://schemas.microsoft.com/office/drawing/2014/main" id="{065563C8-7845-AEED-C87D-061EB91129F1}"/>
                  </a:ext>
                </a:extLst>
              </p:cNvPr>
              <p:cNvPicPr>
                <a:picLocks noChangeAspect="1"/>
              </p:cNvPicPr>
              <p:nvPr/>
            </p:nvPicPr>
            <p:blipFill>
              <a:blip r:embed="rId6"/>
              <a:stretch>
                <a:fillRect/>
              </a:stretch>
            </p:blipFill>
            <p:spPr>
              <a:xfrm>
                <a:off x="1757304" y="6055241"/>
                <a:ext cx="1294162" cy="471386"/>
              </a:xfrm>
              <a:prstGeom prst="rect">
                <a:avLst/>
              </a:prstGeom>
            </p:spPr>
          </p:pic>
        </p:grpSp>
      </p:grpSp>
      <p:pic>
        <p:nvPicPr>
          <p:cNvPr id="18" name="Picture 17">
            <a:extLst>
              <a:ext uri="{FF2B5EF4-FFF2-40B4-BE49-F238E27FC236}">
                <a16:creationId xmlns:a16="http://schemas.microsoft.com/office/drawing/2014/main" id="{E54A73FD-FE85-86F4-09CF-01A6D16F6851}"/>
              </a:ext>
            </a:extLst>
          </p:cNvPr>
          <p:cNvPicPr>
            <a:picLocks noChangeAspect="1"/>
          </p:cNvPicPr>
          <p:nvPr/>
        </p:nvPicPr>
        <p:blipFill>
          <a:blip r:embed="rId7"/>
          <a:stretch>
            <a:fillRect/>
          </a:stretch>
        </p:blipFill>
        <p:spPr>
          <a:xfrm>
            <a:off x="-20" y="0"/>
            <a:ext cx="6946035" cy="2195751"/>
          </a:xfrm>
          <a:prstGeom prst="rect">
            <a:avLst/>
          </a:prstGeom>
        </p:spPr>
      </p:pic>
      <p:sp>
        <p:nvSpPr>
          <p:cNvPr id="20" name="TextBox 19">
            <a:extLst>
              <a:ext uri="{FF2B5EF4-FFF2-40B4-BE49-F238E27FC236}">
                <a16:creationId xmlns:a16="http://schemas.microsoft.com/office/drawing/2014/main" id="{C11D764A-A473-3D5A-509F-3E3608480995}"/>
              </a:ext>
            </a:extLst>
          </p:cNvPr>
          <p:cNvSpPr txBox="1"/>
          <p:nvPr/>
        </p:nvSpPr>
        <p:spPr>
          <a:xfrm>
            <a:off x="-285542" y="2822097"/>
            <a:ext cx="6259188" cy="2062103"/>
          </a:xfrm>
          <a:prstGeom prst="rect">
            <a:avLst/>
          </a:prstGeom>
          <a:noFill/>
        </p:spPr>
        <p:txBody>
          <a:bodyPr wrap="square">
            <a:spAutoFit/>
          </a:bodyPr>
          <a:lstStyle/>
          <a:p>
            <a:pPr algn="ctr"/>
            <a:r>
              <a:rPr lang="en-GB" sz="3200" dirty="0" err="1">
                <a:latin typeface="Britannic Bold" panose="020B0903060703020204" pitchFamily="34" charset="0"/>
              </a:rPr>
              <a:t>Seebeck</a:t>
            </a:r>
            <a:r>
              <a:rPr lang="en-GB" sz="3200" dirty="0">
                <a:latin typeface="Britannic Bold" panose="020B0903060703020204" pitchFamily="34" charset="0"/>
              </a:rPr>
              <a:t> and SBS studies on buried amorphous carbon channels in Diamond</a:t>
            </a:r>
          </a:p>
          <a:p>
            <a:pPr algn="ctr"/>
            <a:r>
              <a:rPr lang="en-GB" sz="3200" dirty="0">
                <a:latin typeface="Britannic Bold" panose="020B0903060703020204" pitchFamily="34" charset="0"/>
              </a:rPr>
              <a:t>Presented by SR Naidoo</a:t>
            </a:r>
            <a:endParaRPr lang="en-ZA" sz="3200" dirty="0">
              <a:latin typeface="Britannic Bold" panose="020B0903060703020204" pitchFamily="34" charset="0"/>
            </a:endParaRPr>
          </a:p>
        </p:txBody>
      </p:sp>
    </p:spTree>
    <p:extLst>
      <p:ext uri="{BB962C8B-B14F-4D97-AF65-F5344CB8AC3E}">
        <p14:creationId xmlns:p14="http://schemas.microsoft.com/office/powerpoint/2010/main" val="44249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0EEA4BF-33A2-48CA-95EA-73B7B9DEB3F2}" type="slidenum">
              <a:rPr lang="en-US" smtClean="0"/>
              <a:pPr>
                <a:defRPr/>
              </a:pPr>
              <a:t>10</a:t>
            </a:fld>
            <a:endParaRPr lang="en-US"/>
          </a:p>
        </p:txBody>
      </p:sp>
      <p:pic>
        <p:nvPicPr>
          <p:cNvPr id="2" name="Picture 1" descr="Abstract background of mesh">
            <a:extLst>
              <a:ext uri="{FF2B5EF4-FFF2-40B4-BE49-F238E27FC236}">
                <a16:creationId xmlns:a16="http://schemas.microsoft.com/office/drawing/2014/main" id="{ED18D94A-E7BC-271A-3CE8-E2A48E2F0637}"/>
              </a:ext>
            </a:extLst>
          </p:cNvPr>
          <p:cNvPicPr>
            <a:picLocks noChangeAspect="1"/>
          </p:cNvPicPr>
          <p:nvPr/>
        </p:nvPicPr>
        <p:blipFill rotWithShape="1">
          <a:blip r:embed="rId2"/>
          <a:srcRect b="15730"/>
          <a:stretch/>
        </p:blipFill>
        <p:spPr>
          <a:xfrm>
            <a:off x="20" y="10"/>
            <a:ext cx="12191980" cy="6857990"/>
          </a:xfrm>
          <a:prstGeom prst="rect">
            <a:avLst/>
          </a:prstGeom>
          <a:pattFill prst="wave">
            <a:fgClr>
              <a:srgbClr val="FF0000"/>
            </a:fgClr>
            <a:bgClr>
              <a:schemeClr val="bg1"/>
            </a:bgClr>
          </a:pattFill>
        </p:spPr>
      </p:pic>
      <p:sp>
        <p:nvSpPr>
          <p:cNvPr id="6" name="TextBox 5">
            <a:extLst>
              <a:ext uri="{FF2B5EF4-FFF2-40B4-BE49-F238E27FC236}">
                <a16:creationId xmlns:a16="http://schemas.microsoft.com/office/drawing/2014/main" id="{653D5D26-F3AA-E0C0-5D9E-D25901DED485}"/>
              </a:ext>
            </a:extLst>
          </p:cNvPr>
          <p:cNvSpPr txBox="1"/>
          <p:nvPr/>
        </p:nvSpPr>
        <p:spPr>
          <a:xfrm>
            <a:off x="142192" y="451696"/>
            <a:ext cx="11228466" cy="4524315"/>
          </a:xfrm>
          <a:prstGeom prst="rect">
            <a:avLst/>
          </a:prstGeom>
          <a:noFill/>
        </p:spPr>
        <p:txBody>
          <a:bodyPr wrap="square" rtlCol="0">
            <a:spAutoFit/>
          </a:bodyPr>
          <a:lstStyle/>
          <a:p>
            <a:pPr algn="just"/>
            <a:r>
              <a:rPr lang="en-ZA" sz="2400" dirty="0">
                <a:solidFill>
                  <a:schemeClr val="accent1"/>
                </a:solidFill>
                <a:highlight>
                  <a:srgbClr val="00FFFF"/>
                </a:highlight>
              </a:rPr>
              <a:t>Diamond is a peculiar material in the group 4 elements – Si and Ge are relatively straightforward to dope preselected areas and recover the ‘diamond’ structure after thermal annealing. What is now understood is that diamond will not recover its crystal structure if the structure has been sufficiently disrupted – and transforms to an amorphous carbon material where sp</a:t>
            </a:r>
            <a:r>
              <a:rPr lang="en-ZA" sz="2400" baseline="30000" dirty="0">
                <a:solidFill>
                  <a:schemeClr val="accent1"/>
                </a:solidFill>
                <a:highlight>
                  <a:srgbClr val="00FFFF"/>
                </a:highlight>
              </a:rPr>
              <a:t>3</a:t>
            </a:r>
            <a:r>
              <a:rPr lang="en-ZA" sz="2400" dirty="0">
                <a:solidFill>
                  <a:schemeClr val="accent1"/>
                </a:solidFill>
                <a:highlight>
                  <a:srgbClr val="00FFFF"/>
                </a:highlight>
              </a:rPr>
              <a:t> bonds assume sp</a:t>
            </a:r>
            <a:r>
              <a:rPr lang="en-ZA" sz="2400" baseline="30000" dirty="0">
                <a:solidFill>
                  <a:schemeClr val="accent1"/>
                </a:solidFill>
                <a:highlight>
                  <a:srgbClr val="00FFFF"/>
                </a:highlight>
              </a:rPr>
              <a:t>2</a:t>
            </a:r>
            <a:r>
              <a:rPr lang="en-ZA" sz="2400" dirty="0">
                <a:solidFill>
                  <a:schemeClr val="accent1"/>
                </a:solidFill>
                <a:highlight>
                  <a:srgbClr val="00FFFF"/>
                </a:highlight>
              </a:rPr>
              <a:t> and </a:t>
            </a:r>
            <a:r>
              <a:rPr lang="en-ZA" sz="2400" dirty="0" err="1">
                <a:solidFill>
                  <a:schemeClr val="accent1"/>
                </a:solidFill>
                <a:highlight>
                  <a:srgbClr val="00FFFF"/>
                </a:highlight>
              </a:rPr>
              <a:t>sp</a:t>
            </a:r>
            <a:r>
              <a:rPr lang="en-ZA" sz="2400" dirty="0">
                <a:solidFill>
                  <a:schemeClr val="accent1"/>
                </a:solidFill>
                <a:highlight>
                  <a:srgbClr val="00FFFF"/>
                </a:highlight>
              </a:rPr>
              <a:t> bonds. </a:t>
            </a:r>
          </a:p>
          <a:p>
            <a:pPr algn="just"/>
            <a:endParaRPr lang="en-ZA" sz="2400" dirty="0">
              <a:solidFill>
                <a:schemeClr val="accent1"/>
              </a:solidFill>
              <a:highlight>
                <a:srgbClr val="00FFFF"/>
              </a:highlight>
            </a:endParaRPr>
          </a:p>
          <a:p>
            <a:pPr algn="just"/>
            <a:r>
              <a:rPr lang="en-ZA" sz="2400" dirty="0">
                <a:solidFill>
                  <a:schemeClr val="accent1"/>
                </a:solidFill>
                <a:highlight>
                  <a:srgbClr val="00FFFF"/>
                </a:highlight>
              </a:rPr>
              <a:t>The transformation is well studied and various optical and imaging techniques have successfully demonstrated this transformation.</a:t>
            </a:r>
          </a:p>
          <a:p>
            <a:pPr algn="just"/>
            <a:endParaRPr lang="en-ZA" sz="2400" dirty="0">
              <a:solidFill>
                <a:schemeClr val="accent1"/>
              </a:solidFill>
              <a:highlight>
                <a:srgbClr val="00FFFF"/>
              </a:highlight>
            </a:endParaRPr>
          </a:p>
          <a:p>
            <a:pPr algn="just"/>
            <a:r>
              <a:rPr lang="en-ZA" sz="2400" dirty="0">
                <a:solidFill>
                  <a:schemeClr val="accent1"/>
                </a:solidFill>
                <a:highlight>
                  <a:srgbClr val="00FFFF"/>
                </a:highlight>
              </a:rPr>
              <a:t>This behaviour of diamond to transform to a graphitic amorphous region when the implanted fluence has disrupted the bonded sp</a:t>
            </a:r>
            <a:r>
              <a:rPr lang="en-ZA" sz="2400" baseline="30000" dirty="0">
                <a:solidFill>
                  <a:schemeClr val="accent1"/>
                </a:solidFill>
                <a:highlight>
                  <a:srgbClr val="00FFFF"/>
                </a:highlight>
              </a:rPr>
              <a:t>3</a:t>
            </a:r>
            <a:r>
              <a:rPr lang="en-ZA" sz="2400" dirty="0">
                <a:solidFill>
                  <a:schemeClr val="accent1"/>
                </a:solidFill>
                <a:highlight>
                  <a:srgbClr val="00FFFF"/>
                </a:highlight>
              </a:rPr>
              <a:t> configuration and created sp</a:t>
            </a:r>
            <a:r>
              <a:rPr lang="en-ZA" sz="2400" baseline="30000" dirty="0">
                <a:solidFill>
                  <a:schemeClr val="accent1"/>
                </a:solidFill>
                <a:highlight>
                  <a:srgbClr val="00FFFF"/>
                </a:highlight>
              </a:rPr>
              <a:t>2</a:t>
            </a:r>
            <a:r>
              <a:rPr lang="en-ZA" sz="2400" dirty="0">
                <a:solidFill>
                  <a:schemeClr val="accent1"/>
                </a:solidFill>
                <a:highlight>
                  <a:srgbClr val="00FFFF"/>
                </a:highlight>
              </a:rPr>
              <a:t> ‘seeds’ is what we are using to create buried conductive channels</a:t>
            </a:r>
          </a:p>
        </p:txBody>
      </p:sp>
      <p:sp>
        <p:nvSpPr>
          <p:cNvPr id="3" name="TextBox 2">
            <a:extLst>
              <a:ext uri="{FF2B5EF4-FFF2-40B4-BE49-F238E27FC236}">
                <a16:creationId xmlns:a16="http://schemas.microsoft.com/office/drawing/2014/main" id="{AB3CA7C5-2A2F-3062-9B15-E12EAE1E4284}"/>
              </a:ext>
            </a:extLst>
          </p:cNvPr>
          <p:cNvSpPr txBox="1"/>
          <p:nvPr/>
        </p:nvSpPr>
        <p:spPr>
          <a:xfrm>
            <a:off x="142192" y="5716950"/>
            <a:ext cx="11661847" cy="400110"/>
          </a:xfrm>
          <a:prstGeom prst="rect">
            <a:avLst/>
          </a:prstGeom>
          <a:noFill/>
        </p:spPr>
        <p:txBody>
          <a:bodyPr wrap="none" rtlCol="0">
            <a:spAutoFit/>
          </a:bodyPr>
          <a:lstStyle/>
          <a:p>
            <a:r>
              <a:rPr lang="en-ZA" sz="2000" b="1" dirty="0">
                <a:highlight>
                  <a:srgbClr val="00FFFF"/>
                </a:highlight>
              </a:rPr>
              <a:t>Density changes occur in the implanted layer Diamond (3.52 g/cm</a:t>
            </a:r>
            <a:r>
              <a:rPr lang="en-ZA" sz="2000" b="1" baseline="30000" dirty="0">
                <a:highlight>
                  <a:srgbClr val="00FFFF"/>
                </a:highlight>
              </a:rPr>
              <a:t>3</a:t>
            </a:r>
            <a:r>
              <a:rPr lang="en-ZA" sz="2000" b="1" dirty="0">
                <a:highlight>
                  <a:srgbClr val="00FFFF"/>
                </a:highlight>
              </a:rPr>
              <a:t>) to amorphous carbon 2-3 g/cm</a:t>
            </a:r>
            <a:r>
              <a:rPr lang="en-ZA" sz="2000" b="1" baseline="30000" dirty="0">
                <a:highlight>
                  <a:srgbClr val="00FFFF"/>
                </a:highlight>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0EEA4BF-33A2-48CA-95EA-73B7B9DEB3F2}" type="slidenum">
              <a:rPr lang="en-US" smtClean="0"/>
              <a:pPr>
                <a:defRPr/>
              </a:pPr>
              <a:t>11</a:t>
            </a:fld>
            <a:endParaRPr lang="en-US"/>
          </a:p>
        </p:txBody>
      </p:sp>
      <p:pic>
        <p:nvPicPr>
          <p:cNvPr id="2" name="Picture 1" descr="Abstract background of mesh">
            <a:extLst>
              <a:ext uri="{FF2B5EF4-FFF2-40B4-BE49-F238E27FC236}">
                <a16:creationId xmlns:a16="http://schemas.microsoft.com/office/drawing/2014/main" id="{719FE99C-BFB4-3732-4D56-7FD1A19E37CF}"/>
              </a:ext>
            </a:extLst>
          </p:cNvPr>
          <p:cNvPicPr>
            <a:picLocks noChangeAspect="1"/>
          </p:cNvPicPr>
          <p:nvPr/>
        </p:nvPicPr>
        <p:blipFill rotWithShape="1">
          <a:blip r:embed="rId2"/>
          <a:srcRect b="15730"/>
          <a:stretch/>
        </p:blipFill>
        <p:spPr>
          <a:xfrm>
            <a:off x="20" y="0"/>
            <a:ext cx="12191980" cy="6857990"/>
          </a:xfrm>
          <a:prstGeom prst="rect">
            <a:avLst/>
          </a:prstGeom>
          <a:pattFill prst="wave">
            <a:fgClr>
              <a:srgbClr val="FF0000"/>
            </a:fgClr>
            <a:bgClr>
              <a:schemeClr val="bg1"/>
            </a:bgClr>
          </a:pattFill>
        </p:spPr>
      </p:pic>
      <p:pic>
        <p:nvPicPr>
          <p:cNvPr id="4" name="Picture 3">
            <a:extLst>
              <a:ext uri="{FF2B5EF4-FFF2-40B4-BE49-F238E27FC236}">
                <a16:creationId xmlns:a16="http://schemas.microsoft.com/office/drawing/2014/main" id="{65085E21-7087-C39F-FF98-0CF551535AC5}"/>
              </a:ext>
            </a:extLst>
          </p:cNvPr>
          <p:cNvPicPr/>
          <p:nvPr/>
        </p:nvPicPr>
        <p:blipFill>
          <a:blip r:embed="rId3" cstate="print"/>
          <a:srcRect/>
          <a:stretch>
            <a:fillRect/>
          </a:stretch>
        </p:blipFill>
        <p:spPr bwMode="auto">
          <a:xfrm>
            <a:off x="4936894" y="277484"/>
            <a:ext cx="7063508" cy="4805916"/>
          </a:xfrm>
          <a:prstGeom prst="rect">
            <a:avLst/>
          </a:prstGeom>
          <a:noFill/>
          <a:ln w="9525">
            <a:noFill/>
            <a:miter lim="800000"/>
            <a:headEnd/>
            <a:tailEnd/>
          </a:ln>
        </p:spPr>
      </p:pic>
      <p:sp>
        <p:nvSpPr>
          <p:cNvPr id="5" name="TextBox 4">
            <a:extLst>
              <a:ext uri="{FF2B5EF4-FFF2-40B4-BE49-F238E27FC236}">
                <a16:creationId xmlns:a16="http://schemas.microsoft.com/office/drawing/2014/main" id="{B437DD50-517B-5E9A-75F4-03768C24F2E9}"/>
              </a:ext>
            </a:extLst>
          </p:cNvPr>
          <p:cNvSpPr txBox="1"/>
          <p:nvPr/>
        </p:nvSpPr>
        <p:spPr>
          <a:xfrm>
            <a:off x="6521125" y="5080358"/>
            <a:ext cx="4155433" cy="369332"/>
          </a:xfrm>
          <a:prstGeom prst="rect">
            <a:avLst/>
          </a:prstGeom>
          <a:noFill/>
        </p:spPr>
        <p:txBody>
          <a:bodyPr wrap="none" rtlCol="0">
            <a:spAutoFit/>
          </a:bodyPr>
          <a:lstStyle/>
          <a:p>
            <a:r>
              <a:rPr lang="en-ZA" dirty="0">
                <a:solidFill>
                  <a:schemeClr val="accent1"/>
                </a:solidFill>
              </a:rPr>
              <a:t>Bright field TEM with SAD (As implanted)</a:t>
            </a:r>
          </a:p>
        </p:txBody>
      </p:sp>
      <p:pic>
        <p:nvPicPr>
          <p:cNvPr id="7" name="Picture 6">
            <a:extLst>
              <a:ext uri="{FF2B5EF4-FFF2-40B4-BE49-F238E27FC236}">
                <a16:creationId xmlns:a16="http://schemas.microsoft.com/office/drawing/2014/main" id="{53A55037-BDEA-CA88-0154-22A5EABEC120}"/>
              </a:ext>
            </a:extLst>
          </p:cNvPr>
          <p:cNvPicPr>
            <a:picLocks noChangeAspect="1"/>
          </p:cNvPicPr>
          <p:nvPr/>
        </p:nvPicPr>
        <p:blipFill>
          <a:blip r:embed="rId4"/>
          <a:stretch>
            <a:fillRect/>
          </a:stretch>
        </p:blipFill>
        <p:spPr>
          <a:xfrm>
            <a:off x="465450" y="1501959"/>
            <a:ext cx="4210081" cy="33814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756E66-1E46-BF33-6483-E814B574CEE1}"/>
                  </a:ext>
                </a:extLst>
              </p:cNvPr>
              <p:cNvSpPr txBox="1"/>
              <p:nvPr/>
            </p:nvSpPr>
            <p:spPr>
              <a:xfrm>
                <a:off x="465450" y="277484"/>
                <a:ext cx="4006014" cy="946991"/>
              </a:xfrm>
              <a:prstGeom prst="rect">
                <a:avLst/>
              </a:prstGeom>
              <a:noFill/>
            </p:spPr>
            <p:txBody>
              <a:bodyPr wrap="square" rtlCol="0">
                <a:spAutoFit/>
              </a:bodyPr>
              <a:lstStyle/>
              <a:p>
                <a:r>
                  <a:rPr lang="en-ZA" dirty="0">
                    <a:solidFill>
                      <a:schemeClr val="accent1"/>
                    </a:solidFill>
                  </a:rPr>
                  <a:t>Use Monte Carlo TRIM simulation to determine critical damage threshold</a:t>
                </a:r>
              </a:p>
              <a:p>
                <a:r>
                  <a:rPr lang="en-ZA" dirty="0">
                    <a:solidFill>
                      <a:schemeClr val="accent1"/>
                    </a:solidFill>
                  </a:rPr>
                  <a:t>~ </a:t>
                </a:r>
                <a14:m>
                  <m:oMath xmlns:m="http://schemas.openxmlformats.org/officeDocument/2006/math">
                    <m:r>
                      <a:rPr lang="en-ZA" i="1">
                        <a:solidFill>
                          <a:schemeClr val="accent1"/>
                        </a:solidFill>
                        <a:latin typeface="Cambria Math" panose="02040503050406030204" pitchFamily="18" charset="0"/>
                      </a:rPr>
                      <m:t>4</m:t>
                    </m:r>
                    <m:r>
                      <a:rPr lang="en-ZA" i="1">
                        <a:solidFill>
                          <a:schemeClr val="accent1"/>
                        </a:solidFill>
                        <a:latin typeface="Cambria Math" panose="02040503050406030204" pitchFamily="18" charset="0"/>
                        <a:ea typeface="Cambria Math" panose="02040503050406030204" pitchFamily="18" charset="0"/>
                      </a:rPr>
                      <m:t>×</m:t>
                    </m:r>
                    <m:sSup>
                      <m:sSupPr>
                        <m:ctrlPr>
                          <a:rPr lang="en-ZA" i="1">
                            <a:solidFill>
                              <a:schemeClr val="accent1"/>
                            </a:solidFill>
                            <a:latin typeface="Cambria Math" panose="02040503050406030204" pitchFamily="18" charset="0"/>
                            <a:ea typeface="Cambria Math" panose="02040503050406030204" pitchFamily="18" charset="0"/>
                          </a:rPr>
                        </m:ctrlPr>
                      </m:sSupPr>
                      <m:e>
                        <m:r>
                          <a:rPr lang="en-ZA" i="1">
                            <a:solidFill>
                              <a:schemeClr val="accent1"/>
                            </a:solidFill>
                            <a:latin typeface="Cambria Math" panose="02040503050406030204" pitchFamily="18" charset="0"/>
                            <a:ea typeface="Cambria Math" panose="02040503050406030204" pitchFamily="18" charset="0"/>
                          </a:rPr>
                          <m:t>10</m:t>
                        </m:r>
                      </m:e>
                      <m:sup>
                        <m:r>
                          <a:rPr lang="en-ZA" i="1">
                            <a:solidFill>
                              <a:schemeClr val="accent1"/>
                            </a:solidFill>
                            <a:latin typeface="Cambria Math" panose="02040503050406030204" pitchFamily="18" charset="0"/>
                            <a:ea typeface="Cambria Math" panose="02040503050406030204" pitchFamily="18" charset="0"/>
                          </a:rPr>
                          <m:t>22</m:t>
                        </m:r>
                      </m:sup>
                    </m:sSup>
                  </m:oMath>
                </a14:m>
                <a:r>
                  <a:rPr lang="en-ZA" dirty="0">
                    <a:solidFill>
                      <a:schemeClr val="accent1"/>
                    </a:solidFill>
                  </a:rPr>
                  <a:t> vac/cm</a:t>
                </a:r>
                <a:r>
                  <a:rPr lang="en-ZA" baseline="30000" dirty="0">
                    <a:solidFill>
                      <a:schemeClr val="accent1"/>
                    </a:solidFill>
                  </a:rPr>
                  <a:t>3</a:t>
                </a:r>
              </a:p>
            </p:txBody>
          </p:sp>
        </mc:Choice>
        <mc:Fallback xmlns="">
          <p:sp>
            <p:nvSpPr>
              <p:cNvPr id="9" name="TextBox 8">
                <a:extLst>
                  <a:ext uri="{FF2B5EF4-FFF2-40B4-BE49-F238E27FC236}">
                    <a16:creationId xmlns:a16="http://schemas.microsoft.com/office/drawing/2014/main" id="{6F756E66-1E46-BF33-6483-E814B574CEE1}"/>
                  </a:ext>
                </a:extLst>
              </p:cNvPr>
              <p:cNvSpPr txBox="1">
                <a:spLocks noRot="1" noChangeAspect="1" noMove="1" noResize="1" noEditPoints="1" noAdjustHandles="1" noChangeArrowheads="1" noChangeShapeType="1" noTextEdit="1"/>
              </p:cNvSpPr>
              <p:nvPr/>
            </p:nvSpPr>
            <p:spPr>
              <a:xfrm>
                <a:off x="465450" y="277484"/>
                <a:ext cx="4006014" cy="946991"/>
              </a:xfrm>
              <a:prstGeom prst="rect">
                <a:avLst/>
              </a:prstGeom>
              <a:blipFill>
                <a:blip r:embed="rId5"/>
                <a:stretch>
                  <a:fillRect l="-1216" t="-3226" b="-7742"/>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40F6886-8229-0717-10BE-F414491B12A8}"/>
                  </a:ext>
                </a:extLst>
              </p:cNvPr>
              <p:cNvSpPr txBox="1"/>
              <p:nvPr/>
            </p:nvSpPr>
            <p:spPr>
              <a:xfrm>
                <a:off x="593157" y="5755252"/>
                <a:ext cx="10843866" cy="646331"/>
              </a:xfrm>
              <a:prstGeom prst="rect">
                <a:avLst/>
              </a:prstGeom>
              <a:noFill/>
            </p:spPr>
            <p:txBody>
              <a:bodyPr wrap="none" rtlCol="0">
                <a:spAutoFit/>
              </a:bodyPr>
              <a:lstStyle/>
              <a:p>
                <a:r>
                  <a:rPr lang="en-ZA" dirty="0">
                    <a:solidFill>
                      <a:schemeClr val="accent1"/>
                    </a:solidFill>
                  </a:rPr>
                  <a:t>TRIM does not take into account crystallinity of the sample. It assumes the same stopping power throughout</a:t>
                </a:r>
              </a:p>
              <a:p>
                <a:r>
                  <a:rPr lang="en-ZA" dirty="0">
                    <a:solidFill>
                      <a:schemeClr val="accent1"/>
                    </a:solidFill>
                  </a:rPr>
                  <a:t>the simulation. Implantation is done ~ 5-7</a:t>
                </a:r>
                <a14:m>
                  <m:oMath xmlns:m="http://schemas.openxmlformats.org/officeDocument/2006/math">
                    <m:r>
                      <a:rPr lang="en-ZA" i="1">
                        <a:solidFill>
                          <a:schemeClr val="accent1"/>
                        </a:solidFill>
                        <a:latin typeface="Cambria Math" panose="02040503050406030204" pitchFamily="18" charset="0"/>
                        <a:ea typeface="Cambria Math" panose="02040503050406030204" pitchFamily="18" charset="0"/>
                      </a:rPr>
                      <m:t>° </m:t>
                    </m:r>
                  </m:oMath>
                </a14:m>
                <a:r>
                  <a:rPr lang="en-ZA" dirty="0">
                    <a:solidFill>
                      <a:schemeClr val="accent1"/>
                    </a:solidFill>
                  </a:rPr>
                  <a:t>of axis ({100} orientated faces of CVD samples)</a:t>
                </a:r>
              </a:p>
            </p:txBody>
          </p:sp>
        </mc:Choice>
        <mc:Fallback xmlns="">
          <p:sp>
            <p:nvSpPr>
              <p:cNvPr id="10" name="TextBox 9">
                <a:extLst>
                  <a:ext uri="{FF2B5EF4-FFF2-40B4-BE49-F238E27FC236}">
                    <a16:creationId xmlns:a16="http://schemas.microsoft.com/office/drawing/2014/main" id="{240F6886-8229-0717-10BE-F414491B12A8}"/>
                  </a:ext>
                </a:extLst>
              </p:cNvPr>
              <p:cNvSpPr txBox="1">
                <a:spLocks noRot="1" noChangeAspect="1" noMove="1" noResize="1" noEditPoints="1" noAdjustHandles="1" noChangeArrowheads="1" noChangeShapeType="1" noTextEdit="1"/>
              </p:cNvSpPr>
              <p:nvPr/>
            </p:nvSpPr>
            <p:spPr>
              <a:xfrm>
                <a:off x="593157" y="5755252"/>
                <a:ext cx="10843866" cy="646331"/>
              </a:xfrm>
              <a:prstGeom prst="rect">
                <a:avLst/>
              </a:prstGeom>
              <a:blipFill>
                <a:blip r:embed="rId6"/>
                <a:stretch>
                  <a:fillRect l="-450" t="-3774" b="-15094"/>
                </a:stretch>
              </a:blipFill>
            </p:spPr>
            <p:txBody>
              <a:bodyPr/>
              <a:lstStyle/>
              <a:p>
                <a:r>
                  <a:rPr lang="en-ZA">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6FE8C-A09A-C106-347B-A61046D9939A}"/>
            </a:ext>
          </a:extLst>
        </p:cNvPr>
        <p:cNvGrpSpPr/>
        <p:nvPr/>
      </p:nvGrpSpPr>
      <p:grpSpPr>
        <a:xfrm>
          <a:off x="0" y="0"/>
          <a:ext cx="0" cy="0"/>
          <a:chOff x="0" y="0"/>
          <a:chExt cx="0" cy="0"/>
        </a:xfrm>
      </p:grpSpPr>
      <p:pic>
        <p:nvPicPr>
          <p:cNvPr id="7" name="Picture 1" descr="Abstract background of mesh">
            <a:extLst>
              <a:ext uri="{FF2B5EF4-FFF2-40B4-BE49-F238E27FC236}">
                <a16:creationId xmlns:a16="http://schemas.microsoft.com/office/drawing/2014/main" id="{2C30696F-8815-275C-C2E9-331EA58378AD}"/>
              </a:ext>
            </a:extLst>
          </p:cNvPr>
          <p:cNvPicPr>
            <a:picLocks noChangeAspect="1"/>
          </p:cNvPicPr>
          <p:nvPr/>
        </p:nvPicPr>
        <p:blipFill rotWithShape="1">
          <a:blip r:embed="rId2"/>
          <a:srcRect b="15730"/>
          <a:stretch/>
        </p:blipFill>
        <p:spPr>
          <a:xfrm>
            <a:off x="0" y="10"/>
            <a:ext cx="12191980" cy="6857990"/>
          </a:xfrm>
          <a:prstGeom prst="rect">
            <a:avLst/>
          </a:prstGeom>
          <a:pattFill prst="wave">
            <a:fgClr>
              <a:srgbClr val="FF0000"/>
            </a:fgClr>
            <a:bgClr>
              <a:schemeClr val="bg1"/>
            </a:bgClr>
          </a:pattFill>
        </p:spPr>
      </p:pic>
      <p:sp>
        <p:nvSpPr>
          <p:cNvPr id="5" name="Slide Number Placeholder 4">
            <a:extLst>
              <a:ext uri="{FF2B5EF4-FFF2-40B4-BE49-F238E27FC236}">
                <a16:creationId xmlns:a16="http://schemas.microsoft.com/office/drawing/2014/main" id="{91EE9B05-BB3B-8F81-D0B6-3E2E78D48E42}"/>
              </a:ext>
            </a:extLst>
          </p:cNvPr>
          <p:cNvSpPr>
            <a:spLocks noGrp="1"/>
          </p:cNvSpPr>
          <p:nvPr>
            <p:ph type="sldNum" sz="quarter" idx="12"/>
          </p:nvPr>
        </p:nvSpPr>
        <p:spPr/>
        <p:txBody>
          <a:bodyPr/>
          <a:lstStyle/>
          <a:p>
            <a:pPr>
              <a:defRPr/>
            </a:pPr>
            <a:fld id="{C90D0795-2462-49E3-87A1-A0EF0E9899AD}" type="slidenum">
              <a:rPr lang="en-US" smtClean="0"/>
              <a:pPr>
                <a:defRPr/>
              </a:pPr>
              <a:t>12</a:t>
            </a:fld>
            <a:endParaRPr lang="en-US" dirty="0"/>
          </a:p>
        </p:txBody>
      </p:sp>
      <p:pic>
        <p:nvPicPr>
          <p:cNvPr id="3" name="Picture 2">
            <a:extLst>
              <a:ext uri="{FF2B5EF4-FFF2-40B4-BE49-F238E27FC236}">
                <a16:creationId xmlns:a16="http://schemas.microsoft.com/office/drawing/2014/main" id="{D66CAFB1-4F37-8B40-855B-B29C584FD574}"/>
              </a:ext>
            </a:extLst>
          </p:cNvPr>
          <p:cNvPicPr>
            <a:picLocks noChangeAspect="1"/>
          </p:cNvPicPr>
          <p:nvPr/>
        </p:nvPicPr>
        <p:blipFill>
          <a:blip r:embed="rId3"/>
          <a:stretch>
            <a:fillRect/>
          </a:stretch>
        </p:blipFill>
        <p:spPr>
          <a:xfrm>
            <a:off x="253755" y="207964"/>
            <a:ext cx="10417891" cy="342446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634A6C-8C00-328A-AB4E-9885155FCDC7}"/>
                  </a:ext>
                </a:extLst>
              </p:cNvPr>
              <p:cNvSpPr txBox="1"/>
              <p:nvPr/>
            </p:nvSpPr>
            <p:spPr>
              <a:xfrm>
                <a:off x="112769" y="3856579"/>
                <a:ext cx="5566460" cy="400110"/>
              </a:xfrm>
              <a:prstGeom prst="rect">
                <a:avLst/>
              </a:prstGeom>
              <a:noFill/>
            </p:spPr>
            <p:txBody>
              <a:bodyPr wrap="none" rtlCol="0">
                <a:spAutoFit/>
              </a:bodyPr>
              <a:lstStyle/>
              <a:p>
                <a:r>
                  <a:rPr lang="en-ZA" sz="2000" b="1" dirty="0"/>
                  <a:t>He 80 keV implanted at RT; annealed at 1200 </a:t>
                </a:r>
                <a14:m>
                  <m:oMath xmlns:m="http://schemas.openxmlformats.org/officeDocument/2006/math">
                    <m:r>
                      <a:rPr lang="en-ZA" sz="2000" b="1" i="1" smtClean="0">
                        <a:latin typeface="Cambria Math" panose="02040503050406030204" pitchFamily="18" charset="0"/>
                        <a:ea typeface="Cambria Math" panose="02040503050406030204" pitchFamily="18" charset="0"/>
                      </a:rPr>
                      <m:t>℃</m:t>
                    </m:r>
                  </m:oMath>
                </a14:m>
                <a:endParaRPr lang="en-ZA" sz="2000" b="1" dirty="0"/>
              </a:p>
            </p:txBody>
          </p:sp>
        </mc:Choice>
        <mc:Fallback xmlns="">
          <p:sp>
            <p:nvSpPr>
              <p:cNvPr id="4" name="TextBox 3">
                <a:extLst>
                  <a:ext uri="{FF2B5EF4-FFF2-40B4-BE49-F238E27FC236}">
                    <a16:creationId xmlns:a16="http://schemas.microsoft.com/office/drawing/2014/main" id="{06634A6C-8C00-328A-AB4E-9885155FCDC7}"/>
                  </a:ext>
                </a:extLst>
              </p:cNvPr>
              <p:cNvSpPr txBox="1">
                <a:spLocks noRot="1" noChangeAspect="1" noMove="1" noResize="1" noEditPoints="1" noAdjustHandles="1" noChangeArrowheads="1" noChangeShapeType="1" noTextEdit="1"/>
              </p:cNvSpPr>
              <p:nvPr/>
            </p:nvSpPr>
            <p:spPr>
              <a:xfrm>
                <a:off x="112769" y="3856579"/>
                <a:ext cx="5566460" cy="400110"/>
              </a:xfrm>
              <a:prstGeom prst="rect">
                <a:avLst/>
              </a:prstGeom>
              <a:blipFill>
                <a:blip r:embed="rId4"/>
                <a:stretch>
                  <a:fillRect l="-1094" t="-7692" b="-29231"/>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2AF5CD-32D9-7CFE-97FF-B319F4E94585}"/>
                  </a:ext>
                </a:extLst>
              </p:cNvPr>
              <p:cNvSpPr txBox="1"/>
              <p:nvPr/>
            </p:nvSpPr>
            <p:spPr>
              <a:xfrm>
                <a:off x="5679229" y="3856579"/>
                <a:ext cx="5705986" cy="400110"/>
              </a:xfrm>
              <a:prstGeom prst="rect">
                <a:avLst/>
              </a:prstGeom>
              <a:noFill/>
            </p:spPr>
            <p:txBody>
              <a:bodyPr wrap="none" rtlCol="0">
                <a:spAutoFit/>
              </a:bodyPr>
              <a:lstStyle/>
              <a:p>
                <a:r>
                  <a:rPr lang="en-ZA" sz="2000" b="1" dirty="0">
                    <a:highlight>
                      <a:srgbClr val="00FFFF"/>
                    </a:highlight>
                  </a:rPr>
                  <a:t>He 80 keV implanted at LN2; annealed at 1200 </a:t>
                </a:r>
                <a14:m>
                  <m:oMath xmlns:m="http://schemas.openxmlformats.org/officeDocument/2006/math">
                    <m:r>
                      <a:rPr lang="en-ZA" sz="2000" b="1" i="1" smtClean="0">
                        <a:highlight>
                          <a:srgbClr val="00FFFF"/>
                        </a:highlight>
                        <a:latin typeface="Cambria Math" panose="02040503050406030204" pitchFamily="18" charset="0"/>
                        <a:ea typeface="Cambria Math" panose="02040503050406030204" pitchFamily="18" charset="0"/>
                      </a:rPr>
                      <m:t>℃</m:t>
                    </m:r>
                  </m:oMath>
                </a14:m>
                <a:endParaRPr lang="en-ZA" sz="2000" b="1" dirty="0">
                  <a:highlight>
                    <a:srgbClr val="00FFFF"/>
                  </a:highlight>
                </a:endParaRPr>
              </a:p>
            </p:txBody>
          </p:sp>
        </mc:Choice>
        <mc:Fallback xmlns="">
          <p:sp>
            <p:nvSpPr>
              <p:cNvPr id="8" name="TextBox 7">
                <a:extLst>
                  <a:ext uri="{FF2B5EF4-FFF2-40B4-BE49-F238E27FC236}">
                    <a16:creationId xmlns:a16="http://schemas.microsoft.com/office/drawing/2014/main" id="{B02AF5CD-32D9-7CFE-97FF-B319F4E94585}"/>
                  </a:ext>
                </a:extLst>
              </p:cNvPr>
              <p:cNvSpPr txBox="1">
                <a:spLocks noRot="1" noChangeAspect="1" noMove="1" noResize="1" noEditPoints="1" noAdjustHandles="1" noChangeArrowheads="1" noChangeShapeType="1" noTextEdit="1"/>
              </p:cNvSpPr>
              <p:nvPr/>
            </p:nvSpPr>
            <p:spPr>
              <a:xfrm>
                <a:off x="5679229" y="3856579"/>
                <a:ext cx="5705986" cy="400110"/>
              </a:xfrm>
              <a:prstGeom prst="rect">
                <a:avLst/>
              </a:prstGeom>
              <a:blipFill>
                <a:blip r:embed="rId5"/>
                <a:stretch>
                  <a:fillRect l="-1175" t="-7692" b="-29231"/>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93E3A59-0182-A086-8917-DCE869B46C96}"/>
                  </a:ext>
                </a:extLst>
              </p:cNvPr>
              <p:cNvSpPr txBox="1"/>
              <p:nvPr/>
            </p:nvSpPr>
            <p:spPr>
              <a:xfrm>
                <a:off x="112769" y="4480837"/>
                <a:ext cx="4478983" cy="407099"/>
              </a:xfrm>
              <a:prstGeom prst="rect">
                <a:avLst/>
              </a:prstGeom>
              <a:noFill/>
            </p:spPr>
            <p:txBody>
              <a:bodyPr wrap="none" rtlCol="0">
                <a:spAutoFit/>
              </a:bodyPr>
              <a:lstStyle/>
              <a:p>
                <a:r>
                  <a:rPr lang="en-ZA" sz="2000" b="1" dirty="0"/>
                  <a:t>Both for fluence of </a:t>
                </a:r>
                <a14:m>
                  <m:oMath xmlns:m="http://schemas.openxmlformats.org/officeDocument/2006/math">
                    <m:r>
                      <a:rPr lang="en-ZA" sz="2000" b="1" i="1" smtClean="0">
                        <a:latin typeface="Cambria Math" panose="02040503050406030204" pitchFamily="18" charset="0"/>
                      </a:rPr>
                      <m:t>𝟑</m:t>
                    </m:r>
                    <m:r>
                      <a:rPr lang="en-ZA" sz="2000" b="1" i="1" smtClean="0">
                        <a:latin typeface="Cambria Math" panose="02040503050406030204" pitchFamily="18" charset="0"/>
                        <a:ea typeface="Cambria Math" panose="02040503050406030204" pitchFamily="18" charset="0"/>
                      </a:rPr>
                      <m:t>×</m:t>
                    </m:r>
                    <m:sSup>
                      <m:sSupPr>
                        <m:ctrlPr>
                          <a:rPr lang="en-ZA" sz="2000" b="1" i="1" smtClean="0">
                            <a:latin typeface="Cambria Math" panose="02040503050406030204" pitchFamily="18" charset="0"/>
                            <a:ea typeface="Cambria Math" panose="02040503050406030204" pitchFamily="18" charset="0"/>
                          </a:rPr>
                        </m:ctrlPr>
                      </m:sSupPr>
                      <m:e>
                        <m:r>
                          <a:rPr lang="en-ZA" sz="2000" b="1" i="1" smtClean="0">
                            <a:latin typeface="Cambria Math" panose="02040503050406030204" pitchFamily="18" charset="0"/>
                            <a:ea typeface="Cambria Math" panose="02040503050406030204" pitchFamily="18" charset="0"/>
                          </a:rPr>
                          <m:t>𝟏𝟎</m:t>
                        </m:r>
                      </m:e>
                      <m:sup>
                        <m:r>
                          <a:rPr lang="en-ZA" sz="2000" b="1" i="1" smtClean="0">
                            <a:latin typeface="Cambria Math" panose="02040503050406030204" pitchFamily="18" charset="0"/>
                            <a:ea typeface="Cambria Math" panose="02040503050406030204" pitchFamily="18" charset="0"/>
                          </a:rPr>
                          <m:t>𝟏𝟔</m:t>
                        </m:r>
                      </m:sup>
                    </m:sSup>
                  </m:oMath>
                </a14:m>
                <a:r>
                  <a:rPr lang="en-ZA" sz="2000" b="1" dirty="0"/>
                  <a:t> ions/cm</a:t>
                </a:r>
                <a:r>
                  <a:rPr lang="en-ZA" sz="2000" b="1" baseline="30000" dirty="0"/>
                  <a:t>2</a:t>
                </a:r>
              </a:p>
            </p:txBody>
          </p:sp>
        </mc:Choice>
        <mc:Fallback xmlns="">
          <p:sp>
            <p:nvSpPr>
              <p:cNvPr id="10" name="TextBox 9">
                <a:extLst>
                  <a:ext uri="{FF2B5EF4-FFF2-40B4-BE49-F238E27FC236}">
                    <a16:creationId xmlns:a16="http://schemas.microsoft.com/office/drawing/2014/main" id="{393E3A59-0182-A086-8917-DCE869B46C96}"/>
                  </a:ext>
                </a:extLst>
              </p:cNvPr>
              <p:cNvSpPr txBox="1">
                <a:spLocks noRot="1" noChangeAspect="1" noMove="1" noResize="1" noEditPoints="1" noAdjustHandles="1" noChangeArrowheads="1" noChangeShapeType="1" noTextEdit="1"/>
              </p:cNvSpPr>
              <p:nvPr/>
            </p:nvSpPr>
            <p:spPr>
              <a:xfrm>
                <a:off x="112769" y="4480837"/>
                <a:ext cx="4478983" cy="407099"/>
              </a:xfrm>
              <a:prstGeom prst="rect">
                <a:avLst/>
              </a:prstGeom>
              <a:blipFill>
                <a:blip r:embed="rId6"/>
                <a:stretch>
                  <a:fillRect l="-1361" t="-4478" b="-26866"/>
                </a:stretch>
              </a:blipFill>
            </p:spPr>
            <p:txBody>
              <a:bodyPr/>
              <a:lstStyle/>
              <a:p>
                <a:r>
                  <a:rPr lang="en-ZA">
                    <a:noFill/>
                  </a:rPr>
                  <a:t> </a:t>
                </a:r>
              </a:p>
            </p:txBody>
          </p:sp>
        </mc:Fallback>
      </mc:AlternateContent>
      <p:sp>
        <p:nvSpPr>
          <p:cNvPr id="12" name="TextBox 11">
            <a:extLst>
              <a:ext uri="{FF2B5EF4-FFF2-40B4-BE49-F238E27FC236}">
                <a16:creationId xmlns:a16="http://schemas.microsoft.com/office/drawing/2014/main" id="{BC6292E1-5755-633F-257B-DEBF1DE5423F}"/>
              </a:ext>
            </a:extLst>
          </p:cNvPr>
          <p:cNvSpPr txBox="1"/>
          <p:nvPr/>
        </p:nvSpPr>
        <p:spPr>
          <a:xfrm>
            <a:off x="112769" y="5033964"/>
            <a:ext cx="11976164" cy="400110"/>
          </a:xfrm>
          <a:prstGeom prst="rect">
            <a:avLst/>
          </a:prstGeom>
          <a:noFill/>
        </p:spPr>
        <p:txBody>
          <a:bodyPr wrap="none" rtlCol="0">
            <a:spAutoFit/>
          </a:bodyPr>
          <a:lstStyle/>
          <a:p>
            <a:r>
              <a:rPr lang="en-ZA" sz="2000" dirty="0">
                <a:highlight>
                  <a:srgbClr val="00FFFF"/>
                </a:highlight>
              </a:rPr>
              <a:t>Cold implantation rapid annealing technique reduces the channel width by 55 nm for the conditions listed </a:t>
            </a:r>
          </a:p>
        </p:txBody>
      </p:sp>
      <p:sp>
        <p:nvSpPr>
          <p:cNvPr id="14" name="TextBox 13">
            <a:extLst>
              <a:ext uri="{FF2B5EF4-FFF2-40B4-BE49-F238E27FC236}">
                <a16:creationId xmlns:a16="http://schemas.microsoft.com/office/drawing/2014/main" id="{697DF390-60B9-2A39-DD9C-C4D895DA8970}"/>
              </a:ext>
            </a:extLst>
          </p:cNvPr>
          <p:cNvSpPr txBox="1"/>
          <p:nvPr/>
        </p:nvSpPr>
        <p:spPr>
          <a:xfrm>
            <a:off x="132583" y="5615582"/>
            <a:ext cx="12115048" cy="923330"/>
          </a:xfrm>
          <a:prstGeom prst="rect">
            <a:avLst/>
          </a:prstGeom>
          <a:noFill/>
        </p:spPr>
        <p:txBody>
          <a:bodyPr wrap="none" rtlCol="0">
            <a:spAutoFit/>
          </a:bodyPr>
          <a:lstStyle/>
          <a:p>
            <a:r>
              <a:rPr lang="en-ZA" dirty="0"/>
              <a:t>CIRA physics based on Damage in diamond being generated by point defects generated in the collision cascade. If you </a:t>
            </a:r>
          </a:p>
          <a:p>
            <a:r>
              <a:rPr lang="en-ZA" dirty="0"/>
              <a:t>Implant ‘cold’ – point defects remain immobile. This increases the probability of vacancy-interstitial recombination upon </a:t>
            </a:r>
          </a:p>
          <a:p>
            <a:r>
              <a:rPr lang="en-ZA" dirty="0"/>
              <a:t>Thermal annealing hence better recover of the diamond structure.</a:t>
            </a:r>
          </a:p>
        </p:txBody>
      </p:sp>
    </p:spTree>
    <p:extLst>
      <p:ext uri="{BB962C8B-B14F-4D97-AF65-F5344CB8AC3E}">
        <p14:creationId xmlns:p14="http://schemas.microsoft.com/office/powerpoint/2010/main" val="75975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bstract background of mesh">
            <a:extLst>
              <a:ext uri="{FF2B5EF4-FFF2-40B4-BE49-F238E27FC236}">
                <a16:creationId xmlns:a16="http://schemas.microsoft.com/office/drawing/2014/main" id="{8B0E4DF2-27FF-DF07-DD4B-CE825524B354}"/>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pic>
        <p:nvPicPr>
          <p:cNvPr id="8" name="Picture 7">
            <a:extLst>
              <a:ext uri="{FF2B5EF4-FFF2-40B4-BE49-F238E27FC236}">
                <a16:creationId xmlns:a16="http://schemas.microsoft.com/office/drawing/2014/main" id="{B447BBF3-0875-3FEA-D50C-76D428FAEE8A}"/>
              </a:ext>
            </a:extLst>
          </p:cNvPr>
          <p:cNvPicPr>
            <a:picLocks noChangeAspect="1"/>
          </p:cNvPicPr>
          <p:nvPr/>
        </p:nvPicPr>
        <p:blipFill>
          <a:blip r:embed="rId3"/>
          <a:stretch>
            <a:fillRect/>
          </a:stretch>
        </p:blipFill>
        <p:spPr>
          <a:xfrm>
            <a:off x="116230" y="42733"/>
            <a:ext cx="6379115" cy="3566817"/>
          </a:xfrm>
          <a:prstGeom prst="rect">
            <a:avLst/>
          </a:prstGeom>
        </p:spPr>
      </p:pic>
      <p:pic>
        <p:nvPicPr>
          <p:cNvPr id="9" name="Picture 8">
            <a:extLst>
              <a:ext uri="{FF2B5EF4-FFF2-40B4-BE49-F238E27FC236}">
                <a16:creationId xmlns:a16="http://schemas.microsoft.com/office/drawing/2014/main" id="{3F88769C-1FA2-D754-39CA-B790C768E1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0259" y="68118"/>
            <a:ext cx="5135510" cy="3603847"/>
          </a:xfrm>
          <a:prstGeom prst="rect">
            <a:avLst/>
          </a:prstGeom>
        </p:spPr>
      </p:pic>
      <p:pic>
        <p:nvPicPr>
          <p:cNvPr id="11" name="Picture 10">
            <a:extLst>
              <a:ext uri="{FF2B5EF4-FFF2-40B4-BE49-F238E27FC236}">
                <a16:creationId xmlns:a16="http://schemas.microsoft.com/office/drawing/2014/main" id="{8E714CAF-F340-CB58-3F5E-2442DDBDA0C7}"/>
              </a:ext>
            </a:extLst>
          </p:cNvPr>
          <p:cNvPicPr>
            <a:picLocks noChangeAspect="1"/>
          </p:cNvPicPr>
          <p:nvPr/>
        </p:nvPicPr>
        <p:blipFill>
          <a:blip r:embed="rId5"/>
          <a:stretch>
            <a:fillRect/>
          </a:stretch>
        </p:blipFill>
        <p:spPr>
          <a:xfrm>
            <a:off x="116230" y="3990799"/>
            <a:ext cx="7911961" cy="2669679"/>
          </a:xfrm>
          <a:prstGeom prst="rect">
            <a:avLst/>
          </a:prstGeom>
        </p:spPr>
      </p:pic>
      <p:pic>
        <p:nvPicPr>
          <p:cNvPr id="13" name="Picture 12">
            <a:extLst>
              <a:ext uri="{FF2B5EF4-FFF2-40B4-BE49-F238E27FC236}">
                <a16:creationId xmlns:a16="http://schemas.microsoft.com/office/drawing/2014/main" id="{42423567-1ABF-A801-1EF5-AED47E17C521}"/>
              </a:ext>
            </a:extLst>
          </p:cNvPr>
          <p:cNvPicPr>
            <a:picLocks noChangeAspect="1"/>
          </p:cNvPicPr>
          <p:nvPr/>
        </p:nvPicPr>
        <p:blipFill>
          <a:blip r:embed="rId6"/>
          <a:stretch>
            <a:fillRect/>
          </a:stretch>
        </p:blipFill>
        <p:spPr>
          <a:xfrm>
            <a:off x="5693972" y="3609550"/>
            <a:ext cx="6381797" cy="1504961"/>
          </a:xfrm>
          <a:prstGeom prst="rect">
            <a:avLst/>
          </a:prstGeom>
        </p:spPr>
      </p:pic>
    </p:spTree>
    <p:extLst>
      <p:ext uri="{BB962C8B-B14F-4D97-AF65-F5344CB8AC3E}">
        <p14:creationId xmlns:p14="http://schemas.microsoft.com/office/powerpoint/2010/main" val="81042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06AD8C66-0650-4ED4-63C1-39992B8F5B0B}"/>
              </a:ext>
            </a:extLst>
          </p:cNvPr>
          <p:cNvPicPr>
            <a:picLocks noChangeAspect="1"/>
          </p:cNvPicPr>
          <p:nvPr/>
        </p:nvPicPr>
        <p:blipFill rotWithShape="1">
          <a:blip r:embed="rId2"/>
          <a:srcRect b="15730"/>
          <a:stretch/>
        </p:blipFill>
        <p:spPr>
          <a:xfrm>
            <a:off x="-17099" y="-11174"/>
            <a:ext cx="12191980" cy="6857990"/>
          </a:xfrm>
          <a:prstGeom prst="rect">
            <a:avLst/>
          </a:prstGeom>
          <a:pattFill prst="wave">
            <a:fgClr>
              <a:srgbClr val="FF0000"/>
            </a:fgClr>
            <a:bgClr>
              <a:schemeClr val="bg1"/>
            </a:bgClr>
          </a:pattFill>
        </p:spPr>
      </p:pic>
      <p:pic>
        <p:nvPicPr>
          <p:cNvPr id="4" name="Picture 3">
            <a:extLst>
              <a:ext uri="{FF2B5EF4-FFF2-40B4-BE49-F238E27FC236}">
                <a16:creationId xmlns:a16="http://schemas.microsoft.com/office/drawing/2014/main" id="{BF4E1A4B-FB5E-8E82-508F-C00B14E5C3BB}"/>
              </a:ext>
            </a:extLst>
          </p:cNvPr>
          <p:cNvPicPr>
            <a:picLocks noChangeAspect="1"/>
          </p:cNvPicPr>
          <p:nvPr/>
        </p:nvPicPr>
        <p:blipFill>
          <a:blip r:embed="rId3"/>
          <a:stretch>
            <a:fillRect/>
          </a:stretch>
        </p:blipFill>
        <p:spPr>
          <a:xfrm>
            <a:off x="0" y="8091"/>
            <a:ext cx="5513886" cy="4262937"/>
          </a:xfrm>
          <a:prstGeom prst="rect">
            <a:avLst/>
          </a:prstGeom>
        </p:spPr>
      </p:pic>
      <p:pic>
        <p:nvPicPr>
          <p:cNvPr id="6" name="Picture 5">
            <a:extLst>
              <a:ext uri="{FF2B5EF4-FFF2-40B4-BE49-F238E27FC236}">
                <a16:creationId xmlns:a16="http://schemas.microsoft.com/office/drawing/2014/main" id="{ACB41436-F1F4-A6FE-CB1B-6CC0D49AE1F3}"/>
              </a:ext>
            </a:extLst>
          </p:cNvPr>
          <p:cNvPicPr>
            <a:picLocks noChangeAspect="1"/>
          </p:cNvPicPr>
          <p:nvPr/>
        </p:nvPicPr>
        <p:blipFill>
          <a:blip r:embed="rId4"/>
          <a:stretch>
            <a:fillRect/>
          </a:stretch>
        </p:blipFill>
        <p:spPr>
          <a:xfrm>
            <a:off x="7523691" y="8092"/>
            <a:ext cx="4651190" cy="3840660"/>
          </a:xfrm>
          <a:prstGeom prst="rect">
            <a:avLst/>
          </a:prstGeom>
        </p:spPr>
      </p:pic>
      <p:pic>
        <p:nvPicPr>
          <p:cNvPr id="8" name="Picture 7">
            <a:extLst>
              <a:ext uri="{FF2B5EF4-FFF2-40B4-BE49-F238E27FC236}">
                <a16:creationId xmlns:a16="http://schemas.microsoft.com/office/drawing/2014/main" id="{11CFAA8D-7285-3212-FA5F-A9B73148C353}"/>
              </a:ext>
            </a:extLst>
          </p:cNvPr>
          <p:cNvPicPr>
            <a:picLocks noChangeAspect="1"/>
          </p:cNvPicPr>
          <p:nvPr/>
        </p:nvPicPr>
        <p:blipFill>
          <a:blip r:embed="rId5"/>
          <a:stretch>
            <a:fillRect/>
          </a:stretch>
        </p:blipFill>
        <p:spPr>
          <a:xfrm>
            <a:off x="531374" y="4271028"/>
            <a:ext cx="4876968" cy="2611630"/>
          </a:xfrm>
          <a:prstGeom prst="rect">
            <a:avLst/>
          </a:prstGeom>
        </p:spPr>
      </p:pic>
      <p:pic>
        <p:nvPicPr>
          <p:cNvPr id="10" name="Picture 9">
            <a:extLst>
              <a:ext uri="{FF2B5EF4-FFF2-40B4-BE49-F238E27FC236}">
                <a16:creationId xmlns:a16="http://schemas.microsoft.com/office/drawing/2014/main" id="{38B5FE8C-B867-9F40-7A1D-3CB82EF6C61A}"/>
              </a:ext>
            </a:extLst>
          </p:cNvPr>
          <p:cNvPicPr>
            <a:picLocks noChangeAspect="1"/>
          </p:cNvPicPr>
          <p:nvPr/>
        </p:nvPicPr>
        <p:blipFill>
          <a:blip r:embed="rId6"/>
          <a:stretch>
            <a:fillRect/>
          </a:stretch>
        </p:blipFill>
        <p:spPr>
          <a:xfrm>
            <a:off x="7523691" y="3790953"/>
            <a:ext cx="3592157" cy="3055863"/>
          </a:xfrm>
          <a:prstGeom prst="rect">
            <a:avLst/>
          </a:prstGeom>
        </p:spPr>
      </p:pic>
      <p:sp>
        <p:nvSpPr>
          <p:cNvPr id="11" name="Rectangle 10">
            <a:extLst>
              <a:ext uri="{FF2B5EF4-FFF2-40B4-BE49-F238E27FC236}">
                <a16:creationId xmlns:a16="http://schemas.microsoft.com/office/drawing/2014/main" id="{A09440FF-7146-18CF-AB1A-7FCA1BAE1CEA}"/>
              </a:ext>
            </a:extLst>
          </p:cNvPr>
          <p:cNvSpPr/>
          <p:nvPr/>
        </p:nvSpPr>
        <p:spPr>
          <a:xfrm>
            <a:off x="5627451" y="5318884"/>
            <a:ext cx="1536971" cy="954107"/>
          </a:xfrm>
          <a:prstGeom prst="rect">
            <a:avLst/>
          </a:prstGeom>
        </p:spPr>
        <p:txBody>
          <a:bodyPr wrap="square">
            <a:spAutoFit/>
          </a:bodyPr>
          <a:lstStyle/>
          <a:p>
            <a:pPr algn="ctr"/>
            <a:r>
              <a:rPr lang="fr-FR" sz="1400" dirty="0">
                <a:solidFill>
                  <a:schemeClr val="bg1">
                    <a:lumMod val="65000"/>
                  </a:schemeClr>
                </a:solidFill>
                <a:latin typeface="Times New Roman" panose="02020603050405020304" pitchFamily="18" charset="0"/>
                <a:cs typeface="Times New Roman" panose="02020603050405020304" pitchFamily="18" charset="0"/>
              </a:rPr>
              <a:t>J.P. Jay-Gerin et al. – </a:t>
            </a:r>
            <a:r>
              <a:rPr lang="fr-FR" sz="1400" i="1" dirty="0">
                <a:solidFill>
                  <a:schemeClr val="bg1">
                    <a:lumMod val="65000"/>
                  </a:schemeClr>
                </a:solidFill>
                <a:latin typeface="Times New Roman" panose="02020603050405020304" pitchFamily="18" charset="0"/>
                <a:cs typeface="Times New Roman" panose="02020603050405020304" pitchFamily="18" charset="0"/>
              </a:rPr>
              <a:t>Journal of </a:t>
            </a:r>
            <a:r>
              <a:rPr lang="fr-FR" sz="1400" i="1" dirty="0" err="1">
                <a:solidFill>
                  <a:schemeClr val="bg1">
                    <a:lumMod val="65000"/>
                  </a:schemeClr>
                </a:solidFill>
                <a:latin typeface="Times New Roman" panose="02020603050405020304" pitchFamily="18" charset="0"/>
                <a:cs typeface="Times New Roman" panose="02020603050405020304" pitchFamily="18" charset="0"/>
              </a:rPr>
              <a:t>Low</a:t>
            </a:r>
            <a:r>
              <a:rPr lang="fr-FR" sz="1400" i="1" dirty="0">
                <a:solidFill>
                  <a:schemeClr val="bg1">
                    <a:lumMod val="65000"/>
                  </a:schemeClr>
                </a:solidFill>
                <a:latin typeface="Times New Roman" panose="02020603050405020304" pitchFamily="18" charset="0"/>
                <a:cs typeface="Times New Roman" panose="02020603050405020304" pitchFamily="18" charset="0"/>
              </a:rPr>
              <a:t> </a:t>
            </a:r>
            <a:r>
              <a:rPr lang="fr-FR" sz="1400" i="1" dirty="0" err="1">
                <a:solidFill>
                  <a:schemeClr val="bg1">
                    <a:lumMod val="65000"/>
                  </a:schemeClr>
                </a:solidFill>
                <a:latin typeface="Times New Roman" panose="02020603050405020304" pitchFamily="18" charset="0"/>
                <a:cs typeface="Times New Roman" panose="02020603050405020304" pitchFamily="18" charset="0"/>
              </a:rPr>
              <a:t>Temp</a:t>
            </a:r>
            <a:r>
              <a:rPr lang="fr-FR" sz="1400" i="1" dirty="0">
                <a:solidFill>
                  <a:schemeClr val="bg1">
                    <a:lumMod val="65000"/>
                  </a:schemeClr>
                </a:solidFill>
                <a:latin typeface="Times New Roman" panose="02020603050405020304" pitchFamily="18" charset="0"/>
                <a:cs typeface="Times New Roman" panose="02020603050405020304" pitchFamily="18" charset="0"/>
              </a:rPr>
              <a:t> </a:t>
            </a:r>
            <a:r>
              <a:rPr lang="fr-FR" sz="1400" i="1" dirty="0" err="1">
                <a:solidFill>
                  <a:schemeClr val="bg1">
                    <a:lumMod val="65000"/>
                  </a:schemeClr>
                </a:solidFill>
                <a:latin typeface="Times New Roman" panose="02020603050405020304" pitchFamily="18" charset="0"/>
                <a:cs typeface="Times New Roman" panose="02020603050405020304" pitchFamily="18" charset="0"/>
              </a:rPr>
              <a:t>Phys</a:t>
            </a:r>
            <a:r>
              <a:rPr lang="fr-FR" sz="1400" i="1" dirty="0">
                <a:solidFill>
                  <a:schemeClr val="bg1">
                    <a:lumMod val="65000"/>
                  </a:schemeClr>
                </a:solidFill>
                <a:latin typeface="Times New Roman" panose="02020603050405020304" pitchFamily="18" charset="0"/>
                <a:cs typeface="Times New Roman" panose="02020603050405020304" pitchFamily="18" charset="0"/>
              </a:rPr>
              <a:t> (1970)</a:t>
            </a:r>
          </a:p>
        </p:txBody>
      </p:sp>
    </p:spTree>
    <p:extLst>
      <p:ext uri="{BB962C8B-B14F-4D97-AF65-F5344CB8AC3E}">
        <p14:creationId xmlns:p14="http://schemas.microsoft.com/office/powerpoint/2010/main" val="38909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13AE30BB-C9FB-1901-0D02-3230AED05AE5}"/>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pic>
        <p:nvPicPr>
          <p:cNvPr id="4" name="Picture 3">
            <a:extLst>
              <a:ext uri="{FF2B5EF4-FFF2-40B4-BE49-F238E27FC236}">
                <a16:creationId xmlns:a16="http://schemas.microsoft.com/office/drawing/2014/main" id="{B92EC043-EF05-842D-568C-B5D678FE9CC9}"/>
              </a:ext>
            </a:extLst>
          </p:cNvPr>
          <p:cNvPicPr>
            <a:picLocks noChangeAspect="1"/>
          </p:cNvPicPr>
          <p:nvPr/>
        </p:nvPicPr>
        <p:blipFill>
          <a:blip r:embed="rId3"/>
          <a:stretch>
            <a:fillRect/>
          </a:stretch>
        </p:blipFill>
        <p:spPr>
          <a:xfrm>
            <a:off x="912469" y="-52554"/>
            <a:ext cx="9861981" cy="4162436"/>
          </a:xfrm>
          <a:prstGeom prst="rect">
            <a:avLst/>
          </a:prstGeom>
        </p:spPr>
      </p:pic>
      <p:pic>
        <p:nvPicPr>
          <p:cNvPr id="6" name="Picture 5">
            <a:extLst>
              <a:ext uri="{FF2B5EF4-FFF2-40B4-BE49-F238E27FC236}">
                <a16:creationId xmlns:a16="http://schemas.microsoft.com/office/drawing/2014/main" id="{1A3FF1EF-22A2-7368-8DFC-3DF834826C13}"/>
              </a:ext>
            </a:extLst>
          </p:cNvPr>
          <p:cNvPicPr>
            <a:picLocks noChangeAspect="1"/>
          </p:cNvPicPr>
          <p:nvPr/>
        </p:nvPicPr>
        <p:blipFill>
          <a:blip r:embed="rId4"/>
          <a:stretch>
            <a:fillRect/>
          </a:stretch>
        </p:blipFill>
        <p:spPr>
          <a:xfrm>
            <a:off x="2683527" y="4090832"/>
            <a:ext cx="6319863" cy="2735985"/>
          </a:xfrm>
          <a:prstGeom prst="rect">
            <a:avLst/>
          </a:prstGeom>
        </p:spPr>
      </p:pic>
    </p:spTree>
    <p:extLst>
      <p:ext uri="{BB962C8B-B14F-4D97-AF65-F5344CB8AC3E}">
        <p14:creationId xmlns:p14="http://schemas.microsoft.com/office/powerpoint/2010/main" val="302447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FDECF771-A011-8D05-44A4-53CDEDF3A9B7}"/>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pic>
        <p:nvPicPr>
          <p:cNvPr id="4" name="Picture 3">
            <a:extLst>
              <a:ext uri="{FF2B5EF4-FFF2-40B4-BE49-F238E27FC236}">
                <a16:creationId xmlns:a16="http://schemas.microsoft.com/office/drawing/2014/main" id="{27C43254-8CE8-5632-5EEB-1122C119CDD2}"/>
              </a:ext>
            </a:extLst>
          </p:cNvPr>
          <p:cNvPicPr>
            <a:picLocks noChangeAspect="1"/>
          </p:cNvPicPr>
          <p:nvPr/>
        </p:nvPicPr>
        <p:blipFill>
          <a:blip r:embed="rId3"/>
          <a:stretch>
            <a:fillRect/>
          </a:stretch>
        </p:blipFill>
        <p:spPr>
          <a:xfrm>
            <a:off x="-17099" y="8092"/>
            <a:ext cx="7313249" cy="3753253"/>
          </a:xfrm>
          <a:prstGeom prst="rect">
            <a:avLst/>
          </a:prstGeom>
        </p:spPr>
      </p:pic>
      <p:pic>
        <p:nvPicPr>
          <p:cNvPr id="6" name="Picture 5">
            <a:extLst>
              <a:ext uri="{FF2B5EF4-FFF2-40B4-BE49-F238E27FC236}">
                <a16:creationId xmlns:a16="http://schemas.microsoft.com/office/drawing/2014/main" id="{437F4EDB-AF83-E014-4838-419268069069}"/>
              </a:ext>
            </a:extLst>
          </p:cNvPr>
          <p:cNvPicPr>
            <a:picLocks noChangeAspect="1"/>
          </p:cNvPicPr>
          <p:nvPr/>
        </p:nvPicPr>
        <p:blipFill>
          <a:blip r:embed="rId4"/>
          <a:stretch>
            <a:fillRect/>
          </a:stretch>
        </p:blipFill>
        <p:spPr>
          <a:xfrm>
            <a:off x="5246038" y="3761345"/>
            <a:ext cx="6928843" cy="3052567"/>
          </a:xfrm>
          <a:prstGeom prst="rect">
            <a:avLst/>
          </a:prstGeom>
        </p:spPr>
      </p:pic>
      <p:pic>
        <p:nvPicPr>
          <p:cNvPr id="8" name="Picture 7">
            <a:extLst>
              <a:ext uri="{FF2B5EF4-FFF2-40B4-BE49-F238E27FC236}">
                <a16:creationId xmlns:a16="http://schemas.microsoft.com/office/drawing/2014/main" id="{CD892910-5C2E-D184-E898-0D48989BCD15}"/>
              </a:ext>
            </a:extLst>
          </p:cNvPr>
          <p:cNvPicPr>
            <a:picLocks noChangeAspect="1"/>
          </p:cNvPicPr>
          <p:nvPr/>
        </p:nvPicPr>
        <p:blipFill>
          <a:blip r:embed="rId5"/>
          <a:stretch>
            <a:fillRect/>
          </a:stretch>
        </p:blipFill>
        <p:spPr>
          <a:xfrm>
            <a:off x="1483650" y="3767311"/>
            <a:ext cx="3564600" cy="3098771"/>
          </a:xfrm>
          <a:prstGeom prst="rect">
            <a:avLst/>
          </a:prstGeom>
        </p:spPr>
      </p:pic>
    </p:spTree>
    <p:extLst>
      <p:ext uri="{BB962C8B-B14F-4D97-AF65-F5344CB8AC3E}">
        <p14:creationId xmlns:p14="http://schemas.microsoft.com/office/powerpoint/2010/main" val="376510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1E9E519D-80C2-7EF2-1F08-E6453AB4FEFF}"/>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sp>
        <p:nvSpPr>
          <p:cNvPr id="4" name="TextBox 3">
            <a:extLst>
              <a:ext uri="{FF2B5EF4-FFF2-40B4-BE49-F238E27FC236}">
                <a16:creationId xmlns:a16="http://schemas.microsoft.com/office/drawing/2014/main" id="{1B848A2E-C817-D545-FF31-18B63AF6CE9E}"/>
              </a:ext>
            </a:extLst>
          </p:cNvPr>
          <p:cNvSpPr txBox="1"/>
          <p:nvPr/>
        </p:nvSpPr>
        <p:spPr>
          <a:xfrm>
            <a:off x="919162" y="381000"/>
            <a:ext cx="2890837" cy="584775"/>
          </a:xfrm>
          <a:prstGeom prst="rect">
            <a:avLst/>
          </a:prstGeom>
          <a:noFill/>
        </p:spPr>
        <p:txBody>
          <a:bodyPr wrap="square">
            <a:spAutoFit/>
          </a:bodyPr>
          <a:lstStyle/>
          <a:p>
            <a:r>
              <a:rPr lang="en-ZA" sz="1800" dirty="0">
                <a:solidFill>
                  <a:srgbClr val="0070C0"/>
                </a:solidFill>
              </a:rPr>
              <a:t>. </a:t>
            </a:r>
            <a:r>
              <a:rPr lang="en-ZA" sz="3200" dirty="0">
                <a:solidFill>
                  <a:srgbClr val="0070C0"/>
                </a:solidFill>
                <a:highlight>
                  <a:srgbClr val="00FFFF"/>
                </a:highlight>
              </a:rPr>
              <a:t>What Next? </a:t>
            </a:r>
            <a:endParaRPr lang="en-ZA" sz="3200" dirty="0"/>
          </a:p>
        </p:txBody>
      </p:sp>
      <p:pic>
        <p:nvPicPr>
          <p:cNvPr id="6" name="Picture 5">
            <a:extLst>
              <a:ext uri="{FF2B5EF4-FFF2-40B4-BE49-F238E27FC236}">
                <a16:creationId xmlns:a16="http://schemas.microsoft.com/office/drawing/2014/main" id="{2FDD300B-4D7D-FB32-F06E-1A74FE11734C}"/>
              </a:ext>
            </a:extLst>
          </p:cNvPr>
          <p:cNvPicPr>
            <a:picLocks noChangeAspect="1"/>
          </p:cNvPicPr>
          <p:nvPr/>
        </p:nvPicPr>
        <p:blipFill>
          <a:blip r:embed="rId3"/>
          <a:stretch>
            <a:fillRect/>
          </a:stretch>
        </p:blipFill>
        <p:spPr>
          <a:xfrm>
            <a:off x="3600428" y="148093"/>
            <a:ext cx="8380380" cy="3086108"/>
          </a:xfrm>
          <a:prstGeom prst="rect">
            <a:avLst/>
          </a:prstGeom>
        </p:spPr>
      </p:pic>
      <p:pic>
        <p:nvPicPr>
          <p:cNvPr id="8" name="Picture 7">
            <a:extLst>
              <a:ext uri="{FF2B5EF4-FFF2-40B4-BE49-F238E27FC236}">
                <a16:creationId xmlns:a16="http://schemas.microsoft.com/office/drawing/2014/main" id="{86906F0B-9D06-97DF-3C72-1E19F1D077E8}"/>
              </a:ext>
            </a:extLst>
          </p:cNvPr>
          <p:cNvPicPr>
            <a:picLocks noChangeAspect="1"/>
          </p:cNvPicPr>
          <p:nvPr/>
        </p:nvPicPr>
        <p:blipFill>
          <a:blip r:embed="rId4"/>
          <a:stretch>
            <a:fillRect/>
          </a:stretch>
        </p:blipFill>
        <p:spPr>
          <a:xfrm>
            <a:off x="7639050" y="3347355"/>
            <a:ext cx="4341758" cy="3362552"/>
          </a:xfrm>
          <a:prstGeom prst="rect">
            <a:avLst/>
          </a:prstGeom>
        </p:spPr>
      </p:pic>
      <p:pic>
        <p:nvPicPr>
          <p:cNvPr id="10" name="Picture 9">
            <a:extLst>
              <a:ext uri="{FF2B5EF4-FFF2-40B4-BE49-F238E27FC236}">
                <a16:creationId xmlns:a16="http://schemas.microsoft.com/office/drawing/2014/main" id="{5AC28378-741C-111C-7E38-13DDD8238D16}"/>
              </a:ext>
            </a:extLst>
          </p:cNvPr>
          <p:cNvPicPr>
            <a:picLocks noChangeAspect="1"/>
          </p:cNvPicPr>
          <p:nvPr/>
        </p:nvPicPr>
        <p:blipFill>
          <a:blip r:embed="rId5"/>
          <a:stretch>
            <a:fillRect/>
          </a:stretch>
        </p:blipFill>
        <p:spPr>
          <a:xfrm>
            <a:off x="500039" y="3437087"/>
            <a:ext cx="6334171" cy="3267099"/>
          </a:xfrm>
          <a:prstGeom prst="rect">
            <a:avLst/>
          </a:prstGeom>
        </p:spPr>
      </p:pic>
    </p:spTree>
    <p:extLst>
      <p:ext uri="{BB962C8B-B14F-4D97-AF65-F5344CB8AC3E}">
        <p14:creationId xmlns:p14="http://schemas.microsoft.com/office/powerpoint/2010/main" val="367748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FA3A344E-97C4-939C-18E4-DE99BB085A38}"/>
              </a:ext>
            </a:extLst>
          </p:cNvPr>
          <p:cNvPicPr>
            <a:picLocks noChangeAspect="1"/>
          </p:cNvPicPr>
          <p:nvPr/>
        </p:nvPicPr>
        <p:blipFill rotWithShape="1">
          <a:blip r:embed="rId2"/>
          <a:srcRect b="15730"/>
          <a:stretch/>
        </p:blipFill>
        <p:spPr>
          <a:xfrm>
            <a:off x="2330624" y="2247865"/>
            <a:ext cx="6832426" cy="3843240"/>
          </a:xfrm>
          <a:prstGeom prst="rect">
            <a:avLst/>
          </a:prstGeom>
          <a:pattFill prst="wave">
            <a:fgClr>
              <a:srgbClr val="FF0000"/>
            </a:fgClr>
            <a:bgClr>
              <a:schemeClr val="bg1"/>
            </a:bgClr>
          </a:pattFill>
        </p:spPr>
      </p:pic>
      <p:grpSp>
        <p:nvGrpSpPr>
          <p:cNvPr id="3" name="Group 2">
            <a:extLst>
              <a:ext uri="{FF2B5EF4-FFF2-40B4-BE49-F238E27FC236}">
                <a16:creationId xmlns:a16="http://schemas.microsoft.com/office/drawing/2014/main" id="{8C94269D-230F-7CBC-5ADB-0FF075C946FD}"/>
              </a:ext>
            </a:extLst>
          </p:cNvPr>
          <p:cNvGrpSpPr/>
          <p:nvPr/>
        </p:nvGrpSpPr>
        <p:grpSpPr>
          <a:xfrm>
            <a:off x="-1" y="54855"/>
            <a:ext cx="12150880" cy="6682338"/>
            <a:chOff x="-1" y="54855"/>
            <a:chExt cx="12150880" cy="6682338"/>
          </a:xfrm>
        </p:grpSpPr>
        <p:pic>
          <p:nvPicPr>
            <p:cNvPr id="4" name="Image 12">
              <a:extLst>
                <a:ext uri="{FF2B5EF4-FFF2-40B4-BE49-F238E27FC236}">
                  <a16:creationId xmlns:a16="http://schemas.microsoft.com/office/drawing/2014/main" id="{F9580454-95DA-97CE-FD1A-9A70A8AF54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69" r="13134"/>
            <a:stretch/>
          </p:blipFill>
          <p:spPr>
            <a:xfrm>
              <a:off x="11015960" y="5657193"/>
              <a:ext cx="1002200" cy="1080000"/>
            </a:xfrm>
            <a:prstGeom prst="rect">
              <a:avLst/>
            </a:prstGeom>
            <a:ln>
              <a:noFill/>
            </a:ln>
            <a:effectLst>
              <a:softEdge rad="0"/>
            </a:effectLst>
          </p:spPr>
        </p:pic>
        <p:pic>
          <p:nvPicPr>
            <p:cNvPr id="5" name="Image 18">
              <a:extLst>
                <a:ext uri="{FF2B5EF4-FFF2-40B4-BE49-F238E27FC236}">
                  <a16:creationId xmlns:a16="http://schemas.microsoft.com/office/drawing/2014/main" id="{04989142-FB24-821E-8AFD-FC4B41C57C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48" t="16140" r="8584" b="14544"/>
            <a:stretch/>
          </p:blipFill>
          <p:spPr>
            <a:xfrm>
              <a:off x="-1" y="61362"/>
              <a:ext cx="1532964" cy="900000"/>
            </a:xfrm>
            <a:prstGeom prst="rect">
              <a:avLst/>
            </a:prstGeom>
            <a:ln>
              <a:noFill/>
            </a:ln>
            <a:effectLst>
              <a:softEdge rad="0"/>
            </a:effectLst>
          </p:spPr>
        </p:pic>
        <p:pic>
          <p:nvPicPr>
            <p:cNvPr id="6" name="Image 10">
              <a:extLst>
                <a:ext uri="{FF2B5EF4-FFF2-40B4-BE49-F238E27FC236}">
                  <a16:creationId xmlns:a16="http://schemas.microsoft.com/office/drawing/2014/main" id="{D1BDC934-B1C4-5BAA-2452-F31E900CBF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458" y="60279"/>
              <a:ext cx="1918421" cy="900000"/>
            </a:xfrm>
            <a:prstGeom prst="rect">
              <a:avLst/>
            </a:prstGeom>
          </p:spPr>
        </p:pic>
        <p:sp>
          <p:nvSpPr>
            <p:cNvPr id="7" name="ZoneTexte 3">
              <a:extLst>
                <a:ext uri="{FF2B5EF4-FFF2-40B4-BE49-F238E27FC236}">
                  <a16:creationId xmlns:a16="http://schemas.microsoft.com/office/drawing/2014/main" id="{F9A9AA61-6224-FC74-EDBF-CE09B5654F30}"/>
                </a:ext>
              </a:extLst>
            </p:cNvPr>
            <p:cNvSpPr txBox="1"/>
            <p:nvPr/>
          </p:nvSpPr>
          <p:spPr>
            <a:xfrm>
              <a:off x="2330624" y="4336779"/>
              <a:ext cx="6423874" cy="2031325"/>
            </a:xfrm>
            <a:prstGeom prst="rect">
              <a:avLst/>
            </a:prstGeom>
            <a:noFill/>
          </p:spPr>
          <p:txBody>
            <a:bodyPr wrap="none" lIns="91440" tIns="45720" rIns="91440" bIns="45720" rtlCol="0" anchor="t">
              <a:spAutoFit/>
            </a:bodyPr>
            <a:lstStyle/>
            <a:p>
              <a:r>
                <a:rPr lang="fr-FR" dirty="0" err="1">
                  <a:latin typeface="Times New Roman" panose="02020603050405020304" pitchFamily="18" charset="0"/>
                  <a:cs typeface="Times New Roman" panose="02020603050405020304" pitchFamily="18" charset="0"/>
                </a:rPr>
                <a:t>Funding</a:t>
              </a:r>
              <a:r>
                <a:rPr lang="fr-FR" dirty="0">
                  <a:latin typeface="Times New Roman" panose="02020603050405020304" pitchFamily="18" charset="0"/>
                  <a:cs typeface="Times New Roman" panose="02020603050405020304" pitchFamily="18" charset="0"/>
                </a:rPr>
                <a:t>:</a:t>
              </a:r>
            </a:p>
            <a:p>
              <a:pPr marL="285750" indent="-285750">
                <a:buFontTx/>
                <a:buChar char="-"/>
              </a:pPr>
              <a:r>
                <a:rPr lang="fr-FR" b="1" dirty="0">
                  <a:solidFill>
                    <a:srgbClr val="00B0F0"/>
                  </a:solidFill>
                  <a:latin typeface="Times New Roman" panose="02020603050405020304" pitchFamily="18" charset="0"/>
                  <a:cs typeface="Times New Roman" panose="02020603050405020304" pitchFamily="18" charset="0"/>
                </a:rPr>
                <a:t>CNRS - </a:t>
              </a:r>
              <a:r>
                <a:rPr lang="fr-FR" b="1" dirty="0" err="1">
                  <a:solidFill>
                    <a:srgbClr val="00B0F0"/>
                  </a:solidFill>
                  <a:latin typeface="Times New Roman" panose="02020603050405020304" pitchFamily="18" charset="0"/>
                  <a:cs typeface="Times New Roman" panose="02020603050405020304" pitchFamily="18" charset="0"/>
                </a:rPr>
                <a:t>University</a:t>
              </a:r>
              <a:r>
                <a:rPr lang="fr-FR" b="1" dirty="0">
                  <a:solidFill>
                    <a:srgbClr val="00B0F0"/>
                  </a:solidFill>
                  <a:latin typeface="Times New Roman" panose="02020603050405020304" pitchFamily="18" charset="0"/>
                  <a:cs typeface="Times New Roman" panose="02020603050405020304" pitchFamily="18" charset="0"/>
                </a:rPr>
                <a:t> of the Witwatersrand joint PhD program</a:t>
              </a:r>
            </a:p>
            <a:p>
              <a:pPr marL="285750" indent="-285750">
                <a:buFontTx/>
                <a:buChar char="-"/>
              </a:pPr>
              <a:r>
                <a:rPr lang="fr-FR" b="1" dirty="0">
                  <a:solidFill>
                    <a:srgbClr val="00B0F0"/>
                  </a:solidFill>
                  <a:latin typeface="Times New Roman" panose="02020603050405020304" pitchFamily="18" charset="0"/>
                  <a:cs typeface="Times New Roman" panose="02020603050405020304" pitchFamily="18" charset="0"/>
                </a:rPr>
                <a:t>PHC PROTEA (NRF South </a:t>
              </a:r>
              <a:r>
                <a:rPr lang="fr-FR" b="1" dirty="0" err="1">
                  <a:solidFill>
                    <a:srgbClr val="00B0F0"/>
                  </a:solidFill>
                  <a:latin typeface="Times New Roman" panose="02020603050405020304" pitchFamily="18" charset="0"/>
                  <a:cs typeface="Times New Roman" panose="02020603050405020304" pitchFamily="18" charset="0"/>
                </a:rPr>
                <a:t>Africa</a:t>
              </a:r>
              <a:r>
                <a:rPr lang="fr-FR" b="1" dirty="0">
                  <a:solidFill>
                    <a:srgbClr val="00B0F0"/>
                  </a:solidFill>
                  <a:latin typeface="Times New Roman" panose="02020603050405020304" pitchFamily="18" charset="0"/>
                  <a:cs typeface="Times New Roman" panose="02020603050405020304" pitchFamily="18" charset="0"/>
                </a:rPr>
                <a:t>)</a:t>
              </a:r>
            </a:p>
            <a:p>
              <a:pPr marL="285750" indent="-285750">
                <a:buFontTx/>
                <a:buChar char="-"/>
              </a:pPr>
              <a:r>
                <a:rPr lang="fr-FR" b="1" dirty="0">
                  <a:solidFill>
                    <a:srgbClr val="00B0F0"/>
                  </a:solidFill>
                  <a:latin typeface="Times New Roman" panose="02020603050405020304" pitchFamily="18" charset="0"/>
                  <a:cs typeface="Times New Roman" panose="02020603050405020304" pitchFamily="18" charset="0"/>
                </a:rPr>
                <a:t>SAQUATI</a:t>
              </a:r>
            </a:p>
            <a:p>
              <a:pPr marL="285750" indent="-285750">
                <a:buFontTx/>
                <a:buChar char="-"/>
              </a:pPr>
              <a:r>
                <a:rPr lang="fr-FR" b="1" dirty="0" err="1">
                  <a:solidFill>
                    <a:srgbClr val="00B0F0"/>
                  </a:solidFill>
                  <a:latin typeface="Times New Roman" panose="02020603050405020304" pitchFamily="18" charset="0"/>
                  <a:cs typeface="Times New Roman" panose="02020603050405020304" pitchFamily="18" charset="0"/>
                </a:rPr>
                <a:t>School</a:t>
              </a:r>
              <a:r>
                <a:rPr lang="fr-FR" b="1" dirty="0">
                  <a:solidFill>
                    <a:srgbClr val="00B0F0"/>
                  </a:solidFill>
                  <a:latin typeface="Times New Roman" panose="02020603050405020304" pitchFamily="18" charset="0"/>
                  <a:cs typeface="Times New Roman" panose="02020603050405020304" pitchFamily="18" charset="0"/>
                </a:rPr>
                <a:t> of </a:t>
              </a:r>
              <a:r>
                <a:rPr lang="fr-FR" b="1" dirty="0" err="1">
                  <a:solidFill>
                    <a:srgbClr val="00B0F0"/>
                  </a:solidFill>
                  <a:latin typeface="Times New Roman" panose="02020603050405020304" pitchFamily="18" charset="0"/>
                  <a:cs typeface="Times New Roman" panose="02020603050405020304" pitchFamily="18" charset="0"/>
                </a:rPr>
                <a:t>Physics</a:t>
              </a:r>
              <a:r>
                <a:rPr lang="fr-FR" b="1" dirty="0">
                  <a:solidFill>
                    <a:srgbClr val="00B0F0"/>
                  </a:solidFill>
                  <a:latin typeface="Times New Roman" panose="02020603050405020304" pitchFamily="18" charset="0"/>
                  <a:cs typeface="Times New Roman" panose="02020603050405020304" pitchFamily="18" charset="0"/>
                </a:rPr>
                <a:t>, MPRI</a:t>
              </a:r>
            </a:p>
            <a:p>
              <a:r>
                <a:rPr lang="fr-FR" b="1" dirty="0">
                  <a:solidFill>
                    <a:srgbClr val="00B0F0"/>
                  </a:solidFill>
                  <a:latin typeface="Times New Roman" panose="02020603050405020304" pitchFamily="18" charset="0"/>
                  <a:cs typeface="Times New Roman" panose="02020603050405020304" pitchFamily="18" charset="0"/>
                </a:rPr>
                <a:t>-    DSI-NRF Centre of Excellence in Strong Materials </a:t>
              </a:r>
            </a:p>
            <a:p>
              <a:pPr marL="285750" indent="-285750">
                <a:buFontTx/>
                <a:buChar char="-"/>
              </a:pPr>
              <a:endParaRPr lang="en-GB" b="1" dirty="0">
                <a:solidFill>
                  <a:srgbClr val="00B0F0"/>
                </a:solidFill>
                <a:latin typeface="Times New Roman" panose="02020603050405020304" pitchFamily="18" charset="0"/>
                <a:cs typeface="Times New Roman" panose="02020603050405020304" pitchFamily="18" charset="0"/>
              </a:endParaRPr>
            </a:p>
          </p:txBody>
        </p:sp>
        <p:pic>
          <p:nvPicPr>
            <p:cNvPr id="8" name="Image 81">
              <a:extLst>
                <a:ext uri="{FF2B5EF4-FFF2-40B4-BE49-F238E27FC236}">
                  <a16:creationId xmlns:a16="http://schemas.microsoft.com/office/drawing/2014/main" id="{86D426EE-0C78-38B9-E721-322A6B9475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70768" y="54855"/>
              <a:ext cx="1650465" cy="900000"/>
            </a:xfrm>
            <a:prstGeom prst="rect">
              <a:avLst/>
            </a:prstGeom>
            <a:noFill/>
          </p:spPr>
        </p:pic>
        <p:sp>
          <p:nvSpPr>
            <p:cNvPr id="9" name="Rectangle 8">
              <a:extLst>
                <a:ext uri="{FF2B5EF4-FFF2-40B4-BE49-F238E27FC236}">
                  <a16:creationId xmlns:a16="http://schemas.microsoft.com/office/drawing/2014/main" id="{8774C7C7-449F-8C87-D0A8-B9795663B96C}"/>
                </a:ext>
              </a:extLst>
            </p:cNvPr>
            <p:cNvSpPr/>
            <p:nvPr/>
          </p:nvSpPr>
          <p:spPr>
            <a:xfrm>
              <a:off x="1457230" y="961362"/>
              <a:ext cx="927754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Thank you for your attention!!</a:t>
              </a:r>
            </a:p>
          </p:txBody>
        </p:sp>
      </p:grpSp>
      <p:pic>
        <p:nvPicPr>
          <p:cNvPr id="10" name="Picture 4" descr="https://ilmintra.univ-lyon1.fr/intranet/wp-content/uploads/2022/11/LOGO_CNRS_BLEU.gif">
            <a:extLst>
              <a:ext uri="{FF2B5EF4-FFF2-40B4-BE49-F238E27FC236}">
                <a16:creationId xmlns:a16="http://schemas.microsoft.com/office/drawing/2014/main" id="{BB691BE9-C7AE-147B-0D79-49EB4FE8AC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23" y="5659148"/>
            <a:ext cx="1095017"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10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Abstract background of mesh">
            <a:extLst>
              <a:ext uri="{FF2B5EF4-FFF2-40B4-BE49-F238E27FC236}">
                <a16:creationId xmlns:a16="http://schemas.microsoft.com/office/drawing/2014/main" id="{2CC5D159-E780-85A5-BA75-1C669591C117}"/>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sp>
        <p:nvSpPr>
          <p:cNvPr id="2" name="TextBox 1"/>
          <p:cNvSpPr txBox="1"/>
          <p:nvPr/>
        </p:nvSpPr>
        <p:spPr>
          <a:xfrm>
            <a:off x="4279901" y="762001"/>
            <a:ext cx="7665240" cy="584775"/>
          </a:xfrm>
          <a:prstGeom prst="rect">
            <a:avLst/>
          </a:prstGeom>
          <a:noFill/>
        </p:spPr>
        <p:txBody>
          <a:bodyPr wrap="none" rtlCol="0">
            <a:spAutoFit/>
          </a:bodyPr>
          <a:lstStyle/>
          <a:p>
            <a:r>
              <a:rPr lang="en-ZA" sz="3200" dirty="0">
                <a:solidFill>
                  <a:srgbClr val="0070C0"/>
                </a:solidFill>
              </a:rPr>
              <a:t>1. </a:t>
            </a:r>
            <a:r>
              <a:rPr lang="en-ZA" sz="3200" dirty="0">
                <a:solidFill>
                  <a:srgbClr val="FF0000"/>
                </a:solidFill>
                <a:highlight>
                  <a:srgbClr val="00FFFF"/>
                </a:highlight>
              </a:rPr>
              <a:t>Summary of Results from 3 publications</a:t>
            </a:r>
          </a:p>
        </p:txBody>
      </p:sp>
      <p:sp>
        <p:nvSpPr>
          <p:cNvPr id="4" name="TextBox 3"/>
          <p:cNvSpPr txBox="1"/>
          <p:nvPr/>
        </p:nvSpPr>
        <p:spPr>
          <a:xfrm>
            <a:off x="4254501" y="1917701"/>
            <a:ext cx="2680157" cy="584775"/>
          </a:xfrm>
          <a:prstGeom prst="rect">
            <a:avLst/>
          </a:prstGeom>
          <a:noFill/>
        </p:spPr>
        <p:txBody>
          <a:bodyPr wrap="none" rtlCol="0">
            <a:spAutoFit/>
          </a:bodyPr>
          <a:lstStyle/>
          <a:p>
            <a:r>
              <a:rPr lang="en-ZA" sz="3200" dirty="0">
                <a:solidFill>
                  <a:srgbClr val="0070C0"/>
                </a:solidFill>
              </a:rPr>
              <a:t>2. </a:t>
            </a:r>
            <a:r>
              <a:rPr lang="en-ZA" sz="3200" dirty="0">
                <a:solidFill>
                  <a:srgbClr val="0070C0"/>
                </a:solidFill>
                <a:highlight>
                  <a:srgbClr val="00FFFF"/>
                </a:highlight>
              </a:rPr>
              <a:t>Who? Why?</a:t>
            </a:r>
          </a:p>
        </p:txBody>
      </p:sp>
      <p:sp>
        <p:nvSpPr>
          <p:cNvPr id="5" name="TextBox 4"/>
          <p:cNvSpPr txBox="1"/>
          <p:nvPr/>
        </p:nvSpPr>
        <p:spPr>
          <a:xfrm>
            <a:off x="4254500" y="2959101"/>
            <a:ext cx="1618520" cy="584775"/>
          </a:xfrm>
          <a:prstGeom prst="rect">
            <a:avLst/>
          </a:prstGeom>
          <a:noFill/>
        </p:spPr>
        <p:txBody>
          <a:bodyPr wrap="none" rtlCol="0">
            <a:spAutoFit/>
          </a:bodyPr>
          <a:lstStyle/>
          <a:p>
            <a:r>
              <a:rPr lang="en-ZA" sz="3200" dirty="0">
                <a:solidFill>
                  <a:srgbClr val="0070C0"/>
                </a:solidFill>
              </a:rPr>
              <a:t>3. </a:t>
            </a:r>
            <a:r>
              <a:rPr lang="en-ZA" sz="3200" dirty="0">
                <a:solidFill>
                  <a:srgbClr val="FF0000"/>
                </a:solidFill>
                <a:highlight>
                  <a:srgbClr val="00FFFF"/>
                </a:highlight>
              </a:rPr>
              <a:t>How?</a:t>
            </a:r>
          </a:p>
        </p:txBody>
      </p:sp>
      <p:sp>
        <p:nvSpPr>
          <p:cNvPr id="6" name="TextBox 5"/>
          <p:cNvSpPr txBox="1"/>
          <p:nvPr/>
        </p:nvSpPr>
        <p:spPr>
          <a:xfrm>
            <a:off x="4254501" y="4064001"/>
            <a:ext cx="2730043" cy="584775"/>
          </a:xfrm>
          <a:prstGeom prst="rect">
            <a:avLst/>
          </a:prstGeom>
          <a:noFill/>
        </p:spPr>
        <p:txBody>
          <a:bodyPr wrap="none" rtlCol="0">
            <a:spAutoFit/>
          </a:bodyPr>
          <a:lstStyle/>
          <a:p>
            <a:r>
              <a:rPr lang="en-ZA" sz="3200" dirty="0">
                <a:solidFill>
                  <a:srgbClr val="0070C0"/>
                </a:solidFill>
              </a:rPr>
              <a:t>4. </a:t>
            </a:r>
            <a:r>
              <a:rPr lang="en-ZA" sz="3200" dirty="0">
                <a:solidFill>
                  <a:srgbClr val="0070C0"/>
                </a:solidFill>
                <a:highlight>
                  <a:srgbClr val="00FFFF"/>
                </a:highlight>
              </a:rPr>
              <a:t>What Next? </a:t>
            </a:r>
          </a:p>
        </p:txBody>
      </p:sp>
      <p:cxnSp>
        <p:nvCxnSpPr>
          <p:cNvPr id="9" name="Straight Connector 8"/>
          <p:cNvCxnSpPr/>
          <p:nvPr/>
        </p:nvCxnSpPr>
        <p:spPr bwMode="auto">
          <a:xfrm flipH="1">
            <a:off x="4191000" y="0"/>
            <a:ext cx="38100" cy="6324600"/>
          </a:xfrm>
          <a:prstGeom prst="line">
            <a:avLst/>
          </a:prstGeom>
          <a:solidFill>
            <a:schemeClr val="accent1"/>
          </a:solidFill>
          <a:ln w="76200" cap="flat" cmpd="sng" algn="ctr">
            <a:solidFill>
              <a:schemeClr val="bg1"/>
            </a:solidFill>
            <a:prstDash val="solid"/>
            <a:round/>
            <a:headEnd type="none" w="med" len="med"/>
            <a:tailEnd type="triangle" w="med" len="med"/>
          </a:ln>
          <a:effectLst/>
        </p:spPr>
      </p:cxnSp>
      <p:sp>
        <p:nvSpPr>
          <p:cNvPr id="8" name="Slide Number Placeholder 7"/>
          <p:cNvSpPr>
            <a:spLocks noGrp="1"/>
          </p:cNvSpPr>
          <p:nvPr>
            <p:ph type="sldNum" sz="quarter" idx="12"/>
          </p:nvPr>
        </p:nvSpPr>
        <p:spPr/>
        <p:txBody>
          <a:bodyPr/>
          <a:lstStyle/>
          <a:p>
            <a:pPr>
              <a:defRPr/>
            </a:pPr>
            <a:fld id="{B0EEA4BF-33A2-48CA-95EA-73B7B9DEB3F2}"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055F2256-5E82-768A-0512-E93F0C4DDDDB}"/>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sp>
        <p:nvSpPr>
          <p:cNvPr id="3" name="TextBox 2">
            <a:extLst>
              <a:ext uri="{FF2B5EF4-FFF2-40B4-BE49-F238E27FC236}">
                <a16:creationId xmlns:a16="http://schemas.microsoft.com/office/drawing/2014/main" id="{B5410DCD-EB67-BA91-9190-DE76C6A2121C}"/>
              </a:ext>
            </a:extLst>
          </p:cNvPr>
          <p:cNvSpPr txBox="1"/>
          <p:nvPr/>
        </p:nvSpPr>
        <p:spPr>
          <a:xfrm>
            <a:off x="2645310" y="138915"/>
            <a:ext cx="7328609" cy="584775"/>
          </a:xfrm>
          <a:prstGeom prst="rect">
            <a:avLst/>
          </a:prstGeom>
          <a:noFill/>
        </p:spPr>
        <p:txBody>
          <a:bodyPr wrap="none" rtlCol="0">
            <a:spAutoFit/>
          </a:bodyPr>
          <a:lstStyle/>
          <a:p>
            <a:r>
              <a:rPr lang="en-ZA" sz="3200" dirty="0">
                <a:solidFill>
                  <a:srgbClr val="0070C0"/>
                </a:solidFill>
              </a:rPr>
              <a:t> </a:t>
            </a:r>
            <a:r>
              <a:rPr lang="en-ZA" sz="3200" dirty="0">
                <a:solidFill>
                  <a:srgbClr val="FF0000"/>
                </a:solidFill>
                <a:highlight>
                  <a:srgbClr val="00FFFF"/>
                </a:highlight>
              </a:rPr>
              <a:t>Summary of Results from 3 publications</a:t>
            </a:r>
          </a:p>
        </p:txBody>
      </p:sp>
      <p:grpSp>
        <p:nvGrpSpPr>
          <p:cNvPr id="4" name="Groupe 2">
            <a:extLst>
              <a:ext uri="{FF2B5EF4-FFF2-40B4-BE49-F238E27FC236}">
                <a16:creationId xmlns:a16="http://schemas.microsoft.com/office/drawing/2014/main" id="{E5D238FC-9F43-D583-40BA-92D1DFF362BF}"/>
              </a:ext>
            </a:extLst>
          </p:cNvPr>
          <p:cNvGrpSpPr/>
          <p:nvPr/>
        </p:nvGrpSpPr>
        <p:grpSpPr>
          <a:xfrm>
            <a:off x="1320545" y="1375491"/>
            <a:ext cx="9385828" cy="2128861"/>
            <a:chOff x="0" y="4344410"/>
            <a:chExt cx="9385828" cy="2128861"/>
          </a:xfrm>
        </p:grpSpPr>
        <p:pic>
          <p:nvPicPr>
            <p:cNvPr id="5" name="Picture 7">
              <a:extLst>
                <a:ext uri="{FF2B5EF4-FFF2-40B4-BE49-F238E27FC236}">
                  <a16:creationId xmlns:a16="http://schemas.microsoft.com/office/drawing/2014/main" id="{5F3B09A8-AC7A-BA12-8320-CB3C9093B0BE}"/>
                </a:ext>
              </a:extLst>
            </p:cNvPr>
            <p:cNvPicPr>
              <a:picLocks noChangeAspect="1"/>
            </p:cNvPicPr>
            <p:nvPr/>
          </p:nvPicPr>
          <p:blipFill>
            <a:blip r:embed="rId3"/>
            <a:stretch>
              <a:fillRect/>
            </a:stretch>
          </p:blipFill>
          <p:spPr>
            <a:xfrm>
              <a:off x="0" y="4383235"/>
              <a:ext cx="4878235" cy="2051210"/>
            </a:xfrm>
            <a:prstGeom prst="rect">
              <a:avLst/>
            </a:prstGeom>
          </p:spPr>
        </p:pic>
        <p:pic>
          <p:nvPicPr>
            <p:cNvPr id="7" name="Picture 3">
              <a:extLst>
                <a:ext uri="{FF2B5EF4-FFF2-40B4-BE49-F238E27FC236}">
                  <a16:creationId xmlns:a16="http://schemas.microsoft.com/office/drawing/2014/main" id="{8AC54F0C-070C-8C1F-482F-A09CD381B563}"/>
                </a:ext>
              </a:extLst>
            </p:cNvPr>
            <p:cNvPicPr>
              <a:picLocks noChangeAspect="1"/>
            </p:cNvPicPr>
            <p:nvPr/>
          </p:nvPicPr>
          <p:blipFill>
            <a:blip r:embed="rId4"/>
            <a:stretch>
              <a:fillRect/>
            </a:stretch>
          </p:blipFill>
          <p:spPr>
            <a:xfrm>
              <a:off x="5209013" y="4344410"/>
              <a:ext cx="4176815" cy="2128861"/>
            </a:xfrm>
            <a:prstGeom prst="rect">
              <a:avLst/>
            </a:prstGeom>
          </p:spPr>
        </p:pic>
      </p:grpSp>
      <p:pic>
        <p:nvPicPr>
          <p:cNvPr id="9" name="Picture 8">
            <a:extLst>
              <a:ext uri="{FF2B5EF4-FFF2-40B4-BE49-F238E27FC236}">
                <a16:creationId xmlns:a16="http://schemas.microsoft.com/office/drawing/2014/main" id="{BC9AA330-A856-1E6E-348E-5BD55D813F1F}"/>
              </a:ext>
            </a:extLst>
          </p:cNvPr>
          <p:cNvPicPr>
            <a:picLocks noChangeAspect="1"/>
          </p:cNvPicPr>
          <p:nvPr/>
        </p:nvPicPr>
        <p:blipFill>
          <a:blip r:embed="rId5"/>
          <a:stretch>
            <a:fillRect/>
          </a:stretch>
        </p:blipFill>
        <p:spPr>
          <a:xfrm>
            <a:off x="2342266" y="3791972"/>
            <a:ext cx="7044446" cy="2536000"/>
          </a:xfrm>
          <a:prstGeom prst="rect">
            <a:avLst/>
          </a:prstGeom>
        </p:spPr>
      </p:pic>
    </p:spTree>
    <p:extLst>
      <p:ext uri="{BB962C8B-B14F-4D97-AF65-F5344CB8AC3E}">
        <p14:creationId xmlns:p14="http://schemas.microsoft.com/office/powerpoint/2010/main" val="6170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A7363-D1A8-AD09-6390-A1D7BFF1C7E3}"/>
            </a:ext>
          </a:extLst>
        </p:cNvPr>
        <p:cNvGrpSpPr/>
        <p:nvPr/>
      </p:nvGrpSpPr>
      <p:grpSpPr>
        <a:xfrm>
          <a:off x="0" y="0"/>
          <a:ext cx="0" cy="0"/>
          <a:chOff x="0" y="0"/>
          <a:chExt cx="0" cy="0"/>
        </a:xfrm>
      </p:grpSpPr>
      <p:pic>
        <p:nvPicPr>
          <p:cNvPr id="11" name="Picture 1" descr="Abstract background of mesh">
            <a:extLst>
              <a:ext uri="{FF2B5EF4-FFF2-40B4-BE49-F238E27FC236}">
                <a16:creationId xmlns:a16="http://schemas.microsoft.com/office/drawing/2014/main" id="{6E3F3A88-B382-6D9B-6247-0ED7DA4FA93C}"/>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sp>
        <p:nvSpPr>
          <p:cNvPr id="4" name="TextBox 3">
            <a:extLst>
              <a:ext uri="{FF2B5EF4-FFF2-40B4-BE49-F238E27FC236}">
                <a16:creationId xmlns:a16="http://schemas.microsoft.com/office/drawing/2014/main" id="{6F859723-2E1A-11B9-5E3C-8ECAD84AAD66}"/>
              </a:ext>
            </a:extLst>
          </p:cNvPr>
          <p:cNvSpPr txBox="1"/>
          <p:nvPr/>
        </p:nvSpPr>
        <p:spPr>
          <a:xfrm>
            <a:off x="17119" y="372123"/>
            <a:ext cx="1360885" cy="584775"/>
          </a:xfrm>
          <a:prstGeom prst="rect">
            <a:avLst/>
          </a:prstGeom>
          <a:noFill/>
        </p:spPr>
        <p:txBody>
          <a:bodyPr wrap="none" rtlCol="0">
            <a:spAutoFit/>
          </a:bodyPr>
          <a:lstStyle/>
          <a:p>
            <a:r>
              <a:rPr lang="en-ZA" sz="3200" dirty="0">
                <a:solidFill>
                  <a:srgbClr val="0070C0"/>
                </a:solidFill>
              </a:rPr>
              <a:t> </a:t>
            </a:r>
            <a:r>
              <a:rPr lang="en-ZA" sz="3200" dirty="0">
                <a:solidFill>
                  <a:srgbClr val="0070C0"/>
                </a:solidFill>
                <a:highlight>
                  <a:srgbClr val="00FFFF"/>
                </a:highlight>
              </a:rPr>
              <a:t>Who? </a:t>
            </a:r>
          </a:p>
        </p:txBody>
      </p:sp>
      <p:cxnSp>
        <p:nvCxnSpPr>
          <p:cNvPr id="9" name="Straight Connector 8">
            <a:extLst>
              <a:ext uri="{FF2B5EF4-FFF2-40B4-BE49-F238E27FC236}">
                <a16:creationId xmlns:a16="http://schemas.microsoft.com/office/drawing/2014/main" id="{48963679-278C-17E0-DCB1-C667FEF546B2}"/>
              </a:ext>
            </a:extLst>
          </p:cNvPr>
          <p:cNvCxnSpPr/>
          <p:nvPr/>
        </p:nvCxnSpPr>
        <p:spPr bwMode="auto">
          <a:xfrm flipH="1">
            <a:off x="4191000" y="0"/>
            <a:ext cx="38100" cy="6324600"/>
          </a:xfrm>
          <a:prstGeom prst="line">
            <a:avLst/>
          </a:prstGeom>
          <a:solidFill>
            <a:schemeClr val="accent1"/>
          </a:solidFill>
          <a:ln w="76200" cap="flat" cmpd="sng" algn="ctr">
            <a:solidFill>
              <a:schemeClr val="bg1"/>
            </a:solidFill>
            <a:prstDash val="solid"/>
            <a:round/>
            <a:headEnd type="none" w="med" len="med"/>
            <a:tailEnd type="triangle" w="med" len="med"/>
          </a:ln>
          <a:effectLst/>
        </p:spPr>
      </p:cxnSp>
      <p:sp>
        <p:nvSpPr>
          <p:cNvPr id="8" name="Slide Number Placeholder 7">
            <a:extLst>
              <a:ext uri="{FF2B5EF4-FFF2-40B4-BE49-F238E27FC236}">
                <a16:creationId xmlns:a16="http://schemas.microsoft.com/office/drawing/2014/main" id="{D32627C7-7672-5BBC-A72C-26C581965997}"/>
              </a:ext>
            </a:extLst>
          </p:cNvPr>
          <p:cNvSpPr>
            <a:spLocks noGrp="1"/>
          </p:cNvSpPr>
          <p:nvPr>
            <p:ph type="sldNum" sz="quarter" idx="12"/>
          </p:nvPr>
        </p:nvSpPr>
        <p:spPr/>
        <p:txBody>
          <a:bodyPr/>
          <a:lstStyle/>
          <a:p>
            <a:pPr>
              <a:defRPr/>
            </a:pPr>
            <a:fld id="{B0EEA4BF-33A2-48CA-95EA-73B7B9DEB3F2}" type="slidenum">
              <a:rPr lang="en-US" smtClean="0"/>
              <a:pPr>
                <a:defRPr/>
              </a:pPr>
              <a:t>4</a:t>
            </a:fld>
            <a:endParaRPr lang="en-US"/>
          </a:p>
        </p:txBody>
      </p:sp>
      <p:pic>
        <p:nvPicPr>
          <p:cNvPr id="10" name="Picture 9">
            <a:extLst>
              <a:ext uri="{FF2B5EF4-FFF2-40B4-BE49-F238E27FC236}">
                <a16:creationId xmlns:a16="http://schemas.microsoft.com/office/drawing/2014/main" id="{C5451ECB-DB91-5A6A-8B9E-711F57ECEC8B}"/>
              </a:ext>
            </a:extLst>
          </p:cNvPr>
          <p:cNvPicPr>
            <a:picLocks noChangeAspect="1"/>
          </p:cNvPicPr>
          <p:nvPr/>
        </p:nvPicPr>
        <p:blipFill>
          <a:blip r:embed="rId3"/>
          <a:stretch>
            <a:fillRect/>
          </a:stretch>
        </p:blipFill>
        <p:spPr>
          <a:xfrm>
            <a:off x="1506440" y="-11752"/>
            <a:ext cx="5112935" cy="6861660"/>
          </a:xfrm>
          <a:prstGeom prst="rect">
            <a:avLst/>
          </a:prstGeom>
        </p:spPr>
      </p:pic>
    </p:spTree>
    <p:extLst>
      <p:ext uri="{BB962C8B-B14F-4D97-AF65-F5344CB8AC3E}">
        <p14:creationId xmlns:p14="http://schemas.microsoft.com/office/powerpoint/2010/main" val="364763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22C714FB-289B-ABB6-BC44-F936918ACB43}"/>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grpSp>
        <p:nvGrpSpPr>
          <p:cNvPr id="14" name="Group 13">
            <a:extLst>
              <a:ext uri="{FF2B5EF4-FFF2-40B4-BE49-F238E27FC236}">
                <a16:creationId xmlns:a16="http://schemas.microsoft.com/office/drawing/2014/main" id="{A6B219FB-2AB6-87D9-27F5-95EFAA076775}"/>
              </a:ext>
            </a:extLst>
          </p:cNvPr>
          <p:cNvGrpSpPr/>
          <p:nvPr/>
        </p:nvGrpSpPr>
        <p:grpSpPr>
          <a:xfrm>
            <a:off x="0" y="252000"/>
            <a:ext cx="12192000" cy="6251904"/>
            <a:chOff x="0" y="252000"/>
            <a:chExt cx="12192000" cy="6251904"/>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CE1EDA7-4827-8270-A18A-EAA16CFC7E9F}"/>
                    </a:ext>
                  </a:extLst>
                </p:cNvPr>
                <p:cNvSpPr txBox="1"/>
                <p:nvPr/>
              </p:nvSpPr>
              <p:spPr>
                <a:xfrm>
                  <a:off x="5186392" y="5631101"/>
                  <a:ext cx="1845184" cy="872803"/>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fr-FR" sz="2800" b="1" i="1" smtClean="0">
                            <a:effectLst>
                              <a:outerShdw blurRad="38100" dist="38100" dir="2700000" algn="tl">
                                <a:srgbClr val="000000">
                                  <a:alpha val="43137"/>
                                </a:srgbClr>
                              </a:outerShdw>
                            </a:effectLst>
                            <a:latin typeface="Cambria Math" panose="02040503050406030204" pitchFamily="18" charset="0"/>
                          </a:rPr>
                          <m:t>𝒛𝑻</m:t>
                        </m:r>
                        <m:r>
                          <a:rPr lang="fr-FR" sz="2800" b="1" i="1" smtClean="0">
                            <a:effectLst>
                              <a:outerShdw blurRad="38100" dist="38100" dir="2700000" algn="tl">
                                <a:srgbClr val="000000">
                                  <a:alpha val="43137"/>
                                </a:srgbClr>
                              </a:outerShdw>
                            </a:effectLst>
                            <a:latin typeface="Cambria Math" panose="02040503050406030204" pitchFamily="18" charset="0"/>
                          </a:rPr>
                          <m:t>=</m:t>
                        </m:r>
                        <m:f>
                          <m:fPr>
                            <m:ctrlPr>
                              <a:rPr lang="fr-FR" sz="2800" b="1" i="1" smtClean="0">
                                <a:effectLst>
                                  <a:outerShdw blurRad="38100" dist="38100" dir="2700000" algn="tl">
                                    <a:srgbClr val="000000">
                                      <a:alpha val="43137"/>
                                    </a:srgbClr>
                                  </a:outerShdw>
                                </a:effectLst>
                                <a:latin typeface="Cambria Math" panose="02040503050406030204" pitchFamily="18" charset="0"/>
                              </a:rPr>
                            </m:ctrlPr>
                          </m:fPr>
                          <m:num>
                            <m:sSup>
                              <m:sSupPr>
                                <m:ctrlPr>
                                  <a:rPr lang="fr-F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fr-F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𝑺</m:t>
                                </m:r>
                              </m:e>
                              <m:sup>
                                <m:r>
                                  <a:rPr lang="fr-F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p>
                            </m:sSup>
                            <m:r>
                              <a:rPr lang="fr-FR" sz="28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𝝈</m:t>
                            </m:r>
                          </m:num>
                          <m:den>
                            <m:r>
                              <m:rPr>
                                <m:nor/>
                              </m:rPr>
                              <a:rPr lang="en-GB" sz="2800" b="1" dirty="0">
                                <a:effectLst>
                                  <a:outerShdw blurRad="38100" dist="38100" dir="2700000" algn="tl">
                                    <a:srgbClr val="000000">
                                      <a:alpha val="43137"/>
                                    </a:srgbClr>
                                  </a:outerShdw>
                                </a:effectLst>
                                <a:latin typeface="Symbol" panose="05050102010706020507" pitchFamily="18" charset="2"/>
                              </a:rPr>
                              <m:t>k</m:t>
                            </m:r>
                          </m:den>
                        </m:f>
                        <m:r>
                          <a:rPr lang="fr-FR" sz="2800" b="1" i="1" smtClean="0">
                            <a:effectLst>
                              <a:outerShdw blurRad="38100" dist="38100" dir="2700000" algn="tl">
                                <a:srgbClr val="000000">
                                  <a:alpha val="43137"/>
                                </a:srgbClr>
                              </a:outerShdw>
                            </a:effectLst>
                            <a:latin typeface="Cambria Math" panose="02040503050406030204" pitchFamily="18" charset="0"/>
                          </a:rPr>
                          <m:t>𝑻</m:t>
                        </m:r>
                      </m:oMath>
                    </m:oMathPara>
                  </a14:m>
                  <a:endParaRPr lang="fr-FR" sz="2800" b="1" dirty="0">
                    <a:effectLst>
                      <a:outerShdw blurRad="38100" dist="38100" dir="2700000" algn="tl">
                        <a:srgbClr val="000000">
                          <a:alpha val="43137"/>
                        </a:srgbClr>
                      </a:outerShdw>
                    </a:effectLst>
                  </a:endParaRPr>
                </a:p>
              </p:txBody>
            </p:sp>
          </mc:Choice>
          <mc:Fallback>
            <p:sp>
              <p:nvSpPr>
                <p:cNvPr id="4" name="TextBox 3">
                  <a:extLst>
                    <a:ext uri="{FF2B5EF4-FFF2-40B4-BE49-F238E27FC236}">
                      <a16:creationId xmlns:a16="http://schemas.microsoft.com/office/drawing/2014/main" id="{4CE1EDA7-4827-8270-A18A-EAA16CFC7E9F}"/>
                    </a:ext>
                  </a:extLst>
                </p:cNvPr>
                <p:cNvSpPr txBox="1">
                  <a:spLocks noRot="1" noChangeAspect="1" noMove="1" noResize="1" noEditPoints="1" noAdjustHandles="1" noChangeArrowheads="1" noChangeShapeType="1" noTextEdit="1"/>
                </p:cNvSpPr>
                <p:nvPr/>
              </p:nvSpPr>
              <p:spPr>
                <a:xfrm>
                  <a:off x="5186392" y="5631101"/>
                  <a:ext cx="1845184" cy="872803"/>
                </a:xfrm>
                <a:prstGeom prst="rect">
                  <a:avLst/>
                </a:prstGeom>
                <a:blipFill>
                  <a:blip r:embed="rId3"/>
                  <a:stretch>
                    <a:fillRect r="-662" b="-6993"/>
                  </a:stretch>
                </a:blipFill>
              </p:spPr>
              <p:txBody>
                <a:bodyPr/>
                <a:lstStyle/>
                <a:p>
                  <a:r>
                    <a:rPr lang="en-ZA">
                      <a:noFill/>
                    </a:rPr>
                    <a:t> </a:t>
                  </a:r>
                </a:p>
              </p:txBody>
            </p:sp>
          </mc:Fallback>
        </mc:AlternateContent>
        <p:grpSp>
          <p:nvGrpSpPr>
            <p:cNvPr id="5" name="Group 4">
              <a:extLst>
                <a:ext uri="{FF2B5EF4-FFF2-40B4-BE49-F238E27FC236}">
                  <a16:creationId xmlns:a16="http://schemas.microsoft.com/office/drawing/2014/main" id="{B6074A01-ECD3-34A5-A182-1887E6E5AD55}"/>
                </a:ext>
              </a:extLst>
            </p:cNvPr>
            <p:cNvGrpSpPr/>
            <p:nvPr/>
          </p:nvGrpSpPr>
          <p:grpSpPr>
            <a:xfrm>
              <a:off x="0" y="252000"/>
              <a:ext cx="12192000" cy="5255068"/>
              <a:chOff x="0" y="252000"/>
              <a:chExt cx="12192000" cy="5255068"/>
            </a:xfrm>
          </p:grpSpPr>
          <p:sp>
            <p:nvSpPr>
              <p:cNvPr id="6" name="Rectangle 5">
                <a:extLst>
                  <a:ext uri="{FF2B5EF4-FFF2-40B4-BE49-F238E27FC236}">
                    <a16:creationId xmlns:a16="http://schemas.microsoft.com/office/drawing/2014/main" id="{DD17905E-AFC6-0782-79EC-C1CD8E69DDB1}"/>
                  </a:ext>
                </a:extLst>
              </p:cNvPr>
              <p:cNvSpPr/>
              <p:nvPr/>
            </p:nvSpPr>
            <p:spPr>
              <a:xfrm>
                <a:off x="0" y="252000"/>
                <a:ext cx="12192000" cy="646331"/>
              </a:xfrm>
              <a:prstGeom prst="rect">
                <a:avLst/>
              </a:prstGeom>
            </p:spPr>
            <p:txBody>
              <a:bodyPr wrap="square">
                <a:spAutoFit/>
              </a:bodyPr>
              <a:lstStyle/>
              <a:p>
                <a:pPr lvl="0" algn="ctr">
                  <a:lnSpc>
                    <a:spcPct val="100000"/>
                  </a:lnSpc>
                </a:pPr>
                <a:r>
                  <a:rPr lang="en-US" sz="3600" dirty="0">
                    <a:solidFill>
                      <a:schemeClr val="accent1">
                        <a:lumMod val="50000"/>
                      </a:schemeClr>
                    </a:solidFill>
                    <a:highlight>
                      <a:srgbClr val="00FFFF"/>
                    </a:highlight>
                    <a:latin typeface="Times New Roman" panose="02020603050405020304" pitchFamily="18" charset="0"/>
                    <a:cs typeface="Times New Roman" panose="02020603050405020304" pitchFamily="18" charset="0"/>
                  </a:rPr>
                  <a:t>Thermoelectricity</a:t>
                </a:r>
              </a:p>
            </p:txBody>
          </p:sp>
          <p:grpSp>
            <p:nvGrpSpPr>
              <p:cNvPr id="7" name="Group 6">
                <a:extLst>
                  <a:ext uri="{FF2B5EF4-FFF2-40B4-BE49-F238E27FC236}">
                    <a16:creationId xmlns:a16="http://schemas.microsoft.com/office/drawing/2014/main" id="{BA3BE307-36F9-E995-DC10-C6E3420D8564}"/>
                  </a:ext>
                </a:extLst>
              </p:cNvPr>
              <p:cNvGrpSpPr/>
              <p:nvPr/>
            </p:nvGrpSpPr>
            <p:grpSpPr>
              <a:xfrm>
                <a:off x="2496000" y="918867"/>
                <a:ext cx="7200000" cy="4588201"/>
                <a:chOff x="2496000" y="918867"/>
                <a:chExt cx="7200000" cy="4588201"/>
              </a:xfrm>
            </p:grpSpPr>
            <p:pic>
              <p:nvPicPr>
                <p:cNvPr id="8" name="Picture 2" descr="Shopping &gt;electrical to heat energy big sale - OFF 64%">
                  <a:extLst>
                    <a:ext uri="{FF2B5EF4-FFF2-40B4-BE49-F238E27FC236}">
                      <a16:creationId xmlns:a16="http://schemas.microsoft.com/office/drawing/2014/main" id="{D1E1B72A-F4E9-41A6-5DE8-4D36C6556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000" y="918867"/>
                  <a:ext cx="7200000" cy="45882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48510D6-837B-AF83-1B70-036F5E43F180}"/>
                    </a:ext>
                  </a:extLst>
                </p:cNvPr>
                <p:cNvSpPr/>
                <p:nvPr/>
              </p:nvSpPr>
              <p:spPr>
                <a:xfrm>
                  <a:off x="2752451" y="3871619"/>
                  <a:ext cx="1091266" cy="1444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lumMod val="50000"/>
                      </a:schemeClr>
                    </a:solidFill>
                  </a:endParaRPr>
                </a:p>
              </p:txBody>
            </p:sp>
          </p:grpSp>
        </p:grpSp>
      </p:grpSp>
      <p:sp>
        <p:nvSpPr>
          <p:cNvPr id="11" name="TextBox 10">
            <a:extLst>
              <a:ext uri="{FF2B5EF4-FFF2-40B4-BE49-F238E27FC236}">
                <a16:creationId xmlns:a16="http://schemas.microsoft.com/office/drawing/2014/main" id="{AE8BD35A-54BD-02A6-3C4D-271D8A5A61FD}"/>
              </a:ext>
            </a:extLst>
          </p:cNvPr>
          <p:cNvSpPr txBox="1"/>
          <p:nvPr/>
        </p:nvSpPr>
        <p:spPr>
          <a:xfrm>
            <a:off x="633201" y="2920579"/>
            <a:ext cx="1458198" cy="584775"/>
          </a:xfrm>
          <a:prstGeom prst="rect">
            <a:avLst/>
          </a:prstGeom>
          <a:noFill/>
        </p:spPr>
        <p:txBody>
          <a:bodyPr wrap="square">
            <a:spAutoFit/>
          </a:bodyPr>
          <a:lstStyle/>
          <a:p>
            <a:r>
              <a:rPr lang="en-ZA" sz="3200" dirty="0">
                <a:solidFill>
                  <a:srgbClr val="0070C0"/>
                </a:solidFill>
                <a:highlight>
                  <a:srgbClr val="00FFFF"/>
                </a:highlight>
              </a:rPr>
              <a:t>Why?</a:t>
            </a:r>
            <a:endParaRPr lang="en-ZA" sz="3200" dirty="0"/>
          </a:p>
        </p:txBody>
      </p:sp>
      <p:sp>
        <p:nvSpPr>
          <p:cNvPr id="15" name="TextBox 14">
            <a:extLst>
              <a:ext uri="{FF2B5EF4-FFF2-40B4-BE49-F238E27FC236}">
                <a16:creationId xmlns:a16="http://schemas.microsoft.com/office/drawing/2014/main" id="{445EE7A1-8C9E-95DB-BECD-D5DDBB6B90A1}"/>
              </a:ext>
            </a:extLst>
          </p:cNvPr>
          <p:cNvSpPr txBox="1"/>
          <p:nvPr/>
        </p:nvSpPr>
        <p:spPr>
          <a:xfrm>
            <a:off x="8156771" y="5775114"/>
            <a:ext cx="1971822" cy="584775"/>
          </a:xfrm>
          <a:prstGeom prst="rect">
            <a:avLst/>
          </a:prstGeom>
          <a:noFill/>
        </p:spPr>
        <p:txBody>
          <a:bodyPr wrap="none" rtlCol="0">
            <a:spAutoFit/>
          </a:bodyPr>
          <a:lstStyle/>
          <a:p>
            <a:r>
              <a:rPr lang="en-GB" sz="3200" dirty="0">
                <a:solidFill>
                  <a:schemeClr val="bg1"/>
                </a:solidFill>
                <a:highlight>
                  <a:srgbClr val="FF0000"/>
                </a:highlight>
              </a:rPr>
              <a:t>PROBLEM</a:t>
            </a:r>
            <a:endParaRPr lang="en-ZA" sz="3200" dirty="0">
              <a:solidFill>
                <a:schemeClr val="bg1"/>
              </a:solidFill>
              <a:highlight>
                <a:srgbClr val="FF0000"/>
              </a:highlight>
            </a:endParaRPr>
          </a:p>
        </p:txBody>
      </p:sp>
      <p:sp>
        <p:nvSpPr>
          <p:cNvPr id="16" name="Arrow: Right 15">
            <a:extLst>
              <a:ext uri="{FF2B5EF4-FFF2-40B4-BE49-F238E27FC236}">
                <a16:creationId xmlns:a16="http://schemas.microsoft.com/office/drawing/2014/main" id="{F4EE4523-30B3-BC07-D2D9-F488DD2E7CE2}"/>
              </a:ext>
            </a:extLst>
          </p:cNvPr>
          <p:cNvSpPr/>
          <p:nvPr/>
        </p:nvSpPr>
        <p:spPr>
          <a:xfrm>
            <a:off x="7372248" y="5971471"/>
            <a:ext cx="736375" cy="2346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6366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FFDD216A-3392-9891-CD9D-488632024348}"/>
              </a:ext>
            </a:extLst>
          </p:cNvPr>
          <p:cNvPicPr>
            <a:picLocks noChangeAspect="1"/>
          </p:cNvPicPr>
          <p:nvPr/>
        </p:nvPicPr>
        <p:blipFill rotWithShape="1">
          <a:blip r:embed="rId2"/>
          <a:srcRect b="15730"/>
          <a:stretch/>
        </p:blipFill>
        <p:spPr>
          <a:xfrm>
            <a:off x="-17099" y="0"/>
            <a:ext cx="12191980" cy="6857990"/>
          </a:xfrm>
          <a:prstGeom prst="rect">
            <a:avLst/>
          </a:prstGeom>
          <a:pattFill prst="wave">
            <a:fgClr>
              <a:srgbClr val="FF0000"/>
            </a:fgClr>
            <a:bgClr>
              <a:schemeClr val="bg1"/>
            </a:bgClr>
          </a:pattFill>
        </p:spPr>
      </p:pic>
      <p:pic>
        <p:nvPicPr>
          <p:cNvPr id="5" name="Picture 4">
            <a:extLst>
              <a:ext uri="{FF2B5EF4-FFF2-40B4-BE49-F238E27FC236}">
                <a16:creationId xmlns:a16="http://schemas.microsoft.com/office/drawing/2014/main" id="{98E59C55-73D8-CEA2-5E32-41B80CB47383}"/>
              </a:ext>
            </a:extLst>
          </p:cNvPr>
          <p:cNvPicPr>
            <a:picLocks noChangeAspect="1"/>
          </p:cNvPicPr>
          <p:nvPr/>
        </p:nvPicPr>
        <p:blipFill>
          <a:blip r:embed="rId3"/>
          <a:stretch>
            <a:fillRect/>
          </a:stretch>
        </p:blipFill>
        <p:spPr>
          <a:xfrm>
            <a:off x="474089" y="285612"/>
            <a:ext cx="5044679" cy="5171192"/>
          </a:xfrm>
          <a:prstGeom prst="rect">
            <a:avLst/>
          </a:prstGeom>
        </p:spPr>
      </p:pic>
      <p:pic>
        <p:nvPicPr>
          <p:cNvPr id="7" name="Picture 6">
            <a:extLst>
              <a:ext uri="{FF2B5EF4-FFF2-40B4-BE49-F238E27FC236}">
                <a16:creationId xmlns:a16="http://schemas.microsoft.com/office/drawing/2014/main" id="{E37A7AA4-BDA0-C854-2965-0A4E19624BBC}"/>
              </a:ext>
            </a:extLst>
          </p:cNvPr>
          <p:cNvPicPr>
            <a:picLocks noChangeAspect="1"/>
          </p:cNvPicPr>
          <p:nvPr/>
        </p:nvPicPr>
        <p:blipFill>
          <a:blip r:embed="rId4"/>
          <a:stretch>
            <a:fillRect/>
          </a:stretch>
        </p:blipFill>
        <p:spPr>
          <a:xfrm>
            <a:off x="6096000" y="285612"/>
            <a:ext cx="5281402" cy="5176671"/>
          </a:xfrm>
          <a:prstGeom prst="rect">
            <a:avLst/>
          </a:prstGeom>
        </p:spPr>
      </p:pic>
    </p:spTree>
    <p:extLst>
      <p:ext uri="{BB962C8B-B14F-4D97-AF65-F5344CB8AC3E}">
        <p14:creationId xmlns:p14="http://schemas.microsoft.com/office/powerpoint/2010/main" val="109710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FFB9F389-94AD-4F20-4172-335959B66967}"/>
              </a:ext>
            </a:extLst>
          </p:cNvPr>
          <p:cNvPicPr>
            <a:picLocks noChangeAspect="1"/>
          </p:cNvPicPr>
          <p:nvPr/>
        </p:nvPicPr>
        <p:blipFill rotWithShape="1">
          <a:blip r:embed="rId2"/>
          <a:srcRect b="15730"/>
          <a:stretch/>
        </p:blipFill>
        <p:spPr>
          <a:xfrm>
            <a:off x="20" y="0"/>
            <a:ext cx="12191980" cy="6857990"/>
          </a:xfrm>
          <a:prstGeom prst="rect">
            <a:avLst/>
          </a:prstGeom>
          <a:pattFill prst="wave">
            <a:fgClr>
              <a:srgbClr val="FF0000"/>
            </a:fgClr>
            <a:bgClr>
              <a:schemeClr val="bg1"/>
            </a:bgClr>
          </a:pattFill>
        </p:spPr>
      </p:pic>
      <p:pic>
        <p:nvPicPr>
          <p:cNvPr id="4" name="Picture 3">
            <a:extLst>
              <a:ext uri="{FF2B5EF4-FFF2-40B4-BE49-F238E27FC236}">
                <a16:creationId xmlns:a16="http://schemas.microsoft.com/office/drawing/2014/main" id="{F15FBAA1-1100-EA61-177A-74DEBD18D46B}"/>
              </a:ext>
            </a:extLst>
          </p:cNvPr>
          <p:cNvPicPr>
            <a:picLocks noChangeAspect="1"/>
          </p:cNvPicPr>
          <p:nvPr/>
        </p:nvPicPr>
        <p:blipFill>
          <a:blip r:embed="rId3"/>
          <a:stretch>
            <a:fillRect/>
          </a:stretch>
        </p:blipFill>
        <p:spPr>
          <a:xfrm>
            <a:off x="254636" y="171951"/>
            <a:ext cx="11800646" cy="6514088"/>
          </a:xfrm>
          <a:prstGeom prst="rect">
            <a:avLst/>
          </a:prstGeom>
        </p:spPr>
      </p:pic>
    </p:spTree>
    <p:extLst>
      <p:ext uri="{BB962C8B-B14F-4D97-AF65-F5344CB8AC3E}">
        <p14:creationId xmlns:p14="http://schemas.microsoft.com/office/powerpoint/2010/main" val="291062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43112E88-D0A3-0798-B257-87F612DBB3C3}"/>
              </a:ext>
            </a:extLst>
          </p:cNvPr>
          <p:cNvPicPr>
            <a:picLocks noChangeAspect="1"/>
          </p:cNvPicPr>
          <p:nvPr/>
        </p:nvPicPr>
        <p:blipFill rotWithShape="1">
          <a:blip r:embed="rId2"/>
          <a:srcRect b="15730"/>
          <a:stretch/>
        </p:blipFill>
        <p:spPr>
          <a:xfrm>
            <a:off x="-17099" y="8092"/>
            <a:ext cx="12191980" cy="6857990"/>
          </a:xfrm>
          <a:prstGeom prst="rect">
            <a:avLst/>
          </a:prstGeom>
          <a:pattFill prst="wave">
            <a:fgClr>
              <a:srgbClr val="FF0000"/>
            </a:fgClr>
            <a:bgClr>
              <a:schemeClr val="bg1"/>
            </a:bgClr>
          </a:pattFill>
        </p:spPr>
      </p:pic>
      <p:pic>
        <p:nvPicPr>
          <p:cNvPr id="6" name="Picture 5">
            <a:extLst>
              <a:ext uri="{FF2B5EF4-FFF2-40B4-BE49-F238E27FC236}">
                <a16:creationId xmlns:a16="http://schemas.microsoft.com/office/drawing/2014/main" id="{C56B6918-F7CD-2F34-45DE-1DE026DBF939}"/>
              </a:ext>
            </a:extLst>
          </p:cNvPr>
          <p:cNvPicPr>
            <a:picLocks noChangeAspect="1"/>
          </p:cNvPicPr>
          <p:nvPr/>
        </p:nvPicPr>
        <p:blipFill>
          <a:blip r:embed="rId3"/>
          <a:stretch>
            <a:fillRect/>
          </a:stretch>
        </p:blipFill>
        <p:spPr>
          <a:xfrm>
            <a:off x="17118" y="265464"/>
            <a:ext cx="4781334" cy="4460285"/>
          </a:xfrm>
          <a:prstGeom prst="rect">
            <a:avLst/>
          </a:prstGeom>
        </p:spPr>
      </p:pic>
      <p:pic>
        <p:nvPicPr>
          <p:cNvPr id="8" name="Picture 7">
            <a:extLst>
              <a:ext uri="{FF2B5EF4-FFF2-40B4-BE49-F238E27FC236}">
                <a16:creationId xmlns:a16="http://schemas.microsoft.com/office/drawing/2014/main" id="{F43BE790-5C0B-998C-A543-037FD07A0300}"/>
              </a:ext>
            </a:extLst>
          </p:cNvPr>
          <p:cNvPicPr>
            <a:picLocks noChangeAspect="1"/>
          </p:cNvPicPr>
          <p:nvPr/>
        </p:nvPicPr>
        <p:blipFill>
          <a:blip r:embed="rId4"/>
          <a:stretch>
            <a:fillRect/>
          </a:stretch>
        </p:blipFill>
        <p:spPr>
          <a:xfrm>
            <a:off x="4366766" y="3123189"/>
            <a:ext cx="7749715" cy="3719863"/>
          </a:xfrm>
          <a:prstGeom prst="rect">
            <a:avLst/>
          </a:prstGeom>
        </p:spPr>
      </p:pic>
    </p:spTree>
    <p:extLst>
      <p:ext uri="{BB962C8B-B14F-4D97-AF65-F5344CB8AC3E}">
        <p14:creationId xmlns:p14="http://schemas.microsoft.com/office/powerpoint/2010/main" val="3053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of mesh">
            <a:extLst>
              <a:ext uri="{FF2B5EF4-FFF2-40B4-BE49-F238E27FC236}">
                <a16:creationId xmlns:a16="http://schemas.microsoft.com/office/drawing/2014/main" id="{575480F5-926B-26AA-24CD-D4B444870B2B}"/>
              </a:ext>
            </a:extLst>
          </p:cNvPr>
          <p:cNvPicPr>
            <a:picLocks noChangeAspect="1"/>
          </p:cNvPicPr>
          <p:nvPr/>
        </p:nvPicPr>
        <p:blipFill rotWithShape="1">
          <a:blip r:embed="rId3"/>
          <a:srcRect b="15730"/>
          <a:stretch/>
        </p:blipFill>
        <p:spPr>
          <a:xfrm>
            <a:off x="-8092" y="8102"/>
            <a:ext cx="12191980" cy="6857990"/>
          </a:xfrm>
          <a:prstGeom prst="rect">
            <a:avLst/>
          </a:prstGeom>
          <a:pattFill prst="wave">
            <a:fgClr>
              <a:srgbClr val="FF0000"/>
            </a:fgClr>
            <a:bgClr>
              <a:schemeClr val="bg1"/>
            </a:bgClr>
          </a:pattFill>
        </p:spPr>
      </p:pic>
      <p:sp>
        <p:nvSpPr>
          <p:cNvPr id="4099" name="TextBox 2"/>
          <p:cNvSpPr txBox="1">
            <a:spLocks noChangeArrowheads="1"/>
          </p:cNvSpPr>
          <p:nvPr/>
        </p:nvSpPr>
        <p:spPr bwMode="auto">
          <a:xfrm>
            <a:off x="4483101" y="1447800"/>
            <a:ext cx="184731" cy="707886"/>
          </a:xfrm>
          <a:prstGeom prst="rect">
            <a:avLst/>
          </a:prstGeom>
          <a:noFill/>
          <a:ln w="9525">
            <a:noFill/>
            <a:miter lim="800000"/>
            <a:headEnd/>
            <a:tailEnd/>
          </a:ln>
        </p:spPr>
        <p:txBody>
          <a:bodyPr wrap="none">
            <a:spAutoFit/>
          </a:bodyPr>
          <a:lstStyle/>
          <a:p>
            <a:endParaRPr lang="en-US" sz="2000" b="1" dirty="0"/>
          </a:p>
          <a:p>
            <a:endParaRPr lang="en-US" sz="2000" b="1" dirty="0"/>
          </a:p>
        </p:txBody>
      </p:sp>
      <p:pic>
        <p:nvPicPr>
          <p:cNvPr id="1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09" y="67642"/>
            <a:ext cx="5396180" cy="236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797716" y="2889123"/>
            <a:ext cx="6399406" cy="482930"/>
            <a:chOff x="3084098" y="2328531"/>
            <a:chExt cx="5068775" cy="482930"/>
          </a:xfrm>
        </p:grpSpPr>
        <p:sp>
          <p:nvSpPr>
            <p:cNvPr id="13" name="TextBox 12"/>
            <p:cNvSpPr txBox="1"/>
            <p:nvPr/>
          </p:nvSpPr>
          <p:spPr>
            <a:xfrm>
              <a:off x="3084098" y="2328531"/>
              <a:ext cx="2486323" cy="461665"/>
            </a:xfrm>
            <a:prstGeom prst="rect">
              <a:avLst/>
            </a:prstGeom>
            <a:noFill/>
          </p:spPr>
          <p:txBody>
            <a:bodyPr wrap="square" rtlCol="0">
              <a:spAutoFit/>
            </a:bodyPr>
            <a:lstStyle/>
            <a:p>
              <a:r>
                <a:rPr lang="en-ZA" sz="2400" dirty="0">
                  <a:solidFill>
                    <a:schemeClr val="accent1"/>
                  </a:solidFill>
                </a:rPr>
                <a:t>Any ionised atom</a:t>
              </a:r>
              <a:endParaRPr lang="en-ZA" sz="2400" baseline="30000" dirty="0">
                <a:solidFill>
                  <a:schemeClr val="accent1"/>
                </a:solidFill>
              </a:endParaRPr>
            </a:p>
          </p:txBody>
        </p:sp>
        <p:sp>
          <p:nvSpPr>
            <p:cNvPr id="14" name="Right Arrow 13"/>
            <p:cNvSpPr/>
            <p:nvPr/>
          </p:nvSpPr>
          <p:spPr bwMode="auto">
            <a:xfrm>
              <a:off x="5145119" y="2559363"/>
              <a:ext cx="850605" cy="69484"/>
            </a:xfrm>
            <a:prstGeom prst="rightArrow">
              <a:avLst/>
            </a:prstGeom>
            <a:solidFill>
              <a:schemeClr val="bg2">
                <a:lumMod val="75000"/>
              </a:schemeClr>
            </a:solidFill>
            <a:ln w="76200" cap="flat" cmpd="sng" algn="ctr">
              <a:solidFill>
                <a:srgbClr val="00206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ZA">
                <a:latin typeface="Tahoma" pitchFamily="34" charset="0"/>
                <a:cs typeface="Arial" charset="0"/>
              </a:endParaRPr>
            </a:p>
          </p:txBody>
        </p:sp>
        <p:sp>
          <p:nvSpPr>
            <p:cNvPr id="18" name="TextBox 17"/>
            <p:cNvSpPr txBox="1"/>
            <p:nvPr/>
          </p:nvSpPr>
          <p:spPr>
            <a:xfrm>
              <a:off x="6071191" y="2349796"/>
              <a:ext cx="2081682" cy="461665"/>
            </a:xfrm>
            <a:prstGeom prst="rect">
              <a:avLst/>
            </a:prstGeom>
            <a:noFill/>
          </p:spPr>
          <p:txBody>
            <a:bodyPr wrap="none" rtlCol="0">
              <a:spAutoFit/>
            </a:bodyPr>
            <a:lstStyle/>
            <a:p>
              <a:r>
                <a:rPr lang="en-ZA" sz="2400" dirty="0">
                  <a:solidFill>
                    <a:schemeClr val="bg1"/>
                  </a:solidFill>
                  <a:highlight>
                    <a:srgbClr val="FF00FF"/>
                  </a:highlight>
                </a:rPr>
                <a:t>Radiation damage</a:t>
              </a:r>
            </a:p>
          </p:txBody>
        </p:sp>
      </p:grpSp>
      <p:sp>
        <p:nvSpPr>
          <p:cNvPr id="5" name="TextBox 4">
            <a:extLst>
              <a:ext uri="{FF2B5EF4-FFF2-40B4-BE49-F238E27FC236}">
                <a16:creationId xmlns:a16="http://schemas.microsoft.com/office/drawing/2014/main" id="{04625E23-B7F0-C831-44E0-EC52761CC679}"/>
              </a:ext>
            </a:extLst>
          </p:cNvPr>
          <p:cNvSpPr txBox="1"/>
          <p:nvPr/>
        </p:nvSpPr>
        <p:spPr>
          <a:xfrm>
            <a:off x="97656" y="3605648"/>
            <a:ext cx="9819227" cy="400110"/>
          </a:xfrm>
          <a:prstGeom prst="rect">
            <a:avLst/>
          </a:prstGeom>
          <a:noFill/>
        </p:spPr>
        <p:txBody>
          <a:bodyPr wrap="none" rtlCol="0">
            <a:spAutoFit/>
          </a:bodyPr>
          <a:lstStyle/>
          <a:p>
            <a:r>
              <a:rPr lang="en-ZA" sz="2000" dirty="0">
                <a:solidFill>
                  <a:schemeClr val="accent1"/>
                </a:solidFill>
                <a:highlight>
                  <a:srgbClr val="00FF00"/>
                </a:highlight>
              </a:rPr>
              <a:t>Accelerated ions (typically in the keV to MeV range) enter a material are slowed down by </a:t>
            </a:r>
          </a:p>
        </p:txBody>
      </p:sp>
      <p:sp>
        <p:nvSpPr>
          <p:cNvPr id="6" name="TextBox 5">
            <a:extLst>
              <a:ext uri="{FF2B5EF4-FFF2-40B4-BE49-F238E27FC236}">
                <a16:creationId xmlns:a16="http://schemas.microsoft.com/office/drawing/2014/main" id="{BF9CC42C-C17E-C6C3-C84B-C1BEF96E8829}"/>
              </a:ext>
            </a:extLst>
          </p:cNvPr>
          <p:cNvSpPr txBox="1"/>
          <p:nvPr/>
        </p:nvSpPr>
        <p:spPr>
          <a:xfrm>
            <a:off x="46152" y="4204232"/>
            <a:ext cx="11459868" cy="369332"/>
          </a:xfrm>
          <a:prstGeom prst="rect">
            <a:avLst/>
          </a:prstGeom>
          <a:noFill/>
        </p:spPr>
        <p:txBody>
          <a:bodyPr wrap="none" rtlCol="0">
            <a:spAutoFit/>
          </a:bodyPr>
          <a:lstStyle/>
          <a:p>
            <a:r>
              <a:rPr lang="en-ZA" dirty="0">
                <a:solidFill>
                  <a:schemeClr val="accent1"/>
                </a:solidFill>
                <a:highlight>
                  <a:srgbClr val="00FFFF"/>
                </a:highlight>
              </a:rPr>
              <a:t>Electronic stopping – when implanted ions are traveling at high speeds (electrons interact – </a:t>
            </a:r>
            <a:r>
              <a:rPr lang="en-ZA" dirty="0" err="1">
                <a:solidFill>
                  <a:schemeClr val="accent1"/>
                </a:solidFill>
                <a:highlight>
                  <a:srgbClr val="00FFFF"/>
                </a:highlight>
              </a:rPr>
              <a:t>inealstic</a:t>
            </a:r>
            <a:r>
              <a:rPr lang="en-ZA" dirty="0">
                <a:solidFill>
                  <a:schemeClr val="accent1"/>
                </a:solidFill>
                <a:highlight>
                  <a:srgbClr val="00FFFF"/>
                </a:highlight>
              </a:rPr>
              <a:t> scattering)</a:t>
            </a:r>
            <a:r>
              <a:rPr lang="en-ZA" dirty="0">
                <a:solidFill>
                  <a:schemeClr val="bg2"/>
                </a:solidFill>
                <a:highlight>
                  <a:srgbClr val="00FFFF"/>
                </a:highlight>
              </a:rPr>
              <a:t>)</a:t>
            </a:r>
          </a:p>
        </p:txBody>
      </p:sp>
      <p:sp>
        <p:nvSpPr>
          <p:cNvPr id="7" name="TextBox 6">
            <a:extLst>
              <a:ext uri="{FF2B5EF4-FFF2-40B4-BE49-F238E27FC236}">
                <a16:creationId xmlns:a16="http://schemas.microsoft.com/office/drawing/2014/main" id="{208B29BC-309C-2360-9DBB-198DA885DE77}"/>
              </a:ext>
            </a:extLst>
          </p:cNvPr>
          <p:cNvSpPr txBox="1"/>
          <p:nvPr/>
        </p:nvSpPr>
        <p:spPr>
          <a:xfrm>
            <a:off x="46152" y="4667477"/>
            <a:ext cx="11997708" cy="369332"/>
          </a:xfrm>
          <a:prstGeom prst="rect">
            <a:avLst/>
          </a:prstGeom>
          <a:noFill/>
        </p:spPr>
        <p:txBody>
          <a:bodyPr wrap="none" rtlCol="0">
            <a:spAutoFit/>
          </a:bodyPr>
          <a:lstStyle/>
          <a:p>
            <a:r>
              <a:rPr lang="en-ZA" b="1" dirty="0">
                <a:solidFill>
                  <a:schemeClr val="bg1"/>
                </a:solidFill>
                <a:highlight>
                  <a:srgbClr val="FF00FF"/>
                </a:highlight>
              </a:rPr>
              <a:t>Nuclear stopping – when implanted atoms are moving at low speeds – displacement of atoms of target lattice site </a:t>
            </a:r>
          </a:p>
        </p:txBody>
      </p:sp>
      <p:grpSp>
        <p:nvGrpSpPr>
          <p:cNvPr id="3" name="Group 2">
            <a:extLst>
              <a:ext uri="{FF2B5EF4-FFF2-40B4-BE49-F238E27FC236}">
                <a16:creationId xmlns:a16="http://schemas.microsoft.com/office/drawing/2014/main" id="{5BDE5E37-6CC1-F624-D531-5B81380D8196}"/>
              </a:ext>
            </a:extLst>
          </p:cNvPr>
          <p:cNvGrpSpPr/>
          <p:nvPr/>
        </p:nvGrpSpPr>
        <p:grpSpPr>
          <a:xfrm>
            <a:off x="518502" y="5212684"/>
            <a:ext cx="10987518" cy="1437973"/>
            <a:chOff x="1931169" y="5130723"/>
            <a:chExt cx="10987518" cy="1437973"/>
          </a:xfrm>
        </p:grpSpPr>
        <p:pic>
          <p:nvPicPr>
            <p:cNvPr id="12" name="Picture 11">
              <a:extLst>
                <a:ext uri="{FF2B5EF4-FFF2-40B4-BE49-F238E27FC236}">
                  <a16:creationId xmlns:a16="http://schemas.microsoft.com/office/drawing/2014/main" id="{6BDE6B7B-99B4-93DA-2A7D-AF7E448D9943}"/>
                </a:ext>
              </a:extLst>
            </p:cNvPr>
            <p:cNvPicPr>
              <a:picLocks noChangeAspect="1"/>
            </p:cNvPicPr>
            <p:nvPr/>
          </p:nvPicPr>
          <p:blipFill>
            <a:blip r:embed="rId5"/>
            <a:stretch>
              <a:fillRect/>
            </a:stretch>
          </p:blipFill>
          <p:spPr>
            <a:xfrm>
              <a:off x="6096001" y="5130723"/>
              <a:ext cx="2551761" cy="732953"/>
            </a:xfrm>
            <a:prstGeom prst="rect">
              <a:avLst/>
            </a:prstGeom>
          </p:spPr>
        </p:pic>
        <p:pic>
          <p:nvPicPr>
            <p:cNvPr id="22" name="Picture 21">
              <a:extLst>
                <a:ext uri="{FF2B5EF4-FFF2-40B4-BE49-F238E27FC236}">
                  <a16:creationId xmlns:a16="http://schemas.microsoft.com/office/drawing/2014/main" id="{7B6F82DD-2C67-0012-0EB0-580A5D14AB6A}"/>
                </a:ext>
              </a:extLst>
            </p:cNvPr>
            <p:cNvPicPr>
              <a:picLocks noChangeAspect="1"/>
            </p:cNvPicPr>
            <p:nvPr/>
          </p:nvPicPr>
          <p:blipFill>
            <a:blip r:embed="rId6"/>
            <a:stretch>
              <a:fillRect/>
            </a:stretch>
          </p:blipFill>
          <p:spPr>
            <a:xfrm>
              <a:off x="8902749" y="5181601"/>
              <a:ext cx="4015938" cy="585374"/>
            </a:xfrm>
            <a:prstGeom prst="rect">
              <a:avLst/>
            </a:prstGeom>
          </p:spPr>
        </p:pic>
        <p:pic>
          <p:nvPicPr>
            <p:cNvPr id="24" name="Picture 23">
              <a:extLst>
                <a:ext uri="{FF2B5EF4-FFF2-40B4-BE49-F238E27FC236}">
                  <a16:creationId xmlns:a16="http://schemas.microsoft.com/office/drawing/2014/main" id="{16FFBE8A-BA4D-A68C-8383-E39998610576}"/>
                </a:ext>
              </a:extLst>
            </p:cNvPr>
            <p:cNvPicPr>
              <a:picLocks noChangeAspect="1"/>
            </p:cNvPicPr>
            <p:nvPr/>
          </p:nvPicPr>
          <p:blipFill>
            <a:blip r:embed="rId7"/>
            <a:stretch>
              <a:fillRect/>
            </a:stretch>
          </p:blipFill>
          <p:spPr>
            <a:xfrm>
              <a:off x="1931169" y="5185615"/>
              <a:ext cx="3542521" cy="678060"/>
            </a:xfrm>
            <a:prstGeom prst="rect">
              <a:avLst/>
            </a:prstGeom>
          </p:spPr>
        </p:pic>
        <p:sp>
          <p:nvSpPr>
            <p:cNvPr id="25" name="Arrow: Curved Up 24">
              <a:extLst>
                <a:ext uri="{FF2B5EF4-FFF2-40B4-BE49-F238E27FC236}">
                  <a16:creationId xmlns:a16="http://schemas.microsoft.com/office/drawing/2014/main" id="{59B5777C-4A31-EABD-C0B3-0A9A164D3209}"/>
                </a:ext>
              </a:extLst>
            </p:cNvPr>
            <p:cNvSpPr/>
            <p:nvPr/>
          </p:nvSpPr>
          <p:spPr bwMode="auto">
            <a:xfrm flipH="1">
              <a:off x="4813608" y="5835743"/>
              <a:ext cx="2134499" cy="732953"/>
            </a:xfrm>
            <a:prstGeom prst="curvedUpArrow">
              <a:avLst/>
            </a:prstGeom>
            <a:solidFill>
              <a:schemeClr val="accent1"/>
            </a:solidFill>
            <a:ln w="7620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ZA">
                <a:latin typeface="Tahoma" pitchFamily="34" charset="0"/>
                <a:cs typeface="Arial" charset="0"/>
              </a:endParaRPr>
            </a:p>
          </p:txBody>
        </p:sp>
        <p:sp>
          <p:nvSpPr>
            <p:cNvPr id="26" name="Arrow: Curved Up 25">
              <a:extLst>
                <a:ext uri="{FF2B5EF4-FFF2-40B4-BE49-F238E27FC236}">
                  <a16:creationId xmlns:a16="http://schemas.microsoft.com/office/drawing/2014/main" id="{4D9D87AC-4B1D-3FF9-C4FF-41DD10A48960}"/>
                </a:ext>
              </a:extLst>
            </p:cNvPr>
            <p:cNvSpPr/>
            <p:nvPr/>
          </p:nvSpPr>
          <p:spPr bwMode="auto">
            <a:xfrm flipH="1">
              <a:off x="8197122" y="5863675"/>
              <a:ext cx="2040591" cy="675516"/>
            </a:xfrm>
            <a:prstGeom prst="curvedUpArrow">
              <a:avLst/>
            </a:prstGeom>
            <a:solidFill>
              <a:schemeClr val="accent1"/>
            </a:solidFill>
            <a:ln w="76200"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ZA">
                <a:latin typeface="Tahoma" pitchFamily="34" charset="0"/>
                <a:cs typeface="Arial" charset="0"/>
              </a:endParaRPr>
            </a:p>
          </p:txBody>
        </p:sp>
      </p:grpSp>
      <p:pic>
        <p:nvPicPr>
          <p:cNvPr id="28" name="Picture 27">
            <a:extLst>
              <a:ext uri="{FF2B5EF4-FFF2-40B4-BE49-F238E27FC236}">
                <a16:creationId xmlns:a16="http://schemas.microsoft.com/office/drawing/2014/main" id="{4ACB8F96-6103-5A40-B167-D4C832EB6B33}"/>
              </a:ext>
            </a:extLst>
          </p:cNvPr>
          <p:cNvPicPr>
            <a:picLocks noChangeAspect="1"/>
          </p:cNvPicPr>
          <p:nvPr/>
        </p:nvPicPr>
        <p:blipFill>
          <a:blip r:embed="rId8"/>
          <a:stretch>
            <a:fillRect/>
          </a:stretch>
        </p:blipFill>
        <p:spPr>
          <a:xfrm>
            <a:off x="6320179" y="-1440"/>
            <a:ext cx="5751916" cy="2938603"/>
          </a:xfrm>
          <a:prstGeom prst="rect">
            <a:avLst/>
          </a:prstGeom>
        </p:spPr>
      </p:pic>
    </p:spTree>
    <p:extLst>
      <p:ext uri="{BB962C8B-B14F-4D97-AF65-F5344CB8AC3E}">
        <p14:creationId xmlns:p14="http://schemas.microsoft.com/office/powerpoint/2010/main" val="3172974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325</TotalTime>
  <Words>484</Words>
  <Application>Microsoft Office PowerPoint</Application>
  <PresentationFormat>Widescreen</PresentationFormat>
  <Paragraphs>49</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Britannic Bold</vt:lpstr>
      <vt:lpstr>Cambria Math</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Naidoo</dc:creator>
  <cp:lastModifiedBy>Mervin Naidoo</cp:lastModifiedBy>
  <cp:revision>5</cp:revision>
  <dcterms:created xsi:type="dcterms:W3CDTF">2025-07-09T21:43:23Z</dcterms:created>
  <dcterms:modified xsi:type="dcterms:W3CDTF">2025-07-10T03:08:36Z</dcterms:modified>
</cp:coreProperties>
</file>