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ink/ink5.xml" ContentType="application/inkml+xml"/>
  <Override PartName="/ppt/ink/ink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7">
  <p:sldMasterIdLst>
    <p:sldMasterId id="2147483648" r:id="rId4"/>
  </p:sldMasterIdLst>
  <p:notesMasterIdLst>
    <p:notesMasterId r:id="rId38"/>
  </p:notesMasterIdLst>
  <p:handoutMasterIdLst>
    <p:handoutMasterId r:id="rId39"/>
  </p:handoutMasterIdLst>
  <p:sldIdLst>
    <p:sldId id="256" r:id="rId5"/>
    <p:sldId id="258" r:id="rId6"/>
    <p:sldId id="259" r:id="rId7"/>
    <p:sldId id="261" r:id="rId8"/>
    <p:sldId id="265" r:id="rId9"/>
    <p:sldId id="266" r:id="rId10"/>
    <p:sldId id="267" r:id="rId11"/>
    <p:sldId id="268" r:id="rId12"/>
    <p:sldId id="269" r:id="rId13"/>
    <p:sldId id="264" r:id="rId14"/>
    <p:sldId id="292" r:id="rId15"/>
    <p:sldId id="272" r:id="rId16"/>
    <p:sldId id="291" r:id="rId17"/>
    <p:sldId id="270" r:id="rId18"/>
    <p:sldId id="298" r:id="rId19"/>
    <p:sldId id="295" r:id="rId20"/>
    <p:sldId id="297" r:id="rId21"/>
    <p:sldId id="273" r:id="rId22"/>
    <p:sldId id="278" r:id="rId23"/>
    <p:sldId id="279" r:id="rId24"/>
    <p:sldId id="281" r:id="rId25"/>
    <p:sldId id="282" r:id="rId26"/>
    <p:sldId id="283" r:id="rId27"/>
    <p:sldId id="284" r:id="rId28"/>
    <p:sldId id="286" r:id="rId29"/>
    <p:sldId id="290" r:id="rId30"/>
    <p:sldId id="271" r:id="rId31"/>
    <p:sldId id="287" r:id="rId32"/>
    <p:sldId id="288" r:id="rId33"/>
    <p:sldId id="293" r:id="rId34"/>
    <p:sldId id="294" r:id="rId35"/>
    <p:sldId id="299" r:id="rId36"/>
    <p:sldId id="300" r:id="rId3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99B95-7664-4797-BB11-5B9EE797107A}" v="65" dt="2025-06-10T23:56:57.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4945" autoAdjust="0"/>
  </p:normalViewPr>
  <p:slideViewPr>
    <p:cSldViewPr snapToGrid="0" showGuides="1">
      <p:cViewPr>
        <p:scale>
          <a:sx n="60" d="100"/>
          <a:sy n="60" d="100"/>
        </p:scale>
        <p:origin x="936" y="108"/>
      </p:cViewPr>
      <p:guideLst>
        <p:guide orient="horz" pos="2160"/>
        <p:guide pos="3840"/>
      </p:guideLst>
    </p:cSldViewPr>
  </p:slideViewPr>
  <p:notesTextViewPr>
    <p:cViewPr>
      <p:scale>
        <a:sx n="1" d="1"/>
        <a:sy n="1" d="1"/>
      </p:scale>
      <p:origin x="0" y="0"/>
    </p:cViewPr>
  </p:notesTextViewPr>
  <p:notesViewPr>
    <p:cSldViewPr snapToGrid="0">
      <p:cViewPr varScale="1">
        <p:scale>
          <a:sx n="46" d="100"/>
          <a:sy n="46" d="100"/>
        </p:scale>
        <p:origin x="2728"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B85506-C2A5-BE30-23A4-65D9D89A6F6D}"/>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ZA"/>
          </a:p>
        </p:txBody>
      </p:sp>
      <p:sp>
        <p:nvSpPr>
          <p:cNvPr id="3" name="Date Placeholder 2">
            <a:extLst>
              <a:ext uri="{FF2B5EF4-FFF2-40B4-BE49-F238E27FC236}">
                <a16:creationId xmlns:a16="http://schemas.microsoft.com/office/drawing/2014/main" id="{14EEF44D-0C52-E406-66A1-2EA4C6540CC5}"/>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BD54382D-0D33-4D29-8FCE-1B5D1134F073}" type="datetimeFigureOut">
              <a:rPr lang="en-ZA" smtClean="0"/>
              <a:t>2025/07/07</a:t>
            </a:fld>
            <a:endParaRPr lang="en-ZA"/>
          </a:p>
        </p:txBody>
      </p:sp>
      <p:sp>
        <p:nvSpPr>
          <p:cNvPr id="4" name="Footer Placeholder 3">
            <a:extLst>
              <a:ext uri="{FF2B5EF4-FFF2-40B4-BE49-F238E27FC236}">
                <a16:creationId xmlns:a16="http://schemas.microsoft.com/office/drawing/2014/main" id="{30ED4601-BCB1-09BA-33CB-5AA2559DC57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ZA"/>
          </a:p>
        </p:txBody>
      </p:sp>
      <p:sp>
        <p:nvSpPr>
          <p:cNvPr id="5" name="Slide Number Placeholder 4">
            <a:extLst>
              <a:ext uri="{FF2B5EF4-FFF2-40B4-BE49-F238E27FC236}">
                <a16:creationId xmlns:a16="http://schemas.microsoft.com/office/drawing/2014/main" id="{B270F093-9D62-6D5F-9DB3-AB3721DD044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9215ADC-0B5A-4D1C-95BA-DD8189CE8B30}" type="slidenum">
              <a:rPr lang="en-ZA" smtClean="0"/>
              <a:t>‹#›</a:t>
            </a:fld>
            <a:endParaRPr lang="en-ZA"/>
          </a:p>
        </p:txBody>
      </p:sp>
    </p:spTree>
    <p:extLst>
      <p:ext uri="{BB962C8B-B14F-4D97-AF65-F5344CB8AC3E}">
        <p14:creationId xmlns:p14="http://schemas.microsoft.com/office/powerpoint/2010/main" val="423371538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9T10:12:11.544"/>
    </inkml:context>
    <inkml:brush xml:id="br0">
      <inkml:brushProperty name="width" value="0.05" units="cm"/>
      <inkml:brushProperty name="height" value="0.05" units="cm"/>
    </inkml:brush>
  </inkml:definitions>
  <inkml:trace contextRef="#ctx0" brushRef="#br0">0 1 24575,'12'1'0,"1"-1"0,-1 2 0,0-1 0,0 0 0,0 1 0,-1 0 0,1 1 0,-1-1 0,12 5 0,-7-2 0,0 0 0,-1 0 0,0 1 0,-1 0 0,18 9 0,-5 2 0,-23-13 0,0-1 0,1 0 0,0 0 0,0 0 0,1 0 0,-1 0 0,1 0 0,0-1 0,1 0 0,-1 1 0,1-1 0,0 0 0,0-1 0,0 1 0,1 0 0,10 0 0,27 1 0,0-1 0,0-2 0,68-2 0,-15 0 0,-76 2 0,0 0 0,1 0 0,-1 0 0,0-1 0,0-1 0,0 0 0,0 0 0,0-1 0,-1 0 0,23-6 0,33-14 0,-61 18 0,1 0 0,-1 0 0,2 0 0,-1 1 0,1 1 0,0-1 0,29-2 0,-31 4 0,1 1 0,-1 1 0,0 0 0,1 0 0,-1 0 0,0 1 0,1 0 0,-1 0 0,0 1 0,-1 1 0,1-1 0,-1 1 0,0 0 0,0 1 0,0 0 0,-1 0 0,0 0 0,-1 1 0,0 0 0,-1 0 0,16 9 0,-10-4 0,-11-6 0,0 0 0,0 0 0,1 0 0,0 0 0,0-1 0,14 5 0,-19-8 0,-1 1 0,0-1 0,1 0 0,-1 1 0,1-1 0,0 0 0,-1 0 0,1 1 0,-1-1 0,1 0 0,0 0 0,-1-1 0,1 1 0,-1 0 0,1 0 0,-1-1 0,1 1 0,-1 0 0,1-1 0,-1 1 0,1-1 0,-1 0 0,0 1 0,0-1 0,0 0 0,0 0 0,0 0 0,0 0 0,0 0 0,-1 0 0,4-2 0,17-10 0,2 0 0,44-19 0,-58 28 0,1 1 0,0-1 0,0 1 0,1 0 0,0 0 0,0 1 0,0 0 0,0 0 0,1 0 0,22-1 0,39 0 0,132 5 0,-74 0 0,-105-1 0,0 1 0,-1 0 0,1 1 0,-1 1 0,-1 0 0,41 9 0,-37-6 0,0-2 0,2 0 0,-1-1 0,34 3 0,-28-7-1365,-8-2-5461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6T03:54:53.945"/>
    </inkml:context>
    <inkml:brush xml:id="br0">
      <inkml:brushProperty name="width" value="0.035" units="cm"/>
      <inkml:brushProperty name="height" value="0.035" units="cm"/>
      <inkml:brushProperty name="color" value="#E71224"/>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6T03:56:21.871"/>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1 3150,'0'-3100,"0"3051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6T03:56:35.807"/>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0 1,'0'2890,"0"-2876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6T04:29:39.119"/>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5654 0,'-5617'1194,"5580"-1186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26T04:29:51.129"/>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4998 1,'-4968'1056,"4939"-1050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Z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8C71A5-93EE-4DF2-9086-A30D52788CA0}" type="datetimeFigureOut">
              <a:rPr lang="en-ZA" smtClean="0"/>
              <a:t>2025/07/07</a:t>
            </a:fld>
            <a:endParaRPr lang="en-Z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Z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Z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58F3751-2F70-45CD-BACD-D627332997DB}" type="slidenum">
              <a:rPr lang="en-ZA" smtClean="0"/>
              <a:t>‹#›</a:t>
            </a:fld>
            <a:endParaRPr lang="en-ZA"/>
          </a:p>
        </p:txBody>
      </p:sp>
    </p:spTree>
    <p:extLst>
      <p:ext uri="{BB962C8B-B14F-4D97-AF65-F5344CB8AC3E}">
        <p14:creationId xmlns:p14="http://schemas.microsoft.com/office/powerpoint/2010/main" val="201223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t>
            </a:r>
            <a:r>
              <a:rPr lang="en-US" b="1" dirty="0"/>
              <a:t>EF moves</a:t>
            </a:r>
            <a:r>
              <a:rPr lang="en-US" dirty="0"/>
              <a:t>, it causes a change in the </a:t>
            </a:r>
            <a:r>
              <a:rPr lang="en-US" b="1" dirty="0"/>
              <a:t>topology</a:t>
            </a:r>
            <a:r>
              <a:rPr lang="en-US" dirty="0"/>
              <a:t> (shape/connectivity) of the Fermi surface.</a:t>
            </a:r>
          </a:p>
          <a:p>
            <a:r>
              <a:rPr lang="en-US" dirty="0"/>
              <a:t>This change is called an </a:t>
            </a:r>
            <a:r>
              <a:rPr lang="en-US" b="1" dirty="0"/>
              <a:t>ETT</a:t>
            </a:r>
            <a:r>
              <a:rPr lang="en-US" dirty="0"/>
              <a:t> (also known as a </a:t>
            </a:r>
            <a:r>
              <a:rPr lang="en-US" b="1" dirty="0"/>
              <a:t>Lifshitz transition</a:t>
            </a:r>
            <a:r>
              <a:rPr lang="en-US" dirty="0"/>
              <a:t>), where the nature of the Fermi surface—such as forming or breaking a pocket—suddenly changes.</a:t>
            </a:r>
          </a:p>
          <a:p>
            <a:r>
              <a:rPr lang="en-US" dirty="0"/>
              <a:t>A </a:t>
            </a:r>
            <a:r>
              <a:rPr lang="en-US" b="1" dirty="0"/>
              <a:t>sharp peak</a:t>
            </a:r>
            <a:r>
              <a:rPr lang="en-US" dirty="0"/>
              <a:t> in the DOS corresponds to a </a:t>
            </a:r>
            <a:r>
              <a:rPr lang="en-US" b="1" dirty="0"/>
              <a:t>van Hove singularity</a:t>
            </a:r>
            <a:r>
              <a:rPr lang="en-US" dirty="0"/>
              <a:t>, a point in the band structure where the group velocity of electrons becomes zero, causing a high DOS.</a:t>
            </a:r>
          </a:p>
          <a:p>
            <a:r>
              <a:rPr lang="en-US" dirty="0"/>
              <a:t>When </a:t>
            </a:r>
            <a:r>
              <a:rPr lang="en-US" b="1" dirty="0"/>
              <a:t>EF moves through this singularity</a:t>
            </a:r>
            <a:r>
              <a:rPr lang="en-US" dirty="0"/>
              <a:t>, an ETT occurs, which can affect physical properties like conductivity, superconductivity, or magnetic transitions.</a:t>
            </a:r>
          </a:p>
          <a:p>
            <a:endParaRPr lang="en-ZA" dirty="0"/>
          </a:p>
        </p:txBody>
      </p:sp>
      <p:sp>
        <p:nvSpPr>
          <p:cNvPr id="4" name="Slide Number Placeholder 3"/>
          <p:cNvSpPr>
            <a:spLocks noGrp="1"/>
          </p:cNvSpPr>
          <p:nvPr>
            <p:ph type="sldNum" sz="quarter" idx="5"/>
          </p:nvPr>
        </p:nvSpPr>
        <p:spPr/>
        <p:txBody>
          <a:bodyPr/>
          <a:lstStyle/>
          <a:p>
            <a:fld id="{658F3751-2F70-45CD-BACD-D627332997DB}" type="slidenum">
              <a:rPr lang="en-ZA" smtClean="0"/>
              <a:t>6</a:t>
            </a:fld>
            <a:endParaRPr lang="en-ZA"/>
          </a:p>
        </p:txBody>
      </p:sp>
    </p:spTree>
    <p:extLst>
      <p:ext uri="{BB962C8B-B14F-4D97-AF65-F5344CB8AC3E}">
        <p14:creationId xmlns:p14="http://schemas.microsoft.com/office/powerpoint/2010/main" val="170270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Sommerfeld Coefficient (γ)</a:t>
            </a:r>
          </a:p>
          <a:p>
            <a:r>
              <a:rPr lang="en-US" dirty="0"/>
              <a:t>Represents the </a:t>
            </a:r>
            <a:r>
              <a:rPr lang="en-US" b="1" dirty="0"/>
              <a:t>electronic contribution</a:t>
            </a:r>
            <a:r>
              <a:rPr lang="en-US" dirty="0"/>
              <a:t> to heat capacity.</a:t>
            </a:r>
          </a:p>
          <a:p>
            <a:r>
              <a:rPr lang="en-US" dirty="0"/>
              <a:t>Proportional to the </a:t>
            </a:r>
            <a:r>
              <a:rPr lang="en-US" b="1" dirty="0"/>
              <a:t>density of states (DOS) at the Fermi level</a:t>
            </a:r>
            <a:r>
              <a:rPr lang="en-US" dirty="0"/>
              <a:t>:</a:t>
            </a:r>
          </a:p>
          <a:p>
            <a:r>
              <a:rPr lang="en-US" dirty="0" err="1"/>
              <a:t>γ∝N</a:t>
            </a:r>
            <a:r>
              <a:rPr lang="en-US" dirty="0"/>
              <a:t>(EF)\gamma \</a:t>
            </a:r>
            <a:r>
              <a:rPr lang="en-US" dirty="0" err="1"/>
              <a:t>propto</a:t>
            </a:r>
            <a:r>
              <a:rPr lang="en-US" dirty="0"/>
              <a:t> N(E_F)</a:t>
            </a:r>
            <a:r>
              <a:rPr lang="en-US" dirty="0" err="1"/>
              <a:t>γ∝N</a:t>
            </a:r>
            <a:r>
              <a:rPr lang="en-US" dirty="0"/>
              <a:t>(EF​) </a:t>
            </a:r>
          </a:p>
          <a:p>
            <a:r>
              <a:rPr lang="en-US" b="1" dirty="0"/>
              <a:t>Larger γ</a:t>
            </a:r>
            <a:r>
              <a:rPr lang="en-US" dirty="0"/>
              <a:t> implies:</a:t>
            </a:r>
          </a:p>
          <a:p>
            <a:pPr lvl="1"/>
            <a:r>
              <a:rPr lang="en-US" dirty="0"/>
              <a:t>Higher DOS at EFE_FEF​</a:t>
            </a:r>
          </a:p>
          <a:p>
            <a:pPr lvl="1"/>
            <a:r>
              <a:rPr lang="en-US" dirty="0"/>
              <a:t>Possibly </a:t>
            </a:r>
            <a:r>
              <a:rPr lang="en-US" b="1" dirty="0"/>
              <a:t>stronger electron correlations</a:t>
            </a:r>
            <a:endParaRPr lang="en-US" dirty="0"/>
          </a:p>
          <a:p>
            <a:pPr lvl="1"/>
            <a:r>
              <a:rPr lang="en-US" dirty="0"/>
              <a:t>Potential for </a:t>
            </a:r>
            <a:r>
              <a:rPr lang="en-US" b="1" dirty="0"/>
              <a:t>enhanced superconductivity</a:t>
            </a:r>
            <a:r>
              <a:rPr lang="en-US" dirty="0"/>
              <a:t> (if pairing is favored)</a:t>
            </a:r>
          </a:p>
          <a:p>
            <a:pPr lvl="1"/>
            <a:r>
              <a:rPr lang="en-US" dirty="0"/>
              <a:t>May indicate proximity to a </a:t>
            </a:r>
            <a:r>
              <a:rPr lang="en-US" b="1" dirty="0"/>
              <a:t>quantum critical point</a:t>
            </a:r>
            <a:r>
              <a:rPr lang="en-US" dirty="0"/>
              <a:t> or a </a:t>
            </a:r>
            <a:r>
              <a:rPr lang="en-US" b="1" dirty="0"/>
              <a:t>van Hove singularity</a:t>
            </a:r>
            <a:endParaRPr lang="en-US" dirty="0"/>
          </a:p>
          <a:p>
            <a:r>
              <a:rPr lang="en-US" b="1" dirty="0"/>
              <a:t>Implication of different γ values across samples</a:t>
            </a:r>
            <a:r>
              <a:rPr lang="en-US" dirty="0"/>
              <a:t>:</a:t>
            </a:r>
          </a:p>
          <a:p>
            <a:r>
              <a:rPr lang="en-US" dirty="0"/>
              <a:t>Suggests </a:t>
            </a:r>
            <a:r>
              <a:rPr lang="en-US" b="1" dirty="0"/>
              <a:t>changes in the electronic structure</a:t>
            </a:r>
            <a:r>
              <a:rPr lang="en-US" dirty="0"/>
              <a:t>, perhaps due to composition, disorder, or phase changes.</a:t>
            </a:r>
          </a:p>
          <a:p>
            <a:r>
              <a:rPr lang="en-US" dirty="0"/>
              <a:t>In Mo–Re alloys, </a:t>
            </a:r>
            <a:r>
              <a:rPr lang="en-US" dirty="0" err="1"/>
              <a:t>incr</a:t>
            </a:r>
            <a:endParaRPr lang="en-US" dirty="0"/>
          </a:p>
          <a:p>
            <a:endParaRPr lang="en-ZA" dirty="0"/>
          </a:p>
        </p:txBody>
      </p:sp>
      <p:sp>
        <p:nvSpPr>
          <p:cNvPr id="4" name="Slide Number Placeholder 3"/>
          <p:cNvSpPr>
            <a:spLocks noGrp="1"/>
          </p:cNvSpPr>
          <p:nvPr>
            <p:ph type="sldNum" sz="quarter" idx="5"/>
          </p:nvPr>
        </p:nvSpPr>
        <p:spPr/>
        <p:txBody>
          <a:bodyPr/>
          <a:lstStyle/>
          <a:p>
            <a:fld id="{658F3751-2F70-45CD-BACD-D627332997DB}" type="slidenum">
              <a:rPr lang="en-ZA" smtClean="0"/>
              <a:t>26</a:t>
            </a:fld>
            <a:endParaRPr lang="en-ZA"/>
          </a:p>
        </p:txBody>
      </p:sp>
    </p:spTree>
    <p:extLst>
      <p:ext uri="{BB962C8B-B14F-4D97-AF65-F5344CB8AC3E}">
        <p14:creationId xmlns:p14="http://schemas.microsoft.com/office/powerpoint/2010/main" val="187968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58F3751-2F70-45CD-BACD-D627332997DB}" type="slidenum">
              <a:rPr lang="en-ZA" smtClean="0"/>
              <a:t>7</a:t>
            </a:fld>
            <a:endParaRPr lang="en-ZA"/>
          </a:p>
        </p:txBody>
      </p:sp>
    </p:spTree>
    <p:extLst>
      <p:ext uri="{BB962C8B-B14F-4D97-AF65-F5344CB8AC3E}">
        <p14:creationId xmlns:p14="http://schemas.microsoft.com/office/powerpoint/2010/main" val="684550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Jump in heat capacity is indicative of a </a:t>
            </a:r>
            <a:r>
              <a:rPr lang="en-US" b="1" dirty="0"/>
              <a:t>second-order phase transition</a:t>
            </a:r>
            <a:r>
              <a:rPr lang="en-US" dirty="0"/>
              <a:t>, and it directly reflects the change in the thermodynamic properties of the material as it enters the superconducting state.</a:t>
            </a:r>
            <a:br>
              <a:rPr lang="en-US" dirty="0"/>
            </a:br>
            <a:br>
              <a:rPr lang="en-US" dirty="0"/>
            </a:br>
            <a:r>
              <a:rPr lang="en-US" dirty="0"/>
              <a:t>As the system crosses Tsc​, the electrons </a:t>
            </a:r>
            <a:r>
              <a:rPr lang="en-US" b="1" dirty="0"/>
              <a:t>suddenly form Cooper pairs</a:t>
            </a:r>
            <a:r>
              <a:rPr lang="en-US" dirty="0"/>
              <a:t>, and the </a:t>
            </a:r>
            <a:r>
              <a:rPr lang="en-US" b="1" dirty="0"/>
              <a:t>gap Δ\</a:t>
            </a:r>
            <a:r>
              <a:rPr lang="en-US" b="1" dirty="0" err="1"/>
              <a:t>DeltaΔ</a:t>
            </a:r>
            <a:r>
              <a:rPr lang="en-US" dirty="0"/>
              <a:t> opens up.</a:t>
            </a:r>
          </a:p>
          <a:p>
            <a:r>
              <a:rPr lang="en-US" dirty="0"/>
              <a:t>Because of this sudden shift in the microscopic degrees of freedom (from unpaired to paired electrons), </a:t>
            </a:r>
            <a:r>
              <a:rPr lang="en-US" b="1" dirty="0"/>
              <a:t>Cp(T) </a:t>
            </a:r>
            <a:r>
              <a:rPr lang="en-US" dirty="0"/>
              <a:t>shows a </a:t>
            </a:r>
            <a:r>
              <a:rPr lang="en-US" b="1" dirty="0"/>
              <a:t>discontinuous jump</a:t>
            </a:r>
            <a:r>
              <a:rPr lang="en-US" dirty="0"/>
              <a:t> — the slope of entropy changes abruptly due to the </a:t>
            </a:r>
            <a:r>
              <a:rPr lang="en-US" b="1" dirty="0"/>
              <a:t>formation of the condensate</a:t>
            </a:r>
            <a:r>
              <a:rPr lang="en-US" dirty="0"/>
              <a:t>.</a:t>
            </a:r>
          </a:p>
          <a:p>
            <a:br>
              <a:rPr lang="en-ZA" dirty="0"/>
            </a:br>
            <a:r>
              <a:rPr lang="en-US" dirty="0"/>
              <a:t>If the </a:t>
            </a:r>
            <a:r>
              <a:rPr lang="en-US" b="1" dirty="0"/>
              <a:t>solid lines</a:t>
            </a:r>
            <a:r>
              <a:rPr lang="en-US" dirty="0"/>
              <a:t> fitting the main panel's Cp(T) data follow the low-T </a:t>
            </a:r>
            <a:r>
              <a:rPr lang="en-US" b="1" dirty="0"/>
              <a:t>exponential decay</a:t>
            </a:r>
            <a:r>
              <a:rPr lang="en-US" dirty="0"/>
              <a:t>, and match </a:t>
            </a:r>
            <a:r>
              <a:rPr lang="en-US" b="1" dirty="0"/>
              <a:t>BCS s-wave</a:t>
            </a:r>
            <a:r>
              <a:rPr lang="en-US" dirty="0"/>
              <a:t> theory predictions, this confirms that:</a:t>
            </a:r>
          </a:p>
          <a:p>
            <a:r>
              <a:rPr lang="en-US" dirty="0"/>
              <a:t>The material is </a:t>
            </a:r>
            <a:r>
              <a:rPr lang="en-US" b="1" dirty="0"/>
              <a:t>fully gapped</a:t>
            </a:r>
            <a:r>
              <a:rPr lang="en-US" dirty="0"/>
              <a:t>.</a:t>
            </a:r>
          </a:p>
          <a:p>
            <a:r>
              <a:rPr lang="en-US" dirty="0"/>
              <a:t>The superconducting pairing is </a:t>
            </a:r>
            <a:r>
              <a:rPr lang="en-US" b="1" dirty="0"/>
              <a:t>s-wave</a:t>
            </a:r>
            <a:r>
              <a:rPr lang="en-US" dirty="0"/>
              <a:t>.</a:t>
            </a:r>
          </a:p>
          <a:p>
            <a:r>
              <a:rPr lang="en-US" dirty="0"/>
              <a:t>No nodes or significant anisotropy in the superconducting gap.</a:t>
            </a:r>
          </a:p>
          <a:p>
            <a:br>
              <a:rPr lang="en-ZA" dirty="0"/>
            </a:br>
            <a:r>
              <a:rPr lang="en-ZA" dirty="0"/>
              <a:t>As a result, the electronic specific heat </a:t>
            </a:r>
            <a:r>
              <a:rPr lang="en-ZA" b="1" dirty="0"/>
              <a:t>falls off exponentially</a:t>
            </a:r>
            <a:r>
              <a:rPr lang="en-ZA" dirty="0"/>
              <a:t> at low temperatures:</a:t>
            </a:r>
          </a:p>
          <a:p>
            <a:r>
              <a:rPr lang="en-ZA" dirty="0"/>
              <a:t>Cel(T)∝exp⁡(−</a:t>
            </a:r>
            <a:r>
              <a:rPr lang="el-GR" dirty="0"/>
              <a:t>Δ</a:t>
            </a:r>
            <a:r>
              <a:rPr lang="en-ZA" dirty="0" err="1"/>
              <a:t>kBT</a:t>
            </a:r>
            <a:r>
              <a:rPr lang="en-ZA" dirty="0"/>
              <a:t>)</a:t>
            </a:r>
            <a:r>
              <a:rPr lang="el-GR" dirty="0"/>
              <a:t> </a:t>
            </a:r>
            <a:r>
              <a:rPr lang="en-ZA" dirty="0"/>
              <a:t>This is </a:t>
            </a:r>
            <a:r>
              <a:rPr lang="en-ZA" b="1" dirty="0"/>
              <a:t>distinct</a:t>
            </a:r>
            <a:r>
              <a:rPr lang="en-ZA" dirty="0"/>
              <a:t> from other symmetries:</a:t>
            </a:r>
          </a:p>
          <a:p>
            <a:r>
              <a:rPr lang="en-ZA" b="1" dirty="0"/>
              <a:t>d-wave</a:t>
            </a:r>
            <a:r>
              <a:rPr lang="en-ZA" dirty="0"/>
              <a:t> (with nodes in the gap) → Cp∝T^2</a:t>
            </a:r>
          </a:p>
          <a:p>
            <a:r>
              <a:rPr lang="en-ZA" b="1" dirty="0"/>
              <a:t>gapless or anisotropic</a:t>
            </a:r>
            <a:r>
              <a:rPr lang="en-ZA" dirty="0"/>
              <a:t> → power-law dependence</a:t>
            </a:r>
          </a:p>
          <a:p>
            <a:endParaRPr lang="en-ZA" dirty="0"/>
          </a:p>
        </p:txBody>
      </p:sp>
      <p:sp>
        <p:nvSpPr>
          <p:cNvPr id="4" name="Slide Number Placeholder 3"/>
          <p:cNvSpPr>
            <a:spLocks noGrp="1"/>
          </p:cNvSpPr>
          <p:nvPr>
            <p:ph type="sldNum" sz="quarter" idx="5"/>
          </p:nvPr>
        </p:nvSpPr>
        <p:spPr/>
        <p:txBody>
          <a:bodyPr/>
          <a:lstStyle/>
          <a:p>
            <a:fld id="{658F3751-2F70-45CD-BACD-D627332997DB}" type="slidenum">
              <a:rPr lang="en-ZA" smtClean="0"/>
              <a:t>8</a:t>
            </a:fld>
            <a:endParaRPr lang="en-ZA"/>
          </a:p>
        </p:txBody>
      </p:sp>
    </p:spTree>
    <p:extLst>
      <p:ext uri="{BB962C8B-B14F-4D97-AF65-F5344CB8AC3E}">
        <p14:creationId xmlns:p14="http://schemas.microsoft.com/office/powerpoint/2010/main" val="255018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body-centered cubic (BCC)</a:t>
            </a:r>
            <a:r>
              <a:rPr lang="en-US" dirty="0"/>
              <a:t> </a:t>
            </a:r>
          </a:p>
          <a:p>
            <a:r>
              <a:rPr lang="en-US" dirty="0"/>
              <a:t>-atoms occupy each corner of a cube and one atom sits at the center,</a:t>
            </a:r>
          </a:p>
          <a:p>
            <a:r>
              <a:rPr lang="en-US" dirty="0"/>
              <a:t>-2 atoms per unit cell and a coordination number of 8. </a:t>
            </a:r>
          </a:p>
          <a:p>
            <a:r>
              <a:rPr lang="en-US" dirty="0"/>
              <a:t> </a:t>
            </a:r>
            <a:r>
              <a:rPr lang="en-US" b="1" dirty="0"/>
              <a:t>A15 structure</a:t>
            </a:r>
            <a:r>
              <a:rPr lang="en-US" dirty="0"/>
              <a:t> (β-tungsten structure) is a more complex cubic structure with eight atoms per unit cell, typically found in intermetallic compounds such as </a:t>
            </a:r>
            <a:r>
              <a:rPr lang="en-US" dirty="0" err="1"/>
              <a:t>Nb₃Sn</a:t>
            </a:r>
            <a:r>
              <a:rPr lang="en-US" dirty="0"/>
              <a:t> or </a:t>
            </a:r>
            <a:r>
              <a:rPr lang="en-US" dirty="0" err="1"/>
              <a:t>Mo₃Re</a:t>
            </a:r>
            <a:r>
              <a:rPr lang="en-US" dirty="0"/>
              <a:t>. </a:t>
            </a:r>
            <a:endParaRPr lang="en-ZA" dirty="0"/>
          </a:p>
        </p:txBody>
      </p:sp>
      <p:sp>
        <p:nvSpPr>
          <p:cNvPr id="4" name="Slide Number Placeholder 3"/>
          <p:cNvSpPr>
            <a:spLocks noGrp="1"/>
          </p:cNvSpPr>
          <p:nvPr>
            <p:ph type="sldNum" sz="quarter" idx="5"/>
          </p:nvPr>
        </p:nvSpPr>
        <p:spPr/>
        <p:txBody>
          <a:bodyPr/>
          <a:lstStyle/>
          <a:p>
            <a:fld id="{658F3751-2F70-45CD-BACD-D627332997DB}" type="slidenum">
              <a:rPr lang="en-ZA" smtClean="0"/>
              <a:t>9</a:t>
            </a:fld>
            <a:endParaRPr lang="en-ZA"/>
          </a:p>
        </p:txBody>
      </p:sp>
    </p:spTree>
    <p:extLst>
      <p:ext uri="{BB962C8B-B14F-4D97-AF65-F5344CB8AC3E}">
        <p14:creationId xmlns:p14="http://schemas.microsoft.com/office/powerpoint/2010/main" val="252250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inots</a:t>
            </a:r>
            <a:endParaRPr lang="en-ZA" dirty="0"/>
          </a:p>
        </p:txBody>
      </p:sp>
      <p:sp>
        <p:nvSpPr>
          <p:cNvPr id="4" name="Slide Number Placeholder 3"/>
          <p:cNvSpPr>
            <a:spLocks noGrp="1"/>
          </p:cNvSpPr>
          <p:nvPr>
            <p:ph type="sldNum" sz="quarter" idx="5"/>
          </p:nvPr>
        </p:nvSpPr>
        <p:spPr/>
        <p:txBody>
          <a:bodyPr/>
          <a:lstStyle/>
          <a:p>
            <a:fld id="{658F3751-2F70-45CD-BACD-D627332997DB}" type="slidenum">
              <a:rPr lang="en-ZA" smtClean="0"/>
              <a:t>12</a:t>
            </a:fld>
            <a:endParaRPr lang="en-ZA"/>
          </a:p>
        </p:txBody>
      </p:sp>
    </p:spTree>
    <p:extLst>
      <p:ext uri="{BB962C8B-B14F-4D97-AF65-F5344CB8AC3E}">
        <p14:creationId xmlns:p14="http://schemas.microsoft.com/office/powerpoint/2010/main" val="254764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4-point setup:</a:t>
            </a:r>
          </a:p>
          <a:p>
            <a:r>
              <a:rPr lang="en-US" dirty="0"/>
              <a:t>2 outer probes apply current.</a:t>
            </a:r>
          </a:p>
          <a:p>
            <a:r>
              <a:rPr lang="en-US" dirty="0"/>
              <a:t>2 inner probes measure voltage.</a:t>
            </a:r>
          </a:p>
          <a:p>
            <a:r>
              <a:rPr lang="en-US" dirty="0"/>
              <a:t>This setup </a:t>
            </a:r>
            <a:r>
              <a:rPr lang="en-US" b="1" dirty="0"/>
              <a:t>bypasses contact resistance and lead resistance</a:t>
            </a:r>
            <a:r>
              <a:rPr lang="en-US" dirty="0"/>
              <a:t>, making it highly accurate for measuring the </a:t>
            </a:r>
            <a:r>
              <a:rPr lang="en-US" b="1" dirty="0"/>
              <a:t>true material response</a:t>
            </a:r>
            <a:r>
              <a:rPr lang="en-US" dirty="0"/>
              <a:t>.</a:t>
            </a:r>
          </a:p>
          <a:p>
            <a:br>
              <a:rPr lang="en-US" dirty="0"/>
            </a:br>
            <a:r>
              <a:rPr lang="en-US" dirty="0"/>
              <a:t>In </a:t>
            </a:r>
            <a:r>
              <a:rPr lang="en-US" b="1" dirty="0"/>
              <a:t>AC calorimetry</a:t>
            </a:r>
            <a:r>
              <a:rPr lang="en-US" dirty="0"/>
              <a:t> or </a:t>
            </a:r>
            <a:r>
              <a:rPr lang="en-US" b="1" dirty="0"/>
              <a:t>AC specific heat (AC Cp)</a:t>
            </a:r>
            <a:r>
              <a:rPr lang="en-US" dirty="0"/>
              <a:t> measurements, a </a:t>
            </a:r>
            <a:r>
              <a:rPr lang="en-US" b="1" dirty="0"/>
              <a:t>K-type thermocouple</a:t>
            </a:r>
            <a:r>
              <a:rPr lang="en-US" dirty="0"/>
              <a:t> is typically used as a </a:t>
            </a:r>
            <a:r>
              <a:rPr lang="en-US" b="1" dirty="0"/>
              <a:t>temperature sensor</a:t>
            </a:r>
            <a:r>
              <a:rPr lang="en-US" dirty="0"/>
              <a:t> to detect the </a:t>
            </a:r>
            <a:r>
              <a:rPr lang="en-US" b="1" dirty="0"/>
              <a:t>oscillatory temperature response</a:t>
            </a:r>
            <a:r>
              <a:rPr lang="en-US" dirty="0"/>
              <a:t> of the sample when it's periodically heated.</a:t>
            </a:r>
          </a:p>
          <a:p>
            <a:endParaRPr lang="en-ZA" dirty="0"/>
          </a:p>
        </p:txBody>
      </p:sp>
      <p:sp>
        <p:nvSpPr>
          <p:cNvPr id="4" name="Slide Number Placeholder 3"/>
          <p:cNvSpPr>
            <a:spLocks noGrp="1"/>
          </p:cNvSpPr>
          <p:nvPr>
            <p:ph type="sldNum" sz="quarter" idx="5"/>
          </p:nvPr>
        </p:nvSpPr>
        <p:spPr/>
        <p:txBody>
          <a:bodyPr/>
          <a:lstStyle/>
          <a:p>
            <a:fld id="{658F3751-2F70-45CD-BACD-D627332997DB}" type="slidenum">
              <a:rPr lang="en-ZA" smtClean="0"/>
              <a:t>13</a:t>
            </a:fld>
            <a:endParaRPr lang="en-ZA"/>
          </a:p>
        </p:txBody>
      </p:sp>
    </p:spTree>
    <p:extLst>
      <p:ext uri="{BB962C8B-B14F-4D97-AF65-F5344CB8AC3E}">
        <p14:creationId xmlns:p14="http://schemas.microsoft.com/office/powerpoint/2010/main" val="191064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both light and dark regions contain Mo and Re but differ in brightness, it likely indicates </a:t>
            </a:r>
            <a:r>
              <a:rPr lang="en-US" b="1" dirty="0"/>
              <a:t>variations in Re content</a:t>
            </a:r>
            <a:r>
              <a:rPr lang="en-US" dirty="0"/>
              <a:t>, not elemental purity. You are probably observing </a:t>
            </a:r>
            <a:r>
              <a:rPr lang="en-US" b="1" dirty="0"/>
              <a:t>microstructural phase separation</a:t>
            </a:r>
            <a:r>
              <a:rPr lang="en-US" dirty="0"/>
              <a:t>, such as BCC (Mo-rich) and A15 (</a:t>
            </a:r>
            <a:r>
              <a:rPr lang="en-US" dirty="0" err="1"/>
              <a:t>Mo₃Re-type</a:t>
            </a:r>
            <a:r>
              <a:rPr lang="en-US" dirty="0"/>
              <a:t>) regions.</a:t>
            </a:r>
          </a:p>
          <a:p>
            <a:endParaRPr lang="en-ZA" dirty="0"/>
          </a:p>
        </p:txBody>
      </p:sp>
      <p:sp>
        <p:nvSpPr>
          <p:cNvPr id="4" name="Slide Number Placeholder 3"/>
          <p:cNvSpPr>
            <a:spLocks noGrp="1"/>
          </p:cNvSpPr>
          <p:nvPr>
            <p:ph type="sldNum" sz="quarter" idx="5"/>
          </p:nvPr>
        </p:nvSpPr>
        <p:spPr/>
        <p:txBody>
          <a:bodyPr/>
          <a:lstStyle/>
          <a:p>
            <a:fld id="{658F3751-2F70-45CD-BACD-D627332997DB}" type="slidenum">
              <a:rPr lang="en-ZA" smtClean="0"/>
              <a:t>16</a:t>
            </a:fld>
            <a:endParaRPr lang="en-ZA"/>
          </a:p>
        </p:txBody>
      </p:sp>
    </p:spTree>
    <p:extLst>
      <p:ext uri="{BB962C8B-B14F-4D97-AF65-F5344CB8AC3E}">
        <p14:creationId xmlns:p14="http://schemas.microsoft.com/office/powerpoint/2010/main" val="233635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58F3751-2F70-45CD-BACD-D627332997DB}" type="slidenum">
              <a:rPr lang="en-ZA" smtClean="0"/>
              <a:t>17</a:t>
            </a:fld>
            <a:endParaRPr lang="en-ZA"/>
          </a:p>
        </p:txBody>
      </p:sp>
    </p:spTree>
    <p:extLst>
      <p:ext uri="{BB962C8B-B14F-4D97-AF65-F5344CB8AC3E}">
        <p14:creationId xmlns:p14="http://schemas.microsoft.com/office/powerpoint/2010/main" val="141158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58F3751-2F70-45CD-BACD-D627332997DB}" type="slidenum">
              <a:rPr lang="en-ZA" smtClean="0"/>
              <a:t>18</a:t>
            </a:fld>
            <a:endParaRPr lang="en-ZA"/>
          </a:p>
        </p:txBody>
      </p:sp>
    </p:spTree>
    <p:extLst>
      <p:ext uri="{BB962C8B-B14F-4D97-AF65-F5344CB8AC3E}">
        <p14:creationId xmlns:p14="http://schemas.microsoft.com/office/powerpoint/2010/main" val="1320694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0E52FD-4575-996C-99F4-C7B0CD415E85}"/>
              </a:ext>
            </a:extLst>
          </p:cNvPr>
          <p:cNvPicPr>
            <a:picLocks noChangeAspect="1"/>
          </p:cNvPicPr>
          <p:nvPr userDrawn="1"/>
        </p:nvPicPr>
        <p:blipFill>
          <a:blip r:embed="rId2"/>
          <a:srcRect/>
          <a:stretch/>
        </p:blipFill>
        <p:spPr>
          <a:xfrm>
            <a:off x="0" y="-916813"/>
            <a:ext cx="14123830" cy="7944652"/>
          </a:xfrm>
          <a:prstGeom prst="rect">
            <a:avLst/>
          </a:prstGeom>
        </p:spPr>
      </p:pic>
      <p:sp>
        <p:nvSpPr>
          <p:cNvPr id="2" name="Title 1">
            <a:extLst>
              <a:ext uri="{FF2B5EF4-FFF2-40B4-BE49-F238E27FC236}">
                <a16:creationId xmlns:a16="http://schemas.microsoft.com/office/drawing/2014/main" id="{B106D102-D250-1C60-2534-D3381C827ABF}"/>
              </a:ext>
            </a:extLst>
          </p:cNvPr>
          <p:cNvSpPr>
            <a:spLocks noGrp="1"/>
          </p:cNvSpPr>
          <p:nvPr>
            <p:ph type="title" hasCustomPrompt="1"/>
          </p:nvPr>
        </p:nvSpPr>
        <p:spPr>
          <a:xfrm>
            <a:off x="484121" y="-1344127"/>
            <a:ext cx="5198247" cy="854627"/>
          </a:xfrm>
        </p:spPr>
        <p:txBody>
          <a:bodyPr anchor="b">
            <a:normAutofit/>
          </a:bodyPr>
          <a:lstStyle>
            <a:lvl1pPr>
              <a:defRPr sz="5500">
                <a:solidFill>
                  <a:schemeClr val="bg2"/>
                </a:solidFill>
                <a:latin typeface="Ubuntu" panose="020B0504030602030204" pitchFamily="34" charset="0"/>
              </a:defRPr>
            </a:lvl1pPr>
          </a:lstStyle>
          <a:p>
            <a:r>
              <a:rPr lang="en-GB" dirty="0"/>
              <a:t>01 Divider slide</a:t>
            </a:r>
            <a:endParaRPr lang="en-US" dirty="0"/>
          </a:p>
        </p:txBody>
      </p:sp>
      <p:pic>
        <p:nvPicPr>
          <p:cNvPr id="6" name="Graphic 5">
            <a:extLst>
              <a:ext uri="{FF2B5EF4-FFF2-40B4-BE49-F238E27FC236}">
                <a16:creationId xmlns:a16="http://schemas.microsoft.com/office/drawing/2014/main" id="{E871CDC9-DE21-144E-4883-56D7DF46BA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68041" y="546091"/>
            <a:ext cx="2204527" cy="2200328"/>
          </a:xfrm>
          <a:prstGeom prst="rect">
            <a:avLst/>
          </a:prstGeom>
        </p:spPr>
      </p:pic>
    </p:spTree>
    <p:extLst>
      <p:ext uri="{BB962C8B-B14F-4D97-AF65-F5344CB8AC3E}">
        <p14:creationId xmlns:p14="http://schemas.microsoft.com/office/powerpoint/2010/main" val="14257276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userDrawn="1">
          <p15:clr>
            <a:srgbClr val="FBAE40"/>
          </p15:clr>
        </p15:guide>
        <p15:guide id="4" orient="horz" pos="4320" userDrawn="1">
          <p15:clr>
            <a:srgbClr val="FBAE40"/>
          </p15:clr>
        </p15:guide>
        <p15:guide id="5" orient="horz" userDrawn="1">
          <p15:clr>
            <a:srgbClr val="FBAE40"/>
          </p15:clr>
        </p15:guide>
        <p15:guide id="6" pos="76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BED95A-D397-92ED-6A78-72B7752B5BAE}"/>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106D102-D250-1C60-2534-D3381C827ABF}"/>
              </a:ext>
            </a:extLst>
          </p:cNvPr>
          <p:cNvSpPr>
            <a:spLocks noGrp="1"/>
          </p:cNvSpPr>
          <p:nvPr>
            <p:ph type="title" hasCustomPrompt="1"/>
          </p:nvPr>
        </p:nvSpPr>
        <p:spPr>
          <a:xfrm>
            <a:off x="831850" y="3001686"/>
            <a:ext cx="5198247" cy="854627"/>
          </a:xfrm>
        </p:spPr>
        <p:txBody>
          <a:bodyPr anchor="b">
            <a:normAutofit/>
          </a:bodyPr>
          <a:lstStyle>
            <a:lvl1pPr>
              <a:defRPr sz="5500">
                <a:solidFill>
                  <a:schemeClr val="bg1"/>
                </a:solidFill>
                <a:latin typeface="Ubuntu" panose="020B0504030602030204" pitchFamily="34" charset="0"/>
              </a:defRPr>
            </a:lvl1pPr>
          </a:lstStyle>
          <a:p>
            <a:r>
              <a:rPr lang="en-GB" dirty="0"/>
              <a:t>03 Divider slide</a:t>
            </a:r>
            <a:endParaRPr lang="en-US" dirty="0"/>
          </a:p>
        </p:txBody>
      </p:sp>
      <p:pic>
        <p:nvPicPr>
          <p:cNvPr id="6" name="Graphic 5">
            <a:extLst>
              <a:ext uri="{FF2B5EF4-FFF2-40B4-BE49-F238E27FC236}">
                <a16:creationId xmlns:a16="http://schemas.microsoft.com/office/drawing/2014/main" id="{DCDC8AC8-5120-44A5-481C-71E4449D5D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24084" y="2595093"/>
            <a:ext cx="3337470" cy="1616298"/>
          </a:xfrm>
          <a:prstGeom prst="rect">
            <a:avLst/>
          </a:prstGeom>
        </p:spPr>
      </p:pic>
    </p:spTree>
    <p:extLst>
      <p:ext uri="{BB962C8B-B14F-4D97-AF65-F5344CB8AC3E}">
        <p14:creationId xmlns:p14="http://schemas.microsoft.com/office/powerpoint/2010/main" val="126903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84E8AE-F4AE-E643-4242-9C9368147DF8}"/>
              </a:ext>
            </a:extLst>
          </p:cNvPr>
          <p:cNvPicPr>
            <a:picLocks noChangeAspect="1"/>
          </p:cNvPicPr>
          <p:nvPr userDrawn="1"/>
        </p:nvPicPr>
        <p:blipFill>
          <a:blip r:embed="rId2"/>
          <a:srcRect/>
          <a:stretch/>
        </p:blipFill>
        <p:spPr>
          <a:xfrm>
            <a:off x="0" y="0"/>
            <a:ext cx="12192000" cy="6858000"/>
          </a:xfrm>
          <a:prstGeom prst="rect">
            <a:avLst/>
          </a:prstGeom>
          <a:effectLst/>
        </p:spPr>
      </p:pic>
      <p:pic>
        <p:nvPicPr>
          <p:cNvPr id="5" name="Picture 4">
            <a:extLst>
              <a:ext uri="{FF2B5EF4-FFF2-40B4-BE49-F238E27FC236}">
                <a16:creationId xmlns:a16="http://schemas.microsoft.com/office/drawing/2014/main" id="{034E0E38-7EE9-147A-A902-20492789E8EE}"/>
              </a:ext>
            </a:extLst>
          </p:cNvPr>
          <p:cNvPicPr>
            <a:picLocks noChangeAspect="1"/>
          </p:cNvPicPr>
          <p:nvPr userDrawn="1"/>
        </p:nvPicPr>
        <p:blipFill>
          <a:blip r:embed="rId3"/>
          <a:srcRect/>
          <a:stretch/>
        </p:blipFill>
        <p:spPr>
          <a:xfrm>
            <a:off x="0" y="6443218"/>
            <a:ext cx="12192000" cy="258055"/>
          </a:xfrm>
          <a:prstGeom prst="rect">
            <a:avLst/>
          </a:prstGeom>
        </p:spPr>
      </p:pic>
      <p:sp>
        <p:nvSpPr>
          <p:cNvPr id="2" name="Title 1">
            <a:extLst>
              <a:ext uri="{FF2B5EF4-FFF2-40B4-BE49-F238E27FC236}">
                <a16:creationId xmlns:a16="http://schemas.microsoft.com/office/drawing/2014/main" id="{B106D102-D250-1C60-2534-D3381C827ABF}"/>
              </a:ext>
            </a:extLst>
          </p:cNvPr>
          <p:cNvSpPr>
            <a:spLocks noGrp="1"/>
          </p:cNvSpPr>
          <p:nvPr>
            <p:ph type="title" hasCustomPrompt="1"/>
          </p:nvPr>
        </p:nvSpPr>
        <p:spPr>
          <a:xfrm>
            <a:off x="831850" y="3001686"/>
            <a:ext cx="5198247" cy="854627"/>
          </a:xfrm>
        </p:spPr>
        <p:txBody>
          <a:bodyPr anchor="b">
            <a:normAutofit/>
          </a:bodyPr>
          <a:lstStyle>
            <a:lvl1pPr>
              <a:defRPr sz="5500">
                <a:solidFill>
                  <a:schemeClr val="bg1"/>
                </a:solidFill>
                <a:latin typeface="Ubuntu" panose="020B0504030602030204" pitchFamily="34" charset="0"/>
              </a:defRPr>
            </a:lvl1pPr>
          </a:lstStyle>
          <a:p>
            <a:r>
              <a:rPr lang="en-GB" dirty="0"/>
              <a:t>04 Divider slide</a:t>
            </a:r>
            <a:endParaRPr lang="en-US" dirty="0"/>
          </a:p>
        </p:txBody>
      </p:sp>
      <p:pic>
        <p:nvPicPr>
          <p:cNvPr id="4" name="Graphic 3">
            <a:extLst>
              <a:ext uri="{FF2B5EF4-FFF2-40B4-BE49-F238E27FC236}">
                <a16:creationId xmlns:a16="http://schemas.microsoft.com/office/drawing/2014/main" id="{C0241C1C-2869-D69F-4DED-06EC6C3125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34906" y="425004"/>
            <a:ext cx="2893454" cy="1320084"/>
          </a:xfrm>
          <a:prstGeom prst="rect">
            <a:avLst/>
          </a:prstGeom>
        </p:spPr>
      </p:pic>
    </p:spTree>
    <p:extLst>
      <p:ext uri="{BB962C8B-B14F-4D97-AF65-F5344CB8AC3E}">
        <p14:creationId xmlns:p14="http://schemas.microsoft.com/office/powerpoint/2010/main" val="2757451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C16766-6311-B45E-725A-C1343C00A436}"/>
              </a:ext>
            </a:extLst>
          </p:cNvPr>
          <p:cNvPicPr>
            <a:picLocks noChangeAspect="1"/>
          </p:cNvPicPr>
          <p:nvPr userDrawn="1"/>
        </p:nvPicPr>
        <p:blipFill>
          <a:blip r:embed="rId2"/>
          <a:srcRect/>
          <a:stretch/>
        </p:blipFill>
        <p:spPr>
          <a:xfrm>
            <a:off x="0" y="6443218"/>
            <a:ext cx="12192000" cy="258055"/>
          </a:xfrm>
          <a:prstGeom prst="rect">
            <a:avLst/>
          </a:prstGeom>
        </p:spPr>
      </p:pic>
      <p:sp>
        <p:nvSpPr>
          <p:cNvPr id="2" name="Title 1">
            <a:extLst>
              <a:ext uri="{FF2B5EF4-FFF2-40B4-BE49-F238E27FC236}">
                <a16:creationId xmlns:a16="http://schemas.microsoft.com/office/drawing/2014/main" id="{D6AE78D9-4E4D-8540-DA12-765E82924179}"/>
              </a:ext>
            </a:extLst>
          </p:cNvPr>
          <p:cNvSpPr>
            <a:spLocks noGrp="1"/>
          </p:cNvSpPr>
          <p:nvPr>
            <p:ph type="title"/>
          </p:nvPr>
        </p:nvSpPr>
        <p:spPr/>
        <p:txBody>
          <a:bodyPr/>
          <a:lstStyle>
            <a:lvl1pPr>
              <a:defRPr>
                <a:latin typeface="Ubuntu" panose="020B0504030602030204" pitchFamily="34" charset="0"/>
              </a:defRPr>
            </a:lvl1pPr>
          </a:lstStyle>
          <a:p>
            <a:r>
              <a:rPr lang="en-US" dirty="0"/>
              <a:t>Click to edit Master title style</a:t>
            </a:r>
            <a:endParaRPr lang="en-ZA" dirty="0"/>
          </a:p>
        </p:txBody>
      </p:sp>
      <p:sp>
        <p:nvSpPr>
          <p:cNvPr id="4" name="Footer Placeholder 3">
            <a:extLst>
              <a:ext uri="{FF2B5EF4-FFF2-40B4-BE49-F238E27FC236}">
                <a16:creationId xmlns:a16="http://schemas.microsoft.com/office/drawing/2014/main" id="{CFA7E7A3-091A-34A4-5496-B38BCE234721}"/>
              </a:ext>
            </a:extLst>
          </p:cNvPr>
          <p:cNvSpPr>
            <a:spLocks noGrp="1"/>
          </p:cNvSpPr>
          <p:nvPr>
            <p:ph type="ftr" sz="quarter" idx="11"/>
          </p:nvPr>
        </p:nvSpPr>
        <p:spPr>
          <a:xfrm>
            <a:off x="838199" y="6078093"/>
            <a:ext cx="7221071" cy="365125"/>
          </a:xfrm>
        </p:spPr>
        <p:txBody>
          <a:bodyPr/>
          <a:lstStyle>
            <a:lvl1pPr algn="l">
              <a:defRPr b="0" i="1">
                <a:solidFill>
                  <a:schemeClr val="bg1">
                    <a:lumMod val="75000"/>
                  </a:schemeClr>
                </a:solidFill>
                <a:latin typeface="Ubuntu" panose="020B0504030602030204" pitchFamily="34" charset="0"/>
              </a:defRPr>
            </a:lvl1pPr>
          </a:lstStyle>
          <a:p>
            <a:r>
              <a:rPr lang="en-ZA" dirty="0"/>
              <a:t>20 years of impact, 20 years of innovation, 20 years of integrity, and 20 years of inclusivity.</a:t>
            </a:r>
            <a:endParaRPr lang="en-US" dirty="0"/>
          </a:p>
        </p:txBody>
      </p:sp>
      <p:sp>
        <p:nvSpPr>
          <p:cNvPr id="5" name="Slide Number Placeholder 4">
            <a:extLst>
              <a:ext uri="{FF2B5EF4-FFF2-40B4-BE49-F238E27FC236}">
                <a16:creationId xmlns:a16="http://schemas.microsoft.com/office/drawing/2014/main" id="{023CA6D0-449A-F770-5C5B-4936805B33D8}"/>
              </a:ext>
            </a:extLst>
          </p:cNvPr>
          <p:cNvSpPr>
            <a:spLocks noGrp="1"/>
          </p:cNvSpPr>
          <p:nvPr>
            <p:ph type="sldNum" sz="quarter" idx="12"/>
          </p:nvPr>
        </p:nvSpPr>
        <p:spPr>
          <a:xfrm>
            <a:off x="9010434" y="6078092"/>
            <a:ext cx="2743200" cy="365125"/>
          </a:xfrm>
        </p:spPr>
        <p:txBody>
          <a:bodyPr/>
          <a:lstStyle/>
          <a:p>
            <a:fld id="{53F1D2AD-B65D-2A4C-9CE4-79F3C7D54B85}" type="slidenum">
              <a:rPr lang="en-US" smtClean="0"/>
              <a:t>‹#›</a:t>
            </a:fld>
            <a:endParaRPr lang="en-US"/>
          </a:p>
        </p:txBody>
      </p:sp>
    </p:spTree>
    <p:extLst>
      <p:ext uri="{BB962C8B-B14F-4D97-AF65-F5344CB8AC3E}">
        <p14:creationId xmlns:p14="http://schemas.microsoft.com/office/powerpoint/2010/main" val="10711257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16595-71FC-BF29-8EBC-335606B60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CDE0455-E65A-7AD2-F3A4-BEB59527B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151C5B-C171-5E41-D652-D1B946737A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01F8D-5D46-FB42-9B99-095F1AFFFD0F}" type="datetimeFigureOut">
              <a:rPr lang="en-US" smtClean="0"/>
              <a:t>7/7/2025</a:t>
            </a:fld>
            <a:endParaRPr lang="en-US"/>
          </a:p>
        </p:txBody>
      </p:sp>
      <p:sp>
        <p:nvSpPr>
          <p:cNvPr id="5" name="Footer Placeholder 4">
            <a:extLst>
              <a:ext uri="{FF2B5EF4-FFF2-40B4-BE49-F238E27FC236}">
                <a16:creationId xmlns:a16="http://schemas.microsoft.com/office/drawing/2014/main" id="{818C64BF-D9A2-0662-B07E-B17BF87CC1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BA3EB6-BFE5-0FCB-15AE-75B2456A6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F1D2AD-B65D-2A4C-9CE4-79F3C7D54B85}" type="slidenum">
              <a:rPr lang="en-US" smtClean="0"/>
              <a:t>‹#›</a:t>
            </a:fld>
            <a:endParaRPr lang="en-US"/>
          </a:p>
        </p:txBody>
      </p:sp>
    </p:spTree>
    <p:extLst>
      <p:ext uri="{BB962C8B-B14F-4D97-AF65-F5344CB8AC3E}">
        <p14:creationId xmlns:p14="http://schemas.microsoft.com/office/powerpoint/2010/main" val="868112496"/>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62"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7/06/relationships/model3d" Target="../media/model3d1.glb"/><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7/06/relationships/model3d" Target="../media/model3d1.glb"/><Relationship Id="rId7" Type="http://schemas.openxmlformats.org/officeDocument/2006/relationships/customXml" Target="../ink/ink3.xml"/><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11" Type="http://schemas.microsoft.com/office/2017/06/relationships/model3d" Target="../media/model3d2.glb"/><Relationship Id="rId5" Type="http://schemas.openxmlformats.org/officeDocument/2006/relationships/customXml" Target="../ink/ink2.xml"/><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customXml" Target="../ink/ink4.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17/06/relationships/model3d" Target="../media/model3d3.glb"/><Relationship Id="rId7" Type="http://schemas.openxmlformats.org/officeDocument/2006/relationships/customXml" Target="../ink/ink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0.png"/><Relationship Id="rId5" Type="http://schemas.microsoft.com/office/2017/06/relationships/model3d" Target="../media/model3d2.glb"/><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customXml" Target="../ink/ink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80.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C0279F-0ACC-48C2-D0FF-380A0146FF56}"/>
              </a:ext>
            </a:extLst>
          </p:cNvPr>
          <p:cNvPicPr>
            <a:picLocks noChangeAspect="1"/>
          </p:cNvPicPr>
          <p:nvPr/>
        </p:nvPicPr>
        <p:blipFill>
          <a:blip r:embed="rId2"/>
          <a:stretch>
            <a:fillRect/>
          </a:stretch>
        </p:blipFill>
        <p:spPr>
          <a:xfrm>
            <a:off x="8834024" y="3242288"/>
            <a:ext cx="3180056" cy="1592182"/>
          </a:xfrm>
          <a:prstGeom prst="rect">
            <a:avLst/>
          </a:prstGeom>
        </p:spPr>
      </p:pic>
    </p:spTree>
    <p:extLst>
      <p:ext uri="{BB962C8B-B14F-4D97-AF65-F5344CB8AC3E}">
        <p14:creationId xmlns:p14="http://schemas.microsoft.com/office/powerpoint/2010/main" val="2432615803"/>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7C03C0-01CA-0822-D453-1B51327F77AA}"/>
              </a:ext>
            </a:extLst>
          </p:cNvPr>
          <p:cNvSpPr/>
          <p:nvPr/>
        </p:nvSpPr>
        <p:spPr>
          <a:xfrm>
            <a:off x="1756287" y="2375527"/>
            <a:ext cx="8679426" cy="1586874"/>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Experimental Procedure</a:t>
            </a:r>
          </a:p>
        </p:txBody>
      </p:sp>
      <p:sp>
        <p:nvSpPr>
          <p:cNvPr id="4" name="Slide Number Placeholder 1">
            <a:extLst>
              <a:ext uri="{FF2B5EF4-FFF2-40B4-BE49-F238E27FC236}">
                <a16:creationId xmlns:a16="http://schemas.microsoft.com/office/drawing/2014/main" id="{1C9A30FB-1F2F-AE79-65EC-8D38ECA31F34}"/>
              </a:ext>
            </a:extLst>
          </p:cNvPr>
          <p:cNvSpPr txBox="1">
            <a:spLocks/>
          </p:cNvSpPr>
          <p:nvPr/>
        </p:nvSpPr>
        <p:spPr>
          <a:xfrm>
            <a:off x="11640833" y="6018212"/>
            <a:ext cx="551167" cy="365125"/>
          </a:xfrm>
          <a:prstGeom prst="rect">
            <a:avLst/>
          </a:prstGeom>
          <a:solidFill>
            <a:srgbClr val="00B0F0"/>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C131B6-BBAC-4EF4-8003-2626E0CD8D9C}" type="slidenum">
              <a:rPr lang="en-ZA" smtClean="0">
                <a:solidFill>
                  <a:schemeClr val="bg1"/>
                </a:solidFill>
              </a:rPr>
              <a:pPr/>
              <a:t>10</a:t>
            </a:fld>
            <a:endParaRPr lang="en-ZA" dirty="0">
              <a:solidFill>
                <a:schemeClr val="bg1"/>
              </a:solidFill>
            </a:endParaRPr>
          </a:p>
        </p:txBody>
      </p:sp>
    </p:spTree>
    <p:extLst>
      <p:ext uri="{BB962C8B-B14F-4D97-AF65-F5344CB8AC3E}">
        <p14:creationId xmlns:p14="http://schemas.microsoft.com/office/powerpoint/2010/main" val="69133900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AB0295-A624-81F4-D2AC-AD51EB2DC030}"/>
              </a:ext>
            </a:extLst>
          </p:cNvPr>
          <p:cNvSpPr/>
          <p:nvPr/>
        </p:nvSpPr>
        <p:spPr>
          <a:xfrm>
            <a:off x="14747" y="14748"/>
            <a:ext cx="4268495" cy="112692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Experimental Procedure</a:t>
            </a:r>
          </a:p>
        </p:txBody>
      </p:sp>
      <p:cxnSp>
        <p:nvCxnSpPr>
          <p:cNvPr id="4" name="Straight Arrow Connector 3">
            <a:extLst>
              <a:ext uri="{FF2B5EF4-FFF2-40B4-BE49-F238E27FC236}">
                <a16:creationId xmlns:a16="http://schemas.microsoft.com/office/drawing/2014/main" id="{DC1E71B6-C802-9A32-1199-807B56F0F5D1}"/>
              </a:ext>
            </a:extLst>
          </p:cNvPr>
          <p:cNvCxnSpPr>
            <a:cxnSpLocks/>
            <a:stCxn id="6" idx="3"/>
            <a:endCxn id="8" idx="1"/>
          </p:cNvCxnSpPr>
          <p:nvPr/>
        </p:nvCxnSpPr>
        <p:spPr>
          <a:xfrm flipV="1">
            <a:off x="4584851" y="3115713"/>
            <a:ext cx="724485" cy="5691"/>
          </a:xfrm>
          <a:prstGeom prst="straightConnector1">
            <a:avLst/>
          </a:prstGeom>
          <a:ln w="635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Flowchart: Preparation 4">
            <a:extLst>
              <a:ext uri="{FF2B5EF4-FFF2-40B4-BE49-F238E27FC236}">
                <a16:creationId xmlns:a16="http://schemas.microsoft.com/office/drawing/2014/main" id="{0C543976-8099-E7B7-E804-3A8AB9A188D4}"/>
              </a:ext>
            </a:extLst>
          </p:cNvPr>
          <p:cNvSpPr/>
          <p:nvPr/>
        </p:nvSpPr>
        <p:spPr>
          <a:xfrm>
            <a:off x="68744" y="2667154"/>
            <a:ext cx="1830024" cy="929149"/>
          </a:xfrm>
          <a:prstGeom prst="flowChartPreparation">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latin typeface="Times New Roman" panose="02020603050405020304" pitchFamily="18" charset="0"/>
                <a:cs typeface="Times New Roman" panose="02020603050405020304" pitchFamily="18" charset="0"/>
              </a:rPr>
              <a:t>ALLOYS</a:t>
            </a:r>
          </a:p>
        </p:txBody>
      </p:sp>
      <p:sp>
        <p:nvSpPr>
          <p:cNvPr id="6" name="Wave 5">
            <a:extLst>
              <a:ext uri="{FF2B5EF4-FFF2-40B4-BE49-F238E27FC236}">
                <a16:creationId xmlns:a16="http://schemas.microsoft.com/office/drawing/2014/main" id="{2D15DB69-7174-724C-BB11-CF11A15FFD19}"/>
              </a:ext>
            </a:extLst>
          </p:cNvPr>
          <p:cNvSpPr/>
          <p:nvPr/>
        </p:nvSpPr>
        <p:spPr>
          <a:xfrm>
            <a:off x="2610979" y="2395263"/>
            <a:ext cx="1973872" cy="1452282"/>
          </a:xfrm>
          <a:prstGeom prst="wave">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latin typeface="Times New Roman" panose="02020603050405020304" pitchFamily="18" charset="0"/>
                <a:cs typeface="Times New Roman" panose="02020603050405020304" pitchFamily="18" charset="0"/>
              </a:rPr>
              <a:t>Arc-Melting technique</a:t>
            </a:r>
          </a:p>
        </p:txBody>
      </p:sp>
      <p:cxnSp>
        <p:nvCxnSpPr>
          <p:cNvPr id="7" name="Straight Arrow Connector 6">
            <a:extLst>
              <a:ext uri="{FF2B5EF4-FFF2-40B4-BE49-F238E27FC236}">
                <a16:creationId xmlns:a16="http://schemas.microsoft.com/office/drawing/2014/main" id="{5A3B4E73-02AE-FDB7-8261-C1BD8B7AAF99}"/>
              </a:ext>
            </a:extLst>
          </p:cNvPr>
          <p:cNvCxnSpPr>
            <a:cxnSpLocks/>
            <a:stCxn id="5" idx="3"/>
            <a:endCxn id="6" idx="1"/>
          </p:cNvCxnSpPr>
          <p:nvPr/>
        </p:nvCxnSpPr>
        <p:spPr>
          <a:xfrm flipV="1">
            <a:off x="1898768" y="3121404"/>
            <a:ext cx="712211" cy="10325"/>
          </a:xfrm>
          <a:prstGeom prst="straightConnector1">
            <a:avLst/>
          </a:prstGeom>
          <a:ln w="635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mc:Choice xmlns:am3d="http://schemas.microsoft.com/office/drawing/2017/model3d" Requires="am3d">
          <p:graphicFrame>
            <p:nvGraphicFramePr>
              <p:cNvPr id="8" name="3D Model 7" descr="Dark Gray Hemisphere">
                <a:extLst>
                  <a:ext uri="{FF2B5EF4-FFF2-40B4-BE49-F238E27FC236}">
                    <a16:creationId xmlns:a16="http://schemas.microsoft.com/office/drawing/2014/main" id="{4A648D61-2CC1-137C-546A-2210F483C995}"/>
                  </a:ext>
                </a:extLst>
              </p:cNvPr>
              <p:cNvGraphicFramePr>
                <a:graphicFrameLocks noChangeAspect="1"/>
              </p:cNvGraphicFramePr>
              <p:nvPr>
                <p:extLst>
                  <p:ext uri="{D42A27DB-BD31-4B8C-83A1-F6EECF244321}">
                    <p14:modId xmlns:p14="http://schemas.microsoft.com/office/powerpoint/2010/main" val="3353455963"/>
                  </p:ext>
                </p:extLst>
              </p:nvPr>
            </p:nvGraphicFramePr>
            <p:xfrm>
              <a:off x="5363648" y="2549055"/>
              <a:ext cx="2180903" cy="1133309"/>
            </p:xfrm>
            <a:graphic>
              <a:graphicData uri="http://schemas.microsoft.com/office/drawing/2017/model3d">
                <am3d:model3d r:embed="rId2">
                  <am3d:spPr>
                    <a:xfrm>
                      <a:off x="0" y="0"/>
                      <a:ext cx="2180903" cy="1133309"/>
                    </a:xfrm>
                    <a:prstGeom prst="rect">
                      <a:avLst/>
                    </a:prstGeom>
                  </am3d:spPr>
                  <am3d:camera>
                    <am3d:pos x="0" y="0" z="70522459"/>
                    <am3d:up dx="0" dy="36000000" dz="0"/>
                    <am3d:lookAt x="0" y="0" z="0"/>
                    <am3d:perspective fov="2700000"/>
                  </am3d:camera>
                  <am3d:trans>
                    <am3d:meterPerModelUnit n="6553073" d="1000000"/>
                    <am3d:preTrans dx="9" dy="-8999683" dz="-344461"/>
                    <am3d:scale>
                      <am3d:sx n="1000000" d="1000000"/>
                      <am3d:sy n="1000000" d="1000000"/>
                      <am3d:sz n="1000000" d="1000000"/>
                    </am3d:scale>
                    <am3d:rot ax="-8702381" ay="4187879" az="-8803714"/>
                    <am3d:postTrans dx="0" dy="0" dz="0"/>
                  </am3d:trans>
                  <am3d:raster rName="Office3DRenderer" rVer="16.0.8326">
                    <am3d:blip r:embed="rId3"/>
                  </am3d:raster>
                  <am3d:objViewport viewportSz="31904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Dark Gray Hemisphere">
                <a:extLst>
                  <a:ext uri="{FF2B5EF4-FFF2-40B4-BE49-F238E27FC236}">
                    <a16:creationId xmlns:a16="http://schemas.microsoft.com/office/drawing/2014/main" id="{4A648D61-2CC1-137C-546A-2210F483C995}"/>
                  </a:ext>
                </a:extLst>
              </p:cNvPr>
              <p:cNvPicPr>
                <a:picLocks noGrp="1" noRot="1" noChangeAspect="1" noMove="1" noResize="1" noEditPoints="1" noAdjustHandles="1" noChangeArrowheads="1" noChangeShapeType="1" noCrop="1"/>
              </p:cNvPicPr>
              <p:nvPr/>
            </p:nvPicPr>
            <p:blipFill>
              <a:blip r:embed="rId3"/>
              <a:stretch>
                <a:fillRect/>
              </a:stretch>
            </p:blipFill>
            <p:spPr>
              <a:xfrm>
                <a:off x="5363648" y="2549055"/>
                <a:ext cx="2180903" cy="1133309"/>
              </a:xfrm>
              <a:prstGeom prst="rect">
                <a:avLst/>
              </a:prstGeom>
            </p:spPr>
          </p:pic>
        </mc:Fallback>
      </mc:AlternateContent>
      <p:sp>
        <p:nvSpPr>
          <p:cNvPr id="16" name="Rectangle 15">
            <a:extLst>
              <a:ext uri="{FF2B5EF4-FFF2-40B4-BE49-F238E27FC236}">
                <a16:creationId xmlns:a16="http://schemas.microsoft.com/office/drawing/2014/main" id="{6377DE60-150C-8041-4D60-A41DBA05E829}"/>
              </a:ext>
            </a:extLst>
          </p:cNvPr>
          <p:cNvSpPr/>
          <p:nvPr/>
        </p:nvSpPr>
        <p:spPr>
          <a:xfrm>
            <a:off x="68744" y="1198988"/>
            <a:ext cx="1667066" cy="485969"/>
          </a:xfrm>
          <a:prstGeom prst="rect">
            <a:avLst/>
          </a:prstGeom>
          <a:solidFill>
            <a:schemeClr val="bg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latin typeface="Times New Roman" panose="02020603050405020304" pitchFamily="18" charset="0"/>
                <a:cs typeface="Times New Roman" panose="02020603050405020304" pitchFamily="18" charset="0"/>
              </a:rPr>
              <a:t>SYNTHESIS</a:t>
            </a:r>
          </a:p>
        </p:txBody>
      </p:sp>
      <p:sp>
        <p:nvSpPr>
          <p:cNvPr id="17" name="Slide Number Placeholder 7">
            <a:extLst>
              <a:ext uri="{FF2B5EF4-FFF2-40B4-BE49-F238E27FC236}">
                <a16:creationId xmlns:a16="http://schemas.microsoft.com/office/drawing/2014/main" id="{F2C3E7BB-A91E-22B6-59E2-4B749B32611B}"/>
              </a:ext>
            </a:extLst>
          </p:cNvPr>
          <p:cNvSpPr>
            <a:spLocks noGrp="1"/>
          </p:cNvSpPr>
          <p:nvPr>
            <p:ph type="sldNum" sz="quarter" idx="12"/>
          </p:nvPr>
        </p:nvSpPr>
        <p:spPr>
          <a:xfrm>
            <a:off x="11640833" y="6492875"/>
            <a:ext cx="551167"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11</a:t>
            </a:fld>
            <a:endParaRPr lang="en-ZA" sz="1800" dirty="0">
              <a:solidFill>
                <a:schemeClr val="bg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184A1D9-2B06-54BC-1402-06F03C04B5BF}"/>
              </a:ext>
            </a:extLst>
          </p:cNvPr>
          <p:cNvSpPr txBox="1"/>
          <p:nvPr/>
        </p:nvSpPr>
        <p:spPr>
          <a:xfrm>
            <a:off x="7764651" y="92989"/>
            <a:ext cx="4405099" cy="6370975"/>
          </a:xfrm>
          <a:prstGeom prst="rect">
            <a:avLst/>
          </a:prstGeom>
          <a:noFill/>
        </p:spPr>
        <p:txBody>
          <a:bodyPr wrap="square">
            <a:spAutoFit/>
          </a:bodyPr>
          <a:lstStyle/>
          <a:p>
            <a:pPr lvl="0">
              <a:buFont typeface="Arial" panose="020B0604020202020204" pitchFamily="34" charset="0"/>
              <a:buChar char="•"/>
            </a:pPr>
            <a:r>
              <a:rPr lang="en-US" sz="2400" b="1" dirty="0">
                <a:solidFill>
                  <a:prstClr val="black"/>
                </a:solidFill>
                <a:latin typeface="Times New Roman" panose="02020603050405020304" pitchFamily="18" charset="0"/>
                <a:cs typeface="Times New Roman" panose="02020603050405020304" pitchFamily="18" charset="0"/>
              </a:rPr>
              <a:t>Synthesis Method</a:t>
            </a:r>
            <a:r>
              <a:rPr lang="en-US" sz="2400" dirty="0">
                <a:solidFill>
                  <a:prstClr val="black"/>
                </a:solidFill>
                <a:latin typeface="Times New Roman" panose="02020603050405020304" pitchFamily="18" charset="0"/>
                <a:cs typeface="Times New Roman" panose="02020603050405020304" pitchFamily="18" charset="0"/>
              </a:rPr>
              <a:t>: Arc furnace.</a:t>
            </a:r>
          </a:p>
          <a:p>
            <a:pPr lvl="0">
              <a:buFont typeface="Arial" panose="020B0604020202020204" pitchFamily="34" charset="0"/>
              <a:buChar char="•"/>
            </a:pPr>
            <a:r>
              <a:rPr lang="en-US" sz="2400" b="1" dirty="0">
                <a:solidFill>
                  <a:prstClr val="black"/>
                </a:solidFill>
                <a:latin typeface="Times New Roman" panose="02020603050405020304" pitchFamily="18" charset="0"/>
                <a:cs typeface="Times New Roman" panose="02020603050405020304" pitchFamily="18" charset="0"/>
              </a:rPr>
              <a:t>Materials</a:t>
            </a:r>
            <a:r>
              <a:rPr lang="en-US" sz="2400" dirty="0">
                <a:solidFill>
                  <a:prstClr val="black"/>
                </a:solidFill>
                <a:latin typeface="Times New Roman" panose="02020603050405020304" pitchFamily="18" charset="0"/>
                <a:cs typeface="Times New Roman" panose="02020603050405020304" pitchFamily="18" charset="0"/>
              </a:rPr>
              <a:t>: High-purity (99.9999%) molybdenum and rhenium in Argon atmosphere.</a:t>
            </a:r>
          </a:p>
          <a:p>
            <a:pPr lvl="0">
              <a:buFont typeface="Arial" panose="020B0604020202020204" pitchFamily="34" charset="0"/>
              <a:buChar char="•"/>
            </a:pPr>
            <a:r>
              <a:rPr lang="en-US" sz="2400" b="1" dirty="0">
                <a:solidFill>
                  <a:prstClr val="black"/>
                </a:solidFill>
                <a:latin typeface="Times New Roman" panose="02020603050405020304" pitchFamily="18" charset="0"/>
                <a:cs typeface="Times New Roman" panose="02020603050405020304" pitchFamily="18" charset="0"/>
              </a:rPr>
              <a:t>Process</a:t>
            </a:r>
            <a:r>
              <a:rPr lang="en-US" sz="2400" dirty="0">
                <a:solidFill>
                  <a:prstClr val="black"/>
                </a:solidFill>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Elements melted into a solid ingot, then remelted together.</a:t>
            </a:r>
          </a:p>
          <a:p>
            <a:pPr marL="742950" lvl="1" indent="-28575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Formed a homogeneous bulk alloy.</a:t>
            </a:r>
          </a:p>
          <a:p>
            <a:pPr marL="742950" lvl="1" indent="-28575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Button-shaped ingot underwent three cycles of crushing and remelting.</a:t>
            </a:r>
          </a:p>
          <a:p>
            <a:pPr marL="742950" lvl="1" indent="-28575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Each melting phase involved at least three flips in the arc furnace for homogeneity.</a:t>
            </a:r>
          </a:p>
        </p:txBody>
      </p:sp>
    </p:spTree>
    <p:extLst>
      <p:ext uri="{BB962C8B-B14F-4D97-AF65-F5344CB8AC3E}">
        <p14:creationId xmlns:p14="http://schemas.microsoft.com/office/powerpoint/2010/main" val="26738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60" presetClass="entr" presetSubtype="128"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additive="sum">
                                        <p:cTn id="46" dur="1000" fill="hold"/>
                                        <p:tgtEl>
                                          <p:spTgt spid="8"/>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47" dur="1000" fill="hold"/>
                                        <p:tgtEl>
                                          <p:spTgt spid="8"/>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8" dur="1000" fill="hold"/>
                                        <p:tgtEl>
                                          <p:spTgt spid="8"/>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9" dur="1000" fill="hold"/>
                                        <p:tgtEl>
                                          <p:spTgt spid="8"/>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mph" presetSubtype="128" accel="10000" decel="10000" fill="hold" nodeType="clickEffect">
                                  <p:stCondLst>
                                    <p:cond delay="0"/>
                                  </p:stCondLst>
                                  <p:childTnLst>
                                    <p:animRot by="21600000">
                                      <p:cBhvr>
                                        <p:cTn id="53" dur="20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E3F9960-8F1B-CD54-8079-179661A5456A}"/>
              </a:ext>
            </a:extLst>
          </p:cNvPr>
          <p:cNvCxnSpPr>
            <a:cxnSpLocks/>
            <a:stCxn id="28" idx="2"/>
            <a:endCxn id="11" idx="0"/>
          </p:cNvCxnSpPr>
          <p:nvPr/>
        </p:nvCxnSpPr>
        <p:spPr>
          <a:xfrm flipH="1">
            <a:off x="1415883" y="4156920"/>
            <a:ext cx="975119" cy="873347"/>
          </a:xfrm>
          <a:prstGeom prst="straightConnector1">
            <a:avLst/>
          </a:prstGeom>
          <a:ln w="635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Rectangle: Rounded Corners 10">
            <a:extLst>
              <a:ext uri="{FF2B5EF4-FFF2-40B4-BE49-F238E27FC236}">
                <a16:creationId xmlns:a16="http://schemas.microsoft.com/office/drawing/2014/main" id="{76EDE44C-4A89-0FA8-2BCF-61B792F9D64B}"/>
              </a:ext>
            </a:extLst>
          </p:cNvPr>
          <p:cNvSpPr/>
          <p:nvPr/>
        </p:nvSpPr>
        <p:spPr>
          <a:xfrm>
            <a:off x="996706" y="5030267"/>
            <a:ext cx="838353" cy="608874"/>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latin typeface="Times New Roman" panose="02020603050405020304" pitchFamily="18" charset="0"/>
                <a:cs typeface="Times New Roman" panose="02020603050405020304" pitchFamily="18" charset="0"/>
              </a:rPr>
              <a:t>XRD</a:t>
            </a:r>
          </a:p>
        </p:txBody>
      </p:sp>
      <p:sp>
        <p:nvSpPr>
          <p:cNvPr id="18" name="Rectangle 17">
            <a:extLst>
              <a:ext uri="{FF2B5EF4-FFF2-40B4-BE49-F238E27FC236}">
                <a16:creationId xmlns:a16="http://schemas.microsoft.com/office/drawing/2014/main" id="{D79653BF-F929-0BFE-9A08-24ED7B0188CE}"/>
              </a:ext>
            </a:extLst>
          </p:cNvPr>
          <p:cNvSpPr/>
          <p:nvPr/>
        </p:nvSpPr>
        <p:spPr>
          <a:xfrm>
            <a:off x="248485" y="5869951"/>
            <a:ext cx="3173148" cy="475090"/>
          </a:xfrm>
          <a:prstGeom prst="rect">
            <a:avLst/>
          </a:prstGeom>
          <a:solidFill>
            <a:schemeClr val="bg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400" dirty="0">
                <a:solidFill>
                  <a:schemeClr val="tx1"/>
                </a:solidFill>
                <a:latin typeface="Times New Roman" panose="02020603050405020304" pitchFamily="18" charset="0"/>
                <a:cs typeface="Times New Roman" panose="02020603050405020304" pitchFamily="18" charset="0"/>
              </a:rPr>
              <a:t>Experimental Procedure</a:t>
            </a:r>
          </a:p>
        </p:txBody>
      </p:sp>
      <p:sp>
        <p:nvSpPr>
          <p:cNvPr id="19" name="Rectangle 18">
            <a:extLst>
              <a:ext uri="{FF2B5EF4-FFF2-40B4-BE49-F238E27FC236}">
                <a16:creationId xmlns:a16="http://schemas.microsoft.com/office/drawing/2014/main" id="{C3EA89ED-8A38-8FBC-90F5-14FA962566A6}"/>
              </a:ext>
            </a:extLst>
          </p:cNvPr>
          <p:cNvSpPr/>
          <p:nvPr/>
        </p:nvSpPr>
        <p:spPr>
          <a:xfrm>
            <a:off x="0" y="0"/>
            <a:ext cx="3373448" cy="54569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dirty="0">
                <a:latin typeface="Times New Roman" panose="02020603050405020304" pitchFamily="18" charset="0"/>
                <a:cs typeface="Times New Roman" panose="02020603050405020304" pitchFamily="18" charset="0"/>
              </a:rPr>
              <a:t>CHARACTERIZATIONS</a:t>
            </a:r>
          </a:p>
        </p:txBody>
      </p:sp>
      <p:sp>
        <p:nvSpPr>
          <p:cNvPr id="20" name="Slide Number Placeholder 9">
            <a:extLst>
              <a:ext uri="{FF2B5EF4-FFF2-40B4-BE49-F238E27FC236}">
                <a16:creationId xmlns:a16="http://schemas.microsoft.com/office/drawing/2014/main" id="{65F45DAB-2778-7A79-90E5-DCBF0DF295C1}"/>
              </a:ext>
            </a:extLst>
          </p:cNvPr>
          <p:cNvSpPr>
            <a:spLocks noGrp="1"/>
          </p:cNvSpPr>
          <p:nvPr>
            <p:ph type="sldNum" sz="quarter" idx="12"/>
          </p:nvPr>
        </p:nvSpPr>
        <p:spPr>
          <a:xfrm>
            <a:off x="11722100" y="6063810"/>
            <a:ext cx="457199"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12</a:t>
            </a:fld>
            <a:endParaRPr lang="en-ZA" sz="1800" dirty="0">
              <a:solidFill>
                <a:schemeClr val="bg1"/>
              </a:solidFill>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6025707-647E-18AD-8687-26780283EA26}"/>
              </a:ext>
            </a:extLst>
          </p:cNvPr>
          <p:cNvSpPr txBox="1">
            <a:spLocks/>
          </p:cNvSpPr>
          <p:nvPr/>
        </p:nvSpPr>
        <p:spPr>
          <a:xfrm>
            <a:off x="7113281" y="1322922"/>
            <a:ext cx="4803135" cy="3707345"/>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Composition Confirmation</a:t>
            </a:r>
            <a:r>
              <a:rPr kumimoji="0" lang="en-US"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Energy Dispersive X-ray Spectroscopy (EDX).</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Phase Properties</a:t>
            </a:r>
            <a:r>
              <a:rPr kumimoji="0" lang="en-US"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Solid sample characterized using X-ray Diffraction (XRD) analysis.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phase purity of the samples was analyzed using X-ray diffraction techniques with an Empyrean Panalytical X-ray diffractometer (Cu–Kα radiation, λ = 1.54056 Å), recording XRD patterns in a 2θ range from 10° to 90°. </a:t>
            </a:r>
          </a:p>
        </p:txBody>
      </p:sp>
      <mc:AlternateContent xmlns:mc="http://schemas.openxmlformats.org/markup-compatibility/2006">
        <mc:Choice xmlns:am3d="http://schemas.microsoft.com/office/drawing/2017/model3d" Requires="am3d">
          <p:graphicFrame>
            <p:nvGraphicFramePr>
              <p:cNvPr id="21" name="3D Model 20" descr="Dark Gray Hemisphere">
                <a:extLst>
                  <a:ext uri="{FF2B5EF4-FFF2-40B4-BE49-F238E27FC236}">
                    <a16:creationId xmlns:a16="http://schemas.microsoft.com/office/drawing/2014/main" id="{5E3FAD66-0612-E998-6C79-6F6B3B955994}"/>
                  </a:ext>
                </a:extLst>
              </p:cNvPr>
              <p:cNvGraphicFramePr>
                <a:graphicFrameLocks noChangeAspect="1"/>
              </p:cNvGraphicFramePr>
              <p:nvPr>
                <p:extLst>
                  <p:ext uri="{D42A27DB-BD31-4B8C-83A1-F6EECF244321}">
                    <p14:modId xmlns:p14="http://schemas.microsoft.com/office/powerpoint/2010/main" val="1611402996"/>
                  </p:ext>
                </p:extLst>
              </p:nvPr>
            </p:nvGraphicFramePr>
            <p:xfrm>
              <a:off x="1300189" y="1106029"/>
              <a:ext cx="2123762" cy="1363616"/>
            </p:xfrm>
            <a:graphic>
              <a:graphicData uri="http://schemas.microsoft.com/office/drawing/2017/model3d">
                <am3d:model3d r:embed="rId3">
                  <am3d:spPr>
                    <a:xfrm>
                      <a:off x="0" y="0"/>
                      <a:ext cx="2123762" cy="1363616"/>
                    </a:xfrm>
                    <a:prstGeom prst="rect">
                      <a:avLst/>
                    </a:prstGeom>
                  </am3d:spPr>
                  <am3d:camera>
                    <am3d:pos x="0" y="0" z="70522459"/>
                    <am3d:up dx="0" dy="36000000" dz="0"/>
                    <am3d:lookAt x="0" y="0" z="0"/>
                    <am3d:perspective fov="2700000"/>
                  </am3d:camera>
                  <am3d:trans>
                    <am3d:meterPerModelUnit n="6553073" d="1000000"/>
                    <am3d:preTrans dx="9" dy="-8999683" dz="-344461"/>
                    <am3d:scale>
                      <am3d:sx n="1000000" d="1000000"/>
                      <am3d:sy n="1000000" d="1000000"/>
                      <am3d:sz n="1000000" d="1000000"/>
                    </am3d:scale>
                    <am3d:rot ax="-10600663" ay="4826619" az="-10603420"/>
                    <am3d:postTrans dx="0" dy="0" dz="0"/>
                  </am3d:trans>
                  <am3d:raster rName="Office3DRenderer" rVer="16.0.8326">
                    <am3d:blip r:embed="rId4"/>
                  </am3d:raster>
                  <am3d:objViewport viewportSz="31904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Dark Gray Hemisphere">
                <a:extLst>
                  <a:ext uri="{FF2B5EF4-FFF2-40B4-BE49-F238E27FC236}">
                    <a16:creationId xmlns:a16="http://schemas.microsoft.com/office/drawing/2014/main" id="{5E3FAD66-0612-E998-6C79-6F6B3B955994}"/>
                  </a:ext>
                </a:extLst>
              </p:cNvPr>
              <p:cNvPicPr>
                <a:picLocks noGrp="1" noRot="1" noChangeAspect="1" noMove="1" noResize="1" noEditPoints="1" noAdjustHandles="1" noChangeArrowheads="1" noChangeShapeType="1" noCrop="1"/>
              </p:cNvPicPr>
              <p:nvPr/>
            </p:nvPicPr>
            <p:blipFill>
              <a:blip r:embed="rId4"/>
              <a:stretch>
                <a:fillRect/>
              </a:stretch>
            </p:blipFill>
            <p:spPr>
              <a:xfrm>
                <a:off x="1300189" y="1106029"/>
                <a:ext cx="2123762" cy="1363616"/>
              </a:xfrm>
              <a:prstGeom prst="rect">
                <a:avLst/>
              </a:prstGeom>
            </p:spPr>
          </p:pic>
        </mc:Fallback>
      </mc:AlternateContent>
      <p:cxnSp>
        <p:nvCxnSpPr>
          <p:cNvPr id="22" name="Straight Arrow Connector 21">
            <a:extLst>
              <a:ext uri="{FF2B5EF4-FFF2-40B4-BE49-F238E27FC236}">
                <a16:creationId xmlns:a16="http://schemas.microsoft.com/office/drawing/2014/main" id="{A9F2FE9C-9F32-9048-8040-853928A68BBE}"/>
              </a:ext>
            </a:extLst>
          </p:cNvPr>
          <p:cNvCxnSpPr>
            <a:cxnSpLocks/>
            <a:stCxn id="21" idx="2"/>
            <a:endCxn id="28" idx="0"/>
          </p:cNvCxnSpPr>
          <p:nvPr/>
        </p:nvCxnSpPr>
        <p:spPr>
          <a:xfrm>
            <a:off x="2362070" y="2469645"/>
            <a:ext cx="28932" cy="560339"/>
          </a:xfrm>
          <a:prstGeom prst="straightConnector1">
            <a:avLst/>
          </a:prstGeom>
          <a:ln w="635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 name="Straight Arrow Connector 1">
            <a:extLst>
              <a:ext uri="{FF2B5EF4-FFF2-40B4-BE49-F238E27FC236}">
                <a16:creationId xmlns:a16="http://schemas.microsoft.com/office/drawing/2014/main" id="{5FFE2F31-F7C4-4203-2DED-F3C6E2E54C7A}"/>
              </a:ext>
            </a:extLst>
          </p:cNvPr>
          <p:cNvCxnSpPr>
            <a:cxnSpLocks/>
            <a:stCxn id="28" idx="2"/>
            <a:endCxn id="3" idx="0"/>
          </p:cNvCxnSpPr>
          <p:nvPr/>
        </p:nvCxnSpPr>
        <p:spPr>
          <a:xfrm>
            <a:off x="2391002" y="4156920"/>
            <a:ext cx="812933" cy="882861"/>
          </a:xfrm>
          <a:prstGeom prst="straightConnector1">
            <a:avLst/>
          </a:prstGeom>
          <a:ln w="635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7456D636-02A0-3CFE-2487-8ABC6A1FB37F}"/>
              </a:ext>
            </a:extLst>
          </p:cNvPr>
          <p:cNvSpPr/>
          <p:nvPr/>
        </p:nvSpPr>
        <p:spPr>
          <a:xfrm>
            <a:off x="2784758" y="5039781"/>
            <a:ext cx="838353" cy="608875"/>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latin typeface="Times New Roman" panose="02020603050405020304" pitchFamily="18" charset="0"/>
                <a:cs typeface="Times New Roman" panose="02020603050405020304" pitchFamily="18" charset="0"/>
              </a:rPr>
              <a:t>EDX.</a:t>
            </a:r>
          </a:p>
        </p:txBody>
      </p: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F04D7BA4-EA34-BB61-D1D6-7F8112F8320A}"/>
                  </a:ext>
                </a:extLst>
              </p14:cNvPr>
              <p14:cNvContentPartPr/>
              <p14:nvPr/>
            </p14:nvContentPartPr>
            <p14:xfrm>
              <a:off x="1972497" y="1764455"/>
              <a:ext cx="360" cy="360"/>
            </p14:xfrm>
          </p:contentPart>
        </mc:Choice>
        <mc:Fallback xmlns="">
          <p:pic>
            <p:nvPicPr>
              <p:cNvPr id="14" name="Ink 13">
                <a:extLst>
                  <a:ext uri="{FF2B5EF4-FFF2-40B4-BE49-F238E27FC236}">
                    <a16:creationId xmlns:a16="http://schemas.microsoft.com/office/drawing/2014/main" id="{F04D7BA4-EA34-BB61-D1D6-7F8112F8320A}"/>
                  </a:ext>
                </a:extLst>
              </p:cNvPr>
              <p:cNvPicPr/>
              <p:nvPr/>
            </p:nvPicPr>
            <p:blipFill>
              <a:blip r:embed="rId6"/>
              <a:stretch>
                <a:fillRect/>
              </a:stretch>
            </p:blipFill>
            <p:spPr>
              <a:xfrm>
                <a:off x="1966377" y="175833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477C73C7-5683-A51C-8B7A-4E71BE731D6D}"/>
                  </a:ext>
                </a:extLst>
              </p14:cNvPr>
              <p14:cNvContentPartPr/>
              <p14:nvPr/>
            </p14:nvContentPartPr>
            <p14:xfrm>
              <a:off x="2663337" y="1271975"/>
              <a:ext cx="360" cy="1134000"/>
            </p14:xfrm>
          </p:contentPart>
        </mc:Choice>
        <mc:Fallback xmlns="">
          <p:pic>
            <p:nvPicPr>
              <p:cNvPr id="16" name="Ink 15">
                <a:extLst>
                  <a:ext uri="{FF2B5EF4-FFF2-40B4-BE49-F238E27FC236}">
                    <a16:creationId xmlns:a16="http://schemas.microsoft.com/office/drawing/2014/main" id="{477C73C7-5683-A51C-8B7A-4E71BE731D6D}"/>
                  </a:ext>
                </a:extLst>
              </p:cNvPr>
              <p:cNvPicPr/>
              <p:nvPr/>
            </p:nvPicPr>
            <p:blipFill>
              <a:blip r:embed="rId8"/>
              <a:stretch>
                <a:fillRect/>
              </a:stretch>
            </p:blipFill>
            <p:spPr>
              <a:xfrm>
                <a:off x="2659017" y="1267655"/>
                <a:ext cx="9000" cy="114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BC898D71-EA01-8AAD-54AD-324CF5CAE31E}"/>
                  </a:ext>
                </a:extLst>
              </p14:cNvPr>
              <p14:cNvContentPartPr/>
              <p14:nvPr/>
            </p14:nvContentPartPr>
            <p14:xfrm>
              <a:off x="2126937" y="1330655"/>
              <a:ext cx="360" cy="1045800"/>
            </p14:xfrm>
          </p:contentPart>
        </mc:Choice>
        <mc:Fallback xmlns="">
          <p:pic>
            <p:nvPicPr>
              <p:cNvPr id="17" name="Ink 16">
                <a:extLst>
                  <a:ext uri="{FF2B5EF4-FFF2-40B4-BE49-F238E27FC236}">
                    <a16:creationId xmlns:a16="http://schemas.microsoft.com/office/drawing/2014/main" id="{BC898D71-EA01-8AAD-54AD-324CF5CAE31E}"/>
                  </a:ext>
                </a:extLst>
              </p:cNvPr>
              <p:cNvPicPr/>
              <p:nvPr/>
            </p:nvPicPr>
            <p:blipFill>
              <a:blip r:embed="rId10"/>
              <a:stretch>
                <a:fillRect/>
              </a:stretch>
            </p:blipFill>
            <p:spPr>
              <a:xfrm>
                <a:off x="2122617" y="1326335"/>
                <a:ext cx="9000" cy="105444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a:extLst>
                  <a:ext uri="{FF2B5EF4-FFF2-40B4-BE49-F238E27FC236}">
                    <a16:creationId xmlns:a16="http://schemas.microsoft.com/office/drawing/2014/main" id="{61B6AE51-A428-CD39-E235-7C3B41E96A5D}"/>
                  </a:ext>
                </a:extLst>
              </p:cNvPr>
              <p:cNvGraphicFramePr>
                <a:graphicFrameLocks noChangeAspect="1"/>
              </p:cNvGraphicFramePr>
              <p:nvPr>
                <p:extLst>
                  <p:ext uri="{D42A27DB-BD31-4B8C-83A1-F6EECF244321}">
                    <p14:modId xmlns:p14="http://schemas.microsoft.com/office/powerpoint/2010/main" val="3353025817"/>
                  </p:ext>
                </p:extLst>
              </p:nvPr>
            </p:nvGraphicFramePr>
            <p:xfrm>
              <a:off x="1777423" y="3029984"/>
              <a:ext cx="1227156" cy="1126935"/>
            </p:xfrm>
            <a:graphic>
              <a:graphicData uri="http://schemas.microsoft.com/office/drawing/2017/model3d">
                <am3d:model3d r:embed="rId11">
                  <am3d:spPr>
                    <a:xfrm>
                      <a:off x="0" y="0"/>
                      <a:ext cx="1227156" cy="1126935"/>
                    </a:xfrm>
                    <a:prstGeom prst="rect">
                      <a:avLst/>
                    </a:prstGeom>
                  </am3d:spPr>
                  <am3d:camera>
                    <am3d:pos x="0" y="0" z="66389938"/>
                    <am3d:up dx="0" dy="36000000" dz="0"/>
                    <am3d:lookAt x="0" y="0" z="0"/>
                    <am3d:perspective fov="2700000"/>
                  </am3d:camera>
                  <am3d:trans>
                    <am3d:meterPerModelUnit n="1493968" d="1000000"/>
                    <am3d:preTrans dx="216156" dy="-340898" dz="-8433690"/>
                    <am3d:scale>
                      <am3d:sx n="1000000" d="1000000"/>
                      <am3d:sy n="1000000" d="1000000"/>
                      <am3d:sz n="1000000" d="1000000"/>
                    </am3d:scale>
                    <am3d:rot ax="9780331" ay="-730187" az="-10578817"/>
                    <am3d:postTrans dx="0" dy="0" dz="0"/>
                  </am3d:trans>
                  <am3d:raster rName="Office3DRenderer" rVer="16.0.8326">
                    <am3d:blip r:embed="rId12"/>
                  </am3d:raster>
                  <am3d:objViewport viewportSz="22545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a:extLst>
                  <a:ext uri="{FF2B5EF4-FFF2-40B4-BE49-F238E27FC236}">
                    <a16:creationId xmlns:a16="http://schemas.microsoft.com/office/drawing/2014/main" id="{61B6AE51-A428-CD39-E235-7C3B41E96A5D}"/>
                  </a:ext>
                </a:extLst>
              </p:cNvPr>
              <p:cNvPicPr>
                <a:picLocks noGrp="1" noRot="1" noChangeAspect="1" noMove="1" noResize="1" noEditPoints="1" noAdjustHandles="1" noChangeArrowheads="1" noChangeShapeType="1" noCrop="1"/>
              </p:cNvPicPr>
              <p:nvPr/>
            </p:nvPicPr>
            <p:blipFill>
              <a:blip r:embed="rId12"/>
              <a:stretch>
                <a:fillRect/>
              </a:stretch>
            </p:blipFill>
            <p:spPr>
              <a:xfrm>
                <a:off x="1777423" y="3029984"/>
                <a:ext cx="1227156" cy="1126935"/>
              </a:xfrm>
              <a:prstGeom prst="rect">
                <a:avLst/>
              </a:prstGeom>
            </p:spPr>
          </p:pic>
        </mc:Fallback>
      </mc:AlternateContent>
    </p:spTree>
    <p:extLst>
      <p:ext uri="{BB962C8B-B14F-4D97-AF65-F5344CB8AC3E}">
        <p14:creationId xmlns:p14="http://schemas.microsoft.com/office/powerpoint/2010/main" val="2601990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409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additive="sum">
                                        <p:cTn id="8" dur="1000" fill="hold"/>
                                        <p:tgtEl>
                                          <p:spTgt spid="21"/>
                                        </p:tgtEl>
                                        <p:attrNameLst>
                                          <p:attrName>3d.view.rotation.z</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2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2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2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0" presetClass="entr" presetSubtype="128"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additive="sum">
                                        <p:cTn id="27" dur="1000" fill="hold"/>
                                        <p:tgtEl>
                                          <p:spTgt spid="28"/>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8" dur="1000" fill="hold"/>
                                        <p:tgtEl>
                                          <p:spTgt spid="28"/>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9" dur="1000" fill="hold"/>
                                        <p:tgtEl>
                                          <p:spTgt spid="28"/>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0" dur="1000" fill="hold"/>
                                        <p:tgtEl>
                                          <p:spTgt spid="28"/>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6" presetClass="entr" presetSubtype="21" fill="hold" nodeType="with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barn(inVertical)">
                                      <p:cBhvr>
                                        <p:cTn id="55" dur="500"/>
                                        <p:tgtEl>
                                          <p:spTgt spid="4">
                                            <p:txEl>
                                              <p:pRg st="1" end="1"/>
                                            </p:txEl>
                                          </p:spTgt>
                                        </p:tgtEl>
                                      </p:cBhvr>
                                    </p:animEffect>
                                  </p:childTnLst>
                                </p:cTn>
                              </p:par>
                              <p:par>
                                <p:cTn id="56" presetID="42" presetClass="entr" presetSubtype="0" fill="hold" nodeType="withEffect">
                                  <p:stCondLst>
                                    <p:cond delay="0"/>
                                  </p:stCondLst>
                                  <p:childTnLst>
                                    <p:set>
                                      <p:cBhvr>
                                        <p:cTn id="57" dur="1" fill="hold">
                                          <p:stCondLst>
                                            <p:cond delay="0"/>
                                          </p:stCondLst>
                                        </p:cTn>
                                        <p:tgtEl>
                                          <p:spTgt spid="4">
                                            <p:txEl>
                                              <p:pRg st="2" end="2"/>
                                            </p:txEl>
                                          </p:spTgt>
                                        </p:tgtEl>
                                        <p:attrNameLst>
                                          <p:attrName>style.visibility</p:attrName>
                                        </p:attrNameLst>
                                      </p:cBhvr>
                                      <p:to>
                                        <p:strVal val="visible"/>
                                      </p:to>
                                    </p:set>
                                    <p:animEffect transition="in" filter="fade">
                                      <p:cBhvr>
                                        <p:cTn id="58" dur="1000"/>
                                        <p:tgtEl>
                                          <p:spTgt spid="4">
                                            <p:txEl>
                                              <p:pRg st="2" end="2"/>
                                            </p:txEl>
                                          </p:spTgt>
                                        </p:tgtEl>
                                      </p:cBhvr>
                                    </p:animEffect>
                                    <p:anim calcmode="lin" valueType="num">
                                      <p:cBhvr>
                                        <p:cTn id="5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E874-2BE1-9A9F-6270-09C9AC7F8353}"/>
            </a:ext>
          </a:extLst>
        </p:cNvPr>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5" name="3D Model 4" descr="Dark Gray Cuboid">
                <a:extLst>
                  <a:ext uri="{FF2B5EF4-FFF2-40B4-BE49-F238E27FC236}">
                    <a16:creationId xmlns:a16="http://schemas.microsoft.com/office/drawing/2014/main" id="{09C1DEC7-0ACB-A2EE-4947-B6CC0A8674BE}"/>
                  </a:ext>
                </a:extLst>
              </p:cNvPr>
              <p:cNvGraphicFramePr>
                <a:graphicFrameLocks noChangeAspect="1"/>
              </p:cNvGraphicFramePr>
              <p:nvPr>
                <p:extLst>
                  <p:ext uri="{D42A27DB-BD31-4B8C-83A1-F6EECF244321}">
                    <p14:modId xmlns:p14="http://schemas.microsoft.com/office/powerpoint/2010/main" val="2875665146"/>
                  </p:ext>
                </p:extLst>
              </p:nvPr>
            </p:nvGraphicFramePr>
            <p:xfrm>
              <a:off x="807190" y="2720454"/>
              <a:ext cx="1536383" cy="1118618"/>
            </p:xfrm>
            <a:graphic>
              <a:graphicData uri="http://schemas.microsoft.com/office/drawing/2017/model3d">
                <am3d:model3d r:embed="rId3">
                  <am3d:spPr>
                    <a:xfrm>
                      <a:off x="0" y="0"/>
                      <a:ext cx="1536383" cy="1118618"/>
                    </a:xfrm>
                    <a:prstGeom prst="rect">
                      <a:avLst/>
                    </a:prstGeom>
                  </am3d:spPr>
                  <am3d:camera>
                    <am3d:pos x="0" y="0" z="57664451"/>
                    <am3d:up dx="0" dy="36000000" dz="0"/>
                    <am3d:lookAt x="0" y="0" z="0"/>
                    <am3d:perspective fov="2700000"/>
                  </am3d:camera>
                  <am3d:trans>
                    <am3d:meterPerModelUnit n="4361393" d="1000000"/>
                    <am3d:preTrans dx="0" dy="-6493603" dz="0"/>
                    <am3d:scale>
                      <am3d:sx n="1000000" d="1000000"/>
                      <am3d:sy n="1000000" d="1000000"/>
                      <am3d:sz n="1000000" d="1000000"/>
                    </am3d:scale>
                    <am3d:rot ax="1635489" ay="3225614" az="1353895"/>
                    <am3d:postTrans dx="0" dy="0" dz="0"/>
                  </am3d:trans>
                  <am3d:raster rName="Office3DRenderer" rVer="16.0.8326">
                    <am3d:blip r:embed="rId4"/>
                  </am3d:raster>
                  <am3d:objViewport viewportSz="16697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Dark Gray Cuboid">
                <a:extLst>
                  <a:ext uri="{FF2B5EF4-FFF2-40B4-BE49-F238E27FC236}">
                    <a16:creationId xmlns:a16="http://schemas.microsoft.com/office/drawing/2014/main" id="{09C1DEC7-0ACB-A2EE-4947-B6CC0A8674BE}"/>
                  </a:ext>
                </a:extLst>
              </p:cNvPr>
              <p:cNvPicPr>
                <a:picLocks noGrp="1" noRot="1" noChangeAspect="1" noMove="1" noResize="1" noEditPoints="1" noAdjustHandles="1" noChangeArrowheads="1" noChangeShapeType="1" noCrop="1"/>
              </p:cNvPicPr>
              <p:nvPr/>
            </p:nvPicPr>
            <p:blipFill>
              <a:blip r:embed="rId4"/>
              <a:stretch>
                <a:fillRect/>
              </a:stretch>
            </p:blipFill>
            <p:spPr>
              <a:xfrm>
                <a:off x="807190" y="2720454"/>
                <a:ext cx="1536383" cy="1118618"/>
              </a:xfrm>
              <a:prstGeom prst="rect">
                <a:avLst/>
              </a:prstGeom>
            </p:spPr>
          </p:pic>
        </mc:Fallback>
      </mc:AlternateContent>
      <p:cxnSp>
        <p:nvCxnSpPr>
          <p:cNvPr id="10" name="Straight Arrow Connector 9">
            <a:extLst>
              <a:ext uri="{FF2B5EF4-FFF2-40B4-BE49-F238E27FC236}">
                <a16:creationId xmlns:a16="http://schemas.microsoft.com/office/drawing/2014/main" id="{9D606C31-04F1-BB87-1CC1-709B7FD9B92F}"/>
              </a:ext>
            </a:extLst>
          </p:cNvPr>
          <p:cNvCxnSpPr>
            <a:cxnSpLocks/>
            <a:stCxn id="5" idx="2"/>
            <a:endCxn id="13" idx="0"/>
          </p:cNvCxnSpPr>
          <p:nvPr/>
        </p:nvCxnSpPr>
        <p:spPr>
          <a:xfrm>
            <a:off x="1575382" y="3839073"/>
            <a:ext cx="11192" cy="418125"/>
          </a:xfrm>
          <a:prstGeom prst="straightConnector1">
            <a:avLst/>
          </a:prstGeom>
          <a:ln w="635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Rectangle: Rounded Corners 12">
            <a:extLst>
              <a:ext uri="{FF2B5EF4-FFF2-40B4-BE49-F238E27FC236}">
                <a16:creationId xmlns:a16="http://schemas.microsoft.com/office/drawing/2014/main" id="{9597CB7F-0770-A803-306E-3FDEF6807FDB}"/>
              </a:ext>
            </a:extLst>
          </p:cNvPr>
          <p:cNvSpPr/>
          <p:nvPr/>
        </p:nvSpPr>
        <p:spPr>
          <a:xfrm>
            <a:off x="291127" y="4257198"/>
            <a:ext cx="2590894" cy="1406951"/>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latin typeface="Times New Roman" panose="02020603050405020304" pitchFamily="18" charset="0"/>
                <a:cs typeface="Times New Roman" panose="02020603050405020304" pitchFamily="18" charset="0"/>
              </a:rPr>
              <a:t>Resistivity and Cp</a:t>
            </a:r>
          </a:p>
        </p:txBody>
      </p:sp>
      <p:sp>
        <p:nvSpPr>
          <p:cNvPr id="14" name="Rectangle: Rounded Corners 13">
            <a:extLst>
              <a:ext uri="{FF2B5EF4-FFF2-40B4-BE49-F238E27FC236}">
                <a16:creationId xmlns:a16="http://schemas.microsoft.com/office/drawing/2014/main" id="{84B037FF-619A-9739-CAFA-0E3311B3D84E}"/>
              </a:ext>
            </a:extLst>
          </p:cNvPr>
          <p:cNvSpPr/>
          <p:nvPr/>
        </p:nvSpPr>
        <p:spPr>
          <a:xfrm>
            <a:off x="3661103" y="3692546"/>
            <a:ext cx="1712620" cy="1129303"/>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latin typeface="Times New Roman" panose="02020603050405020304" pitchFamily="18" charset="0"/>
                <a:cs typeface="Times New Roman" panose="02020603050405020304" pitchFamily="18" charset="0"/>
              </a:rPr>
              <a:t>4 point Probe</a:t>
            </a:r>
          </a:p>
        </p:txBody>
      </p:sp>
      <p:sp>
        <p:nvSpPr>
          <p:cNvPr id="15" name="Rectangle: Rounded Corners 14">
            <a:extLst>
              <a:ext uri="{FF2B5EF4-FFF2-40B4-BE49-F238E27FC236}">
                <a16:creationId xmlns:a16="http://schemas.microsoft.com/office/drawing/2014/main" id="{DD1CD327-A557-9B9E-BFD1-9E4C9A6D38AF}"/>
              </a:ext>
            </a:extLst>
          </p:cNvPr>
          <p:cNvSpPr/>
          <p:nvPr/>
        </p:nvSpPr>
        <p:spPr>
          <a:xfrm>
            <a:off x="3661103" y="5099498"/>
            <a:ext cx="1712619" cy="1129302"/>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latin typeface="Times New Roman" panose="02020603050405020304" pitchFamily="18" charset="0"/>
                <a:cs typeface="Times New Roman" panose="02020603050405020304" pitchFamily="18" charset="0"/>
              </a:rPr>
              <a:t>AC-Cp: 3He insert, cryogenic</a:t>
            </a:r>
          </a:p>
        </p:txBody>
      </p:sp>
      <p:cxnSp>
        <p:nvCxnSpPr>
          <p:cNvPr id="16" name="Straight Arrow Connector 15">
            <a:extLst>
              <a:ext uri="{FF2B5EF4-FFF2-40B4-BE49-F238E27FC236}">
                <a16:creationId xmlns:a16="http://schemas.microsoft.com/office/drawing/2014/main" id="{A973F82F-BBA3-7F52-F7C8-EBDA21A690D7}"/>
              </a:ext>
            </a:extLst>
          </p:cNvPr>
          <p:cNvCxnSpPr>
            <a:cxnSpLocks/>
            <a:stCxn id="13" idx="3"/>
            <a:endCxn id="15" idx="1"/>
          </p:cNvCxnSpPr>
          <p:nvPr/>
        </p:nvCxnSpPr>
        <p:spPr>
          <a:xfrm>
            <a:off x="2882021" y="4960674"/>
            <a:ext cx="779082" cy="703475"/>
          </a:xfrm>
          <a:prstGeom prst="straightConnector1">
            <a:avLst/>
          </a:prstGeom>
          <a:ln w="635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486F2F83-FAFB-D804-A5E0-58AE0432C464}"/>
              </a:ext>
            </a:extLst>
          </p:cNvPr>
          <p:cNvCxnSpPr>
            <a:cxnSpLocks/>
            <a:stCxn id="13" idx="3"/>
            <a:endCxn id="14" idx="1"/>
          </p:cNvCxnSpPr>
          <p:nvPr/>
        </p:nvCxnSpPr>
        <p:spPr>
          <a:xfrm flipV="1">
            <a:off x="2882021" y="4257198"/>
            <a:ext cx="779082" cy="703476"/>
          </a:xfrm>
          <a:prstGeom prst="straightConnector1">
            <a:avLst/>
          </a:prstGeom>
          <a:ln w="635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Rectangle 17">
            <a:extLst>
              <a:ext uri="{FF2B5EF4-FFF2-40B4-BE49-F238E27FC236}">
                <a16:creationId xmlns:a16="http://schemas.microsoft.com/office/drawing/2014/main" id="{9D3505B7-C218-F35C-84A9-478C3D1319F1}"/>
              </a:ext>
            </a:extLst>
          </p:cNvPr>
          <p:cNvSpPr/>
          <p:nvPr/>
        </p:nvSpPr>
        <p:spPr>
          <a:xfrm>
            <a:off x="0" y="5953265"/>
            <a:ext cx="3173148" cy="475090"/>
          </a:xfrm>
          <a:prstGeom prst="rect">
            <a:avLst/>
          </a:prstGeom>
          <a:solidFill>
            <a:schemeClr val="bg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400" dirty="0">
                <a:solidFill>
                  <a:schemeClr val="tx1"/>
                </a:solidFill>
                <a:latin typeface="Times New Roman" panose="02020603050405020304" pitchFamily="18" charset="0"/>
                <a:cs typeface="Times New Roman" panose="02020603050405020304" pitchFamily="18" charset="0"/>
              </a:rPr>
              <a:t>Experimental Procedure</a:t>
            </a:r>
          </a:p>
        </p:txBody>
      </p:sp>
      <p:sp>
        <p:nvSpPr>
          <p:cNvPr id="19" name="Rectangle 18">
            <a:extLst>
              <a:ext uri="{FF2B5EF4-FFF2-40B4-BE49-F238E27FC236}">
                <a16:creationId xmlns:a16="http://schemas.microsoft.com/office/drawing/2014/main" id="{618BAC3C-FB6C-C25A-3A17-E9FCF6CCAF35}"/>
              </a:ext>
            </a:extLst>
          </p:cNvPr>
          <p:cNvSpPr/>
          <p:nvPr/>
        </p:nvSpPr>
        <p:spPr>
          <a:xfrm>
            <a:off x="0" y="0"/>
            <a:ext cx="3373448" cy="54569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dirty="0">
                <a:latin typeface="Times New Roman" panose="02020603050405020304" pitchFamily="18" charset="0"/>
                <a:cs typeface="Times New Roman" panose="02020603050405020304" pitchFamily="18" charset="0"/>
              </a:rPr>
              <a:t>CHARACTERIZATIONS</a:t>
            </a:r>
          </a:p>
        </p:txBody>
      </p:sp>
      <p:sp>
        <p:nvSpPr>
          <p:cNvPr id="20" name="Slide Number Placeholder 9">
            <a:extLst>
              <a:ext uri="{FF2B5EF4-FFF2-40B4-BE49-F238E27FC236}">
                <a16:creationId xmlns:a16="http://schemas.microsoft.com/office/drawing/2014/main" id="{66803B89-220A-A334-B6A8-C3CBEF816335}"/>
              </a:ext>
            </a:extLst>
          </p:cNvPr>
          <p:cNvSpPr>
            <a:spLocks noGrp="1"/>
          </p:cNvSpPr>
          <p:nvPr>
            <p:ph type="sldNum" sz="quarter" idx="12"/>
          </p:nvPr>
        </p:nvSpPr>
        <p:spPr>
          <a:xfrm>
            <a:off x="11734800" y="6042600"/>
            <a:ext cx="431799"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13</a:t>
            </a:fld>
            <a:endParaRPr lang="en-ZA" sz="1800" dirty="0">
              <a:solidFill>
                <a:schemeClr val="bg1"/>
              </a:solidFill>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5C953121-8A58-48C0-4C98-3C86AA10342E}"/>
              </a:ext>
            </a:extLst>
          </p:cNvPr>
          <p:cNvCxnSpPr>
            <a:cxnSpLocks/>
            <a:stCxn id="2" idx="2"/>
            <a:endCxn id="5" idx="0"/>
          </p:cNvCxnSpPr>
          <p:nvPr/>
        </p:nvCxnSpPr>
        <p:spPr>
          <a:xfrm>
            <a:off x="1571771" y="2384845"/>
            <a:ext cx="3611" cy="335609"/>
          </a:xfrm>
          <a:prstGeom prst="straightConnector1">
            <a:avLst/>
          </a:prstGeom>
          <a:ln w="635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0" name="TextBox 39">
            <a:extLst>
              <a:ext uri="{FF2B5EF4-FFF2-40B4-BE49-F238E27FC236}">
                <a16:creationId xmlns:a16="http://schemas.microsoft.com/office/drawing/2014/main" id="{19CE4323-871B-BA97-CF56-33FC6738E909}"/>
              </a:ext>
            </a:extLst>
          </p:cNvPr>
          <p:cNvSpPr txBox="1"/>
          <p:nvPr/>
        </p:nvSpPr>
        <p:spPr>
          <a:xfrm>
            <a:off x="5770338" y="175037"/>
            <a:ext cx="6146078" cy="5940088"/>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prstClr val="black"/>
                </a:solidFill>
                <a:latin typeface="Calibri" panose="020F0502020204030204"/>
              </a:rPr>
              <a:t>Post-Synthesis</a:t>
            </a:r>
            <a:r>
              <a:rPr lang="en-US" sz="2200" dirty="0">
                <a:solidFill>
                  <a:prstClr val="black"/>
                </a:solidFill>
                <a:latin typeface="Calibri" panose="020F0502020204030204"/>
              </a:rPr>
              <a:t>: Bulk material cut with a spark cutter for further measurements.</a:t>
            </a:r>
          </a:p>
          <a:p>
            <a:pPr marL="285750" indent="-285750">
              <a:buFont typeface="Arial" panose="020B0604020202020204" pitchFamily="34" charset="0"/>
              <a:buChar char="•"/>
            </a:pPr>
            <a:r>
              <a:rPr lang="en-US" sz="2400" b="1" dirty="0">
                <a:solidFill>
                  <a:prstClr val="black"/>
                </a:solidFill>
                <a:latin typeface="Calibri" panose="020F0502020204030204"/>
              </a:rPr>
              <a:t>Resistivity Measurement</a:t>
            </a:r>
            <a:r>
              <a:rPr lang="en-US" sz="2200" dirty="0">
                <a:solidFill>
                  <a:prstClr val="black"/>
                </a:solidFill>
                <a:latin typeface="Calibri" panose="020F0502020204030204"/>
              </a:rPr>
              <a:t>:</a:t>
            </a:r>
          </a:p>
          <a:p>
            <a:pPr marL="742950" lvl="1" indent="-285750">
              <a:buFont typeface="Arial" panose="020B0604020202020204" pitchFamily="34" charset="0"/>
              <a:buChar char="•"/>
            </a:pPr>
            <a:r>
              <a:rPr lang="en-US" sz="2200" b="1" dirty="0">
                <a:solidFill>
                  <a:prstClr val="black"/>
                </a:solidFill>
                <a:latin typeface="Calibri" panose="020F0502020204030204"/>
              </a:rPr>
              <a:t>Method</a:t>
            </a:r>
            <a:r>
              <a:rPr lang="en-US" sz="2200" dirty="0">
                <a:solidFill>
                  <a:prstClr val="black"/>
                </a:solidFill>
                <a:latin typeface="Calibri" panose="020F0502020204030204"/>
              </a:rPr>
              <a:t>: Four-probe method.</a:t>
            </a:r>
          </a:p>
          <a:p>
            <a:pPr marL="742950" lvl="1" indent="-285750">
              <a:buFont typeface="Arial" panose="020B0604020202020204" pitchFamily="34" charset="0"/>
              <a:buChar char="•"/>
            </a:pPr>
            <a:r>
              <a:rPr lang="en-US" sz="2200" b="1" dirty="0">
                <a:solidFill>
                  <a:prstClr val="black"/>
                </a:solidFill>
                <a:latin typeface="Calibri" panose="020F0502020204030204"/>
              </a:rPr>
              <a:t>Temperature Range</a:t>
            </a:r>
            <a:r>
              <a:rPr lang="en-US" sz="2200" dirty="0">
                <a:solidFill>
                  <a:prstClr val="black"/>
                </a:solidFill>
                <a:latin typeface="Calibri" panose="020F0502020204030204"/>
              </a:rPr>
              <a:t>: From 300 K to 1.8 K.</a:t>
            </a:r>
          </a:p>
          <a:p>
            <a:pPr marL="285750" indent="-285750">
              <a:buFont typeface="Arial" panose="020B0604020202020204" pitchFamily="34" charset="0"/>
              <a:buChar char="•"/>
            </a:pPr>
            <a:r>
              <a:rPr lang="en-US" sz="2400" b="1" dirty="0">
                <a:solidFill>
                  <a:prstClr val="black"/>
                </a:solidFill>
                <a:latin typeface="Calibri" panose="020F0502020204030204"/>
              </a:rPr>
              <a:t>Specific Heat Measurement</a:t>
            </a:r>
            <a:r>
              <a:rPr lang="en-US" sz="2200" dirty="0">
                <a:solidFill>
                  <a:prstClr val="black"/>
                </a:solidFill>
                <a:latin typeface="Calibri" panose="020F0502020204030204"/>
              </a:rPr>
              <a:t>:</a:t>
            </a:r>
          </a:p>
          <a:p>
            <a:pPr marL="742950" lvl="1" indent="-285750">
              <a:buFont typeface="Arial" panose="020B0604020202020204" pitchFamily="34" charset="0"/>
              <a:buChar char="•"/>
            </a:pPr>
            <a:r>
              <a:rPr lang="en-US" sz="2200" dirty="0">
                <a:solidFill>
                  <a:prstClr val="black"/>
                </a:solidFill>
                <a:latin typeface="Calibri" panose="020F0502020204030204"/>
              </a:rPr>
              <a:t>Type: AC Cp conducted under various magnetic fields.</a:t>
            </a:r>
          </a:p>
          <a:p>
            <a:pPr marL="742950" lvl="1" indent="-285750">
              <a:buFont typeface="Arial" panose="020B0604020202020204" pitchFamily="34" charset="0"/>
              <a:buChar char="•"/>
            </a:pPr>
            <a:r>
              <a:rPr lang="en-US" sz="2200" dirty="0">
                <a:solidFill>
                  <a:prstClr val="black"/>
                </a:solidFill>
                <a:latin typeface="Calibri" panose="020F0502020204030204"/>
              </a:rPr>
              <a:t>In AC heat capacity measurement, an alternating current induces periodic heating, allowing the determination of heat capacity from temperature oscillations [16].</a:t>
            </a:r>
          </a:p>
          <a:p>
            <a:pPr marL="742950" lvl="1" indent="-285750">
              <a:buFont typeface="Arial" panose="020B0604020202020204" pitchFamily="34" charset="0"/>
              <a:buChar char="•"/>
            </a:pPr>
            <a:r>
              <a:rPr lang="en-US" sz="2200" dirty="0">
                <a:solidFill>
                  <a:prstClr val="black"/>
                </a:solidFill>
                <a:latin typeface="Calibri" panose="020F0502020204030204"/>
              </a:rPr>
              <a:t>Made use of a K-type thermocouple as a temperature change sensor.</a:t>
            </a:r>
          </a:p>
          <a:p>
            <a:pPr marL="742950" lvl="1" indent="-285750">
              <a:buFont typeface="Arial" panose="020B0604020202020204" pitchFamily="34" charset="0"/>
              <a:buChar char="•"/>
            </a:pPr>
            <a:r>
              <a:rPr lang="en-US" sz="2200" dirty="0">
                <a:solidFill>
                  <a:prstClr val="black"/>
                </a:solidFill>
                <a:latin typeface="Calibri" panose="020F0502020204030204"/>
              </a:rPr>
              <a:t>The sample mass used was approximately 2 micrograms</a:t>
            </a:r>
          </a:p>
          <a:p>
            <a:pPr marL="742950" lvl="1" indent="-285750">
              <a:buFont typeface="Arial" panose="020B0604020202020204" pitchFamily="34" charset="0"/>
              <a:buChar char="•"/>
            </a:pPr>
            <a:r>
              <a:rPr lang="en-US" sz="2200" dirty="0">
                <a:solidFill>
                  <a:prstClr val="black"/>
                </a:solidFill>
                <a:latin typeface="Calibri" panose="020F0502020204030204"/>
              </a:rPr>
              <a:t>Same temperature range as resistivity.</a:t>
            </a:r>
            <a:endParaRPr lang="en-ZA" sz="22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A232A459-2229-2F99-7677-5BD0F02336AC}"/>
              </a:ext>
            </a:extLst>
          </p:cNvPr>
          <p:cNvSpPr txBox="1"/>
          <p:nvPr/>
        </p:nvSpPr>
        <p:spPr>
          <a:xfrm>
            <a:off x="5411063" y="6066093"/>
            <a:ext cx="6323737" cy="341632"/>
          </a:xfrm>
          <a:prstGeom prst="rect">
            <a:avLst/>
          </a:prstGeom>
          <a:noFill/>
        </p:spPr>
        <p:txBody>
          <a:bodyPr wrap="square">
            <a:spAutoFit/>
          </a:bodyPr>
          <a:lstStyle/>
          <a:p>
            <a:pPr marR="0" lvl="0" algn="l" defTabSz="685800" rtl="0" eaLnBrk="1" fontAlgn="auto" latinLnBrk="0" hangingPunct="1">
              <a:lnSpc>
                <a:spcPct val="90000"/>
              </a:lnSpc>
              <a:spcBef>
                <a:spcPts val="750"/>
              </a:spcBef>
              <a:spcAft>
                <a:spcPts val="0"/>
              </a:spcAft>
              <a:buClrTx/>
              <a:buSzTx/>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rPr>
              <a:t>[</a:t>
            </a:r>
            <a:r>
              <a:rPr lang="en-US" sz="1800" dirty="0">
                <a:solidFill>
                  <a:sysClr val="windowText" lastClr="000000"/>
                </a:solidFill>
                <a:latin typeface="Calibri" panose="020F0502020204030204"/>
              </a:rPr>
              <a:t>13</a:t>
            </a:r>
            <a:r>
              <a:rPr kumimoji="0" lang="en-US" sz="1800" b="0" i="0" u="none" strike="noStrike" kern="1200" cap="none" spc="0" normalizeH="0" baseline="0" noProof="0" dirty="0">
                <a:ln>
                  <a:noFill/>
                </a:ln>
                <a:solidFill>
                  <a:sysClr val="windowText" lastClr="000000"/>
                </a:solidFill>
                <a:effectLst/>
                <a:uLnTx/>
                <a:uFillTx/>
                <a:latin typeface="Calibri" panose="020F0502020204030204"/>
              </a:rPr>
              <a:t>] Li, Y.S., </a:t>
            </a:r>
            <a:r>
              <a:rPr kumimoji="0" lang="en-US" sz="1800" b="0" i="1" u="none" strike="noStrike" kern="1200" cap="none" spc="0" normalizeH="0" baseline="0" noProof="0" dirty="0">
                <a:ln>
                  <a:noFill/>
                </a:ln>
                <a:solidFill>
                  <a:sysClr val="windowText" lastClr="000000"/>
                </a:solidFill>
                <a:effectLst/>
                <a:uLnTx/>
                <a:uFillTx/>
                <a:latin typeface="Calibri" panose="020F0502020204030204"/>
              </a:rPr>
              <a:t>et al.,</a:t>
            </a:r>
            <a:r>
              <a:rPr kumimoji="0" lang="en-US" sz="1800" b="0" i="0" u="none" strike="noStrike" kern="1200" cap="none" spc="0" normalizeH="0" baseline="0" noProof="0" dirty="0">
                <a:ln>
                  <a:noFill/>
                </a:ln>
                <a:solidFill>
                  <a:sysClr val="windowText" lastClr="000000"/>
                </a:solidFill>
                <a:effectLst/>
                <a:uLnTx/>
                <a:uFillTx/>
                <a:latin typeface="Calibri" panose="020F0502020204030204"/>
              </a:rPr>
              <a:t> 2020. Review of Scientific Instruments, 91(10).</a:t>
            </a:r>
            <a:endParaRPr kumimoji="0" lang="en-ZA" sz="1800" b="0" i="0" u="none" strike="noStrike" kern="1200" cap="none" spc="0" normalizeH="0" baseline="0" noProof="0" dirty="0">
              <a:ln>
                <a:noFill/>
              </a:ln>
              <a:solidFill>
                <a:sysClr val="windowText" lastClr="000000"/>
              </a:solidFill>
              <a:effectLst/>
              <a:uLnTx/>
              <a:uFillTx/>
              <a:latin typeface="Calibri" panose="020F0502020204030204"/>
            </a:endParaRP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8A23ECA2-1F2B-2191-0432-67091C9FAE42}"/>
                  </a:ext>
                </a:extLst>
              </p:cNvPr>
              <p:cNvGraphicFramePr>
                <a:graphicFrameLocks noChangeAspect="1"/>
              </p:cNvGraphicFramePr>
              <p:nvPr>
                <p:extLst>
                  <p:ext uri="{D42A27DB-BD31-4B8C-83A1-F6EECF244321}">
                    <p14:modId xmlns:p14="http://schemas.microsoft.com/office/powerpoint/2010/main" val="244771100"/>
                  </p:ext>
                </p:extLst>
              </p:nvPr>
            </p:nvGraphicFramePr>
            <p:xfrm>
              <a:off x="371931" y="572223"/>
              <a:ext cx="2399680" cy="1812622"/>
            </p:xfrm>
            <a:graphic>
              <a:graphicData uri="http://schemas.microsoft.com/office/drawing/2017/model3d">
                <am3d:model3d r:embed="rId5">
                  <am3d:spPr>
                    <a:xfrm>
                      <a:off x="0" y="0"/>
                      <a:ext cx="2399680" cy="1812622"/>
                    </a:xfrm>
                    <a:prstGeom prst="rect">
                      <a:avLst/>
                    </a:prstGeom>
                  </am3d:spPr>
                  <am3d:camera>
                    <am3d:pos x="0" y="0" z="66389938"/>
                    <am3d:up dx="0" dy="36000000" dz="0"/>
                    <am3d:lookAt x="0" y="0" z="0"/>
                    <am3d:perspective fov="2700000"/>
                  </am3d:camera>
                  <am3d:trans>
                    <am3d:meterPerModelUnit n="1493968" d="1000000"/>
                    <am3d:preTrans dx="216156" dy="-340898" dz="-8433690"/>
                    <am3d:scale>
                      <am3d:sx n="1000000" d="1000000"/>
                      <am3d:sy n="1000000" d="1000000"/>
                      <am3d:sz n="1000000" d="1000000"/>
                    </am3d:scale>
                    <am3d:rot ax="781848" ay="-2491025" az="-523288"/>
                    <am3d:postTrans dx="0" dy="0" dz="0"/>
                  </am3d:trans>
                  <am3d:raster rName="Office3DRenderer" rVer="16.0.8326">
                    <am3d:blip r:embed="rId6"/>
                  </am3d:raster>
                  <am3d:objViewport viewportSz="36603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8A23ECA2-1F2B-2191-0432-67091C9FAE42}"/>
                  </a:ext>
                </a:extLst>
              </p:cNvPr>
              <p:cNvPicPr>
                <a:picLocks noGrp="1" noRot="1" noChangeAspect="1" noMove="1" noResize="1" noEditPoints="1" noAdjustHandles="1" noChangeArrowheads="1" noChangeShapeType="1" noCrop="1"/>
              </p:cNvPicPr>
              <p:nvPr/>
            </p:nvPicPr>
            <p:blipFill>
              <a:blip r:embed="rId6"/>
              <a:stretch>
                <a:fillRect/>
              </a:stretch>
            </p:blipFill>
            <p:spPr>
              <a:xfrm>
                <a:off x="371931" y="572223"/>
                <a:ext cx="2399680" cy="181262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476B189F-DB3E-3344-6225-8B2A956D46F1}"/>
                  </a:ext>
                </a:extLst>
              </p14:cNvPr>
              <p14:cNvContentPartPr/>
              <p14:nvPr/>
            </p14:nvContentPartPr>
            <p14:xfrm>
              <a:off x="627547" y="1653889"/>
              <a:ext cx="2035800" cy="433080"/>
            </p14:xfrm>
          </p:contentPart>
        </mc:Choice>
        <mc:Fallback xmlns="">
          <p:pic>
            <p:nvPicPr>
              <p:cNvPr id="41" name="Ink 40">
                <a:extLst>
                  <a:ext uri="{FF2B5EF4-FFF2-40B4-BE49-F238E27FC236}">
                    <a16:creationId xmlns:a16="http://schemas.microsoft.com/office/drawing/2014/main" id="{476B189F-DB3E-3344-6225-8B2A956D46F1}"/>
                  </a:ext>
                </a:extLst>
              </p:cNvPr>
              <p:cNvPicPr/>
              <p:nvPr/>
            </p:nvPicPr>
            <p:blipFill>
              <a:blip r:embed="rId8"/>
              <a:stretch>
                <a:fillRect/>
              </a:stretch>
            </p:blipFill>
            <p:spPr>
              <a:xfrm>
                <a:off x="623227" y="1649569"/>
                <a:ext cx="2044440" cy="441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1">
                <a:extLst>
                  <a:ext uri="{FF2B5EF4-FFF2-40B4-BE49-F238E27FC236}">
                    <a16:creationId xmlns:a16="http://schemas.microsoft.com/office/drawing/2014/main" id="{97F320F5-4985-BFF2-B131-68C85D251782}"/>
                  </a:ext>
                </a:extLst>
              </p14:cNvPr>
              <p14:cNvContentPartPr/>
              <p14:nvPr/>
            </p14:nvContentPartPr>
            <p14:xfrm>
              <a:off x="680107" y="1252489"/>
              <a:ext cx="1799280" cy="382680"/>
            </p14:xfrm>
          </p:contentPart>
        </mc:Choice>
        <mc:Fallback xmlns="">
          <p:pic>
            <p:nvPicPr>
              <p:cNvPr id="42" name="Ink 41">
                <a:extLst>
                  <a:ext uri="{FF2B5EF4-FFF2-40B4-BE49-F238E27FC236}">
                    <a16:creationId xmlns:a16="http://schemas.microsoft.com/office/drawing/2014/main" id="{97F320F5-4985-BFF2-B131-68C85D251782}"/>
                  </a:ext>
                </a:extLst>
              </p:cNvPr>
              <p:cNvPicPr/>
              <p:nvPr/>
            </p:nvPicPr>
            <p:blipFill>
              <a:blip r:embed="rId10"/>
              <a:stretch>
                <a:fillRect/>
              </a:stretch>
            </p:blipFill>
            <p:spPr>
              <a:xfrm>
                <a:off x="675787" y="1248169"/>
                <a:ext cx="1807920" cy="391320"/>
              </a:xfrm>
              <a:prstGeom prst="rect">
                <a:avLst/>
              </a:prstGeom>
            </p:spPr>
          </p:pic>
        </mc:Fallback>
      </mc:AlternateContent>
    </p:spTree>
    <p:extLst>
      <p:ext uri="{BB962C8B-B14F-4D97-AF65-F5344CB8AC3E}">
        <p14:creationId xmlns:p14="http://schemas.microsoft.com/office/powerpoint/2010/main" val="4031488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additive="sum">
                                        <p:cTn id="8" dur="1000" fill="hold"/>
                                        <p:tgtEl>
                                          <p:spTgt spid="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0" presetClass="entr" presetSubtype="12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additive="sum">
                                        <p:cTn id="27" dur="1000" fill="hold"/>
                                        <p:tgtEl>
                                          <p:spTgt spid="5"/>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8" dur="1000" fill="hold"/>
                                        <p:tgtEl>
                                          <p:spTgt spid="5"/>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9" dur="1000" fill="hold"/>
                                        <p:tgtEl>
                                          <p:spTgt spid="5"/>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0" dur="1000" fill="hold"/>
                                        <p:tgtEl>
                                          <p:spTgt spid="5"/>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0">
                                            <p:txEl>
                                              <p:pRg st="0" end="0"/>
                                            </p:txEl>
                                          </p:spTgt>
                                        </p:tgtEl>
                                        <p:attrNameLst>
                                          <p:attrName>style.visibility</p:attrName>
                                        </p:attrNameLst>
                                      </p:cBhvr>
                                      <p:to>
                                        <p:strVal val="visible"/>
                                      </p:to>
                                    </p:set>
                                    <p:anim calcmode="lin" valueType="num">
                                      <p:cBhvr additive="base">
                                        <p:cTn id="51"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0">
                                            <p:txEl>
                                              <p:pRg st="0" end="0"/>
                                            </p:txEl>
                                          </p:spTgt>
                                        </p:tgtEl>
                                        <p:attrNameLst>
                                          <p:attrName>ppt_y</p:attrName>
                                        </p:attrNameLst>
                                      </p:cBhvr>
                                      <p:tavLst>
                                        <p:tav tm="0">
                                          <p:val>
                                            <p:strVal val="1+#ppt_h/2"/>
                                          </p:val>
                                        </p:tav>
                                        <p:tav tm="100000">
                                          <p:val>
                                            <p:strVal val="#ppt_y"/>
                                          </p:val>
                                        </p:tav>
                                      </p:tavLst>
                                    </p:anim>
                                  </p:childTnLst>
                                </p:cTn>
                              </p:par>
                              <p:par>
                                <p:cTn id="53" presetID="22" presetClass="entr" presetSubtype="4" fill="hold" nodeType="withEffect">
                                  <p:stCondLst>
                                    <p:cond delay="0"/>
                                  </p:stCondLst>
                                  <p:childTnLst>
                                    <p:set>
                                      <p:cBhvr>
                                        <p:cTn id="54" dur="1" fill="hold">
                                          <p:stCondLst>
                                            <p:cond delay="0"/>
                                          </p:stCondLst>
                                        </p:cTn>
                                        <p:tgtEl>
                                          <p:spTgt spid="40">
                                            <p:txEl>
                                              <p:pRg st="1" end="1"/>
                                            </p:txEl>
                                          </p:spTgt>
                                        </p:tgtEl>
                                        <p:attrNameLst>
                                          <p:attrName>style.visibility</p:attrName>
                                        </p:attrNameLst>
                                      </p:cBhvr>
                                      <p:to>
                                        <p:strVal val="visible"/>
                                      </p:to>
                                    </p:set>
                                    <p:animEffect transition="in" filter="wipe(down)">
                                      <p:cBhvr>
                                        <p:cTn id="55" dur="500"/>
                                        <p:tgtEl>
                                          <p:spTgt spid="40">
                                            <p:txEl>
                                              <p:pRg st="1" end="1"/>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40">
                                            <p:txEl>
                                              <p:pRg st="2" end="2"/>
                                            </p:txEl>
                                          </p:spTgt>
                                        </p:tgtEl>
                                        <p:attrNameLst>
                                          <p:attrName>style.visibility</p:attrName>
                                        </p:attrNameLst>
                                      </p:cBhvr>
                                      <p:to>
                                        <p:strVal val="visible"/>
                                      </p:to>
                                    </p:set>
                                    <p:animEffect transition="in" filter="wipe(down)">
                                      <p:cBhvr>
                                        <p:cTn id="58" dur="500"/>
                                        <p:tgtEl>
                                          <p:spTgt spid="40">
                                            <p:txEl>
                                              <p:pRg st="2" end="2"/>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40">
                                            <p:txEl>
                                              <p:pRg st="3" end="3"/>
                                            </p:txEl>
                                          </p:spTgt>
                                        </p:tgtEl>
                                        <p:attrNameLst>
                                          <p:attrName>style.visibility</p:attrName>
                                        </p:attrNameLst>
                                      </p:cBhvr>
                                      <p:to>
                                        <p:strVal val="visible"/>
                                      </p:to>
                                    </p:set>
                                    <p:animEffect transition="in" filter="wipe(down)">
                                      <p:cBhvr>
                                        <p:cTn id="61" dur="500"/>
                                        <p:tgtEl>
                                          <p:spTgt spid="40">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par>
                                <p:cTn id="70" presetID="42" presetClass="entr" presetSubtype="0" fill="hold" nodeType="withEffect">
                                  <p:stCondLst>
                                    <p:cond delay="0"/>
                                  </p:stCondLst>
                                  <p:childTnLst>
                                    <p:set>
                                      <p:cBhvr>
                                        <p:cTn id="71" dur="1" fill="hold">
                                          <p:stCondLst>
                                            <p:cond delay="0"/>
                                          </p:stCondLst>
                                        </p:cTn>
                                        <p:tgtEl>
                                          <p:spTgt spid="40">
                                            <p:txEl>
                                              <p:pRg st="4" end="4"/>
                                            </p:txEl>
                                          </p:spTgt>
                                        </p:tgtEl>
                                        <p:attrNameLst>
                                          <p:attrName>style.visibility</p:attrName>
                                        </p:attrNameLst>
                                      </p:cBhvr>
                                      <p:to>
                                        <p:strVal val="visible"/>
                                      </p:to>
                                    </p:set>
                                    <p:animEffect transition="in" filter="fade">
                                      <p:cBhvr>
                                        <p:cTn id="72" dur="1000"/>
                                        <p:tgtEl>
                                          <p:spTgt spid="40">
                                            <p:txEl>
                                              <p:pRg st="4" end="4"/>
                                            </p:txEl>
                                          </p:spTgt>
                                        </p:tgtEl>
                                      </p:cBhvr>
                                    </p:animEffect>
                                    <p:anim calcmode="lin" valueType="num">
                                      <p:cBhvr>
                                        <p:cTn id="73" dur="1000" fill="hold"/>
                                        <p:tgtEl>
                                          <p:spTgt spid="40">
                                            <p:txEl>
                                              <p:pRg st="4" end="4"/>
                                            </p:txEl>
                                          </p:spTgt>
                                        </p:tgtEl>
                                        <p:attrNameLst>
                                          <p:attrName>ppt_x</p:attrName>
                                        </p:attrNameLst>
                                      </p:cBhvr>
                                      <p:tavLst>
                                        <p:tav tm="0">
                                          <p:val>
                                            <p:strVal val="#ppt_x"/>
                                          </p:val>
                                        </p:tav>
                                        <p:tav tm="100000">
                                          <p:val>
                                            <p:strVal val="#ppt_x"/>
                                          </p:val>
                                        </p:tav>
                                      </p:tavLst>
                                    </p:anim>
                                    <p:anim calcmode="lin" valueType="num">
                                      <p:cBhvr>
                                        <p:cTn id="74" dur="1000" fill="hold"/>
                                        <p:tgtEl>
                                          <p:spTgt spid="40">
                                            <p:txEl>
                                              <p:pRg st="4" end="4"/>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0">
                                            <p:txEl>
                                              <p:pRg st="5" end="5"/>
                                            </p:txEl>
                                          </p:spTgt>
                                        </p:tgtEl>
                                        <p:attrNameLst>
                                          <p:attrName>style.visibility</p:attrName>
                                        </p:attrNameLst>
                                      </p:cBhvr>
                                      <p:to>
                                        <p:strVal val="visible"/>
                                      </p:to>
                                    </p:set>
                                    <p:animEffect transition="in" filter="fade">
                                      <p:cBhvr>
                                        <p:cTn id="77" dur="1000"/>
                                        <p:tgtEl>
                                          <p:spTgt spid="40">
                                            <p:txEl>
                                              <p:pRg st="5" end="5"/>
                                            </p:txEl>
                                          </p:spTgt>
                                        </p:tgtEl>
                                      </p:cBhvr>
                                    </p:animEffect>
                                    <p:anim calcmode="lin" valueType="num">
                                      <p:cBhvr>
                                        <p:cTn id="78" dur="1000" fill="hold"/>
                                        <p:tgtEl>
                                          <p:spTgt spid="40">
                                            <p:txEl>
                                              <p:pRg st="5" end="5"/>
                                            </p:txEl>
                                          </p:spTgt>
                                        </p:tgtEl>
                                        <p:attrNameLst>
                                          <p:attrName>ppt_x</p:attrName>
                                        </p:attrNameLst>
                                      </p:cBhvr>
                                      <p:tavLst>
                                        <p:tav tm="0">
                                          <p:val>
                                            <p:strVal val="#ppt_x"/>
                                          </p:val>
                                        </p:tav>
                                        <p:tav tm="100000">
                                          <p:val>
                                            <p:strVal val="#ppt_x"/>
                                          </p:val>
                                        </p:tav>
                                      </p:tavLst>
                                    </p:anim>
                                    <p:anim calcmode="lin" valueType="num">
                                      <p:cBhvr>
                                        <p:cTn id="79" dur="1000" fill="hold"/>
                                        <p:tgtEl>
                                          <p:spTgt spid="40">
                                            <p:txEl>
                                              <p:pRg st="5" end="5"/>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0">
                                            <p:txEl>
                                              <p:pRg st="6" end="6"/>
                                            </p:txEl>
                                          </p:spTgt>
                                        </p:tgtEl>
                                        <p:attrNameLst>
                                          <p:attrName>style.visibility</p:attrName>
                                        </p:attrNameLst>
                                      </p:cBhvr>
                                      <p:to>
                                        <p:strVal val="visible"/>
                                      </p:to>
                                    </p:set>
                                    <p:animEffect transition="in" filter="fade">
                                      <p:cBhvr>
                                        <p:cTn id="82" dur="1000"/>
                                        <p:tgtEl>
                                          <p:spTgt spid="40">
                                            <p:txEl>
                                              <p:pRg st="6" end="6"/>
                                            </p:txEl>
                                          </p:spTgt>
                                        </p:tgtEl>
                                      </p:cBhvr>
                                    </p:animEffect>
                                    <p:anim calcmode="lin" valueType="num">
                                      <p:cBhvr>
                                        <p:cTn id="83" dur="1000" fill="hold"/>
                                        <p:tgtEl>
                                          <p:spTgt spid="40">
                                            <p:txEl>
                                              <p:pRg st="6" end="6"/>
                                            </p:txEl>
                                          </p:spTgt>
                                        </p:tgtEl>
                                        <p:attrNameLst>
                                          <p:attrName>ppt_x</p:attrName>
                                        </p:attrNameLst>
                                      </p:cBhvr>
                                      <p:tavLst>
                                        <p:tav tm="0">
                                          <p:val>
                                            <p:strVal val="#ppt_x"/>
                                          </p:val>
                                        </p:tav>
                                        <p:tav tm="100000">
                                          <p:val>
                                            <p:strVal val="#ppt_x"/>
                                          </p:val>
                                        </p:tav>
                                      </p:tavLst>
                                    </p:anim>
                                    <p:anim calcmode="lin" valueType="num">
                                      <p:cBhvr>
                                        <p:cTn id="84" dur="1000" fill="hold"/>
                                        <p:tgtEl>
                                          <p:spTgt spid="40">
                                            <p:txEl>
                                              <p:pRg st="6" end="6"/>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0">
                                            <p:txEl>
                                              <p:pRg st="7" end="7"/>
                                            </p:txEl>
                                          </p:spTgt>
                                        </p:tgtEl>
                                        <p:attrNameLst>
                                          <p:attrName>style.visibility</p:attrName>
                                        </p:attrNameLst>
                                      </p:cBhvr>
                                      <p:to>
                                        <p:strVal val="visible"/>
                                      </p:to>
                                    </p:set>
                                    <p:animEffect transition="in" filter="fade">
                                      <p:cBhvr>
                                        <p:cTn id="87" dur="1000"/>
                                        <p:tgtEl>
                                          <p:spTgt spid="40">
                                            <p:txEl>
                                              <p:pRg st="7" end="7"/>
                                            </p:txEl>
                                          </p:spTgt>
                                        </p:tgtEl>
                                      </p:cBhvr>
                                    </p:animEffect>
                                    <p:anim calcmode="lin" valueType="num">
                                      <p:cBhvr>
                                        <p:cTn id="88" dur="1000" fill="hold"/>
                                        <p:tgtEl>
                                          <p:spTgt spid="40">
                                            <p:txEl>
                                              <p:pRg st="7" end="7"/>
                                            </p:txEl>
                                          </p:spTgt>
                                        </p:tgtEl>
                                        <p:attrNameLst>
                                          <p:attrName>ppt_x</p:attrName>
                                        </p:attrNameLst>
                                      </p:cBhvr>
                                      <p:tavLst>
                                        <p:tav tm="0">
                                          <p:val>
                                            <p:strVal val="#ppt_x"/>
                                          </p:val>
                                        </p:tav>
                                        <p:tav tm="100000">
                                          <p:val>
                                            <p:strVal val="#ppt_x"/>
                                          </p:val>
                                        </p:tav>
                                      </p:tavLst>
                                    </p:anim>
                                    <p:anim calcmode="lin" valueType="num">
                                      <p:cBhvr>
                                        <p:cTn id="89" dur="1000" fill="hold"/>
                                        <p:tgtEl>
                                          <p:spTgt spid="40">
                                            <p:txEl>
                                              <p:pRg st="7" end="7"/>
                                            </p:txEl>
                                          </p:spTgt>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0">
                                            <p:txEl>
                                              <p:pRg st="8" end="8"/>
                                            </p:txEl>
                                          </p:spTgt>
                                        </p:tgtEl>
                                        <p:attrNameLst>
                                          <p:attrName>style.visibility</p:attrName>
                                        </p:attrNameLst>
                                      </p:cBhvr>
                                      <p:to>
                                        <p:strVal val="visible"/>
                                      </p:to>
                                    </p:set>
                                    <p:animEffect transition="in" filter="fade">
                                      <p:cBhvr>
                                        <p:cTn id="92" dur="1000"/>
                                        <p:tgtEl>
                                          <p:spTgt spid="40">
                                            <p:txEl>
                                              <p:pRg st="8" end="8"/>
                                            </p:txEl>
                                          </p:spTgt>
                                        </p:tgtEl>
                                      </p:cBhvr>
                                    </p:animEffect>
                                    <p:anim calcmode="lin" valueType="num">
                                      <p:cBhvr>
                                        <p:cTn id="93" dur="1000" fill="hold"/>
                                        <p:tgtEl>
                                          <p:spTgt spid="40">
                                            <p:txEl>
                                              <p:pRg st="8" end="8"/>
                                            </p:txEl>
                                          </p:spTgt>
                                        </p:tgtEl>
                                        <p:attrNameLst>
                                          <p:attrName>ppt_x</p:attrName>
                                        </p:attrNameLst>
                                      </p:cBhvr>
                                      <p:tavLst>
                                        <p:tav tm="0">
                                          <p:val>
                                            <p:strVal val="#ppt_x"/>
                                          </p:val>
                                        </p:tav>
                                        <p:tav tm="100000">
                                          <p:val>
                                            <p:strVal val="#ppt_x"/>
                                          </p:val>
                                        </p:tav>
                                      </p:tavLst>
                                    </p:anim>
                                    <p:anim calcmode="lin" valueType="num">
                                      <p:cBhvr>
                                        <p:cTn id="94" dur="1000" fill="hold"/>
                                        <p:tgtEl>
                                          <p:spTgt spid="40">
                                            <p:txEl>
                                              <p:pRg st="8" end="8"/>
                                            </p:txEl>
                                          </p:spTgt>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0">
                                            <p:txEl>
                                              <p:pRg st="9" end="9"/>
                                            </p:txEl>
                                          </p:spTgt>
                                        </p:tgtEl>
                                        <p:attrNameLst>
                                          <p:attrName>style.visibility</p:attrName>
                                        </p:attrNameLst>
                                      </p:cBhvr>
                                      <p:to>
                                        <p:strVal val="visible"/>
                                      </p:to>
                                    </p:set>
                                    <p:animEffect transition="in" filter="fade">
                                      <p:cBhvr>
                                        <p:cTn id="97" dur="1000"/>
                                        <p:tgtEl>
                                          <p:spTgt spid="40">
                                            <p:txEl>
                                              <p:pRg st="9" end="9"/>
                                            </p:txEl>
                                          </p:spTgt>
                                        </p:tgtEl>
                                      </p:cBhvr>
                                    </p:animEffect>
                                    <p:anim calcmode="lin" valueType="num">
                                      <p:cBhvr>
                                        <p:cTn id="98" dur="1000" fill="hold"/>
                                        <p:tgtEl>
                                          <p:spTgt spid="40">
                                            <p:txEl>
                                              <p:pRg st="9" end="9"/>
                                            </p:txEl>
                                          </p:spTgt>
                                        </p:tgtEl>
                                        <p:attrNameLst>
                                          <p:attrName>ppt_x</p:attrName>
                                        </p:attrNameLst>
                                      </p:cBhvr>
                                      <p:tavLst>
                                        <p:tav tm="0">
                                          <p:val>
                                            <p:strVal val="#ppt_x"/>
                                          </p:val>
                                        </p:tav>
                                        <p:tav tm="100000">
                                          <p:val>
                                            <p:strVal val="#ppt_x"/>
                                          </p:val>
                                        </p:tav>
                                      </p:tavLst>
                                    </p:anim>
                                    <p:anim calcmode="lin" valueType="num">
                                      <p:cBhvr>
                                        <p:cTn id="99" dur="1000" fill="hold"/>
                                        <p:tgtEl>
                                          <p:spTgt spid="4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525BF8-4FD9-7757-36D7-5CEC26CD9E63}"/>
              </a:ext>
            </a:extLst>
          </p:cNvPr>
          <p:cNvSpPr/>
          <p:nvPr/>
        </p:nvSpPr>
        <p:spPr>
          <a:xfrm>
            <a:off x="1855488" y="2444544"/>
            <a:ext cx="8745793" cy="19689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
        <p:nvSpPr>
          <p:cNvPr id="4" name="Slide Number Placeholder 1">
            <a:extLst>
              <a:ext uri="{FF2B5EF4-FFF2-40B4-BE49-F238E27FC236}">
                <a16:creationId xmlns:a16="http://schemas.microsoft.com/office/drawing/2014/main" id="{95CABFE9-A58F-36D2-B3CE-31C207CB4CC0}"/>
              </a:ext>
            </a:extLst>
          </p:cNvPr>
          <p:cNvSpPr txBox="1">
            <a:spLocks/>
          </p:cNvSpPr>
          <p:nvPr/>
        </p:nvSpPr>
        <p:spPr>
          <a:xfrm>
            <a:off x="11640833" y="6001714"/>
            <a:ext cx="551167" cy="365125"/>
          </a:xfrm>
          <a:prstGeom prst="rect">
            <a:avLst/>
          </a:prstGeom>
          <a:solidFill>
            <a:schemeClr val="accent2">
              <a:lumMod val="60000"/>
              <a:lumOff val="40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C131B6-BBAC-4EF4-8003-2626E0CD8D9C}" type="slidenum">
              <a:rPr lang="en-ZA" smtClean="0">
                <a:solidFill>
                  <a:schemeClr val="bg1"/>
                </a:solidFill>
              </a:rPr>
              <a:pPr/>
              <a:t>14</a:t>
            </a:fld>
            <a:endParaRPr lang="en-ZA" dirty="0">
              <a:solidFill>
                <a:schemeClr val="bg1"/>
              </a:solidFill>
            </a:endParaRPr>
          </a:p>
        </p:txBody>
      </p:sp>
    </p:spTree>
    <p:extLst>
      <p:ext uri="{BB962C8B-B14F-4D97-AF65-F5344CB8AC3E}">
        <p14:creationId xmlns:p14="http://schemas.microsoft.com/office/powerpoint/2010/main" val="29248602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07EE4B4B-BD88-DDBA-BC62-1A0EAF864E84}"/>
                  </a:ext>
                </a:extLst>
              </p:cNvPr>
              <p:cNvGraphicFramePr>
                <a:graphicFrameLocks noGrp="1"/>
              </p:cNvGraphicFramePr>
              <p:nvPr>
                <p:extLst>
                  <p:ext uri="{D42A27DB-BD31-4B8C-83A1-F6EECF244321}">
                    <p14:modId xmlns:p14="http://schemas.microsoft.com/office/powerpoint/2010/main" val="2829968257"/>
                  </p:ext>
                </p:extLst>
              </p:nvPr>
            </p:nvGraphicFramePr>
            <p:xfrm>
              <a:off x="1489709" y="2565461"/>
              <a:ext cx="9555480" cy="1873810"/>
            </p:xfrm>
            <a:graphic>
              <a:graphicData uri="http://schemas.openxmlformats.org/drawingml/2006/table">
                <a:tbl>
                  <a:tblPr firstRow="1" firstCol="1" bandRow="1">
                    <a:tableStyleId>{775DCB02-9BB8-47FD-8907-85C794F793BA}</a:tableStyleId>
                  </a:tblPr>
                  <a:tblGrid>
                    <a:gridCol w="1360773">
                      <a:extLst>
                        <a:ext uri="{9D8B030D-6E8A-4147-A177-3AD203B41FA5}">
                          <a16:colId xmlns:a16="http://schemas.microsoft.com/office/drawing/2014/main" val="1495472506"/>
                        </a:ext>
                      </a:extLst>
                    </a:gridCol>
                    <a:gridCol w="1028097">
                      <a:extLst>
                        <a:ext uri="{9D8B030D-6E8A-4147-A177-3AD203B41FA5}">
                          <a16:colId xmlns:a16="http://schemas.microsoft.com/office/drawing/2014/main" val="1623276186"/>
                        </a:ext>
                      </a:extLst>
                    </a:gridCol>
                    <a:gridCol w="1201755">
                      <a:extLst>
                        <a:ext uri="{9D8B030D-6E8A-4147-A177-3AD203B41FA5}">
                          <a16:colId xmlns:a16="http://schemas.microsoft.com/office/drawing/2014/main" val="3761223576"/>
                        </a:ext>
                      </a:extLst>
                    </a:gridCol>
                    <a:gridCol w="1187115">
                      <a:extLst>
                        <a:ext uri="{9D8B030D-6E8A-4147-A177-3AD203B41FA5}">
                          <a16:colId xmlns:a16="http://schemas.microsoft.com/office/drawing/2014/main" val="3749418609"/>
                        </a:ext>
                      </a:extLst>
                    </a:gridCol>
                    <a:gridCol w="2388870">
                      <a:extLst>
                        <a:ext uri="{9D8B030D-6E8A-4147-A177-3AD203B41FA5}">
                          <a16:colId xmlns:a16="http://schemas.microsoft.com/office/drawing/2014/main" val="438291432"/>
                        </a:ext>
                      </a:extLst>
                    </a:gridCol>
                    <a:gridCol w="2388870">
                      <a:extLst>
                        <a:ext uri="{9D8B030D-6E8A-4147-A177-3AD203B41FA5}">
                          <a16:colId xmlns:a16="http://schemas.microsoft.com/office/drawing/2014/main" val="3142719250"/>
                        </a:ext>
                      </a:extLst>
                    </a:gridCol>
                  </a:tblGrid>
                  <a:tr h="612820">
                    <a:tc>
                      <a:txBody>
                        <a:bodyPr/>
                        <a:lstStyle/>
                        <a:p>
                          <a:pPr>
                            <a:lnSpc>
                              <a:spcPct val="150000"/>
                            </a:lnSpc>
                            <a:buNone/>
                          </a:pPr>
                          <a:r>
                            <a:rPr lang="en-GB" sz="2000" b="1" kern="100" dirty="0">
                              <a:solidFill>
                                <a:schemeClr val="tx1"/>
                              </a:solidFill>
                              <a:effectLst/>
                              <a:latin typeface="Times New Roman" panose="02020603050405020304" pitchFamily="18" charset="0"/>
                              <a:cs typeface="Times New Roman" panose="02020603050405020304" pitchFamily="18" charset="0"/>
                            </a:rPr>
                            <a:t>Mo</a:t>
                          </a:r>
                          <a:endPar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error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GB" sz="2000" b="1" kern="100" dirty="0">
                              <a:solidFill>
                                <a:schemeClr val="tx1"/>
                              </a:solidFill>
                              <a:effectLst/>
                              <a:latin typeface="Times New Roman" panose="02020603050405020304" pitchFamily="18" charset="0"/>
                              <a:cs typeface="Times New Roman" panose="02020603050405020304" pitchFamily="18" charset="0"/>
                            </a:rPr>
                            <a:t>Re</a:t>
                          </a:r>
                          <a:endPar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error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GB" sz="2000" b="1" kern="100" dirty="0">
                              <a:solidFill>
                                <a:schemeClr val="tx1"/>
                              </a:solidFill>
                              <a:effectLst/>
                              <a:latin typeface="Times New Roman" panose="02020603050405020304" pitchFamily="18" charset="0"/>
                              <a:cs typeface="Times New Roman" panose="02020603050405020304" pitchFamily="18" charset="0"/>
                            </a:rPr>
                            <a:t>Theoretical formula</a:t>
                          </a:r>
                          <a:endPar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GB" sz="2000" b="1" kern="100" dirty="0">
                              <a:solidFill>
                                <a:schemeClr val="tx1"/>
                              </a:solidFill>
                              <a:effectLst/>
                              <a:latin typeface="Times New Roman" panose="02020603050405020304" pitchFamily="18" charset="0"/>
                              <a:cs typeface="Times New Roman" panose="02020603050405020304" pitchFamily="18" charset="0"/>
                            </a:rPr>
                            <a:t>Actual formula</a:t>
                          </a:r>
                          <a:endPar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3677182"/>
                      </a:ext>
                    </a:extLst>
                  </a:tr>
                  <a:tr h="568430">
                    <a:tc>
                      <a:txBody>
                        <a:bodyPr/>
                        <a:lstStyle/>
                        <a:p>
                          <a:pPr>
                            <a:lnSpc>
                              <a:spcPct val="150000"/>
                            </a:lnSpc>
                            <a:buNone/>
                          </a:pPr>
                          <a:r>
                            <a:rPr lang="en-GB" sz="2000" b="0" kern="100">
                              <a:effectLst/>
                              <a:latin typeface="Times New Roman" panose="02020603050405020304" pitchFamily="18" charset="0"/>
                              <a:cs typeface="Times New Roman" panose="02020603050405020304" pitchFamily="18" charset="0"/>
                            </a:rPr>
                            <a:t>73.46</a:t>
                          </a:r>
                          <a:endParaRPr lang="en-ZA" sz="20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14:m>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oMath>
                          </a14:m>
                          <a:r>
                            <a:rPr lang="en-ZA" sz="2000" b="0" kern="100" dirty="0">
                              <a:effectLst/>
                              <a:latin typeface="Times New Roman" panose="02020603050405020304" pitchFamily="18" charset="0"/>
                              <a:ea typeface="Times New Roman" panose="02020603050405020304" pitchFamily="18" charset="0"/>
                              <a:cs typeface="Times New Roman" panose="02020603050405020304" pitchFamily="18" charset="0"/>
                            </a:rPr>
                            <a:t> 0.75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GB" sz="2000" kern="100" dirty="0">
                              <a:effectLst/>
                              <a:latin typeface="Times New Roman" panose="02020603050405020304" pitchFamily="18" charset="0"/>
                              <a:cs typeface="Times New Roman" panose="02020603050405020304" pitchFamily="18" charset="0"/>
                            </a:rPr>
                            <a:t>26.54</a:t>
                          </a:r>
                          <a:endParaRPr lang="en-ZA"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14:m>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oMath>
                          </a14:m>
                          <a:r>
                            <a:rPr lang="en-ZA" sz="2000" kern="100" dirty="0">
                              <a:effectLst/>
                              <a:latin typeface="Times New Roman" panose="02020603050405020304" pitchFamily="18" charset="0"/>
                              <a:ea typeface="Times New Roman" panose="02020603050405020304" pitchFamily="18" charset="0"/>
                              <a:cs typeface="Times New Roman" panose="02020603050405020304" pitchFamily="18" charset="0"/>
                            </a:rPr>
                            <a:t> 0.60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14:m>
                            <m:oMathPara xmlns:m="http://schemas.openxmlformats.org/officeDocument/2006/math">
                              <m:oMathParaPr>
                                <m:jc m:val="centerGroup"/>
                              </m:oMathParaPr>
                              <m:oMath xmlns:m="http://schemas.openxmlformats.org/officeDocument/2006/math">
                                <m:sSub>
                                  <m:sSubPr>
                                    <m:ctrlPr>
                                      <a:rPr lang="en-ZA" sz="2000" i="1" kern="100">
                                        <a:effectLst/>
                                        <a:latin typeface="Cambria Math" panose="02040503050406030204" pitchFamily="18" charset="0"/>
                                      </a:rPr>
                                    </m:ctrlPr>
                                  </m:sSubPr>
                                  <m:e>
                                    <m:r>
                                      <m:rPr>
                                        <m:sty m:val="p"/>
                                      </m:rPr>
                                      <a:rPr lang="en-GB" sz="2000" kern="100">
                                        <a:effectLst/>
                                        <a:latin typeface="Cambria Math" panose="02040503050406030204" pitchFamily="18" charset="0"/>
                                      </a:rPr>
                                      <m:t>Mo</m:t>
                                    </m:r>
                                  </m:e>
                                  <m:sub>
                                    <m:r>
                                      <a:rPr lang="en-GB" sz="2000" kern="100">
                                        <a:effectLst/>
                                        <a:latin typeface="Cambria Math" panose="02040503050406030204" pitchFamily="18" charset="0"/>
                                      </a:rPr>
                                      <m:t>70</m:t>
                                    </m:r>
                                  </m:sub>
                                </m:sSub>
                                <m:sSub>
                                  <m:sSubPr>
                                    <m:ctrlPr>
                                      <a:rPr lang="en-ZA" sz="2000" i="1" kern="100">
                                        <a:effectLst/>
                                        <a:latin typeface="Cambria Math" panose="02040503050406030204" pitchFamily="18" charset="0"/>
                                      </a:rPr>
                                    </m:ctrlPr>
                                  </m:sSubPr>
                                  <m:e>
                                    <m:r>
                                      <m:rPr>
                                        <m:sty m:val="p"/>
                                      </m:rPr>
                                      <a:rPr lang="en-GB" sz="2000" kern="100">
                                        <a:effectLst/>
                                        <a:latin typeface="Cambria Math" panose="02040503050406030204" pitchFamily="18" charset="0"/>
                                      </a:rPr>
                                      <m:t>Re</m:t>
                                    </m:r>
                                  </m:e>
                                  <m:sub>
                                    <m:r>
                                      <a:rPr lang="en-GB" sz="2000" kern="100">
                                        <a:effectLst/>
                                        <a:latin typeface="Cambria Math" panose="02040503050406030204" pitchFamily="18" charset="0"/>
                                      </a:rPr>
                                      <m:t>30</m:t>
                                    </m:r>
                                  </m:sub>
                                </m:sSub>
                              </m:oMath>
                            </m:oMathPara>
                          </a14:m>
                          <a:endParaRPr lang="en-ZA"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14:m>
                            <m:oMathPara xmlns:m="http://schemas.openxmlformats.org/officeDocument/2006/math">
                              <m:oMathParaPr>
                                <m:jc m:val="centerGroup"/>
                              </m:oMathParaPr>
                              <m:oMath xmlns:m="http://schemas.openxmlformats.org/officeDocument/2006/math">
                                <m:sSub>
                                  <m:sSubPr>
                                    <m:ctrlPr>
                                      <a:rPr lang="en-ZA" sz="2000" i="1" kern="100">
                                        <a:effectLst/>
                                        <a:latin typeface="Cambria Math" panose="02040503050406030204" pitchFamily="18" charset="0"/>
                                      </a:rPr>
                                    </m:ctrlPr>
                                  </m:sSubPr>
                                  <m:e>
                                    <m:r>
                                      <m:rPr>
                                        <m:sty m:val="p"/>
                                      </m:rPr>
                                      <a:rPr lang="en-GB" sz="2000" kern="100">
                                        <a:effectLst/>
                                        <a:latin typeface="Cambria Math" panose="02040503050406030204" pitchFamily="18" charset="0"/>
                                      </a:rPr>
                                      <m:t>Mo</m:t>
                                    </m:r>
                                  </m:e>
                                  <m:sub>
                                    <m:r>
                                      <a:rPr lang="en-GB" sz="2000" kern="100">
                                        <a:effectLst/>
                                        <a:latin typeface="Cambria Math" panose="02040503050406030204" pitchFamily="18" charset="0"/>
                                      </a:rPr>
                                      <m:t>73.5</m:t>
                                    </m:r>
                                  </m:sub>
                                </m:sSub>
                                <m:sSub>
                                  <m:sSubPr>
                                    <m:ctrlPr>
                                      <a:rPr lang="en-ZA" sz="2000" i="1" kern="100">
                                        <a:effectLst/>
                                        <a:latin typeface="Cambria Math" panose="02040503050406030204" pitchFamily="18" charset="0"/>
                                      </a:rPr>
                                    </m:ctrlPr>
                                  </m:sSubPr>
                                  <m:e>
                                    <m:r>
                                      <m:rPr>
                                        <m:sty m:val="p"/>
                                      </m:rPr>
                                      <a:rPr lang="en-GB" sz="2000" kern="100">
                                        <a:effectLst/>
                                        <a:latin typeface="Cambria Math" panose="02040503050406030204" pitchFamily="18" charset="0"/>
                                      </a:rPr>
                                      <m:t>Re</m:t>
                                    </m:r>
                                  </m:e>
                                  <m:sub>
                                    <m:r>
                                      <a:rPr lang="en-GB" sz="2000" kern="100">
                                        <a:effectLst/>
                                        <a:latin typeface="Cambria Math" panose="02040503050406030204" pitchFamily="18" charset="0"/>
                                      </a:rPr>
                                      <m:t>26.5</m:t>
                                    </m:r>
                                  </m:sub>
                                </m:sSub>
                              </m:oMath>
                            </m:oMathPara>
                          </a14:m>
                          <a:endParaRPr lang="en-ZA"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7597815"/>
                      </a:ext>
                    </a:extLst>
                  </a:tr>
                  <a:tr h="692560">
                    <a:tc>
                      <a:txBody>
                        <a:bodyPr/>
                        <a:lstStyle/>
                        <a:p>
                          <a:pPr>
                            <a:lnSpc>
                              <a:spcPct val="150000"/>
                            </a:lnSpc>
                            <a:buNone/>
                          </a:pPr>
                          <a:r>
                            <a:rPr lang="en-GB" sz="2000" b="0" kern="100">
                              <a:effectLst/>
                              <a:latin typeface="Times New Roman" panose="02020603050405020304" pitchFamily="18" charset="0"/>
                              <a:cs typeface="Times New Roman" panose="02020603050405020304" pitchFamily="18" charset="0"/>
                            </a:rPr>
                            <a:t>67.11</a:t>
                          </a:r>
                          <a:endParaRPr lang="en-ZA" sz="20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14:m>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oMath>
                          </a14:m>
                          <a:r>
                            <a:rPr lang="en-ZA" sz="2000" b="0" kern="100" dirty="0">
                              <a:effectLst/>
                              <a:latin typeface="Times New Roman" panose="02020603050405020304" pitchFamily="18" charset="0"/>
                              <a:ea typeface="Times New Roman" panose="02020603050405020304" pitchFamily="18" charset="0"/>
                              <a:cs typeface="Times New Roman" panose="02020603050405020304" pitchFamily="18" charset="0"/>
                            </a:rPr>
                            <a:t> 0.71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GB" sz="2000" kern="100" dirty="0">
                              <a:effectLst/>
                              <a:latin typeface="Times New Roman" panose="02020603050405020304" pitchFamily="18" charset="0"/>
                              <a:cs typeface="Times New Roman" panose="02020603050405020304" pitchFamily="18" charset="0"/>
                            </a:rPr>
                            <a:t>32.90</a:t>
                          </a:r>
                          <a:endParaRPr lang="en-ZA"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14:m>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oMath>
                          </a14:m>
                          <a:r>
                            <a:rPr lang="en-ZA" sz="2000" kern="100" dirty="0">
                              <a:effectLst/>
                              <a:latin typeface="Times New Roman" panose="02020603050405020304" pitchFamily="18" charset="0"/>
                              <a:ea typeface="Times New Roman" panose="02020603050405020304" pitchFamily="18" charset="0"/>
                              <a:cs typeface="Times New Roman" panose="02020603050405020304" pitchFamily="18" charset="0"/>
                            </a:rPr>
                            <a:t> 0.65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14:m>
                            <m:oMathPara xmlns:m="http://schemas.openxmlformats.org/officeDocument/2006/math">
                              <m:oMathParaPr>
                                <m:jc m:val="centerGroup"/>
                              </m:oMathParaPr>
                              <m:oMath xmlns:m="http://schemas.openxmlformats.org/officeDocument/2006/math">
                                <m:sSub>
                                  <m:sSubPr>
                                    <m:ctrlPr>
                                      <a:rPr lang="en-ZA" sz="2000" i="1" kern="100">
                                        <a:effectLst/>
                                        <a:latin typeface="Cambria Math" panose="02040503050406030204" pitchFamily="18" charset="0"/>
                                      </a:rPr>
                                    </m:ctrlPr>
                                  </m:sSubPr>
                                  <m:e>
                                    <m:r>
                                      <m:rPr>
                                        <m:sty m:val="p"/>
                                      </m:rPr>
                                      <a:rPr lang="en-GB" sz="2000" kern="100">
                                        <a:effectLst/>
                                        <a:latin typeface="Cambria Math" panose="02040503050406030204" pitchFamily="18" charset="0"/>
                                      </a:rPr>
                                      <m:t>Mo</m:t>
                                    </m:r>
                                  </m:e>
                                  <m:sub>
                                    <m:r>
                                      <a:rPr lang="en-GB" sz="2000" kern="100">
                                        <a:effectLst/>
                                        <a:latin typeface="Cambria Math" panose="02040503050406030204" pitchFamily="18" charset="0"/>
                                      </a:rPr>
                                      <m:t>75</m:t>
                                    </m:r>
                                  </m:sub>
                                </m:sSub>
                                <m:sSub>
                                  <m:sSubPr>
                                    <m:ctrlPr>
                                      <a:rPr lang="en-ZA" sz="2000" i="1" kern="100">
                                        <a:effectLst/>
                                        <a:latin typeface="Cambria Math" panose="02040503050406030204" pitchFamily="18" charset="0"/>
                                      </a:rPr>
                                    </m:ctrlPr>
                                  </m:sSubPr>
                                  <m:e>
                                    <m:r>
                                      <m:rPr>
                                        <m:sty m:val="p"/>
                                      </m:rPr>
                                      <a:rPr lang="en-GB" sz="2000" kern="100">
                                        <a:effectLst/>
                                        <a:latin typeface="Cambria Math" panose="02040503050406030204" pitchFamily="18" charset="0"/>
                                      </a:rPr>
                                      <m:t>Re</m:t>
                                    </m:r>
                                  </m:e>
                                  <m:sub>
                                    <m:r>
                                      <a:rPr lang="en-GB" sz="2000" kern="100">
                                        <a:effectLst/>
                                        <a:latin typeface="Cambria Math" panose="02040503050406030204" pitchFamily="18" charset="0"/>
                                      </a:rPr>
                                      <m:t>25</m:t>
                                    </m:r>
                                  </m:sub>
                                </m:sSub>
                              </m:oMath>
                            </m:oMathPara>
                          </a14:m>
                          <a:endParaRPr lang="en-ZA"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14:m>
                            <m:oMathPara xmlns:m="http://schemas.openxmlformats.org/officeDocument/2006/math">
                              <m:oMathParaPr>
                                <m:jc m:val="centerGroup"/>
                              </m:oMathParaPr>
                              <m:oMath xmlns:m="http://schemas.openxmlformats.org/officeDocument/2006/math">
                                <m:sSub>
                                  <m:sSubPr>
                                    <m:ctrlPr>
                                      <a:rPr lang="en-ZA" sz="2000" i="1" kern="100">
                                        <a:effectLst/>
                                        <a:latin typeface="Cambria Math" panose="02040503050406030204" pitchFamily="18" charset="0"/>
                                      </a:rPr>
                                    </m:ctrlPr>
                                  </m:sSubPr>
                                  <m:e>
                                    <m:r>
                                      <m:rPr>
                                        <m:sty m:val="p"/>
                                      </m:rPr>
                                      <a:rPr lang="en-GB" sz="2000" kern="100">
                                        <a:effectLst/>
                                        <a:latin typeface="Cambria Math" panose="02040503050406030204" pitchFamily="18" charset="0"/>
                                      </a:rPr>
                                      <m:t>Mo</m:t>
                                    </m:r>
                                  </m:e>
                                  <m:sub>
                                    <m:r>
                                      <a:rPr lang="en-GB" sz="2000" kern="100">
                                        <a:effectLst/>
                                        <a:latin typeface="Cambria Math" panose="02040503050406030204" pitchFamily="18" charset="0"/>
                                      </a:rPr>
                                      <m:t>67.1</m:t>
                                    </m:r>
                                  </m:sub>
                                </m:sSub>
                                <m:sSub>
                                  <m:sSubPr>
                                    <m:ctrlPr>
                                      <a:rPr lang="en-ZA" sz="2000" i="1" kern="100">
                                        <a:effectLst/>
                                        <a:latin typeface="Cambria Math" panose="02040503050406030204" pitchFamily="18" charset="0"/>
                                      </a:rPr>
                                    </m:ctrlPr>
                                  </m:sSubPr>
                                  <m:e>
                                    <m:r>
                                      <m:rPr>
                                        <m:sty m:val="p"/>
                                      </m:rPr>
                                      <a:rPr lang="en-GB" sz="2000" kern="100">
                                        <a:effectLst/>
                                        <a:latin typeface="Cambria Math" panose="02040503050406030204" pitchFamily="18" charset="0"/>
                                      </a:rPr>
                                      <m:t>Re</m:t>
                                    </m:r>
                                  </m:e>
                                  <m:sub>
                                    <m:r>
                                      <a:rPr lang="en-GB" sz="2000" kern="100">
                                        <a:effectLst/>
                                        <a:latin typeface="Cambria Math" panose="02040503050406030204" pitchFamily="18" charset="0"/>
                                      </a:rPr>
                                      <m:t>32.9</m:t>
                                    </m:r>
                                  </m:sub>
                                </m:sSub>
                              </m:oMath>
                            </m:oMathPara>
                          </a14:m>
                          <a:endParaRPr lang="en-ZA"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627048"/>
                      </a:ext>
                    </a:extLst>
                  </a:tr>
                </a:tbl>
              </a:graphicData>
            </a:graphic>
          </p:graphicFrame>
        </mc:Choice>
        <mc:Fallback>
          <p:graphicFrame>
            <p:nvGraphicFramePr>
              <p:cNvPr id="3" name="Table 2">
                <a:extLst>
                  <a:ext uri="{FF2B5EF4-FFF2-40B4-BE49-F238E27FC236}">
                    <a16:creationId xmlns:a16="http://schemas.microsoft.com/office/drawing/2014/main" id="{07EE4B4B-BD88-DDBA-BC62-1A0EAF864E84}"/>
                  </a:ext>
                </a:extLst>
              </p:cNvPr>
              <p:cNvGraphicFramePr>
                <a:graphicFrameLocks noGrp="1"/>
              </p:cNvGraphicFramePr>
              <p:nvPr>
                <p:extLst>
                  <p:ext uri="{D42A27DB-BD31-4B8C-83A1-F6EECF244321}">
                    <p14:modId xmlns:p14="http://schemas.microsoft.com/office/powerpoint/2010/main" val="2829968257"/>
                  </p:ext>
                </p:extLst>
              </p:nvPr>
            </p:nvGraphicFramePr>
            <p:xfrm>
              <a:off x="1489709" y="2565461"/>
              <a:ext cx="9555480" cy="1873810"/>
            </p:xfrm>
            <a:graphic>
              <a:graphicData uri="http://schemas.openxmlformats.org/drawingml/2006/table">
                <a:tbl>
                  <a:tblPr firstRow="1" firstCol="1" bandRow="1">
                    <a:tableStyleId>{775DCB02-9BB8-47FD-8907-85C794F793BA}</a:tableStyleId>
                  </a:tblPr>
                  <a:tblGrid>
                    <a:gridCol w="1360773">
                      <a:extLst>
                        <a:ext uri="{9D8B030D-6E8A-4147-A177-3AD203B41FA5}">
                          <a16:colId xmlns:a16="http://schemas.microsoft.com/office/drawing/2014/main" val="1495472506"/>
                        </a:ext>
                      </a:extLst>
                    </a:gridCol>
                    <a:gridCol w="1028097">
                      <a:extLst>
                        <a:ext uri="{9D8B030D-6E8A-4147-A177-3AD203B41FA5}">
                          <a16:colId xmlns:a16="http://schemas.microsoft.com/office/drawing/2014/main" val="1623276186"/>
                        </a:ext>
                      </a:extLst>
                    </a:gridCol>
                    <a:gridCol w="1201755">
                      <a:extLst>
                        <a:ext uri="{9D8B030D-6E8A-4147-A177-3AD203B41FA5}">
                          <a16:colId xmlns:a16="http://schemas.microsoft.com/office/drawing/2014/main" val="3761223576"/>
                        </a:ext>
                      </a:extLst>
                    </a:gridCol>
                    <a:gridCol w="1187115">
                      <a:extLst>
                        <a:ext uri="{9D8B030D-6E8A-4147-A177-3AD203B41FA5}">
                          <a16:colId xmlns:a16="http://schemas.microsoft.com/office/drawing/2014/main" val="3749418609"/>
                        </a:ext>
                      </a:extLst>
                    </a:gridCol>
                    <a:gridCol w="2388870">
                      <a:extLst>
                        <a:ext uri="{9D8B030D-6E8A-4147-A177-3AD203B41FA5}">
                          <a16:colId xmlns:a16="http://schemas.microsoft.com/office/drawing/2014/main" val="438291432"/>
                        </a:ext>
                      </a:extLst>
                    </a:gridCol>
                    <a:gridCol w="2388870">
                      <a:extLst>
                        <a:ext uri="{9D8B030D-6E8A-4147-A177-3AD203B41FA5}">
                          <a16:colId xmlns:a16="http://schemas.microsoft.com/office/drawing/2014/main" val="3142719250"/>
                        </a:ext>
                      </a:extLst>
                    </a:gridCol>
                  </a:tblGrid>
                  <a:tr h="612820">
                    <a:tc>
                      <a:txBody>
                        <a:bodyPr/>
                        <a:lstStyle/>
                        <a:p>
                          <a:pPr>
                            <a:lnSpc>
                              <a:spcPct val="150000"/>
                            </a:lnSpc>
                            <a:buNone/>
                          </a:pPr>
                          <a:r>
                            <a:rPr lang="en-GB" sz="2000" b="1" kern="100" dirty="0">
                              <a:solidFill>
                                <a:schemeClr val="tx1"/>
                              </a:solidFill>
                              <a:effectLst/>
                              <a:latin typeface="Times New Roman" panose="02020603050405020304" pitchFamily="18" charset="0"/>
                              <a:cs typeface="Times New Roman" panose="02020603050405020304" pitchFamily="18" charset="0"/>
                            </a:rPr>
                            <a:t>Mo</a:t>
                          </a:r>
                          <a:endPar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error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GB" sz="2000" b="1" kern="100" dirty="0">
                              <a:solidFill>
                                <a:schemeClr val="tx1"/>
                              </a:solidFill>
                              <a:effectLst/>
                              <a:latin typeface="Times New Roman" panose="02020603050405020304" pitchFamily="18" charset="0"/>
                              <a:cs typeface="Times New Roman" panose="02020603050405020304" pitchFamily="18" charset="0"/>
                            </a:rPr>
                            <a:t>Re</a:t>
                          </a:r>
                          <a:endPar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error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GB" sz="2000" b="1" kern="100" dirty="0">
                              <a:solidFill>
                                <a:schemeClr val="tx1"/>
                              </a:solidFill>
                              <a:effectLst/>
                              <a:latin typeface="Times New Roman" panose="02020603050405020304" pitchFamily="18" charset="0"/>
                              <a:cs typeface="Times New Roman" panose="02020603050405020304" pitchFamily="18" charset="0"/>
                            </a:rPr>
                            <a:t>Theoretical formula</a:t>
                          </a:r>
                          <a:endPar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buNone/>
                          </a:pPr>
                          <a:r>
                            <a:rPr lang="en-GB" sz="2000" b="1" kern="100" dirty="0">
                              <a:solidFill>
                                <a:schemeClr val="tx1"/>
                              </a:solidFill>
                              <a:effectLst/>
                              <a:latin typeface="Times New Roman" panose="02020603050405020304" pitchFamily="18" charset="0"/>
                              <a:cs typeface="Times New Roman" panose="02020603050405020304" pitchFamily="18" charset="0"/>
                            </a:rPr>
                            <a:t>Actual formula</a:t>
                          </a:r>
                          <a:endParaRPr lang="en-ZA"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3677182"/>
                      </a:ext>
                    </a:extLst>
                  </a:tr>
                  <a:tr h="568430">
                    <a:tc>
                      <a:txBody>
                        <a:bodyPr/>
                        <a:lstStyle/>
                        <a:p>
                          <a:pPr>
                            <a:lnSpc>
                              <a:spcPct val="150000"/>
                            </a:lnSpc>
                            <a:buNone/>
                          </a:pPr>
                          <a:r>
                            <a:rPr lang="en-GB" sz="2000" b="0" kern="100">
                              <a:effectLst/>
                              <a:latin typeface="Times New Roman" panose="02020603050405020304" pitchFamily="18" charset="0"/>
                              <a:cs typeface="Times New Roman" panose="02020603050405020304" pitchFamily="18" charset="0"/>
                            </a:rPr>
                            <a:t>73.46</a:t>
                          </a:r>
                          <a:endParaRPr lang="en-ZA" sz="20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32544" t="-108511" r="-697041" b="-123404"/>
                          </a:stretch>
                        </a:blipFill>
                      </a:tcPr>
                    </a:tc>
                    <a:tc>
                      <a:txBody>
                        <a:bodyPr/>
                        <a:lstStyle/>
                        <a:p>
                          <a:pPr>
                            <a:lnSpc>
                              <a:spcPct val="150000"/>
                            </a:lnSpc>
                            <a:buNone/>
                          </a:pPr>
                          <a:r>
                            <a:rPr lang="en-GB" sz="2000" kern="100" dirty="0">
                              <a:effectLst/>
                              <a:latin typeface="Times New Roman" panose="02020603050405020304" pitchFamily="18" charset="0"/>
                              <a:cs typeface="Times New Roman" panose="02020603050405020304" pitchFamily="18" charset="0"/>
                            </a:rPr>
                            <a:t>26.54</a:t>
                          </a:r>
                          <a:endParaRPr lang="en-ZA"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2564" t="-108511" r="-403077" b="-123404"/>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255" t="-108511" r="-100510" b="-123404"/>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0255" t="-108511" r="-510" b="-123404"/>
                          </a:stretch>
                        </a:blipFill>
                      </a:tcPr>
                    </a:tc>
                    <a:extLst>
                      <a:ext uri="{0D108BD9-81ED-4DB2-BD59-A6C34878D82A}">
                        <a16:rowId xmlns:a16="http://schemas.microsoft.com/office/drawing/2014/main" val="1237597815"/>
                      </a:ext>
                    </a:extLst>
                  </a:tr>
                  <a:tr h="692560">
                    <a:tc>
                      <a:txBody>
                        <a:bodyPr/>
                        <a:lstStyle/>
                        <a:p>
                          <a:pPr>
                            <a:lnSpc>
                              <a:spcPct val="150000"/>
                            </a:lnSpc>
                            <a:buNone/>
                          </a:pPr>
                          <a:r>
                            <a:rPr lang="en-GB" sz="2000" b="0" kern="100">
                              <a:effectLst/>
                              <a:latin typeface="Times New Roman" panose="02020603050405020304" pitchFamily="18" charset="0"/>
                              <a:cs typeface="Times New Roman" panose="02020603050405020304" pitchFamily="18" charset="0"/>
                            </a:rPr>
                            <a:t>67.11</a:t>
                          </a:r>
                          <a:endParaRPr lang="en-ZA" sz="2000" b="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32544" t="-171930" r="-697041" b="-1754"/>
                          </a:stretch>
                        </a:blipFill>
                      </a:tcPr>
                    </a:tc>
                    <a:tc>
                      <a:txBody>
                        <a:bodyPr/>
                        <a:lstStyle/>
                        <a:p>
                          <a:pPr>
                            <a:lnSpc>
                              <a:spcPct val="150000"/>
                            </a:lnSpc>
                            <a:buNone/>
                          </a:pPr>
                          <a:r>
                            <a:rPr lang="en-GB" sz="2000" kern="100" dirty="0">
                              <a:effectLst/>
                              <a:latin typeface="Times New Roman" panose="02020603050405020304" pitchFamily="18" charset="0"/>
                              <a:cs typeface="Times New Roman" panose="02020603050405020304" pitchFamily="18" charset="0"/>
                            </a:rPr>
                            <a:t>32.90</a:t>
                          </a:r>
                          <a:endParaRPr lang="en-ZA"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2564" t="-171930" r="-403077" b="-1754"/>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255" t="-171930" r="-100510" b="-1754"/>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0255" t="-171930" r="-510" b="-1754"/>
                          </a:stretch>
                        </a:blipFill>
                      </a:tcPr>
                    </a:tc>
                    <a:extLst>
                      <a:ext uri="{0D108BD9-81ED-4DB2-BD59-A6C34878D82A}">
                        <a16:rowId xmlns:a16="http://schemas.microsoft.com/office/drawing/2014/main" val="158627048"/>
                      </a:ext>
                    </a:extLst>
                  </a:tr>
                </a:tbl>
              </a:graphicData>
            </a:graphic>
          </p:graphicFrame>
        </mc:Fallback>
      </mc:AlternateContent>
      <p:sp>
        <p:nvSpPr>
          <p:cNvPr id="5" name="Rectangle 1">
            <a:extLst>
              <a:ext uri="{FF2B5EF4-FFF2-40B4-BE49-F238E27FC236}">
                <a16:creationId xmlns:a16="http://schemas.microsoft.com/office/drawing/2014/main" id="{9B5D1158-865D-830B-B174-F53147154815}"/>
              </a:ext>
            </a:extLst>
          </p:cNvPr>
          <p:cNvSpPr>
            <a:spLocks noChangeArrowheads="1"/>
          </p:cNvSpPr>
          <p:nvPr/>
        </p:nvSpPr>
        <p:spPr bwMode="auto">
          <a:xfrm>
            <a:off x="1489709" y="1858521"/>
            <a:ext cx="9555480" cy="400110"/>
          </a:xfrm>
          <a:prstGeom prst="rect">
            <a:avLst/>
          </a:prstGeom>
          <a:solidFill>
            <a:schemeClr val="accent4">
              <a:lumMod val="50000"/>
            </a:schemeClr>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altLang="en-US" sz="2000" b="1" dirty="0">
                <a:latin typeface="Times New Roman" panose="02020603050405020304" pitchFamily="18" charset="0"/>
                <a:ea typeface="Times New Roman" panose="02020603050405020304" pitchFamily="18" charset="0"/>
                <a:cs typeface="Times New Roman" panose="02020603050405020304" pitchFamily="18" charset="0"/>
              </a:rPr>
              <a:t>T</a:t>
            </a:r>
            <a:r>
              <a:rPr lang="en-GB" altLang="en-US" sz="2000" b="1" dirty="0" bmk="">
                <a:latin typeface="Times New Roman" panose="02020603050405020304" pitchFamily="18" charset="0"/>
                <a:ea typeface="Times New Roman" panose="02020603050405020304" pitchFamily="18" charset="0"/>
                <a:cs typeface="Times New Roman" panose="02020603050405020304" pitchFamily="18" charset="0"/>
              </a:rPr>
              <a:t>able 1</a:t>
            </a:r>
            <a:r>
              <a:rPr lang="en-GB" altLang="en-US" sz="2000" dirty="0" bmk="">
                <a:latin typeface="Times New Roman" panose="02020603050405020304" pitchFamily="18" charset="0"/>
                <a:ea typeface="Times New Roman" panose="02020603050405020304" pitchFamily="18" charset="0"/>
                <a:cs typeface="Times New Roman" panose="02020603050405020304" pitchFamily="18" charset="0"/>
              </a:rPr>
              <a:t>: Electron microprobe: Nominal atomic percentages in the Mo-Re alloy.</a:t>
            </a:r>
            <a:endParaRPr lang="en-ZA" altLang="en-US" sz="2000" dirty="0"/>
          </a:p>
        </p:txBody>
      </p:sp>
      <p:sp>
        <p:nvSpPr>
          <p:cNvPr id="6" name="Rectangle 5">
            <a:extLst>
              <a:ext uri="{FF2B5EF4-FFF2-40B4-BE49-F238E27FC236}">
                <a16:creationId xmlns:a16="http://schemas.microsoft.com/office/drawing/2014/main" id="{BF31490A-5B90-04E9-F30B-E37843659FD1}"/>
              </a:ext>
            </a:extLst>
          </p:cNvPr>
          <p:cNvSpPr/>
          <p:nvPr/>
        </p:nvSpPr>
        <p:spPr>
          <a:xfrm>
            <a:off x="4981575" y="150354"/>
            <a:ext cx="2228849" cy="5504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
        <p:nvSpPr>
          <p:cNvPr id="7" name="Slide Number Placeholder 9">
            <a:extLst>
              <a:ext uri="{FF2B5EF4-FFF2-40B4-BE49-F238E27FC236}">
                <a16:creationId xmlns:a16="http://schemas.microsoft.com/office/drawing/2014/main" id="{5DB66646-7D23-CDA3-1ECA-069B98F5E5D7}"/>
              </a:ext>
            </a:extLst>
          </p:cNvPr>
          <p:cNvSpPr>
            <a:spLocks noGrp="1"/>
          </p:cNvSpPr>
          <p:nvPr>
            <p:ph type="sldNum" sz="quarter" idx="12"/>
          </p:nvPr>
        </p:nvSpPr>
        <p:spPr>
          <a:xfrm>
            <a:off x="11692531" y="6010761"/>
            <a:ext cx="431799"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15</a:t>
            </a:fld>
            <a:endParaRPr lang="en-ZA"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15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3A273E-04CA-6404-2F51-85035B88A7ED}"/>
              </a:ext>
            </a:extLst>
          </p:cNvPr>
          <p:cNvPicPr>
            <a:picLocks noChangeAspect="1"/>
          </p:cNvPicPr>
          <p:nvPr/>
        </p:nvPicPr>
        <p:blipFill>
          <a:blip r:embed="rId3" cstate="print"/>
          <a:srcRect l="10721" t="4761" r="11845" b="1429"/>
          <a:stretch>
            <a:fillRect/>
          </a:stretch>
        </p:blipFill>
        <p:spPr bwMode="auto">
          <a:xfrm>
            <a:off x="25400" y="0"/>
            <a:ext cx="5692523" cy="5543551"/>
          </a:xfrm>
          <a:prstGeom prst="rect">
            <a:avLst/>
          </a:prstGeom>
          <a:noFill/>
          <a:ln w="9525">
            <a:noFill/>
            <a:miter lim="800000"/>
            <a:headEnd/>
            <a:tailEnd/>
          </a:ln>
        </p:spPr>
      </p:pic>
      <p:pic>
        <p:nvPicPr>
          <p:cNvPr id="5" name="Picture 4">
            <a:extLst>
              <a:ext uri="{FF2B5EF4-FFF2-40B4-BE49-F238E27FC236}">
                <a16:creationId xmlns:a16="http://schemas.microsoft.com/office/drawing/2014/main" id="{AA12AF80-D5B7-465B-5601-BCAD7F4B1282}"/>
              </a:ext>
            </a:extLst>
          </p:cNvPr>
          <p:cNvPicPr>
            <a:picLocks noChangeAspect="1"/>
          </p:cNvPicPr>
          <p:nvPr/>
        </p:nvPicPr>
        <p:blipFill>
          <a:blip r:embed="rId4" cstate="print"/>
          <a:srcRect/>
          <a:stretch>
            <a:fillRect/>
          </a:stretch>
        </p:blipFill>
        <p:spPr bwMode="auto">
          <a:xfrm>
            <a:off x="6769099" y="2653940"/>
            <a:ext cx="4556380" cy="2635795"/>
          </a:xfrm>
          <a:prstGeom prst="rect">
            <a:avLst/>
          </a:prstGeom>
          <a:noFill/>
          <a:ln w="9525">
            <a:noFill/>
            <a:miter lim="800000"/>
            <a:headEnd/>
            <a:tailEnd/>
          </a:ln>
        </p:spPr>
      </p:pic>
      <p:pic>
        <p:nvPicPr>
          <p:cNvPr id="6" name="Picture 5">
            <a:extLst>
              <a:ext uri="{FF2B5EF4-FFF2-40B4-BE49-F238E27FC236}">
                <a16:creationId xmlns:a16="http://schemas.microsoft.com/office/drawing/2014/main" id="{2350568E-33ED-559B-09EA-42619F5EB5EA}"/>
              </a:ext>
            </a:extLst>
          </p:cNvPr>
          <p:cNvPicPr>
            <a:picLocks noChangeAspect="1"/>
          </p:cNvPicPr>
          <p:nvPr/>
        </p:nvPicPr>
        <p:blipFill>
          <a:blip r:embed="rId5" cstate="print"/>
          <a:srcRect/>
          <a:stretch>
            <a:fillRect/>
          </a:stretch>
        </p:blipFill>
        <p:spPr bwMode="auto">
          <a:xfrm>
            <a:off x="6769098" y="18145"/>
            <a:ext cx="4556381" cy="2635795"/>
          </a:xfrm>
          <a:prstGeom prst="rect">
            <a:avLst/>
          </a:prstGeom>
          <a:noFill/>
          <a:ln w="9525">
            <a:noFill/>
            <a:miter lim="800000"/>
            <a:headEnd/>
            <a:tailEnd/>
          </a:ln>
        </p:spPr>
      </p:pic>
      <p:sp>
        <p:nvSpPr>
          <p:cNvPr id="7" name="Text Box 9">
            <a:extLst>
              <a:ext uri="{FF2B5EF4-FFF2-40B4-BE49-F238E27FC236}">
                <a16:creationId xmlns:a16="http://schemas.microsoft.com/office/drawing/2014/main" id="{FF81956A-C02E-FEAC-A833-DF06454694E7}"/>
              </a:ext>
            </a:extLst>
          </p:cNvPr>
          <p:cNvSpPr txBox="1"/>
          <p:nvPr/>
        </p:nvSpPr>
        <p:spPr>
          <a:xfrm>
            <a:off x="232322" y="4661323"/>
            <a:ext cx="51074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latin typeface="Times New Roman" panose="02020603050405020304" pitchFamily="18" charset="0"/>
                <a:ea typeface="Times New Roman" panose="02020603050405020304" pitchFamily="18" charset="0"/>
                <a:cs typeface="Times New Roman" panose="02020603050405020304" pitchFamily="18" charset="0"/>
              </a:rPr>
              <a:t>a</a:t>
            </a:r>
            <a:endParaRPr lang="en-ZA"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 Box 9">
            <a:extLst>
              <a:ext uri="{FF2B5EF4-FFF2-40B4-BE49-F238E27FC236}">
                <a16:creationId xmlns:a16="http://schemas.microsoft.com/office/drawing/2014/main" id="{3C2DFBD8-AE21-18F0-6458-1440E2863F16}"/>
              </a:ext>
            </a:extLst>
          </p:cNvPr>
          <p:cNvSpPr txBox="1"/>
          <p:nvPr/>
        </p:nvSpPr>
        <p:spPr>
          <a:xfrm>
            <a:off x="8940052" y="56246"/>
            <a:ext cx="313778" cy="4445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ZA"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 Box 9">
            <a:extLst>
              <a:ext uri="{FF2B5EF4-FFF2-40B4-BE49-F238E27FC236}">
                <a16:creationId xmlns:a16="http://schemas.microsoft.com/office/drawing/2014/main" id="{6420B754-3E6E-8C75-FB3B-5D5792ECB98A}"/>
              </a:ext>
            </a:extLst>
          </p:cNvPr>
          <p:cNvSpPr txBox="1"/>
          <p:nvPr/>
        </p:nvSpPr>
        <p:spPr>
          <a:xfrm>
            <a:off x="8890399" y="2692041"/>
            <a:ext cx="313778" cy="4445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ZA" sz="2800" dirty="0">
                <a:effectLst/>
                <a:latin typeface="Times New Roman" panose="02020603050405020304" pitchFamily="18" charset="0"/>
                <a:ea typeface="Times New Roman" panose="02020603050405020304" pitchFamily="18" charset="0"/>
                <a:cs typeface="Times New Roman" panose="02020603050405020304" pitchFamily="18" charset="0"/>
              </a:rPr>
              <a:t>c</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9D12786-8783-3397-DCD9-6B2C55998A84}"/>
                  </a:ext>
                </a:extLst>
              </p:cNvPr>
              <p:cNvSpPr txBox="1"/>
              <p:nvPr/>
            </p:nvSpPr>
            <p:spPr>
              <a:xfrm>
                <a:off x="361246" y="5591317"/>
                <a:ext cx="11273638" cy="769441"/>
              </a:xfrm>
              <a:prstGeom prst="rect">
                <a:avLst/>
              </a:prstGeom>
              <a:solidFill>
                <a:schemeClr val="accent4">
                  <a:lumMod val="50000"/>
                </a:schemeClr>
              </a:solidFill>
            </p:spPr>
            <p:txBody>
              <a:bodyPr wrap="square" rtlCol="0">
                <a:spAutoFit/>
              </a:bodyPr>
              <a:lstStyle/>
              <a:p>
                <a:pPr algn="ctr"/>
                <a:r>
                  <a:rPr lang="en-GB" sz="2000" b="1" dirty="0">
                    <a:effectLst/>
                    <a:latin typeface="Times New Roman" panose="02020603050405020304" pitchFamily="18" charset="0"/>
                    <a:ea typeface="Times New Roman" panose="02020603050405020304" pitchFamily="18" charset="0"/>
                    <a:cs typeface="Times New Roman" panose="02020603050405020304" pitchFamily="18" charset="0"/>
                  </a:rPr>
                  <a:t>Figure 5.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The EDS analysis for </a:t>
                </a:r>
                <a14:m>
                  <m:oMath xmlns:m="http://schemas.openxmlformats.org/officeDocument/2006/math">
                    <m:sSub>
                      <m:sSubPr>
                        <m:ctrlPr>
                          <a:rPr lang="en-ZA" sz="2000" i="1">
                            <a:latin typeface="Cambria Math" panose="02040503050406030204" pitchFamily="18" charset="0"/>
                          </a:rPr>
                        </m:ctrlPr>
                      </m:sSubPr>
                      <m:e>
                        <m:r>
                          <m:rPr>
                            <m:sty m:val="p"/>
                          </m:rPr>
                          <a:rPr lang="en-GB" sz="2000">
                            <a:latin typeface="Cambria Math" panose="02040503050406030204" pitchFamily="18" charset="0"/>
                          </a:rPr>
                          <m:t>Mo</m:t>
                        </m:r>
                      </m:e>
                      <m:sub>
                        <m:r>
                          <a:rPr lang="en-GB" sz="2000">
                            <a:latin typeface="Cambria Math" panose="02040503050406030204" pitchFamily="18" charset="0"/>
                          </a:rPr>
                          <m:t>67.1</m:t>
                        </m:r>
                      </m:sub>
                    </m:sSub>
                    <m:sSub>
                      <m:sSubPr>
                        <m:ctrlPr>
                          <a:rPr lang="en-ZA" sz="2000" i="1">
                            <a:latin typeface="Cambria Math" panose="02040503050406030204" pitchFamily="18" charset="0"/>
                          </a:rPr>
                        </m:ctrlPr>
                      </m:sSubPr>
                      <m:e>
                        <m:r>
                          <m:rPr>
                            <m:sty m:val="p"/>
                          </m:rPr>
                          <a:rPr lang="en-GB" sz="2000">
                            <a:latin typeface="Cambria Math" panose="02040503050406030204" pitchFamily="18" charset="0"/>
                          </a:rPr>
                          <m:t>Re</m:t>
                        </m:r>
                      </m:e>
                      <m:sub>
                        <m:r>
                          <a:rPr lang="en-GB" sz="2000">
                            <a:latin typeface="Cambria Math" panose="02040503050406030204" pitchFamily="18" charset="0"/>
                          </a:rPr>
                          <m:t>32.9</m:t>
                        </m:r>
                      </m:sub>
                    </m:sSub>
                  </m:oMath>
                </a14:m>
                <a:r>
                  <a:rPr lang="en-ZA" sz="2400" dirty="0">
                    <a:latin typeface="Times New Roman" panose="02020603050405020304" pitchFamily="18" charset="0"/>
                    <a:cs typeface="Times New Roman" panose="02020603050405020304" pitchFamily="18" charset="0"/>
                  </a:rPr>
                  <a:t>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 showing  a) the BSE image of the sample and the EDS analysis of points b) 47 and c) 50. All points seem to contain Mo, Re and C, from the carbon coat.</a:t>
                </a:r>
                <a:endParaRPr lang="en-ZA" sz="2000"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F9D12786-8783-3397-DCD9-6B2C55998A84}"/>
                  </a:ext>
                </a:extLst>
              </p:cNvPr>
              <p:cNvSpPr txBox="1">
                <a:spLocks noRot="1" noChangeAspect="1" noMove="1" noResize="1" noEditPoints="1" noAdjustHandles="1" noChangeArrowheads="1" noChangeShapeType="1" noTextEdit="1"/>
              </p:cNvSpPr>
              <p:nvPr/>
            </p:nvSpPr>
            <p:spPr>
              <a:xfrm>
                <a:off x="361246" y="5591317"/>
                <a:ext cx="11273638" cy="769441"/>
              </a:xfrm>
              <a:prstGeom prst="rect">
                <a:avLst/>
              </a:prstGeom>
              <a:blipFill>
                <a:blip r:embed="rId6"/>
                <a:stretch>
                  <a:fillRect b="-13492"/>
                </a:stretch>
              </a:blipFill>
            </p:spPr>
            <p:txBody>
              <a:bodyPr/>
              <a:lstStyle/>
              <a:p>
                <a:r>
                  <a:rPr lang="en-ZA">
                    <a:noFill/>
                  </a:rPr>
                  <a:t> </a:t>
                </a:r>
              </a:p>
            </p:txBody>
          </p:sp>
        </mc:Fallback>
      </mc:AlternateContent>
      <p:sp>
        <p:nvSpPr>
          <p:cNvPr id="11" name="Rectangle 10">
            <a:extLst>
              <a:ext uri="{FF2B5EF4-FFF2-40B4-BE49-F238E27FC236}">
                <a16:creationId xmlns:a16="http://schemas.microsoft.com/office/drawing/2014/main" id="{E134CF2B-C4CC-92EE-3BF6-077B6C0FDBF8}"/>
              </a:ext>
            </a:extLst>
          </p:cNvPr>
          <p:cNvSpPr/>
          <p:nvPr/>
        </p:nvSpPr>
        <p:spPr>
          <a:xfrm rot="5400000">
            <a:off x="10764244" y="895439"/>
            <a:ext cx="2228849" cy="5504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
        <p:nvSpPr>
          <p:cNvPr id="12" name="Slide Number Placeholder 9">
            <a:extLst>
              <a:ext uri="{FF2B5EF4-FFF2-40B4-BE49-F238E27FC236}">
                <a16:creationId xmlns:a16="http://schemas.microsoft.com/office/drawing/2014/main" id="{5D0B3A8F-A07E-9666-FA8D-40FEBA53B885}"/>
              </a:ext>
            </a:extLst>
          </p:cNvPr>
          <p:cNvSpPr>
            <a:spLocks noGrp="1"/>
          </p:cNvSpPr>
          <p:nvPr>
            <p:ph type="sldNum" sz="quarter" idx="12"/>
          </p:nvPr>
        </p:nvSpPr>
        <p:spPr>
          <a:xfrm>
            <a:off x="11734800" y="6042600"/>
            <a:ext cx="431799"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16</a:t>
            </a:fld>
            <a:endParaRPr lang="en-ZA" sz="1800" dirty="0">
              <a:solidFill>
                <a:schemeClr val="bg1"/>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5899476-EA4A-9910-23F9-64C35D2B4BDC}"/>
              </a:ext>
            </a:extLst>
          </p:cNvPr>
          <p:cNvSpPr/>
          <p:nvPr/>
        </p:nvSpPr>
        <p:spPr>
          <a:xfrm>
            <a:off x="521503" y="4221448"/>
            <a:ext cx="443128" cy="392109"/>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Oval 12">
            <a:extLst>
              <a:ext uri="{FF2B5EF4-FFF2-40B4-BE49-F238E27FC236}">
                <a16:creationId xmlns:a16="http://schemas.microsoft.com/office/drawing/2014/main" id="{7AA52690-5045-D0A7-39CA-7B375690B274}"/>
              </a:ext>
            </a:extLst>
          </p:cNvPr>
          <p:cNvSpPr/>
          <p:nvPr/>
        </p:nvSpPr>
        <p:spPr>
          <a:xfrm>
            <a:off x="4720970" y="3380502"/>
            <a:ext cx="443128" cy="392109"/>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4" name="Picture 13">
            <a:extLst>
              <a:ext uri="{FF2B5EF4-FFF2-40B4-BE49-F238E27FC236}">
                <a16:creationId xmlns:a16="http://schemas.microsoft.com/office/drawing/2014/main" id="{4B541866-124B-691C-F8B2-522501F8D272}"/>
              </a:ext>
            </a:extLst>
          </p:cNvPr>
          <p:cNvPicPr>
            <a:picLocks noChangeAspect="1"/>
          </p:cNvPicPr>
          <p:nvPr/>
        </p:nvPicPr>
        <p:blipFill>
          <a:blip r:embed="rId7"/>
          <a:stretch>
            <a:fillRect/>
          </a:stretch>
        </p:blipFill>
        <p:spPr>
          <a:xfrm>
            <a:off x="9218009" y="62593"/>
            <a:ext cx="2075386" cy="1469434"/>
          </a:xfrm>
          <a:prstGeom prst="rect">
            <a:avLst/>
          </a:prstGeom>
        </p:spPr>
      </p:pic>
      <p:pic>
        <p:nvPicPr>
          <p:cNvPr id="16" name="Picture 15">
            <a:extLst>
              <a:ext uri="{FF2B5EF4-FFF2-40B4-BE49-F238E27FC236}">
                <a16:creationId xmlns:a16="http://schemas.microsoft.com/office/drawing/2014/main" id="{531928AF-3A12-E29D-06E5-9B779AFE87A5}"/>
              </a:ext>
            </a:extLst>
          </p:cNvPr>
          <p:cNvPicPr>
            <a:picLocks noChangeAspect="1"/>
          </p:cNvPicPr>
          <p:nvPr/>
        </p:nvPicPr>
        <p:blipFill>
          <a:blip r:embed="rId8"/>
          <a:stretch>
            <a:fillRect/>
          </a:stretch>
        </p:blipFill>
        <p:spPr>
          <a:xfrm>
            <a:off x="9275950" y="2678016"/>
            <a:ext cx="2017445" cy="1489806"/>
          </a:xfrm>
          <a:prstGeom prst="rect">
            <a:avLst/>
          </a:prstGeom>
        </p:spPr>
      </p:pic>
    </p:spTree>
    <p:extLst>
      <p:ext uri="{BB962C8B-B14F-4D97-AF65-F5344CB8AC3E}">
        <p14:creationId xmlns:p14="http://schemas.microsoft.com/office/powerpoint/2010/main" val="2567951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5D0D3-EBE9-6194-D03C-1CCB2B8E51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74EB11-127B-1275-819E-A1FCF357D681}"/>
              </a:ext>
            </a:extLst>
          </p:cNvPr>
          <p:cNvPicPr>
            <a:picLocks noChangeAspect="1"/>
          </p:cNvPicPr>
          <p:nvPr/>
        </p:nvPicPr>
        <p:blipFill>
          <a:blip r:embed="rId3"/>
          <a:srcRect l="11747" t="5040" r="11366" b="572"/>
          <a:stretch>
            <a:fillRect/>
          </a:stretch>
        </p:blipFill>
        <p:spPr bwMode="auto">
          <a:xfrm>
            <a:off x="50800" y="56246"/>
            <a:ext cx="5638800" cy="5561760"/>
          </a:xfrm>
          <a:prstGeom prst="rect">
            <a:avLst/>
          </a:prstGeom>
          <a:noFill/>
          <a:ln w="9525">
            <a:noFill/>
            <a:miter lim="800000"/>
            <a:headEnd/>
            <a:tailEnd/>
          </a:ln>
        </p:spPr>
      </p:pic>
      <p:pic>
        <p:nvPicPr>
          <p:cNvPr id="5" name="Picture 4">
            <a:extLst>
              <a:ext uri="{FF2B5EF4-FFF2-40B4-BE49-F238E27FC236}">
                <a16:creationId xmlns:a16="http://schemas.microsoft.com/office/drawing/2014/main" id="{6AA7A881-D6DD-C703-F25F-3F017C715B2F}"/>
              </a:ext>
            </a:extLst>
          </p:cNvPr>
          <p:cNvPicPr>
            <a:picLocks noChangeAspect="1"/>
          </p:cNvPicPr>
          <p:nvPr/>
        </p:nvPicPr>
        <p:blipFill>
          <a:blip r:embed="rId4"/>
          <a:srcRect/>
          <a:stretch/>
        </p:blipFill>
        <p:spPr bwMode="auto">
          <a:xfrm>
            <a:off x="6769099" y="2655221"/>
            <a:ext cx="4556380" cy="2633232"/>
          </a:xfrm>
          <a:prstGeom prst="rect">
            <a:avLst/>
          </a:prstGeom>
          <a:noFill/>
          <a:ln w="9525">
            <a:noFill/>
            <a:miter lim="800000"/>
            <a:headEnd/>
            <a:tailEnd/>
          </a:ln>
        </p:spPr>
      </p:pic>
      <p:pic>
        <p:nvPicPr>
          <p:cNvPr id="6" name="Picture 5">
            <a:extLst>
              <a:ext uri="{FF2B5EF4-FFF2-40B4-BE49-F238E27FC236}">
                <a16:creationId xmlns:a16="http://schemas.microsoft.com/office/drawing/2014/main" id="{3ADEE3E7-E7FE-A3BF-626E-3F02529F6774}"/>
              </a:ext>
            </a:extLst>
          </p:cNvPr>
          <p:cNvPicPr>
            <a:picLocks noChangeAspect="1"/>
          </p:cNvPicPr>
          <p:nvPr/>
        </p:nvPicPr>
        <p:blipFill>
          <a:blip r:embed="rId5"/>
          <a:srcRect/>
          <a:stretch/>
        </p:blipFill>
        <p:spPr bwMode="auto">
          <a:xfrm>
            <a:off x="6769099" y="19427"/>
            <a:ext cx="4556379" cy="2633231"/>
          </a:xfrm>
          <a:prstGeom prst="rect">
            <a:avLst/>
          </a:prstGeom>
          <a:noFill/>
          <a:ln w="9525">
            <a:noFill/>
            <a:miter lim="800000"/>
            <a:headEnd/>
            <a:tailEnd/>
          </a:ln>
        </p:spPr>
      </p:pic>
      <p:sp>
        <p:nvSpPr>
          <p:cNvPr id="7" name="Text Box 9">
            <a:extLst>
              <a:ext uri="{FF2B5EF4-FFF2-40B4-BE49-F238E27FC236}">
                <a16:creationId xmlns:a16="http://schemas.microsoft.com/office/drawing/2014/main" id="{33561AC2-B017-477A-E800-88D51DF136B2}"/>
              </a:ext>
            </a:extLst>
          </p:cNvPr>
          <p:cNvSpPr txBox="1"/>
          <p:nvPr/>
        </p:nvSpPr>
        <p:spPr>
          <a:xfrm>
            <a:off x="181522" y="4648623"/>
            <a:ext cx="51074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latin typeface="Times New Roman" panose="02020603050405020304" pitchFamily="18" charset="0"/>
                <a:ea typeface="Times New Roman" panose="02020603050405020304" pitchFamily="18" charset="0"/>
                <a:cs typeface="Times New Roman" panose="02020603050405020304" pitchFamily="18" charset="0"/>
              </a:rPr>
              <a:t>a</a:t>
            </a:r>
            <a:endParaRPr lang="en-ZA"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 Box 9">
            <a:extLst>
              <a:ext uri="{FF2B5EF4-FFF2-40B4-BE49-F238E27FC236}">
                <a16:creationId xmlns:a16="http://schemas.microsoft.com/office/drawing/2014/main" id="{98E00AA2-32BC-EB52-2BC4-C2EEA1B3AAE6}"/>
              </a:ext>
            </a:extLst>
          </p:cNvPr>
          <p:cNvSpPr txBox="1"/>
          <p:nvPr/>
        </p:nvSpPr>
        <p:spPr>
          <a:xfrm>
            <a:off x="8850711" y="78070"/>
            <a:ext cx="313778" cy="4445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ZA"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 Box 9">
            <a:extLst>
              <a:ext uri="{FF2B5EF4-FFF2-40B4-BE49-F238E27FC236}">
                <a16:creationId xmlns:a16="http://schemas.microsoft.com/office/drawing/2014/main" id="{2ED70F85-9292-57F5-3D96-C3D20E9FDAA1}"/>
              </a:ext>
            </a:extLst>
          </p:cNvPr>
          <p:cNvSpPr txBox="1"/>
          <p:nvPr/>
        </p:nvSpPr>
        <p:spPr>
          <a:xfrm>
            <a:off x="8850711" y="2736780"/>
            <a:ext cx="313778" cy="4445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ZA" sz="2800" dirty="0">
                <a:effectLst/>
                <a:latin typeface="Times New Roman" panose="02020603050405020304" pitchFamily="18" charset="0"/>
                <a:ea typeface="Times New Roman" panose="02020603050405020304" pitchFamily="18" charset="0"/>
                <a:cs typeface="Times New Roman" panose="02020603050405020304" pitchFamily="18" charset="0"/>
              </a:rPr>
              <a:t>c</a:t>
            </a:r>
          </a:p>
        </p:txBody>
      </p:sp>
      <p:sp>
        <p:nvSpPr>
          <p:cNvPr id="4" name="Rectangle 3">
            <a:extLst>
              <a:ext uri="{FF2B5EF4-FFF2-40B4-BE49-F238E27FC236}">
                <a16:creationId xmlns:a16="http://schemas.microsoft.com/office/drawing/2014/main" id="{CFD09DDF-9F0E-C141-49AA-958FB8794665}"/>
              </a:ext>
            </a:extLst>
          </p:cNvPr>
          <p:cNvSpPr/>
          <p:nvPr/>
        </p:nvSpPr>
        <p:spPr>
          <a:xfrm rot="5400000">
            <a:off x="10764244" y="4210139"/>
            <a:ext cx="2228849" cy="5504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
        <p:nvSpPr>
          <p:cNvPr id="10" name="Slide Number Placeholder 9">
            <a:extLst>
              <a:ext uri="{FF2B5EF4-FFF2-40B4-BE49-F238E27FC236}">
                <a16:creationId xmlns:a16="http://schemas.microsoft.com/office/drawing/2014/main" id="{2ABBCFCA-D4FC-222E-3AB9-E31CA9E7D4EC}"/>
              </a:ext>
            </a:extLst>
          </p:cNvPr>
          <p:cNvSpPr>
            <a:spLocks noGrp="1"/>
          </p:cNvSpPr>
          <p:nvPr>
            <p:ph type="sldNum" sz="quarter" idx="12"/>
          </p:nvPr>
        </p:nvSpPr>
        <p:spPr>
          <a:xfrm>
            <a:off x="11734800" y="6042600"/>
            <a:ext cx="431799"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17</a:t>
            </a:fld>
            <a:endParaRPr lang="en-ZA" sz="1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34FC0D3-149F-206E-3C8E-0118A861E54C}"/>
                  </a:ext>
                </a:extLst>
              </p:cNvPr>
              <p:cNvSpPr txBox="1"/>
              <p:nvPr/>
            </p:nvSpPr>
            <p:spPr>
              <a:xfrm>
                <a:off x="361246" y="5591317"/>
                <a:ext cx="11273638" cy="707886"/>
              </a:xfrm>
              <a:prstGeom prst="rect">
                <a:avLst/>
              </a:prstGeom>
              <a:solidFill>
                <a:schemeClr val="accent4">
                  <a:lumMod val="50000"/>
                </a:schemeClr>
              </a:solidFill>
            </p:spPr>
            <p:txBody>
              <a:bodyPr wrap="square" rtlCol="0">
                <a:spAutoFit/>
              </a:bodyPr>
              <a:lstStyle/>
              <a:p>
                <a:pPr algn="ctr"/>
                <a:r>
                  <a:rPr lang="en-GB" sz="2000" b="1" dirty="0">
                    <a:effectLst/>
                    <a:latin typeface="Times New Roman" panose="02020603050405020304" pitchFamily="18" charset="0"/>
                    <a:ea typeface="Times New Roman" panose="02020603050405020304" pitchFamily="18" charset="0"/>
                    <a:cs typeface="Times New Roman" panose="02020603050405020304" pitchFamily="18" charset="0"/>
                  </a:rPr>
                  <a:t>Figure 6.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The EDS analysis for </a:t>
                </a:r>
                <a14:m>
                  <m:oMath xmlns:m="http://schemas.openxmlformats.org/officeDocument/2006/math">
                    <m:sSub>
                      <m:sSubPr>
                        <m:ctrlPr>
                          <a:rPr lang="en-ZA" sz="2000" i="1">
                            <a:latin typeface="Cambria Math" panose="02040503050406030204" pitchFamily="18" charset="0"/>
                          </a:rPr>
                        </m:ctrlPr>
                      </m:sSubPr>
                      <m:e>
                        <m:r>
                          <m:rPr>
                            <m:sty m:val="p"/>
                          </m:rPr>
                          <a:rPr lang="en-GB" sz="2000">
                            <a:latin typeface="Cambria Math" panose="02040503050406030204" pitchFamily="18" charset="0"/>
                          </a:rPr>
                          <m:t>Mo</m:t>
                        </m:r>
                      </m:e>
                      <m:sub>
                        <m:r>
                          <a:rPr lang="en-GB" sz="2000">
                            <a:latin typeface="Cambria Math" panose="02040503050406030204" pitchFamily="18" charset="0"/>
                          </a:rPr>
                          <m:t>73.5</m:t>
                        </m:r>
                      </m:sub>
                    </m:sSub>
                    <m:sSub>
                      <m:sSubPr>
                        <m:ctrlPr>
                          <a:rPr lang="en-ZA" sz="2000" i="1">
                            <a:latin typeface="Cambria Math" panose="02040503050406030204" pitchFamily="18" charset="0"/>
                          </a:rPr>
                        </m:ctrlPr>
                      </m:sSubPr>
                      <m:e>
                        <m:r>
                          <m:rPr>
                            <m:sty m:val="p"/>
                          </m:rPr>
                          <a:rPr lang="en-GB" sz="2000">
                            <a:latin typeface="Cambria Math" panose="02040503050406030204" pitchFamily="18" charset="0"/>
                          </a:rPr>
                          <m:t>Re</m:t>
                        </m:r>
                      </m:e>
                      <m:sub>
                        <m:r>
                          <a:rPr lang="en-GB" sz="2000">
                            <a:latin typeface="Cambria Math" panose="02040503050406030204" pitchFamily="18" charset="0"/>
                          </a:rPr>
                          <m:t>26.5</m:t>
                        </m:r>
                      </m:sub>
                    </m:sSub>
                  </m:oMath>
                </a14:m>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 showing a) the BSE image of the sample and the EDS analysis of points b) 2 and c) 3. </a:t>
                </a:r>
                <a:r>
                  <a:rPr lang="en-GB" sz="2000" dirty="0">
                    <a:latin typeface="Times New Roman" panose="02020603050405020304" pitchFamily="18" charset="0"/>
                    <a:ea typeface="Times New Roman" panose="02020603050405020304" pitchFamily="18" charset="0"/>
                    <a:cs typeface="Times New Roman" panose="02020603050405020304" pitchFamily="18" charset="0"/>
                  </a:rPr>
                  <a:t>Both</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 points seem to contain Mo, Re and O.</a:t>
                </a:r>
                <a:endParaRPr lang="en-ZA" sz="20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34FC0D3-149F-206E-3C8E-0118A861E54C}"/>
                  </a:ext>
                </a:extLst>
              </p:cNvPr>
              <p:cNvSpPr txBox="1">
                <a:spLocks noRot="1" noChangeAspect="1" noMove="1" noResize="1" noEditPoints="1" noAdjustHandles="1" noChangeArrowheads="1" noChangeShapeType="1" noTextEdit="1"/>
              </p:cNvSpPr>
              <p:nvPr/>
            </p:nvSpPr>
            <p:spPr>
              <a:xfrm>
                <a:off x="361246" y="5591317"/>
                <a:ext cx="11273638" cy="707886"/>
              </a:xfrm>
              <a:prstGeom prst="rect">
                <a:avLst/>
              </a:prstGeom>
              <a:blipFill>
                <a:blip r:embed="rId6"/>
                <a:stretch>
                  <a:fillRect t="-4310" b="-14655"/>
                </a:stretch>
              </a:blipFill>
            </p:spPr>
            <p:txBody>
              <a:bodyPr/>
              <a:lstStyle/>
              <a:p>
                <a:r>
                  <a:rPr lang="en-ZA">
                    <a:noFill/>
                  </a:rPr>
                  <a:t> </a:t>
                </a:r>
              </a:p>
            </p:txBody>
          </p:sp>
        </mc:Fallback>
      </mc:AlternateContent>
      <p:sp>
        <p:nvSpPr>
          <p:cNvPr id="2" name="Oval 1">
            <a:extLst>
              <a:ext uri="{FF2B5EF4-FFF2-40B4-BE49-F238E27FC236}">
                <a16:creationId xmlns:a16="http://schemas.microsoft.com/office/drawing/2014/main" id="{504B910B-9FF4-C85C-CB6F-E84DCA1D4600}"/>
              </a:ext>
            </a:extLst>
          </p:cNvPr>
          <p:cNvSpPr/>
          <p:nvPr/>
        </p:nvSpPr>
        <p:spPr>
          <a:xfrm>
            <a:off x="3129236" y="2260549"/>
            <a:ext cx="443128" cy="392109"/>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Oval 11">
            <a:extLst>
              <a:ext uri="{FF2B5EF4-FFF2-40B4-BE49-F238E27FC236}">
                <a16:creationId xmlns:a16="http://schemas.microsoft.com/office/drawing/2014/main" id="{5F56B926-BB33-4E48-7A9B-4392BD99BD48}"/>
              </a:ext>
            </a:extLst>
          </p:cNvPr>
          <p:cNvSpPr/>
          <p:nvPr/>
        </p:nvSpPr>
        <p:spPr>
          <a:xfrm>
            <a:off x="1266570" y="1270000"/>
            <a:ext cx="443128" cy="392109"/>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3" name="Picture 12">
            <a:extLst>
              <a:ext uri="{FF2B5EF4-FFF2-40B4-BE49-F238E27FC236}">
                <a16:creationId xmlns:a16="http://schemas.microsoft.com/office/drawing/2014/main" id="{A06C126C-1E2E-CC26-87B8-9D705D491EB7}"/>
              </a:ext>
            </a:extLst>
          </p:cNvPr>
          <p:cNvPicPr>
            <a:picLocks noChangeAspect="1"/>
          </p:cNvPicPr>
          <p:nvPr/>
        </p:nvPicPr>
        <p:blipFill>
          <a:blip r:embed="rId7"/>
          <a:srcRect/>
          <a:stretch/>
        </p:blipFill>
        <p:spPr>
          <a:xfrm>
            <a:off x="9249166" y="78070"/>
            <a:ext cx="1991635" cy="1489806"/>
          </a:xfrm>
          <a:prstGeom prst="rect">
            <a:avLst/>
          </a:prstGeom>
        </p:spPr>
      </p:pic>
      <p:pic>
        <p:nvPicPr>
          <p:cNvPr id="14" name="Picture 13">
            <a:extLst>
              <a:ext uri="{FF2B5EF4-FFF2-40B4-BE49-F238E27FC236}">
                <a16:creationId xmlns:a16="http://schemas.microsoft.com/office/drawing/2014/main" id="{FAC4F405-EF7F-293A-08B2-001865BBD181}"/>
              </a:ext>
            </a:extLst>
          </p:cNvPr>
          <p:cNvPicPr>
            <a:picLocks noChangeAspect="1"/>
          </p:cNvPicPr>
          <p:nvPr/>
        </p:nvPicPr>
        <p:blipFill>
          <a:blip r:embed="rId8"/>
          <a:srcRect/>
          <a:stretch/>
        </p:blipFill>
        <p:spPr>
          <a:xfrm>
            <a:off x="9301002" y="2727343"/>
            <a:ext cx="1965929" cy="1489806"/>
          </a:xfrm>
          <a:prstGeom prst="rect">
            <a:avLst/>
          </a:prstGeom>
        </p:spPr>
      </p:pic>
    </p:spTree>
    <p:extLst>
      <p:ext uri="{BB962C8B-B14F-4D97-AF65-F5344CB8AC3E}">
        <p14:creationId xmlns:p14="http://schemas.microsoft.com/office/powerpoint/2010/main" val="3496774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810293-75C0-7B00-58C2-701A8A7F61E9}"/>
              </a:ext>
            </a:extLst>
          </p:cNvPr>
          <p:cNvPicPr>
            <a:picLocks noChangeAspect="1"/>
          </p:cNvPicPr>
          <p:nvPr/>
        </p:nvPicPr>
        <p:blipFill>
          <a:blip r:embed="rId3"/>
          <a:srcRect/>
          <a:stretch/>
        </p:blipFill>
        <p:spPr>
          <a:xfrm>
            <a:off x="1808634" y="64168"/>
            <a:ext cx="4268429" cy="5539877"/>
          </a:xfrm>
          <a:prstGeom prst="rect">
            <a:avLst/>
          </a:prstGeom>
          <a:ln>
            <a:no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BE647E-FE92-6D86-CE78-A83E1F124654}"/>
                  </a:ext>
                </a:extLst>
              </p:cNvPr>
              <p:cNvSpPr txBox="1"/>
              <p:nvPr/>
            </p:nvSpPr>
            <p:spPr>
              <a:xfrm>
                <a:off x="361246" y="5692917"/>
                <a:ext cx="11273638" cy="707886"/>
              </a:xfrm>
              <a:prstGeom prst="rect">
                <a:avLst/>
              </a:prstGeom>
              <a:solidFill>
                <a:schemeClr val="accent4">
                  <a:lumMod val="50000"/>
                </a:schemeClr>
              </a:solidFill>
            </p:spPr>
            <p:txBody>
              <a:bodyPr wrap="square" rtlCol="0">
                <a:spAutoFit/>
              </a:bodyPr>
              <a:lstStyle/>
              <a:p>
                <a:pPr algn="ctr"/>
                <a:r>
                  <a:rPr lang="en-GB" sz="2000" b="1" dirty="0">
                    <a:effectLst/>
                    <a:latin typeface="Times New Roman" panose="02020603050405020304" pitchFamily="18" charset="0"/>
                    <a:ea typeface="Times New Roman" panose="02020603050405020304" pitchFamily="18" charset="0"/>
                    <a:cs typeface="Times New Roman" panose="02020603050405020304" pitchFamily="18" charset="0"/>
                  </a:rPr>
                  <a:t>Figure 7.  a)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The XRD patterns for all</a:t>
                </a:r>
                <a:r>
                  <a:rPr lang="en-GB" sz="20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samples, showing the intensity as a function of </a:t>
                </a:r>
                <a14:m>
                  <m:oMath xmlns:m="http://schemas.openxmlformats.org/officeDocument/2006/math">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GB" sz="2000" i="1" smtClean="0">
                        <a:effectLst/>
                        <a:latin typeface="Cambria Math" panose="02040503050406030204" pitchFamily="18" charset="0"/>
                        <a:ea typeface="Times New Roman" panose="02020603050405020304" pitchFamily="18" charset="0"/>
                        <a:cs typeface="Times New Roman" panose="02020603050405020304" pitchFamily="18" charset="0"/>
                      </a:rPr>
                      <m:t>𝜃</m:t>
                    </m:r>
                  </m:oMath>
                </a14:m>
                <a:r>
                  <a:rPr lang="en-ZA" sz="2000" dirty="0">
                    <a:latin typeface="Times New Roman" panose="02020603050405020304" pitchFamily="18" charset="0"/>
                    <a:cs typeface="Times New Roman" panose="02020603050405020304" pitchFamily="18" charset="0"/>
                  </a:rPr>
                  <a:t>. All samples show BCC phases by the four major peaks. b) Zoom in on the (110) peak to show a shift in peak position.</a:t>
                </a:r>
              </a:p>
            </p:txBody>
          </p:sp>
        </mc:Choice>
        <mc:Fallback xmlns="">
          <p:sp>
            <p:nvSpPr>
              <p:cNvPr id="5" name="TextBox 4">
                <a:extLst>
                  <a:ext uri="{FF2B5EF4-FFF2-40B4-BE49-F238E27FC236}">
                    <a16:creationId xmlns:a16="http://schemas.microsoft.com/office/drawing/2014/main" id="{2FBE647E-FE92-6D86-CE78-A83E1F124654}"/>
                  </a:ext>
                </a:extLst>
              </p:cNvPr>
              <p:cNvSpPr txBox="1">
                <a:spLocks noRot="1" noChangeAspect="1" noMove="1" noResize="1" noEditPoints="1" noAdjustHandles="1" noChangeArrowheads="1" noChangeShapeType="1" noTextEdit="1"/>
              </p:cNvSpPr>
              <p:nvPr/>
            </p:nvSpPr>
            <p:spPr>
              <a:xfrm>
                <a:off x="361246" y="5692917"/>
                <a:ext cx="11273638" cy="707886"/>
              </a:xfrm>
              <a:prstGeom prst="rect">
                <a:avLst/>
              </a:prstGeom>
              <a:blipFill>
                <a:blip r:embed="rId4"/>
                <a:stretch>
                  <a:fillRect t="-5172" r="-595" b="-14655"/>
                </a:stretch>
              </a:blipFill>
            </p:spPr>
            <p:txBody>
              <a:bodyPr/>
              <a:lstStyle/>
              <a:p>
                <a:r>
                  <a:rPr lang="en-ZA">
                    <a:noFill/>
                  </a:rPr>
                  <a:t> </a:t>
                </a:r>
              </a:p>
            </p:txBody>
          </p:sp>
        </mc:Fallback>
      </mc:AlternateContent>
      <p:sp>
        <p:nvSpPr>
          <p:cNvPr id="6" name="Slide Number Placeholder 1">
            <a:extLst>
              <a:ext uri="{FF2B5EF4-FFF2-40B4-BE49-F238E27FC236}">
                <a16:creationId xmlns:a16="http://schemas.microsoft.com/office/drawing/2014/main" id="{7DF45599-18A5-2920-607F-DF3B645FE120}"/>
              </a:ext>
            </a:extLst>
          </p:cNvPr>
          <p:cNvSpPr>
            <a:spLocks noGrp="1"/>
          </p:cNvSpPr>
          <p:nvPr>
            <p:ph type="sldNum" sz="quarter" idx="12"/>
          </p:nvPr>
        </p:nvSpPr>
        <p:spPr>
          <a:xfrm>
            <a:off x="11634884" y="6038920"/>
            <a:ext cx="551167"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18</a:t>
            </a:fld>
            <a:endParaRPr lang="en-ZA" sz="1800"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7B5068E-634C-1C0B-2954-BB5D6C872522}"/>
              </a:ext>
            </a:extLst>
          </p:cNvPr>
          <p:cNvPicPr>
            <a:picLocks noChangeAspect="1"/>
          </p:cNvPicPr>
          <p:nvPr/>
        </p:nvPicPr>
        <p:blipFill>
          <a:blip r:embed="rId5"/>
          <a:srcRect/>
          <a:stretch/>
        </p:blipFill>
        <p:spPr>
          <a:xfrm>
            <a:off x="6640316" y="51366"/>
            <a:ext cx="4252376" cy="5539877"/>
          </a:xfrm>
          <a:prstGeom prst="rect">
            <a:avLst/>
          </a:prstGeom>
          <a:ln>
            <a:noFill/>
          </a:ln>
        </p:spPr>
      </p:pic>
      <p:sp>
        <p:nvSpPr>
          <p:cNvPr id="7" name="Text Box 9">
            <a:extLst>
              <a:ext uri="{FF2B5EF4-FFF2-40B4-BE49-F238E27FC236}">
                <a16:creationId xmlns:a16="http://schemas.microsoft.com/office/drawing/2014/main" id="{C87E1132-5B94-C1FA-DBF9-5C460B84BEDA}"/>
              </a:ext>
            </a:extLst>
          </p:cNvPr>
          <p:cNvSpPr txBox="1"/>
          <p:nvPr/>
        </p:nvSpPr>
        <p:spPr>
          <a:xfrm>
            <a:off x="1377312" y="60926"/>
            <a:ext cx="51074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latin typeface="Times New Roman" panose="02020603050405020304" pitchFamily="18" charset="0"/>
                <a:ea typeface="Times New Roman" panose="02020603050405020304" pitchFamily="18" charset="0"/>
                <a:cs typeface="Times New Roman" panose="02020603050405020304" pitchFamily="18" charset="0"/>
              </a:rPr>
              <a:t>a</a:t>
            </a:r>
            <a:endParaRPr lang="en-ZA"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 Box 9">
            <a:extLst>
              <a:ext uri="{FF2B5EF4-FFF2-40B4-BE49-F238E27FC236}">
                <a16:creationId xmlns:a16="http://schemas.microsoft.com/office/drawing/2014/main" id="{26DB26F6-C10E-7B8C-9A74-78795FB58120}"/>
              </a:ext>
            </a:extLst>
          </p:cNvPr>
          <p:cNvSpPr txBox="1"/>
          <p:nvPr/>
        </p:nvSpPr>
        <p:spPr>
          <a:xfrm>
            <a:off x="6293619" y="48124"/>
            <a:ext cx="51074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ZA" sz="2800" dirty="0">
                <a:latin typeface="Times New Roman" panose="02020603050405020304" pitchFamily="18" charset="0"/>
                <a:ea typeface="Times New Roman" panose="02020603050405020304" pitchFamily="18" charset="0"/>
                <a:cs typeface="Times New Roman" panose="02020603050405020304" pitchFamily="18" charset="0"/>
              </a:rPr>
              <a:t>b</a:t>
            </a:r>
            <a:endParaRPr lang="en-ZA"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1DDD3ECC-DF9D-1F97-BBF5-0D2960F35889}"/>
              </a:ext>
            </a:extLst>
          </p:cNvPr>
          <p:cNvSpPr/>
          <p:nvPr/>
        </p:nvSpPr>
        <p:spPr>
          <a:xfrm rot="5400000">
            <a:off x="10616752" y="2429466"/>
            <a:ext cx="2228849" cy="5504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Tree>
    <p:extLst>
      <p:ext uri="{BB962C8B-B14F-4D97-AF65-F5344CB8AC3E}">
        <p14:creationId xmlns:p14="http://schemas.microsoft.com/office/powerpoint/2010/main" val="3029290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7A96-E1A1-49CE-B353-F4CFCE8EF362}"/>
            </a:ext>
          </a:extLst>
        </p:cNvPr>
        <p:cNvGrpSpPr/>
        <p:nvPr/>
      </p:nvGrpSpPr>
      <p:grpSpPr>
        <a:xfrm>
          <a:off x="0" y="0"/>
          <a:ext cx="0" cy="0"/>
          <a:chOff x="0" y="0"/>
          <a:chExt cx="0" cy="0"/>
        </a:xfrm>
      </p:grpSpPr>
      <p:pic>
        <p:nvPicPr>
          <p:cNvPr id="2" name="Picture 20">
            <a:extLst>
              <a:ext uri="{FF2B5EF4-FFF2-40B4-BE49-F238E27FC236}">
                <a16:creationId xmlns:a16="http://schemas.microsoft.com/office/drawing/2014/main" id="{4778ACA4-7E34-4B22-78B1-9E2EDA779B28}"/>
              </a:ext>
            </a:extLst>
          </p:cNvPr>
          <p:cNvPicPr>
            <a:picLocks noChangeAspect="1" noChangeArrowheads="1"/>
          </p:cNvPicPr>
          <p:nvPr/>
        </p:nvPicPr>
        <p:blipFill>
          <a:blip r:embed="rId2"/>
          <a:srcRect/>
          <a:stretch/>
        </p:blipFill>
        <p:spPr bwMode="auto">
          <a:xfrm>
            <a:off x="5959790" y="648507"/>
            <a:ext cx="6080278" cy="43887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9">
            <a:extLst>
              <a:ext uri="{FF2B5EF4-FFF2-40B4-BE49-F238E27FC236}">
                <a16:creationId xmlns:a16="http://schemas.microsoft.com/office/drawing/2014/main" id="{2C73B431-6F68-593B-4F32-B333F52F45D6}"/>
              </a:ext>
            </a:extLst>
          </p:cNvPr>
          <p:cNvPicPr>
            <a:picLocks noChangeAspect="1" noChangeArrowheads="1"/>
          </p:cNvPicPr>
          <p:nvPr/>
        </p:nvPicPr>
        <p:blipFill>
          <a:blip r:embed="rId3"/>
          <a:srcRect/>
          <a:stretch/>
        </p:blipFill>
        <p:spPr bwMode="auto">
          <a:xfrm>
            <a:off x="186631" y="673423"/>
            <a:ext cx="5773159" cy="422781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9">
            <a:extLst>
              <a:ext uri="{FF2B5EF4-FFF2-40B4-BE49-F238E27FC236}">
                <a16:creationId xmlns:a16="http://schemas.microsoft.com/office/drawing/2014/main" id="{E934559E-DED2-DB7B-F486-CE7625EF52A7}"/>
              </a:ext>
            </a:extLst>
          </p:cNvPr>
          <p:cNvSpPr txBox="1"/>
          <p:nvPr/>
        </p:nvSpPr>
        <p:spPr>
          <a:xfrm>
            <a:off x="8300075" y="825923"/>
            <a:ext cx="51857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ZA" sz="2800" dirty="0">
                <a:latin typeface="Times New Roman" panose="02020603050405020304" pitchFamily="18" charset="0"/>
                <a:ea typeface="Times New Roman" panose="02020603050405020304" pitchFamily="18" charset="0"/>
                <a:cs typeface="Times New Roman" panose="02020603050405020304" pitchFamily="18" charset="0"/>
              </a:rPr>
              <a:t>b</a:t>
            </a:r>
            <a:endParaRPr lang="en-ZA"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9">
            <a:extLst>
              <a:ext uri="{FF2B5EF4-FFF2-40B4-BE49-F238E27FC236}">
                <a16:creationId xmlns:a16="http://schemas.microsoft.com/office/drawing/2014/main" id="{329F5671-831A-E79B-7703-46A246D1C6D3}"/>
              </a:ext>
            </a:extLst>
          </p:cNvPr>
          <p:cNvSpPr txBox="1"/>
          <p:nvPr/>
        </p:nvSpPr>
        <p:spPr>
          <a:xfrm>
            <a:off x="854622" y="825923"/>
            <a:ext cx="51074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latin typeface="Times New Roman" panose="02020603050405020304" pitchFamily="18" charset="0"/>
                <a:ea typeface="Times New Roman" panose="02020603050405020304" pitchFamily="18" charset="0"/>
                <a:cs typeface="Times New Roman" panose="02020603050405020304" pitchFamily="18" charset="0"/>
              </a:rPr>
              <a:t>a</a:t>
            </a:r>
            <a:endParaRPr lang="en-ZA"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5017B9C-4690-6A86-B53E-4642F7FA6782}"/>
              </a:ext>
            </a:extLst>
          </p:cNvPr>
          <p:cNvSpPr/>
          <p:nvPr/>
        </p:nvSpPr>
        <p:spPr>
          <a:xfrm>
            <a:off x="9283700" y="102816"/>
            <a:ext cx="2789858" cy="545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A075ACA-7638-218A-4745-C9EE4F2DC297}"/>
                  </a:ext>
                </a:extLst>
              </p:cNvPr>
              <p:cNvSpPr txBox="1"/>
              <p:nvPr/>
            </p:nvSpPr>
            <p:spPr>
              <a:xfrm>
                <a:off x="1239773" y="5198178"/>
                <a:ext cx="10266234" cy="707886"/>
              </a:xfrm>
              <a:prstGeom prst="rect">
                <a:avLst/>
              </a:prstGeom>
              <a:solidFill>
                <a:schemeClr val="accent4">
                  <a:lumMod val="50000"/>
                </a:schemeClr>
              </a:solidFill>
            </p:spPr>
            <p:txBody>
              <a:bodyPr wrap="square">
                <a:spAutoFit/>
              </a:bodyPr>
              <a:lstStyle/>
              <a:p>
                <a:pPr algn="ctr" defTabSz="457200"/>
                <a:r>
                  <a:rPr lang="en-GB" sz="2000" b="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Figure 8. </a:t>
                </a:r>
                <a:r>
                  <a:rPr lang="en-GB" sz="2000" b="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 resistivity, </a:t>
                </a:r>
                <a14:m>
                  <m:oMath xmlns:m="http://schemas.openxmlformats.org/officeDocument/2006/math">
                    <m:r>
                      <a:rPr lang="en-GB" sz="2000" b="0" i="1" kern="12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𝜌</m:t>
                    </m:r>
                    <m:r>
                      <a:rPr lang="en-GB" sz="2000" b="0" kern="120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GB" sz="2000" b="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as a function of temperature </a:t>
                </a:r>
                <a:r>
                  <a:rPr lang="en-GB" sz="2000" b="0" i="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t>
                </a:r>
                <a:r>
                  <a:rPr lang="en-GB" sz="2000" b="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for </a:t>
                </a:r>
                <a:r>
                  <a:rPr lang="en-GB" sz="2000" dirty="0">
                    <a:latin typeface="Times New Roman" panose="02020603050405020304" pitchFamily="18" charset="0"/>
                    <a:ea typeface="Times New Roman" panose="02020603050405020304" pitchFamily="18" charset="0"/>
                  </a:rPr>
                  <a:t>Mo</a:t>
                </a:r>
                <a:r>
                  <a:rPr lang="en-GB" sz="2000" baseline="-25000" dirty="0">
                    <a:latin typeface="Times New Roman" panose="02020603050405020304" pitchFamily="18" charset="0"/>
                    <a:ea typeface="Times New Roman" panose="02020603050405020304" pitchFamily="18" charset="0"/>
                  </a:rPr>
                  <a:t>73.5</a:t>
                </a:r>
                <a:r>
                  <a:rPr lang="en-GB" sz="2000" dirty="0">
                    <a:latin typeface="Times New Roman" panose="02020603050405020304" pitchFamily="18" charset="0"/>
                    <a:ea typeface="Times New Roman" panose="02020603050405020304" pitchFamily="18" charset="0"/>
                  </a:rPr>
                  <a:t>Re</a:t>
                </a:r>
                <a:r>
                  <a:rPr lang="en-GB" sz="2000" baseline="-25000" dirty="0">
                    <a:latin typeface="Times New Roman" panose="02020603050405020304" pitchFamily="18" charset="0"/>
                    <a:ea typeface="Times New Roman" panose="02020603050405020304" pitchFamily="18" charset="0"/>
                  </a:rPr>
                  <a:t>26.5 </a:t>
                </a:r>
                <a:r>
                  <a:rPr lang="en-GB" sz="2000" dirty="0">
                    <a:latin typeface="Times New Roman" panose="02020603050405020304" pitchFamily="18" charset="0"/>
                    <a:ea typeface="Times New Roman" panose="02020603050405020304" pitchFamily="18" charset="0"/>
                    <a:cs typeface="Times New Roman" panose="02020603050405020304" pitchFamily="18" charset="0"/>
                  </a:rPr>
                  <a:t>with a) unfitted and b) fitted with the Fermi liquid model</a:t>
                </a:r>
                <a:r>
                  <a:rPr lang="en-GB" sz="2000" b="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ZA" sz="2000" b="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A075ACA-7638-218A-4745-C9EE4F2DC297}"/>
                  </a:ext>
                </a:extLst>
              </p:cNvPr>
              <p:cNvSpPr txBox="1">
                <a:spLocks noRot="1" noChangeAspect="1" noMove="1" noResize="1" noEditPoints="1" noAdjustHandles="1" noChangeArrowheads="1" noChangeShapeType="1" noTextEdit="1"/>
              </p:cNvSpPr>
              <p:nvPr/>
            </p:nvSpPr>
            <p:spPr>
              <a:xfrm>
                <a:off x="1239773" y="5198178"/>
                <a:ext cx="10266234" cy="707886"/>
              </a:xfrm>
              <a:prstGeom prst="rect">
                <a:avLst/>
              </a:prstGeom>
              <a:blipFill>
                <a:blip r:embed="rId4"/>
                <a:stretch>
                  <a:fillRect t="-5172" r="-238" b="-14655"/>
                </a:stretch>
              </a:blipFill>
            </p:spPr>
            <p:txBody>
              <a:bodyPr/>
              <a:lstStyle/>
              <a:p>
                <a:r>
                  <a:rPr lang="en-ZA">
                    <a:noFill/>
                  </a:rPr>
                  <a:t> </a:t>
                </a:r>
              </a:p>
            </p:txBody>
          </p:sp>
        </mc:Fallback>
      </mc:AlternateContent>
      <p:sp>
        <p:nvSpPr>
          <p:cNvPr id="8" name="Slide Number Placeholder 1">
            <a:extLst>
              <a:ext uri="{FF2B5EF4-FFF2-40B4-BE49-F238E27FC236}">
                <a16:creationId xmlns:a16="http://schemas.microsoft.com/office/drawing/2014/main" id="{691173B4-8E02-ADE9-85D3-E6897E64FABA}"/>
              </a:ext>
            </a:extLst>
          </p:cNvPr>
          <p:cNvSpPr>
            <a:spLocks noGrp="1"/>
          </p:cNvSpPr>
          <p:nvPr>
            <p:ph type="sldNum" sz="quarter" idx="12"/>
          </p:nvPr>
        </p:nvSpPr>
        <p:spPr>
          <a:xfrm>
            <a:off x="11585891" y="6052997"/>
            <a:ext cx="551167"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19</a:t>
            </a:fld>
            <a:endParaRPr lang="en-ZA"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5720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33FA0-4337-0A62-5164-A051FCCB28E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FEC4DA7-EF7F-E4E7-14DF-DB9911ACCC13}"/>
              </a:ext>
            </a:extLst>
          </p:cNvPr>
          <p:cNvPicPr>
            <a:picLocks noChangeAspect="1"/>
          </p:cNvPicPr>
          <p:nvPr/>
        </p:nvPicPr>
        <p:blipFill>
          <a:blip r:embed="rId2"/>
          <a:stretch>
            <a:fillRect/>
          </a:stretch>
        </p:blipFill>
        <p:spPr>
          <a:xfrm>
            <a:off x="8342957" y="465221"/>
            <a:ext cx="3180056" cy="1592182"/>
          </a:xfrm>
          <a:prstGeom prst="rect">
            <a:avLst/>
          </a:prstGeom>
        </p:spPr>
      </p:pic>
      <p:sp>
        <p:nvSpPr>
          <p:cNvPr id="4" name="Rectangle: Rounded Corners 3">
            <a:extLst>
              <a:ext uri="{FF2B5EF4-FFF2-40B4-BE49-F238E27FC236}">
                <a16:creationId xmlns:a16="http://schemas.microsoft.com/office/drawing/2014/main" id="{A7A38CF7-E96E-5235-B849-E6AF8D7122B7}"/>
              </a:ext>
            </a:extLst>
          </p:cNvPr>
          <p:cNvSpPr/>
          <p:nvPr/>
        </p:nvSpPr>
        <p:spPr>
          <a:xfrm>
            <a:off x="112296" y="96253"/>
            <a:ext cx="7780421" cy="73793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5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SAIP PRESENTATION</a:t>
            </a:r>
          </a:p>
        </p:txBody>
      </p:sp>
      <p:sp>
        <p:nvSpPr>
          <p:cNvPr id="5" name="Rectangle: Rounded Corners 4">
            <a:extLst>
              <a:ext uri="{FF2B5EF4-FFF2-40B4-BE49-F238E27FC236}">
                <a16:creationId xmlns:a16="http://schemas.microsoft.com/office/drawing/2014/main" id="{FEB07F10-D61F-5537-E7BD-C618DD731476}"/>
              </a:ext>
            </a:extLst>
          </p:cNvPr>
          <p:cNvSpPr/>
          <p:nvPr/>
        </p:nvSpPr>
        <p:spPr>
          <a:xfrm>
            <a:off x="112296" y="1261766"/>
            <a:ext cx="7780421" cy="294276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4800" dirty="0">
                <a:ln w="0"/>
                <a:solidFill>
                  <a:schemeClr val="tx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Electrical and structural properties in Mo-Re alloys: </a:t>
            </a:r>
          </a:p>
          <a:p>
            <a:pPr algn="ctr"/>
            <a:r>
              <a:rPr lang="en-US" sz="4800" dirty="0">
                <a:ln w="0"/>
                <a:solidFill>
                  <a:schemeClr val="tx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a study on their superconductivity</a:t>
            </a:r>
            <a:r>
              <a:rPr lang="en-ZA" sz="4800" dirty="0">
                <a:ln w="0"/>
                <a:solidFill>
                  <a:schemeClr val="tx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A3EA872B-C5A2-D1B0-A78B-B28678C4C86E}"/>
              </a:ext>
            </a:extLst>
          </p:cNvPr>
          <p:cNvSpPr/>
          <p:nvPr/>
        </p:nvSpPr>
        <p:spPr>
          <a:xfrm>
            <a:off x="112296" y="5734511"/>
            <a:ext cx="8345904" cy="102723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ZA"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Supervisors:</a:t>
            </a:r>
          </a:p>
          <a:p>
            <a:pPr algn="ctr"/>
            <a:r>
              <a:rPr lang="en-ZA"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Prof C.J. Sheppard and Prof A.R.E. Prinsloo</a:t>
            </a:r>
          </a:p>
        </p:txBody>
      </p:sp>
      <p:sp>
        <p:nvSpPr>
          <p:cNvPr id="7" name="Slide Number Placeholder 2">
            <a:extLst>
              <a:ext uri="{FF2B5EF4-FFF2-40B4-BE49-F238E27FC236}">
                <a16:creationId xmlns:a16="http://schemas.microsoft.com/office/drawing/2014/main" id="{AAA62B33-048B-3B21-9429-68C70E20E813}"/>
              </a:ext>
            </a:extLst>
          </p:cNvPr>
          <p:cNvSpPr txBox="1">
            <a:spLocks/>
          </p:cNvSpPr>
          <p:nvPr/>
        </p:nvSpPr>
        <p:spPr>
          <a:xfrm>
            <a:off x="11881240" y="6413725"/>
            <a:ext cx="284108" cy="438810"/>
          </a:xfrm>
          <a:prstGeom prst="rect">
            <a:avLst/>
          </a:prstGeom>
          <a:solidFill>
            <a:srgbClr val="00B0F0"/>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C131B6-BBAC-4EF4-8003-2626E0CD8D9C}" type="slidenum">
              <a:rPr lang="en-ZA" smtClean="0">
                <a:solidFill>
                  <a:schemeClr val="bg1"/>
                </a:solidFill>
                <a:latin typeface="Times New Roman" panose="02020603050405020304" pitchFamily="18" charset="0"/>
                <a:cs typeface="Times New Roman" panose="02020603050405020304" pitchFamily="18" charset="0"/>
              </a:rPr>
              <a:pPr/>
              <a:t>2</a:t>
            </a:fld>
            <a:endParaRPr lang="en-ZA" dirty="0">
              <a:solidFill>
                <a:schemeClr val="bg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8275ADD-9A59-42BB-32EA-93FB289385DF}"/>
              </a:ext>
            </a:extLst>
          </p:cNvPr>
          <p:cNvSpPr/>
          <p:nvPr/>
        </p:nvSpPr>
        <p:spPr>
          <a:xfrm>
            <a:off x="112296" y="4498282"/>
            <a:ext cx="7780421" cy="89861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By Treatwell K Pamhidzayi</a:t>
            </a:r>
          </a:p>
        </p:txBody>
      </p:sp>
    </p:spTree>
    <p:extLst>
      <p:ext uri="{BB962C8B-B14F-4D97-AF65-F5344CB8AC3E}">
        <p14:creationId xmlns:p14="http://schemas.microsoft.com/office/powerpoint/2010/main" val="415440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FAA49D38-ECC7-86E1-DF62-D08F0EF27E4C}"/>
              </a:ext>
            </a:extLst>
          </p:cNvPr>
          <p:cNvPicPr>
            <a:picLocks noChangeAspect="1" noChangeArrowheads="1"/>
          </p:cNvPicPr>
          <p:nvPr/>
        </p:nvPicPr>
        <p:blipFill>
          <a:blip r:embed="rId2"/>
          <a:srcRect/>
          <a:stretch/>
        </p:blipFill>
        <p:spPr bwMode="auto">
          <a:xfrm>
            <a:off x="6249261" y="378613"/>
            <a:ext cx="5632889" cy="3981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a:extLst>
              <a:ext uri="{FF2B5EF4-FFF2-40B4-BE49-F238E27FC236}">
                <a16:creationId xmlns:a16="http://schemas.microsoft.com/office/drawing/2014/main" id="{FDE003C7-7CDC-A103-BEDF-8690D979EA2C}"/>
              </a:ext>
            </a:extLst>
          </p:cNvPr>
          <p:cNvPicPr>
            <a:picLocks noChangeAspect="1" noChangeArrowheads="1"/>
          </p:cNvPicPr>
          <p:nvPr/>
        </p:nvPicPr>
        <p:blipFill>
          <a:blip r:embed="rId3"/>
          <a:srcRect/>
          <a:stretch/>
        </p:blipFill>
        <p:spPr bwMode="auto">
          <a:xfrm>
            <a:off x="383231" y="395672"/>
            <a:ext cx="5392315" cy="393713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a:extLst>
              <a:ext uri="{FF2B5EF4-FFF2-40B4-BE49-F238E27FC236}">
                <a16:creationId xmlns:a16="http://schemas.microsoft.com/office/drawing/2014/main" id="{AA0F4401-052A-1001-5450-C3F71B183440}"/>
              </a:ext>
            </a:extLst>
          </p:cNvPr>
          <p:cNvSpPr txBox="1"/>
          <p:nvPr/>
        </p:nvSpPr>
        <p:spPr>
          <a:xfrm>
            <a:off x="8451179" y="487152"/>
            <a:ext cx="51857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ZA" sz="2800" dirty="0">
                <a:latin typeface="Sabon"/>
                <a:ea typeface="Times New Roman" panose="02020603050405020304" pitchFamily="18" charset="0"/>
                <a:cs typeface="Times New Roman" panose="02020603050405020304" pitchFamily="18" charset="0"/>
              </a:rPr>
              <a:t>b</a:t>
            </a:r>
            <a:endParaRPr lang="en-ZA" sz="2800" dirty="0">
              <a:effectLst/>
              <a:latin typeface="Sabon"/>
              <a:ea typeface="Times New Roman" panose="02020603050405020304" pitchFamily="18" charset="0"/>
              <a:cs typeface="Times New Roman" panose="02020603050405020304" pitchFamily="18" charset="0"/>
            </a:endParaRPr>
          </a:p>
        </p:txBody>
      </p:sp>
      <p:sp>
        <p:nvSpPr>
          <p:cNvPr id="6" name="Text Box 9">
            <a:extLst>
              <a:ext uri="{FF2B5EF4-FFF2-40B4-BE49-F238E27FC236}">
                <a16:creationId xmlns:a16="http://schemas.microsoft.com/office/drawing/2014/main" id="{E3E192FA-D25F-FC14-75B2-036B02ACE979}"/>
              </a:ext>
            </a:extLst>
          </p:cNvPr>
          <p:cNvSpPr txBox="1"/>
          <p:nvPr/>
        </p:nvSpPr>
        <p:spPr>
          <a:xfrm>
            <a:off x="1011288" y="487152"/>
            <a:ext cx="51074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latin typeface="Sabon"/>
                <a:ea typeface="Times New Roman" panose="02020603050405020304" pitchFamily="18" charset="0"/>
                <a:cs typeface="Times New Roman" panose="02020603050405020304" pitchFamily="18" charset="0"/>
              </a:rPr>
              <a:t>a</a:t>
            </a:r>
            <a:endParaRPr lang="en-ZA" sz="2800" dirty="0">
              <a:effectLst/>
              <a:latin typeface="Sabon"/>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E5F652C-97B1-07BB-9349-B9334FC44A4C}"/>
              </a:ext>
            </a:extLst>
          </p:cNvPr>
          <p:cNvSpPr/>
          <p:nvPr/>
        </p:nvSpPr>
        <p:spPr>
          <a:xfrm>
            <a:off x="4639184" y="5638577"/>
            <a:ext cx="3173355" cy="545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DF7CD08-0DAB-8F84-57D4-8BFABF4F72B6}"/>
                  </a:ext>
                </a:extLst>
              </p:cNvPr>
              <p:cNvSpPr txBox="1"/>
              <p:nvPr/>
            </p:nvSpPr>
            <p:spPr>
              <a:xfrm>
                <a:off x="1085028" y="4670403"/>
                <a:ext cx="10281669" cy="707886"/>
              </a:xfrm>
              <a:prstGeom prst="rect">
                <a:avLst/>
              </a:prstGeom>
              <a:solidFill>
                <a:schemeClr val="accent4">
                  <a:lumMod val="50000"/>
                </a:schemeClr>
              </a:solidFill>
            </p:spPr>
            <p:txBody>
              <a:bodyPr wrap="square">
                <a:spAutoFit/>
              </a:bodyPr>
              <a:lstStyle/>
              <a:p>
                <a:pPr algn="ctr"/>
                <a:r>
                  <a:rPr lang="en-GB" sz="2000" b="1"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Figure 9. </a:t>
                </a:r>
                <a:r>
                  <a:rPr lang="en-GB" sz="2000" dirty="0">
                    <a:latin typeface="Times New Roman" panose="02020603050405020304" pitchFamily="18" charset="0"/>
                    <a:ea typeface="Times New Roman" panose="02020603050405020304" pitchFamily="18" charset="0"/>
                    <a:cs typeface="Times New Roman" panose="02020603050405020304" pitchFamily="18" charset="0"/>
                  </a:rPr>
                  <a:t>The resistivity, </a:t>
                </a:r>
                <a14:m>
                  <m:oMath xmlns:m="http://schemas.openxmlformats.org/officeDocument/2006/math">
                    <m:r>
                      <a:rPr lang="en-GB" sz="2000" i="1">
                        <a:latin typeface="Cambria Math" panose="02040503050406030204" pitchFamily="18" charset="0"/>
                        <a:ea typeface="Times New Roman" panose="02020603050405020304" pitchFamily="18" charset="0"/>
                        <a:cs typeface="Times New Roman" panose="02020603050405020304" pitchFamily="18" charset="0"/>
                      </a:rPr>
                      <m:t>𝜌</m:t>
                    </m:r>
                    <m:r>
                      <a:rPr lang="en-GB" sz="2000">
                        <a:latin typeface="Cambria Math" panose="02040503050406030204" pitchFamily="18" charset="0"/>
                        <a:ea typeface="Times New Roman" panose="02020603050405020304" pitchFamily="18" charset="0"/>
                        <a:cs typeface="Times New Roman" panose="02020603050405020304" pitchFamily="18" charset="0"/>
                      </a:rPr>
                      <m:t>,</m:t>
                    </m:r>
                  </m:oMath>
                </a14:m>
                <a:r>
                  <a:rPr lang="en-GB" sz="2000" dirty="0">
                    <a:latin typeface="Times New Roman" panose="02020603050405020304" pitchFamily="18" charset="0"/>
                    <a:ea typeface="Times New Roman" panose="02020603050405020304" pitchFamily="18" charset="0"/>
                    <a:cs typeface="Times New Roman" panose="02020603050405020304" pitchFamily="18" charset="0"/>
                  </a:rPr>
                  <a:t> as a function of temperature </a:t>
                </a:r>
                <a:r>
                  <a:rPr lang="en-GB" sz="2000" i="1" dirty="0">
                    <a:latin typeface="Times New Roman" panose="02020603050405020304" pitchFamily="18" charset="0"/>
                    <a:ea typeface="Times New Roman" panose="02020603050405020304" pitchFamily="18" charset="0"/>
                    <a:cs typeface="Times New Roman" panose="02020603050405020304" pitchFamily="18" charset="0"/>
                  </a:rPr>
                  <a:t>T</a:t>
                </a:r>
                <a:r>
                  <a:rPr lang="en-GB" sz="2000" dirty="0">
                    <a:latin typeface="Times New Roman" panose="02020603050405020304" pitchFamily="18" charset="0"/>
                    <a:ea typeface="Times New Roman" panose="02020603050405020304" pitchFamily="18" charset="0"/>
                    <a:cs typeface="Times New Roman" panose="02020603050405020304" pitchFamily="18" charset="0"/>
                  </a:rPr>
                  <a:t> for </a:t>
                </a:r>
                <a:r>
                  <a:rPr lang="en-GB" sz="2000" dirty="0">
                    <a:latin typeface="Times New Roman" panose="02020603050405020304" pitchFamily="18" charset="0"/>
                    <a:ea typeface="Times New Roman" panose="02020603050405020304" pitchFamily="18" charset="0"/>
                  </a:rPr>
                  <a:t>Mo</a:t>
                </a:r>
                <a:r>
                  <a:rPr lang="en-GB" sz="2000" baseline="-25000" dirty="0">
                    <a:latin typeface="Times New Roman" panose="02020603050405020304" pitchFamily="18" charset="0"/>
                    <a:ea typeface="Times New Roman" panose="02020603050405020304" pitchFamily="18" charset="0"/>
                  </a:rPr>
                  <a:t>67.1</a:t>
                </a:r>
                <a:r>
                  <a:rPr lang="en-GB" sz="2000" dirty="0">
                    <a:latin typeface="Times New Roman" panose="02020603050405020304" pitchFamily="18" charset="0"/>
                    <a:ea typeface="Times New Roman" panose="02020603050405020304" pitchFamily="18" charset="0"/>
                  </a:rPr>
                  <a:t>Re</a:t>
                </a:r>
                <a:r>
                  <a:rPr lang="en-GB" sz="2000" baseline="-25000" dirty="0">
                    <a:latin typeface="Times New Roman" panose="02020603050405020304" pitchFamily="18" charset="0"/>
                    <a:ea typeface="Times New Roman" panose="02020603050405020304" pitchFamily="18" charset="0"/>
                  </a:rPr>
                  <a:t>32.9 </a:t>
                </a:r>
                <a:r>
                  <a:rPr lang="en-GB" sz="2000" dirty="0">
                    <a:latin typeface="Times New Roman" panose="02020603050405020304" pitchFamily="18" charset="0"/>
                    <a:ea typeface="Times New Roman" panose="02020603050405020304" pitchFamily="18" charset="0"/>
                    <a:cs typeface="Times New Roman" panose="02020603050405020304" pitchFamily="18" charset="0"/>
                  </a:rPr>
                  <a:t>with a) unfitted and b) fitted with the Fermi liquid model</a:t>
                </a:r>
                <a:r>
                  <a:rPr lang="en-GB" sz="2000" b="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ZA" sz="2000" b="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BDF7CD08-0DAB-8F84-57D4-8BFABF4F72B6}"/>
                  </a:ext>
                </a:extLst>
              </p:cNvPr>
              <p:cNvSpPr txBox="1">
                <a:spLocks noRot="1" noChangeAspect="1" noMove="1" noResize="1" noEditPoints="1" noAdjustHandles="1" noChangeArrowheads="1" noChangeShapeType="1" noTextEdit="1"/>
              </p:cNvSpPr>
              <p:nvPr/>
            </p:nvSpPr>
            <p:spPr>
              <a:xfrm>
                <a:off x="1085028" y="4670403"/>
                <a:ext cx="10281669" cy="707886"/>
              </a:xfrm>
              <a:prstGeom prst="rect">
                <a:avLst/>
              </a:prstGeom>
              <a:blipFill>
                <a:blip r:embed="rId4"/>
                <a:stretch>
                  <a:fillRect t="-4310" r="-119" b="-14655"/>
                </a:stretch>
              </a:blipFill>
            </p:spPr>
            <p:txBody>
              <a:bodyPr/>
              <a:lstStyle/>
              <a:p>
                <a:r>
                  <a:rPr lang="en-ZA">
                    <a:noFill/>
                  </a:rPr>
                  <a:t> </a:t>
                </a:r>
              </a:p>
            </p:txBody>
          </p:sp>
        </mc:Fallback>
      </mc:AlternateContent>
      <p:sp>
        <p:nvSpPr>
          <p:cNvPr id="9" name="Slide Number Placeholder 1">
            <a:extLst>
              <a:ext uri="{FF2B5EF4-FFF2-40B4-BE49-F238E27FC236}">
                <a16:creationId xmlns:a16="http://schemas.microsoft.com/office/drawing/2014/main" id="{51EC03EB-4E98-2E57-63E2-46DEF7BCCF43}"/>
              </a:ext>
            </a:extLst>
          </p:cNvPr>
          <p:cNvSpPr>
            <a:spLocks noGrp="1"/>
          </p:cNvSpPr>
          <p:nvPr>
            <p:ph type="sldNum" sz="quarter" idx="12"/>
          </p:nvPr>
        </p:nvSpPr>
        <p:spPr>
          <a:xfrm>
            <a:off x="11605393" y="6001705"/>
            <a:ext cx="551167" cy="365125"/>
          </a:xfrm>
          <a:solidFill>
            <a:srgbClr val="00B0F0"/>
          </a:solidFill>
        </p:spPr>
        <p:txBody>
          <a:bodyPr/>
          <a:lstStyle/>
          <a:p>
            <a:fld id="{5BC131B6-BBAC-4EF4-8003-2626E0CD8D9C}" type="slidenum">
              <a:rPr lang="en-ZA" sz="1800" smtClean="0">
                <a:solidFill>
                  <a:schemeClr val="bg1"/>
                </a:solidFill>
              </a:rPr>
              <a:t>20</a:t>
            </a:fld>
            <a:endParaRPr lang="en-ZA" sz="1800" dirty="0">
              <a:solidFill>
                <a:schemeClr val="bg1"/>
              </a:solidFill>
            </a:endParaRPr>
          </a:p>
        </p:txBody>
      </p:sp>
    </p:spTree>
    <p:extLst>
      <p:ext uri="{BB962C8B-B14F-4D97-AF65-F5344CB8AC3E}">
        <p14:creationId xmlns:p14="http://schemas.microsoft.com/office/powerpoint/2010/main" val="2742746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F8BC1-3900-78B3-61F7-425D5F270FB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AD1058B6-150E-4AFC-89C2-3F7620FA1F70}"/>
                  </a:ext>
                </a:extLst>
              </p:cNvPr>
              <p:cNvGraphicFramePr>
                <a:graphicFrameLocks noGrp="1"/>
              </p:cNvGraphicFramePr>
              <p:nvPr>
                <p:extLst>
                  <p:ext uri="{D42A27DB-BD31-4B8C-83A1-F6EECF244321}">
                    <p14:modId xmlns:p14="http://schemas.microsoft.com/office/powerpoint/2010/main" val="1886334835"/>
                  </p:ext>
                </p:extLst>
              </p:nvPr>
            </p:nvGraphicFramePr>
            <p:xfrm>
              <a:off x="284103" y="1672567"/>
              <a:ext cx="11623793" cy="3821934"/>
            </p:xfrm>
            <a:graphic>
              <a:graphicData uri="http://schemas.openxmlformats.org/drawingml/2006/table">
                <a:tbl>
                  <a:tblPr firstRow="1" firstCol="1" bandRow="1">
                    <a:tableStyleId>{775DCB02-9BB8-47FD-8907-85C794F793BA}</a:tableStyleId>
                  </a:tblPr>
                  <a:tblGrid>
                    <a:gridCol w="1001604">
                      <a:extLst>
                        <a:ext uri="{9D8B030D-6E8A-4147-A177-3AD203B41FA5}">
                          <a16:colId xmlns:a16="http://schemas.microsoft.com/office/drawing/2014/main" val="1126794546"/>
                        </a:ext>
                      </a:extLst>
                    </a:gridCol>
                    <a:gridCol w="2812344">
                      <a:extLst>
                        <a:ext uri="{9D8B030D-6E8A-4147-A177-3AD203B41FA5}">
                          <a16:colId xmlns:a16="http://schemas.microsoft.com/office/drawing/2014/main" val="1370617882"/>
                        </a:ext>
                      </a:extLst>
                    </a:gridCol>
                    <a:gridCol w="2603282">
                      <a:extLst>
                        <a:ext uri="{9D8B030D-6E8A-4147-A177-3AD203B41FA5}">
                          <a16:colId xmlns:a16="http://schemas.microsoft.com/office/drawing/2014/main" val="1237050793"/>
                        </a:ext>
                      </a:extLst>
                    </a:gridCol>
                    <a:gridCol w="2603282">
                      <a:extLst>
                        <a:ext uri="{9D8B030D-6E8A-4147-A177-3AD203B41FA5}">
                          <a16:colId xmlns:a16="http://schemas.microsoft.com/office/drawing/2014/main" val="2386819764"/>
                        </a:ext>
                      </a:extLst>
                    </a:gridCol>
                    <a:gridCol w="2603281">
                      <a:extLst>
                        <a:ext uri="{9D8B030D-6E8A-4147-A177-3AD203B41FA5}">
                          <a16:colId xmlns:a16="http://schemas.microsoft.com/office/drawing/2014/main" val="320231094"/>
                        </a:ext>
                      </a:extLst>
                    </a:gridCol>
                  </a:tblGrid>
                  <a:tr h="569600">
                    <a:tc gridSpan="5">
                      <a:txBody>
                        <a:bodyPr/>
                        <a:lstStyle/>
                        <a:p>
                          <a:pPr algn="ctr"/>
                          <a:r>
                            <a:rPr lang="en-GB" sz="2000" dirty="0">
                              <a:effectLst/>
                              <a:latin typeface="Times New Roman" panose="02020603050405020304" pitchFamily="18" charset="0"/>
                              <a:cs typeface="Times New Roman" panose="02020603050405020304" pitchFamily="18" charset="0"/>
                            </a:rPr>
                            <a:t> </a:t>
                          </a:r>
                          <a:r>
                            <a:rPr lang="en-ZA" sz="2000" cap="none"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Mo</a:t>
                          </a:r>
                          <a:r>
                            <a:rPr lang="en-ZA" sz="2000" cap="none" baseline="-25000"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(1</a:t>
                          </a:r>
                          <a:r>
                            <a:rPr lang="en-ZA" sz="2000" i="1" cap="none" baseline="-25000"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-x</a:t>
                          </a:r>
                          <a:r>
                            <a:rPr lang="en-ZA" sz="2000" cap="none" baseline="-25000"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t>
                          </a:r>
                          <a:r>
                            <a:rPr lang="en-ZA" sz="2000" cap="none"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Re</a:t>
                          </a:r>
                          <a:r>
                            <a:rPr lang="en-ZA" sz="2000" i="1" cap="none" baseline="-25000"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x</a:t>
                          </a:r>
                          <a:r>
                            <a:rPr lang="en-ZA" sz="2000" cap="none"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ZA"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endParaRPr lang="en-ZA"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3131602350"/>
                      </a:ext>
                    </a:extLst>
                  </a:tr>
                  <a:tr h="569600">
                    <a:tc>
                      <a:txBody>
                        <a:bodyPr/>
                        <a:lstStyle/>
                        <a:p>
                          <a:pPr algn="ctr"/>
                          <a:r>
                            <a:rPr lang="en-GB" sz="2000">
                              <a:effectLst/>
                              <a:latin typeface="Times New Roman" panose="02020603050405020304" pitchFamily="18" charset="0"/>
                              <a:cs typeface="Times New Roman" panose="02020603050405020304" pitchFamily="18" charset="0"/>
                            </a:rPr>
                            <a:t> </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14:m>
                            <m:oMath xmlns:m="http://schemas.openxmlformats.org/officeDocument/2006/math">
                              <m:r>
                                <a:rPr lang="en-GB" sz="2000">
                                  <a:effectLst/>
                                  <a:latin typeface="Cambria Math" panose="02040503050406030204" pitchFamily="18" charset="0"/>
                                </a:rPr>
                                <m:t>𝑥</m:t>
                              </m:r>
                              <m:r>
                                <a:rPr lang="en-GB" sz="2000">
                                  <a:effectLst/>
                                  <a:latin typeface="Cambria Math" panose="02040503050406030204" pitchFamily="18" charset="0"/>
                                </a:rPr>
                                <m:t>=</m:t>
                              </m:r>
                            </m:oMath>
                          </a14:m>
                          <a:r>
                            <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0.33</a:t>
                          </a:r>
                        </a:p>
                      </a:txBody>
                      <a:tcPr marL="68580" marR="68580" marT="0" marB="0"/>
                    </a:tc>
                    <a:tc hMerge="1">
                      <a:txBody>
                        <a:bodyPr/>
                        <a:lstStyle/>
                        <a:p>
                          <a:endParaRPr lang="en-ZA"/>
                        </a:p>
                      </a:txBody>
                      <a:tcPr/>
                    </a:tc>
                    <a:tc gridSpan="2">
                      <a:txBody>
                        <a:bodyPr/>
                        <a:lstStyle/>
                        <a:p>
                          <a:pPr/>
                          <a14:m>
                            <m:oMathPara xmlns:m="http://schemas.openxmlformats.org/officeDocument/2006/math">
                              <m:oMathParaPr>
                                <m:jc m:val="centerGroup"/>
                              </m:oMathParaPr>
                              <m:oMath xmlns:m="http://schemas.openxmlformats.org/officeDocument/2006/math">
                                <m:r>
                                  <a:rPr lang="en-GB" sz="2000" smtClean="0">
                                    <a:effectLst/>
                                    <a:latin typeface="Cambria Math" panose="02040503050406030204" pitchFamily="18" charset="0"/>
                                  </a:rPr>
                                  <m:t>𝑥</m:t>
                                </m:r>
                                <m:r>
                                  <a:rPr lang="en-GB" sz="2000" smtClean="0">
                                    <a:effectLst/>
                                    <a:latin typeface="Cambria Math" panose="02040503050406030204" pitchFamily="18" charset="0"/>
                                  </a:rPr>
                                  <m:t>=0.27</m:t>
                                </m:r>
                              </m:oMath>
                            </m:oMathPara>
                          </a14:m>
                          <a:endParaRPr lang="en-ZA" dirty="0">
                            <a:latin typeface="Times New Roman" panose="02020603050405020304" pitchFamily="18" charset="0"/>
                            <a:cs typeface="Times New Roman" panose="02020603050405020304" pitchFamily="18" charset="0"/>
                          </a:endParaRPr>
                        </a:p>
                      </a:txBody>
                      <a:tcPr marL="68580" marR="68580" marT="0" marB="0"/>
                    </a:tc>
                    <a:tc hMerge="1">
                      <a:txBody>
                        <a:bodyPr/>
                        <a:lstStyle/>
                        <a:p>
                          <a:endParaRPr lang="en-ZA"/>
                        </a:p>
                      </a:txBody>
                      <a:tcPr/>
                    </a:tc>
                    <a:extLst>
                      <a:ext uri="{0D108BD9-81ED-4DB2-BD59-A6C34878D82A}">
                        <a16:rowId xmlns:a16="http://schemas.microsoft.com/office/drawing/2014/main" val="2311904032"/>
                      </a:ext>
                    </a:extLst>
                  </a:tr>
                  <a:tr h="569600">
                    <a:tc>
                      <a:txBody>
                        <a:bodyPr/>
                        <a:lstStyle/>
                        <a:p>
                          <a:pPr algn="just"/>
                          <a:r>
                            <a:rPr lang="en-GB" sz="2000">
                              <a:effectLst/>
                              <a:latin typeface="Times New Roman" panose="02020603050405020304" pitchFamily="18" charset="0"/>
                              <a:cs typeface="Times New Roman" panose="02020603050405020304" pitchFamily="18" charset="0"/>
                            </a:rPr>
                            <a:t> </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2000" dirty="0">
                              <a:effectLst/>
                              <a:latin typeface="Times New Roman" panose="02020603050405020304" pitchFamily="18" charset="0"/>
                              <a:cs typeface="Times New Roman" panose="02020603050405020304" pitchFamily="18" charset="0"/>
                            </a:rPr>
                            <a:t>Value</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2000" dirty="0">
                              <a:effectLst/>
                              <a:latin typeface="Times New Roman" panose="02020603050405020304" pitchFamily="18" charset="0"/>
                              <a:cs typeface="Times New Roman" panose="02020603050405020304" pitchFamily="18" charset="0"/>
                            </a:rPr>
                            <a:t>Error</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2000" dirty="0">
                              <a:effectLst/>
                              <a:latin typeface="Times New Roman" panose="02020603050405020304" pitchFamily="18" charset="0"/>
                              <a:cs typeface="Times New Roman" panose="02020603050405020304" pitchFamily="18" charset="0"/>
                            </a:rPr>
                            <a:t>Value</a:t>
                          </a:r>
                          <a:endParaRPr lang="en-ZA" dirty="0">
                            <a:latin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2000">
                              <a:effectLst/>
                              <a:latin typeface="Times New Roman" panose="02020603050405020304" pitchFamily="18" charset="0"/>
                              <a:cs typeface="Times New Roman" panose="02020603050405020304" pitchFamily="18" charset="0"/>
                            </a:rPr>
                            <a:t>Error</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79068155"/>
                      </a:ext>
                    </a:extLst>
                  </a:tr>
                  <a:tr h="1044267">
                    <a:tc>
                      <a:txBody>
                        <a:bodyPr/>
                        <a:lstStyle/>
                        <a:p>
                          <a:pPr algn="just"/>
                          <a14:m>
                            <m:oMathPara xmlns:m="http://schemas.openxmlformats.org/officeDocument/2006/math">
                              <m:oMathParaPr>
                                <m:jc m:val="centerGroup"/>
                              </m:oMathParaPr>
                              <m:oMath xmlns:m="http://schemas.openxmlformats.org/officeDocument/2006/math">
                                <m:sSub>
                                  <m:sSubPr>
                                    <m:ctrlPr>
                                      <a:rPr lang="en-ZA" sz="1800" b="0" i="1" smtClean="0">
                                        <a:effectLst/>
                                        <a:latin typeface="Cambria Math" panose="02040503050406030204" pitchFamily="18" charset="0"/>
                                      </a:rPr>
                                    </m:ctrlPr>
                                  </m:sSubPr>
                                  <m:e>
                                    <m:r>
                                      <a:rPr lang="en-GB" sz="1800" b="0" i="1">
                                        <a:effectLst/>
                                        <a:latin typeface="Cambria Math" panose="02040503050406030204" pitchFamily="18" charset="0"/>
                                      </a:rPr>
                                      <m:t>𝜌</m:t>
                                    </m:r>
                                  </m:e>
                                  <m:sub>
                                    <m:r>
                                      <a:rPr lang="en-GB" sz="1800" b="0" i="1">
                                        <a:effectLst/>
                                        <a:latin typeface="Cambria Math" panose="02040503050406030204" pitchFamily="18" charset="0"/>
                                      </a:rPr>
                                      <m:t>0</m:t>
                                    </m:r>
                                  </m:sub>
                                </m:sSub>
                                <m:r>
                                  <a:rPr lang="en-ZA" sz="1800" b="0" i="0" smtClean="0">
                                    <a:effectLst/>
                                    <a:latin typeface="Cambria Math" panose="02040503050406030204" pitchFamily="18" charset="0"/>
                                  </a:rPr>
                                  <m:t>(</m:t>
                                </m:r>
                                <m:r>
                                  <m:rPr>
                                    <m:sty m:val="p"/>
                                  </m:rPr>
                                  <a:rPr lang="el-GR" sz="1800" b="0" i="1" smtClean="0">
                                    <a:effectLst/>
                                    <a:latin typeface="Cambria Math" panose="02040503050406030204" pitchFamily="18" charset="0"/>
                                    <a:ea typeface="Cambria Math" panose="02040503050406030204" pitchFamily="18" charset="0"/>
                                  </a:rPr>
                                  <m:t>Ω</m:t>
                                </m:r>
                                <m:r>
                                  <a:rPr lang="en-ZA" sz="1800" b="0" i="1" smtClean="0">
                                    <a:effectLst/>
                                    <a:latin typeface="Cambria Math" panose="02040503050406030204" pitchFamily="18" charset="0"/>
                                    <a:ea typeface="Cambria Math" panose="02040503050406030204" pitchFamily="18" charset="0"/>
                                  </a:rPr>
                                  <m:t>.</m:t>
                                </m:r>
                                <m:r>
                                  <a:rPr lang="en-ZA" sz="1800" b="0" i="1" smtClean="0">
                                    <a:effectLst/>
                                    <a:latin typeface="Cambria Math" panose="02040503050406030204" pitchFamily="18" charset="0"/>
                                    <a:ea typeface="Cambria Math" panose="02040503050406030204" pitchFamily="18" charset="0"/>
                                  </a:rPr>
                                  <m:t>𝑐𝑚</m:t>
                                </m:r>
                                <m:r>
                                  <a:rPr lang="en-ZA" sz="1800" b="0" i="1" smtClean="0">
                                    <a:effectLst/>
                                    <a:latin typeface="Cambria Math" panose="02040503050406030204" pitchFamily="18" charset="0"/>
                                    <a:ea typeface="Cambria Math" panose="02040503050406030204" pitchFamily="18" charset="0"/>
                                  </a:rPr>
                                  <m:t>)</m:t>
                                </m:r>
                              </m:oMath>
                            </m:oMathPara>
                          </a14:m>
                          <a:endParaRPr lang="en-ZA" sz="18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ZA" sz="2000" dirty="0"/>
                            <a:t>7.89</a:t>
                          </a:r>
                          <a14:m>
                            <m:oMath xmlns:m="http://schemas.openxmlformats.org/officeDocument/2006/math">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−6</m:t>
                                  </m:r>
                                </m:sup>
                              </m:sSup>
                            </m:oMath>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14:m>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oMath>
                          </a14:m>
                          <a:r>
                            <a:rPr lang="en-US" sz="2000" dirty="0">
                              <a:effectLst/>
                              <a:latin typeface="Times New Roman" panose="02020603050405020304" pitchFamily="18" charset="0"/>
                              <a:cs typeface="Times New Roman" panose="02020603050405020304" pitchFamily="18" charset="0"/>
                            </a:rPr>
                            <a:t> </a:t>
                          </a:r>
                          <a:r>
                            <a:rPr lang="en-ZA" sz="2000" dirty="0"/>
                            <a:t>3.05</a:t>
                          </a:r>
                          <a14:m>
                            <m:oMath xmlns:m="http://schemas.openxmlformats.org/officeDocument/2006/math">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−8</m:t>
                                  </m:r>
                                </m:sup>
                              </m:sSup>
                            </m:oMath>
                          </a14:m>
                          <a:r>
                            <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tc>
                    <a:tc>
                      <a:txBody>
                        <a:bodyPr/>
                        <a:lstStyle/>
                        <a:p>
                          <a:pPr/>
                          <a14:m>
                            <m:oMathPara xmlns:m="http://schemas.openxmlformats.org/officeDocument/2006/math">
                              <m:oMathParaPr>
                                <m:jc m:val="centerGroup"/>
                              </m:oMathParaPr>
                              <m:oMath xmlns:m="http://schemas.openxmlformats.org/officeDocument/2006/math">
                                <m:r>
                                  <a:rPr lang="en-ZA" sz="2000" b="0" i="0" smtClean="0">
                                    <a:effectLst/>
                                    <a:latin typeface="Cambria Math" panose="02040503050406030204" pitchFamily="18" charset="0"/>
                                    <a:ea typeface="Cambria Math" panose="02040503050406030204" pitchFamily="18" charset="0"/>
                                  </a:rPr>
                                  <m:t>8.88</m:t>
                                </m:r>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−6</m:t>
                                    </m:r>
                                  </m:sup>
                                </m:sSup>
                              </m:oMath>
                            </m:oMathPara>
                          </a14:m>
                          <a:endParaRPr lang="en-ZA" dirty="0">
                            <a:latin typeface="Times New Roman" panose="02020603050405020304" pitchFamily="18" charset="0"/>
                            <a:cs typeface="Times New Roman" panose="02020603050405020304" pitchFamily="18" charset="0"/>
                          </a:endParaRPr>
                        </a:p>
                      </a:txBody>
                      <a:tcPr marL="68580" marR="68580" marT="0" marB="0"/>
                    </a:tc>
                    <a:tc>
                      <a:txBody>
                        <a:bodyPr/>
                        <a:lstStyle/>
                        <a:p>
                          <a:pPr algn="just"/>
                          <a14:m>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oMath>
                          </a14:m>
                          <a:r>
                            <a:rPr lang="en-US" sz="2000" dirty="0">
                              <a:effectLst/>
                              <a:latin typeface="Times New Roman" panose="02020603050405020304" pitchFamily="18" charset="0"/>
                              <a:cs typeface="Times New Roman" panose="02020603050405020304" pitchFamily="18" charset="0"/>
                            </a:rPr>
                            <a:t> 4.56</a:t>
                          </a:r>
                          <a14:m>
                            <m:oMath xmlns:m="http://schemas.openxmlformats.org/officeDocument/2006/math">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−8</m:t>
                                  </m:r>
                                </m:sup>
                              </m:sSup>
                            </m:oMath>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13226777"/>
                      </a:ext>
                    </a:extLst>
                  </a:tr>
                  <a:tr h="1068867">
                    <a:tc>
                      <a:txBody>
                        <a:bodyPr/>
                        <a:lstStyle/>
                        <a:p>
                          <a:pPr algn="ctr"/>
                          <a:r>
                            <a:rPr lang="en-GB" sz="2000" b="0" i="1" dirty="0">
                              <a:effectLst/>
                              <a:latin typeface="Times New Roman" panose="02020603050405020304" pitchFamily="18" charset="0"/>
                              <a:cs typeface="Times New Roman" panose="02020603050405020304" pitchFamily="18" charset="0"/>
                            </a:rPr>
                            <a:t>A</a:t>
                          </a:r>
                          <a14:m>
                            <m:oMath xmlns:m="http://schemas.openxmlformats.org/officeDocument/2006/math">
                              <m:r>
                                <a:rPr lang="en-ZA" sz="2000" b="0" i="1" smtClean="0">
                                  <a:effectLst/>
                                  <a:latin typeface="Cambria Math" panose="02040503050406030204" pitchFamily="18" charset="0"/>
                                  <a:ea typeface="Cambria Math" panose="02040503050406030204" pitchFamily="18" charset="0"/>
                                </a:rPr>
                                <m:t>(</m:t>
                              </m:r>
                              <m:f>
                                <m:fPr>
                                  <m:ctrlPr>
                                    <a:rPr lang="en-ZA" sz="2000" b="0" i="1" smtClean="0">
                                      <a:effectLst/>
                                      <a:latin typeface="Cambria Math" panose="02040503050406030204" pitchFamily="18" charset="0"/>
                                      <a:ea typeface="Cambria Math" panose="02040503050406030204" pitchFamily="18" charset="0"/>
                                    </a:rPr>
                                  </m:ctrlPr>
                                </m:fPr>
                                <m:num>
                                  <m:r>
                                    <m:rPr>
                                      <m:sty m:val="p"/>
                                    </m:rPr>
                                    <a:rPr lang="el-GR" sz="2000" b="0" i="1" smtClean="0">
                                      <a:effectLst/>
                                      <a:latin typeface="Cambria Math" panose="02040503050406030204" pitchFamily="18" charset="0"/>
                                      <a:ea typeface="Cambria Math" panose="02040503050406030204" pitchFamily="18" charset="0"/>
                                    </a:rPr>
                                    <m:t>Ω</m:t>
                                  </m:r>
                                  <m:r>
                                    <a:rPr lang="en-ZA" sz="2000" b="0" i="1" smtClean="0">
                                      <a:effectLst/>
                                      <a:latin typeface="Cambria Math" panose="02040503050406030204" pitchFamily="18" charset="0"/>
                                      <a:ea typeface="Cambria Math" panose="02040503050406030204" pitchFamily="18" charset="0"/>
                                    </a:rPr>
                                    <m:t>.</m:t>
                                  </m:r>
                                  <m:r>
                                    <a:rPr lang="en-ZA" sz="2000" b="0" i="1" smtClean="0">
                                      <a:effectLst/>
                                      <a:latin typeface="Cambria Math" panose="02040503050406030204" pitchFamily="18" charset="0"/>
                                      <a:ea typeface="Cambria Math" panose="02040503050406030204" pitchFamily="18" charset="0"/>
                                    </a:rPr>
                                    <m:t>𝑐𝑚</m:t>
                                  </m:r>
                                </m:num>
                                <m:den>
                                  <m:sSup>
                                    <m:sSupPr>
                                      <m:ctrlPr>
                                        <a:rPr lang="en-ZA" sz="2000" b="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𝐾</m:t>
                                      </m:r>
                                    </m:e>
                                    <m:sup>
                                      <m:r>
                                        <a:rPr lang="en-ZA" sz="2000" b="0" i="1" smtClean="0">
                                          <a:effectLst/>
                                          <a:latin typeface="Cambria Math" panose="02040503050406030204" pitchFamily="18" charset="0"/>
                                          <a:ea typeface="Cambria Math" panose="02040503050406030204" pitchFamily="18" charset="0"/>
                                        </a:rPr>
                                        <m:t>2</m:t>
                                      </m:r>
                                    </m:sup>
                                  </m:sSup>
                                </m:den>
                              </m:f>
                              <m:r>
                                <a:rPr lang="en-ZA" sz="2000" b="0" i="1" smtClean="0">
                                  <a:effectLst/>
                                  <a:latin typeface="Cambria Math" panose="02040503050406030204" pitchFamily="18" charset="0"/>
                                  <a:ea typeface="Cambria Math" panose="02040503050406030204" pitchFamily="18" charset="0"/>
                                </a:rPr>
                                <m:t>)</m:t>
                              </m:r>
                            </m:oMath>
                          </a14:m>
                          <a:endParaRPr lang="en-ZA" sz="20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2000" dirty="0">
                              <a:effectLst/>
                              <a:latin typeface="Times New Roman" panose="02020603050405020304" pitchFamily="18" charset="0"/>
                              <a:cs typeface="Times New Roman" panose="02020603050405020304" pitchFamily="18" charset="0"/>
                            </a:rPr>
                            <a:t>2.93</a:t>
                          </a:r>
                          <a14:m>
                            <m:oMath xmlns:m="http://schemas.openxmlformats.org/officeDocument/2006/math">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−10</m:t>
                                  </m:r>
                                </m:sup>
                              </m:sSup>
                            </m:oMath>
                          </a14:m>
                          <a:r>
                            <a:rPr lang="en-ZA" sz="2000" dirty="0"/>
                            <a:t> </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14:m>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oMath>
                          </a14:m>
                          <a:r>
                            <a:rPr lang="en-US" sz="2000" dirty="0">
                              <a:effectLst/>
                              <a:latin typeface="Times New Roman" panose="02020603050405020304" pitchFamily="18" charset="0"/>
                              <a:cs typeface="Times New Roman" panose="02020603050405020304" pitchFamily="18" charset="0"/>
                            </a:rPr>
                            <a:t> 4.34</a:t>
                          </a:r>
                          <a14:m>
                            <m:oMath xmlns:m="http://schemas.openxmlformats.org/officeDocument/2006/math">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−12</m:t>
                                  </m:r>
                                </m:sup>
                              </m:sSup>
                            </m:oMath>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2000" dirty="0">
                              <a:effectLst/>
                              <a:latin typeface="Times New Roman" panose="02020603050405020304" pitchFamily="18" charset="0"/>
                              <a:cs typeface="Times New Roman" panose="02020603050405020304" pitchFamily="18" charset="0"/>
                            </a:rPr>
                            <a:t>3.91</a:t>
                          </a:r>
                          <a14:m>
                            <m:oMath xmlns:m="http://schemas.openxmlformats.org/officeDocument/2006/math">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−10</m:t>
                                  </m:r>
                                </m:sup>
                              </m:sSup>
                            </m:oMath>
                          </a14:m>
                          <a:endParaRPr lang="en-ZA" dirty="0">
                            <a:latin typeface="Times New Roman" panose="02020603050405020304" pitchFamily="18" charset="0"/>
                            <a:cs typeface="Times New Roman" panose="02020603050405020304" pitchFamily="18" charset="0"/>
                          </a:endParaRPr>
                        </a:p>
                      </a:txBody>
                      <a:tcPr marL="68580" marR="68580" marT="0" marB="0"/>
                    </a:tc>
                    <a:tc>
                      <a:txBody>
                        <a:bodyPr/>
                        <a:lstStyle/>
                        <a:p>
                          <a:pPr algn="just"/>
                          <a14:m>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oMath>
                          </a14:m>
                          <a:r>
                            <a:rPr lang="en-US" sz="2000" dirty="0">
                              <a:effectLst/>
                              <a:latin typeface="Times New Roman" panose="02020603050405020304" pitchFamily="18" charset="0"/>
                              <a:cs typeface="Times New Roman" panose="02020603050405020304" pitchFamily="18" charset="0"/>
                            </a:rPr>
                            <a:t> </a:t>
                          </a:r>
                          <a14:m>
                            <m:oMath xmlns:m="http://schemas.openxmlformats.org/officeDocument/2006/math">
                              <m:r>
                                <a:rPr lang="en-ZA" sz="2000" b="0" i="0" smtClean="0">
                                  <a:effectLst/>
                                  <a:latin typeface="Cambria Math" panose="02040503050406030204" pitchFamily="18" charset="0"/>
                                  <a:ea typeface="Cambria Math" panose="02040503050406030204" pitchFamily="18" charset="0"/>
                                </a:rPr>
                                <m:t>1.06</m:t>
                              </m:r>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−11</m:t>
                                  </m:r>
                                </m:sup>
                              </m:sSup>
                            </m:oMath>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14047167"/>
                      </a:ext>
                    </a:extLst>
                  </a:tr>
                </a:tbl>
              </a:graphicData>
            </a:graphic>
          </p:graphicFrame>
        </mc:Choice>
        <mc:Fallback xmlns="">
          <p:graphicFrame>
            <p:nvGraphicFramePr>
              <p:cNvPr id="2" name="Table 1">
                <a:extLst>
                  <a:ext uri="{FF2B5EF4-FFF2-40B4-BE49-F238E27FC236}">
                    <a16:creationId xmlns:a16="http://schemas.microsoft.com/office/drawing/2014/main" id="{AD1058B6-150E-4AFC-89C2-3F7620FA1F70}"/>
                  </a:ext>
                </a:extLst>
              </p:cNvPr>
              <p:cNvGraphicFramePr>
                <a:graphicFrameLocks noGrp="1"/>
              </p:cNvGraphicFramePr>
              <p:nvPr>
                <p:extLst>
                  <p:ext uri="{D42A27DB-BD31-4B8C-83A1-F6EECF244321}">
                    <p14:modId xmlns:p14="http://schemas.microsoft.com/office/powerpoint/2010/main" val="1886334835"/>
                  </p:ext>
                </p:extLst>
              </p:nvPr>
            </p:nvGraphicFramePr>
            <p:xfrm>
              <a:off x="284103" y="1672567"/>
              <a:ext cx="11623793" cy="3821934"/>
            </p:xfrm>
            <a:graphic>
              <a:graphicData uri="http://schemas.openxmlformats.org/drawingml/2006/table">
                <a:tbl>
                  <a:tblPr firstRow="1" firstCol="1" bandRow="1">
                    <a:tableStyleId>{775DCB02-9BB8-47FD-8907-85C794F793BA}</a:tableStyleId>
                  </a:tblPr>
                  <a:tblGrid>
                    <a:gridCol w="1001604">
                      <a:extLst>
                        <a:ext uri="{9D8B030D-6E8A-4147-A177-3AD203B41FA5}">
                          <a16:colId xmlns:a16="http://schemas.microsoft.com/office/drawing/2014/main" val="1126794546"/>
                        </a:ext>
                      </a:extLst>
                    </a:gridCol>
                    <a:gridCol w="2812344">
                      <a:extLst>
                        <a:ext uri="{9D8B030D-6E8A-4147-A177-3AD203B41FA5}">
                          <a16:colId xmlns:a16="http://schemas.microsoft.com/office/drawing/2014/main" val="1370617882"/>
                        </a:ext>
                      </a:extLst>
                    </a:gridCol>
                    <a:gridCol w="2603282">
                      <a:extLst>
                        <a:ext uri="{9D8B030D-6E8A-4147-A177-3AD203B41FA5}">
                          <a16:colId xmlns:a16="http://schemas.microsoft.com/office/drawing/2014/main" val="1237050793"/>
                        </a:ext>
                      </a:extLst>
                    </a:gridCol>
                    <a:gridCol w="2603282">
                      <a:extLst>
                        <a:ext uri="{9D8B030D-6E8A-4147-A177-3AD203B41FA5}">
                          <a16:colId xmlns:a16="http://schemas.microsoft.com/office/drawing/2014/main" val="2386819764"/>
                        </a:ext>
                      </a:extLst>
                    </a:gridCol>
                    <a:gridCol w="2603281">
                      <a:extLst>
                        <a:ext uri="{9D8B030D-6E8A-4147-A177-3AD203B41FA5}">
                          <a16:colId xmlns:a16="http://schemas.microsoft.com/office/drawing/2014/main" val="320231094"/>
                        </a:ext>
                      </a:extLst>
                    </a:gridCol>
                  </a:tblGrid>
                  <a:tr h="569600">
                    <a:tc gridSpan="5">
                      <a:txBody>
                        <a:bodyPr/>
                        <a:lstStyle/>
                        <a:p>
                          <a:pPr algn="ctr"/>
                          <a:r>
                            <a:rPr lang="en-GB" sz="2000" dirty="0">
                              <a:effectLst/>
                              <a:latin typeface="Times New Roman" panose="02020603050405020304" pitchFamily="18" charset="0"/>
                              <a:cs typeface="Times New Roman" panose="02020603050405020304" pitchFamily="18" charset="0"/>
                            </a:rPr>
                            <a:t> </a:t>
                          </a:r>
                          <a:r>
                            <a:rPr lang="en-ZA" sz="2000" cap="none"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Mo</a:t>
                          </a:r>
                          <a:r>
                            <a:rPr lang="en-ZA" sz="2000" cap="none" baseline="-25000"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(1</a:t>
                          </a:r>
                          <a:r>
                            <a:rPr lang="en-ZA" sz="2000" i="1" cap="none" baseline="-25000"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-x</a:t>
                          </a:r>
                          <a:r>
                            <a:rPr lang="en-ZA" sz="2000" cap="none" baseline="-25000"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t>
                          </a:r>
                          <a:r>
                            <a:rPr lang="en-ZA" sz="2000" cap="none"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Re</a:t>
                          </a:r>
                          <a:r>
                            <a:rPr lang="en-ZA" sz="2000" i="1" cap="none" baseline="-25000"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x</a:t>
                          </a:r>
                          <a:r>
                            <a:rPr lang="en-ZA" sz="2000" cap="none"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ZA"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endParaRPr lang="en-ZA"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3131602350"/>
                      </a:ext>
                    </a:extLst>
                  </a:tr>
                  <a:tr h="569600">
                    <a:tc>
                      <a:txBody>
                        <a:bodyPr/>
                        <a:lstStyle/>
                        <a:p>
                          <a:pPr algn="ctr"/>
                          <a:r>
                            <a:rPr lang="en-GB" sz="2000">
                              <a:effectLst/>
                              <a:latin typeface="Times New Roman" panose="02020603050405020304" pitchFamily="18" charset="0"/>
                              <a:cs typeface="Times New Roman" panose="02020603050405020304" pitchFamily="18" charset="0"/>
                            </a:rPr>
                            <a:t> </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endParaRPr lang="en-US"/>
                        </a:p>
                      </a:txBody>
                      <a:tcPr marL="68580" marR="68580" marT="0" marB="0">
                        <a:blipFill>
                          <a:blip r:embed="rId2"/>
                          <a:stretch>
                            <a:fillRect l="-18560" t="-115054" r="-96400" b="-476344"/>
                          </a:stretch>
                        </a:blipFill>
                      </a:tcPr>
                    </a:tc>
                    <a:tc hMerge="1">
                      <a:txBody>
                        <a:bodyPr/>
                        <a:lstStyle/>
                        <a:p>
                          <a:endParaRPr lang="en-ZA"/>
                        </a:p>
                      </a:txBody>
                      <a:tcPr/>
                    </a:tc>
                    <a:tc gridSpan="2">
                      <a:txBody>
                        <a:bodyPr/>
                        <a:lstStyle/>
                        <a:p>
                          <a:endParaRPr lang="en-US"/>
                        </a:p>
                      </a:txBody>
                      <a:tcPr marL="68580" marR="68580" marT="0" marB="0">
                        <a:blipFill>
                          <a:blip r:embed="rId2"/>
                          <a:stretch>
                            <a:fillRect l="-123275" t="-115054" r="-234" b="-476344"/>
                          </a:stretch>
                        </a:blipFill>
                      </a:tcPr>
                    </a:tc>
                    <a:tc hMerge="1">
                      <a:txBody>
                        <a:bodyPr/>
                        <a:lstStyle/>
                        <a:p>
                          <a:endParaRPr lang="en-ZA"/>
                        </a:p>
                      </a:txBody>
                      <a:tcPr/>
                    </a:tc>
                    <a:extLst>
                      <a:ext uri="{0D108BD9-81ED-4DB2-BD59-A6C34878D82A}">
                        <a16:rowId xmlns:a16="http://schemas.microsoft.com/office/drawing/2014/main" val="2311904032"/>
                      </a:ext>
                    </a:extLst>
                  </a:tr>
                  <a:tr h="569600">
                    <a:tc>
                      <a:txBody>
                        <a:bodyPr/>
                        <a:lstStyle/>
                        <a:p>
                          <a:pPr algn="just"/>
                          <a:r>
                            <a:rPr lang="en-GB" sz="2000">
                              <a:effectLst/>
                              <a:latin typeface="Times New Roman" panose="02020603050405020304" pitchFamily="18" charset="0"/>
                              <a:cs typeface="Times New Roman" panose="02020603050405020304" pitchFamily="18" charset="0"/>
                            </a:rPr>
                            <a:t> </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2000" dirty="0">
                              <a:effectLst/>
                              <a:latin typeface="Times New Roman" panose="02020603050405020304" pitchFamily="18" charset="0"/>
                              <a:cs typeface="Times New Roman" panose="02020603050405020304" pitchFamily="18" charset="0"/>
                            </a:rPr>
                            <a:t>Value</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2000" dirty="0">
                              <a:effectLst/>
                              <a:latin typeface="Times New Roman" panose="02020603050405020304" pitchFamily="18" charset="0"/>
                              <a:cs typeface="Times New Roman" panose="02020603050405020304" pitchFamily="18" charset="0"/>
                            </a:rPr>
                            <a:t>Error</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2000" dirty="0">
                              <a:effectLst/>
                              <a:latin typeface="Times New Roman" panose="02020603050405020304" pitchFamily="18" charset="0"/>
                              <a:cs typeface="Times New Roman" panose="02020603050405020304" pitchFamily="18" charset="0"/>
                            </a:rPr>
                            <a:t>Value</a:t>
                          </a:r>
                          <a:endParaRPr lang="en-ZA" dirty="0">
                            <a:latin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2000">
                              <a:effectLst/>
                              <a:latin typeface="Times New Roman" panose="02020603050405020304" pitchFamily="18" charset="0"/>
                              <a:cs typeface="Times New Roman" panose="02020603050405020304" pitchFamily="18" charset="0"/>
                            </a:rPr>
                            <a:t>Error</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79068155"/>
                      </a:ext>
                    </a:extLst>
                  </a:tr>
                  <a:tr h="1044267">
                    <a:tc>
                      <a:txBody>
                        <a:bodyPr/>
                        <a:lstStyle/>
                        <a:p>
                          <a:endParaRPr lang="en-US"/>
                        </a:p>
                      </a:txBody>
                      <a:tcPr marL="68580" marR="68580" marT="0" marB="0">
                        <a:blipFill>
                          <a:blip r:embed="rId2"/>
                          <a:stretch>
                            <a:fillRect l="-610" t="-171930" r="-1064634" b="-104094"/>
                          </a:stretch>
                        </a:blipFill>
                      </a:tcPr>
                    </a:tc>
                    <a:tc>
                      <a:txBody>
                        <a:bodyPr/>
                        <a:lstStyle/>
                        <a:p>
                          <a:endParaRPr lang="en-US"/>
                        </a:p>
                      </a:txBody>
                      <a:tcPr marL="68580" marR="68580" marT="0" marB="0">
                        <a:blipFill>
                          <a:blip r:embed="rId2"/>
                          <a:stretch>
                            <a:fillRect l="-35714" t="-171930" r="-277922" b="-104094"/>
                          </a:stretch>
                        </a:blipFill>
                      </a:tcPr>
                    </a:tc>
                    <a:tc>
                      <a:txBody>
                        <a:bodyPr/>
                        <a:lstStyle/>
                        <a:p>
                          <a:endParaRPr lang="en-US"/>
                        </a:p>
                      </a:txBody>
                      <a:tcPr marL="68580" marR="68580" marT="0" marB="0">
                        <a:blipFill>
                          <a:blip r:embed="rId2"/>
                          <a:stretch>
                            <a:fillRect l="-146838" t="-171930" r="-200703" b="-104094"/>
                          </a:stretch>
                        </a:blipFill>
                      </a:tcPr>
                    </a:tc>
                    <a:tc>
                      <a:txBody>
                        <a:bodyPr/>
                        <a:lstStyle/>
                        <a:p>
                          <a:endParaRPr lang="en-US"/>
                        </a:p>
                      </a:txBody>
                      <a:tcPr marL="68580" marR="68580" marT="0" marB="0">
                        <a:blipFill>
                          <a:blip r:embed="rId2"/>
                          <a:stretch>
                            <a:fillRect l="-246262" t="-171930" r="-100234" b="-104094"/>
                          </a:stretch>
                        </a:blipFill>
                      </a:tcPr>
                    </a:tc>
                    <a:tc>
                      <a:txBody>
                        <a:bodyPr/>
                        <a:lstStyle/>
                        <a:p>
                          <a:endParaRPr lang="en-US"/>
                        </a:p>
                      </a:txBody>
                      <a:tcPr marL="68580" marR="68580" marT="0" marB="0">
                        <a:blipFill>
                          <a:blip r:embed="rId2"/>
                          <a:stretch>
                            <a:fillRect l="-347073" t="-171930" r="-468" b="-104094"/>
                          </a:stretch>
                        </a:blipFill>
                      </a:tcPr>
                    </a:tc>
                    <a:extLst>
                      <a:ext uri="{0D108BD9-81ED-4DB2-BD59-A6C34878D82A}">
                        <a16:rowId xmlns:a16="http://schemas.microsoft.com/office/drawing/2014/main" val="3613226777"/>
                      </a:ext>
                    </a:extLst>
                  </a:tr>
                  <a:tr h="1068867">
                    <a:tc>
                      <a:txBody>
                        <a:bodyPr/>
                        <a:lstStyle/>
                        <a:p>
                          <a:endParaRPr lang="en-US"/>
                        </a:p>
                      </a:txBody>
                      <a:tcPr marL="68580" marR="68580" marT="0" marB="0">
                        <a:blipFill>
                          <a:blip r:embed="rId2"/>
                          <a:stretch>
                            <a:fillRect l="-610" t="-264205" r="-1064634" b="-1136"/>
                          </a:stretch>
                        </a:blipFill>
                      </a:tcPr>
                    </a:tc>
                    <a:tc>
                      <a:txBody>
                        <a:bodyPr/>
                        <a:lstStyle/>
                        <a:p>
                          <a:endParaRPr lang="en-US"/>
                        </a:p>
                      </a:txBody>
                      <a:tcPr marL="68580" marR="68580" marT="0" marB="0">
                        <a:blipFill>
                          <a:blip r:embed="rId2"/>
                          <a:stretch>
                            <a:fillRect l="-35714" t="-264205" r="-277922" b="-1136"/>
                          </a:stretch>
                        </a:blipFill>
                      </a:tcPr>
                    </a:tc>
                    <a:tc>
                      <a:txBody>
                        <a:bodyPr/>
                        <a:lstStyle/>
                        <a:p>
                          <a:endParaRPr lang="en-US"/>
                        </a:p>
                      </a:txBody>
                      <a:tcPr marL="68580" marR="68580" marT="0" marB="0">
                        <a:blipFill>
                          <a:blip r:embed="rId2"/>
                          <a:stretch>
                            <a:fillRect l="-146838" t="-264205" r="-200703" b="-1136"/>
                          </a:stretch>
                        </a:blipFill>
                      </a:tcPr>
                    </a:tc>
                    <a:tc>
                      <a:txBody>
                        <a:bodyPr/>
                        <a:lstStyle/>
                        <a:p>
                          <a:endParaRPr lang="en-US"/>
                        </a:p>
                      </a:txBody>
                      <a:tcPr marL="68580" marR="68580" marT="0" marB="0">
                        <a:blipFill>
                          <a:blip r:embed="rId2"/>
                          <a:stretch>
                            <a:fillRect l="-246262" t="-264205" r="-100234" b="-1136"/>
                          </a:stretch>
                        </a:blipFill>
                      </a:tcPr>
                    </a:tc>
                    <a:tc>
                      <a:txBody>
                        <a:bodyPr/>
                        <a:lstStyle/>
                        <a:p>
                          <a:endParaRPr lang="en-US"/>
                        </a:p>
                      </a:txBody>
                      <a:tcPr marL="68580" marR="68580" marT="0" marB="0">
                        <a:blipFill>
                          <a:blip r:embed="rId2"/>
                          <a:stretch>
                            <a:fillRect l="-347073" t="-264205" r="-468" b="-1136"/>
                          </a:stretch>
                        </a:blipFill>
                      </a:tcPr>
                    </a:tc>
                    <a:extLst>
                      <a:ext uri="{0D108BD9-81ED-4DB2-BD59-A6C34878D82A}">
                        <a16:rowId xmlns:a16="http://schemas.microsoft.com/office/drawing/2014/main" val="1714047167"/>
                      </a:ext>
                    </a:extLst>
                  </a:tr>
                </a:tbl>
              </a:graphicData>
            </a:graphic>
          </p:graphicFrame>
        </mc:Fallback>
      </mc:AlternateContent>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C853CBD3-0037-AD6B-9A86-BEB51FE294F2}"/>
                  </a:ext>
                </a:extLst>
              </p:cNvPr>
              <p:cNvSpPr>
                <a:spLocks noChangeArrowheads="1"/>
              </p:cNvSpPr>
              <p:nvPr/>
            </p:nvSpPr>
            <p:spPr bwMode="auto">
              <a:xfrm>
                <a:off x="84408" y="918721"/>
                <a:ext cx="12056012" cy="400110"/>
              </a:xfrm>
              <a:prstGeom prst="rect">
                <a:avLst/>
              </a:prstGeom>
              <a:solidFill>
                <a:schemeClr val="accent4">
                  <a:lumMod val="50000"/>
                </a:schemeClr>
              </a:solidFill>
              <a:ln>
                <a:noFill/>
              </a:ln>
              <a:effec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buFontTx/>
                  <a:buNone/>
                  <a:tabLst/>
                </a:pPr>
                <a:r>
                  <a:rPr lang="en-GB" altLang="en-US" sz="2000" b="1" dirty="0">
                    <a:latin typeface="Times New Roman" panose="02020603050405020304" pitchFamily="18" charset="0"/>
                    <a:ea typeface="Times New Roman" panose="02020603050405020304" pitchFamily="18" charset="0"/>
                  </a:rPr>
                  <a:t>Table 2: </a:t>
                </a:r>
                <a:r>
                  <a:rPr lang="en-GB" altLang="en-US" sz="2000" dirty="0">
                    <a:latin typeface="Times New Roman" panose="02020603050405020304" pitchFamily="18" charset="0"/>
                    <a:ea typeface="Times New Roman" panose="02020603050405020304" pitchFamily="18" charset="0"/>
                  </a:rPr>
                  <a:t>The residual resistivities, </a:t>
                </a:r>
                <a14:m>
                  <m:oMath xmlns:m="http://schemas.openxmlformats.org/officeDocument/2006/math">
                    <m:sSub>
                      <m:sSubPr>
                        <m:ctrlPr>
                          <a:rPr lang="en-ZA" sz="2000" i="1">
                            <a:latin typeface="Cambria Math" panose="02040503050406030204" pitchFamily="18" charset="0"/>
                            <a:ea typeface="Times New Roman" panose="02020603050405020304" pitchFamily="18" charset="0"/>
                          </a:rPr>
                        </m:ctrlPr>
                      </m:sSubPr>
                      <m:e>
                        <m:r>
                          <a:rPr lang="en-GB" sz="2000" b="0" i="1">
                            <a:latin typeface="Cambria Math" panose="02040503050406030204" pitchFamily="18" charset="0"/>
                            <a:ea typeface="Times New Roman" panose="02020603050405020304" pitchFamily="18" charset="0"/>
                          </a:rPr>
                          <m:t>𝜌</m:t>
                        </m:r>
                      </m:e>
                      <m:sub>
                        <m:r>
                          <a:rPr lang="en-GB" sz="2000" b="0">
                            <a:latin typeface="Cambria Math" panose="02040503050406030204" pitchFamily="18" charset="0"/>
                            <a:ea typeface="Times New Roman" panose="02020603050405020304" pitchFamily="18" charset="0"/>
                          </a:rPr>
                          <m:t>0</m:t>
                        </m:r>
                      </m:sub>
                    </m:sSub>
                  </m:oMath>
                </a14:m>
                <a:r>
                  <a:rPr lang="en-GB" altLang="en-US" sz="2000" dirty="0">
                    <a:latin typeface="Times New Roman" panose="02020603050405020304" pitchFamily="18" charset="0"/>
                    <a:ea typeface="Times New Roman" panose="02020603050405020304" pitchFamily="18" charset="0"/>
                  </a:rPr>
                  <a:t>, and the electron-electron scattering amplitude, </a:t>
                </a:r>
                <a:r>
                  <a:rPr lang="en-GB" altLang="en-US" sz="2000" i="1" dirty="0">
                    <a:latin typeface="Times New Roman" panose="02020603050405020304" pitchFamily="18" charset="0"/>
                    <a:ea typeface="Times New Roman" panose="02020603050405020304" pitchFamily="18" charset="0"/>
                  </a:rPr>
                  <a:t>A</a:t>
                </a:r>
                <a:r>
                  <a:rPr lang="en-GB" altLang="en-US" sz="2000" dirty="0">
                    <a:latin typeface="Times New Roman" panose="02020603050405020304" pitchFamily="18" charset="0"/>
                    <a:ea typeface="Times New Roman" panose="02020603050405020304" pitchFamily="18" charset="0"/>
                  </a:rPr>
                  <a:t>, of the Mo-Re alloys.</a:t>
                </a:r>
                <a:endParaRPr kumimoji="0" lang="en-ZA" altLang="en-US" sz="2000" b="0" i="0" u="none" strike="noStrike" cap="none" normalizeH="0" baseline="0" dirty="0">
                  <a:ln>
                    <a:noFill/>
                  </a:ln>
                  <a:solidFill>
                    <a:schemeClr val="tx1"/>
                  </a:solidFill>
                  <a:effectLst/>
                  <a:latin typeface="Arial" panose="020B0604020202020204" pitchFamily="34" charset="0"/>
                </a:endParaRPr>
              </a:p>
            </p:txBody>
          </p:sp>
        </mc:Choice>
        <mc:Fallback xmlns="">
          <p:sp>
            <p:nvSpPr>
              <p:cNvPr id="3" name="Rectangle 1">
                <a:extLst>
                  <a:ext uri="{FF2B5EF4-FFF2-40B4-BE49-F238E27FC236}">
                    <a16:creationId xmlns:a16="http://schemas.microsoft.com/office/drawing/2014/main" id="{C853CBD3-0037-AD6B-9A86-BEB51FE294F2}"/>
                  </a:ext>
                </a:extLst>
              </p:cNvPr>
              <p:cNvSpPr>
                <a:spLocks noRot="1" noChangeAspect="1" noMove="1" noResize="1" noEditPoints="1" noAdjustHandles="1" noChangeArrowheads="1" noChangeShapeType="1" noTextEdit="1"/>
              </p:cNvSpPr>
              <p:nvPr/>
            </p:nvSpPr>
            <p:spPr bwMode="auto">
              <a:xfrm>
                <a:off x="84408" y="918721"/>
                <a:ext cx="12056012" cy="400110"/>
              </a:xfrm>
              <a:prstGeom prst="rect">
                <a:avLst/>
              </a:prstGeom>
              <a:blipFill>
                <a:blip r:embed="rId3"/>
                <a:stretch>
                  <a:fillRect t="-7692" b="-27692"/>
                </a:stretch>
              </a:blipFill>
              <a:ln>
                <a:noFill/>
              </a:ln>
              <a:effectLst/>
            </p:spPr>
            <p:txBody>
              <a:bodyPr/>
              <a:lstStyle/>
              <a:p>
                <a:r>
                  <a:rPr lang="en-ZA">
                    <a:noFill/>
                  </a:rPr>
                  <a:t> </a:t>
                </a:r>
              </a:p>
            </p:txBody>
          </p:sp>
        </mc:Fallback>
      </mc:AlternateContent>
      <p:sp>
        <p:nvSpPr>
          <p:cNvPr id="4" name="Rectangle 3">
            <a:extLst>
              <a:ext uri="{FF2B5EF4-FFF2-40B4-BE49-F238E27FC236}">
                <a16:creationId xmlns:a16="http://schemas.microsoft.com/office/drawing/2014/main" id="{6F8D88A0-DDE5-E0E4-4089-D8A34A41C842}"/>
              </a:ext>
            </a:extLst>
          </p:cNvPr>
          <p:cNvSpPr/>
          <p:nvPr/>
        </p:nvSpPr>
        <p:spPr>
          <a:xfrm>
            <a:off x="4741209" y="19295"/>
            <a:ext cx="2709579" cy="545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
        <p:nvSpPr>
          <p:cNvPr id="5" name="Slide Number Placeholder 1">
            <a:extLst>
              <a:ext uri="{FF2B5EF4-FFF2-40B4-BE49-F238E27FC236}">
                <a16:creationId xmlns:a16="http://schemas.microsoft.com/office/drawing/2014/main" id="{87E166F8-BD78-EDA3-4A9D-EB8F4A6454B7}"/>
              </a:ext>
            </a:extLst>
          </p:cNvPr>
          <p:cNvSpPr>
            <a:spLocks noGrp="1"/>
          </p:cNvSpPr>
          <p:nvPr>
            <p:ph type="sldNum" sz="quarter" idx="12"/>
          </p:nvPr>
        </p:nvSpPr>
        <p:spPr>
          <a:xfrm>
            <a:off x="11634410" y="6048292"/>
            <a:ext cx="551167" cy="365125"/>
          </a:xfrm>
          <a:solidFill>
            <a:srgbClr val="00B0F0"/>
          </a:solidFill>
        </p:spPr>
        <p:txBody>
          <a:bodyPr/>
          <a:lstStyle/>
          <a:p>
            <a:fld id="{5BC131B6-BBAC-4EF4-8003-2626E0CD8D9C}" type="slidenum">
              <a:rPr lang="en-ZA" sz="1800" smtClean="0">
                <a:solidFill>
                  <a:schemeClr val="bg1"/>
                </a:solidFill>
              </a:rPr>
              <a:t>21</a:t>
            </a:fld>
            <a:endParaRPr lang="en-ZA" sz="1800" dirty="0">
              <a:solidFill>
                <a:schemeClr val="bg1"/>
              </a:solidFill>
            </a:endParaRPr>
          </a:p>
        </p:txBody>
      </p:sp>
    </p:spTree>
    <p:extLst>
      <p:ext uri="{BB962C8B-B14F-4D97-AF65-F5344CB8AC3E}">
        <p14:creationId xmlns:p14="http://schemas.microsoft.com/office/powerpoint/2010/main" val="290862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25769-5557-E371-2DCC-A07CBABFA4B6}"/>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4A4CA788-5936-F5C4-D854-119A2C5A1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2403" y="689527"/>
            <a:ext cx="6216430" cy="41861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445132-072C-DA37-0204-794372B1E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32221" y="714431"/>
            <a:ext cx="5961381" cy="40575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AC566BD-931B-D243-E2A3-5B795F236487}"/>
                  </a:ext>
                </a:extLst>
              </p:cNvPr>
              <p:cNvSpPr txBox="1"/>
              <p:nvPr/>
            </p:nvSpPr>
            <p:spPr>
              <a:xfrm>
                <a:off x="521629" y="5294218"/>
                <a:ext cx="11148741" cy="718787"/>
              </a:xfrm>
              <a:prstGeom prst="rect">
                <a:avLst/>
              </a:prstGeom>
              <a:solidFill>
                <a:schemeClr val="accent4">
                  <a:lumMod val="50000"/>
                </a:schemeClr>
              </a:solidFill>
            </p:spPr>
            <p:txBody>
              <a:bodyPr wrap="square">
                <a:spAutoFit/>
              </a:bodyPr>
              <a:lstStyle/>
              <a:p>
                <a:pPr algn="ctr"/>
                <a:r>
                  <a:rPr lang="en-GB" sz="2000" b="1" dirty="0">
                    <a:effectLst/>
                    <a:latin typeface="Times New Roman" panose="02020603050405020304" pitchFamily="18" charset="0"/>
                    <a:ea typeface="Times New Roman" panose="02020603050405020304" pitchFamily="18" charset="0"/>
                    <a:cs typeface="Times New Roman" panose="02020603050405020304" pitchFamily="18" charset="0"/>
                  </a:rPr>
                  <a:t>Figure 10.</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 The upper critical field strength as a function of temperature </a:t>
                </a:r>
                <a:r>
                  <a:rPr lang="en-GB" sz="2000" dirty="0">
                    <a:latin typeface="Times New Roman" panose="02020603050405020304" pitchFamily="18" charset="0"/>
                    <a:ea typeface="Times New Roman" panose="02020603050405020304" pitchFamily="18" charset="0"/>
                    <a:cs typeface="Times New Roman" panose="02020603050405020304" pitchFamily="18" charset="0"/>
                  </a:rPr>
                  <a:t>for the (a) </a:t>
                </a:r>
                <a14:m>
                  <m:oMath xmlns:m="http://schemas.openxmlformats.org/officeDocument/2006/math">
                    <m:sSub>
                      <m:sSubPr>
                        <m:ctrlPr>
                          <a:rPr lang="en-ZA" i="1">
                            <a:latin typeface="Cambria Math" panose="02040503050406030204" pitchFamily="18" charset="0"/>
                          </a:rPr>
                        </m:ctrlPr>
                      </m:sSubPr>
                      <m:e>
                        <m:r>
                          <m:rPr>
                            <m:sty m:val="p"/>
                          </m:rPr>
                          <a:rPr lang="en-GB">
                            <a:latin typeface="Cambria Math" panose="02040503050406030204" pitchFamily="18" charset="0"/>
                          </a:rPr>
                          <m:t>Mo</m:t>
                        </m:r>
                      </m:e>
                      <m:sub>
                        <m:r>
                          <a:rPr lang="en-GB">
                            <a:latin typeface="Cambria Math" panose="02040503050406030204" pitchFamily="18" charset="0"/>
                          </a:rPr>
                          <m:t>73.5</m:t>
                        </m:r>
                      </m:sub>
                    </m:sSub>
                    <m:sSub>
                      <m:sSubPr>
                        <m:ctrlPr>
                          <a:rPr lang="en-ZA" i="1">
                            <a:latin typeface="Cambria Math" panose="02040503050406030204" pitchFamily="18" charset="0"/>
                          </a:rPr>
                        </m:ctrlPr>
                      </m:sSubPr>
                      <m:e>
                        <m:r>
                          <m:rPr>
                            <m:sty m:val="p"/>
                          </m:rPr>
                          <a:rPr lang="en-GB">
                            <a:latin typeface="Cambria Math" panose="02040503050406030204" pitchFamily="18" charset="0"/>
                          </a:rPr>
                          <m:t>Re</m:t>
                        </m:r>
                      </m:e>
                      <m:sub>
                        <m:r>
                          <a:rPr lang="en-GB">
                            <a:latin typeface="Cambria Math" panose="02040503050406030204" pitchFamily="18" charset="0"/>
                          </a:rPr>
                          <m:t>26.5</m:t>
                        </m:r>
                      </m:sub>
                    </m:sSub>
                  </m:oMath>
                </a14:m>
                <a:r>
                  <a:rPr lang="en-ZA" sz="2000" dirty="0">
                    <a:latin typeface="Times New Roman" panose="02020603050405020304" pitchFamily="18" charset="0"/>
                    <a:cs typeface="Times New Roman" panose="02020603050405020304" pitchFamily="18" charset="0"/>
                  </a:rPr>
                  <a:t>, (b) </a:t>
                </a:r>
                <a14:m>
                  <m:oMath xmlns:m="http://schemas.openxmlformats.org/officeDocument/2006/math">
                    <m:sSub>
                      <m:sSubPr>
                        <m:ctrlPr>
                          <a:rPr lang="en-ZA" i="1">
                            <a:latin typeface="Cambria Math" panose="02040503050406030204" pitchFamily="18" charset="0"/>
                          </a:rPr>
                        </m:ctrlPr>
                      </m:sSubPr>
                      <m:e>
                        <m:r>
                          <m:rPr>
                            <m:sty m:val="p"/>
                          </m:rPr>
                          <a:rPr lang="en-GB">
                            <a:latin typeface="Cambria Math" panose="02040503050406030204" pitchFamily="18" charset="0"/>
                          </a:rPr>
                          <m:t>Mo</m:t>
                        </m:r>
                      </m:e>
                      <m:sub>
                        <m:r>
                          <a:rPr lang="en-GB">
                            <a:latin typeface="Cambria Math" panose="02040503050406030204" pitchFamily="18" charset="0"/>
                          </a:rPr>
                          <m:t>67.1</m:t>
                        </m:r>
                      </m:sub>
                    </m:sSub>
                    <m:sSub>
                      <m:sSubPr>
                        <m:ctrlPr>
                          <a:rPr lang="en-ZA" i="1">
                            <a:latin typeface="Cambria Math" panose="02040503050406030204" pitchFamily="18" charset="0"/>
                          </a:rPr>
                        </m:ctrlPr>
                      </m:sSubPr>
                      <m:e>
                        <m:r>
                          <m:rPr>
                            <m:sty m:val="p"/>
                          </m:rPr>
                          <a:rPr lang="en-GB">
                            <a:latin typeface="Cambria Math" panose="02040503050406030204" pitchFamily="18" charset="0"/>
                          </a:rPr>
                          <m:t>Re</m:t>
                        </m:r>
                      </m:e>
                      <m:sub>
                        <m:r>
                          <a:rPr lang="en-GB">
                            <a:latin typeface="Cambria Math" panose="02040503050406030204" pitchFamily="18" charset="0"/>
                          </a:rPr>
                          <m:t>32.9</m:t>
                        </m:r>
                      </m:sub>
                    </m:sSub>
                  </m:oMath>
                </a14:m>
                <a:r>
                  <a:rPr lang="en-ZA" sz="2000" dirty="0">
                    <a:latin typeface="Times New Roman" panose="02020603050405020304" pitchFamily="18" charset="0"/>
                    <a:cs typeface="Times New Roman" panose="02020603050405020304" pitchFamily="18" charset="0"/>
                  </a:rPr>
                  <a:t> alloy.</a:t>
                </a:r>
              </a:p>
            </p:txBody>
          </p:sp>
        </mc:Choice>
        <mc:Fallback xmlns="">
          <p:sp>
            <p:nvSpPr>
              <p:cNvPr id="4" name="TextBox 3">
                <a:extLst>
                  <a:ext uri="{FF2B5EF4-FFF2-40B4-BE49-F238E27FC236}">
                    <a16:creationId xmlns:a16="http://schemas.microsoft.com/office/drawing/2014/main" id="{9AC566BD-931B-D243-E2A3-5B795F236487}"/>
                  </a:ext>
                </a:extLst>
              </p:cNvPr>
              <p:cNvSpPr txBox="1">
                <a:spLocks noRot="1" noChangeAspect="1" noMove="1" noResize="1" noEditPoints="1" noAdjustHandles="1" noChangeArrowheads="1" noChangeShapeType="1" noTextEdit="1"/>
              </p:cNvSpPr>
              <p:nvPr/>
            </p:nvSpPr>
            <p:spPr>
              <a:xfrm>
                <a:off x="521629" y="5294218"/>
                <a:ext cx="11148741" cy="718787"/>
              </a:xfrm>
              <a:prstGeom prst="rect">
                <a:avLst/>
              </a:prstGeom>
              <a:blipFill>
                <a:blip r:embed="rId4"/>
                <a:stretch>
                  <a:fillRect t="-4237" b="-12712"/>
                </a:stretch>
              </a:blipFill>
            </p:spPr>
            <p:txBody>
              <a:bodyPr/>
              <a:lstStyle/>
              <a:p>
                <a:r>
                  <a:rPr lang="en-ZA">
                    <a:noFill/>
                  </a:rPr>
                  <a:t> </a:t>
                </a:r>
              </a:p>
            </p:txBody>
          </p:sp>
        </mc:Fallback>
      </mc:AlternateContent>
      <p:sp>
        <p:nvSpPr>
          <p:cNvPr id="5" name="Rectangle 4">
            <a:extLst>
              <a:ext uri="{FF2B5EF4-FFF2-40B4-BE49-F238E27FC236}">
                <a16:creationId xmlns:a16="http://schemas.microsoft.com/office/drawing/2014/main" id="{D1556591-7A07-72CE-A33E-027ED7E43611}"/>
              </a:ext>
            </a:extLst>
          </p:cNvPr>
          <p:cNvSpPr/>
          <p:nvPr/>
        </p:nvSpPr>
        <p:spPr>
          <a:xfrm>
            <a:off x="4766221" y="78256"/>
            <a:ext cx="2659556" cy="545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
        <p:nvSpPr>
          <p:cNvPr id="6" name="Text Box 9">
            <a:extLst>
              <a:ext uri="{FF2B5EF4-FFF2-40B4-BE49-F238E27FC236}">
                <a16:creationId xmlns:a16="http://schemas.microsoft.com/office/drawing/2014/main" id="{29E04441-445D-57A1-B321-DB79683CA914}"/>
              </a:ext>
            </a:extLst>
          </p:cNvPr>
          <p:cNvSpPr txBox="1"/>
          <p:nvPr/>
        </p:nvSpPr>
        <p:spPr>
          <a:xfrm>
            <a:off x="6747438" y="3648254"/>
            <a:ext cx="51857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ZA" sz="2800" dirty="0">
                <a:latin typeface="Sabon"/>
                <a:ea typeface="Times New Roman" panose="02020603050405020304" pitchFamily="18" charset="0"/>
                <a:cs typeface="Times New Roman" panose="02020603050405020304" pitchFamily="18" charset="0"/>
              </a:rPr>
              <a:t>b</a:t>
            </a:r>
            <a:endParaRPr lang="en-ZA" sz="2800" dirty="0">
              <a:effectLst/>
              <a:latin typeface="Sabon"/>
              <a:ea typeface="Times New Roman" panose="02020603050405020304" pitchFamily="18" charset="0"/>
              <a:cs typeface="Times New Roman" panose="02020603050405020304" pitchFamily="18" charset="0"/>
            </a:endParaRPr>
          </a:p>
        </p:txBody>
      </p:sp>
      <p:sp>
        <p:nvSpPr>
          <p:cNvPr id="7" name="Text Box 9">
            <a:extLst>
              <a:ext uri="{FF2B5EF4-FFF2-40B4-BE49-F238E27FC236}">
                <a16:creationId xmlns:a16="http://schemas.microsoft.com/office/drawing/2014/main" id="{4ADAE94E-54A5-5A1D-896B-A2AE2ADD67F8}"/>
              </a:ext>
            </a:extLst>
          </p:cNvPr>
          <p:cNvSpPr txBox="1"/>
          <p:nvPr/>
        </p:nvSpPr>
        <p:spPr>
          <a:xfrm>
            <a:off x="670643" y="3648254"/>
            <a:ext cx="51074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800" dirty="0">
                <a:latin typeface="Sabon"/>
                <a:ea typeface="Times New Roman" panose="02020603050405020304" pitchFamily="18" charset="0"/>
                <a:cs typeface="Times New Roman" panose="02020603050405020304" pitchFamily="18" charset="0"/>
              </a:rPr>
              <a:t>a</a:t>
            </a:r>
            <a:endParaRPr lang="en-ZA" sz="2800" dirty="0">
              <a:effectLst/>
              <a:latin typeface="Sabon"/>
              <a:ea typeface="Times New Roman" panose="02020603050405020304" pitchFamily="18" charset="0"/>
              <a:cs typeface="Times New Roman" panose="02020603050405020304" pitchFamily="18" charset="0"/>
            </a:endParaRPr>
          </a:p>
        </p:txBody>
      </p:sp>
      <p:sp>
        <p:nvSpPr>
          <p:cNvPr id="8" name="Slide Number Placeholder 1">
            <a:extLst>
              <a:ext uri="{FF2B5EF4-FFF2-40B4-BE49-F238E27FC236}">
                <a16:creationId xmlns:a16="http://schemas.microsoft.com/office/drawing/2014/main" id="{1ACDF58B-9735-35FF-C7D3-6AAC391F92A0}"/>
              </a:ext>
            </a:extLst>
          </p:cNvPr>
          <p:cNvSpPr>
            <a:spLocks noGrp="1"/>
          </p:cNvSpPr>
          <p:nvPr>
            <p:ph type="sldNum" sz="quarter" idx="12"/>
          </p:nvPr>
        </p:nvSpPr>
        <p:spPr>
          <a:xfrm>
            <a:off x="11626545" y="6064235"/>
            <a:ext cx="551167" cy="365125"/>
          </a:xfrm>
          <a:solidFill>
            <a:srgbClr val="00B0F0"/>
          </a:solidFill>
        </p:spPr>
        <p:txBody>
          <a:bodyPr/>
          <a:lstStyle/>
          <a:p>
            <a:fld id="{5BC131B6-BBAC-4EF4-8003-2626E0CD8D9C}" type="slidenum">
              <a:rPr lang="en-ZA" sz="1800" smtClean="0">
                <a:solidFill>
                  <a:schemeClr val="bg1"/>
                </a:solidFill>
              </a:rPr>
              <a:t>22</a:t>
            </a:fld>
            <a:endParaRPr lang="en-ZA" sz="1800" dirty="0">
              <a:solidFill>
                <a:schemeClr val="bg1"/>
              </a:solidFill>
            </a:endParaRPr>
          </a:p>
        </p:txBody>
      </p:sp>
    </p:spTree>
    <p:extLst>
      <p:ext uri="{BB962C8B-B14F-4D97-AF65-F5344CB8AC3E}">
        <p14:creationId xmlns:p14="http://schemas.microsoft.com/office/powerpoint/2010/main" val="649832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416E6-75B7-0A7A-E039-4FD359BBEF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FAB73A-454B-2552-3365-C0ED96CA1968}"/>
              </a:ext>
            </a:extLst>
          </p:cNvPr>
          <p:cNvPicPr>
            <a:picLocks noChangeAspect="1" noChangeArrowheads="1"/>
          </p:cNvPicPr>
          <p:nvPr/>
        </p:nvPicPr>
        <p:blipFill>
          <a:blip r:embed="rId2"/>
          <a:srcRect/>
          <a:stretch/>
        </p:blipFill>
        <p:spPr bwMode="auto">
          <a:xfrm>
            <a:off x="224547" y="738470"/>
            <a:ext cx="5793440" cy="38213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a:extLst>
              <a:ext uri="{FF2B5EF4-FFF2-40B4-BE49-F238E27FC236}">
                <a16:creationId xmlns:a16="http://schemas.microsoft.com/office/drawing/2014/main" id="{6F93EE04-AF6D-7D31-6446-C1509983F37A}"/>
              </a:ext>
            </a:extLst>
          </p:cNvPr>
          <p:cNvPicPr>
            <a:picLocks noChangeAspect="1" noChangeArrowheads="1"/>
          </p:cNvPicPr>
          <p:nvPr/>
        </p:nvPicPr>
        <p:blipFill>
          <a:blip r:embed="rId3"/>
          <a:srcRect/>
          <a:stretch/>
        </p:blipFill>
        <p:spPr bwMode="auto">
          <a:xfrm>
            <a:off x="6163128" y="742270"/>
            <a:ext cx="5804865" cy="38123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334D82-BD69-7A6B-B39A-4C58B839604A}"/>
              </a:ext>
            </a:extLst>
          </p:cNvPr>
          <p:cNvSpPr txBox="1"/>
          <p:nvPr/>
        </p:nvSpPr>
        <p:spPr>
          <a:xfrm>
            <a:off x="186266" y="4723595"/>
            <a:ext cx="11819467" cy="707886"/>
          </a:xfrm>
          <a:prstGeom prst="rect">
            <a:avLst/>
          </a:prstGeom>
          <a:solidFill>
            <a:schemeClr val="accent4">
              <a:lumMod val="50000"/>
            </a:schemeClr>
          </a:solidFill>
        </p:spPr>
        <p:txBody>
          <a:bodyPr wrap="square">
            <a:spAutoFit/>
          </a:bodyPr>
          <a:lstStyle/>
          <a:p>
            <a:r>
              <a:rPr lang="en-GB" sz="2000" b="1" dirty="0">
                <a:effectLst/>
                <a:latin typeface="Times New Roman" panose="02020603050405020304" pitchFamily="18" charset="0"/>
                <a:ea typeface="Times New Roman" panose="02020603050405020304" pitchFamily="18" charset="0"/>
              </a:rPr>
              <a:t>Figure 11.</a:t>
            </a:r>
            <a:r>
              <a:rPr lang="en-GB" sz="2000" dirty="0">
                <a:effectLst/>
                <a:latin typeface="Times New Roman" panose="02020603050405020304" pitchFamily="18" charset="0"/>
                <a:ea typeface="Times New Roman" panose="02020603050405020304" pitchFamily="18" charset="0"/>
              </a:rPr>
              <a:t> Heat capacity (</a:t>
            </a:r>
            <a:r>
              <a:rPr lang="en-US" sz="2000" i="1" dirty="0">
                <a:effectLst/>
                <a:latin typeface="Times New Roman" panose="02020603050405020304" pitchFamily="18" charset="0"/>
                <a:ea typeface="Times New Roman" panose="02020603050405020304" pitchFamily="18" charset="0"/>
              </a:rPr>
              <a:t>C</a:t>
            </a:r>
            <a:r>
              <a:rPr lang="en-US" sz="2000" baseline="-25000" dirty="0">
                <a:effectLst/>
                <a:latin typeface="Times New Roman" panose="02020603050405020304" pitchFamily="18" charset="0"/>
                <a:ea typeface="Times New Roman" panose="02020603050405020304" pitchFamily="18" charset="0"/>
              </a:rPr>
              <a:t>p</a:t>
            </a:r>
            <a:r>
              <a:rPr lang="en-US" sz="2000" dirty="0">
                <a:effectLst/>
                <a:latin typeface="Times New Roman" panose="02020603050405020304" pitchFamily="18" charset="0"/>
                <a:ea typeface="Times New Roman" panose="02020603050405020304" pitchFamily="18" charset="0"/>
              </a:rPr>
              <a:t>)</a:t>
            </a:r>
            <a:r>
              <a:rPr lang="en-GB" sz="2000" dirty="0">
                <a:effectLst/>
                <a:latin typeface="Times New Roman" panose="02020603050405020304" pitchFamily="18" charset="0"/>
                <a:ea typeface="Times New Roman" panose="02020603050405020304" pitchFamily="18" charset="0"/>
              </a:rPr>
              <a:t> as a function of temperature (</a:t>
            </a:r>
            <a:r>
              <a:rPr lang="en-GB" sz="2000" i="1" dirty="0">
                <a:effectLst/>
                <a:latin typeface="Times New Roman" panose="02020603050405020304" pitchFamily="18" charset="0"/>
                <a:ea typeface="Times New Roman" panose="02020603050405020304" pitchFamily="18" charset="0"/>
              </a:rPr>
              <a:t>T</a:t>
            </a:r>
            <a:r>
              <a:rPr lang="en-GB" sz="2000" dirty="0">
                <a:effectLst/>
                <a:latin typeface="Times New Roman" panose="02020603050405020304" pitchFamily="18" charset="0"/>
                <a:ea typeface="Times New Roman" panose="02020603050405020304" pitchFamily="18" charset="0"/>
              </a:rPr>
              <a:t>) for Mo</a:t>
            </a:r>
            <a:r>
              <a:rPr lang="en-GB" sz="2000" baseline="-25000" dirty="0">
                <a:effectLst/>
                <a:latin typeface="Times New Roman" panose="02020603050405020304" pitchFamily="18" charset="0"/>
                <a:ea typeface="Times New Roman" panose="02020603050405020304" pitchFamily="18" charset="0"/>
              </a:rPr>
              <a:t>73.5</a:t>
            </a:r>
            <a:r>
              <a:rPr lang="en-GB" sz="2000" dirty="0">
                <a:effectLst/>
                <a:latin typeface="Times New Roman" panose="02020603050405020304" pitchFamily="18" charset="0"/>
                <a:ea typeface="Times New Roman" panose="02020603050405020304" pitchFamily="18" charset="0"/>
              </a:rPr>
              <a:t>Re</a:t>
            </a:r>
            <a:r>
              <a:rPr lang="en-GB" sz="2000" baseline="-25000" dirty="0">
                <a:latin typeface="Times New Roman" panose="02020603050405020304" pitchFamily="18" charset="0"/>
                <a:ea typeface="Times New Roman" panose="02020603050405020304" pitchFamily="18" charset="0"/>
              </a:rPr>
              <a:t>26.5</a:t>
            </a:r>
            <a:r>
              <a:rPr lang="en-GB" sz="2000" dirty="0">
                <a:effectLst/>
                <a:latin typeface="Times New Roman" panose="02020603050405020304" pitchFamily="18" charset="0"/>
                <a:ea typeface="Times New Roman" panose="02020603050405020304" pitchFamily="18" charset="0"/>
              </a:rPr>
              <a:t> alloy with a) raw and b) smooth data.</a:t>
            </a:r>
            <a:endParaRPr lang="en-ZA" sz="2000" dirty="0"/>
          </a:p>
        </p:txBody>
      </p:sp>
      <p:sp>
        <p:nvSpPr>
          <p:cNvPr id="5" name="Rectangle 4">
            <a:extLst>
              <a:ext uri="{FF2B5EF4-FFF2-40B4-BE49-F238E27FC236}">
                <a16:creationId xmlns:a16="http://schemas.microsoft.com/office/drawing/2014/main" id="{D0AC3021-FD7B-E400-E610-C32C6CDE2A79}"/>
              </a:ext>
            </a:extLst>
          </p:cNvPr>
          <p:cNvSpPr/>
          <p:nvPr/>
        </p:nvSpPr>
        <p:spPr>
          <a:xfrm>
            <a:off x="4804360" y="5689803"/>
            <a:ext cx="2717536" cy="545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
        <p:nvSpPr>
          <p:cNvPr id="6" name="Text Box 9">
            <a:extLst>
              <a:ext uri="{FF2B5EF4-FFF2-40B4-BE49-F238E27FC236}">
                <a16:creationId xmlns:a16="http://schemas.microsoft.com/office/drawing/2014/main" id="{62A35B76-06A5-41D6-A726-CA003C5D32D5}"/>
              </a:ext>
            </a:extLst>
          </p:cNvPr>
          <p:cNvSpPr txBox="1"/>
          <p:nvPr/>
        </p:nvSpPr>
        <p:spPr>
          <a:xfrm>
            <a:off x="6867696" y="848665"/>
            <a:ext cx="51857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ZA" sz="2800" dirty="0">
                <a:latin typeface="Sabon"/>
                <a:ea typeface="Times New Roman" panose="02020603050405020304" pitchFamily="18" charset="0"/>
                <a:cs typeface="Times New Roman" panose="02020603050405020304" pitchFamily="18" charset="0"/>
              </a:rPr>
              <a:t>b</a:t>
            </a:r>
            <a:endParaRPr lang="en-ZA" sz="2800" dirty="0">
              <a:effectLst/>
              <a:latin typeface="Sabon"/>
              <a:ea typeface="Times New Roman" panose="02020603050405020304" pitchFamily="18" charset="0"/>
              <a:cs typeface="Times New Roman" panose="02020603050405020304" pitchFamily="18" charset="0"/>
            </a:endParaRPr>
          </a:p>
        </p:txBody>
      </p:sp>
      <p:sp>
        <p:nvSpPr>
          <p:cNvPr id="7" name="Text Box 9">
            <a:extLst>
              <a:ext uri="{FF2B5EF4-FFF2-40B4-BE49-F238E27FC236}">
                <a16:creationId xmlns:a16="http://schemas.microsoft.com/office/drawing/2014/main" id="{C94BA6AD-5A3B-F0A6-08AE-ECC11D798628}"/>
              </a:ext>
            </a:extLst>
          </p:cNvPr>
          <p:cNvSpPr txBox="1"/>
          <p:nvPr/>
        </p:nvSpPr>
        <p:spPr>
          <a:xfrm>
            <a:off x="932806" y="848665"/>
            <a:ext cx="51074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2800" dirty="0">
                <a:latin typeface="Sabon"/>
                <a:ea typeface="Times New Roman" panose="02020603050405020304" pitchFamily="18" charset="0"/>
                <a:cs typeface="Times New Roman" panose="02020603050405020304" pitchFamily="18" charset="0"/>
              </a:rPr>
              <a:t>a</a:t>
            </a:r>
            <a:endParaRPr lang="en-ZA" sz="2800" dirty="0">
              <a:effectLst/>
              <a:latin typeface="Sabon"/>
              <a:ea typeface="Times New Roman" panose="02020603050405020304" pitchFamily="18" charset="0"/>
              <a:cs typeface="Times New Roman" panose="02020603050405020304" pitchFamily="18" charset="0"/>
            </a:endParaRPr>
          </a:p>
        </p:txBody>
      </p:sp>
      <p:sp>
        <p:nvSpPr>
          <p:cNvPr id="8" name="Slide Number Placeholder 1">
            <a:extLst>
              <a:ext uri="{FF2B5EF4-FFF2-40B4-BE49-F238E27FC236}">
                <a16:creationId xmlns:a16="http://schemas.microsoft.com/office/drawing/2014/main" id="{173CCA7A-911B-D5C1-9817-0E0104886831}"/>
              </a:ext>
            </a:extLst>
          </p:cNvPr>
          <p:cNvSpPr>
            <a:spLocks noGrp="1"/>
          </p:cNvSpPr>
          <p:nvPr>
            <p:ph type="sldNum" sz="quarter" idx="12"/>
          </p:nvPr>
        </p:nvSpPr>
        <p:spPr>
          <a:xfrm>
            <a:off x="11612257" y="6052931"/>
            <a:ext cx="551167" cy="365125"/>
          </a:xfrm>
          <a:solidFill>
            <a:srgbClr val="00B0F0"/>
          </a:solidFill>
        </p:spPr>
        <p:txBody>
          <a:bodyPr/>
          <a:lstStyle/>
          <a:p>
            <a:fld id="{5BC131B6-BBAC-4EF4-8003-2626E0CD8D9C}" type="slidenum">
              <a:rPr lang="en-ZA" sz="1800" smtClean="0">
                <a:solidFill>
                  <a:schemeClr val="bg1"/>
                </a:solidFill>
              </a:rPr>
              <a:t>23</a:t>
            </a:fld>
            <a:endParaRPr lang="en-ZA" sz="1800" dirty="0">
              <a:solidFill>
                <a:schemeClr val="bg1"/>
              </a:solidFill>
            </a:endParaRPr>
          </a:p>
        </p:txBody>
      </p:sp>
    </p:spTree>
    <p:extLst>
      <p:ext uri="{BB962C8B-B14F-4D97-AF65-F5344CB8AC3E}">
        <p14:creationId xmlns:p14="http://schemas.microsoft.com/office/powerpoint/2010/main" val="243275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DE0E-02C5-95DA-B57D-F3E7D3C4B1E4}"/>
            </a:ext>
          </a:extLst>
        </p:cNvPr>
        <p:cNvGrpSpPr/>
        <p:nvPr/>
      </p:nvGrpSpPr>
      <p:grpSpPr>
        <a:xfrm>
          <a:off x="0" y="0"/>
          <a:ext cx="0" cy="0"/>
          <a:chOff x="0" y="0"/>
          <a:chExt cx="0" cy="0"/>
        </a:xfrm>
      </p:grpSpPr>
      <p:pic>
        <p:nvPicPr>
          <p:cNvPr id="2" name="Picture 5">
            <a:extLst>
              <a:ext uri="{FF2B5EF4-FFF2-40B4-BE49-F238E27FC236}">
                <a16:creationId xmlns:a16="http://schemas.microsoft.com/office/drawing/2014/main" id="{FAC68AE2-263A-1904-50B9-EB4012E37470}"/>
              </a:ext>
            </a:extLst>
          </p:cNvPr>
          <p:cNvPicPr>
            <a:picLocks noChangeAspect="1" noChangeArrowheads="1"/>
          </p:cNvPicPr>
          <p:nvPr/>
        </p:nvPicPr>
        <p:blipFill>
          <a:blip r:embed="rId2"/>
          <a:srcRect/>
          <a:stretch/>
        </p:blipFill>
        <p:spPr bwMode="auto">
          <a:xfrm>
            <a:off x="120050" y="600828"/>
            <a:ext cx="5922671" cy="38622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C8F790-81BA-0171-3940-5F52F7607C08}"/>
              </a:ext>
            </a:extLst>
          </p:cNvPr>
          <p:cNvPicPr>
            <a:picLocks noChangeAspect="1" noChangeArrowheads="1"/>
          </p:cNvPicPr>
          <p:nvPr/>
        </p:nvPicPr>
        <p:blipFill>
          <a:blip r:embed="rId3"/>
          <a:srcRect/>
          <a:stretch/>
        </p:blipFill>
        <p:spPr bwMode="auto">
          <a:xfrm>
            <a:off x="6155098" y="604188"/>
            <a:ext cx="5907459" cy="3857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2F44D8-7C7D-2954-1F58-1BA4D1AF3209}"/>
              </a:ext>
            </a:extLst>
          </p:cNvPr>
          <p:cNvSpPr txBox="1"/>
          <p:nvPr/>
        </p:nvSpPr>
        <p:spPr>
          <a:xfrm>
            <a:off x="208547" y="4751424"/>
            <a:ext cx="11774906" cy="707886"/>
          </a:xfrm>
          <a:prstGeom prst="rect">
            <a:avLst/>
          </a:prstGeom>
          <a:solidFill>
            <a:schemeClr val="accent4">
              <a:lumMod val="50000"/>
            </a:schemeClr>
          </a:solidFill>
        </p:spPr>
        <p:txBody>
          <a:bodyPr wrap="square">
            <a:spAutoFit/>
          </a:bodyPr>
          <a:lstStyle/>
          <a:p>
            <a:r>
              <a:rPr lang="en-GB" sz="2000" b="1" dirty="0">
                <a:effectLst/>
                <a:latin typeface="Times New Roman" panose="02020603050405020304" pitchFamily="18" charset="0"/>
                <a:ea typeface="Times New Roman" panose="02020603050405020304" pitchFamily="18" charset="0"/>
              </a:rPr>
              <a:t>Figure 12.</a:t>
            </a:r>
            <a:r>
              <a:rPr lang="en-GB" sz="2000" dirty="0">
                <a:effectLst/>
                <a:latin typeface="Times New Roman" panose="02020603050405020304" pitchFamily="18" charset="0"/>
                <a:ea typeface="Times New Roman" panose="02020603050405020304" pitchFamily="18" charset="0"/>
              </a:rPr>
              <a:t> Heat capacity (</a:t>
            </a:r>
            <a:r>
              <a:rPr lang="en-US" sz="2000" i="1" dirty="0">
                <a:effectLst/>
                <a:latin typeface="Times New Roman" panose="02020603050405020304" pitchFamily="18" charset="0"/>
                <a:ea typeface="Times New Roman" panose="02020603050405020304" pitchFamily="18" charset="0"/>
              </a:rPr>
              <a:t>C</a:t>
            </a:r>
            <a:r>
              <a:rPr lang="en-US" sz="2000" baseline="-25000" dirty="0">
                <a:effectLst/>
                <a:latin typeface="Times New Roman" panose="02020603050405020304" pitchFamily="18" charset="0"/>
                <a:ea typeface="Times New Roman" panose="02020603050405020304" pitchFamily="18" charset="0"/>
              </a:rPr>
              <a:t>p</a:t>
            </a:r>
            <a:r>
              <a:rPr lang="en-US" sz="2000" dirty="0">
                <a:effectLst/>
                <a:latin typeface="Times New Roman" panose="02020603050405020304" pitchFamily="18" charset="0"/>
                <a:ea typeface="Times New Roman" panose="02020603050405020304" pitchFamily="18" charset="0"/>
              </a:rPr>
              <a:t>)</a:t>
            </a:r>
            <a:r>
              <a:rPr lang="en-GB" sz="2000" dirty="0">
                <a:effectLst/>
                <a:latin typeface="Times New Roman" panose="02020603050405020304" pitchFamily="18" charset="0"/>
                <a:ea typeface="Times New Roman" panose="02020603050405020304" pitchFamily="18" charset="0"/>
              </a:rPr>
              <a:t> as a function of temperature (</a:t>
            </a:r>
            <a:r>
              <a:rPr lang="en-GB" sz="2000" i="1" dirty="0">
                <a:effectLst/>
                <a:latin typeface="Times New Roman" panose="02020603050405020304" pitchFamily="18" charset="0"/>
                <a:ea typeface="Times New Roman" panose="02020603050405020304" pitchFamily="18" charset="0"/>
              </a:rPr>
              <a:t>T</a:t>
            </a:r>
            <a:r>
              <a:rPr lang="en-GB" sz="2000" dirty="0">
                <a:effectLst/>
                <a:latin typeface="Times New Roman" panose="02020603050405020304" pitchFamily="18" charset="0"/>
                <a:ea typeface="Times New Roman" panose="02020603050405020304" pitchFamily="18" charset="0"/>
              </a:rPr>
              <a:t>) for Mo</a:t>
            </a:r>
            <a:r>
              <a:rPr lang="en-GB" sz="2000" baseline="-25000" dirty="0">
                <a:effectLst/>
                <a:latin typeface="Times New Roman" panose="02020603050405020304" pitchFamily="18" charset="0"/>
                <a:ea typeface="Times New Roman" panose="02020603050405020304" pitchFamily="18" charset="0"/>
              </a:rPr>
              <a:t>67.1</a:t>
            </a:r>
            <a:r>
              <a:rPr lang="en-GB" sz="2000" dirty="0">
                <a:effectLst/>
                <a:latin typeface="Times New Roman" panose="02020603050405020304" pitchFamily="18" charset="0"/>
                <a:ea typeface="Times New Roman" panose="02020603050405020304" pitchFamily="18" charset="0"/>
              </a:rPr>
              <a:t>Re</a:t>
            </a:r>
            <a:r>
              <a:rPr lang="en-GB" sz="2000" baseline="-25000" dirty="0">
                <a:effectLst/>
                <a:latin typeface="Times New Roman" panose="02020603050405020304" pitchFamily="18" charset="0"/>
                <a:ea typeface="Times New Roman" panose="02020603050405020304" pitchFamily="18" charset="0"/>
              </a:rPr>
              <a:t>32.9</a:t>
            </a:r>
            <a:r>
              <a:rPr lang="en-GB" sz="2000" dirty="0">
                <a:effectLst/>
                <a:latin typeface="Times New Roman" panose="02020603050405020304" pitchFamily="18" charset="0"/>
                <a:ea typeface="Times New Roman" panose="02020603050405020304" pitchFamily="18" charset="0"/>
              </a:rPr>
              <a:t> alloy with a) raw and b) smooth data.</a:t>
            </a:r>
            <a:endParaRPr lang="en-ZA" sz="2000" dirty="0"/>
          </a:p>
        </p:txBody>
      </p:sp>
      <p:sp>
        <p:nvSpPr>
          <p:cNvPr id="5" name="Rectangle 4">
            <a:extLst>
              <a:ext uri="{FF2B5EF4-FFF2-40B4-BE49-F238E27FC236}">
                <a16:creationId xmlns:a16="http://schemas.microsoft.com/office/drawing/2014/main" id="{F8BFD6B0-8CE1-307D-2814-3C6D794BAE0A}"/>
              </a:ext>
            </a:extLst>
          </p:cNvPr>
          <p:cNvSpPr/>
          <p:nvPr/>
        </p:nvSpPr>
        <p:spPr>
          <a:xfrm>
            <a:off x="4809908" y="5809722"/>
            <a:ext cx="2683078" cy="545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
        <p:nvSpPr>
          <p:cNvPr id="6" name="Text Box 9">
            <a:extLst>
              <a:ext uri="{FF2B5EF4-FFF2-40B4-BE49-F238E27FC236}">
                <a16:creationId xmlns:a16="http://schemas.microsoft.com/office/drawing/2014/main" id="{1D648AC8-B0D5-420F-C0FA-3EE04F28CC48}"/>
              </a:ext>
            </a:extLst>
          </p:cNvPr>
          <p:cNvSpPr txBox="1"/>
          <p:nvPr/>
        </p:nvSpPr>
        <p:spPr>
          <a:xfrm>
            <a:off x="6891145" y="3482565"/>
            <a:ext cx="51857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ZA" sz="2800" dirty="0">
                <a:latin typeface="Sabon"/>
                <a:ea typeface="Times New Roman" panose="02020603050405020304" pitchFamily="18" charset="0"/>
                <a:cs typeface="Times New Roman" panose="02020603050405020304" pitchFamily="18" charset="0"/>
              </a:rPr>
              <a:t>b</a:t>
            </a:r>
            <a:endParaRPr lang="en-ZA" sz="2800" dirty="0">
              <a:effectLst/>
              <a:latin typeface="Sabon"/>
              <a:ea typeface="Times New Roman" panose="02020603050405020304" pitchFamily="18" charset="0"/>
              <a:cs typeface="Times New Roman" panose="02020603050405020304" pitchFamily="18" charset="0"/>
            </a:endParaRPr>
          </a:p>
        </p:txBody>
      </p:sp>
      <p:sp>
        <p:nvSpPr>
          <p:cNvPr id="7" name="Text Box 9">
            <a:extLst>
              <a:ext uri="{FF2B5EF4-FFF2-40B4-BE49-F238E27FC236}">
                <a16:creationId xmlns:a16="http://schemas.microsoft.com/office/drawing/2014/main" id="{87FD2C63-CA8F-B4F0-4EA3-CA892034138E}"/>
              </a:ext>
            </a:extLst>
          </p:cNvPr>
          <p:cNvSpPr txBox="1"/>
          <p:nvPr/>
        </p:nvSpPr>
        <p:spPr>
          <a:xfrm>
            <a:off x="844883" y="3488118"/>
            <a:ext cx="51074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2800" dirty="0">
                <a:latin typeface="Sabon"/>
                <a:ea typeface="Times New Roman" panose="02020603050405020304" pitchFamily="18" charset="0"/>
                <a:cs typeface="Times New Roman" panose="02020603050405020304" pitchFamily="18" charset="0"/>
              </a:rPr>
              <a:t>a</a:t>
            </a:r>
            <a:endParaRPr lang="en-ZA" sz="2800" dirty="0">
              <a:effectLst/>
              <a:latin typeface="Sabon"/>
              <a:ea typeface="Times New Roman" panose="02020603050405020304" pitchFamily="18" charset="0"/>
              <a:cs typeface="Times New Roman" panose="02020603050405020304" pitchFamily="18" charset="0"/>
            </a:endParaRPr>
          </a:p>
        </p:txBody>
      </p:sp>
      <p:sp>
        <p:nvSpPr>
          <p:cNvPr id="8" name="Slide Number Placeholder 1">
            <a:extLst>
              <a:ext uri="{FF2B5EF4-FFF2-40B4-BE49-F238E27FC236}">
                <a16:creationId xmlns:a16="http://schemas.microsoft.com/office/drawing/2014/main" id="{6D342D80-1FCF-F45D-80B4-35339352AECB}"/>
              </a:ext>
            </a:extLst>
          </p:cNvPr>
          <p:cNvSpPr>
            <a:spLocks noGrp="1"/>
          </p:cNvSpPr>
          <p:nvPr>
            <p:ph type="sldNum" sz="quarter" idx="12"/>
          </p:nvPr>
        </p:nvSpPr>
        <p:spPr>
          <a:xfrm>
            <a:off x="11626545" y="6049952"/>
            <a:ext cx="551167" cy="365125"/>
          </a:xfrm>
          <a:solidFill>
            <a:srgbClr val="00B0F0"/>
          </a:solidFill>
        </p:spPr>
        <p:txBody>
          <a:bodyPr/>
          <a:lstStyle/>
          <a:p>
            <a:fld id="{5BC131B6-BBAC-4EF4-8003-2626E0CD8D9C}" type="slidenum">
              <a:rPr lang="en-ZA" sz="1800" smtClean="0">
                <a:solidFill>
                  <a:schemeClr val="bg1"/>
                </a:solidFill>
              </a:rPr>
              <a:t>24</a:t>
            </a:fld>
            <a:endParaRPr lang="en-ZA" sz="1800" dirty="0">
              <a:solidFill>
                <a:schemeClr val="bg1"/>
              </a:solidFill>
            </a:endParaRPr>
          </a:p>
        </p:txBody>
      </p:sp>
    </p:spTree>
    <p:extLst>
      <p:ext uri="{BB962C8B-B14F-4D97-AF65-F5344CB8AC3E}">
        <p14:creationId xmlns:p14="http://schemas.microsoft.com/office/powerpoint/2010/main" val="4230360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E31B5-B9AE-1565-442A-A40361511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2057" y="710623"/>
            <a:ext cx="5870769" cy="38784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a:extLst>
              <a:ext uri="{FF2B5EF4-FFF2-40B4-BE49-F238E27FC236}">
                <a16:creationId xmlns:a16="http://schemas.microsoft.com/office/drawing/2014/main" id="{2B0EA7E3-E0B6-A722-599B-F238BF05F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204509" y="676599"/>
            <a:ext cx="5917535" cy="39514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E36858-36BA-4225-F178-8269DB9B78F9}"/>
                  </a:ext>
                </a:extLst>
              </p:cNvPr>
              <p:cNvSpPr txBox="1"/>
              <p:nvPr/>
            </p:nvSpPr>
            <p:spPr>
              <a:xfrm>
                <a:off x="305343" y="5088139"/>
                <a:ext cx="11582401" cy="707886"/>
              </a:xfrm>
              <a:prstGeom prst="rect">
                <a:avLst/>
              </a:prstGeom>
              <a:solidFill>
                <a:schemeClr val="accent4">
                  <a:lumMod val="50000"/>
                </a:schemeClr>
              </a:solidFill>
            </p:spPr>
            <p:txBody>
              <a:bodyPr wrap="square">
                <a:spAutoFit/>
              </a:bodyPr>
              <a:lstStyle/>
              <a:p>
                <a:pPr algn="ctr"/>
                <a:r>
                  <a:rPr lang="en-GB" sz="2000" b="1" dirty="0">
                    <a:effectLst/>
                    <a:latin typeface="Times New Roman" panose="02020603050405020304" pitchFamily="18" charset="0"/>
                    <a:cs typeface="Times New Roman" panose="02020603050405020304" pitchFamily="18" charset="0"/>
                  </a:rPr>
                  <a:t>Figure 13.</a:t>
                </a:r>
                <a:r>
                  <a:rPr lang="en-GB" sz="2000" b="0" dirty="0">
                    <a:effectLst/>
                    <a:latin typeface="Times New Roman" panose="02020603050405020304" pitchFamily="18" charset="0"/>
                    <a:cs typeface="Times New Roman" panose="02020603050405020304" pitchFamily="18" charset="0"/>
                  </a:rPr>
                  <a:t> The heat capacity, </a:t>
                </a:r>
                <a:r>
                  <a:rPr lang="en-GB" sz="2000" b="0" i="1" dirty="0">
                    <a:effectLst/>
                    <a:latin typeface="Times New Roman" panose="02020603050405020304" pitchFamily="18" charset="0"/>
                    <a:cs typeface="Times New Roman" panose="02020603050405020304" pitchFamily="18" charset="0"/>
                  </a:rPr>
                  <a:t>C</a:t>
                </a:r>
                <a:r>
                  <a:rPr lang="en-GB" sz="2000" b="0" baseline="-25000" dirty="0">
                    <a:effectLst/>
                    <a:latin typeface="Times New Roman" panose="02020603050405020304" pitchFamily="18" charset="0"/>
                    <a:cs typeface="Times New Roman" panose="02020603050405020304" pitchFamily="18" charset="0"/>
                  </a:rPr>
                  <a:t>p</a:t>
                </a:r>
                <a:r>
                  <a:rPr lang="en-GB" sz="2000" b="0" dirty="0">
                    <a:effectLst/>
                    <a:latin typeface="Times New Roman" panose="02020603050405020304" pitchFamily="18" charset="0"/>
                    <a:cs typeface="Times New Roman" panose="02020603050405020304" pitchFamily="18" charset="0"/>
                  </a:rPr>
                  <a:t>, as a function of squared temperature, </a:t>
                </a:r>
                <a14:m>
                  <m:oMath xmlns:m="http://schemas.openxmlformats.org/officeDocument/2006/math">
                    <m:sSup>
                      <m:sSupPr>
                        <m:ctrlPr>
                          <a:rPr lang="en-ZA" sz="2000" b="0" i="1">
                            <a:effectLst/>
                            <a:latin typeface="Cambria Math" panose="02040503050406030204" pitchFamily="18" charset="0"/>
                          </a:rPr>
                        </m:ctrlPr>
                      </m:sSupPr>
                      <m:e>
                        <m:r>
                          <a:rPr lang="en-GB" sz="2000" b="0" i="1">
                            <a:effectLst/>
                            <a:latin typeface="Cambria Math" panose="02040503050406030204" pitchFamily="18" charset="0"/>
                          </a:rPr>
                          <m:t>𝑇</m:t>
                        </m:r>
                      </m:e>
                      <m:sup>
                        <m:r>
                          <a:rPr lang="en-GB" sz="2000" b="0">
                            <a:effectLst/>
                            <a:latin typeface="Cambria Math" panose="02040503050406030204" pitchFamily="18" charset="0"/>
                          </a:rPr>
                          <m:t>2</m:t>
                        </m:r>
                      </m:sup>
                    </m:sSup>
                  </m:oMath>
                </a14:m>
                <a:r>
                  <a:rPr lang="en-US" sz="2000" b="0" dirty="0">
                    <a:effectLst/>
                    <a:latin typeface="Times New Roman" panose="02020603050405020304" pitchFamily="18" charset="0"/>
                    <a:cs typeface="Times New Roman" panose="02020603050405020304" pitchFamily="18" charset="0"/>
                  </a:rPr>
                  <a:t>,</a:t>
                </a:r>
                <a:r>
                  <a:rPr lang="en-GB" sz="2000" b="0" dirty="0">
                    <a:effectLst/>
                    <a:latin typeface="Times New Roman" panose="02020603050405020304" pitchFamily="18" charset="0"/>
                    <a:cs typeface="Times New Roman" panose="02020603050405020304" pitchFamily="18" charset="0"/>
                  </a:rPr>
                  <a:t> curves for a)</a:t>
                </a:r>
                <a:r>
                  <a:rPr lang="en-GB" sz="2000" dirty="0">
                    <a:latin typeface="Times New Roman" panose="02020603050405020304" pitchFamily="18" charset="0"/>
                    <a:ea typeface="Times New Roman" panose="02020603050405020304" pitchFamily="18" charset="0"/>
                  </a:rPr>
                  <a:t> Mo</a:t>
                </a:r>
                <a:r>
                  <a:rPr lang="en-GB" sz="2000" baseline="-25000" dirty="0">
                    <a:latin typeface="Times New Roman" panose="02020603050405020304" pitchFamily="18" charset="0"/>
                    <a:ea typeface="Times New Roman" panose="02020603050405020304" pitchFamily="18" charset="0"/>
                  </a:rPr>
                  <a:t>73.5</a:t>
                </a:r>
                <a:r>
                  <a:rPr lang="en-GB" sz="2000" dirty="0">
                    <a:latin typeface="Times New Roman" panose="02020603050405020304" pitchFamily="18" charset="0"/>
                    <a:ea typeface="Times New Roman" panose="02020603050405020304" pitchFamily="18" charset="0"/>
                  </a:rPr>
                  <a:t>Re</a:t>
                </a:r>
                <a:r>
                  <a:rPr lang="en-GB" sz="2000" baseline="-25000" dirty="0">
                    <a:latin typeface="Times New Roman" panose="02020603050405020304" pitchFamily="18" charset="0"/>
                    <a:ea typeface="Times New Roman" panose="02020603050405020304" pitchFamily="18" charset="0"/>
                  </a:rPr>
                  <a:t>26.5 </a:t>
                </a:r>
                <a:r>
                  <a:rPr lang="en-GB" sz="2000" b="0" dirty="0">
                    <a:effectLst/>
                    <a:latin typeface="Times New Roman" panose="02020603050405020304" pitchFamily="18" charset="0"/>
                    <a:cs typeface="Times New Roman" panose="02020603050405020304" pitchFamily="18" charset="0"/>
                  </a:rPr>
                  <a:t>and b)</a:t>
                </a:r>
                <a:r>
                  <a:rPr lang="en-GB" sz="2000" dirty="0">
                    <a:latin typeface="Times New Roman" panose="02020603050405020304" pitchFamily="18" charset="0"/>
                    <a:ea typeface="Times New Roman" panose="02020603050405020304" pitchFamily="18" charset="0"/>
                  </a:rPr>
                  <a:t> Mo</a:t>
                </a:r>
                <a:r>
                  <a:rPr lang="en-GB" sz="2000" baseline="-25000" dirty="0">
                    <a:latin typeface="Times New Roman" panose="02020603050405020304" pitchFamily="18" charset="0"/>
                    <a:ea typeface="Times New Roman" panose="02020603050405020304" pitchFamily="18" charset="0"/>
                  </a:rPr>
                  <a:t>67.1</a:t>
                </a:r>
                <a:r>
                  <a:rPr lang="en-GB" sz="2000" dirty="0">
                    <a:latin typeface="Times New Roman" panose="02020603050405020304" pitchFamily="18" charset="0"/>
                    <a:ea typeface="Times New Roman" panose="02020603050405020304" pitchFamily="18" charset="0"/>
                  </a:rPr>
                  <a:t>Re</a:t>
                </a:r>
                <a:r>
                  <a:rPr lang="en-GB" sz="2000" baseline="-25000" dirty="0">
                    <a:latin typeface="Times New Roman" panose="02020603050405020304" pitchFamily="18" charset="0"/>
                    <a:ea typeface="Times New Roman" panose="02020603050405020304" pitchFamily="18" charset="0"/>
                  </a:rPr>
                  <a:t>32.9</a:t>
                </a:r>
                <a:r>
                  <a:rPr lang="en-GB" sz="2000" b="0" dirty="0">
                    <a:effectLst/>
                    <a:latin typeface="Times New Roman" panose="02020603050405020304" pitchFamily="18" charset="0"/>
                    <a:cs typeface="Times New Roman" panose="02020603050405020304" pitchFamily="18" charset="0"/>
                  </a:rPr>
                  <a:t> alloys. </a:t>
                </a:r>
                <a:r>
                  <a:rPr lang="en-US" sz="2000" dirty="0">
                    <a:latin typeface="Times New Roman" panose="02020603050405020304" pitchFamily="18" charset="0"/>
                    <a:cs typeface="Times New Roman" panose="02020603050405020304" pitchFamily="18" charset="0"/>
                  </a:rPr>
                  <a:t>The red line shows the Sommerfeld-Debye model fitting</a:t>
                </a:r>
                <a:r>
                  <a:rPr lang="en-GB" sz="2000" b="0" dirty="0">
                    <a:effectLst/>
                    <a:latin typeface="Times New Roman" panose="02020603050405020304" pitchFamily="18" charset="0"/>
                    <a:cs typeface="Times New Roman" panose="02020603050405020304" pitchFamily="18" charset="0"/>
                  </a:rPr>
                  <a:t>.</a:t>
                </a:r>
                <a:endParaRPr lang="en-ZA"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1E36858-36BA-4225-F178-8269DB9B78F9}"/>
                  </a:ext>
                </a:extLst>
              </p:cNvPr>
              <p:cNvSpPr txBox="1">
                <a:spLocks noRot="1" noChangeAspect="1" noMove="1" noResize="1" noEditPoints="1" noAdjustHandles="1" noChangeArrowheads="1" noChangeShapeType="1" noTextEdit="1"/>
              </p:cNvSpPr>
              <p:nvPr/>
            </p:nvSpPr>
            <p:spPr>
              <a:xfrm>
                <a:off x="305343" y="5088139"/>
                <a:ext cx="11582401" cy="707886"/>
              </a:xfrm>
              <a:prstGeom prst="rect">
                <a:avLst/>
              </a:prstGeom>
              <a:blipFill>
                <a:blip r:embed="rId4"/>
                <a:stretch>
                  <a:fillRect t="-5172" b="-14655"/>
                </a:stretch>
              </a:blipFill>
            </p:spPr>
            <p:txBody>
              <a:bodyPr/>
              <a:lstStyle/>
              <a:p>
                <a:r>
                  <a:rPr lang="en-ZA">
                    <a:noFill/>
                  </a:rPr>
                  <a:t> </a:t>
                </a:r>
              </a:p>
            </p:txBody>
          </p:sp>
        </mc:Fallback>
      </mc:AlternateContent>
      <p:sp>
        <p:nvSpPr>
          <p:cNvPr id="5" name="Rectangle 4">
            <a:extLst>
              <a:ext uri="{FF2B5EF4-FFF2-40B4-BE49-F238E27FC236}">
                <a16:creationId xmlns:a16="http://schemas.microsoft.com/office/drawing/2014/main" id="{CA0C954B-A55B-A90F-62F3-10E625221770}"/>
              </a:ext>
            </a:extLst>
          </p:cNvPr>
          <p:cNvSpPr/>
          <p:nvPr/>
        </p:nvSpPr>
        <p:spPr>
          <a:xfrm>
            <a:off x="4925991" y="0"/>
            <a:ext cx="2557036" cy="545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
        <p:nvSpPr>
          <p:cNvPr id="6" name="Text Box 9">
            <a:extLst>
              <a:ext uri="{FF2B5EF4-FFF2-40B4-BE49-F238E27FC236}">
                <a16:creationId xmlns:a16="http://schemas.microsoft.com/office/drawing/2014/main" id="{6A85C46D-4A48-1D04-CC21-764BF68069A1}"/>
              </a:ext>
            </a:extLst>
          </p:cNvPr>
          <p:cNvSpPr txBox="1"/>
          <p:nvPr/>
        </p:nvSpPr>
        <p:spPr>
          <a:xfrm>
            <a:off x="6881162" y="3476616"/>
            <a:ext cx="51857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ZA" sz="2800" dirty="0">
                <a:latin typeface="Sabon"/>
                <a:ea typeface="Times New Roman" panose="02020603050405020304" pitchFamily="18" charset="0"/>
                <a:cs typeface="Times New Roman" panose="02020603050405020304" pitchFamily="18" charset="0"/>
              </a:rPr>
              <a:t>b</a:t>
            </a:r>
            <a:endParaRPr lang="en-ZA" sz="2800" dirty="0">
              <a:effectLst/>
              <a:latin typeface="Sabon"/>
              <a:ea typeface="Times New Roman" panose="02020603050405020304" pitchFamily="18" charset="0"/>
              <a:cs typeface="Times New Roman" panose="02020603050405020304" pitchFamily="18" charset="0"/>
            </a:endParaRPr>
          </a:p>
        </p:txBody>
      </p:sp>
      <p:sp>
        <p:nvSpPr>
          <p:cNvPr id="7" name="Text Box 9">
            <a:extLst>
              <a:ext uri="{FF2B5EF4-FFF2-40B4-BE49-F238E27FC236}">
                <a16:creationId xmlns:a16="http://schemas.microsoft.com/office/drawing/2014/main" id="{6753899A-785F-4D00-1C64-9A34B9E888EF}"/>
              </a:ext>
            </a:extLst>
          </p:cNvPr>
          <p:cNvSpPr txBox="1"/>
          <p:nvPr/>
        </p:nvSpPr>
        <p:spPr>
          <a:xfrm>
            <a:off x="728785" y="3462328"/>
            <a:ext cx="510745" cy="56000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2800" dirty="0">
                <a:latin typeface="Sabon"/>
                <a:ea typeface="Times New Roman" panose="02020603050405020304" pitchFamily="18" charset="0"/>
                <a:cs typeface="Times New Roman" panose="02020603050405020304" pitchFamily="18" charset="0"/>
              </a:rPr>
              <a:t>a</a:t>
            </a:r>
            <a:endParaRPr lang="en-ZA" sz="2800" dirty="0">
              <a:effectLst/>
              <a:latin typeface="Sabon"/>
              <a:ea typeface="Times New Roman" panose="02020603050405020304" pitchFamily="18" charset="0"/>
              <a:cs typeface="Times New Roman" panose="02020603050405020304" pitchFamily="18" charset="0"/>
            </a:endParaRPr>
          </a:p>
        </p:txBody>
      </p:sp>
      <p:sp>
        <p:nvSpPr>
          <p:cNvPr id="8" name="Slide Number Placeholder 1">
            <a:extLst>
              <a:ext uri="{FF2B5EF4-FFF2-40B4-BE49-F238E27FC236}">
                <a16:creationId xmlns:a16="http://schemas.microsoft.com/office/drawing/2014/main" id="{1397DC89-EB74-7BF3-30C4-9D3CD724B67E}"/>
              </a:ext>
            </a:extLst>
          </p:cNvPr>
          <p:cNvSpPr>
            <a:spLocks noGrp="1"/>
          </p:cNvSpPr>
          <p:nvPr>
            <p:ph type="sldNum" sz="quarter" idx="12"/>
          </p:nvPr>
        </p:nvSpPr>
        <p:spPr>
          <a:xfrm>
            <a:off x="11625335" y="6043427"/>
            <a:ext cx="551167" cy="365125"/>
          </a:xfrm>
          <a:solidFill>
            <a:srgbClr val="00B0F0"/>
          </a:solidFill>
        </p:spPr>
        <p:txBody>
          <a:bodyPr/>
          <a:lstStyle/>
          <a:p>
            <a:fld id="{5BC131B6-BBAC-4EF4-8003-2626E0CD8D9C}" type="slidenum">
              <a:rPr lang="en-ZA" sz="1800" smtClean="0">
                <a:solidFill>
                  <a:schemeClr val="bg1"/>
                </a:solidFill>
              </a:rPr>
              <a:t>25</a:t>
            </a:fld>
            <a:endParaRPr lang="en-ZA" sz="1800" dirty="0">
              <a:solidFill>
                <a:schemeClr val="bg1"/>
              </a:solidFill>
            </a:endParaRPr>
          </a:p>
        </p:txBody>
      </p:sp>
    </p:spTree>
    <p:extLst>
      <p:ext uri="{BB962C8B-B14F-4D97-AF65-F5344CB8AC3E}">
        <p14:creationId xmlns:p14="http://schemas.microsoft.com/office/powerpoint/2010/main" val="3403926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D4F40-D62F-A847-3A31-9DC22238EEB8}"/>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2" name="Table 1">
                <a:extLst>
                  <a:ext uri="{FF2B5EF4-FFF2-40B4-BE49-F238E27FC236}">
                    <a16:creationId xmlns:a16="http://schemas.microsoft.com/office/drawing/2014/main" id="{08B33B85-C2D7-82C8-3BC5-D13A5B1B2589}"/>
                  </a:ext>
                </a:extLst>
              </p:cNvPr>
              <p:cNvGraphicFramePr>
                <a:graphicFrameLocks noGrp="1"/>
              </p:cNvGraphicFramePr>
              <p:nvPr>
                <p:extLst>
                  <p:ext uri="{D42A27DB-BD31-4B8C-83A1-F6EECF244321}">
                    <p14:modId xmlns:p14="http://schemas.microsoft.com/office/powerpoint/2010/main" val="3998684001"/>
                  </p:ext>
                </p:extLst>
              </p:nvPr>
            </p:nvGraphicFramePr>
            <p:xfrm>
              <a:off x="901659" y="697089"/>
              <a:ext cx="10388680" cy="4742292"/>
            </p:xfrm>
            <a:graphic>
              <a:graphicData uri="http://schemas.openxmlformats.org/drawingml/2006/table">
                <a:tbl>
                  <a:tblPr firstRow="1" firstCol="1" bandRow="1">
                    <a:tableStyleId>{284E427A-3D55-4303-BF80-6455036E1DE7}</a:tableStyleId>
                  </a:tblPr>
                  <a:tblGrid>
                    <a:gridCol w="2077736">
                      <a:extLst>
                        <a:ext uri="{9D8B030D-6E8A-4147-A177-3AD203B41FA5}">
                          <a16:colId xmlns:a16="http://schemas.microsoft.com/office/drawing/2014/main" val="2837275681"/>
                        </a:ext>
                      </a:extLst>
                    </a:gridCol>
                    <a:gridCol w="2077736">
                      <a:extLst>
                        <a:ext uri="{9D8B030D-6E8A-4147-A177-3AD203B41FA5}">
                          <a16:colId xmlns:a16="http://schemas.microsoft.com/office/drawing/2014/main" val="1479059218"/>
                        </a:ext>
                      </a:extLst>
                    </a:gridCol>
                    <a:gridCol w="2077736">
                      <a:extLst>
                        <a:ext uri="{9D8B030D-6E8A-4147-A177-3AD203B41FA5}">
                          <a16:colId xmlns:a16="http://schemas.microsoft.com/office/drawing/2014/main" val="3886879069"/>
                        </a:ext>
                      </a:extLst>
                    </a:gridCol>
                    <a:gridCol w="2077736">
                      <a:extLst>
                        <a:ext uri="{9D8B030D-6E8A-4147-A177-3AD203B41FA5}">
                          <a16:colId xmlns:a16="http://schemas.microsoft.com/office/drawing/2014/main" val="490932623"/>
                        </a:ext>
                      </a:extLst>
                    </a:gridCol>
                    <a:gridCol w="2077736">
                      <a:extLst>
                        <a:ext uri="{9D8B030D-6E8A-4147-A177-3AD203B41FA5}">
                          <a16:colId xmlns:a16="http://schemas.microsoft.com/office/drawing/2014/main" val="2689936473"/>
                        </a:ext>
                      </a:extLst>
                    </a:gridCol>
                  </a:tblGrid>
                  <a:tr h="920212">
                    <a:tc gridSpan="5">
                      <a:txBody>
                        <a:bodyPr/>
                        <a:lstStyle/>
                        <a:p>
                          <a:pPr algn="just">
                            <a:buNone/>
                          </a:pPr>
                          <a:r>
                            <a:rPr lang="en-GB" sz="2000" dirty="0">
                              <a:effectLst/>
                              <a:latin typeface="Times New Roman" panose="02020603050405020304" pitchFamily="18" charset="0"/>
                              <a:cs typeface="Times New Roman" panose="02020603050405020304" pitchFamily="18" charset="0"/>
                            </a:rPr>
                            <a:t> </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en-ZA" sz="2000" cap="none" dirty="0">
                              <a:ln>
                                <a:noFill/>
                              </a:ln>
                              <a:solidFill>
                                <a:schemeClr val="tx1"/>
                              </a:solidFill>
                              <a:effectLst/>
                              <a:latin typeface="Times New Roman" panose="02020603050405020304" pitchFamily="18" charset="0"/>
                              <a:ea typeface="Aptos" panose="020B0004020202020204" pitchFamily="34" charset="0"/>
                            </a:rPr>
                            <a:t>Mo</a:t>
                          </a:r>
                          <a:r>
                            <a:rPr lang="en-ZA" sz="2000" cap="none" baseline="-25000" dirty="0">
                              <a:ln>
                                <a:noFill/>
                              </a:ln>
                              <a:solidFill>
                                <a:schemeClr val="tx1"/>
                              </a:solidFill>
                              <a:effectLst/>
                              <a:latin typeface="Times New Roman" panose="02020603050405020304" pitchFamily="18" charset="0"/>
                              <a:ea typeface="Aptos" panose="020B0004020202020204" pitchFamily="34" charset="0"/>
                            </a:rPr>
                            <a:t>(1</a:t>
                          </a:r>
                          <a:r>
                            <a:rPr lang="en-ZA" sz="2000" i="1" cap="none" baseline="-25000" dirty="0">
                              <a:ln>
                                <a:noFill/>
                              </a:ln>
                              <a:solidFill>
                                <a:schemeClr val="tx1"/>
                              </a:solidFill>
                              <a:effectLst/>
                              <a:latin typeface="Times New Roman" panose="02020603050405020304" pitchFamily="18" charset="0"/>
                              <a:ea typeface="Aptos" panose="020B0004020202020204" pitchFamily="34" charset="0"/>
                            </a:rPr>
                            <a:t>-x</a:t>
                          </a:r>
                          <a:r>
                            <a:rPr lang="en-ZA" sz="2000" cap="none" baseline="-25000" dirty="0">
                              <a:ln>
                                <a:noFill/>
                              </a:ln>
                              <a:solidFill>
                                <a:schemeClr val="tx1"/>
                              </a:solidFill>
                              <a:effectLst/>
                              <a:latin typeface="Times New Roman" panose="02020603050405020304" pitchFamily="18" charset="0"/>
                              <a:ea typeface="Aptos" panose="020B0004020202020204" pitchFamily="34" charset="0"/>
                            </a:rPr>
                            <a:t>)</a:t>
                          </a:r>
                          <a:r>
                            <a:rPr lang="en-ZA" sz="2000" cap="none" dirty="0">
                              <a:ln>
                                <a:noFill/>
                              </a:ln>
                              <a:solidFill>
                                <a:schemeClr val="tx1"/>
                              </a:solidFill>
                              <a:effectLst/>
                              <a:latin typeface="Times New Roman" panose="02020603050405020304" pitchFamily="18" charset="0"/>
                              <a:ea typeface="Aptos" panose="020B0004020202020204" pitchFamily="34" charset="0"/>
                            </a:rPr>
                            <a:t>Re</a:t>
                          </a:r>
                          <a:r>
                            <a:rPr lang="en-ZA" sz="2000" i="1" cap="none" baseline="-25000" dirty="0">
                              <a:ln>
                                <a:noFill/>
                              </a:ln>
                              <a:solidFill>
                                <a:schemeClr val="tx1"/>
                              </a:solidFill>
                              <a:effectLst/>
                              <a:latin typeface="Times New Roman" panose="02020603050405020304" pitchFamily="18" charset="0"/>
                              <a:ea typeface="Aptos" panose="020B0004020202020204" pitchFamily="34" charset="0"/>
                            </a:rPr>
                            <a:t>x</a:t>
                          </a:r>
                          <a:r>
                            <a:rPr lang="en-ZA" sz="2000" cap="none"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ZA"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879600025"/>
                      </a:ext>
                    </a:extLst>
                  </a:tr>
                  <a:tr h="920212">
                    <a:tc>
                      <a:txBody>
                        <a:bodyPr/>
                        <a:lstStyle/>
                        <a:p>
                          <a:pPr algn="just">
                            <a:buNone/>
                          </a:pPr>
                          <a:r>
                            <a:rPr lang="en-GB" sz="2000" dirty="0">
                              <a:effectLst/>
                              <a:latin typeface="Times New Roman" panose="02020603050405020304" pitchFamily="18" charset="0"/>
                              <a:cs typeface="Times New Roman" panose="02020603050405020304" pitchFamily="18" charset="0"/>
                            </a:rPr>
                            <a:t> </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gridSpan="2">
                      <a:txBody>
                        <a:bodyPr/>
                        <a:lstStyle/>
                        <a:p>
                          <a:pPr algn="just">
                            <a:buNone/>
                          </a:pPr>
                          <a14:m>
                            <m:oMathPara xmlns:m="http://schemas.openxmlformats.org/officeDocument/2006/math">
                              <m:oMathParaPr>
                                <m:jc m:val="centerGroup"/>
                              </m:oMathParaPr>
                              <m:oMath xmlns:m="http://schemas.openxmlformats.org/officeDocument/2006/math">
                                <m:r>
                                  <a:rPr lang="en-GB" sz="2000" smtClean="0">
                                    <a:effectLst/>
                                    <a:latin typeface="Cambria Math" panose="02040503050406030204" pitchFamily="18" charset="0"/>
                                  </a:rPr>
                                  <m:t>𝑥</m:t>
                                </m:r>
                                <m:r>
                                  <a:rPr lang="en-GB" sz="2000" smtClean="0">
                                    <a:effectLst/>
                                    <a:latin typeface="Cambria Math" panose="02040503050406030204" pitchFamily="18" charset="0"/>
                                  </a:rPr>
                                  <m:t>=0.33</m:t>
                                </m:r>
                              </m:oMath>
                            </m:oMathPara>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hMerge="1">
                      <a:txBody>
                        <a:bodyPr/>
                        <a:lstStyle/>
                        <a:p>
                          <a:endParaRPr lang="en-ZA"/>
                        </a:p>
                      </a:txBody>
                      <a:tcPr/>
                    </a:tc>
                    <a:tc gridSpan="2">
                      <a:txBody>
                        <a:bodyPr/>
                        <a:lstStyle/>
                        <a:p>
                          <a:pPr algn="just">
                            <a:buNone/>
                          </a:pPr>
                          <a14:m>
                            <m:oMathPara xmlns:m="http://schemas.openxmlformats.org/officeDocument/2006/math">
                              <m:oMathParaPr>
                                <m:jc m:val="centerGroup"/>
                              </m:oMathParaPr>
                              <m:oMath xmlns:m="http://schemas.openxmlformats.org/officeDocument/2006/math">
                                <m:r>
                                  <a:rPr lang="en-GB" sz="2000" smtClean="0">
                                    <a:effectLst/>
                                    <a:latin typeface="Cambria Math" panose="02040503050406030204" pitchFamily="18" charset="0"/>
                                  </a:rPr>
                                  <m:t>𝑥</m:t>
                                </m:r>
                                <m:r>
                                  <a:rPr lang="en-GB" sz="2000" smtClean="0">
                                    <a:effectLst/>
                                    <a:latin typeface="Cambria Math" panose="02040503050406030204" pitchFamily="18" charset="0"/>
                                  </a:rPr>
                                  <m:t>=0.27</m:t>
                                </m:r>
                              </m:oMath>
                            </m:oMathPara>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hMerge="1">
                      <a:txBody>
                        <a:bodyPr/>
                        <a:lstStyle/>
                        <a:p>
                          <a:endParaRPr lang="en-ZA"/>
                        </a:p>
                      </a:txBody>
                      <a:tcPr/>
                    </a:tc>
                    <a:extLst>
                      <a:ext uri="{0D108BD9-81ED-4DB2-BD59-A6C34878D82A}">
                        <a16:rowId xmlns:a16="http://schemas.microsoft.com/office/drawing/2014/main" val="3435351783"/>
                      </a:ext>
                    </a:extLst>
                  </a:tr>
                  <a:tr h="920212">
                    <a:tc>
                      <a:txBody>
                        <a:bodyPr/>
                        <a:lstStyle/>
                        <a:p>
                          <a:pPr algn="just">
                            <a:buNone/>
                          </a:pPr>
                          <a:r>
                            <a:rPr lang="en-GB" sz="2000">
                              <a:effectLst/>
                              <a:latin typeface="Times New Roman" panose="02020603050405020304" pitchFamily="18" charset="0"/>
                              <a:cs typeface="Times New Roman" panose="02020603050405020304" pitchFamily="18" charset="0"/>
                            </a:rPr>
                            <a:t> </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just">
                            <a:buNone/>
                          </a:pPr>
                          <a:r>
                            <a:rPr lang="en-GB" sz="2000">
                              <a:effectLst/>
                              <a:latin typeface="Times New Roman" panose="02020603050405020304" pitchFamily="18" charset="0"/>
                              <a:cs typeface="Times New Roman" panose="02020603050405020304" pitchFamily="18" charset="0"/>
                            </a:rPr>
                            <a:t>Value</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l">
                            <a:buNone/>
                          </a:pPr>
                          <a:r>
                            <a:rPr lang="en-GB" sz="2000" dirty="0">
                              <a:effectLst/>
                              <a:latin typeface="Times New Roman" panose="02020603050405020304" pitchFamily="18" charset="0"/>
                              <a:cs typeface="Times New Roman" panose="02020603050405020304" pitchFamily="18" charset="0"/>
                            </a:rPr>
                            <a:t>Error</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just">
                            <a:buNone/>
                          </a:pPr>
                          <a:r>
                            <a:rPr lang="en-GB" sz="2000">
                              <a:effectLst/>
                              <a:latin typeface="Times New Roman" panose="02020603050405020304" pitchFamily="18" charset="0"/>
                              <a:cs typeface="Times New Roman" panose="02020603050405020304" pitchFamily="18" charset="0"/>
                            </a:rPr>
                            <a:t>Value</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just">
                            <a:buNone/>
                          </a:pPr>
                          <a:r>
                            <a:rPr lang="en-GB" sz="2000">
                              <a:effectLst/>
                              <a:latin typeface="Times New Roman" panose="02020603050405020304" pitchFamily="18" charset="0"/>
                              <a:cs typeface="Times New Roman" panose="02020603050405020304" pitchFamily="18" charset="0"/>
                            </a:rPr>
                            <a:t>Error</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extLst>
                      <a:ext uri="{0D108BD9-81ED-4DB2-BD59-A6C34878D82A}">
                        <a16:rowId xmlns:a16="http://schemas.microsoft.com/office/drawing/2014/main" val="2809121621"/>
                      </a:ext>
                    </a:extLst>
                  </a:tr>
                  <a:tr h="990828">
                    <a:tc>
                      <a:txBody>
                        <a:bodyPr/>
                        <a:lstStyle/>
                        <a:p>
                          <a:pPr algn="l">
                            <a:buNone/>
                          </a:pPr>
                          <a14:m>
                            <m:oMath xmlns:m="http://schemas.openxmlformats.org/officeDocument/2006/math">
                              <m:r>
                                <a:rPr lang="en-GB" sz="2000" smtClean="0">
                                  <a:effectLst/>
                                  <a:latin typeface="Cambria Math" panose="02040503050406030204" pitchFamily="18" charset="0"/>
                                </a:rPr>
                                <m:t>𝛾</m:t>
                              </m:r>
                            </m:oMath>
                          </a14:m>
                          <a:r>
                            <a:rPr lang="en-ZA"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m:rPr>
                                  <m:sty m:val="p"/>
                                </m:rPr>
                                <a:rPr lang="en-ZA" sz="2000" b="0" i="0" dirty="0" smtClean="0">
                                  <a:solidFill>
                                    <a:srgbClr val="000000"/>
                                  </a:solidFill>
                                  <a:effectLst/>
                                  <a:latin typeface="Cambria Math" panose="02040503050406030204" pitchFamily="18" charset="0"/>
                                  <a:cs typeface="Times New Roman" panose="02020603050405020304" pitchFamily="18" charset="0"/>
                                </a:rPr>
                                <m:t>J</m:t>
                              </m:r>
                              <m:r>
                                <a:rPr lang="en-ZA" sz="2000" b="0" i="0" dirty="0" smtClean="0">
                                  <a:solidFill>
                                    <a:srgbClr val="000000"/>
                                  </a:solidFill>
                                  <a:effectLst/>
                                  <a:latin typeface="Cambria Math" panose="02040503050406030204" pitchFamily="18" charset="0"/>
                                  <a:cs typeface="Times New Roman" panose="02020603050405020304" pitchFamily="18" charset="0"/>
                                </a:rPr>
                                <m:t>.</m:t>
                              </m:r>
                              <m:sSup>
                                <m:sSupPr>
                                  <m:ctrlPr>
                                    <a:rPr lang="en-ZA" sz="2000" b="0" i="1" dirty="0" smtClean="0">
                                      <a:solidFill>
                                        <a:srgbClr val="000000"/>
                                      </a:solidFill>
                                      <a:effectLst/>
                                      <a:latin typeface="Cambria Math" panose="02040503050406030204" pitchFamily="18" charset="0"/>
                                      <a:cs typeface="Times New Roman" panose="02020603050405020304" pitchFamily="18" charset="0"/>
                                    </a:rPr>
                                  </m:ctrlPr>
                                </m:sSupPr>
                                <m:e>
                                  <m:r>
                                    <a:rPr lang="en-ZA" sz="2000" b="0" i="1" dirty="0" smtClean="0">
                                      <a:solidFill>
                                        <a:srgbClr val="000000"/>
                                      </a:solidFill>
                                      <a:effectLst/>
                                      <a:latin typeface="Cambria Math" panose="02040503050406030204" pitchFamily="18" charset="0"/>
                                      <a:cs typeface="Times New Roman" panose="02020603050405020304" pitchFamily="18" charset="0"/>
                                    </a:rPr>
                                    <m:t>𝐾</m:t>
                                  </m:r>
                                </m:e>
                                <m:sup>
                                  <m:r>
                                    <a:rPr lang="en-ZA" sz="2000" b="0" i="1" dirty="0" smtClean="0">
                                      <a:solidFill>
                                        <a:srgbClr val="000000"/>
                                      </a:solidFill>
                                      <a:effectLst/>
                                      <a:latin typeface="Cambria Math" panose="02040503050406030204" pitchFamily="18" charset="0"/>
                                      <a:cs typeface="Times New Roman" panose="02020603050405020304" pitchFamily="18" charset="0"/>
                                    </a:rPr>
                                    <m:t>−1</m:t>
                                  </m:r>
                                </m:sup>
                              </m:sSup>
                              <m:r>
                                <a:rPr lang="en-ZA" sz="2000" b="0" i="1" dirty="0" smtClean="0">
                                  <a:solidFill>
                                    <a:srgbClr val="000000"/>
                                  </a:solidFill>
                                  <a:effectLst/>
                                  <a:latin typeface="Cambria Math" panose="02040503050406030204" pitchFamily="18" charset="0"/>
                                  <a:cs typeface="Times New Roman" panose="02020603050405020304" pitchFamily="18" charset="0"/>
                                </a:rPr>
                                <m:t>)</m:t>
                              </m:r>
                            </m:oMath>
                          </a14:m>
                          <a:endParaRPr lang="en-ZA"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l">
                            <a:buNone/>
                          </a:pPr>
                          <a:r>
                            <a:rPr lang="en-GB" sz="2000" dirty="0">
                              <a:effectLst/>
                              <a:latin typeface="Times New Roman" panose="02020603050405020304" pitchFamily="18" charset="0"/>
                              <a:cs typeface="Times New Roman" panose="02020603050405020304" pitchFamily="18" charset="0"/>
                            </a:rPr>
                            <a:t>8.02</a:t>
                          </a:r>
                          <a14:m>
                            <m:oMath xmlns:m="http://schemas.openxmlformats.org/officeDocument/2006/math">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−9</m:t>
                                  </m:r>
                                </m:sup>
                              </m:sSup>
                            </m:oMath>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l">
                            <a:buNone/>
                          </a:pPr>
                          <a14:m>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oMath>
                          </a14:m>
                          <a:r>
                            <a:rPr lang="en-US" sz="2000" dirty="0">
                              <a:effectLst/>
                              <a:latin typeface="Times New Roman" panose="02020603050405020304" pitchFamily="18" charset="0"/>
                              <a:cs typeface="Times New Roman" panose="02020603050405020304" pitchFamily="18" charset="0"/>
                            </a:rPr>
                            <a:t>6</a:t>
                          </a:r>
                          <a14:m>
                            <m:oMath xmlns:m="http://schemas.openxmlformats.org/officeDocument/2006/math">
                              <m:r>
                                <a:rPr lang="en-ZA" sz="2000" b="0" i="0" smtClean="0">
                                  <a:effectLst/>
                                  <a:latin typeface="Cambria Math" panose="02040503050406030204" pitchFamily="18" charset="0"/>
                                  <a:ea typeface="Cambria Math" panose="02040503050406030204" pitchFamily="18" charset="0"/>
                                </a:rPr>
                                <m:t>.40</m:t>
                              </m:r>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−11</m:t>
                                  </m:r>
                                </m:sup>
                              </m:sSup>
                            </m:oMath>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l">
                            <a:buNone/>
                          </a:pPr>
                          <a:r>
                            <a:rPr lang="en-GB" sz="2000" dirty="0">
                              <a:effectLst/>
                              <a:latin typeface="Times New Roman" panose="02020603050405020304" pitchFamily="18" charset="0"/>
                              <a:cs typeface="Times New Roman" panose="02020603050405020304" pitchFamily="18" charset="0"/>
                            </a:rPr>
                            <a:t>7.0</a:t>
                          </a:r>
                          <a14:m>
                            <m:oMath xmlns:m="http://schemas.openxmlformats.org/officeDocument/2006/math">
                              <m:r>
                                <a:rPr lang="en-ZA" sz="2000" b="0" i="0" smtClean="0">
                                  <a:effectLst/>
                                  <a:latin typeface="Cambria Math" panose="02040503050406030204" pitchFamily="18" charset="0"/>
                                  <a:ea typeface="Cambria Math" panose="02040503050406030204" pitchFamily="18" charset="0"/>
                                </a:rPr>
                                <m:t>6</m:t>
                              </m:r>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−9</m:t>
                                  </m:r>
                                </m:sup>
                              </m:sSup>
                            </m:oMath>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l">
                            <a:buNone/>
                          </a:pPr>
                          <a14:m>
                            <m:oMathPara xmlns:m="http://schemas.openxmlformats.org/officeDocument/2006/math">
                              <m:oMathParaPr>
                                <m:jc m:val="centerGroup"/>
                              </m:oMathParaPr>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r>
                                  <a:rPr lang="en-ZA" sz="2000" b="0" i="0" smtClean="0">
                                    <a:effectLst/>
                                    <a:latin typeface="Cambria Math" panose="02040503050406030204" pitchFamily="18" charset="0"/>
                                  </a:rPr>
                                  <m:t>4.27</m:t>
                                </m:r>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−11</m:t>
                                    </m:r>
                                  </m:sup>
                                </m:sSup>
                              </m:oMath>
                            </m:oMathPara>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extLst>
                      <a:ext uri="{0D108BD9-81ED-4DB2-BD59-A6C34878D82A}">
                        <a16:rowId xmlns:a16="http://schemas.microsoft.com/office/drawing/2014/main" val="230574843"/>
                      </a:ext>
                    </a:extLst>
                  </a:tr>
                  <a:tr h="990828">
                    <a:tc>
                      <a:txBody>
                        <a:bodyPr/>
                        <a:lstStyle/>
                        <a:p>
                          <a:pPr algn="l">
                            <a:buNone/>
                          </a:pPr>
                          <a14:m>
                            <m:oMath xmlns:m="http://schemas.openxmlformats.org/officeDocument/2006/math">
                              <m:r>
                                <a:rPr lang="en-GB" sz="2000" smtClean="0">
                                  <a:effectLst/>
                                  <a:latin typeface="Cambria Math" panose="02040503050406030204" pitchFamily="18" charset="0"/>
                                </a:rPr>
                                <m:t>𝛽</m:t>
                              </m:r>
                            </m:oMath>
                          </a14:m>
                          <a:r>
                            <a:rPr lang="en-ZA"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m:rPr>
                                  <m:sty m:val="p"/>
                                </m:rPr>
                                <a:rPr lang="en-ZA" sz="2000" b="0" i="0" dirty="0" smtClean="0">
                                  <a:solidFill>
                                    <a:srgbClr val="000000"/>
                                  </a:solidFill>
                                  <a:effectLst/>
                                  <a:latin typeface="Cambria Math" panose="02040503050406030204" pitchFamily="18" charset="0"/>
                                  <a:cs typeface="Times New Roman" panose="02020603050405020304" pitchFamily="18" charset="0"/>
                                </a:rPr>
                                <m:t>J</m:t>
                              </m:r>
                              <m:r>
                                <a:rPr lang="en-ZA" sz="2000" b="0" i="0" dirty="0" smtClean="0">
                                  <a:solidFill>
                                    <a:srgbClr val="000000"/>
                                  </a:solidFill>
                                  <a:effectLst/>
                                  <a:latin typeface="Cambria Math" panose="02040503050406030204" pitchFamily="18" charset="0"/>
                                  <a:cs typeface="Times New Roman" panose="02020603050405020304" pitchFamily="18" charset="0"/>
                                </a:rPr>
                                <m:t>.</m:t>
                              </m:r>
                              <m:sSup>
                                <m:sSupPr>
                                  <m:ctrlPr>
                                    <a:rPr lang="en-ZA" sz="2000" b="0" i="1" dirty="0" smtClean="0">
                                      <a:solidFill>
                                        <a:srgbClr val="000000"/>
                                      </a:solidFill>
                                      <a:effectLst/>
                                      <a:latin typeface="Cambria Math" panose="02040503050406030204" pitchFamily="18" charset="0"/>
                                      <a:cs typeface="Times New Roman" panose="02020603050405020304" pitchFamily="18" charset="0"/>
                                    </a:rPr>
                                  </m:ctrlPr>
                                </m:sSupPr>
                                <m:e>
                                  <m:r>
                                    <a:rPr lang="en-ZA" sz="2000" b="0" i="1" dirty="0" smtClean="0">
                                      <a:solidFill>
                                        <a:srgbClr val="000000"/>
                                      </a:solidFill>
                                      <a:effectLst/>
                                      <a:latin typeface="Cambria Math" panose="02040503050406030204" pitchFamily="18" charset="0"/>
                                      <a:cs typeface="Times New Roman" panose="02020603050405020304" pitchFamily="18" charset="0"/>
                                    </a:rPr>
                                    <m:t>𝐾</m:t>
                                  </m:r>
                                </m:e>
                                <m:sup>
                                  <m:r>
                                    <a:rPr lang="en-ZA" sz="2000" b="0" i="1" dirty="0" smtClean="0">
                                      <a:solidFill>
                                        <a:srgbClr val="000000"/>
                                      </a:solidFill>
                                      <a:effectLst/>
                                      <a:latin typeface="Cambria Math" panose="02040503050406030204" pitchFamily="18" charset="0"/>
                                      <a:cs typeface="Times New Roman" panose="02020603050405020304" pitchFamily="18" charset="0"/>
                                    </a:rPr>
                                    <m:t>−4</m:t>
                                  </m:r>
                                </m:sup>
                              </m:sSup>
                              <m:r>
                                <a:rPr lang="en-ZA" sz="2000" b="0" i="1" dirty="0" smtClean="0">
                                  <a:solidFill>
                                    <a:srgbClr val="000000"/>
                                  </a:solidFill>
                                  <a:effectLst/>
                                  <a:latin typeface="Cambria Math" panose="02040503050406030204" pitchFamily="18" charset="0"/>
                                  <a:cs typeface="Times New Roman" panose="02020603050405020304" pitchFamily="18" charset="0"/>
                                </a:rPr>
                                <m:t>)</m:t>
                              </m:r>
                            </m:oMath>
                          </a14:m>
                          <a:endParaRPr lang="en-ZA"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l">
                            <a:buNone/>
                          </a:pPr>
                          <a:r>
                            <a:rPr lang="en-GB" sz="2000" dirty="0">
                              <a:effectLst/>
                              <a:latin typeface="Times New Roman" panose="02020603050405020304" pitchFamily="18" charset="0"/>
                              <a:cs typeface="Times New Roman" panose="02020603050405020304" pitchFamily="18" charset="0"/>
                            </a:rPr>
                            <a:t>1</a:t>
                          </a:r>
                          <a14:m>
                            <m:oMath xmlns:m="http://schemas.openxmlformats.org/officeDocument/2006/math">
                              <m:r>
                                <a:rPr lang="en-ZA" sz="2000" b="0" i="0" smtClean="0">
                                  <a:effectLst/>
                                  <a:latin typeface="Cambria Math" panose="02040503050406030204" pitchFamily="18" charset="0"/>
                                  <a:ea typeface="Cambria Math" panose="02040503050406030204" pitchFamily="18" charset="0"/>
                                </a:rPr>
                                <m:t>.42</m:t>
                              </m:r>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−13</m:t>
                                  </m:r>
                                </m:sup>
                              </m:sSup>
                            </m:oMath>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l">
                            <a:buNone/>
                          </a:pPr>
                          <a14:m>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oMath>
                          </a14:m>
                          <a:r>
                            <a:rPr lang="en-US" sz="2000" dirty="0">
                              <a:effectLst/>
                              <a:latin typeface="Times New Roman" panose="02020603050405020304" pitchFamily="18" charset="0"/>
                              <a:cs typeface="Times New Roman" panose="02020603050405020304" pitchFamily="18" charset="0"/>
                            </a:rPr>
                            <a:t>1</a:t>
                          </a:r>
                          <a14:m>
                            <m:oMath xmlns:m="http://schemas.openxmlformats.org/officeDocument/2006/math">
                              <m:r>
                                <a:rPr lang="en-ZA" sz="2000" b="0" i="0" smtClean="0">
                                  <a:effectLst/>
                                  <a:latin typeface="Cambria Math" panose="02040503050406030204" pitchFamily="18" charset="0"/>
                                  <a:ea typeface="Cambria Math" panose="02040503050406030204" pitchFamily="18" charset="0"/>
                                </a:rPr>
                                <m:t>.87</m:t>
                              </m:r>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−14</m:t>
                                  </m:r>
                                </m:sup>
                              </m:sSup>
                            </m:oMath>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l">
                            <a:buNone/>
                          </a:pPr>
                          <a:r>
                            <a:rPr lang="en-GB" sz="2000" dirty="0">
                              <a:effectLst/>
                              <a:latin typeface="Times New Roman" panose="02020603050405020304" pitchFamily="18" charset="0"/>
                              <a:cs typeface="Times New Roman" panose="02020603050405020304" pitchFamily="18" charset="0"/>
                            </a:rPr>
                            <a:t>1</a:t>
                          </a:r>
                          <a14:m>
                            <m:oMath xmlns:m="http://schemas.openxmlformats.org/officeDocument/2006/math">
                              <m:r>
                                <a:rPr lang="en-ZA" sz="2000" b="0" i="0" smtClean="0">
                                  <a:effectLst/>
                                  <a:latin typeface="Cambria Math" panose="02040503050406030204" pitchFamily="18" charset="0"/>
                                  <a:ea typeface="Cambria Math" panose="02040503050406030204" pitchFamily="18" charset="0"/>
                                </a:rPr>
                                <m:t>.68</m:t>
                              </m:r>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−13</m:t>
                                  </m:r>
                                </m:sup>
                              </m:sSup>
                            </m:oMath>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l">
                            <a:buNone/>
                          </a:pPr>
                          <a14:m>
                            <m:oMathPara xmlns:m="http://schemas.openxmlformats.org/officeDocument/2006/math">
                              <m:oMathParaPr>
                                <m:jc m:val="left"/>
                              </m:oMathParaPr>
                              <m:oMath xmlns:m="http://schemas.openxmlformats.org/officeDocument/2006/math">
                                <m:r>
                                  <m:rPr>
                                    <m:nor/>
                                  </m:rPr>
                                  <a:rPr lang="en-US" sz="2000" smtClean="0">
                                    <a:effectLst/>
                                    <a:latin typeface="Times New Roman" panose="02020603050405020304" pitchFamily="18" charset="0"/>
                                    <a:cs typeface="Times New Roman" panose="02020603050405020304" pitchFamily="18" charset="0"/>
                                  </a:rPr>
                                  <m:t>±</m:t>
                                </m:r>
                                <m:r>
                                  <a:rPr lang="en-ZA" sz="2000" b="0" i="1" smtClean="0">
                                    <a:effectLst/>
                                    <a:latin typeface="Cambria Math" panose="02040503050406030204" pitchFamily="18" charset="0"/>
                                  </a:rPr>
                                  <m:t>1.74</m:t>
                                </m:r>
                                <m:r>
                                  <a:rPr lang="en-GB" sz="2000" i="1" smtClean="0">
                                    <a:effectLst/>
                                    <a:latin typeface="Cambria Math" panose="02040503050406030204" pitchFamily="18" charset="0"/>
                                    <a:ea typeface="Cambria Math" panose="02040503050406030204" pitchFamily="18" charset="0"/>
                                  </a:rPr>
                                  <m:t>×</m:t>
                                </m:r>
                                <m:sSup>
                                  <m:sSupPr>
                                    <m:ctrlPr>
                                      <a:rPr lang="en-GB" sz="2000" i="1" smtClean="0">
                                        <a:effectLst/>
                                        <a:latin typeface="Cambria Math" panose="02040503050406030204" pitchFamily="18" charset="0"/>
                                        <a:ea typeface="Cambria Math" panose="02040503050406030204" pitchFamily="18" charset="0"/>
                                      </a:rPr>
                                    </m:ctrlPr>
                                  </m:sSupPr>
                                  <m:e>
                                    <m:r>
                                      <a:rPr lang="en-ZA" sz="2000" b="0" i="1" smtClean="0">
                                        <a:effectLst/>
                                        <a:latin typeface="Cambria Math" panose="02040503050406030204" pitchFamily="18" charset="0"/>
                                        <a:ea typeface="Cambria Math" panose="02040503050406030204" pitchFamily="18" charset="0"/>
                                      </a:rPr>
                                      <m:t>10</m:t>
                                    </m:r>
                                  </m:e>
                                  <m:sup>
                                    <m:r>
                                      <a:rPr lang="en-ZA" sz="2000" b="0" i="1" smtClean="0">
                                        <a:effectLst/>
                                        <a:latin typeface="Cambria Math" panose="02040503050406030204" pitchFamily="18" charset="0"/>
                                        <a:ea typeface="Cambria Math" panose="02040503050406030204" pitchFamily="18" charset="0"/>
                                      </a:rPr>
                                      <m:t>−14</m:t>
                                    </m:r>
                                  </m:sup>
                                </m:sSup>
                              </m:oMath>
                            </m:oMathPara>
                          </a14:m>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extLst>
                      <a:ext uri="{0D108BD9-81ED-4DB2-BD59-A6C34878D82A}">
                        <a16:rowId xmlns:a16="http://schemas.microsoft.com/office/drawing/2014/main" val="3276271611"/>
                      </a:ext>
                    </a:extLst>
                  </a:tr>
                </a:tbl>
              </a:graphicData>
            </a:graphic>
          </p:graphicFrame>
        </mc:Choice>
        <mc:Fallback>
          <p:graphicFrame>
            <p:nvGraphicFramePr>
              <p:cNvPr id="2" name="Table 1">
                <a:extLst>
                  <a:ext uri="{FF2B5EF4-FFF2-40B4-BE49-F238E27FC236}">
                    <a16:creationId xmlns:a16="http://schemas.microsoft.com/office/drawing/2014/main" id="{08B33B85-C2D7-82C8-3BC5-D13A5B1B2589}"/>
                  </a:ext>
                </a:extLst>
              </p:cNvPr>
              <p:cNvGraphicFramePr>
                <a:graphicFrameLocks noGrp="1"/>
              </p:cNvGraphicFramePr>
              <p:nvPr>
                <p:extLst>
                  <p:ext uri="{D42A27DB-BD31-4B8C-83A1-F6EECF244321}">
                    <p14:modId xmlns:p14="http://schemas.microsoft.com/office/powerpoint/2010/main" val="3998684001"/>
                  </p:ext>
                </p:extLst>
              </p:nvPr>
            </p:nvGraphicFramePr>
            <p:xfrm>
              <a:off x="901659" y="697089"/>
              <a:ext cx="10388680" cy="4742292"/>
            </p:xfrm>
            <a:graphic>
              <a:graphicData uri="http://schemas.openxmlformats.org/drawingml/2006/table">
                <a:tbl>
                  <a:tblPr firstRow="1" firstCol="1" bandRow="1">
                    <a:tableStyleId>{284E427A-3D55-4303-BF80-6455036E1DE7}</a:tableStyleId>
                  </a:tblPr>
                  <a:tblGrid>
                    <a:gridCol w="2077736">
                      <a:extLst>
                        <a:ext uri="{9D8B030D-6E8A-4147-A177-3AD203B41FA5}">
                          <a16:colId xmlns:a16="http://schemas.microsoft.com/office/drawing/2014/main" val="2837275681"/>
                        </a:ext>
                      </a:extLst>
                    </a:gridCol>
                    <a:gridCol w="2077736">
                      <a:extLst>
                        <a:ext uri="{9D8B030D-6E8A-4147-A177-3AD203B41FA5}">
                          <a16:colId xmlns:a16="http://schemas.microsoft.com/office/drawing/2014/main" val="1479059218"/>
                        </a:ext>
                      </a:extLst>
                    </a:gridCol>
                    <a:gridCol w="2077736">
                      <a:extLst>
                        <a:ext uri="{9D8B030D-6E8A-4147-A177-3AD203B41FA5}">
                          <a16:colId xmlns:a16="http://schemas.microsoft.com/office/drawing/2014/main" val="3886879069"/>
                        </a:ext>
                      </a:extLst>
                    </a:gridCol>
                    <a:gridCol w="2077736">
                      <a:extLst>
                        <a:ext uri="{9D8B030D-6E8A-4147-A177-3AD203B41FA5}">
                          <a16:colId xmlns:a16="http://schemas.microsoft.com/office/drawing/2014/main" val="490932623"/>
                        </a:ext>
                      </a:extLst>
                    </a:gridCol>
                    <a:gridCol w="2077736">
                      <a:extLst>
                        <a:ext uri="{9D8B030D-6E8A-4147-A177-3AD203B41FA5}">
                          <a16:colId xmlns:a16="http://schemas.microsoft.com/office/drawing/2014/main" val="2689936473"/>
                        </a:ext>
                      </a:extLst>
                    </a:gridCol>
                  </a:tblGrid>
                  <a:tr h="920212">
                    <a:tc gridSpan="5">
                      <a:txBody>
                        <a:bodyPr/>
                        <a:lstStyle/>
                        <a:p>
                          <a:pPr algn="just">
                            <a:buNone/>
                          </a:pPr>
                          <a:r>
                            <a:rPr lang="en-GB" sz="2000" dirty="0">
                              <a:effectLst/>
                              <a:latin typeface="Times New Roman" panose="02020603050405020304" pitchFamily="18" charset="0"/>
                              <a:cs typeface="Times New Roman" panose="02020603050405020304" pitchFamily="18" charset="0"/>
                            </a:rPr>
                            <a:t> </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buNone/>
                          </a:pPr>
                          <a:r>
                            <a:rPr lang="en-ZA" sz="2000" cap="none" dirty="0">
                              <a:ln>
                                <a:noFill/>
                              </a:ln>
                              <a:solidFill>
                                <a:schemeClr val="tx1"/>
                              </a:solidFill>
                              <a:effectLst/>
                              <a:latin typeface="Times New Roman" panose="02020603050405020304" pitchFamily="18" charset="0"/>
                              <a:ea typeface="Aptos" panose="020B0004020202020204" pitchFamily="34" charset="0"/>
                            </a:rPr>
                            <a:t>Mo</a:t>
                          </a:r>
                          <a:r>
                            <a:rPr lang="en-ZA" sz="2000" cap="none" baseline="-25000" dirty="0">
                              <a:ln>
                                <a:noFill/>
                              </a:ln>
                              <a:solidFill>
                                <a:schemeClr val="tx1"/>
                              </a:solidFill>
                              <a:effectLst/>
                              <a:latin typeface="Times New Roman" panose="02020603050405020304" pitchFamily="18" charset="0"/>
                              <a:ea typeface="Aptos" panose="020B0004020202020204" pitchFamily="34" charset="0"/>
                            </a:rPr>
                            <a:t>(1</a:t>
                          </a:r>
                          <a:r>
                            <a:rPr lang="en-ZA" sz="2000" i="1" cap="none" baseline="-25000" dirty="0">
                              <a:ln>
                                <a:noFill/>
                              </a:ln>
                              <a:solidFill>
                                <a:schemeClr val="tx1"/>
                              </a:solidFill>
                              <a:effectLst/>
                              <a:latin typeface="Times New Roman" panose="02020603050405020304" pitchFamily="18" charset="0"/>
                              <a:ea typeface="Aptos" panose="020B0004020202020204" pitchFamily="34" charset="0"/>
                            </a:rPr>
                            <a:t>-x</a:t>
                          </a:r>
                          <a:r>
                            <a:rPr lang="en-ZA" sz="2000" cap="none" baseline="-25000" dirty="0">
                              <a:ln>
                                <a:noFill/>
                              </a:ln>
                              <a:solidFill>
                                <a:schemeClr val="tx1"/>
                              </a:solidFill>
                              <a:effectLst/>
                              <a:latin typeface="Times New Roman" panose="02020603050405020304" pitchFamily="18" charset="0"/>
                              <a:ea typeface="Aptos" panose="020B0004020202020204" pitchFamily="34" charset="0"/>
                            </a:rPr>
                            <a:t>)</a:t>
                          </a:r>
                          <a:r>
                            <a:rPr lang="en-ZA" sz="2000" cap="none" dirty="0">
                              <a:ln>
                                <a:noFill/>
                              </a:ln>
                              <a:solidFill>
                                <a:schemeClr val="tx1"/>
                              </a:solidFill>
                              <a:effectLst/>
                              <a:latin typeface="Times New Roman" panose="02020603050405020304" pitchFamily="18" charset="0"/>
                              <a:ea typeface="Aptos" panose="020B0004020202020204" pitchFamily="34" charset="0"/>
                            </a:rPr>
                            <a:t>Re</a:t>
                          </a:r>
                          <a:r>
                            <a:rPr lang="en-ZA" sz="2000" i="1" cap="none" baseline="-25000" dirty="0">
                              <a:ln>
                                <a:noFill/>
                              </a:ln>
                              <a:solidFill>
                                <a:schemeClr val="tx1"/>
                              </a:solidFill>
                              <a:effectLst/>
                              <a:latin typeface="Times New Roman" panose="02020603050405020304" pitchFamily="18" charset="0"/>
                              <a:ea typeface="Aptos" panose="020B0004020202020204" pitchFamily="34" charset="0"/>
                            </a:rPr>
                            <a:t>x</a:t>
                          </a:r>
                          <a:r>
                            <a:rPr lang="en-ZA" sz="2000" cap="none" baseline="-25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ZA"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879600025"/>
                      </a:ext>
                    </a:extLst>
                  </a:tr>
                  <a:tr h="920212">
                    <a:tc>
                      <a:txBody>
                        <a:bodyPr/>
                        <a:lstStyle/>
                        <a:p>
                          <a:pPr algn="just">
                            <a:buNone/>
                          </a:pPr>
                          <a:r>
                            <a:rPr lang="en-GB" sz="2000" dirty="0">
                              <a:effectLst/>
                              <a:latin typeface="Times New Roman" panose="02020603050405020304" pitchFamily="18" charset="0"/>
                              <a:cs typeface="Times New Roman" panose="02020603050405020304" pitchFamily="18" charset="0"/>
                            </a:rPr>
                            <a:t> </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gridSpan="2">
                      <a:txBody>
                        <a:bodyPr/>
                        <a:lstStyle/>
                        <a:p>
                          <a:endParaRPr lang="en-US"/>
                        </a:p>
                      </a:txBody>
                      <a:tcPr marL="65811" marR="65811" marT="0" marB="0">
                        <a:blipFill>
                          <a:blip r:embed="rId3"/>
                          <a:stretch>
                            <a:fillRect l="-50073" t="-100662" r="-100146" b="-317219"/>
                          </a:stretch>
                        </a:blipFill>
                      </a:tcPr>
                    </a:tc>
                    <a:tc hMerge="1">
                      <a:txBody>
                        <a:bodyPr/>
                        <a:lstStyle/>
                        <a:p>
                          <a:endParaRPr lang="en-ZA"/>
                        </a:p>
                      </a:txBody>
                      <a:tcPr/>
                    </a:tc>
                    <a:tc gridSpan="2">
                      <a:txBody>
                        <a:bodyPr/>
                        <a:lstStyle/>
                        <a:p>
                          <a:endParaRPr lang="en-US"/>
                        </a:p>
                      </a:txBody>
                      <a:tcPr marL="65811" marR="65811" marT="0" marB="0">
                        <a:blipFill>
                          <a:blip r:embed="rId3"/>
                          <a:stretch>
                            <a:fillRect l="-150293" t="-100662" r="-293" b="-317219"/>
                          </a:stretch>
                        </a:blipFill>
                      </a:tcPr>
                    </a:tc>
                    <a:tc hMerge="1">
                      <a:txBody>
                        <a:bodyPr/>
                        <a:lstStyle/>
                        <a:p>
                          <a:endParaRPr lang="en-ZA"/>
                        </a:p>
                      </a:txBody>
                      <a:tcPr/>
                    </a:tc>
                    <a:extLst>
                      <a:ext uri="{0D108BD9-81ED-4DB2-BD59-A6C34878D82A}">
                        <a16:rowId xmlns:a16="http://schemas.microsoft.com/office/drawing/2014/main" val="3435351783"/>
                      </a:ext>
                    </a:extLst>
                  </a:tr>
                  <a:tr h="920212">
                    <a:tc>
                      <a:txBody>
                        <a:bodyPr/>
                        <a:lstStyle/>
                        <a:p>
                          <a:pPr algn="just">
                            <a:buNone/>
                          </a:pPr>
                          <a:r>
                            <a:rPr lang="en-GB" sz="2000">
                              <a:effectLst/>
                              <a:latin typeface="Times New Roman" panose="02020603050405020304" pitchFamily="18" charset="0"/>
                              <a:cs typeface="Times New Roman" panose="02020603050405020304" pitchFamily="18" charset="0"/>
                            </a:rPr>
                            <a:t> </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just">
                            <a:buNone/>
                          </a:pPr>
                          <a:r>
                            <a:rPr lang="en-GB" sz="2000">
                              <a:effectLst/>
                              <a:latin typeface="Times New Roman" panose="02020603050405020304" pitchFamily="18" charset="0"/>
                              <a:cs typeface="Times New Roman" panose="02020603050405020304" pitchFamily="18" charset="0"/>
                            </a:rPr>
                            <a:t>Value</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l">
                            <a:buNone/>
                          </a:pPr>
                          <a:r>
                            <a:rPr lang="en-GB" sz="2000" dirty="0">
                              <a:effectLst/>
                              <a:latin typeface="Times New Roman" panose="02020603050405020304" pitchFamily="18" charset="0"/>
                              <a:cs typeface="Times New Roman" panose="02020603050405020304" pitchFamily="18" charset="0"/>
                            </a:rPr>
                            <a:t>Error</a:t>
                          </a:r>
                          <a:endParaRPr lang="en-ZA"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just">
                            <a:buNone/>
                          </a:pPr>
                          <a:r>
                            <a:rPr lang="en-GB" sz="2000">
                              <a:effectLst/>
                              <a:latin typeface="Times New Roman" panose="02020603050405020304" pitchFamily="18" charset="0"/>
                              <a:cs typeface="Times New Roman" panose="02020603050405020304" pitchFamily="18" charset="0"/>
                            </a:rPr>
                            <a:t>Value</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tc>
                      <a:txBody>
                        <a:bodyPr/>
                        <a:lstStyle/>
                        <a:p>
                          <a:pPr algn="just">
                            <a:buNone/>
                          </a:pPr>
                          <a:r>
                            <a:rPr lang="en-GB" sz="2000">
                              <a:effectLst/>
                              <a:latin typeface="Times New Roman" panose="02020603050405020304" pitchFamily="18" charset="0"/>
                              <a:cs typeface="Times New Roman" panose="02020603050405020304" pitchFamily="18" charset="0"/>
                            </a:rPr>
                            <a:t>Error</a:t>
                          </a:r>
                          <a:endParaRPr lang="en-ZA"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811" marR="65811" marT="0" marB="0"/>
                    </a:tc>
                    <a:extLst>
                      <a:ext uri="{0D108BD9-81ED-4DB2-BD59-A6C34878D82A}">
                        <a16:rowId xmlns:a16="http://schemas.microsoft.com/office/drawing/2014/main" val="2809121621"/>
                      </a:ext>
                    </a:extLst>
                  </a:tr>
                  <a:tr h="990828">
                    <a:tc>
                      <a:txBody>
                        <a:bodyPr/>
                        <a:lstStyle/>
                        <a:p>
                          <a:endParaRPr lang="en-US"/>
                        </a:p>
                      </a:txBody>
                      <a:tcPr marL="65811" marR="65811" marT="0" marB="0">
                        <a:blipFill>
                          <a:blip r:embed="rId3"/>
                          <a:stretch>
                            <a:fillRect l="-293" t="-278528" r="-400880" b="-101227"/>
                          </a:stretch>
                        </a:blipFill>
                      </a:tcPr>
                    </a:tc>
                    <a:tc>
                      <a:txBody>
                        <a:bodyPr/>
                        <a:lstStyle/>
                        <a:p>
                          <a:endParaRPr lang="en-US"/>
                        </a:p>
                      </a:txBody>
                      <a:tcPr marL="65811" marR="65811" marT="0" marB="0">
                        <a:blipFill>
                          <a:blip r:embed="rId3"/>
                          <a:stretch>
                            <a:fillRect l="-100293" t="-278528" r="-300880" b="-101227"/>
                          </a:stretch>
                        </a:blipFill>
                      </a:tcPr>
                    </a:tc>
                    <a:tc>
                      <a:txBody>
                        <a:bodyPr/>
                        <a:lstStyle/>
                        <a:p>
                          <a:endParaRPr lang="en-US"/>
                        </a:p>
                      </a:txBody>
                      <a:tcPr marL="65811" marR="65811" marT="0" marB="0">
                        <a:blipFill>
                          <a:blip r:embed="rId3"/>
                          <a:stretch>
                            <a:fillRect l="-199708" t="-278528" r="-200000" b="-101227"/>
                          </a:stretch>
                        </a:blipFill>
                      </a:tcPr>
                    </a:tc>
                    <a:tc>
                      <a:txBody>
                        <a:bodyPr/>
                        <a:lstStyle/>
                        <a:p>
                          <a:endParaRPr lang="en-US"/>
                        </a:p>
                      </a:txBody>
                      <a:tcPr marL="65811" marR="65811" marT="0" marB="0">
                        <a:blipFill>
                          <a:blip r:embed="rId3"/>
                          <a:stretch>
                            <a:fillRect l="-300587" t="-278528" r="-100587" b="-101227"/>
                          </a:stretch>
                        </a:blipFill>
                      </a:tcPr>
                    </a:tc>
                    <a:tc>
                      <a:txBody>
                        <a:bodyPr/>
                        <a:lstStyle/>
                        <a:p>
                          <a:endParaRPr lang="en-US"/>
                        </a:p>
                      </a:txBody>
                      <a:tcPr marL="65811" marR="65811" marT="0" marB="0">
                        <a:blipFill>
                          <a:blip r:embed="rId3"/>
                          <a:stretch>
                            <a:fillRect l="-400587" t="-278528" r="-587" b="-101227"/>
                          </a:stretch>
                        </a:blipFill>
                      </a:tcPr>
                    </a:tc>
                    <a:extLst>
                      <a:ext uri="{0D108BD9-81ED-4DB2-BD59-A6C34878D82A}">
                        <a16:rowId xmlns:a16="http://schemas.microsoft.com/office/drawing/2014/main" val="230574843"/>
                      </a:ext>
                    </a:extLst>
                  </a:tr>
                  <a:tr h="990828">
                    <a:tc>
                      <a:txBody>
                        <a:bodyPr/>
                        <a:lstStyle/>
                        <a:p>
                          <a:endParaRPr lang="en-US"/>
                        </a:p>
                      </a:txBody>
                      <a:tcPr marL="65811" marR="65811" marT="0" marB="0">
                        <a:blipFill>
                          <a:blip r:embed="rId3"/>
                          <a:stretch>
                            <a:fillRect l="-293" t="-378528" r="-400880" b="-1227"/>
                          </a:stretch>
                        </a:blipFill>
                      </a:tcPr>
                    </a:tc>
                    <a:tc>
                      <a:txBody>
                        <a:bodyPr/>
                        <a:lstStyle/>
                        <a:p>
                          <a:endParaRPr lang="en-US"/>
                        </a:p>
                      </a:txBody>
                      <a:tcPr marL="65811" marR="65811" marT="0" marB="0">
                        <a:blipFill>
                          <a:blip r:embed="rId3"/>
                          <a:stretch>
                            <a:fillRect l="-100293" t="-378528" r="-300880" b="-1227"/>
                          </a:stretch>
                        </a:blipFill>
                      </a:tcPr>
                    </a:tc>
                    <a:tc>
                      <a:txBody>
                        <a:bodyPr/>
                        <a:lstStyle/>
                        <a:p>
                          <a:endParaRPr lang="en-US"/>
                        </a:p>
                      </a:txBody>
                      <a:tcPr marL="65811" marR="65811" marT="0" marB="0">
                        <a:blipFill>
                          <a:blip r:embed="rId3"/>
                          <a:stretch>
                            <a:fillRect l="-199708" t="-378528" r="-200000" b="-1227"/>
                          </a:stretch>
                        </a:blipFill>
                      </a:tcPr>
                    </a:tc>
                    <a:tc>
                      <a:txBody>
                        <a:bodyPr/>
                        <a:lstStyle/>
                        <a:p>
                          <a:endParaRPr lang="en-US"/>
                        </a:p>
                      </a:txBody>
                      <a:tcPr marL="65811" marR="65811" marT="0" marB="0">
                        <a:blipFill>
                          <a:blip r:embed="rId3"/>
                          <a:stretch>
                            <a:fillRect l="-300587" t="-378528" r="-100587" b="-1227"/>
                          </a:stretch>
                        </a:blipFill>
                      </a:tcPr>
                    </a:tc>
                    <a:tc>
                      <a:txBody>
                        <a:bodyPr/>
                        <a:lstStyle/>
                        <a:p>
                          <a:endParaRPr lang="en-US"/>
                        </a:p>
                      </a:txBody>
                      <a:tcPr marL="65811" marR="65811" marT="0" marB="0">
                        <a:blipFill>
                          <a:blip r:embed="rId3"/>
                          <a:stretch>
                            <a:fillRect l="-400587" t="-378528" r="-587" b="-1227"/>
                          </a:stretch>
                        </a:blipFill>
                      </a:tcPr>
                    </a:tc>
                    <a:extLst>
                      <a:ext uri="{0D108BD9-81ED-4DB2-BD59-A6C34878D82A}">
                        <a16:rowId xmlns:a16="http://schemas.microsoft.com/office/drawing/2014/main" val="3276271611"/>
                      </a:ext>
                    </a:extLst>
                  </a:tr>
                </a:tbl>
              </a:graphicData>
            </a:graphic>
          </p:graphicFrame>
        </mc:Fallback>
      </mc:AlternateContent>
      <p:sp>
        <p:nvSpPr>
          <p:cNvPr id="3" name="Rectangle 2">
            <a:extLst>
              <a:ext uri="{FF2B5EF4-FFF2-40B4-BE49-F238E27FC236}">
                <a16:creationId xmlns:a16="http://schemas.microsoft.com/office/drawing/2014/main" id="{F4F19B03-DA2C-B14F-5C83-E4786441375E}"/>
              </a:ext>
            </a:extLst>
          </p:cNvPr>
          <p:cNvSpPr/>
          <p:nvPr/>
        </p:nvSpPr>
        <p:spPr>
          <a:xfrm>
            <a:off x="4828253" y="5703898"/>
            <a:ext cx="2535492" cy="545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RESULTS</a:t>
            </a:r>
          </a:p>
        </p:txBody>
      </p:sp>
      <p:sp>
        <p:nvSpPr>
          <p:cNvPr id="4" name="TextBox 3">
            <a:extLst>
              <a:ext uri="{FF2B5EF4-FFF2-40B4-BE49-F238E27FC236}">
                <a16:creationId xmlns:a16="http://schemas.microsoft.com/office/drawing/2014/main" id="{B0C29279-7D9D-F559-930A-46E8513FBCAA}"/>
              </a:ext>
            </a:extLst>
          </p:cNvPr>
          <p:cNvSpPr txBox="1"/>
          <p:nvPr/>
        </p:nvSpPr>
        <p:spPr>
          <a:xfrm>
            <a:off x="1171373" y="32463"/>
            <a:ext cx="9849253" cy="400110"/>
          </a:xfrm>
          <a:prstGeom prst="rect">
            <a:avLst/>
          </a:prstGeom>
          <a:solidFill>
            <a:schemeClr val="accent4">
              <a:lumMod val="50000"/>
            </a:schemeClr>
          </a:solidFill>
        </p:spPr>
        <p:txBody>
          <a:bodyPr wrap="square">
            <a:spAutoFit/>
          </a:bodyPr>
          <a:lstStyle/>
          <a:p>
            <a:r>
              <a:rPr lang="en-GB" sz="2000" b="1" dirty="0">
                <a:latin typeface="Times New Roman" panose="02020603050405020304" pitchFamily="18" charset="0"/>
                <a:cs typeface="Times New Roman" panose="02020603050405020304" pitchFamily="18" charset="0"/>
              </a:rPr>
              <a:t>Table 3: </a:t>
            </a:r>
            <a:r>
              <a:rPr lang="en-GB" sz="2000" dirty="0">
                <a:latin typeface="Times New Roman" panose="02020603050405020304" pitchFamily="18" charset="0"/>
                <a:cs typeface="Times New Roman" panose="02020603050405020304" pitchFamily="18" charset="0"/>
              </a:rPr>
              <a:t>The Sommerfield coefficients and the specific heat coefficients for the samples</a:t>
            </a:r>
            <a:endParaRPr lang="en-ZA" sz="2000" dirty="0">
              <a:latin typeface="Times New Roman" panose="02020603050405020304" pitchFamily="18" charset="0"/>
              <a:cs typeface="Times New Roman" panose="02020603050405020304" pitchFamily="18" charset="0"/>
            </a:endParaRPr>
          </a:p>
        </p:txBody>
      </p:sp>
      <p:sp>
        <p:nvSpPr>
          <p:cNvPr id="5" name="Slide Number Placeholder 6">
            <a:extLst>
              <a:ext uri="{FF2B5EF4-FFF2-40B4-BE49-F238E27FC236}">
                <a16:creationId xmlns:a16="http://schemas.microsoft.com/office/drawing/2014/main" id="{68D49C12-D166-65C5-C21E-ED7D84865F4C}"/>
              </a:ext>
            </a:extLst>
          </p:cNvPr>
          <p:cNvSpPr>
            <a:spLocks noGrp="1"/>
          </p:cNvSpPr>
          <p:nvPr>
            <p:ph type="sldNum" sz="quarter" idx="12"/>
          </p:nvPr>
        </p:nvSpPr>
        <p:spPr>
          <a:xfrm>
            <a:off x="11640833" y="6043433"/>
            <a:ext cx="551167" cy="365125"/>
          </a:xfrm>
          <a:solidFill>
            <a:srgbClr val="00B0F0"/>
          </a:solidFill>
        </p:spPr>
        <p:txBody>
          <a:bodyPr/>
          <a:lstStyle/>
          <a:p>
            <a:fld id="{5BC131B6-BBAC-4EF4-8003-2626E0CD8D9C}" type="slidenum">
              <a:rPr lang="en-ZA" sz="1800" smtClean="0">
                <a:solidFill>
                  <a:schemeClr val="bg1"/>
                </a:solidFill>
              </a:rPr>
              <a:t>26</a:t>
            </a:fld>
            <a:endParaRPr lang="en-ZA" sz="1800" dirty="0">
              <a:solidFill>
                <a:schemeClr val="bg1"/>
              </a:solidFill>
            </a:endParaRPr>
          </a:p>
        </p:txBody>
      </p:sp>
    </p:spTree>
    <p:extLst>
      <p:ext uri="{BB962C8B-B14F-4D97-AF65-F5344CB8AC3E}">
        <p14:creationId xmlns:p14="http://schemas.microsoft.com/office/powerpoint/2010/main" val="1460378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54942C-F680-3C5A-0B75-795A37EB4ED0}"/>
              </a:ext>
            </a:extLst>
          </p:cNvPr>
          <p:cNvSpPr txBox="1">
            <a:spLocks/>
          </p:cNvSpPr>
          <p:nvPr/>
        </p:nvSpPr>
        <p:spPr>
          <a:xfrm>
            <a:off x="964763" y="2506577"/>
            <a:ext cx="6511884" cy="922423"/>
          </a:xfrm>
          <a:prstGeom prst="rect">
            <a:avLst/>
          </a:prstGeom>
          <a:solidFill>
            <a:schemeClr val="accent3">
              <a:lumMod val="5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5500" kern="1200">
                <a:solidFill>
                  <a:schemeClr val="bg1"/>
                </a:solidFill>
                <a:latin typeface="Ubuntu" panose="020B0504030602030204" pitchFamily="34" charset="0"/>
                <a:ea typeface="+mj-ea"/>
                <a:cs typeface="+mj-cs"/>
              </a:defRPr>
            </a:lvl1pPr>
          </a:lstStyle>
          <a:p>
            <a:pPr algn="ctr"/>
            <a:r>
              <a:rPr lang="en-ZA"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CONCLUSION</a:t>
            </a:r>
            <a:endParaRPr lang="en-ZA"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 name="Slide Number Placeholder 4">
            <a:extLst>
              <a:ext uri="{FF2B5EF4-FFF2-40B4-BE49-F238E27FC236}">
                <a16:creationId xmlns:a16="http://schemas.microsoft.com/office/drawing/2014/main" id="{CAD68CCD-CB02-D7D9-5C47-B811E38BB74B}"/>
              </a:ext>
            </a:extLst>
          </p:cNvPr>
          <p:cNvSpPr txBox="1">
            <a:spLocks/>
          </p:cNvSpPr>
          <p:nvPr/>
        </p:nvSpPr>
        <p:spPr>
          <a:xfrm>
            <a:off x="11625335" y="6043426"/>
            <a:ext cx="551167" cy="365125"/>
          </a:xfrm>
          <a:prstGeom prst="rect">
            <a:avLst/>
          </a:prstGeom>
          <a:solidFill>
            <a:srgbClr val="00B0F0"/>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C131B6-BBAC-4EF4-8003-2626E0CD8D9C}" type="slidenum">
              <a:rPr lang="en-ZA" smtClean="0">
                <a:solidFill>
                  <a:schemeClr val="bg1"/>
                </a:solidFill>
              </a:rPr>
              <a:pPr/>
              <a:t>27</a:t>
            </a:fld>
            <a:endParaRPr lang="en-ZA" dirty="0">
              <a:solidFill>
                <a:schemeClr val="bg1"/>
              </a:solidFill>
            </a:endParaRPr>
          </a:p>
        </p:txBody>
      </p:sp>
    </p:spTree>
    <p:extLst>
      <p:ext uri="{BB962C8B-B14F-4D97-AF65-F5344CB8AC3E}">
        <p14:creationId xmlns:p14="http://schemas.microsoft.com/office/powerpoint/2010/main" val="7601711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5B794-C68D-0930-6ED0-84A1FBD1DD38}"/>
              </a:ext>
            </a:extLst>
          </p:cNvPr>
          <p:cNvSpPr>
            <a:spLocks noGrp="1"/>
          </p:cNvSpPr>
          <p:nvPr>
            <p:ph type="title"/>
          </p:nvPr>
        </p:nvSpPr>
        <p:spPr>
          <a:xfrm>
            <a:off x="2840057" y="40078"/>
            <a:ext cx="6511884" cy="922423"/>
          </a:xfrm>
          <a:solidFill>
            <a:schemeClr val="accent3">
              <a:lumMod val="50000"/>
            </a:schemeClr>
          </a:solidFill>
        </p:spPr>
        <p:txBody>
          <a:bodyPr>
            <a:normAutofit/>
          </a:bodyPr>
          <a:lstStyle/>
          <a:p>
            <a:pPr algn="ctr"/>
            <a:r>
              <a:rPr lang="en-ZA" sz="5400"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CONCLUSION</a:t>
            </a:r>
          </a:p>
        </p:txBody>
      </p:sp>
      <p:sp>
        <p:nvSpPr>
          <p:cNvPr id="3" name="Slide Number Placeholder 4">
            <a:extLst>
              <a:ext uri="{FF2B5EF4-FFF2-40B4-BE49-F238E27FC236}">
                <a16:creationId xmlns:a16="http://schemas.microsoft.com/office/drawing/2014/main" id="{C1BF3BC3-45E4-A4B4-1F7C-75DD1B871BC1}"/>
              </a:ext>
            </a:extLst>
          </p:cNvPr>
          <p:cNvSpPr>
            <a:spLocks noGrp="1"/>
          </p:cNvSpPr>
          <p:nvPr>
            <p:ph type="sldNum" sz="quarter" idx="12"/>
          </p:nvPr>
        </p:nvSpPr>
        <p:spPr>
          <a:xfrm>
            <a:off x="11640833" y="6043426"/>
            <a:ext cx="551167" cy="365125"/>
          </a:xfrm>
          <a:solidFill>
            <a:srgbClr val="00B0F0"/>
          </a:solidFill>
        </p:spPr>
        <p:txBody>
          <a:bodyPr/>
          <a:lstStyle/>
          <a:p>
            <a:fld id="{5BC131B6-BBAC-4EF4-8003-2626E0CD8D9C}" type="slidenum">
              <a:rPr lang="en-ZA" sz="1800" smtClean="0">
                <a:solidFill>
                  <a:schemeClr val="bg1"/>
                </a:solidFill>
              </a:rPr>
              <a:t>28</a:t>
            </a:fld>
            <a:endParaRPr lang="en-ZA" sz="1800" dirty="0">
              <a:solidFill>
                <a:schemeClr val="bg1"/>
              </a:solidFill>
            </a:endParaRP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C048E840-6517-89B1-08AE-AAC8E29AAECB}"/>
                  </a:ext>
                </a:extLst>
              </p:cNvPr>
              <p:cNvSpPr>
                <a:spLocks/>
              </p:cNvSpPr>
              <p:nvPr/>
            </p:nvSpPr>
            <p:spPr>
              <a:xfrm>
                <a:off x="96585" y="1273768"/>
                <a:ext cx="11471888" cy="5133474"/>
              </a:xfrm>
              <a:prstGeom prst="rect">
                <a:avLst/>
              </a:prstGeom>
            </p:spPr>
            <p:txBody>
              <a:bodyPr>
                <a:noAutofit/>
              </a:bodyPr>
              <a:lstStyle/>
              <a:p>
                <a:pPr marL="285750" indent="-285750" defTabSz="466344">
                  <a:lnSpc>
                    <a:spcPct val="90000"/>
                  </a:lnSpc>
                  <a:spcAft>
                    <a:spcPts val="600"/>
                  </a:spcAft>
                  <a:buFont typeface="Arial" panose="020B0604020202020204" pitchFamily="34" charset="0"/>
                  <a:buChar char="•"/>
                </a:pPr>
                <a:r>
                  <a:rPr lang="en-US" sz="2200" b="1" dirty="0">
                    <a:solidFill>
                      <a:prstClr val="black"/>
                    </a:solidFill>
                    <a:latin typeface="Calibri" panose="020F0502020204030204"/>
                  </a:rPr>
                  <a:t>Insights from Analysis</a:t>
                </a:r>
                <a:r>
                  <a:rPr lang="en-US" sz="2200" dirty="0">
                    <a:solidFill>
                      <a:prstClr val="black"/>
                    </a:solidFill>
                    <a:latin typeface="Calibri" panose="020F0502020204030204"/>
                  </a:rPr>
                  <a:t>:</a:t>
                </a:r>
              </a:p>
              <a:p>
                <a:pPr marL="742950" lvl="1" indent="-285750" defTabSz="466344">
                  <a:lnSpc>
                    <a:spcPct val="90000"/>
                  </a:lnSpc>
                  <a:spcAft>
                    <a:spcPts val="600"/>
                  </a:spcAft>
                  <a:buFont typeface="Arial" panose="020B0604020202020204" pitchFamily="34" charset="0"/>
                  <a:buChar char="•"/>
                </a:pPr>
                <a:r>
                  <a:rPr lang="en-US" sz="2200" dirty="0">
                    <a:solidFill>
                      <a:prstClr val="black"/>
                    </a:solidFill>
                    <a:latin typeface="Calibri" panose="020F0502020204030204"/>
                  </a:rPr>
                  <a:t>Resistivity and specific heat studies confirm the alloy’s superconductivity.</a:t>
                </a:r>
              </a:p>
              <a:p>
                <a:pPr marL="1200150" lvl="2" indent="-285750" defTabSz="466344">
                  <a:lnSpc>
                    <a:spcPct val="90000"/>
                  </a:lnSpc>
                  <a:spcAft>
                    <a:spcPts val="600"/>
                  </a:spcAft>
                  <a:buFont typeface="Arial" panose="020B0604020202020204" pitchFamily="34" charset="0"/>
                  <a:buChar char="•"/>
                </a:pPr>
                <a:r>
                  <a:rPr lang="en-US" sz="2200" dirty="0">
                    <a:solidFill>
                      <a:prstClr val="black"/>
                    </a:solidFill>
                    <a:latin typeface="Calibri" panose="020F0502020204030204"/>
                  </a:rPr>
                  <a:t>By dips in C/𝑇 as a function of 𝑇 graph.</a:t>
                </a:r>
              </a:p>
              <a:p>
                <a:pPr marL="1200150" lvl="2" indent="-285750" defTabSz="466344">
                  <a:lnSpc>
                    <a:spcPct val="90000"/>
                  </a:lnSpc>
                  <a:spcAft>
                    <a:spcPts val="600"/>
                  </a:spcAft>
                  <a:buFont typeface="Arial" panose="020B0604020202020204" pitchFamily="34" charset="0"/>
                  <a:buChar char="•"/>
                </a:pPr>
                <a:r>
                  <a:rPr lang="en-US" sz="2200" dirty="0">
                    <a:solidFill>
                      <a:prstClr val="black"/>
                    </a:solidFill>
                    <a:latin typeface="Calibri" panose="020F0502020204030204"/>
                  </a:rPr>
                  <a:t>By sharp transitions from normal to superconductivity in </a:t>
                </a:r>
                <a14:m>
                  <m:oMath xmlns:m="http://schemas.openxmlformats.org/officeDocument/2006/math">
                    <m:r>
                      <a:rPr lang="en-US" sz="2200" i="1" smtClean="0">
                        <a:solidFill>
                          <a:prstClr val="black"/>
                        </a:solidFill>
                        <a:latin typeface="Cambria Math" panose="02040503050406030204" pitchFamily="18" charset="0"/>
                        <a:ea typeface="Cambria Math" panose="02040503050406030204" pitchFamily="18" charset="0"/>
                      </a:rPr>
                      <m:t>𝜌</m:t>
                    </m:r>
                    <m:r>
                      <a:rPr lang="en-ZA" sz="2200" b="0" i="1" smtClean="0">
                        <a:solidFill>
                          <a:prstClr val="black"/>
                        </a:solidFill>
                        <a:latin typeface="Cambria Math" panose="02040503050406030204" pitchFamily="18" charset="0"/>
                        <a:ea typeface="Cambria Math" panose="02040503050406030204" pitchFamily="18" charset="0"/>
                      </a:rPr>
                      <m:t> </m:t>
                    </m:r>
                  </m:oMath>
                </a14:m>
                <a:r>
                  <a:rPr lang="en-US" sz="2200" dirty="0">
                    <a:solidFill>
                      <a:prstClr val="black"/>
                    </a:solidFill>
                    <a:latin typeface="Calibri" panose="020F0502020204030204"/>
                  </a:rPr>
                  <a:t>as a function of </a:t>
                </a:r>
                <a:r>
                  <a:rPr lang="en-US" sz="2200" i="1" dirty="0">
                    <a:solidFill>
                      <a:prstClr val="black"/>
                    </a:solidFill>
                    <a:latin typeface="Calibri" panose="020F0502020204030204"/>
                  </a:rPr>
                  <a:t>T.</a:t>
                </a:r>
              </a:p>
              <a:p>
                <a:pPr marL="742950" lvl="1" indent="-285750" defTabSz="466344">
                  <a:lnSpc>
                    <a:spcPct val="90000"/>
                  </a:lnSpc>
                  <a:spcAft>
                    <a:spcPts val="600"/>
                  </a:spcAft>
                  <a:buFont typeface="Arial" panose="020B0604020202020204" pitchFamily="34" charset="0"/>
                  <a:buChar char="•"/>
                </a:pPr>
                <a:r>
                  <a:rPr lang="en-US" sz="2200" dirty="0">
                    <a:solidFill>
                      <a:prstClr val="black"/>
                    </a:solidFill>
                    <a:latin typeface="Calibri" panose="020F0502020204030204"/>
                  </a:rPr>
                  <a:t>Decreasing </a:t>
                </a:r>
                <a14:m>
                  <m:oMath xmlns:m="http://schemas.openxmlformats.org/officeDocument/2006/math">
                    <m:sSub>
                      <m:sSubPr>
                        <m:ctrlPr>
                          <a:rPr lang="en-US" sz="2400" i="1" dirty="0">
                            <a:solidFill>
                              <a:prstClr val="black"/>
                            </a:solidFill>
                            <a:latin typeface="Cambria Math" panose="02040503050406030204" pitchFamily="18" charset="0"/>
                          </a:rPr>
                        </m:ctrlPr>
                      </m:sSubPr>
                      <m:e>
                        <m:r>
                          <a:rPr lang="en-ZA" sz="2400" i="1" dirty="0">
                            <a:solidFill>
                              <a:prstClr val="black"/>
                            </a:solidFill>
                            <a:latin typeface="Cambria Math" panose="02040503050406030204" pitchFamily="18" charset="0"/>
                          </a:rPr>
                          <m:t>𝑇</m:t>
                        </m:r>
                      </m:e>
                      <m:sub>
                        <m:r>
                          <m:rPr>
                            <m:sty m:val="p"/>
                          </m:rPr>
                          <a:rPr lang="en-ZA" sz="2400" dirty="0">
                            <a:solidFill>
                              <a:prstClr val="black"/>
                            </a:solidFill>
                            <a:latin typeface="Cambria Math" panose="02040503050406030204" pitchFamily="18" charset="0"/>
                          </a:rPr>
                          <m:t>sc</m:t>
                        </m:r>
                      </m:sub>
                    </m:sSub>
                  </m:oMath>
                </a14:m>
                <a:r>
                  <a:rPr lang="en-US" sz="2200" dirty="0">
                    <a:solidFill>
                      <a:prstClr val="black"/>
                    </a:solidFill>
                    <a:latin typeface="Calibri" panose="020F0502020204030204"/>
                  </a:rPr>
                  <a:t> with increasing magnetic field suggests a magnetic influence on superconductivity.</a:t>
                </a:r>
              </a:p>
              <a:p>
                <a:pPr marL="285750" indent="-285750" defTabSz="466344">
                  <a:lnSpc>
                    <a:spcPct val="90000"/>
                  </a:lnSpc>
                  <a:spcAft>
                    <a:spcPts val="600"/>
                  </a:spcAft>
                  <a:buFont typeface="Arial" panose="020B0604020202020204" pitchFamily="34" charset="0"/>
                  <a:buChar char="•"/>
                </a:pPr>
                <a:r>
                  <a:rPr lang="en-US" sz="2200" b="1" dirty="0">
                    <a:solidFill>
                      <a:prstClr val="black"/>
                    </a:solidFill>
                    <a:latin typeface="Calibri" panose="020F0502020204030204"/>
                  </a:rPr>
                  <a:t>Crystal Structure Confirmation</a:t>
                </a:r>
                <a:r>
                  <a:rPr lang="en-US" sz="2200" dirty="0">
                    <a:solidFill>
                      <a:prstClr val="black"/>
                    </a:solidFill>
                    <a:latin typeface="Calibri" panose="020F0502020204030204"/>
                  </a:rPr>
                  <a:t>: XRD confirms BCC-Cr structure with A15 phase.</a:t>
                </a:r>
              </a:p>
              <a:p>
                <a:pPr marL="285750" indent="-285750" defTabSz="466344">
                  <a:lnSpc>
                    <a:spcPct val="90000"/>
                  </a:lnSpc>
                  <a:spcAft>
                    <a:spcPts val="600"/>
                  </a:spcAft>
                  <a:buFont typeface="Arial" panose="020B0604020202020204" pitchFamily="34" charset="0"/>
                  <a:buChar char="•"/>
                </a:pPr>
                <a:r>
                  <a:rPr lang="en-US" sz="2200" b="1" dirty="0">
                    <a:solidFill>
                      <a:prstClr val="black"/>
                    </a:solidFill>
                    <a:latin typeface="Calibri" panose="020F0502020204030204"/>
                  </a:rPr>
                  <a:t>Superconducting Transition</a:t>
                </a:r>
                <a:r>
                  <a:rPr lang="en-US" sz="2200" dirty="0">
                    <a:solidFill>
                      <a:prstClr val="black"/>
                    </a:solidFill>
                    <a:latin typeface="Calibri" panose="020F0502020204030204"/>
                  </a:rPr>
                  <a:t>: Sharp transition observed in resistivity-temperature measurements, identified to be characteristic of the A15 phase.</a:t>
                </a:r>
              </a:p>
              <a:p>
                <a:pPr marL="285750" indent="-285750" defTabSz="466344">
                  <a:lnSpc>
                    <a:spcPct val="90000"/>
                  </a:lnSpc>
                  <a:spcAft>
                    <a:spcPts val="600"/>
                  </a:spcAft>
                  <a:buFont typeface="Arial" panose="020B0604020202020204" pitchFamily="34" charset="0"/>
                  <a:buChar char="•"/>
                </a:pPr>
                <a:r>
                  <a:rPr lang="en-US" sz="2200" dirty="0">
                    <a:solidFill>
                      <a:prstClr val="black"/>
                    </a:solidFill>
                    <a:latin typeface="Calibri" panose="020F0502020204030204"/>
                  </a:rPr>
                  <a:t>Specific heat capacity measurements confirm the bulk nature of the material and further confirm the transition temperatures found in the resistivity measurements.</a:t>
                </a:r>
                <a:endParaRPr lang="en-ZA" sz="2200" dirty="0">
                  <a:solidFill>
                    <a:prstClr val="black"/>
                  </a:solidFill>
                  <a:latin typeface="Calibri" panose="020F0502020204030204"/>
                </a:endParaRPr>
              </a:p>
              <a:p>
                <a:pPr marL="285750" indent="-285750" defTabSz="466344">
                  <a:lnSpc>
                    <a:spcPct val="90000"/>
                  </a:lnSpc>
                  <a:spcAft>
                    <a:spcPts val="600"/>
                  </a:spcAft>
                  <a:buFont typeface="Arial" panose="020B0604020202020204" pitchFamily="34" charset="0"/>
                  <a:buChar char="•"/>
                </a:pPr>
                <a:r>
                  <a:rPr lang="en-US" sz="2200" b="1" dirty="0">
                    <a:solidFill>
                      <a:prstClr val="black"/>
                    </a:solidFill>
                    <a:latin typeface="Calibri" panose="020F0502020204030204"/>
                  </a:rPr>
                  <a:t>Significance</a:t>
                </a:r>
                <a:r>
                  <a:rPr lang="en-US" sz="2200" dirty="0">
                    <a:solidFill>
                      <a:prstClr val="black"/>
                    </a:solidFill>
                    <a:latin typeface="Calibri" panose="020F0502020204030204"/>
                  </a:rPr>
                  <a:t>: Sensitivity to magnetic fields and theoretical model fitting (i.e. GL model and GL theory) highlight importance in understanding and optimizing superconducting materials.</a:t>
                </a:r>
              </a:p>
              <a:p>
                <a:pPr marL="285750" indent="-285750" defTabSz="466344">
                  <a:lnSpc>
                    <a:spcPct val="90000"/>
                  </a:lnSpc>
                  <a:spcAft>
                    <a:spcPts val="600"/>
                  </a:spcAft>
                  <a:buFont typeface="Arial" panose="020B0604020202020204" pitchFamily="34" charset="0"/>
                  <a:buChar char="•"/>
                </a:pPr>
                <a:endParaRPr lang="en-US" sz="2200" dirty="0">
                  <a:solidFill>
                    <a:prstClr val="black"/>
                  </a:solidFill>
                  <a:latin typeface="Calibri" panose="020F0502020204030204"/>
                </a:endParaRPr>
              </a:p>
            </p:txBody>
          </p:sp>
        </mc:Choice>
        <mc:Fallback xmlns="">
          <p:sp>
            <p:nvSpPr>
              <p:cNvPr id="4" name="Text Placeholder 3">
                <a:extLst>
                  <a:ext uri="{FF2B5EF4-FFF2-40B4-BE49-F238E27FC236}">
                    <a16:creationId xmlns:a16="http://schemas.microsoft.com/office/drawing/2014/main" id="{C048E840-6517-89B1-08AE-AAC8E29AAECB}"/>
                  </a:ext>
                </a:extLst>
              </p:cNvPr>
              <p:cNvSpPr>
                <a:spLocks noRot="1" noChangeAspect="1" noMove="1" noResize="1" noEditPoints="1" noAdjustHandles="1" noChangeArrowheads="1" noChangeShapeType="1" noTextEdit="1"/>
              </p:cNvSpPr>
              <p:nvPr/>
            </p:nvSpPr>
            <p:spPr>
              <a:xfrm>
                <a:off x="96585" y="1273768"/>
                <a:ext cx="11471888" cy="5133474"/>
              </a:xfrm>
              <a:prstGeom prst="rect">
                <a:avLst/>
              </a:prstGeom>
              <a:blipFill>
                <a:blip r:embed="rId2"/>
                <a:stretch>
                  <a:fillRect l="-638" t="-1544" r="-1010"/>
                </a:stretch>
              </a:blipFill>
            </p:spPr>
            <p:txBody>
              <a:bodyPr/>
              <a:lstStyle/>
              <a:p>
                <a:r>
                  <a:rPr lang="en-ZA">
                    <a:noFill/>
                  </a:rPr>
                  <a:t> </a:t>
                </a:r>
              </a:p>
            </p:txBody>
          </p:sp>
        </mc:Fallback>
      </mc:AlternateContent>
      <p:sp>
        <p:nvSpPr>
          <p:cNvPr id="5" name="Text Placeholder 4">
            <a:extLst>
              <a:ext uri="{FF2B5EF4-FFF2-40B4-BE49-F238E27FC236}">
                <a16:creationId xmlns:a16="http://schemas.microsoft.com/office/drawing/2014/main" id="{A6B4BE0F-550C-67E1-1383-8DF6A71888E1}"/>
              </a:ext>
            </a:extLst>
          </p:cNvPr>
          <p:cNvSpPr>
            <a:spLocks/>
          </p:cNvSpPr>
          <p:nvPr/>
        </p:nvSpPr>
        <p:spPr>
          <a:xfrm>
            <a:off x="143083" y="902462"/>
            <a:ext cx="3849556" cy="433873"/>
          </a:xfrm>
          <a:prstGeom prst="rect">
            <a:avLst/>
          </a:prstGeom>
        </p:spPr>
        <p:txBody>
          <a:bodyPr/>
          <a:lstStyle/>
          <a:p>
            <a:pPr defTabSz="466344">
              <a:spcAft>
                <a:spcPts val="600"/>
              </a:spcAft>
            </a:pPr>
            <a:r>
              <a:rPr lang="en-ZA" sz="2400" b="1" u="sng" dirty="0">
                <a:solidFill>
                  <a:prstClr val="black"/>
                </a:solidFill>
                <a:latin typeface="Calibri" panose="020F0502020204030204"/>
              </a:rPr>
              <a:t>Key Findings and Prospects:</a:t>
            </a:r>
          </a:p>
        </p:txBody>
      </p:sp>
    </p:spTree>
    <p:extLst>
      <p:ext uri="{BB962C8B-B14F-4D97-AF65-F5344CB8AC3E}">
        <p14:creationId xmlns:p14="http://schemas.microsoft.com/office/powerpoint/2010/main" val="43115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68B61-2B14-3E97-FD01-8951662B4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89186-7FA2-E3D1-01E1-207F34529A67}"/>
              </a:ext>
            </a:extLst>
          </p:cNvPr>
          <p:cNvSpPr>
            <a:spLocks noGrp="1"/>
          </p:cNvSpPr>
          <p:nvPr>
            <p:ph type="title"/>
          </p:nvPr>
        </p:nvSpPr>
        <p:spPr>
          <a:xfrm>
            <a:off x="1125915" y="160151"/>
            <a:ext cx="9905998" cy="1905000"/>
          </a:xfrm>
          <a:solidFill>
            <a:schemeClr val="accent4">
              <a:lumMod val="50000"/>
            </a:schemeClr>
          </a:solidFill>
        </p:spPr>
        <p:txBody>
          <a:bodyPr/>
          <a:lstStyle/>
          <a:p>
            <a:pPr algn="ctr"/>
            <a:r>
              <a:rPr lang="en-ZA" dirty="0"/>
              <a:t>Acknowledgements</a:t>
            </a:r>
          </a:p>
        </p:txBody>
      </p:sp>
      <p:sp>
        <p:nvSpPr>
          <p:cNvPr id="3" name="Content Placeholder 2">
            <a:extLst>
              <a:ext uri="{FF2B5EF4-FFF2-40B4-BE49-F238E27FC236}">
                <a16:creationId xmlns:a16="http://schemas.microsoft.com/office/drawing/2014/main" id="{E1740FF7-1C5C-327A-C758-8CCCC653416C}"/>
              </a:ext>
            </a:extLst>
          </p:cNvPr>
          <p:cNvSpPr txBox="1">
            <a:spLocks/>
          </p:cNvSpPr>
          <p:nvPr/>
        </p:nvSpPr>
        <p:spPr>
          <a:xfrm>
            <a:off x="1735130" y="2330673"/>
            <a:ext cx="8690744" cy="1678756"/>
          </a:xfrm>
          <a:prstGeom prst="rect">
            <a:avLst/>
          </a:prstGeom>
          <a:solidFill>
            <a:schemeClr val="accent4">
              <a:lumMod val="7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740115">
              <a:spcBef>
                <a:spcPts val="0"/>
              </a:spcBef>
              <a:spcAft>
                <a:spcPts val="684"/>
              </a:spcAft>
              <a:buFontTx/>
              <a:buNone/>
              <a:defRPr/>
            </a:pPr>
            <a:r>
              <a:rPr lang="en-US" sz="2052">
                <a:solidFill>
                  <a:prstClr val="black"/>
                </a:solidFill>
                <a:latin typeface="Calibri" panose="020F0502020204030204"/>
              </a:rPr>
              <a:t>The authors would like to thank the South African National Research Foundation (SANRF) (Grant no. SHUG2204041966) and the University of Johannesburg (UJ) URC and FRC for financial support. The use of the NEP Cryogenic Physical Properties Measured Systems at UJ was obtained with financial support from the SANRF (Grant No:88080) and UJ. </a:t>
            </a:r>
            <a:endParaRPr lang="en-ZA" sz="18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8EF71D80-A649-A46C-DD8A-93404B771669}"/>
              </a:ext>
            </a:extLst>
          </p:cNvPr>
          <p:cNvSpPr txBox="1"/>
          <p:nvPr/>
        </p:nvSpPr>
        <p:spPr>
          <a:xfrm>
            <a:off x="2621867" y="4274951"/>
            <a:ext cx="6559051" cy="1089529"/>
          </a:xfrm>
          <a:prstGeom prst="rect">
            <a:avLst/>
          </a:prstGeom>
          <a:noFill/>
        </p:spPr>
        <p:txBody>
          <a:bodyPr wrap="square" rtlCol="0">
            <a:spAutoFit/>
          </a:bodyPr>
          <a:lstStyle/>
          <a:p>
            <a:pPr algn="ctr" defTabSz="740115">
              <a:lnSpc>
                <a:spcPct val="90000"/>
              </a:lnSpc>
              <a:spcAft>
                <a:spcPts val="684"/>
              </a:spcAft>
            </a:pPr>
            <a:r>
              <a:rPr lang="en-US" sz="7200" b="1" u="sng" dirty="0">
                <a:solidFill>
                  <a:prstClr val="black"/>
                </a:solidFill>
                <a:latin typeface="Calibri" panose="020F0502020204030204"/>
              </a:rPr>
              <a:t>THANK YOU!</a:t>
            </a:r>
          </a:p>
        </p:txBody>
      </p:sp>
      <p:sp>
        <p:nvSpPr>
          <p:cNvPr id="5" name="Slide Number Placeholder 4">
            <a:extLst>
              <a:ext uri="{FF2B5EF4-FFF2-40B4-BE49-F238E27FC236}">
                <a16:creationId xmlns:a16="http://schemas.microsoft.com/office/drawing/2014/main" id="{5B3D6185-9154-CD37-D716-80FC33F9A009}"/>
              </a:ext>
            </a:extLst>
          </p:cNvPr>
          <p:cNvSpPr>
            <a:spLocks noGrp="1"/>
          </p:cNvSpPr>
          <p:nvPr>
            <p:ph type="sldNum" sz="quarter" idx="12"/>
          </p:nvPr>
        </p:nvSpPr>
        <p:spPr>
          <a:xfrm>
            <a:off x="11625335" y="6043426"/>
            <a:ext cx="551167" cy="365125"/>
          </a:xfrm>
          <a:solidFill>
            <a:srgbClr val="00B0F0"/>
          </a:solidFill>
        </p:spPr>
        <p:txBody>
          <a:bodyPr/>
          <a:lstStyle/>
          <a:p>
            <a:fld id="{5BC131B6-BBAC-4EF4-8003-2626E0CD8D9C}" type="slidenum">
              <a:rPr lang="en-ZA" sz="1800" smtClean="0">
                <a:solidFill>
                  <a:schemeClr val="bg1"/>
                </a:solidFill>
              </a:rPr>
              <a:t>29</a:t>
            </a:fld>
            <a:endParaRPr lang="en-ZA" sz="1800" dirty="0">
              <a:solidFill>
                <a:schemeClr val="bg1"/>
              </a:solidFill>
            </a:endParaRPr>
          </a:p>
        </p:txBody>
      </p:sp>
    </p:spTree>
    <p:extLst>
      <p:ext uri="{BB962C8B-B14F-4D97-AF65-F5344CB8AC3E}">
        <p14:creationId xmlns:p14="http://schemas.microsoft.com/office/powerpoint/2010/main" val="72416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11C74-AE08-9708-A568-FD2707CA8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6AAFB-3E11-2BC5-60C8-3B8EC61A27AA}"/>
              </a:ext>
            </a:extLst>
          </p:cNvPr>
          <p:cNvSpPr>
            <a:spLocks noGrp="1"/>
          </p:cNvSpPr>
          <p:nvPr>
            <p:ph type="title"/>
          </p:nvPr>
        </p:nvSpPr>
        <p:spPr>
          <a:xfrm>
            <a:off x="6487338" y="3056080"/>
            <a:ext cx="5198247" cy="854627"/>
          </a:xfrm>
        </p:spPr>
        <p:txBody>
          <a:bodyPr/>
          <a:lstStyle/>
          <a:p>
            <a:r>
              <a:rPr lang="en-US" dirty="0">
                <a:solidFill>
                  <a:schemeClr val="tx1"/>
                </a:solidFill>
                <a:latin typeface="Times New Roman" panose="02020603050405020304" pitchFamily="18" charset="0"/>
                <a:cs typeface="Times New Roman" panose="02020603050405020304" pitchFamily="18" charset="0"/>
              </a:rPr>
              <a:t>Contents</a:t>
            </a:r>
          </a:p>
        </p:txBody>
      </p:sp>
      <p:sp>
        <p:nvSpPr>
          <p:cNvPr id="3" name="TextBox 2">
            <a:extLst>
              <a:ext uri="{FF2B5EF4-FFF2-40B4-BE49-F238E27FC236}">
                <a16:creationId xmlns:a16="http://schemas.microsoft.com/office/drawing/2014/main" id="{A409A47A-52EB-3979-8F56-FED3356247ED}"/>
              </a:ext>
            </a:extLst>
          </p:cNvPr>
          <p:cNvSpPr txBox="1"/>
          <p:nvPr/>
        </p:nvSpPr>
        <p:spPr>
          <a:xfrm>
            <a:off x="953202" y="2017881"/>
            <a:ext cx="4403300" cy="3785652"/>
          </a:xfrm>
          <a:prstGeom prst="rect">
            <a:avLst/>
          </a:prstGeom>
          <a:solidFill>
            <a:schemeClr val="accent4">
              <a:lumMod val="50000"/>
            </a:schemeClr>
          </a:solidFill>
        </p:spPr>
        <p:txBody>
          <a:bodyPr wrap="square" rtlCol="0">
            <a:spAutoFit/>
          </a:bodyPr>
          <a:lstStyle/>
          <a:p>
            <a:pPr marL="457200" indent="-457200">
              <a:buFont typeface="+mj-lt"/>
              <a:buAutoNum type="arabicPeriod"/>
            </a:pPr>
            <a:r>
              <a:rPr lang="en-ZA" sz="4000" dirty="0">
                <a:latin typeface="Times New Roman" panose="02020603050405020304" pitchFamily="18" charset="0"/>
                <a:cs typeface="Times New Roman" panose="02020603050405020304" pitchFamily="18" charset="0"/>
              </a:rPr>
              <a:t>Literature Review.</a:t>
            </a:r>
          </a:p>
          <a:p>
            <a:pPr marL="457200" indent="-457200">
              <a:buFont typeface="+mj-lt"/>
              <a:buAutoNum type="arabicPeriod"/>
            </a:pPr>
            <a:r>
              <a:rPr lang="en-ZA" sz="4000" dirty="0">
                <a:latin typeface="Times New Roman" panose="02020603050405020304" pitchFamily="18" charset="0"/>
                <a:cs typeface="Times New Roman" panose="02020603050405020304" pitchFamily="18" charset="0"/>
              </a:rPr>
              <a:t>Experimental Procedure.</a:t>
            </a:r>
          </a:p>
          <a:p>
            <a:pPr marL="457200" indent="-457200">
              <a:buFont typeface="+mj-lt"/>
              <a:buAutoNum type="arabicPeriod"/>
            </a:pPr>
            <a:r>
              <a:rPr lang="en-ZA" sz="4000" dirty="0">
                <a:latin typeface="Times New Roman" panose="02020603050405020304" pitchFamily="18" charset="0"/>
                <a:cs typeface="Times New Roman" panose="02020603050405020304" pitchFamily="18" charset="0"/>
              </a:rPr>
              <a:t>Results.</a:t>
            </a:r>
          </a:p>
          <a:p>
            <a:pPr marL="457200" indent="-457200">
              <a:buFont typeface="+mj-lt"/>
              <a:buAutoNum type="arabicPeriod"/>
            </a:pPr>
            <a:r>
              <a:rPr lang="en-ZA" sz="4000" dirty="0">
                <a:latin typeface="Times New Roman" panose="02020603050405020304" pitchFamily="18" charset="0"/>
                <a:cs typeface="Times New Roman" panose="02020603050405020304" pitchFamily="18" charset="0"/>
              </a:rPr>
              <a:t>Conclusion.</a:t>
            </a:r>
          </a:p>
        </p:txBody>
      </p:sp>
      <p:sp>
        <p:nvSpPr>
          <p:cNvPr id="4" name="Slide Number Placeholder 1">
            <a:extLst>
              <a:ext uri="{FF2B5EF4-FFF2-40B4-BE49-F238E27FC236}">
                <a16:creationId xmlns:a16="http://schemas.microsoft.com/office/drawing/2014/main" id="{F6EB3F19-2E05-6C27-B5BC-A2B264B8C149}"/>
              </a:ext>
            </a:extLst>
          </p:cNvPr>
          <p:cNvSpPr txBox="1">
            <a:spLocks/>
          </p:cNvSpPr>
          <p:nvPr/>
        </p:nvSpPr>
        <p:spPr>
          <a:xfrm>
            <a:off x="11886957" y="6008938"/>
            <a:ext cx="290053" cy="403789"/>
          </a:xfrm>
          <a:prstGeom prst="rect">
            <a:avLst/>
          </a:prstGeom>
          <a:solidFill>
            <a:srgbClr val="00B0F0"/>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C131B6-BBAC-4EF4-8003-2626E0CD8D9C}" type="slidenum">
              <a:rPr lang="en-ZA" smtClean="0">
                <a:solidFill>
                  <a:schemeClr val="bg1"/>
                </a:solidFill>
              </a:rPr>
              <a:pPr/>
              <a:t>3</a:t>
            </a:fld>
            <a:endParaRPr lang="en-ZA" dirty="0">
              <a:solidFill>
                <a:schemeClr val="bg1"/>
              </a:solidFill>
            </a:endParaRPr>
          </a:p>
        </p:txBody>
      </p:sp>
    </p:spTree>
    <p:extLst>
      <p:ext uri="{BB962C8B-B14F-4D97-AF65-F5344CB8AC3E}">
        <p14:creationId xmlns:p14="http://schemas.microsoft.com/office/powerpoint/2010/main" val="171427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D23149-BAEB-2BD4-DFA5-3E48FEB63D28}"/>
              </a:ext>
            </a:extLst>
          </p:cNvPr>
          <p:cNvSpPr>
            <a:spLocks noGrp="1"/>
          </p:cNvSpPr>
          <p:nvPr>
            <p:ph type="title"/>
          </p:nvPr>
        </p:nvSpPr>
        <p:spPr>
          <a:xfrm>
            <a:off x="2896811" y="95289"/>
            <a:ext cx="6398376" cy="736494"/>
          </a:xfrm>
          <a:solidFill>
            <a:schemeClr val="bg1">
              <a:lumMod val="95000"/>
              <a:lumOff val="5000"/>
            </a:schemeClr>
          </a:solidFill>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pPr algn="ctr"/>
            <a:r>
              <a:rPr lang="en-ZA" sz="6000" b="1" cap="none" dirty="0">
                <a:ln/>
                <a:solidFill>
                  <a:schemeClr val="accent3"/>
                </a:solidFill>
                <a:effectLst/>
                <a:latin typeface="Times New Roman" panose="02020603050405020304" pitchFamily="18" charset="0"/>
                <a:cs typeface="Times New Roman" panose="02020603050405020304" pitchFamily="18" charset="0"/>
              </a:rPr>
              <a:t>REFERENCES</a:t>
            </a:r>
          </a:p>
        </p:txBody>
      </p:sp>
      <p:sp>
        <p:nvSpPr>
          <p:cNvPr id="4" name="Rectangle 3">
            <a:extLst>
              <a:ext uri="{FF2B5EF4-FFF2-40B4-BE49-F238E27FC236}">
                <a16:creationId xmlns:a16="http://schemas.microsoft.com/office/drawing/2014/main" id="{753FA5D5-203E-89D2-794E-403486363C29}"/>
              </a:ext>
            </a:extLst>
          </p:cNvPr>
          <p:cNvSpPr/>
          <p:nvPr/>
        </p:nvSpPr>
        <p:spPr>
          <a:xfrm>
            <a:off x="279815" y="1127208"/>
            <a:ext cx="11632367" cy="4603584"/>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buNone/>
            </a:pPr>
            <a:r>
              <a:rPr lang="en-ZA" sz="1600" dirty="0">
                <a:latin typeface="Times New Roman" panose="02020603050405020304" pitchFamily="18" charset="0"/>
                <a:ea typeface="Calibri" panose="020F0502020204030204" pitchFamily="34" charset="0"/>
              </a:rPr>
              <a:t>[1]	</a:t>
            </a:r>
            <a:r>
              <a:rPr lang="en-ZA" sz="1600" dirty="0" err="1">
                <a:latin typeface="Times New Roman" panose="02020603050405020304" pitchFamily="18" charset="0"/>
                <a:ea typeface="Calibri" panose="020F0502020204030204" pitchFamily="34" charset="0"/>
              </a:rPr>
              <a:t>Ignat’eva</a:t>
            </a:r>
            <a:r>
              <a:rPr lang="en-ZA" sz="1600" dirty="0">
                <a:latin typeface="Times New Roman" panose="02020603050405020304" pitchFamily="18" charset="0"/>
                <a:ea typeface="Calibri" panose="020F0502020204030204" pitchFamily="34" charset="0"/>
              </a:rPr>
              <a:t>, T.A., 2007. Electron localization during an electronic-topological transition in Mo-Re alloys. Physics of the Solid 	State, 49, p.403-412. </a:t>
            </a:r>
            <a:endParaRPr lang="en-ZA" sz="1600" dirty="0">
              <a:latin typeface="Times New Roman" panose="02020603050405020304" pitchFamily="18" charset="0"/>
              <a:ea typeface="Times New Roman" panose="02020603050405020304" pitchFamily="18" charset="0"/>
            </a:endParaRPr>
          </a:p>
          <a:p>
            <a:pPr algn="just">
              <a:buNone/>
            </a:pPr>
            <a:r>
              <a:rPr lang="en-ZA" sz="1600" dirty="0">
                <a:latin typeface="Times New Roman" panose="02020603050405020304" pitchFamily="18" charset="0"/>
                <a:ea typeface="Calibri" panose="020F0502020204030204" pitchFamily="34" charset="0"/>
              </a:rPr>
              <a:t> </a:t>
            </a:r>
            <a:endParaRPr lang="en-ZA" sz="1600" dirty="0">
              <a:latin typeface="Times New Roman" panose="02020603050405020304" pitchFamily="18" charset="0"/>
              <a:ea typeface="Times New Roman" panose="02020603050405020304" pitchFamily="18" charset="0"/>
            </a:endParaRPr>
          </a:p>
          <a:p>
            <a:pPr algn="just"/>
            <a:r>
              <a:rPr lang="en-ZA" sz="1600" dirty="0">
                <a:latin typeface="Times New Roman" panose="02020603050405020304" pitchFamily="18" charset="0"/>
              </a:rPr>
              <a:t>[2]	</a:t>
            </a:r>
            <a:r>
              <a:rPr lang="en-ZA" sz="1600" dirty="0" err="1">
                <a:latin typeface="Times New Roman" panose="02020603050405020304" pitchFamily="18" charset="0"/>
              </a:rPr>
              <a:t>Ignatyeva</a:t>
            </a:r>
            <a:r>
              <a:rPr lang="en-ZA" sz="1600" dirty="0">
                <a:latin typeface="Times New Roman" panose="02020603050405020304" pitchFamily="18" charset="0"/>
              </a:rPr>
              <a:t>, T.A. and </a:t>
            </a:r>
            <a:r>
              <a:rPr lang="en-ZA" sz="1600" dirty="0" err="1">
                <a:latin typeface="Times New Roman" panose="02020603050405020304" pitchFamily="18" charset="0"/>
              </a:rPr>
              <a:t>Velikodny</a:t>
            </a:r>
            <a:r>
              <a:rPr lang="en-ZA" sz="1600" dirty="0">
                <a:latin typeface="Times New Roman" panose="02020603050405020304" pitchFamily="18" charset="0"/>
              </a:rPr>
              <a:t>, A.N., 2002. Features of the thermopower of Mo–Re and Mo–Re–Nb alloys and the electronic–	topological transition in these systems. Low Temperature Physics, 28(6), p.403-411. </a:t>
            </a:r>
          </a:p>
          <a:p>
            <a:pPr algn="just"/>
            <a:r>
              <a:rPr lang="en-ZA" sz="1600" dirty="0">
                <a:latin typeface="Times New Roman" panose="02020603050405020304" pitchFamily="18" charset="0"/>
              </a:rPr>
              <a:t> </a:t>
            </a:r>
          </a:p>
          <a:p>
            <a:pPr algn="just"/>
            <a:r>
              <a:rPr lang="en-ZA" sz="1600" dirty="0">
                <a:latin typeface="Times New Roman" panose="02020603050405020304" pitchFamily="18" charset="0"/>
              </a:rPr>
              <a:t>[3]  	 Krause, C.W., Collver, M.M. and Hammond, R.H., 1971. FLUCTUATION PAIR CONDUCTIVITY IN DISORDERED 	SUPERCONDUCTING TRANSITION METAL FILMS. </a:t>
            </a:r>
          </a:p>
          <a:p>
            <a:pPr algn="just"/>
            <a:r>
              <a:rPr lang="en-ZA" sz="1600" dirty="0">
                <a:latin typeface="Times New Roman" panose="02020603050405020304" pitchFamily="18" charset="0"/>
              </a:rPr>
              <a:t> </a:t>
            </a:r>
          </a:p>
          <a:p>
            <a:pPr algn="just"/>
            <a:r>
              <a:rPr lang="en-ZA" sz="1600" dirty="0">
                <a:latin typeface="Times New Roman" panose="02020603050405020304" pitchFamily="18" charset="0"/>
              </a:rPr>
              <a:t>[4]	</a:t>
            </a:r>
            <a:r>
              <a:rPr lang="en-ZA" sz="1600" dirty="0" err="1">
                <a:latin typeface="Times New Roman" panose="02020603050405020304" pitchFamily="18" charset="0"/>
              </a:rPr>
              <a:t>Belovol</a:t>
            </a:r>
            <a:r>
              <a:rPr lang="en-ZA" sz="1600" dirty="0">
                <a:latin typeface="Times New Roman" panose="02020603050405020304" pitchFamily="18" charset="0"/>
              </a:rPr>
              <a:t>, V., Derevyanko, V. and Finkel, V., 1982. Exponential contribution to the electric resistance of the superconducting 	compound Nb 3 Al 0.75 Ge 0.25 and the anomalous temperature dependence of its crystal-lattice parameter. Soviet Physics-	JETP, 55(1), p.185-187.</a:t>
            </a:r>
          </a:p>
          <a:p>
            <a:pPr algn="just"/>
            <a:endParaRPr lang="en-ZA" sz="1600" dirty="0">
              <a:latin typeface="Times New Roman" panose="02020603050405020304" pitchFamily="18" charset="0"/>
            </a:endParaRPr>
          </a:p>
          <a:p>
            <a:pPr algn="just"/>
            <a:r>
              <a:rPr lang="en-ZA" sz="1600" dirty="0">
                <a:latin typeface="Times New Roman" panose="02020603050405020304" pitchFamily="18" charset="0"/>
              </a:rPr>
              <a:t>[5] 	Valderrama, E., James, C., Krishnan, M., Zhao, X., Seo, K., Stevie, F.A. and Maheshwari, P., 2011. Mo-Re films for SRF 	applications. In Proceedings of 15th International Conference on RF Superconductivity, Chicago, USA.</a:t>
            </a:r>
          </a:p>
          <a:p>
            <a:pPr algn="just"/>
            <a:endParaRPr lang="en-ZA" sz="1600" dirty="0">
              <a:latin typeface="Times New Roman" panose="02020603050405020304" pitchFamily="18" charset="0"/>
            </a:endParaRPr>
          </a:p>
          <a:p>
            <a:pPr algn="just"/>
            <a:r>
              <a:rPr lang="en-ZA" sz="1600" dirty="0">
                <a:latin typeface="Times New Roman" panose="02020603050405020304" pitchFamily="18" charset="0"/>
              </a:rPr>
              <a:t>[6] 	Zhu, Z., Zhang, Y.J., Li, Y., Li, Q., Duan, W. and Wen, H.H., 2022. Comparative studies on superconductivity in Cr3Ru 	compounds with bcc and A15 structures. Journal of Physics: Condensed Matter, 34(47), p.475602. </a:t>
            </a:r>
          </a:p>
        </p:txBody>
      </p:sp>
      <p:sp>
        <p:nvSpPr>
          <p:cNvPr id="5" name="Slide Number Placeholder 5">
            <a:extLst>
              <a:ext uri="{FF2B5EF4-FFF2-40B4-BE49-F238E27FC236}">
                <a16:creationId xmlns:a16="http://schemas.microsoft.com/office/drawing/2014/main" id="{2613AE3B-C329-0308-1235-079A8A9F4B0A}"/>
              </a:ext>
            </a:extLst>
          </p:cNvPr>
          <p:cNvSpPr>
            <a:spLocks noGrp="1"/>
          </p:cNvSpPr>
          <p:nvPr>
            <p:ph type="sldNum" sz="quarter" idx="12"/>
          </p:nvPr>
        </p:nvSpPr>
        <p:spPr>
          <a:xfrm>
            <a:off x="11621101" y="6058929"/>
            <a:ext cx="551167" cy="365125"/>
          </a:xfrm>
          <a:solidFill>
            <a:srgbClr val="00B0F0"/>
          </a:solidFill>
        </p:spPr>
        <p:txBody>
          <a:bodyPr/>
          <a:lstStyle/>
          <a:p>
            <a:fld id="{5BC131B6-BBAC-4EF4-8003-2626E0CD8D9C}" type="slidenum">
              <a:rPr lang="en-ZA" sz="1800" smtClean="0">
                <a:solidFill>
                  <a:schemeClr val="bg1"/>
                </a:solidFill>
              </a:rPr>
              <a:t>30</a:t>
            </a:fld>
            <a:endParaRPr lang="en-ZA" sz="1800" dirty="0">
              <a:solidFill>
                <a:schemeClr val="bg1"/>
              </a:solidFill>
            </a:endParaRPr>
          </a:p>
        </p:txBody>
      </p:sp>
    </p:spTree>
    <p:extLst>
      <p:ext uri="{BB962C8B-B14F-4D97-AF65-F5344CB8AC3E}">
        <p14:creationId xmlns:p14="http://schemas.microsoft.com/office/powerpoint/2010/main" val="1931150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452995-A55B-9A46-F852-1C8FB599F164}"/>
              </a:ext>
            </a:extLst>
          </p:cNvPr>
          <p:cNvSpPr>
            <a:spLocks noGrp="1"/>
          </p:cNvSpPr>
          <p:nvPr>
            <p:ph type="title"/>
          </p:nvPr>
        </p:nvSpPr>
        <p:spPr>
          <a:xfrm>
            <a:off x="2896812" y="43893"/>
            <a:ext cx="6398376" cy="736494"/>
          </a:xfrm>
          <a:solidFill>
            <a:schemeClr val="bg1">
              <a:lumMod val="95000"/>
              <a:lumOff val="5000"/>
            </a:schemeClr>
          </a:solidFill>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pPr algn="ctr"/>
            <a:r>
              <a:rPr lang="en-ZA" sz="6000" b="1" cap="none" dirty="0">
                <a:ln/>
                <a:solidFill>
                  <a:schemeClr val="accent3"/>
                </a:solidFill>
                <a:effectLst/>
                <a:latin typeface="Times New Roman" panose="02020603050405020304" pitchFamily="18" charset="0"/>
                <a:cs typeface="Times New Roman" panose="02020603050405020304" pitchFamily="18" charset="0"/>
              </a:rPr>
              <a:t>REFERENCES</a:t>
            </a:r>
          </a:p>
        </p:txBody>
      </p:sp>
      <p:sp>
        <p:nvSpPr>
          <p:cNvPr id="4" name="Rectangle 3">
            <a:extLst>
              <a:ext uri="{FF2B5EF4-FFF2-40B4-BE49-F238E27FC236}">
                <a16:creationId xmlns:a16="http://schemas.microsoft.com/office/drawing/2014/main" id="{9AAB67E6-04E2-A0E2-9C56-1E4F0202DB64}"/>
              </a:ext>
            </a:extLst>
          </p:cNvPr>
          <p:cNvSpPr/>
          <p:nvPr/>
        </p:nvSpPr>
        <p:spPr>
          <a:xfrm>
            <a:off x="361649" y="739613"/>
            <a:ext cx="11468701" cy="5571065"/>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buNone/>
            </a:pPr>
            <a:r>
              <a:rPr lang="en-ZA" sz="1600" dirty="0">
                <a:latin typeface="Times New Roman" panose="02020603050405020304" pitchFamily="18" charset="0"/>
                <a:ea typeface="Calibri" panose="020F0502020204030204" pitchFamily="34" charset="0"/>
              </a:rPr>
              <a:t>[7] 	</a:t>
            </a:r>
            <a:r>
              <a:rPr lang="en-ZA" sz="1600" dirty="0" err="1">
                <a:latin typeface="Times New Roman" panose="02020603050405020304" pitchFamily="18" charset="0"/>
                <a:ea typeface="Calibri" panose="020F0502020204030204" pitchFamily="34" charset="0"/>
              </a:rPr>
              <a:t>Milewits</a:t>
            </a:r>
            <a:r>
              <a:rPr lang="en-ZA" sz="1600" dirty="0">
                <a:latin typeface="Times New Roman" panose="02020603050405020304" pitchFamily="18" charset="0"/>
                <a:ea typeface="Calibri" panose="020F0502020204030204" pitchFamily="34" charset="0"/>
              </a:rPr>
              <a:t>, M., Williamson, S.J. and Taub, H., 1976. Exponential temperature dependence of the electrical resistivity of V 3 Si. 	Physical Review B, 13(12), p.5199. </a:t>
            </a:r>
          </a:p>
          <a:p>
            <a:pPr algn="just">
              <a:buNone/>
            </a:pPr>
            <a:endParaRPr lang="en-ZA" sz="1600" dirty="0">
              <a:latin typeface="Times New Roman" panose="02020603050405020304" pitchFamily="18" charset="0"/>
              <a:ea typeface="Times New Roman" panose="02020603050405020304" pitchFamily="18" charset="0"/>
            </a:endParaRPr>
          </a:p>
          <a:p>
            <a:pPr algn="just">
              <a:buNone/>
            </a:pPr>
            <a:r>
              <a:rPr lang="en-ZA" sz="1600" dirty="0">
                <a:latin typeface="Times New Roman" panose="02020603050405020304" pitchFamily="18" charset="0"/>
                <a:ea typeface="Calibri" panose="020F0502020204030204" pitchFamily="34" charset="0"/>
              </a:rPr>
              <a:t>[8] 	Khim, S., Lee, B., Kim, J.W., Choi, E.S., Stewart, G.R. and Kim, K.H., 2011. Pauli limiting effects in the upper critical fields 	of a clean </a:t>
            </a:r>
            <a:r>
              <a:rPr lang="en-ZA" sz="1600" dirty="0" err="1">
                <a:latin typeface="Times New Roman" panose="02020603050405020304" pitchFamily="18" charset="0"/>
                <a:ea typeface="Calibri" panose="020F0502020204030204" pitchFamily="34" charset="0"/>
              </a:rPr>
              <a:t>LiFeAs</a:t>
            </a:r>
            <a:r>
              <a:rPr lang="en-ZA" sz="1600" dirty="0">
                <a:latin typeface="Times New Roman" panose="02020603050405020304" pitchFamily="18" charset="0"/>
                <a:ea typeface="Calibri" panose="020F0502020204030204" pitchFamily="34" charset="0"/>
              </a:rPr>
              <a:t> single crystal. Physical Review B, 84(10), p.104502. </a:t>
            </a:r>
            <a:endParaRPr lang="en-ZA" sz="1600" dirty="0">
              <a:latin typeface="Times New Roman" panose="02020603050405020304" pitchFamily="18" charset="0"/>
              <a:ea typeface="Times New Roman" panose="02020603050405020304" pitchFamily="18" charset="0"/>
            </a:endParaRPr>
          </a:p>
          <a:p>
            <a:pPr algn="just">
              <a:buNone/>
            </a:pPr>
            <a:r>
              <a:rPr lang="en-ZA" sz="1600" dirty="0">
                <a:latin typeface="Times New Roman" panose="02020603050405020304" pitchFamily="18" charset="0"/>
                <a:ea typeface="Calibri" panose="020F0502020204030204" pitchFamily="34" charset="0"/>
              </a:rPr>
              <a:t> </a:t>
            </a:r>
            <a:endParaRPr lang="en-ZA" sz="1600" dirty="0">
              <a:latin typeface="Times New Roman" panose="02020603050405020304" pitchFamily="18" charset="0"/>
              <a:ea typeface="Times New Roman" panose="02020603050405020304" pitchFamily="18" charset="0"/>
            </a:endParaRPr>
          </a:p>
          <a:p>
            <a:pPr algn="just"/>
            <a:r>
              <a:rPr lang="en-ZA" sz="1600" dirty="0">
                <a:latin typeface="Times New Roman" panose="02020603050405020304" pitchFamily="18" charset="0"/>
                <a:ea typeface="Calibri" panose="020F0502020204030204" pitchFamily="34" charset="0"/>
              </a:rPr>
              <a:t>[9] 	Poker, D.B. and Klabunde, C.E., 1982. Temperature dependence of electrical resistivity of vanadium, platinum, and copper. 	Physical Review B, 26(12), p.7012. </a:t>
            </a:r>
          </a:p>
          <a:p>
            <a:pPr algn="just"/>
            <a:endParaRPr lang="en-ZA" sz="1600" dirty="0">
              <a:latin typeface="Times New Roman" panose="02020603050405020304" pitchFamily="18" charset="0"/>
              <a:ea typeface="Calibri" panose="020F0502020204030204" pitchFamily="34" charset="0"/>
            </a:endParaRPr>
          </a:p>
          <a:p>
            <a:pPr algn="just"/>
            <a:r>
              <a:rPr lang="en-ZA" sz="1600" dirty="0">
                <a:latin typeface="Times New Roman" panose="02020603050405020304" pitchFamily="18" charset="0"/>
                <a:ea typeface="Calibri" panose="020F0502020204030204" pitchFamily="34" charset="0"/>
              </a:rPr>
              <a:t>[10] 	Andreone, A., Barone, A., Di Chiara, A., Mascolo, G., Palmieri, V., Peluso, G. and Di Uccio, U.S., 1989. Mo-Re 	superconducting thin films by single target magnetron sputtering. IEEE transactions on magnetics, 25(2), p.1972-1975.</a:t>
            </a:r>
            <a:endParaRPr lang="en-ZA" sz="1600" dirty="0">
              <a:latin typeface="Times New Roman" panose="02020603050405020304" pitchFamily="18" charset="0"/>
              <a:ea typeface="Times New Roman" panose="02020603050405020304" pitchFamily="18" charset="0"/>
            </a:endParaRPr>
          </a:p>
          <a:p>
            <a:pPr algn="just"/>
            <a:endParaRPr lang="en-ZA" sz="1600" dirty="0">
              <a:latin typeface="Times New Roman" panose="02020603050405020304" pitchFamily="18" charset="0"/>
              <a:ea typeface="Calibri" panose="020F0502020204030204" pitchFamily="34" charset="0"/>
            </a:endParaRPr>
          </a:p>
          <a:p>
            <a:pPr algn="just"/>
            <a:r>
              <a:rPr lang="en-ZA" sz="1600" dirty="0">
                <a:latin typeface="Times New Roman" panose="02020603050405020304" pitchFamily="18" charset="0"/>
                <a:ea typeface="Calibri" panose="020F0502020204030204" pitchFamily="34" charset="0"/>
              </a:rPr>
              <a:t>[11]	Lerner, E. and Daunt, J.G., 1966. Thermal and electrical conductivities of Mo-Re alloys in the superconducting and normal 	states. Physical Review, 142(1), p.251.</a:t>
            </a:r>
          </a:p>
          <a:p>
            <a:pPr algn="just"/>
            <a:br>
              <a:rPr lang="en-ZA" sz="1600" dirty="0">
                <a:latin typeface="Times New Roman" panose="02020603050405020304" pitchFamily="18" charset="0"/>
                <a:ea typeface="Calibri" panose="020F0502020204030204" pitchFamily="34" charset="0"/>
              </a:rPr>
            </a:br>
            <a:r>
              <a:rPr lang="en-ZA" sz="1600" dirty="0">
                <a:latin typeface="Times New Roman" panose="02020603050405020304" pitchFamily="18" charset="0"/>
                <a:ea typeface="Calibri" panose="020F0502020204030204" pitchFamily="34" charset="0"/>
              </a:rPr>
              <a:t>[12] 	Yu, X.J. and Kumar, K.S., 2013. The tensile response of Mo, Mo–Re and Mo–Si solid solutions. International Journal of 		Refractory Metals and Hard Materials, 41, p.329-338. </a:t>
            </a:r>
            <a:endParaRPr lang="en-ZA" sz="1600" dirty="0">
              <a:latin typeface="Times New Roman" panose="02020603050405020304" pitchFamily="18" charset="0"/>
              <a:ea typeface="Times New Roman" panose="02020603050405020304" pitchFamily="18" charset="0"/>
            </a:endParaRPr>
          </a:p>
          <a:p>
            <a:pPr algn="just">
              <a:buNone/>
            </a:pPr>
            <a:r>
              <a:rPr lang="en-ZA" sz="1600" dirty="0">
                <a:latin typeface="Times New Roman" panose="02020603050405020304" pitchFamily="18" charset="0"/>
                <a:ea typeface="Calibri" panose="020F0502020204030204" pitchFamily="34" charset="0"/>
              </a:rPr>
              <a:t> </a:t>
            </a:r>
            <a:endParaRPr lang="en-ZA" sz="1600" dirty="0">
              <a:latin typeface="Times New Roman" panose="02020603050405020304" pitchFamily="18" charset="0"/>
              <a:ea typeface="Times New Roman" panose="02020603050405020304" pitchFamily="18" charset="0"/>
            </a:endParaRPr>
          </a:p>
          <a:p>
            <a:r>
              <a:rPr lang="en-ZA" sz="1600" dirty="0">
                <a:latin typeface="Times New Roman" panose="02020603050405020304" pitchFamily="18" charset="0"/>
                <a:ea typeface="Calibri" panose="020F0502020204030204" pitchFamily="34" charset="0"/>
              </a:rPr>
              <a:t>[13]	</a:t>
            </a:r>
            <a:r>
              <a:rPr lang="en-ZA" sz="1600" dirty="0" err="1">
                <a:latin typeface="Times New Roman" panose="02020603050405020304" pitchFamily="18" charset="0"/>
                <a:ea typeface="Calibri" panose="020F0502020204030204" pitchFamily="34" charset="0"/>
              </a:rPr>
              <a:t>Massalski</a:t>
            </a:r>
            <a:r>
              <a:rPr lang="en-ZA" sz="1600" dirty="0">
                <a:latin typeface="Times New Roman" panose="02020603050405020304" pitchFamily="18" charset="0"/>
                <a:ea typeface="Calibri" panose="020F0502020204030204" pitchFamily="34" charset="0"/>
              </a:rPr>
              <a:t>, T.B., Okamoto, H., Subramanian, P., Kacprzak, L. and Scott, W.W. eds., 1986. Binary alloy phase diagrams (Vol. 1, 	No. 2). Metals Park, OH: American society for metals.</a:t>
            </a:r>
            <a:endParaRPr lang="en-ZA" sz="1600" dirty="0"/>
          </a:p>
        </p:txBody>
      </p:sp>
      <p:sp>
        <p:nvSpPr>
          <p:cNvPr id="5" name="Slide Number Placeholder 5">
            <a:extLst>
              <a:ext uri="{FF2B5EF4-FFF2-40B4-BE49-F238E27FC236}">
                <a16:creationId xmlns:a16="http://schemas.microsoft.com/office/drawing/2014/main" id="{D2145B58-A5AF-F373-E585-EBF42EE1C5C2}"/>
              </a:ext>
            </a:extLst>
          </p:cNvPr>
          <p:cNvSpPr>
            <a:spLocks noGrp="1"/>
          </p:cNvSpPr>
          <p:nvPr>
            <p:ph type="sldNum" sz="quarter" idx="12"/>
          </p:nvPr>
        </p:nvSpPr>
        <p:spPr>
          <a:xfrm>
            <a:off x="11621101" y="6058929"/>
            <a:ext cx="551167" cy="365125"/>
          </a:xfrm>
          <a:solidFill>
            <a:srgbClr val="00B0F0"/>
          </a:solidFill>
        </p:spPr>
        <p:txBody>
          <a:bodyPr/>
          <a:lstStyle/>
          <a:p>
            <a:fld id="{5BC131B6-BBAC-4EF4-8003-2626E0CD8D9C}" type="slidenum">
              <a:rPr lang="en-ZA" sz="1800" smtClean="0">
                <a:solidFill>
                  <a:schemeClr val="bg1"/>
                </a:solidFill>
              </a:rPr>
              <a:t>31</a:t>
            </a:fld>
            <a:endParaRPr lang="en-ZA" sz="1800" dirty="0">
              <a:solidFill>
                <a:schemeClr val="bg1"/>
              </a:solidFill>
            </a:endParaRPr>
          </a:p>
        </p:txBody>
      </p:sp>
    </p:spTree>
    <p:extLst>
      <p:ext uri="{BB962C8B-B14F-4D97-AF65-F5344CB8AC3E}">
        <p14:creationId xmlns:p14="http://schemas.microsoft.com/office/powerpoint/2010/main" val="2480465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26461-6C16-6B35-13AB-DC0E27E442F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AC0C626-6033-358F-0254-CB68911774BD}"/>
              </a:ext>
            </a:extLst>
          </p:cNvPr>
          <p:cNvSpPr>
            <a:spLocks noGrp="1"/>
          </p:cNvSpPr>
          <p:nvPr>
            <p:ph type="title"/>
          </p:nvPr>
        </p:nvSpPr>
        <p:spPr>
          <a:xfrm>
            <a:off x="2896811" y="95289"/>
            <a:ext cx="6398376" cy="736494"/>
          </a:xfrm>
          <a:solidFill>
            <a:schemeClr val="bg1">
              <a:lumMod val="95000"/>
              <a:lumOff val="5000"/>
            </a:schemeClr>
          </a:solidFill>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pPr algn="ctr"/>
            <a:r>
              <a:rPr lang="en-ZA" sz="6000" b="1" cap="none" dirty="0">
                <a:ln/>
                <a:solidFill>
                  <a:schemeClr val="accent3"/>
                </a:solidFill>
                <a:effectLst/>
                <a:latin typeface="Times New Roman" panose="02020603050405020304" pitchFamily="18" charset="0"/>
                <a:cs typeface="Times New Roman" panose="02020603050405020304" pitchFamily="18" charset="0"/>
              </a:rPr>
              <a:t>REFERENCES</a:t>
            </a:r>
          </a:p>
        </p:txBody>
      </p:sp>
      <p:sp>
        <p:nvSpPr>
          <p:cNvPr id="4" name="Rectangle 3">
            <a:extLst>
              <a:ext uri="{FF2B5EF4-FFF2-40B4-BE49-F238E27FC236}">
                <a16:creationId xmlns:a16="http://schemas.microsoft.com/office/drawing/2014/main" id="{2FD7DEE5-B28B-ACFD-B753-14AD5D05ACAF}"/>
              </a:ext>
            </a:extLst>
          </p:cNvPr>
          <p:cNvSpPr/>
          <p:nvPr/>
        </p:nvSpPr>
        <p:spPr>
          <a:xfrm>
            <a:off x="361649" y="1875089"/>
            <a:ext cx="11468701" cy="3139574"/>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dirty="0">
                <a:latin typeface="Times New Roman" panose="02020603050405020304" pitchFamily="18" charset="0"/>
              </a:rPr>
              <a:t>[14]	K. Momma and F. Izumi, "VESTA 3 for three-dimensional visualization of crystal, volumetric and morphology data," J. Appl. 	</a:t>
            </a:r>
            <a:r>
              <a:rPr lang="en-US" sz="1600" dirty="0" err="1">
                <a:latin typeface="Times New Roman" panose="02020603050405020304" pitchFamily="18" charset="0"/>
              </a:rPr>
              <a:t>Crystallogr</a:t>
            </a:r>
            <a:r>
              <a:rPr lang="en-US" sz="1600" dirty="0">
                <a:latin typeface="Times New Roman" panose="02020603050405020304" pitchFamily="18" charset="0"/>
              </a:rPr>
              <a:t>., 44, 1272-1276 (2011).</a:t>
            </a:r>
          </a:p>
          <a:p>
            <a:pPr algn="just">
              <a:lnSpc>
                <a:spcPct val="115000"/>
              </a:lnSpc>
              <a:spcAft>
                <a:spcPts val="800"/>
              </a:spcAft>
            </a:pPr>
            <a:r>
              <a:rPr lang="en-ZA" sz="1600" dirty="0">
                <a:latin typeface="Times New Roman" panose="02020603050405020304" pitchFamily="18" charset="0"/>
              </a:rPr>
              <a:t>[15]	T. K. Pamhidzayi, C. J. Sheppard, and A. R. E. Prinsloo, “Impact of Cr doping on Mo-Re alloys.,” in The Proceedings of 	SAIP2024, the 68th Annual Conference of the South African Institute of Physics., (UJ) Prof. Aletta Prinsloo, p. 195–202, 2024.</a:t>
            </a:r>
            <a:endParaRPr lang="en-US" sz="1600" dirty="0">
              <a:latin typeface="Times New Roman" panose="02020603050405020304" pitchFamily="18" charset="0"/>
            </a:endParaRPr>
          </a:p>
          <a:p>
            <a:pPr algn="just">
              <a:buNone/>
            </a:pPr>
            <a:r>
              <a:rPr lang="en-US" sz="1600" dirty="0">
                <a:latin typeface="Times New Roman" panose="02020603050405020304" pitchFamily="18" charset="0"/>
                <a:ea typeface="Calibri" panose="020F0502020204030204" pitchFamily="34" charset="0"/>
              </a:rPr>
              <a:t>[16] 	Li, Y.S., Borth, R., Hicks, C.W., Mackenzie, A.P. and Nicklas, M., 2020. Heat-capacity measurements under uniaxial pressure 	using a piezo-driven device. Review of Scientific Instruments, 91(10).</a:t>
            </a:r>
          </a:p>
        </p:txBody>
      </p:sp>
      <p:sp>
        <p:nvSpPr>
          <p:cNvPr id="5" name="Slide Number Placeholder 5">
            <a:extLst>
              <a:ext uri="{FF2B5EF4-FFF2-40B4-BE49-F238E27FC236}">
                <a16:creationId xmlns:a16="http://schemas.microsoft.com/office/drawing/2014/main" id="{74E53269-CAC7-44E1-D9A9-285D5FEB1339}"/>
              </a:ext>
            </a:extLst>
          </p:cNvPr>
          <p:cNvSpPr>
            <a:spLocks noGrp="1"/>
          </p:cNvSpPr>
          <p:nvPr>
            <p:ph type="sldNum" sz="quarter" idx="12"/>
          </p:nvPr>
        </p:nvSpPr>
        <p:spPr>
          <a:xfrm>
            <a:off x="11621101" y="6058929"/>
            <a:ext cx="551167" cy="365125"/>
          </a:xfrm>
          <a:solidFill>
            <a:srgbClr val="00B0F0"/>
          </a:solidFill>
        </p:spPr>
        <p:txBody>
          <a:bodyPr/>
          <a:lstStyle/>
          <a:p>
            <a:fld id="{5BC131B6-BBAC-4EF4-8003-2626E0CD8D9C}" type="slidenum">
              <a:rPr lang="en-ZA" sz="1800" smtClean="0">
                <a:solidFill>
                  <a:schemeClr val="bg1"/>
                </a:solidFill>
              </a:rPr>
              <a:t>32</a:t>
            </a:fld>
            <a:endParaRPr lang="en-ZA" sz="1800" dirty="0">
              <a:solidFill>
                <a:schemeClr val="bg1"/>
              </a:solidFill>
            </a:endParaRPr>
          </a:p>
        </p:txBody>
      </p:sp>
    </p:spTree>
    <p:extLst>
      <p:ext uri="{BB962C8B-B14F-4D97-AF65-F5344CB8AC3E}">
        <p14:creationId xmlns:p14="http://schemas.microsoft.com/office/powerpoint/2010/main" val="143496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74159-F3D2-27CE-63AE-D355CCA9D4F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8878728-D8EC-1C39-CF19-CA85FB77E802}"/>
              </a:ext>
            </a:extLst>
          </p:cNvPr>
          <p:cNvPicPr>
            <a:picLocks noChangeAspect="1"/>
          </p:cNvPicPr>
          <p:nvPr/>
        </p:nvPicPr>
        <p:blipFill>
          <a:blip r:embed="rId2"/>
          <a:stretch>
            <a:fillRect/>
          </a:stretch>
        </p:blipFill>
        <p:spPr>
          <a:xfrm>
            <a:off x="8834024" y="3242288"/>
            <a:ext cx="3180056" cy="1592182"/>
          </a:xfrm>
          <a:prstGeom prst="rect">
            <a:avLst/>
          </a:prstGeom>
        </p:spPr>
      </p:pic>
    </p:spTree>
    <p:extLst>
      <p:ext uri="{BB962C8B-B14F-4D97-AF65-F5344CB8AC3E}">
        <p14:creationId xmlns:p14="http://schemas.microsoft.com/office/powerpoint/2010/main" val="3848054676"/>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C56F0-AA67-4112-BB35-B9546E95574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BE9BFB2-588B-6F3D-CCF9-B31D3EBBF198}"/>
              </a:ext>
            </a:extLst>
          </p:cNvPr>
          <p:cNvSpPr txBox="1"/>
          <p:nvPr/>
        </p:nvSpPr>
        <p:spPr>
          <a:xfrm>
            <a:off x="1638300" y="2644170"/>
            <a:ext cx="8915400" cy="1569660"/>
          </a:xfrm>
          <a:prstGeom prst="rect">
            <a:avLst/>
          </a:prstGeom>
          <a:noFill/>
        </p:spPr>
        <p:txBody>
          <a:bodyPr wrap="square" rtlCol="0">
            <a:spAutoFit/>
          </a:bodyPr>
          <a:lstStyle/>
          <a:p>
            <a:r>
              <a:rPr lang="en-ZA" sz="9600" b="1" dirty="0">
                <a:ln w="9525">
                  <a:solidFill>
                    <a:schemeClr val="bg1"/>
                  </a:solidFill>
                  <a:prstDash val="solid"/>
                </a:ln>
                <a:effectLst>
                  <a:outerShdw blurRad="12700" dist="38100" dir="2700000" algn="tl" rotWithShape="0">
                    <a:schemeClr val="bg1">
                      <a:lumMod val="50000"/>
                    </a:schemeClr>
                  </a:outerShdw>
                </a:effectLst>
                <a:latin typeface="Arabic Typesetting" panose="03020402040406030203" pitchFamily="66" charset="-78"/>
                <a:cs typeface="Arabic Typesetting" panose="03020402040406030203" pitchFamily="66" charset="-78"/>
              </a:rPr>
              <a:t>LITERATURE</a:t>
            </a:r>
            <a:r>
              <a:rPr lang="en-ZA"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abic Typesetting" panose="03020402040406030203" pitchFamily="66" charset="-78"/>
                <a:cs typeface="Arabic Typesetting" panose="03020402040406030203" pitchFamily="66" charset="-78"/>
              </a:rPr>
              <a:t> REVIEW</a:t>
            </a:r>
          </a:p>
        </p:txBody>
      </p:sp>
      <p:sp>
        <p:nvSpPr>
          <p:cNvPr id="10" name="Slide Number Placeholder 1">
            <a:extLst>
              <a:ext uri="{FF2B5EF4-FFF2-40B4-BE49-F238E27FC236}">
                <a16:creationId xmlns:a16="http://schemas.microsoft.com/office/drawing/2014/main" id="{6F0ABAD4-45B9-06AF-5DF8-458F55644A01}"/>
              </a:ext>
            </a:extLst>
          </p:cNvPr>
          <p:cNvSpPr txBox="1">
            <a:spLocks/>
          </p:cNvSpPr>
          <p:nvPr/>
        </p:nvSpPr>
        <p:spPr>
          <a:xfrm>
            <a:off x="11917058" y="6016008"/>
            <a:ext cx="274942" cy="365125"/>
          </a:xfrm>
          <a:prstGeom prst="rect">
            <a:avLst/>
          </a:prstGeom>
          <a:solidFill>
            <a:srgbClr val="00B0F0"/>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C131B6-BBAC-4EF4-8003-2626E0CD8D9C}" type="slidenum">
              <a:rPr lang="en-ZA" smtClean="0">
                <a:solidFill>
                  <a:schemeClr val="bg1"/>
                </a:solidFill>
              </a:rPr>
              <a:pPr/>
              <a:t>4</a:t>
            </a:fld>
            <a:endParaRPr lang="en-ZA" dirty="0">
              <a:solidFill>
                <a:schemeClr val="bg1"/>
              </a:solidFill>
            </a:endParaRPr>
          </a:p>
        </p:txBody>
      </p:sp>
    </p:spTree>
    <p:extLst>
      <p:ext uri="{BB962C8B-B14F-4D97-AF65-F5344CB8AC3E}">
        <p14:creationId xmlns:p14="http://schemas.microsoft.com/office/powerpoint/2010/main" val="12381114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2FA4C83C-8B41-3885-4A0B-7996C1CF5A59}"/>
              </a:ext>
            </a:extLst>
          </p:cNvPr>
          <p:cNvSpPr>
            <a:spLocks noGrp="1"/>
          </p:cNvSpPr>
          <p:nvPr>
            <p:ph type="sldNum" sz="quarter" idx="12"/>
          </p:nvPr>
        </p:nvSpPr>
        <p:spPr>
          <a:xfrm>
            <a:off x="11858624" y="6021389"/>
            <a:ext cx="304800" cy="365125"/>
          </a:xfrm>
          <a:solidFill>
            <a:srgbClr val="00B0F0"/>
          </a:solidFill>
        </p:spPr>
        <p:txBody>
          <a:bodyPr/>
          <a:lstStyle/>
          <a:p>
            <a:fld id="{5BC131B6-BBAC-4EF4-8003-2626E0CD8D9C}" type="slidenum">
              <a:rPr lang="en-ZA" sz="1800" smtClean="0">
                <a:solidFill>
                  <a:schemeClr val="bg1"/>
                </a:solidFill>
              </a:rPr>
              <a:t>5</a:t>
            </a:fld>
            <a:endParaRPr lang="en-ZA" sz="1800" dirty="0">
              <a:solidFill>
                <a:schemeClr val="bg1"/>
              </a:solidFill>
            </a:endParaRPr>
          </a:p>
        </p:txBody>
      </p:sp>
      <p:sp>
        <p:nvSpPr>
          <p:cNvPr id="7" name="Dodecagon 6">
            <a:extLst>
              <a:ext uri="{FF2B5EF4-FFF2-40B4-BE49-F238E27FC236}">
                <a16:creationId xmlns:a16="http://schemas.microsoft.com/office/drawing/2014/main" id="{2EA63EA3-CC2B-75F2-029C-6566F37EB7C0}"/>
              </a:ext>
            </a:extLst>
          </p:cNvPr>
          <p:cNvSpPr/>
          <p:nvPr/>
        </p:nvSpPr>
        <p:spPr>
          <a:xfrm>
            <a:off x="3740942" y="836611"/>
            <a:ext cx="4881562" cy="4735514"/>
          </a:xfrm>
          <a:prstGeom prst="dodecag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ZA" sz="5400" dirty="0">
                <a:solidFill>
                  <a:schemeClr val="bg1"/>
                </a:solidFill>
                <a:latin typeface="Times New Roman" panose="02020603050405020304" pitchFamily="18" charset="0"/>
                <a:ea typeface="Aptos" panose="020B0004020202020204" pitchFamily="34" charset="0"/>
              </a:rPr>
              <a:t>Mo</a:t>
            </a:r>
            <a:r>
              <a:rPr lang="en-ZA" sz="5400" baseline="-25000" dirty="0">
                <a:solidFill>
                  <a:schemeClr val="bg1"/>
                </a:solidFill>
                <a:latin typeface="Times New Roman" panose="02020603050405020304" pitchFamily="18" charset="0"/>
                <a:ea typeface="Aptos" panose="020B0004020202020204" pitchFamily="34" charset="0"/>
              </a:rPr>
              <a:t>(1</a:t>
            </a:r>
            <a:r>
              <a:rPr lang="en-ZA" sz="5400" i="1" baseline="-25000" dirty="0">
                <a:solidFill>
                  <a:schemeClr val="bg1"/>
                </a:solidFill>
                <a:latin typeface="Times New Roman" panose="02020603050405020304" pitchFamily="18" charset="0"/>
                <a:ea typeface="Aptos" panose="020B0004020202020204" pitchFamily="34" charset="0"/>
              </a:rPr>
              <a:t>-x</a:t>
            </a:r>
            <a:r>
              <a:rPr lang="en-ZA" sz="5400" baseline="-25000" dirty="0">
                <a:solidFill>
                  <a:schemeClr val="bg1"/>
                </a:solidFill>
                <a:latin typeface="Times New Roman" panose="02020603050405020304" pitchFamily="18" charset="0"/>
                <a:ea typeface="Aptos" panose="020B0004020202020204" pitchFamily="34" charset="0"/>
              </a:rPr>
              <a:t>)</a:t>
            </a:r>
            <a:r>
              <a:rPr lang="en-ZA" sz="5400" dirty="0">
                <a:solidFill>
                  <a:schemeClr val="bg1"/>
                </a:solidFill>
                <a:latin typeface="Times New Roman" panose="02020603050405020304" pitchFamily="18" charset="0"/>
                <a:ea typeface="Aptos" panose="020B0004020202020204" pitchFamily="34" charset="0"/>
              </a:rPr>
              <a:t>Re</a:t>
            </a:r>
            <a:r>
              <a:rPr lang="en-ZA" sz="5400" i="1" baseline="-25000" dirty="0">
                <a:solidFill>
                  <a:schemeClr val="bg1"/>
                </a:solidFill>
                <a:latin typeface="Times New Roman" panose="02020603050405020304" pitchFamily="18" charset="0"/>
                <a:ea typeface="Aptos" panose="020B0004020202020204" pitchFamily="34" charset="0"/>
              </a:rPr>
              <a:t>x</a:t>
            </a:r>
            <a:endParaRPr lang="en-ZA" sz="5400" dirty="0"/>
          </a:p>
        </p:txBody>
      </p:sp>
    </p:spTree>
    <p:extLst>
      <p:ext uri="{BB962C8B-B14F-4D97-AF65-F5344CB8AC3E}">
        <p14:creationId xmlns:p14="http://schemas.microsoft.com/office/powerpoint/2010/main" val="3056289016"/>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411C12-E629-CDBD-99B3-C5F5EB8587E1}"/>
              </a:ext>
            </a:extLst>
          </p:cNvPr>
          <p:cNvSpPr/>
          <p:nvPr/>
        </p:nvSpPr>
        <p:spPr>
          <a:xfrm>
            <a:off x="6096000" y="17240"/>
            <a:ext cx="6060885" cy="3672444"/>
          </a:xfrm>
          <a:prstGeom prst="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ZA" sz="2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a:t>
            </a:r>
            <a:r>
              <a:rPr lang="en-ZA" sz="2400"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sc </a:t>
            </a:r>
            <a:r>
              <a:rPr lang="en-ZA" sz="24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of the alloy is higher than that of constituent elements [1], </a:t>
            </a:r>
            <a:r>
              <a:rPr lang="en-US" sz="24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0.92 K and 1.7 K Mo and Re respectively</a:t>
            </a:r>
            <a:r>
              <a:rPr lang="en-ZA" sz="24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a:t>
            </a:r>
          </a:p>
          <a:p>
            <a:pPr marL="285750" indent="-285750">
              <a:buFont typeface="Arial" panose="020B0604020202020204" pitchFamily="34" charset="0"/>
              <a:buChar char="•"/>
            </a:pPr>
            <a:endParaRPr lang="en-ZA" sz="2400" dirty="0">
              <a:solidFill>
                <a:schemeClr val="tx1"/>
              </a:solidFill>
              <a:latin typeface="Times New Roman" panose="02020603050405020304" pitchFamily="18"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ZA" sz="24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F</a:t>
            </a:r>
            <a:r>
              <a:rPr lang="en-ZA" sz="24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or </a:t>
            </a:r>
            <a:r>
              <a:rPr lang="en-ZA" sz="24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x = </a:t>
            </a:r>
            <a:r>
              <a:rPr lang="en-ZA" sz="24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0.65, ther</a:t>
            </a:r>
            <a:r>
              <a:rPr lang="en-ZA" sz="24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e’s</a:t>
            </a:r>
            <a:r>
              <a:rPr lang="en-ZA" sz="24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 large </a:t>
            </a:r>
            <a:r>
              <a:rPr lang="en-ZA"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ZA" sz="2400" baseline="-25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sc</a:t>
            </a:r>
            <a:r>
              <a:rPr lang="en-ZA" sz="24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of 12.6 K.</a:t>
            </a:r>
            <a:endParaRPr lang="en-ZA"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ZA" sz="24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ZA" sz="24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Alloys have two electronic topological transitions (E</a:t>
            </a:r>
            <a:r>
              <a:rPr lang="en-ZA" sz="24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T</a:t>
            </a:r>
            <a:r>
              <a:rPr lang="en-ZA" sz="24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 with critical concentrations of </a:t>
            </a:r>
            <a:r>
              <a:rPr lang="en-ZA"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a:t>
            </a:r>
            <a:r>
              <a:rPr lang="en-ZA" sz="2400" i="1" baseline="-25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c1</a:t>
            </a:r>
            <a:r>
              <a:rPr lang="en-ZA" sz="24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and</a:t>
            </a:r>
            <a:r>
              <a:rPr lang="en-ZA" sz="24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ZA"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a:t>
            </a:r>
            <a:r>
              <a:rPr lang="en-ZA" sz="2400" i="1" baseline="-25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c2</a:t>
            </a:r>
            <a:r>
              <a:rPr lang="en-ZA" sz="24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of 0.05 and 0.11, respectively [2-4]. </a:t>
            </a:r>
            <a:endParaRPr lang="en-ZA" sz="2400"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5C4BCBBC-5191-9D60-0312-3025DB3FCE7D}"/>
              </a:ext>
            </a:extLst>
          </p:cNvPr>
          <p:cNvCxnSpPr>
            <a:cxnSpLocks/>
            <a:endCxn id="7" idx="1"/>
          </p:cNvCxnSpPr>
          <p:nvPr/>
        </p:nvCxnSpPr>
        <p:spPr>
          <a:xfrm>
            <a:off x="3834063" y="1853462"/>
            <a:ext cx="2261937" cy="0"/>
          </a:xfrm>
          <a:prstGeom prst="straightConnector1">
            <a:avLst/>
          </a:prstGeom>
          <a:ln w="635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Rectangle 10">
            <a:extLst>
              <a:ext uri="{FF2B5EF4-FFF2-40B4-BE49-F238E27FC236}">
                <a16:creationId xmlns:a16="http://schemas.microsoft.com/office/drawing/2014/main" id="{6EF520AB-18F1-883E-250E-E51557A90496}"/>
              </a:ext>
            </a:extLst>
          </p:cNvPr>
          <p:cNvSpPr/>
          <p:nvPr/>
        </p:nvSpPr>
        <p:spPr>
          <a:xfrm>
            <a:off x="217057" y="5341984"/>
            <a:ext cx="2849519" cy="1058778"/>
          </a:xfrm>
          <a:prstGeom prst="rect">
            <a:avLst/>
          </a:prstGeom>
          <a:solidFill>
            <a:schemeClr val="bg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buNone/>
            </a:pPr>
            <a:r>
              <a:rPr lang="en-ZA" sz="1200" dirty="0">
                <a:solidFill>
                  <a:schemeClr val="tx1"/>
                </a:solidFill>
                <a:effectLst/>
                <a:latin typeface="Times New Roman" panose="02020603050405020304" pitchFamily="18" charset="0"/>
                <a:ea typeface="Calibri" panose="020F0502020204030204" pitchFamily="34" charset="0"/>
              </a:rPr>
              <a:t>[1] </a:t>
            </a:r>
            <a:r>
              <a:rPr lang="en-ZA" sz="1200" dirty="0" err="1">
                <a:solidFill>
                  <a:schemeClr val="tx1"/>
                </a:solidFill>
                <a:effectLst/>
                <a:latin typeface="Times New Roman" panose="02020603050405020304" pitchFamily="18" charset="0"/>
                <a:ea typeface="Calibri" panose="020F0502020204030204" pitchFamily="34" charset="0"/>
              </a:rPr>
              <a:t>Ignat’eva</a:t>
            </a:r>
            <a:r>
              <a:rPr lang="en-ZA" sz="1200" dirty="0">
                <a:solidFill>
                  <a:schemeClr val="tx1"/>
                </a:solidFill>
                <a:effectLst/>
                <a:latin typeface="Times New Roman" panose="02020603050405020304" pitchFamily="18" charset="0"/>
                <a:ea typeface="Calibri" panose="020F0502020204030204" pitchFamily="34" charset="0"/>
              </a:rPr>
              <a:t>, T.A., 2007, p.403-412.</a:t>
            </a:r>
          </a:p>
          <a:p>
            <a:pPr algn="just">
              <a:buNone/>
            </a:pPr>
            <a:r>
              <a:rPr lang="en-ZA" sz="1200" dirty="0">
                <a:solidFill>
                  <a:schemeClr val="tx1"/>
                </a:solidFill>
                <a:effectLst/>
                <a:latin typeface="Times New Roman" panose="02020603050405020304" pitchFamily="18" charset="0"/>
                <a:ea typeface="Calibri" panose="020F0502020204030204" pitchFamily="34" charset="0"/>
              </a:rPr>
              <a:t>[2] </a:t>
            </a:r>
            <a:r>
              <a:rPr lang="en-ZA" sz="1200" dirty="0" err="1">
                <a:solidFill>
                  <a:schemeClr val="tx1"/>
                </a:solidFill>
                <a:effectLst/>
                <a:latin typeface="Times New Roman" panose="02020603050405020304" pitchFamily="18" charset="0"/>
                <a:ea typeface="Calibri" panose="020F0502020204030204" pitchFamily="34" charset="0"/>
              </a:rPr>
              <a:t>Ignatyeva</a:t>
            </a:r>
            <a:r>
              <a:rPr lang="en-ZA" sz="1200" dirty="0">
                <a:solidFill>
                  <a:schemeClr val="tx1"/>
                </a:solidFill>
                <a:effectLst/>
                <a:latin typeface="Times New Roman" panose="02020603050405020304" pitchFamily="18" charset="0"/>
                <a:ea typeface="Calibri" panose="020F0502020204030204" pitchFamily="34" charset="0"/>
              </a:rPr>
              <a:t>, T.A., </a:t>
            </a:r>
            <a:r>
              <a:rPr lang="en-ZA" sz="1200" i="1" dirty="0">
                <a:solidFill>
                  <a:schemeClr val="tx1"/>
                </a:solidFill>
                <a:effectLst/>
                <a:latin typeface="Times New Roman" panose="02020603050405020304" pitchFamily="18" charset="0"/>
                <a:ea typeface="Calibri" panose="020F0502020204030204" pitchFamily="34" charset="0"/>
              </a:rPr>
              <a:t>et al., </a:t>
            </a:r>
            <a:r>
              <a:rPr lang="en-ZA" sz="1200" dirty="0">
                <a:solidFill>
                  <a:schemeClr val="tx1"/>
                </a:solidFill>
                <a:effectLst/>
                <a:latin typeface="Times New Roman" panose="02020603050405020304" pitchFamily="18" charset="0"/>
                <a:ea typeface="Calibri" panose="020F0502020204030204" pitchFamily="34" charset="0"/>
              </a:rPr>
              <a:t>2002. p.403-411. </a:t>
            </a:r>
          </a:p>
          <a:p>
            <a:pPr algn="just">
              <a:buNone/>
            </a:pPr>
            <a:r>
              <a:rPr lang="en-ZA" sz="1200" dirty="0">
                <a:solidFill>
                  <a:schemeClr val="tx1"/>
                </a:solidFill>
                <a:effectLst/>
                <a:latin typeface="Times New Roman" panose="02020603050405020304" pitchFamily="18" charset="0"/>
                <a:ea typeface="Calibri" panose="020F0502020204030204" pitchFamily="34" charset="0"/>
              </a:rPr>
              <a:t>[3] Krause, C.W., </a:t>
            </a:r>
            <a:r>
              <a:rPr lang="en-ZA" sz="1200" i="1" dirty="0">
                <a:solidFill>
                  <a:schemeClr val="tx1"/>
                </a:solidFill>
                <a:effectLst/>
                <a:latin typeface="Times New Roman" panose="02020603050405020304" pitchFamily="18" charset="0"/>
                <a:ea typeface="Calibri" panose="020F0502020204030204" pitchFamily="34" charset="0"/>
              </a:rPr>
              <a:t>et al., </a:t>
            </a:r>
            <a:r>
              <a:rPr lang="en-ZA" sz="1200" dirty="0">
                <a:solidFill>
                  <a:schemeClr val="tx1"/>
                </a:solidFill>
                <a:effectLst/>
                <a:latin typeface="Times New Roman" panose="02020603050405020304" pitchFamily="18" charset="0"/>
                <a:ea typeface="Calibri" panose="020F0502020204030204" pitchFamily="34" charset="0"/>
              </a:rPr>
              <a:t>1971. </a:t>
            </a:r>
          </a:p>
          <a:p>
            <a:pPr algn="just">
              <a:buNone/>
            </a:pPr>
            <a:r>
              <a:rPr lang="en-ZA" sz="1200" dirty="0">
                <a:solidFill>
                  <a:schemeClr val="tx1"/>
                </a:solidFill>
                <a:effectLst/>
                <a:latin typeface="Times New Roman" panose="02020603050405020304" pitchFamily="18" charset="0"/>
                <a:ea typeface="Calibri" panose="020F0502020204030204" pitchFamily="34" charset="0"/>
              </a:rPr>
              <a:t>[4] </a:t>
            </a:r>
            <a:r>
              <a:rPr lang="en-ZA" sz="1200" dirty="0" err="1">
                <a:solidFill>
                  <a:schemeClr val="tx1"/>
                </a:solidFill>
                <a:effectLst/>
                <a:latin typeface="Times New Roman" panose="02020603050405020304" pitchFamily="18" charset="0"/>
                <a:ea typeface="Calibri" panose="020F0502020204030204" pitchFamily="34" charset="0"/>
              </a:rPr>
              <a:t>Belovol</a:t>
            </a:r>
            <a:r>
              <a:rPr lang="en-ZA" sz="1200" dirty="0">
                <a:solidFill>
                  <a:schemeClr val="tx1"/>
                </a:solidFill>
                <a:effectLst/>
                <a:latin typeface="Times New Roman" panose="02020603050405020304" pitchFamily="18" charset="0"/>
                <a:ea typeface="Calibri" panose="020F0502020204030204" pitchFamily="34" charset="0"/>
              </a:rPr>
              <a:t>, V., </a:t>
            </a:r>
            <a:r>
              <a:rPr lang="en-ZA" sz="1200" i="1" dirty="0">
                <a:solidFill>
                  <a:schemeClr val="tx1"/>
                </a:solidFill>
                <a:effectLst/>
                <a:latin typeface="Times New Roman" panose="02020603050405020304" pitchFamily="18" charset="0"/>
                <a:ea typeface="Calibri" panose="020F0502020204030204" pitchFamily="34" charset="0"/>
              </a:rPr>
              <a:t>et al., </a:t>
            </a:r>
            <a:r>
              <a:rPr lang="en-ZA" sz="1200" dirty="0">
                <a:solidFill>
                  <a:schemeClr val="tx1"/>
                </a:solidFill>
                <a:effectLst/>
                <a:latin typeface="Times New Roman" panose="02020603050405020304" pitchFamily="18" charset="0"/>
                <a:ea typeface="Calibri" panose="020F0502020204030204" pitchFamily="34" charset="0"/>
              </a:rPr>
              <a:t>1982. p.185-187.</a:t>
            </a:r>
            <a:endParaRPr lang="en-ZA" sz="1200" dirty="0">
              <a:solidFill>
                <a:schemeClr val="tx1"/>
              </a:solidFill>
            </a:endParaRPr>
          </a:p>
        </p:txBody>
      </p:sp>
      <p:sp>
        <p:nvSpPr>
          <p:cNvPr id="12" name="Rectangle 11">
            <a:extLst>
              <a:ext uri="{FF2B5EF4-FFF2-40B4-BE49-F238E27FC236}">
                <a16:creationId xmlns:a16="http://schemas.microsoft.com/office/drawing/2014/main" id="{D7A1CA34-CD6D-518B-5C78-527C1FD4839C}"/>
              </a:ext>
            </a:extLst>
          </p:cNvPr>
          <p:cNvSpPr/>
          <p:nvPr/>
        </p:nvSpPr>
        <p:spPr>
          <a:xfrm>
            <a:off x="6144126" y="4199558"/>
            <a:ext cx="5993772" cy="17039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400" dirty="0">
                <a:solidFill>
                  <a:schemeClr val="tx1"/>
                </a:solidFill>
                <a:effectLst/>
                <a:latin typeface="Times New Roman" panose="02020603050405020304" pitchFamily="18" charset="0"/>
                <a:ea typeface="Aptos" panose="020B0004020202020204" pitchFamily="34" charset="0"/>
              </a:rPr>
              <a:t>ETTs form when the Fermi surface’s topology changes with the movement of </a:t>
            </a:r>
            <a:r>
              <a:rPr lang="en-ZA" sz="2400" i="1" dirty="0">
                <a:solidFill>
                  <a:schemeClr val="tx1"/>
                </a:solidFill>
                <a:effectLst/>
                <a:latin typeface="Times New Roman" panose="02020603050405020304" pitchFamily="18" charset="0"/>
                <a:ea typeface="Calibri" panose="020F0502020204030204" pitchFamily="34" charset="0"/>
              </a:rPr>
              <a:t>E</a:t>
            </a:r>
            <a:r>
              <a:rPr lang="en-ZA" sz="2400" baseline="-25000" dirty="0">
                <a:solidFill>
                  <a:schemeClr val="tx1"/>
                </a:solidFill>
                <a:effectLst/>
                <a:latin typeface="Times New Roman" panose="02020603050405020304" pitchFamily="18" charset="0"/>
                <a:ea typeface="Calibri" panose="020F0502020204030204" pitchFamily="34" charset="0"/>
              </a:rPr>
              <a:t>F</a:t>
            </a:r>
            <a:r>
              <a:rPr lang="en-ZA" sz="2400" dirty="0">
                <a:solidFill>
                  <a:schemeClr val="tx1"/>
                </a:solidFill>
                <a:effectLst/>
                <a:latin typeface="Times New Roman" panose="02020603050405020304" pitchFamily="18" charset="0"/>
                <a:ea typeface="Aptos" panose="020B0004020202020204" pitchFamily="34" charset="0"/>
              </a:rPr>
              <a:t> in a van Hove singularity, as observed in the density of states (DOS).</a:t>
            </a:r>
            <a:endParaRPr lang="en-ZA" sz="2400" dirty="0">
              <a:solidFill>
                <a:schemeClr val="tx1"/>
              </a:solidFill>
            </a:endParaRPr>
          </a:p>
        </p:txBody>
      </p:sp>
      <p:cxnSp>
        <p:nvCxnSpPr>
          <p:cNvPr id="13" name="Straight Arrow Connector 12">
            <a:extLst>
              <a:ext uri="{FF2B5EF4-FFF2-40B4-BE49-F238E27FC236}">
                <a16:creationId xmlns:a16="http://schemas.microsoft.com/office/drawing/2014/main" id="{05D444F6-E583-8895-60D0-197AAB256B72}"/>
              </a:ext>
            </a:extLst>
          </p:cNvPr>
          <p:cNvCxnSpPr>
            <a:cxnSpLocks/>
            <a:stCxn id="12" idx="0"/>
            <a:endCxn id="7" idx="2"/>
          </p:cNvCxnSpPr>
          <p:nvPr/>
        </p:nvCxnSpPr>
        <p:spPr>
          <a:xfrm flipH="1" flipV="1">
            <a:off x="9126443" y="3689684"/>
            <a:ext cx="14569" cy="509874"/>
          </a:xfrm>
          <a:prstGeom prst="straightConnector1">
            <a:avLst/>
          </a:prstGeom>
          <a:ln w="635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Dodecagon 13">
            <a:extLst>
              <a:ext uri="{FF2B5EF4-FFF2-40B4-BE49-F238E27FC236}">
                <a16:creationId xmlns:a16="http://schemas.microsoft.com/office/drawing/2014/main" id="{0BBA5A90-5C32-3D22-E652-9E3A5BD442E8}"/>
              </a:ext>
            </a:extLst>
          </p:cNvPr>
          <p:cNvSpPr/>
          <p:nvPr/>
        </p:nvSpPr>
        <p:spPr>
          <a:xfrm>
            <a:off x="217057" y="113493"/>
            <a:ext cx="3482730" cy="3309292"/>
          </a:xfrm>
          <a:prstGeom prst="dodecag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ZA" sz="4400" dirty="0">
                <a:solidFill>
                  <a:schemeClr val="bg1"/>
                </a:solidFill>
                <a:latin typeface="Times New Roman" panose="02020603050405020304" pitchFamily="18" charset="0"/>
                <a:ea typeface="Aptos" panose="020B0004020202020204" pitchFamily="34" charset="0"/>
              </a:rPr>
              <a:t>Mo</a:t>
            </a:r>
            <a:r>
              <a:rPr lang="en-ZA" sz="4400" baseline="-25000" dirty="0">
                <a:solidFill>
                  <a:schemeClr val="bg1"/>
                </a:solidFill>
                <a:latin typeface="Times New Roman" panose="02020603050405020304" pitchFamily="18" charset="0"/>
                <a:ea typeface="Aptos" panose="020B0004020202020204" pitchFamily="34" charset="0"/>
              </a:rPr>
              <a:t>(1</a:t>
            </a:r>
            <a:r>
              <a:rPr lang="en-ZA" sz="4400" i="1" baseline="-25000" dirty="0">
                <a:solidFill>
                  <a:schemeClr val="bg1"/>
                </a:solidFill>
                <a:latin typeface="Times New Roman" panose="02020603050405020304" pitchFamily="18" charset="0"/>
                <a:ea typeface="Aptos" panose="020B0004020202020204" pitchFamily="34" charset="0"/>
              </a:rPr>
              <a:t>-x</a:t>
            </a:r>
            <a:r>
              <a:rPr lang="en-ZA" sz="4400" baseline="-25000" dirty="0">
                <a:solidFill>
                  <a:schemeClr val="bg1"/>
                </a:solidFill>
                <a:latin typeface="Times New Roman" panose="02020603050405020304" pitchFamily="18" charset="0"/>
                <a:ea typeface="Aptos" panose="020B0004020202020204" pitchFamily="34" charset="0"/>
              </a:rPr>
              <a:t>)</a:t>
            </a:r>
            <a:r>
              <a:rPr lang="en-ZA" sz="4400" dirty="0">
                <a:solidFill>
                  <a:schemeClr val="bg1"/>
                </a:solidFill>
                <a:latin typeface="Times New Roman" panose="02020603050405020304" pitchFamily="18" charset="0"/>
                <a:ea typeface="Aptos" panose="020B0004020202020204" pitchFamily="34" charset="0"/>
              </a:rPr>
              <a:t>Re</a:t>
            </a:r>
            <a:r>
              <a:rPr lang="en-ZA" sz="4400" i="1" baseline="-25000" dirty="0">
                <a:solidFill>
                  <a:schemeClr val="bg1"/>
                </a:solidFill>
                <a:latin typeface="Times New Roman" panose="02020603050405020304" pitchFamily="18" charset="0"/>
                <a:ea typeface="Aptos" panose="020B0004020202020204" pitchFamily="34" charset="0"/>
              </a:rPr>
              <a:t>x</a:t>
            </a:r>
            <a:endParaRPr lang="en-ZA" sz="4400" dirty="0"/>
          </a:p>
        </p:txBody>
      </p:sp>
      <p:sp>
        <p:nvSpPr>
          <p:cNvPr id="17" name="Slide Number Placeholder 2">
            <a:extLst>
              <a:ext uri="{FF2B5EF4-FFF2-40B4-BE49-F238E27FC236}">
                <a16:creationId xmlns:a16="http://schemas.microsoft.com/office/drawing/2014/main" id="{2B4157A0-DFC6-9ECB-0826-77F4535FA704}"/>
              </a:ext>
            </a:extLst>
          </p:cNvPr>
          <p:cNvSpPr txBox="1">
            <a:spLocks/>
          </p:cNvSpPr>
          <p:nvPr/>
        </p:nvSpPr>
        <p:spPr>
          <a:xfrm>
            <a:off x="11913386" y="6035637"/>
            <a:ext cx="275583" cy="365125"/>
          </a:xfrm>
          <a:prstGeom prst="rect">
            <a:avLst/>
          </a:prstGeom>
          <a:solidFill>
            <a:srgbClr val="00B0F0"/>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pPr/>
              <a:t>6</a:t>
            </a:fld>
            <a:endParaRPr lang="en-ZA"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136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081966B-E807-352A-35B1-63F47F12DA46}"/>
              </a:ext>
            </a:extLst>
          </p:cNvPr>
          <p:cNvCxnSpPr>
            <a:cxnSpLocks/>
            <a:stCxn id="42" idx="8"/>
            <a:endCxn id="31" idx="3"/>
          </p:cNvCxnSpPr>
          <p:nvPr/>
        </p:nvCxnSpPr>
        <p:spPr>
          <a:xfrm flipH="1" flipV="1">
            <a:off x="8504404" y="641411"/>
            <a:ext cx="715795" cy="402167"/>
          </a:xfrm>
          <a:prstGeom prst="straightConnector1">
            <a:avLst/>
          </a:prstGeom>
          <a:ln w="635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B5C83146-094A-82C3-6C9F-F20D09DB1E86}"/>
                  </a:ext>
                </a:extLst>
              </p:cNvPr>
              <p:cNvSpPr/>
              <p:nvPr/>
            </p:nvSpPr>
            <p:spPr>
              <a:xfrm>
                <a:off x="62649" y="71745"/>
                <a:ext cx="8441755" cy="1139332"/>
              </a:xfrm>
              <a:prstGeom prst="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Valderrama </a:t>
                </a:r>
                <a:r>
                  <a:rPr lang="en-ZA" sz="18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et al.</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[5] 	sapphire and MgO substrates </a:t>
                </a:r>
                <a14:m>
                  <m:oMath xmlns:m="http://schemas.openxmlformats.org/officeDocument/2006/math">
                    <m:r>
                      <a:rPr lang="en-ZA" i="1">
                        <a:solidFill>
                          <a:schemeClr val="tx1"/>
                        </a:solidFill>
                        <a:latin typeface="Cambria Math" panose="02040503050406030204" pitchFamily="18" charset="0"/>
                        <a:ea typeface="Calibri" panose="020F0502020204030204" pitchFamily="34" charset="0"/>
                      </a:rPr>
                      <m:t>𝜌</m:t>
                    </m:r>
                    <m:d>
                      <m:dPr>
                        <m:ctrlPr>
                          <a:rPr lang="en-ZA" i="1" kern="100">
                            <a:solidFill>
                              <a:schemeClr val="tx1"/>
                            </a:solidFill>
                            <a:latin typeface="Cambria Math" panose="02040503050406030204" pitchFamily="18" charset="0"/>
                            <a:ea typeface="Calibri" panose="020F0502020204030204" pitchFamily="34" charset="0"/>
                          </a:rPr>
                        </m:ctrlPr>
                      </m:dPr>
                      <m:e>
                        <m:r>
                          <a:rPr lang="en-ZA" i="1">
                            <a:solidFill>
                              <a:schemeClr val="tx1"/>
                            </a:solidFill>
                            <a:latin typeface="Cambria Math" panose="02040503050406030204" pitchFamily="18" charset="0"/>
                            <a:ea typeface="Calibri" panose="020F0502020204030204" pitchFamily="34" charset="0"/>
                          </a:rPr>
                          <m:t>𝑇</m:t>
                        </m:r>
                      </m:e>
                    </m:d>
                  </m:oMath>
                </a14:m>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sharp </a:t>
                </a:r>
                <a:r>
                  <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t</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ransitions for 10.4 K </a:t>
                </a:r>
                <a:r>
                  <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a:t>
                </a:r>
                <a:r>
                  <a:rPr lang="en-ZA"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a:t>
                </a:r>
                <a:r>
                  <a:rPr lang="en-ZA" baseline="-25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sc</a:t>
                </a:r>
                <a:r>
                  <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 10.5 </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 and residual resistivity ratio RRR </a:t>
                </a:r>
                <a:r>
                  <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of</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6. </a:t>
                </a:r>
                <a:r>
                  <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I</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  0.15≤ </a:t>
                </a:r>
                <a:r>
                  <a:rPr lang="en-ZA" sz="18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x</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 0.40 </a:t>
                </a:r>
                <a14:m>
                  <m:oMath xmlns:m="http://schemas.openxmlformats.org/officeDocument/2006/math">
                    <m:r>
                      <a:rPr lang="en-ZA" i="1" smtClean="0">
                        <a:solidFill>
                          <a:schemeClr val="tx1"/>
                        </a:solidFill>
                        <a:latin typeface="Cambria Math" panose="02040503050406030204" pitchFamily="18" charset="0"/>
                        <a:ea typeface="Calibri" panose="020F0502020204030204" pitchFamily="34" charset="0"/>
                      </a:rPr>
                      <m:t>𝜌</m:t>
                    </m:r>
                    <m:d>
                      <m:dPr>
                        <m:ctrlPr>
                          <a:rPr lang="en-ZA" i="1" kern="100">
                            <a:solidFill>
                              <a:schemeClr val="tx1"/>
                            </a:solidFill>
                            <a:latin typeface="Cambria Math" panose="02040503050406030204" pitchFamily="18" charset="0"/>
                            <a:ea typeface="Calibri" panose="020F0502020204030204" pitchFamily="34" charset="0"/>
                          </a:rPr>
                        </m:ctrlPr>
                      </m:dPr>
                      <m:e>
                        <m:r>
                          <a:rPr lang="en-ZA" i="1">
                            <a:solidFill>
                              <a:schemeClr val="tx1"/>
                            </a:solidFill>
                            <a:latin typeface="Cambria Math" panose="02040503050406030204" pitchFamily="18" charset="0"/>
                            <a:ea typeface="Calibri" panose="020F0502020204030204" pitchFamily="34" charset="0"/>
                          </a:rPr>
                          <m:t>𝑇</m:t>
                        </m:r>
                      </m:e>
                    </m:d>
                  </m:oMath>
                </a14:m>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is like that of A15 structures. Beyond that: BCC phase [3] </a:t>
                </a:r>
                <a:r>
                  <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for</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ZA" sz="18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x</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 0.15, 0.40, the </a:t>
                </a:r>
                <a14:m>
                  <m:oMath xmlns:m="http://schemas.openxmlformats.org/officeDocument/2006/math">
                    <m:r>
                      <a:rPr lang="en-ZA" sz="1800" i="1">
                        <a:solidFill>
                          <a:schemeClr val="tx1"/>
                        </a:solidFill>
                        <a:effectLst/>
                        <a:latin typeface="Cambria Math" panose="02040503050406030204" pitchFamily="18" charset="0"/>
                        <a:ea typeface="Aptos" panose="020B0004020202020204" pitchFamily="34" charset="0"/>
                      </a:rPr>
                      <m:t>𝜌</m:t>
                    </m:r>
                    <m:d>
                      <m:dPr>
                        <m:ctrlPr>
                          <a:rPr lang="en-ZA" sz="1800" i="1" kern="100">
                            <a:solidFill>
                              <a:schemeClr val="tx1"/>
                            </a:solidFill>
                            <a:effectLst/>
                            <a:latin typeface="Cambria Math" panose="02040503050406030204" pitchFamily="18" charset="0"/>
                            <a:ea typeface="Aptos" panose="020B0004020202020204" pitchFamily="34" charset="0"/>
                          </a:rPr>
                        </m:ctrlPr>
                      </m:dPr>
                      <m:e>
                        <m:r>
                          <a:rPr lang="en-ZA" sz="1800" i="1">
                            <a:solidFill>
                              <a:schemeClr val="tx1"/>
                            </a:solidFill>
                            <a:effectLst/>
                            <a:latin typeface="Cambria Math" panose="02040503050406030204" pitchFamily="18" charset="0"/>
                            <a:ea typeface="Aptos" panose="020B0004020202020204" pitchFamily="34" charset="0"/>
                          </a:rPr>
                          <m:t>𝑇</m:t>
                        </m:r>
                      </m:e>
                    </m:d>
                  </m:oMath>
                </a14:m>
                <a:r>
                  <a:rPr lang="en-GB"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curves </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resemble that of A15 compounds [6].</a:t>
                </a:r>
                <a:endParaRPr lang="en-ZA"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1" name="Rectangle 30">
                <a:extLst>
                  <a:ext uri="{FF2B5EF4-FFF2-40B4-BE49-F238E27FC236}">
                    <a16:creationId xmlns:a16="http://schemas.microsoft.com/office/drawing/2014/main" id="{B5C83146-094A-82C3-6C9F-F20D09DB1E86}"/>
                  </a:ext>
                </a:extLst>
              </p:cNvPr>
              <p:cNvSpPr>
                <a:spLocks noRot="1" noChangeAspect="1" noMove="1" noResize="1" noEditPoints="1" noAdjustHandles="1" noChangeArrowheads="1" noChangeShapeType="1" noTextEdit="1"/>
              </p:cNvSpPr>
              <p:nvPr/>
            </p:nvSpPr>
            <p:spPr>
              <a:xfrm>
                <a:off x="62649" y="71745"/>
                <a:ext cx="8441755" cy="1139332"/>
              </a:xfrm>
              <a:prstGeom prst="rect">
                <a:avLst/>
              </a:prstGeom>
              <a:blipFill>
                <a:blip r:embed="rId3"/>
                <a:stretch>
                  <a:fillRect l="-504" t="-4737" b="-9474"/>
                </a:stretch>
              </a:blipFill>
            </p:spPr>
            <p:txBody>
              <a:bodyPr/>
              <a:lstStyle/>
              <a:p>
                <a:r>
                  <a:rPr lang="en-ZA">
                    <a:noFill/>
                  </a:rPr>
                  <a:t> </a:t>
                </a:r>
              </a:p>
            </p:txBody>
          </p:sp>
        </mc:Fallback>
      </mc:AlternateContent>
      <p:cxnSp>
        <p:nvCxnSpPr>
          <p:cNvPr id="32" name="Straight Arrow Connector 31">
            <a:extLst>
              <a:ext uri="{FF2B5EF4-FFF2-40B4-BE49-F238E27FC236}">
                <a16:creationId xmlns:a16="http://schemas.microsoft.com/office/drawing/2014/main" id="{2FEAA284-3450-8EED-15AB-9A1D67E6F902}"/>
              </a:ext>
            </a:extLst>
          </p:cNvPr>
          <p:cNvCxnSpPr>
            <a:cxnSpLocks/>
          </p:cNvCxnSpPr>
          <p:nvPr/>
        </p:nvCxnSpPr>
        <p:spPr>
          <a:xfrm>
            <a:off x="2117558" y="267140"/>
            <a:ext cx="710566" cy="0"/>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Slide Number Placeholder 1">
            <a:extLst>
              <a:ext uri="{FF2B5EF4-FFF2-40B4-BE49-F238E27FC236}">
                <a16:creationId xmlns:a16="http://schemas.microsoft.com/office/drawing/2014/main" id="{A6ACC04D-5FF7-49EF-A126-1AE9F38EA9D5}"/>
              </a:ext>
            </a:extLst>
          </p:cNvPr>
          <p:cNvSpPr>
            <a:spLocks noGrp="1"/>
          </p:cNvSpPr>
          <p:nvPr>
            <p:ph type="sldNum" sz="quarter" idx="12"/>
          </p:nvPr>
        </p:nvSpPr>
        <p:spPr>
          <a:xfrm>
            <a:off x="11906891" y="6005698"/>
            <a:ext cx="267552"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7</a:t>
            </a:fld>
            <a:endParaRPr lang="en-ZA" sz="1800" dirty="0">
              <a:solidFill>
                <a:schemeClr val="bg1"/>
              </a:solidFill>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0BEB4372-4227-BF3A-722A-A64D43082477}"/>
              </a:ext>
            </a:extLst>
          </p:cNvPr>
          <p:cNvPicPr>
            <a:picLocks noChangeAspect="1"/>
          </p:cNvPicPr>
          <p:nvPr/>
        </p:nvPicPr>
        <p:blipFill>
          <a:blip r:embed="rId4"/>
          <a:stretch>
            <a:fillRect/>
          </a:stretch>
        </p:blipFill>
        <p:spPr>
          <a:xfrm>
            <a:off x="54102" y="2816792"/>
            <a:ext cx="8519793" cy="3015432"/>
          </a:xfrm>
          <a:prstGeom prst="rect">
            <a:avLst/>
          </a:prstGeom>
        </p:spPr>
      </p:pic>
      <p:sp>
        <p:nvSpPr>
          <p:cNvPr id="36" name="Rectangle 35">
            <a:extLst>
              <a:ext uri="{FF2B5EF4-FFF2-40B4-BE49-F238E27FC236}">
                <a16:creationId xmlns:a16="http://schemas.microsoft.com/office/drawing/2014/main" id="{9FC96546-D19C-C41B-4F7C-8CEFE4A4E9B0}"/>
              </a:ext>
            </a:extLst>
          </p:cNvPr>
          <p:cNvSpPr/>
          <p:nvPr/>
        </p:nvSpPr>
        <p:spPr>
          <a:xfrm>
            <a:off x="62648" y="5734027"/>
            <a:ext cx="8441755" cy="608221"/>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ZA" dirty="0">
                <a:latin typeface="Times New Roman" panose="02020603050405020304" pitchFamily="18" charset="0"/>
                <a:cs typeface="Times New Roman" panose="02020603050405020304" pitchFamily="18" charset="0"/>
              </a:rPr>
              <a:t>Figure 1: Temperature dependence of resistivity from 2 K to 300 K under magnetic fields of 0 T and 9 T (a) for samples with bcc structure and (b) for samples with  A15 structure.</a:t>
            </a:r>
            <a:endParaRPr lang="en-ZA" dirty="0">
              <a:solidFill>
                <a:schemeClr val="tx1"/>
              </a:solidFill>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A1266EEA-963B-D8CD-6B4F-DC08B4D91E2E}"/>
              </a:ext>
            </a:extLst>
          </p:cNvPr>
          <p:cNvSpPr/>
          <p:nvPr/>
        </p:nvSpPr>
        <p:spPr>
          <a:xfrm>
            <a:off x="8582441" y="4946059"/>
            <a:ext cx="3162772" cy="1424764"/>
          </a:xfrm>
          <a:prstGeom prst="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buNone/>
            </a:pPr>
            <a:r>
              <a:rPr lang="en-ZA" sz="1200" dirty="0">
                <a:solidFill>
                  <a:schemeClr val="tx1"/>
                </a:solidFill>
                <a:effectLst/>
                <a:latin typeface="Times New Roman" panose="02020603050405020304" pitchFamily="18" charset="0"/>
                <a:ea typeface="Calibri" panose="020F0502020204030204" pitchFamily="34" charset="0"/>
              </a:rPr>
              <a:t>[3]Krause, C.W., </a:t>
            </a:r>
            <a:r>
              <a:rPr lang="en-ZA" sz="1200" i="1" dirty="0">
                <a:solidFill>
                  <a:schemeClr val="tx1"/>
                </a:solidFill>
                <a:effectLst/>
                <a:latin typeface="Times New Roman" panose="02020603050405020304" pitchFamily="18" charset="0"/>
                <a:ea typeface="Calibri" panose="020F0502020204030204" pitchFamily="34" charset="0"/>
              </a:rPr>
              <a:t>et al., </a:t>
            </a:r>
            <a:r>
              <a:rPr lang="en-ZA" sz="1200" dirty="0">
                <a:solidFill>
                  <a:schemeClr val="tx1"/>
                </a:solidFill>
                <a:effectLst/>
                <a:latin typeface="Times New Roman" panose="02020603050405020304" pitchFamily="18" charset="0"/>
                <a:ea typeface="Calibri" panose="020F0502020204030204" pitchFamily="34" charset="0"/>
              </a:rPr>
              <a:t>1971. </a:t>
            </a:r>
          </a:p>
          <a:p>
            <a:pPr algn="just">
              <a:buNone/>
            </a:pPr>
            <a:r>
              <a:rPr lang="en-ZA" sz="1200" dirty="0">
                <a:solidFill>
                  <a:schemeClr val="tx1"/>
                </a:solidFill>
                <a:effectLst/>
                <a:latin typeface="Times New Roman" panose="02020603050405020304" pitchFamily="18" charset="0"/>
                <a:ea typeface="Calibri" panose="020F0502020204030204" pitchFamily="34" charset="0"/>
              </a:rPr>
              <a:t>[5]Valderrama, E., </a:t>
            </a:r>
            <a:r>
              <a:rPr lang="en-ZA" sz="1200" i="1" dirty="0">
                <a:solidFill>
                  <a:schemeClr val="tx1"/>
                </a:solidFill>
                <a:effectLst/>
                <a:latin typeface="Times New Roman" panose="02020603050405020304" pitchFamily="18" charset="0"/>
                <a:ea typeface="Calibri" panose="020F0502020204030204" pitchFamily="34" charset="0"/>
              </a:rPr>
              <a:t>et al.,</a:t>
            </a:r>
            <a:r>
              <a:rPr lang="en-ZA" sz="1200" dirty="0">
                <a:solidFill>
                  <a:schemeClr val="tx1"/>
                </a:solidFill>
                <a:effectLst/>
                <a:latin typeface="Times New Roman" panose="02020603050405020304" pitchFamily="18" charset="0"/>
                <a:ea typeface="Calibri" panose="020F0502020204030204" pitchFamily="34" charset="0"/>
              </a:rPr>
              <a:t> 2011. </a:t>
            </a:r>
          </a:p>
          <a:p>
            <a:pPr algn="just">
              <a:buNone/>
            </a:pPr>
            <a:r>
              <a:rPr lang="en-ZA" sz="1200" dirty="0">
                <a:solidFill>
                  <a:schemeClr val="tx1"/>
                </a:solidFill>
                <a:effectLst/>
                <a:latin typeface="Times New Roman" panose="02020603050405020304" pitchFamily="18" charset="0"/>
                <a:ea typeface="Calibri" panose="020F0502020204030204" pitchFamily="34" charset="0"/>
              </a:rPr>
              <a:t>[6]Zhu, Z., </a:t>
            </a:r>
            <a:r>
              <a:rPr lang="en-ZA" sz="1200" i="1" dirty="0">
                <a:solidFill>
                  <a:schemeClr val="tx1"/>
                </a:solidFill>
                <a:effectLst/>
                <a:latin typeface="Times New Roman" panose="02020603050405020304" pitchFamily="18" charset="0"/>
                <a:ea typeface="Calibri" panose="020F0502020204030204" pitchFamily="34" charset="0"/>
              </a:rPr>
              <a:t>et al.,</a:t>
            </a:r>
            <a:r>
              <a:rPr lang="en-ZA" sz="1200" dirty="0">
                <a:solidFill>
                  <a:schemeClr val="tx1"/>
                </a:solidFill>
                <a:effectLst/>
                <a:latin typeface="Times New Roman" panose="02020603050405020304" pitchFamily="18" charset="0"/>
                <a:ea typeface="Calibri" panose="020F0502020204030204" pitchFamily="34" charset="0"/>
              </a:rPr>
              <a:t>2022. p.475602. </a:t>
            </a:r>
          </a:p>
          <a:p>
            <a:pPr algn="just">
              <a:buNone/>
            </a:pPr>
            <a:r>
              <a:rPr lang="en-ZA" sz="1200" dirty="0">
                <a:solidFill>
                  <a:schemeClr val="tx1"/>
                </a:solidFill>
                <a:latin typeface="Times New Roman" panose="02020603050405020304" pitchFamily="18" charset="0"/>
                <a:ea typeface="Calibri" panose="020F0502020204030204" pitchFamily="34" charset="0"/>
              </a:rPr>
              <a:t>[7]</a:t>
            </a:r>
            <a:r>
              <a:rPr lang="en-ZA" sz="1200" dirty="0" err="1">
                <a:solidFill>
                  <a:schemeClr val="tx1"/>
                </a:solidFill>
                <a:latin typeface="Times New Roman" panose="02020603050405020304" pitchFamily="18" charset="0"/>
                <a:ea typeface="Calibri" panose="020F0502020204030204" pitchFamily="34" charset="0"/>
              </a:rPr>
              <a:t>Milewits</a:t>
            </a:r>
            <a:r>
              <a:rPr lang="en-ZA" sz="1200" dirty="0">
                <a:solidFill>
                  <a:schemeClr val="tx1"/>
                </a:solidFill>
                <a:latin typeface="Times New Roman" panose="02020603050405020304" pitchFamily="18" charset="0"/>
                <a:ea typeface="Calibri" panose="020F0502020204030204" pitchFamily="34" charset="0"/>
              </a:rPr>
              <a:t>, M., </a:t>
            </a:r>
            <a:r>
              <a:rPr lang="en-ZA" sz="1200" i="1" dirty="0">
                <a:solidFill>
                  <a:schemeClr val="tx1"/>
                </a:solidFill>
                <a:latin typeface="Times New Roman" panose="02020603050405020304" pitchFamily="18" charset="0"/>
                <a:ea typeface="Calibri" panose="020F0502020204030204" pitchFamily="34" charset="0"/>
              </a:rPr>
              <a:t>et al</a:t>
            </a:r>
            <a:r>
              <a:rPr lang="en-ZA" sz="1200" dirty="0">
                <a:solidFill>
                  <a:schemeClr val="tx1"/>
                </a:solidFill>
                <a:latin typeface="Times New Roman" panose="02020603050405020304" pitchFamily="18" charset="0"/>
                <a:ea typeface="Calibri" panose="020F0502020204030204" pitchFamily="34" charset="0"/>
              </a:rPr>
              <a:t>., 13(12), p.5199. </a:t>
            </a:r>
          </a:p>
          <a:p>
            <a:pPr algn="just">
              <a:buNone/>
            </a:pPr>
            <a:r>
              <a:rPr lang="en-ZA" sz="1200" dirty="0">
                <a:solidFill>
                  <a:schemeClr val="tx1"/>
                </a:solidFill>
                <a:latin typeface="Times New Roman" panose="02020603050405020304" pitchFamily="18" charset="0"/>
                <a:ea typeface="Calibri" panose="020F0502020204030204" pitchFamily="34" charset="0"/>
              </a:rPr>
              <a:t>[8]Khim, S., </a:t>
            </a:r>
            <a:r>
              <a:rPr lang="en-ZA" sz="1200" i="1" dirty="0">
                <a:solidFill>
                  <a:schemeClr val="tx1"/>
                </a:solidFill>
                <a:latin typeface="Times New Roman" panose="02020603050405020304" pitchFamily="18" charset="0"/>
                <a:ea typeface="Calibri" panose="020F0502020204030204" pitchFamily="34" charset="0"/>
              </a:rPr>
              <a:t>et al</a:t>
            </a:r>
            <a:r>
              <a:rPr lang="en-ZA" sz="1200" dirty="0">
                <a:solidFill>
                  <a:schemeClr val="tx1"/>
                </a:solidFill>
                <a:latin typeface="Times New Roman" panose="02020603050405020304" pitchFamily="18" charset="0"/>
                <a:ea typeface="Calibri" panose="020F0502020204030204" pitchFamily="34" charset="0"/>
              </a:rPr>
              <a:t>., 84(10), p.104502. </a:t>
            </a:r>
          </a:p>
          <a:p>
            <a:pPr algn="just">
              <a:buNone/>
            </a:pPr>
            <a:r>
              <a:rPr lang="en-ZA" sz="1200" dirty="0">
                <a:solidFill>
                  <a:schemeClr val="tx1"/>
                </a:solidFill>
                <a:latin typeface="Times New Roman" panose="02020603050405020304" pitchFamily="18" charset="0"/>
                <a:ea typeface="Calibri" panose="020F0502020204030204" pitchFamily="34" charset="0"/>
              </a:rPr>
              <a:t>[9]Poker, D.B., </a:t>
            </a:r>
            <a:r>
              <a:rPr lang="en-ZA" sz="1200" i="1" dirty="0">
                <a:solidFill>
                  <a:schemeClr val="tx1"/>
                </a:solidFill>
                <a:latin typeface="Times New Roman" panose="02020603050405020304" pitchFamily="18" charset="0"/>
                <a:ea typeface="Calibri" panose="020F0502020204030204" pitchFamily="34" charset="0"/>
              </a:rPr>
              <a:t>et al., </a:t>
            </a:r>
            <a:r>
              <a:rPr lang="en-ZA" sz="1200" dirty="0">
                <a:solidFill>
                  <a:schemeClr val="tx1"/>
                </a:solidFill>
                <a:latin typeface="Times New Roman" panose="02020603050405020304" pitchFamily="18" charset="0"/>
                <a:ea typeface="Calibri" panose="020F0502020204030204" pitchFamily="34" charset="0"/>
              </a:rPr>
              <a:t>1982., 26(12), p.7012.</a:t>
            </a:r>
            <a:endParaRPr lang="en-ZA" sz="1200" dirty="0">
              <a:solidFill>
                <a:schemeClr val="tx1"/>
              </a:solidFill>
              <a:latin typeface="Times New Roman" panose="02020603050405020304" pitchFamily="18" charset="0"/>
              <a:cs typeface="Times New Roman" panose="02020603050405020304" pitchFamily="18" charset="0"/>
            </a:endParaRPr>
          </a:p>
        </p:txBody>
      </p:sp>
      <p:sp>
        <p:nvSpPr>
          <p:cNvPr id="42" name="Dodecagon 41">
            <a:extLst>
              <a:ext uri="{FF2B5EF4-FFF2-40B4-BE49-F238E27FC236}">
                <a16:creationId xmlns:a16="http://schemas.microsoft.com/office/drawing/2014/main" id="{0C5F3B9E-B831-A7C2-3CFB-3FC84835E091}"/>
              </a:ext>
            </a:extLst>
          </p:cNvPr>
          <p:cNvSpPr/>
          <p:nvPr/>
        </p:nvSpPr>
        <p:spPr>
          <a:xfrm>
            <a:off x="9220199" y="6551"/>
            <a:ext cx="2962275" cy="2833264"/>
          </a:xfrm>
          <a:prstGeom prst="dodecag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ZA" sz="3600" dirty="0">
                <a:solidFill>
                  <a:schemeClr val="bg1"/>
                </a:solidFill>
                <a:latin typeface="Times New Roman" panose="02020603050405020304" pitchFamily="18" charset="0"/>
                <a:ea typeface="Aptos" panose="020B0004020202020204" pitchFamily="34" charset="0"/>
              </a:rPr>
              <a:t>Mo</a:t>
            </a:r>
            <a:r>
              <a:rPr lang="en-ZA" sz="3600" baseline="-25000" dirty="0">
                <a:solidFill>
                  <a:schemeClr val="bg1"/>
                </a:solidFill>
                <a:latin typeface="Times New Roman" panose="02020603050405020304" pitchFamily="18" charset="0"/>
                <a:ea typeface="Aptos" panose="020B0004020202020204" pitchFamily="34" charset="0"/>
              </a:rPr>
              <a:t>(1</a:t>
            </a:r>
            <a:r>
              <a:rPr lang="en-ZA" sz="3600" i="1" baseline="-25000" dirty="0">
                <a:solidFill>
                  <a:schemeClr val="bg1"/>
                </a:solidFill>
                <a:latin typeface="Times New Roman" panose="02020603050405020304" pitchFamily="18" charset="0"/>
                <a:ea typeface="Aptos" panose="020B0004020202020204" pitchFamily="34" charset="0"/>
              </a:rPr>
              <a:t>-x</a:t>
            </a:r>
            <a:r>
              <a:rPr lang="en-ZA" sz="3600" baseline="-25000" dirty="0">
                <a:solidFill>
                  <a:schemeClr val="bg1"/>
                </a:solidFill>
                <a:latin typeface="Times New Roman" panose="02020603050405020304" pitchFamily="18" charset="0"/>
                <a:ea typeface="Aptos" panose="020B0004020202020204" pitchFamily="34" charset="0"/>
              </a:rPr>
              <a:t>)</a:t>
            </a:r>
            <a:r>
              <a:rPr lang="en-ZA" sz="3600" dirty="0">
                <a:solidFill>
                  <a:schemeClr val="bg1"/>
                </a:solidFill>
                <a:latin typeface="Times New Roman" panose="02020603050405020304" pitchFamily="18" charset="0"/>
                <a:ea typeface="Aptos" panose="020B0004020202020204" pitchFamily="34" charset="0"/>
              </a:rPr>
              <a:t>Re</a:t>
            </a:r>
            <a:r>
              <a:rPr lang="en-ZA" sz="3600" i="1" baseline="-25000" dirty="0">
                <a:solidFill>
                  <a:schemeClr val="bg1"/>
                </a:solidFill>
                <a:latin typeface="Times New Roman" panose="02020603050405020304" pitchFamily="18" charset="0"/>
                <a:ea typeface="Aptos" panose="020B0004020202020204" pitchFamily="34" charset="0"/>
              </a:rPr>
              <a:t>x</a:t>
            </a:r>
            <a:endParaRPr lang="en-ZA" sz="3600"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0C49A57-9FB4-95CD-D924-500C0C7C0F5F}"/>
                  </a:ext>
                </a:extLst>
              </p:cNvPr>
              <p:cNvSpPr/>
              <p:nvPr/>
            </p:nvSpPr>
            <p:spPr>
              <a:xfrm>
                <a:off x="54102" y="1408322"/>
                <a:ext cx="8450301" cy="1461878"/>
              </a:xfrm>
              <a:prstGeom prst="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3"/>
                <a:r>
                  <a:rPr lang="en-ZA"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
                      <a:rPr lang="en-ZA" i="1" smtClean="0">
                        <a:solidFill>
                          <a:schemeClr val="tx1"/>
                        </a:solidFill>
                        <a:latin typeface="Cambria Math" panose="02040503050406030204" pitchFamily="18" charset="0"/>
                      </a:rPr>
                      <m:t>𝜌</m:t>
                    </m:r>
                    <m:d>
                      <m:dPr>
                        <m:ctrlPr>
                          <a:rPr lang="en-ZA" i="1">
                            <a:solidFill>
                              <a:schemeClr val="tx1"/>
                            </a:solidFill>
                            <a:latin typeface="Cambria Math" panose="02040503050406030204" pitchFamily="18" charset="0"/>
                          </a:rPr>
                        </m:ctrlPr>
                      </m:dPr>
                      <m:e>
                        <m:r>
                          <a:rPr lang="en-ZA" i="1">
                            <a:solidFill>
                              <a:schemeClr val="tx1"/>
                            </a:solidFill>
                            <a:latin typeface="Cambria Math" panose="02040503050406030204" pitchFamily="18" charset="0"/>
                          </a:rPr>
                          <m:t>𝑇</m:t>
                        </m:r>
                      </m:e>
                    </m:d>
                    <m:r>
                      <a:rPr lang="en-ZA" i="1">
                        <a:solidFill>
                          <a:schemeClr val="tx1"/>
                        </a:solidFill>
                        <a:latin typeface="Cambria Math" panose="02040503050406030204" pitchFamily="18" charset="0"/>
                      </a:rPr>
                      <m:t>=</m:t>
                    </m:r>
                    <m:sSub>
                      <m:sSubPr>
                        <m:ctrlPr>
                          <a:rPr lang="en-ZA" i="1">
                            <a:solidFill>
                              <a:schemeClr val="tx1"/>
                            </a:solidFill>
                            <a:latin typeface="Cambria Math" panose="02040503050406030204" pitchFamily="18" charset="0"/>
                          </a:rPr>
                        </m:ctrlPr>
                      </m:sSubPr>
                      <m:e>
                        <m:r>
                          <a:rPr lang="en-ZA" i="1">
                            <a:solidFill>
                              <a:schemeClr val="tx1"/>
                            </a:solidFill>
                            <a:latin typeface="Cambria Math" panose="02040503050406030204" pitchFamily="18" charset="0"/>
                          </a:rPr>
                          <m:t>𝜌</m:t>
                        </m:r>
                      </m:e>
                      <m:sub>
                        <m:r>
                          <a:rPr lang="en-ZA" i="1">
                            <a:solidFill>
                              <a:schemeClr val="tx1"/>
                            </a:solidFill>
                            <a:latin typeface="Cambria Math" panose="02040503050406030204" pitchFamily="18" charset="0"/>
                          </a:rPr>
                          <m:t>0</m:t>
                        </m:r>
                      </m:sub>
                    </m:sSub>
                    <m:r>
                      <a:rPr lang="en-ZA" i="1">
                        <a:solidFill>
                          <a:schemeClr val="tx1"/>
                        </a:solidFill>
                        <a:latin typeface="Cambria Math" panose="02040503050406030204" pitchFamily="18" charset="0"/>
                      </a:rPr>
                      <m:t>+</m:t>
                    </m:r>
                    <m:r>
                      <a:rPr lang="en-ZA" i="1">
                        <a:solidFill>
                          <a:schemeClr val="tx1"/>
                        </a:solidFill>
                        <a:latin typeface="Cambria Math" panose="02040503050406030204" pitchFamily="18" charset="0"/>
                      </a:rPr>
                      <m:t>𝐴</m:t>
                    </m:r>
                    <m:sSup>
                      <m:sSupPr>
                        <m:ctrlPr>
                          <a:rPr lang="en-ZA" i="1">
                            <a:solidFill>
                              <a:schemeClr val="tx1"/>
                            </a:solidFill>
                            <a:latin typeface="Cambria Math" panose="02040503050406030204" pitchFamily="18" charset="0"/>
                          </a:rPr>
                        </m:ctrlPr>
                      </m:sSupPr>
                      <m:e>
                        <m:r>
                          <a:rPr lang="en-ZA" i="1">
                            <a:solidFill>
                              <a:schemeClr val="tx1"/>
                            </a:solidFill>
                            <a:latin typeface="Cambria Math" panose="02040503050406030204" pitchFamily="18" charset="0"/>
                          </a:rPr>
                          <m:t>𝑇</m:t>
                        </m:r>
                      </m:e>
                      <m:sup>
                        <m:r>
                          <a:rPr lang="en-ZA" i="1">
                            <a:solidFill>
                              <a:schemeClr val="tx1"/>
                            </a:solidFill>
                            <a:latin typeface="Cambria Math" panose="02040503050406030204" pitchFamily="18" charset="0"/>
                          </a:rPr>
                          <m:t>2</m:t>
                        </m:r>
                      </m:sup>
                    </m:sSup>
                  </m:oMath>
                </a14:m>
                <a:r>
                  <a:rPr lang="en-ZA"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ZA" i="1">
                        <a:solidFill>
                          <a:schemeClr val="tx1"/>
                        </a:solidFill>
                        <a:latin typeface="Cambria Math" panose="02040503050406030204" pitchFamily="18" charset="0"/>
                        <a:ea typeface="Aptos" panose="020B0004020202020204" pitchFamily="34" charset="0"/>
                      </a:rPr>
                      <m:t>[</m:t>
                    </m:r>
                    <m:r>
                      <a:rPr lang="en-ZA" b="0" i="1" smtClean="0">
                        <a:solidFill>
                          <a:schemeClr val="tx1"/>
                        </a:solidFill>
                        <a:latin typeface="Cambria Math" panose="02040503050406030204" pitchFamily="18" charset="0"/>
                        <a:ea typeface="Aptos" panose="020B0004020202020204" pitchFamily="34" charset="0"/>
                      </a:rPr>
                      <m:t>7</m:t>
                    </m:r>
                    <m:r>
                      <a:rPr lang="en-ZA" i="1">
                        <a:solidFill>
                          <a:schemeClr val="tx1"/>
                        </a:solidFill>
                        <a:latin typeface="Cambria Math" panose="02040503050406030204" pitchFamily="18" charset="0"/>
                        <a:ea typeface="Aptos" panose="020B0004020202020204" pitchFamily="34" charset="0"/>
                      </a:rPr>
                      <m:t>]</m:t>
                    </m:r>
                  </m:oMath>
                </a14:m>
                <a:endParaRPr lang="en-ZA"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3"/>
                <a:r>
                  <a:rPr lang="en-ZA"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[residual resistivity] </a:t>
                </a:r>
                <a:r>
                  <a:rPr lang="en-ZA"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ZA"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[phonon contributions ]</a:t>
                </a:r>
                <a:endPar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endParaRPr>
              </a:p>
              <a:p>
                <a:r>
                  <a:rPr lang="en-ZA"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For alloys: 10 K </a:t>
                </a:r>
                <a:r>
                  <a:rPr lang="en-ZA" dirty="0">
                    <a:solidFill>
                      <a:schemeClr val="tx1"/>
                    </a:solidFill>
                    <a:latin typeface="Times New Roman" panose="02020603050405020304" pitchFamily="18" charset="0"/>
                    <a:cs typeface="Times New Roman" panose="02020603050405020304" pitchFamily="18" charset="0"/>
                  </a:rPr>
                  <a:t>≤ </a:t>
                </a:r>
                <a:r>
                  <a:rPr lang="en-ZA" i="1"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T</a:t>
                </a:r>
                <a:r>
                  <a:rPr lang="en-ZA" baseline="-250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sc</a:t>
                </a:r>
                <a:r>
                  <a:rPr lang="en-ZA"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ZA" dirty="0">
                    <a:solidFill>
                      <a:schemeClr val="tx1"/>
                    </a:solidFill>
                    <a:latin typeface="Times New Roman" panose="02020603050405020304" pitchFamily="18" charset="0"/>
                    <a:cs typeface="Times New Roman" panose="02020603050405020304" pitchFamily="18" charset="0"/>
                  </a:rPr>
                  <a:t>≤ </a:t>
                </a:r>
                <a:r>
                  <a:rPr lang="en-ZA"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15 K</a:t>
                </a:r>
                <a:r>
                  <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a:t>
                </a:r>
                <a:r>
                  <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sym typeface="Wingdings" panose="05000000000000000000" pitchFamily="2" charset="2"/>
                  </a:rPr>
                  <a:t> </a:t>
                </a:r>
                <a:r>
                  <a:rPr lang="en-ZA"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composition effect on the superconducting behaviour [8]. </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For thin films, such as for </a:t>
                </a:r>
                <a14:m>
                  <m:oMath xmlns:m="http://schemas.openxmlformats.org/officeDocument/2006/math">
                    <m:sSub>
                      <m:sSubPr>
                        <m:ctrlPr>
                          <a:rPr lang="en-ZA" sz="1800" i="1" kern="100">
                            <a:solidFill>
                              <a:schemeClr val="tx1"/>
                            </a:solidFill>
                            <a:effectLst/>
                            <a:latin typeface="Cambria Math" panose="02040503050406030204" pitchFamily="18" charset="0"/>
                            <a:ea typeface="Aptos" panose="020B0004020202020204" pitchFamily="34" charset="0"/>
                          </a:rPr>
                        </m:ctrlPr>
                      </m:sSubPr>
                      <m:e>
                        <m:r>
                          <m:rPr>
                            <m:sty m:val="p"/>
                          </m:rPr>
                          <a:rPr lang="en-ZA" sz="180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Mo</m:t>
                        </m:r>
                      </m:e>
                      <m:sub>
                        <m:r>
                          <a:rPr lang="en-ZA" sz="180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60</m:t>
                        </m:r>
                      </m:sub>
                    </m:sSub>
                    <m:sSub>
                      <m:sSubPr>
                        <m:ctrlPr>
                          <a:rPr lang="en-ZA" sz="1800" i="1" kern="100">
                            <a:solidFill>
                              <a:schemeClr val="tx1"/>
                            </a:solidFill>
                            <a:effectLst/>
                            <a:latin typeface="Cambria Math" panose="02040503050406030204" pitchFamily="18" charset="0"/>
                            <a:ea typeface="Aptos" panose="020B0004020202020204" pitchFamily="34" charset="0"/>
                          </a:rPr>
                        </m:ctrlPr>
                      </m:sSubPr>
                      <m:e>
                        <m:r>
                          <m:rPr>
                            <m:sty m:val="p"/>
                          </m:rPr>
                          <a:rPr lang="en-ZA" sz="180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Re</m:t>
                        </m:r>
                      </m:e>
                      <m:sub>
                        <m:r>
                          <a:rPr lang="en-ZA" sz="180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40</m:t>
                        </m:r>
                      </m:sub>
                    </m:sSub>
                  </m:oMath>
                </a14:m>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and </a:t>
                </a:r>
                <a14:m>
                  <m:oMath xmlns:m="http://schemas.openxmlformats.org/officeDocument/2006/math">
                    <m:sSub>
                      <m:sSubPr>
                        <m:ctrlPr>
                          <a:rPr lang="en-ZA" sz="1800" i="1" kern="100">
                            <a:solidFill>
                              <a:schemeClr val="tx1"/>
                            </a:solidFill>
                            <a:effectLst/>
                            <a:latin typeface="Cambria Math" panose="02040503050406030204" pitchFamily="18" charset="0"/>
                            <a:ea typeface="Aptos" panose="020B0004020202020204" pitchFamily="34" charset="0"/>
                          </a:rPr>
                        </m:ctrlPr>
                      </m:sSubPr>
                      <m:e>
                        <m:r>
                          <m:rPr>
                            <m:sty m:val="p"/>
                          </m:rPr>
                          <a:rPr lang="en-ZA" sz="180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Mo</m:t>
                        </m:r>
                      </m:e>
                      <m:sub>
                        <m:r>
                          <a:rPr lang="en-ZA" sz="180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75</m:t>
                        </m:r>
                      </m:sub>
                    </m:sSub>
                    <m:sSub>
                      <m:sSubPr>
                        <m:ctrlPr>
                          <a:rPr lang="en-ZA" sz="1800" i="1" kern="100">
                            <a:solidFill>
                              <a:schemeClr val="tx1"/>
                            </a:solidFill>
                            <a:effectLst/>
                            <a:latin typeface="Cambria Math" panose="02040503050406030204" pitchFamily="18" charset="0"/>
                            <a:ea typeface="Aptos" panose="020B0004020202020204" pitchFamily="34" charset="0"/>
                          </a:rPr>
                        </m:ctrlPr>
                      </m:sSubPr>
                      <m:e>
                        <m:r>
                          <m:rPr>
                            <m:sty m:val="p"/>
                          </m:rPr>
                          <a:rPr lang="en-ZA" sz="180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Re</m:t>
                        </m:r>
                      </m:e>
                      <m:sub>
                        <m:r>
                          <a:rPr lang="en-ZA" sz="1800">
                            <a:solidFill>
                              <a:schemeClr val="tx1"/>
                            </a:solidFill>
                            <a:effectLst/>
                            <a:latin typeface="Cambria Math" panose="02040503050406030204" pitchFamily="18" charset="0"/>
                            <a:ea typeface="Aptos" panose="020B0004020202020204" pitchFamily="34" charset="0"/>
                            <a:cs typeface="Times New Roman" panose="02020603050405020304" pitchFamily="18" charset="0"/>
                          </a:rPr>
                          <m:t>25</m:t>
                        </m:r>
                      </m:sub>
                    </m:sSub>
                  </m:oMath>
                </a14:m>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the A15 phase has higher </a:t>
                </a:r>
                <a:r>
                  <a:rPr lang="en-ZA" sz="18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r>
                  <a:rPr lang="en-ZA" sz="1800" baseline="-250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sc</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than the bulk alloys [9].</a:t>
                </a:r>
                <a:endParaRPr lang="en-ZA"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20C49A57-9FB4-95CD-D924-500C0C7C0F5F}"/>
                  </a:ext>
                </a:extLst>
              </p:cNvPr>
              <p:cNvSpPr>
                <a:spLocks noRot="1" noChangeAspect="1" noMove="1" noResize="1" noEditPoints="1" noAdjustHandles="1" noChangeArrowheads="1" noChangeShapeType="1" noTextEdit="1"/>
              </p:cNvSpPr>
              <p:nvPr/>
            </p:nvSpPr>
            <p:spPr>
              <a:xfrm>
                <a:off x="54102" y="1408322"/>
                <a:ext cx="8450301" cy="1461878"/>
              </a:xfrm>
              <a:prstGeom prst="rect">
                <a:avLst/>
              </a:prstGeom>
              <a:blipFill>
                <a:blip r:embed="rId5"/>
                <a:stretch>
                  <a:fillRect l="-576" r="-1080" b="-5761"/>
                </a:stretch>
              </a:blipFill>
            </p:spPr>
            <p:txBody>
              <a:bodyPr/>
              <a:lstStyle/>
              <a:p>
                <a:r>
                  <a:rPr lang="en-ZA">
                    <a:noFill/>
                  </a:rPr>
                  <a:t> </a:t>
                </a:r>
              </a:p>
            </p:txBody>
          </p:sp>
        </mc:Fallback>
      </mc:AlternateContent>
      <p:cxnSp>
        <p:nvCxnSpPr>
          <p:cNvPr id="7" name="Straight Arrow Connector 6">
            <a:extLst>
              <a:ext uri="{FF2B5EF4-FFF2-40B4-BE49-F238E27FC236}">
                <a16:creationId xmlns:a16="http://schemas.microsoft.com/office/drawing/2014/main" id="{15A89622-DA86-B9D9-62CE-C11868CE67E8}"/>
              </a:ext>
            </a:extLst>
          </p:cNvPr>
          <p:cNvCxnSpPr>
            <a:cxnSpLocks/>
          </p:cNvCxnSpPr>
          <p:nvPr/>
        </p:nvCxnSpPr>
        <p:spPr>
          <a:xfrm flipH="1">
            <a:off x="2764624" y="1676400"/>
            <a:ext cx="854876" cy="110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D3D835F-79F6-A48A-1D85-8B55E30E699B}"/>
              </a:ext>
            </a:extLst>
          </p:cNvPr>
          <p:cNvCxnSpPr>
            <a:cxnSpLocks/>
          </p:cNvCxnSpPr>
          <p:nvPr/>
        </p:nvCxnSpPr>
        <p:spPr>
          <a:xfrm>
            <a:off x="4227704" y="1686988"/>
            <a:ext cx="242696" cy="741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FF575B8-DB76-BDD3-E7AF-0C5D0579A386}"/>
              </a:ext>
            </a:extLst>
          </p:cNvPr>
          <p:cNvCxnSpPr>
            <a:cxnSpLocks/>
            <a:stCxn id="31" idx="2"/>
            <a:endCxn id="4" idx="0"/>
          </p:cNvCxnSpPr>
          <p:nvPr/>
        </p:nvCxnSpPr>
        <p:spPr>
          <a:xfrm flipH="1">
            <a:off x="4279253" y="1211077"/>
            <a:ext cx="4274" cy="197245"/>
          </a:xfrm>
          <a:prstGeom prst="straightConnector1">
            <a:avLst/>
          </a:prstGeom>
          <a:ln w="635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44029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37"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5B1E0283-40CE-CBEC-136C-ECE2167382C4}"/>
              </a:ext>
            </a:extLst>
          </p:cNvPr>
          <p:cNvCxnSpPr>
            <a:cxnSpLocks/>
            <a:stCxn id="17" idx="8"/>
            <a:endCxn id="5" idx="3"/>
          </p:cNvCxnSpPr>
          <p:nvPr/>
        </p:nvCxnSpPr>
        <p:spPr>
          <a:xfrm flipH="1" flipV="1">
            <a:off x="5878239" y="1030776"/>
            <a:ext cx="3010618" cy="19274"/>
          </a:xfrm>
          <a:prstGeom prst="straightConnector1">
            <a:avLst/>
          </a:prstGeom>
          <a:ln w="635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07106C-0942-A121-63BD-841BBEAFC419}"/>
                  </a:ext>
                </a:extLst>
              </p:cNvPr>
              <p:cNvSpPr/>
              <p:nvPr/>
            </p:nvSpPr>
            <p:spPr>
              <a:xfrm>
                <a:off x="728049" y="159258"/>
                <a:ext cx="5150190" cy="1743035"/>
              </a:xfrm>
              <a:prstGeom prst="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14:m>
                  <m:oMath xmlns:m="http://schemas.openxmlformats.org/officeDocument/2006/math">
                    <m:r>
                      <a:rPr lang="en-ZA" sz="1800" i="1">
                        <a:solidFill>
                          <a:schemeClr val="tx1"/>
                        </a:solidFill>
                        <a:effectLst/>
                        <a:latin typeface="Cambria Math" panose="02040503050406030204" pitchFamily="18" charset="0"/>
                        <a:ea typeface="Aptos" panose="020B0004020202020204" pitchFamily="34" charset="0"/>
                      </a:rPr>
                      <m:t>𝐶</m:t>
                    </m:r>
                    <m:d>
                      <m:dPr>
                        <m:ctrlPr>
                          <a:rPr lang="en-ZA" sz="1800" i="1" kern="100">
                            <a:solidFill>
                              <a:schemeClr val="tx1"/>
                            </a:solidFill>
                            <a:effectLst/>
                            <a:latin typeface="Cambria Math" panose="02040503050406030204" pitchFamily="18" charset="0"/>
                            <a:ea typeface="Aptos" panose="020B0004020202020204" pitchFamily="34" charset="0"/>
                          </a:rPr>
                        </m:ctrlPr>
                      </m:dPr>
                      <m:e>
                        <m:r>
                          <a:rPr lang="en-ZA" sz="1800" i="1">
                            <a:solidFill>
                              <a:schemeClr val="tx1"/>
                            </a:solidFill>
                            <a:effectLst/>
                            <a:latin typeface="Cambria Math" panose="02040503050406030204" pitchFamily="18" charset="0"/>
                            <a:ea typeface="Aptos" panose="020B0004020202020204" pitchFamily="34" charset="0"/>
                          </a:rPr>
                          <m:t>𝑇</m:t>
                        </m:r>
                      </m:e>
                    </m:d>
                    <m:r>
                      <a:rPr lang="en-ZA" sz="1800" i="1">
                        <a:solidFill>
                          <a:schemeClr val="tx1"/>
                        </a:solidFill>
                        <a:effectLst/>
                        <a:latin typeface="Cambria Math" panose="02040503050406030204" pitchFamily="18" charset="0"/>
                        <a:ea typeface="Aptos" panose="020B0004020202020204" pitchFamily="34" charset="0"/>
                      </a:rPr>
                      <m:t>=</m:t>
                    </m:r>
                    <m:sSub>
                      <m:sSubPr>
                        <m:ctrlPr>
                          <a:rPr lang="en-ZA" sz="1800" i="1" kern="100">
                            <a:solidFill>
                              <a:schemeClr val="tx1"/>
                            </a:solidFill>
                            <a:effectLst/>
                            <a:latin typeface="Cambria Math" panose="02040503050406030204" pitchFamily="18" charset="0"/>
                            <a:ea typeface="Aptos" panose="020B0004020202020204" pitchFamily="34" charset="0"/>
                          </a:rPr>
                        </m:ctrlPr>
                      </m:sSubPr>
                      <m:e>
                        <m:r>
                          <a:rPr lang="en-ZA" sz="1800" i="1">
                            <a:solidFill>
                              <a:schemeClr val="tx1"/>
                            </a:solidFill>
                            <a:effectLst/>
                            <a:latin typeface="Cambria Math" panose="02040503050406030204" pitchFamily="18" charset="0"/>
                            <a:ea typeface="Aptos" panose="020B0004020202020204" pitchFamily="34" charset="0"/>
                          </a:rPr>
                          <m:t>𝛾</m:t>
                        </m:r>
                      </m:e>
                      <m:sub>
                        <m:r>
                          <a:rPr lang="en-ZA" sz="1800" i="1">
                            <a:solidFill>
                              <a:schemeClr val="tx1"/>
                            </a:solidFill>
                            <a:effectLst/>
                            <a:latin typeface="Cambria Math" panose="02040503050406030204" pitchFamily="18" charset="0"/>
                            <a:ea typeface="Aptos" panose="020B0004020202020204" pitchFamily="34" charset="0"/>
                          </a:rPr>
                          <m:t>𝑛</m:t>
                        </m:r>
                      </m:sub>
                    </m:sSub>
                    <m:r>
                      <a:rPr lang="en-ZA" sz="1800" i="1">
                        <a:solidFill>
                          <a:schemeClr val="tx1"/>
                        </a:solidFill>
                        <a:effectLst/>
                        <a:latin typeface="Cambria Math" panose="02040503050406030204" pitchFamily="18" charset="0"/>
                        <a:ea typeface="Aptos" panose="020B0004020202020204" pitchFamily="34" charset="0"/>
                      </a:rPr>
                      <m:t>𝑇</m:t>
                    </m:r>
                    <m:r>
                      <a:rPr lang="en-ZA" sz="1800" i="1">
                        <a:solidFill>
                          <a:schemeClr val="tx1"/>
                        </a:solidFill>
                        <a:effectLst/>
                        <a:latin typeface="Cambria Math" panose="02040503050406030204" pitchFamily="18" charset="0"/>
                        <a:ea typeface="Aptos" panose="020B0004020202020204" pitchFamily="34" charset="0"/>
                      </a:rPr>
                      <m:t>+</m:t>
                    </m:r>
                    <m:r>
                      <a:rPr lang="en-ZA" sz="1800" i="1">
                        <a:solidFill>
                          <a:schemeClr val="tx1"/>
                        </a:solidFill>
                        <a:effectLst/>
                        <a:latin typeface="Cambria Math" panose="02040503050406030204" pitchFamily="18" charset="0"/>
                        <a:ea typeface="Aptos" panose="020B0004020202020204" pitchFamily="34" charset="0"/>
                      </a:rPr>
                      <m:t>𝛽</m:t>
                    </m:r>
                    <m:sSup>
                      <m:sSupPr>
                        <m:ctrlPr>
                          <a:rPr lang="en-ZA" sz="1800" i="1" kern="100">
                            <a:solidFill>
                              <a:schemeClr val="tx1"/>
                            </a:solidFill>
                            <a:effectLst/>
                            <a:latin typeface="Cambria Math" panose="02040503050406030204" pitchFamily="18" charset="0"/>
                            <a:ea typeface="Aptos" panose="020B0004020202020204" pitchFamily="34" charset="0"/>
                          </a:rPr>
                        </m:ctrlPr>
                      </m:sSupPr>
                      <m:e>
                        <m:r>
                          <a:rPr lang="en-ZA" sz="1800" i="1">
                            <a:solidFill>
                              <a:schemeClr val="tx1"/>
                            </a:solidFill>
                            <a:effectLst/>
                            <a:latin typeface="Cambria Math" panose="02040503050406030204" pitchFamily="18" charset="0"/>
                            <a:ea typeface="Aptos" panose="020B0004020202020204" pitchFamily="34" charset="0"/>
                          </a:rPr>
                          <m:t>𝑇</m:t>
                        </m:r>
                      </m:e>
                      <m:sup>
                        <m:r>
                          <a:rPr lang="en-ZA" sz="1800" i="1">
                            <a:solidFill>
                              <a:schemeClr val="tx1"/>
                            </a:solidFill>
                            <a:effectLst/>
                            <a:latin typeface="Cambria Math" panose="02040503050406030204" pitchFamily="18" charset="0"/>
                            <a:ea typeface="Aptos" panose="020B0004020202020204" pitchFamily="34" charset="0"/>
                          </a:rPr>
                          <m:t>3</m:t>
                        </m:r>
                      </m:sup>
                    </m:sSup>
                    <m:r>
                      <a:rPr lang="en-ZA" sz="1800" i="1">
                        <a:solidFill>
                          <a:schemeClr val="tx1"/>
                        </a:solidFill>
                        <a:effectLst/>
                        <a:latin typeface="Cambria Math" panose="02040503050406030204" pitchFamily="18" charset="0"/>
                        <a:ea typeface="Aptos" panose="020B0004020202020204" pitchFamily="34" charset="0"/>
                      </a:rPr>
                      <m:t>+</m:t>
                    </m:r>
                    <m:r>
                      <a:rPr lang="en-ZA" sz="1800" i="1">
                        <a:solidFill>
                          <a:schemeClr val="tx1"/>
                        </a:solidFill>
                        <a:effectLst/>
                        <a:latin typeface="Cambria Math" panose="02040503050406030204" pitchFamily="18" charset="0"/>
                        <a:ea typeface="Aptos" panose="020B0004020202020204" pitchFamily="34" charset="0"/>
                      </a:rPr>
                      <m:t>𝛿</m:t>
                    </m:r>
                    <m:sSup>
                      <m:sSupPr>
                        <m:ctrlPr>
                          <a:rPr lang="en-ZA" sz="1800" i="1" kern="100">
                            <a:solidFill>
                              <a:schemeClr val="tx1"/>
                            </a:solidFill>
                            <a:effectLst/>
                            <a:latin typeface="Cambria Math" panose="02040503050406030204" pitchFamily="18" charset="0"/>
                            <a:ea typeface="Aptos" panose="020B0004020202020204" pitchFamily="34" charset="0"/>
                          </a:rPr>
                        </m:ctrlPr>
                      </m:sSupPr>
                      <m:e>
                        <m:r>
                          <a:rPr lang="en-ZA" sz="1800" i="1">
                            <a:solidFill>
                              <a:schemeClr val="tx1"/>
                            </a:solidFill>
                            <a:effectLst/>
                            <a:latin typeface="Cambria Math" panose="02040503050406030204" pitchFamily="18" charset="0"/>
                            <a:ea typeface="Aptos" panose="020B0004020202020204" pitchFamily="34" charset="0"/>
                          </a:rPr>
                          <m:t>𝑇</m:t>
                        </m:r>
                      </m:e>
                      <m:sup>
                        <m:r>
                          <a:rPr lang="en-ZA" sz="1800" i="1">
                            <a:solidFill>
                              <a:schemeClr val="tx1"/>
                            </a:solidFill>
                            <a:effectLst/>
                            <a:latin typeface="Cambria Math" panose="02040503050406030204" pitchFamily="18" charset="0"/>
                            <a:ea typeface="Aptos" panose="020B0004020202020204" pitchFamily="34" charset="0"/>
                          </a:rPr>
                          <m:t>5</m:t>
                        </m:r>
                      </m:sup>
                    </m:sSup>
                  </m:oMath>
                </a14:m>
                <a:r>
                  <a:rPr lang="en-ZA"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ZA" i="1">
                        <a:solidFill>
                          <a:schemeClr val="tx1"/>
                        </a:solidFill>
                        <a:latin typeface="Cambria Math" panose="02040503050406030204" pitchFamily="18" charset="0"/>
                        <a:ea typeface="Aptos" panose="020B0004020202020204" pitchFamily="34" charset="0"/>
                      </a:rPr>
                      <m:t>[</m:t>
                    </m:r>
                    <m:r>
                      <a:rPr lang="en-ZA" b="0" i="1" smtClean="0">
                        <a:solidFill>
                          <a:schemeClr val="tx1"/>
                        </a:solidFill>
                        <a:latin typeface="Cambria Math" panose="02040503050406030204" pitchFamily="18" charset="0"/>
                        <a:ea typeface="Aptos" panose="020B0004020202020204" pitchFamily="34" charset="0"/>
                      </a:rPr>
                      <m:t>10</m:t>
                    </m:r>
                    <m:r>
                      <a:rPr lang="en-ZA" i="1">
                        <a:solidFill>
                          <a:schemeClr val="tx1"/>
                        </a:solidFill>
                        <a:latin typeface="Cambria Math" panose="02040503050406030204" pitchFamily="18" charset="0"/>
                        <a:ea typeface="Aptos" panose="020B0004020202020204" pitchFamily="34" charset="0"/>
                      </a:rPr>
                      <m:t>]</m:t>
                    </m:r>
                  </m:oMath>
                </a14:m>
                <a:endParaRPr lang="en-ZA"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endParaRPr lang="en-ZA"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en-ZA" dirty="0">
                    <a:solidFill>
                      <a:schemeClr val="tx1"/>
                    </a:solidFill>
                    <a:latin typeface="Times New Roman" panose="02020603050405020304" pitchFamily="18" charset="0"/>
                    <a:cs typeface="Times New Roman" panose="02020603050405020304" pitchFamily="18" charset="0"/>
                  </a:rPr>
                  <a:t>[Normal-state electronic contr.] [</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phonon contribution] </a:t>
                </a:r>
                <a:endParaRPr lang="en-ZA"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endParaRPr lang="en-ZA" sz="1800" i="1"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p>
                <a:pPr>
                  <a:buNone/>
                </a:pPr>
                <a14:m>
                  <m:oMath xmlns:m="http://schemas.openxmlformats.org/officeDocument/2006/math">
                    <m:sSub>
                      <m:sSubPr>
                        <m:ctrlPr>
                          <a:rPr lang="en-ZA" sz="1800" i="1" kern="100">
                            <a:solidFill>
                              <a:schemeClr val="tx1"/>
                            </a:solidFill>
                            <a:effectLst/>
                            <a:latin typeface="Cambria Math" panose="02040503050406030204" pitchFamily="18" charset="0"/>
                            <a:ea typeface="Aptos" panose="020B0004020202020204" pitchFamily="34" charset="0"/>
                          </a:rPr>
                        </m:ctrlPr>
                      </m:sSubPr>
                      <m:e>
                        <m:r>
                          <a:rPr lang="en-ZA" sz="1800" i="1">
                            <a:solidFill>
                              <a:schemeClr val="tx1"/>
                            </a:solidFill>
                            <a:effectLst/>
                            <a:latin typeface="Cambria Math" panose="02040503050406030204" pitchFamily="18" charset="0"/>
                            <a:ea typeface="Aptos" panose="020B0004020202020204" pitchFamily="34" charset="0"/>
                          </a:rPr>
                          <m:t>𝐶</m:t>
                        </m:r>
                      </m:e>
                      <m:sub>
                        <m:r>
                          <m:rPr>
                            <m:sty m:val="p"/>
                          </m:rPr>
                          <a:rPr lang="en-ZA" sz="1800">
                            <a:solidFill>
                              <a:schemeClr val="tx1"/>
                            </a:solidFill>
                            <a:effectLst/>
                            <a:latin typeface="Cambria Math" panose="02040503050406030204" pitchFamily="18" charset="0"/>
                            <a:ea typeface="Aptos" panose="020B0004020202020204" pitchFamily="34" charset="0"/>
                          </a:rPr>
                          <m:t>p</m:t>
                        </m:r>
                      </m:sub>
                    </m:sSub>
                  </m:oMath>
                </a14:m>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t>
                </a:r>
                <a:r>
                  <a:rPr lang="en-ZA" sz="18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 </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jumps at </a:t>
                </a:r>
                <a:r>
                  <a:rPr lang="en-ZA" sz="18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r>
                  <a:rPr lang="en-ZA" sz="1800" baseline="-250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sc</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sym typeface="Wingdings" panose="05000000000000000000" pitchFamily="2" charset="2"/>
                  </a:rPr>
                  <a:t> </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BCC and A15.</a:t>
                </a:r>
                <a:endParaRPr lang="en-ZA"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ZA"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1607106C-0942-A121-63BD-841BBEAFC419}"/>
                  </a:ext>
                </a:extLst>
              </p:cNvPr>
              <p:cNvSpPr>
                <a:spLocks noRot="1" noChangeAspect="1" noMove="1" noResize="1" noEditPoints="1" noAdjustHandles="1" noChangeArrowheads="1" noChangeShapeType="1" noTextEdit="1"/>
              </p:cNvSpPr>
              <p:nvPr/>
            </p:nvSpPr>
            <p:spPr>
              <a:xfrm>
                <a:off x="728049" y="159258"/>
                <a:ext cx="5150190" cy="1743035"/>
              </a:xfrm>
              <a:prstGeom prst="rect">
                <a:avLst/>
              </a:prstGeom>
              <a:blipFill>
                <a:blip r:embed="rId3"/>
                <a:stretch>
                  <a:fillRect l="-825" r="-1533"/>
                </a:stretch>
              </a:blipFill>
            </p:spPr>
            <p:txBody>
              <a:bodyPr/>
              <a:lstStyle/>
              <a:p>
                <a:r>
                  <a:rPr lang="en-ZA">
                    <a:noFill/>
                  </a:rPr>
                  <a:t> </a:t>
                </a:r>
              </a:p>
            </p:txBody>
          </p:sp>
        </mc:Fallback>
      </mc:AlternateContent>
      <p:cxnSp>
        <p:nvCxnSpPr>
          <p:cNvPr id="6" name="Straight Arrow Connector 5">
            <a:extLst>
              <a:ext uri="{FF2B5EF4-FFF2-40B4-BE49-F238E27FC236}">
                <a16:creationId xmlns:a16="http://schemas.microsoft.com/office/drawing/2014/main" id="{1EDE4451-5ED9-69D6-CFE4-020E888534CA}"/>
              </a:ext>
            </a:extLst>
          </p:cNvPr>
          <p:cNvCxnSpPr>
            <a:cxnSpLocks/>
          </p:cNvCxnSpPr>
          <p:nvPr/>
        </p:nvCxnSpPr>
        <p:spPr>
          <a:xfrm>
            <a:off x="4635811" y="575730"/>
            <a:ext cx="368295" cy="245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7FB384E-8011-1AB9-BAA3-8EE31B6AFB86}"/>
              </a:ext>
            </a:extLst>
          </p:cNvPr>
          <p:cNvCxnSpPr>
            <a:cxnSpLocks/>
          </p:cNvCxnSpPr>
          <p:nvPr/>
        </p:nvCxnSpPr>
        <p:spPr>
          <a:xfrm flipH="1">
            <a:off x="3275146" y="490402"/>
            <a:ext cx="189812" cy="3191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9E6FE15B-86FA-848D-6528-E634045589DF}"/>
                  </a:ext>
                </a:extLst>
              </p14:cNvPr>
              <p14:cNvContentPartPr/>
              <p14:nvPr/>
            </p14:nvContentPartPr>
            <p14:xfrm>
              <a:off x="4053001" y="464482"/>
              <a:ext cx="1041120" cy="51840"/>
            </p14:xfrm>
          </p:contentPart>
        </mc:Choice>
        <mc:Fallback xmlns="">
          <p:pic>
            <p:nvPicPr>
              <p:cNvPr id="8" name="Ink 7">
                <a:extLst>
                  <a:ext uri="{FF2B5EF4-FFF2-40B4-BE49-F238E27FC236}">
                    <a16:creationId xmlns:a16="http://schemas.microsoft.com/office/drawing/2014/main" id="{9E6FE15B-86FA-848D-6528-E634045589DF}"/>
                  </a:ext>
                </a:extLst>
              </p:cNvPr>
              <p:cNvPicPr/>
              <p:nvPr/>
            </p:nvPicPr>
            <p:blipFill>
              <a:blip r:embed="rId5"/>
              <a:stretch>
                <a:fillRect/>
              </a:stretch>
            </p:blipFill>
            <p:spPr>
              <a:xfrm>
                <a:off x="4044001" y="455544"/>
                <a:ext cx="1058760" cy="69358"/>
              </a:xfrm>
              <a:prstGeom prst="rect">
                <a:avLst/>
              </a:prstGeom>
            </p:spPr>
          </p:pic>
        </mc:Fallback>
      </mc:AlternateContent>
      <p:pic>
        <p:nvPicPr>
          <p:cNvPr id="9" name="Picture 8">
            <a:extLst>
              <a:ext uri="{FF2B5EF4-FFF2-40B4-BE49-F238E27FC236}">
                <a16:creationId xmlns:a16="http://schemas.microsoft.com/office/drawing/2014/main" id="{6A3F6E48-620D-5E4B-9D55-558EAACE86EC}"/>
              </a:ext>
            </a:extLst>
          </p:cNvPr>
          <p:cNvPicPr>
            <a:picLocks noChangeAspect="1"/>
          </p:cNvPicPr>
          <p:nvPr/>
        </p:nvPicPr>
        <p:blipFill>
          <a:blip r:embed="rId6"/>
          <a:stretch>
            <a:fillRect/>
          </a:stretch>
        </p:blipFill>
        <p:spPr>
          <a:xfrm>
            <a:off x="150369" y="2414963"/>
            <a:ext cx="6305550" cy="3886200"/>
          </a:xfrm>
          <a:prstGeom prst="rect">
            <a:avLst/>
          </a:prstGeom>
        </p:spPr>
      </p:pic>
      <p:cxnSp>
        <p:nvCxnSpPr>
          <p:cNvPr id="10" name="Straight Arrow Connector 9">
            <a:extLst>
              <a:ext uri="{FF2B5EF4-FFF2-40B4-BE49-F238E27FC236}">
                <a16:creationId xmlns:a16="http://schemas.microsoft.com/office/drawing/2014/main" id="{489E088B-C8B3-EF60-607F-8A5AF508AC9F}"/>
              </a:ext>
            </a:extLst>
          </p:cNvPr>
          <p:cNvCxnSpPr>
            <a:cxnSpLocks/>
            <a:stCxn id="5" idx="2"/>
          </p:cNvCxnSpPr>
          <p:nvPr/>
        </p:nvCxnSpPr>
        <p:spPr>
          <a:xfrm>
            <a:off x="3303144" y="1902293"/>
            <a:ext cx="0" cy="598398"/>
          </a:xfrm>
          <a:prstGeom prst="straightConnector1">
            <a:avLst/>
          </a:prstGeom>
          <a:ln w="63500" cap="flat" cmpd="sng" algn="ctr">
            <a:solidFill>
              <a:schemeClr val="accent4">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Rectangle 10">
            <a:extLst>
              <a:ext uri="{FF2B5EF4-FFF2-40B4-BE49-F238E27FC236}">
                <a16:creationId xmlns:a16="http://schemas.microsoft.com/office/drawing/2014/main" id="{F4AF5E52-FD2F-40EB-113E-B9250330AB17}"/>
              </a:ext>
            </a:extLst>
          </p:cNvPr>
          <p:cNvSpPr/>
          <p:nvPr/>
        </p:nvSpPr>
        <p:spPr>
          <a:xfrm>
            <a:off x="7007226" y="5827224"/>
            <a:ext cx="4633607" cy="6289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ZA" sz="1200" dirty="0">
                <a:solidFill>
                  <a:schemeClr val="tx1"/>
                </a:solidFill>
                <a:latin typeface="Times New Roman" panose="02020603050405020304" pitchFamily="18" charset="0"/>
                <a:ea typeface="Calibri" panose="020F0502020204030204" pitchFamily="34" charset="0"/>
              </a:rPr>
              <a:t>[10]Andreone, A., </a:t>
            </a:r>
            <a:r>
              <a:rPr lang="en-ZA" sz="1200" i="1" dirty="0">
                <a:solidFill>
                  <a:schemeClr val="tx1"/>
                </a:solidFill>
                <a:latin typeface="Times New Roman" panose="02020603050405020304" pitchFamily="18" charset="0"/>
                <a:ea typeface="Calibri" panose="020F0502020204030204" pitchFamily="34" charset="0"/>
              </a:rPr>
              <a:t>et al., </a:t>
            </a:r>
            <a:r>
              <a:rPr lang="en-ZA" sz="1200" dirty="0">
                <a:solidFill>
                  <a:schemeClr val="tx1"/>
                </a:solidFill>
                <a:latin typeface="Times New Roman" panose="02020603050405020304" pitchFamily="18" charset="0"/>
                <a:ea typeface="Calibri" panose="020F0502020204030204" pitchFamily="34" charset="0"/>
              </a:rPr>
              <a:t>1989. p1972-1975.</a:t>
            </a:r>
          </a:p>
          <a:p>
            <a:pPr algn="just"/>
            <a:r>
              <a:rPr lang="en-ZA" sz="1200" dirty="0">
                <a:solidFill>
                  <a:schemeClr val="tx1"/>
                </a:solidFill>
                <a:latin typeface="Times New Roman" panose="02020603050405020304" pitchFamily="18" charset="0"/>
                <a:ea typeface="Calibri" panose="020F0502020204030204" pitchFamily="34" charset="0"/>
              </a:rPr>
              <a:t>[11]Lerner, E., </a:t>
            </a:r>
            <a:r>
              <a:rPr lang="en-ZA" sz="1200" i="1" dirty="0">
                <a:solidFill>
                  <a:schemeClr val="tx1"/>
                </a:solidFill>
                <a:latin typeface="Times New Roman" panose="02020603050405020304" pitchFamily="18" charset="0"/>
                <a:ea typeface="Calibri" panose="020F0502020204030204" pitchFamily="34" charset="0"/>
              </a:rPr>
              <a:t>et al., </a:t>
            </a:r>
            <a:r>
              <a:rPr lang="en-ZA" sz="1200" dirty="0">
                <a:solidFill>
                  <a:schemeClr val="tx1"/>
                </a:solidFill>
                <a:latin typeface="Times New Roman" panose="02020603050405020304" pitchFamily="18" charset="0"/>
                <a:ea typeface="Calibri" panose="020F0502020204030204" pitchFamily="34" charset="0"/>
              </a:rPr>
              <a:t>1966. p.251.</a:t>
            </a:r>
            <a:endParaRPr lang="en-ZA" sz="1200" dirty="0">
              <a:solidFill>
                <a:schemeClr val="tx1"/>
              </a:solidFill>
              <a:latin typeface="Times New Roman" panose="02020603050405020304" pitchFamily="18" charset="0"/>
              <a:ea typeface="Times New Roman" panose="02020603050405020304" pitchFamily="18" charset="0"/>
            </a:endParaRPr>
          </a:p>
        </p:txBody>
      </p:sp>
      <p:sp>
        <p:nvSpPr>
          <p:cNvPr id="12" name="Slide Number Placeholder 1">
            <a:extLst>
              <a:ext uri="{FF2B5EF4-FFF2-40B4-BE49-F238E27FC236}">
                <a16:creationId xmlns:a16="http://schemas.microsoft.com/office/drawing/2014/main" id="{84E10A31-2E8A-8871-8D56-E0264D330906}"/>
              </a:ext>
            </a:extLst>
          </p:cNvPr>
          <p:cNvSpPr>
            <a:spLocks noGrp="1"/>
          </p:cNvSpPr>
          <p:nvPr>
            <p:ph type="sldNum" sz="quarter" idx="12"/>
          </p:nvPr>
        </p:nvSpPr>
        <p:spPr>
          <a:xfrm>
            <a:off x="11902570" y="6042400"/>
            <a:ext cx="262883"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8</a:t>
            </a:fld>
            <a:endParaRPr lang="en-ZA" sz="1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A821E30-FC67-339F-0A66-E5D2C5055372}"/>
                  </a:ext>
                </a:extLst>
              </p:cNvPr>
              <p:cNvSpPr/>
              <p:nvPr/>
            </p:nvSpPr>
            <p:spPr>
              <a:xfrm>
                <a:off x="6553950" y="3729017"/>
                <a:ext cx="5348620" cy="148980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Times New Roman" panose="02020603050405020304" pitchFamily="18" charset="0"/>
                    <a:cs typeface="Times New Roman" panose="02020603050405020304" pitchFamily="18" charset="0"/>
                  </a:rPr>
                  <a:t>Figure 2. Temperature dependence of the normalized electronic specific heat Ce/γnT for </a:t>
                </a:r>
                <a:r>
                  <a:rPr lang="en-ZA"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Mo</a:t>
                </a:r>
                <a:r>
                  <a:rPr lang="en-ZA" baseline="-250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(1</a:t>
                </a:r>
                <a:r>
                  <a:rPr lang="en-ZA" i="1" baseline="-250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-x</a:t>
                </a:r>
                <a:r>
                  <a:rPr lang="en-ZA" baseline="-250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a:t>
                </a:r>
                <a:r>
                  <a:rPr lang="en-ZA"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Re</a:t>
                </a:r>
                <a:r>
                  <a:rPr lang="en-ZA" i="1" baseline="-25000" dirty="0">
                    <a:solidFill>
                      <a:schemeClr val="bg1"/>
                    </a:solidFill>
                    <a:latin typeface="Times New Roman" panose="02020603050405020304" pitchFamily="18" charset="0"/>
                    <a:ea typeface="Aptos" panose="020B0004020202020204" pitchFamily="34" charset="0"/>
                    <a:cs typeface="Times New Roman" panose="02020603050405020304" pitchFamily="18" charset="0"/>
                  </a:rPr>
                  <a:t>x </a:t>
                </a:r>
                <a:r>
                  <a:rPr lang="en-US" dirty="0">
                    <a:solidFill>
                      <a:schemeClr val="bg1"/>
                    </a:solidFill>
                    <a:latin typeface="Times New Roman" panose="02020603050405020304" pitchFamily="18" charset="0"/>
                    <a:cs typeface="Times New Roman" panose="02020603050405020304" pitchFamily="18" charset="0"/>
                  </a:rPr>
                  <a:t>for the indicated </a:t>
                </a:r>
                <a:r>
                  <a:rPr lang="en-US" i="1" dirty="0">
                    <a:solidFill>
                      <a:schemeClr val="bg1"/>
                    </a:solidFill>
                    <a:latin typeface="Times New Roman" panose="02020603050405020304" pitchFamily="18" charset="0"/>
                    <a:cs typeface="Times New Roman" panose="02020603050405020304" pitchFamily="18" charset="0"/>
                  </a:rPr>
                  <a:t>x </a:t>
                </a:r>
                <a:r>
                  <a:rPr lang="en-US" dirty="0">
                    <a:solidFill>
                      <a:schemeClr val="bg1"/>
                    </a:solidFill>
                    <a:latin typeface="Times New Roman" panose="02020603050405020304" pitchFamily="18" charset="0"/>
                    <a:cs typeface="Times New Roman" panose="02020603050405020304" pitchFamily="18" charset="0"/>
                  </a:rPr>
                  <a:t>values. The dashed line in the inset is a fit to </a:t>
                </a:r>
                <a14:m>
                  <m:oMath xmlns:m="http://schemas.openxmlformats.org/officeDocument/2006/math">
                    <m:r>
                      <a:rPr lang="en-ZA" i="1">
                        <a:solidFill>
                          <a:schemeClr val="bg1"/>
                        </a:solidFill>
                        <a:latin typeface="Cambria Math" panose="02040503050406030204" pitchFamily="18" charset="0"/>
                        <a:ea typeface="Aptos" panose="020B0004020202020204" pitchFamily="34" charset="0"/>
                      </a:rPr>
                      <m:t>𝐶</m:t>
                    </m:r>
                    <m:d>
                      <m:dPr>
                        <m:ctrlPr>
                          <a:rPr lang="en-ZA" i="1" kern="100" smtClean="0">
                            <a:solidFill>
                              <a:schemeClr val="bg1"/>
                            </a:solidFill>
                            <a:latin typeface="Cambria Math" panose="02040503050406030204" pitchFamily="18" charset="0"/>
                            <a:ea typeface="Aptos" panose="020B0004020202020204" pitchFamily="34" charset="0"/>
                          </a:rPr>
                        </m:ctrlPr>
                      </m:dPr>
                      <m:e>
                        <m:r>
                          <a:rPr lang="en-ZA" i="1">
                            <a:solidFill>
                              <a:schemeClr val="bg1"/>
                            </a:solidFill>
                            <a:latin typeface="Cambria Math" panose="02040503050406030204" pitchFamily="18" charset="0"/>
                            <a:ea typeface="Aptos" panose="020B0004020202020204" pitchFamily="34" charset="0"/>
                          </a:rPr>
                          <m:t>𝑇</m:t>
                        </m:r>
                      </m:e>
                    </m:d>
                  </m:oMath>
                </a14:m>
                <a:r>
                  <a:rPr lang="en-US" dirty="0">
                    <a:solidFill>
                      <a:schemeClr val="bg1"/>
                    </a:solidFill>
                    <a:latin typeface="Times New Roman" panose="02020603050405020304" pitchFamily="18" charset="0"/>
                    <a:cs typeface="Times New Roman" panose="02020603050405020304" pitchFamily="18" charset="0"/>
                  </a:rPr>
                  <a:t>, while the solid lines in the main panel are fits to a fully gapped s-wave model. </a:t>
                </a:r>
                <a:endParaRPr lang="en-ZA"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Rectangle 12">
                <a:extLst>
                  <a:ext uri="{FF2B5EF4-FFF2-40B4-BE49-F238E27FC236}">
                    <a16:creationId xmlns:a16="http://schemas.microsoft.com/office/drawing/2014/main" id="{DA821E30-FC67-339F-0A66-E5D2C5055372}"/>
                  </a:ext>
                </a:extLst>
              </p:cNvPr>
              <p:cNvSpPr>
                <a:spLocks noRot="1" noChangeAspect="1" noMove="1" noResize="1" noEditPoints="1" noAdjustHandles="1" noChangeArrowheads="1" noChangeShapeType="1" noTextEdit="1"/>
              </p:cNvSpPr>
              <p:nvPr/>
            </p:nvSpPr>
            <p:spPr>
              <a:xfrm>
                <a:off x="6553950" y="3729017"/>
                <a:ext cx="5348620" cy="1489803"/>
              </a:xfrm>
              <a:prstGeom prst="rect">
                <a:avLst/>
              </a:prstGeom>
              <a:blipFill>
                <a:blip r:embed="rId7"/>
                <a:stretch>
                  <a:fillRect l="-795" t="-1215" r="-1362" b="-4858"/>
                </a:stretch>
              </a:blipFill>
            </p:spPr>
            <p:txBody>
              <a:bodyPr/>
              <a:lstStyle/>
              <a:p>
                <a:r>
                  <a:rPr lang="en-ZA">
                    <a:noFill/>
                  </a:rPr>
                  <a:t> </a:t>
                </a:r>
              </a:p>
            </p:txBody>
          </p:sp>
        </mc:Fallback>
      </mc:AlternateContent>
      <p:sp>
        <p:nvSpPr>
          <p:cNvPr id="17" name="Dodecagon 16">
            <a:extLst>
              <a:ext uri="{FF2B5EF4-FFF2-40B4-BE49-F238E27FC236}">
                <a16:creationId xmlns:a16="http://schemas.microsoft.com/office/drawing/2014/main" id="{1CF411C4-60C5-38D5-75AB-ED839A9DC369}"/>
              </a:ext>
            </a:extLst>
          </p:cNvPr>
          <p:cNvSpPr/>
          <p:nvPr/>
        </p:nvSpPr>
        <p:spPr>
          <a:xfrm>
            <a:off x="8888857" y="6550"/>
            <a:ext cx="3027556" cy="2850949"/>
          </a:xfrm>
          <a:prstGeom prst="dodecag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ZA" sz="3600" dirty="0">
                <a:solidFill>
                  <a:schemeClr val="bg1"/>
                </a:solidFill>
                <a:latin typeface="Times New Roman" panose="02020603050405020304" pitchFamily="18" charset="0"/>
                <a:ea typeface="Aptos" panose="020B0004020202020204" pitchFamily="34" charset="0"/>
              </a:rPr>
              <a:t>Mo</a:t>
            </a:r>
            <a:r>
              <a:rPr lang="en-ZA" sz="3600" baseline="-25000" dirty="0">
                <a:solidFill>
                  <a:schemeClr val="bg1"/>
                </a:solidFill>
                <a:latin typeface="Times New Roman" panose="02020603050405020304" pitchFamily="18" charset="0"/>
                <a:ea typeface="Aptos" panose="020B0004020202020204" pitchFamily="34" charset="0"/>
              </a:rPr>
              <a:t>(1</a:t>
            </a:r>
            <a:r>
              <a:rPr lang="en-ZA" sz="3600" i="1" baseline="-25000" dirty="0">
                <a:solidFill>
                  <a:schemeClr val="bg1"/>
                </a:solidFill>
                <a:latin typeface="Times New Roman" panose="02020603050405020304" pitchFamily="18" charset="0"/>
                <a:ea typeface="Aptos" panose="020B0004020202020204" pitchFamily="34" charset="0"/>
              </a:rPr>
              <a:t>-x</a:t>
            </a:r>
            <a:r>
              <a:rPr lang="en-ZA" sz="3600" baseline="-25000" dirty="0">
                <a:solidFill>
                  <a:schemeClr val="bg1"/>
                </a:solidFill>
                <a:latin typeface="Times New Roman" panose="02020603050405020304" pitchFamily="18" charset="0"/>
                <a:ea typeface="Aptos" panose="020B0004020202020204" pitchFamily="34" charset="0"/>
              </a:rPr>
              <a:t>)</a:t>
            </a:r>
            <a:r>
              <a:rPr lang="en-ZA" sz="3600" dirty="0">
                <a:solidFill>
                  <a:schemeClr val="bg1"/>
                </a:solidFill>
                <a:latin typeface="Times New Roman" panose="02020603050405020304" pitchFamily="18" charset="0"/>
                <a:ea typeface="Aptos" panose="020B0004020202020204" pitchFamily="34" charset="0"/>
              </a:rPr>
              <a:t>Re</a:t>
            </a:r>
            <a:r>
              <a:rPr lang="en-ZA" sz="3600" i="1" baseline="-25000" dirty="0">
                <a:solidFill>
                  <a:schemeClr val="bg1"/>
                </a:solidFill>
                <a:latin typeface="Times New Roman" panose="02020603050405020304" pitchFamily="18" charset="0"/>
                <a:ea typeface="Aptos" panose="020B0004020202020204" pitchFamily="34" charset="0"/>
              </a:rPr>
              <a:t>x</a:t>
            </a:r>
            <a:endParaRPr lang="en-ZA" sz="3600" dirty="0"/>
          </a:p>
        </p:txBody>
      </p:sp>
    </p:spTree>
    <p:extLst>
      <p:ext uri="{BB962C8B-B14F-4D97-AF65-F5344CB8AC3E}">
        <p14:creationId xmlns:p14="http://schemas.microsoft.com/office/powerpoint/2010/main" val="1624921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DF25F3DF-1847-9373-711D-596BF4F57D8A}"/>
              </a:ext>
            </a:extLst>
          </p:cNvPr>
          <p:cNvCxnSpPr>
            <a:cxnSpLocks/>
            <a:stCxn id="16" idx="1"/>
            <a:endCxn id="5" idx="1"/>
          </p:cNvCxnSpPr>
          <p:nvPr/>
        </p:nvCxnSpPr>
        <p:spPr>
          <a:xfrm>
            <a:off x="2728913" y="717091"/>
            <a:ext cx="4133745" cy="17574"/>
          </a:xfrm>
          <a:prstGeom prst="straightConnector1">
            <a:avLst/>
          </a:prstGeom>
          <a:ln w="635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Rectangle 4">
            <a:extLst>
              <a:ext uri="{FF2B5EF4-FFF2-40B4-BE49-F238E27FC236}">
                <a16:creationId xmlns:a16="http://schemas.microsoft.com/office/drawing/2014/main" id="{B8779941-53EA-0BA4-8126-7820814A8949}"/>
              </a:ext>
            </a:extLst>
          </p:cNvPr>
          <p:cNvSpPr/>
          <p:nvPr/>
        </p:nvSpPr>
        <p:spPr>
          <a:xfrm>
            <a:off x="6862658" y="68303"/>
            <a:ext cx="5070302" cy="1332723"/>
          </a:xfrm>
          <a:prstGeom prst="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The Rhenium</a:t>
            </a:r>
            <a:r>
              <a:rPr lang="en-ZA" sz="18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rich: lattice parameter </a:t>
            </a:r>
            <a:r>
              <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about </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3.19Å  (</a:t>
            </a:r>
            <a:r>
              <a:rPr lang="en-ZA" sz="18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lm-</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3</a:t>
            </a:r>
            <a:r>
              <a:rPr lang="en-ZA" sz="1800" i="1"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[12,13] </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sym typeface="Wingdings" panose="05000000000000000000" pitchFamily="2" charset="2"/>
              </a:rPr>
              <a:t> </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crystallite size about 30nm [</a:t>
            </a:r>
            <a:r>
              <a:rPr lang="en-ZA"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5</a:t>
            </a: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p>
          <a:p>
            <a:pPr algn="ctr"/>
            <a:endPar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p>
            <a:pPr algn="ctr"/>
            <a:r>
              <a:rPr lang="en-Z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From x-ray diffraction (XRD) analysis, the system exhibits both A15 and BCC crystal structures.</a:t>
            </a:r>
            <a:endParaRPr lang="en-ZA" dirty="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F9446D8-DE10-20A9-4258-6459638E226E}"/>
              </a:ext>
            </a:extLst>
          </p:cNvPr>
          <p:cNvPicPr>
            <a:picLocks noChangeAspect="1"/>
          </p:cNvPicPr>
          <p:nvPr/>
        </p:nvPicPr>
        <p:blipFill>
          <a:blip r:embed="rId3"/>
          <a:stretch>
            <a:fillRect/>
          </a:stretch>
        </p:blipFill>
        <p:spPr>
          <a:xfrm>
            <a:off x="6993918" y="1605636"/>
            <a:ext cx="4796538" cy="3679468"/>
          </a:xfrm>
          <a:prstGeom prst="rect">
            <a:avLst/>
          </a:prstGeom>
        </p:spPr>
      </p:pic>
      <p:cxnSp>
        <p:nvCxnSpPr>
          <p:cNvPr id="7" name="Straight Arrow Connector 6">
            <a:extLst>
              <a:ext uri="{FF2B5EF4-FFF2-40B4-BE49-F238E27FC236}">
                <a16:creationId xmlns:a16="http://schemas.microsoft.com/office/drawing/2014/main" id="{5993F87E-D789-53D4-D144-E67B409AEE2B}"/>
              </a:ext>
            </a:extLst>
          </p:cNvPr>
          <p:cNvCxnSpPr>
            <a:cxnSpLocks/>
            <a:stCxn id="5" idx="2"/>
            <a:endCxn id="6" idx="0"/>
          </p:cNvCxnSpPr>
          <p:nvPr/>
        </p:nvCxnSpPr>
        <p:spPr>
          <a:xfrm flipH="1">
            <a:off x="9392187" y="1401026"/>
            <a:ext cx="5622" cy="204610"/>
          </a:xfrm>
          <a:prstGeom prst="straightConnector1">
            <a:avLst/>
          </a:prstGeom>
          <a:ln w="635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Rectangle 7">
            <a:extLst>
              <a:ext uri="{FF2B5EF4-FFF2-40B4-BE49-F238E27FC236}">
                <a16:creationId xmlns:a16="http://schemas.microsoft.com/office/drawing/2014/main" id="{AE31C6A4-5778-8E2D-7704-C2A70516CE6F}"/>
              </a:ext>
            </a:extLst>
          </p:cNvPr>
          <p:cNvSpPr/>
          <p:nvPr/>
        </p:nvSpPr>
        <p:spPr>
          <a:xfrm>
            <a:off x="0" y="4941158"/>
            <a:ext cx="5730989" cy="1356576"/>
          </a:xfrm>
          <a:prstGeom prst="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Z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[5]Valderrama, E., </a:t>
            </a:r>
            <a:r>
              <a:rPr lang="en-ZA"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et al.</a:t>
            </a:r>
            <a:r>
              <a:rPr lang="en-Z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2011.</a:t>
            </a:r>
            <a:endParaRPr lang="en-ZA"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r>
              <a:rPr lang="en-Z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[12]Yu, X.J., </a:t>
            </a:r>
            <a:r>
              <a:rPr lang="en-ZA"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et al.,</a:t>
            </a:r>
            <a:r>
              <a:rPr lang="en-Z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2013, p.329-338. </a:t>
            </a:r>
          </a:p>
          <a:p>
            <a:pPr algn="just">
              <a:buNone/>
            </a:pPr>
            <a:r>
              <a:rPr lang="en-Z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[13]</a:t>
            </a:r>
            <a:r>
              <a:rPr lang="en-ZA"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Massalski</a:t>
            </a:r>
            <a:r>
              <a:rPr lang="en-Z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T.B., </a:t>
            </a:r>
            <a:r>
              <a:rPr lang="en-ZA"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et al.,</a:t>
            </a:r>
            <a:r>
              <a:rPr lang="en-Z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1986.  (Vol. 1, No. 2).</a:t>
            </a:r>
          </a:p>
          <a:p>
            <a:pPr algn="just">
              <a:buNone/>
            </a:pPr>
            <a:r>
              <a:rPr lang="en-ZA"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[14]</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K. Momma, </a:t>
            </a:r>
            <a:r>
              <a:rPr lang="en-US"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et al.</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2011, 44, 1272-1276.</a:t>
            </a:r>
          </a:p>
          <a:p>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[15]</a:t>
            </a:r>
            <a:r>
              <a:rPr lang="en-ZA" dirty="0">
                <a:solidFill>
                  <a:schemeClr val="tx1"/>
                </a:solidFill>
                <a:latin typeface="Times New Roman" panose="02020603050405020304" pitchFamily="18" charset="0"/>
                <a:cs typeface="Times New Roman" panose="02020603050405020304" pitchFamily="18" charset="0"/>
              </a:rPr>
              <a:t>T. K. Pamhidzayi, </a:t>
            </a:r>
            <a:r>
              <a:rPr lang="en-ZA" i="1" dirty="0">
                <a:solidFill>
                  <a:schemeClr val="tx1"/>
                </a:solidFill>
                <a:latin typeface="Times New Roman" panose="02020603050405020304" pitchFamily="18" charset="0"/>
                <a:cs typeface="Times New Roman" panose="02020603050405020304" pitchFamily="18" charset="0"/>
              </a:rPr>
              <a:t>et al., </a:t>
            </a:r>
            <a:r>
              <a:rPr lang="en-ZA" dirty="0">
                <a:solidFill>
                  <a:schemeClr val="tx1"/>
                </a:solidFill>
                <a:latin typeface="Times New Roman" panose="02020603050405020304" pitchFamily="18" charset="0"/>
                <a:cs typeface="Times New Roman" panose="02020603050405020304" pitchFamily="18" charset="0"/>
              </a:rPr>
              <a:t>2024,  p. 195 - 202. </a:t>
            </a:r>
          </a:p>
        </p:txBody>
      </p:sp>
      <p:sp>
        <p:nvSpPr>
          <p:cNvPr id="9" name="Rectangle: Rounded Corners 8">
            <a:extLst>
              <a:ext uri="{FF2B5EF4-FFF2-40B4-BE49-F238E27FC236}">
                <a16:creationId xmlns:a16="http://schemas.microsoft.com/office/drawing/2014/main" id="{B0191FD3-FC46-BC84-2830-17E7F1616C39}"/>
              </a:ext>
            </a:extLst>
          </p:cNvPr>
          <p:cNvSpPr/>
          <p:nvPr/>
        </p:nvSpPr>
        <p:spPr>
          <a:xfrm>
            <a:off x="12234" y="3606028"/>
            <a:ext cx="6532945" cy="1091864"/>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Figure 4: Crystal structures of (a) BCC and (b) A15 phases, showing the simpler cubic arrangement of BCC and the complex, multi-atom unit cell of A15, often found in superconducting compounds</a:t>
            </a:r>
            <a:endParaRPr lang="en-ZA"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A0F6A75-C773-8481-AD6E-A746594F0F5B}"/>
              </a:ext>
            </a:extLst>
          </p:cNvPr>
          <p:cNvPicPr>
            <a:picLocks noChangeAspect="1"/>
          </p:cNvPicPr>
          <p:nvPr/>
        </p:nvPicPr>
        <p:blipFill>
          <a:blip r:embed="rId4">
            <a:extLst>
              <a:ext uri="{28A0092B-C50C-407E-A947-70E740481C1C}">
                <a14:useLocalDpi xmlns:a14="http://schemas.microsoft.com/office/drawing/2010/main" val="0"/>
              </a:ext>
            </a:extLst>
          </a:blip>
          <a:srcRect l="4053" r="4053"/>
          <a:stretch/>
        </p:blipFill>
        <p:spPr>
          <a:xfrm>
            <a:off x="281838" y="1887865"/>
            <a:ext cx="1505797" cy="1445566"/>
          </a:xfrm>
          <a:prstGeom prst="rect">
            <a:avLst/>
          </a:prstGeom>
        </p:spPr>
      </p:pic>
      <p:pic>
        <p:nvPicPr>
          <p:cNvPr id="11" name="Picture 10">
            <a:extLst>
              <a:ext uri="{FF2B5EF4-FFF2-40B4-BE49-F238E27FC236}">
                <a16:creationId xmlns:a16="http://schemas.microsoft.com/office/drawing/2014/main" id="{04637ED2-64FD-78DF-FF65-CAB21471C0EA}"/>
              </a:ext>
            </a:extLst>
          </p:cNvPr>
          <p:cNvPicPr>
            <a:picLocks noChangeAspect="1"/>
          </p:cNvPicPr>
          <p:nvPr/>
        </p:nvPicPr>
        <p:blipFill>
          <a:blip r:embed="rId5"/>
          <a:stretch>
            <a:fillRect/>
          </a:stretch>
        </p:blipFill>
        <p:spPr>
          <a:xfrm>
            <a:off x="2605221" y="1871984"/>
            <a:ext cx="1517130" cy="1445567"/>
          </a:xfrm>
          <a:prstGeom prst="rect">
            <a:avLst/>
          </a:prstGeom>
        </p:spPr>
      </p:pic>
      <p:sp>
        <p:nvSpPr>
          <p:cNvPr id="12" name="Slide Number Placeholder 2">
            <a:extLst>
              <a:ext uri="{FF2B5EF4-FFF2-40B4-BE49-F238E27FC236}">
                <a16:creationId xmlns:a16="http://schemas.microsoft.com/office/drawing/2014/main" id="{0CC9833A-EDCB-BD32-B584-A2452861D6D6}"/>
              </a:ext>
            </a:extLst>
          </p:cNvPr>
          <p:cNvSpPr>
            <a:spLocks noGrp="1"/>
          </p:cNvSpPr>
          <p:nvPr>
            <p:ph type="sldNum" sz="quarter" idx="12"/>
          </p:nvPr>
        </p:nvSpPr>
        <p:spPr>
          <a:xfrm>
            <a:off x="11622901" y="6492875"/>
            <a:ext cx="551167" cy="365125"/>
          </a:xfrm>
          <a:solidFill>
            <a:srgbClr val="00B0F0"/>
          </a:solidFill>
        </p:spPr>
        <p:txBody>
          <a:bodyPr/>
          <a:lstStyle/>
          <a:p>
            <a:fld id="{5BC131B6-BBAC-4EF4-8003-2626E0CD8D9C}" type="slidenum">
              <a:rPr lang="en-ZA" sz="1800" smtClean="0">
                <a:solidFill>
                  <a:schemeClr val="bg1"/>
                </a:solidFill>
                <a:latin typeface="Times New Roman" panose="02020603050405020304" pitchFamily="18" charset="0"/>
                <a:cs typeface="Times New Roman" panose="02020603050405020304" pitchFamily="18" charset="0"/>
              </a:rPr>
              <a:t>9</a:t>
            </a:fld>
            <a:endParaRPr lang="en-ZA" sz="1800" dirty="0">
              <a:solidFill>
                <a:schemeClr val="bg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F3372C3-AF2A-2222-76C4-F83A36573B6B}"/>
              </a:ext>
            </a:extLst>
          </p:cNvPr>
          <p:cNvSpPr/>
          <p:nvPr/>
        </p:nvSpPr>
        <p:spPr>
          <a:xfrm>
            <a:off x="9432" y="2011817"/>
            <a:ext cx="311068" cy="331268"/>
          </a:xfrm>
          <a:prstGeom prst="round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latin typeface="Times New Roman" panose="02020603050405020304" pitchFamily="18" charset="0"/>
                <a:cs typeface="Times New Roman" panose="02020603050405020304" pitchFamily="18" charset="0"/>
              </a:rPr>
              <a:t>a </a:t>
            </a:r>
          </a:p>
        </p:txBody>
      </p:sp>
      <p:sp>
        <p:nvSpPr>
          <p:cNvPr id="14" name="Rectangle: Rounded Corners 13">
            <a:extLst>
              <a:ext uri="{FF2B5EF4-FFF2-40B4-BE49-F238E27FC236}">
                <a16:creationId xmlns:a16="http://schemas.microsoft.com/office/drawing/2014/main" id="{080CBA70-AC84-B91C-2A53-812066C032AD}"/>
              </a:ext>
            </a:extLst>
          </p:cNvPr>
          <p:cNvSpPr/>
          <p:nvPr/>
        </p:nvSpPr>
        <p:spPr>
          <a:xfrm>
            <a:off x="2236374" y="2043901"/>
            <a:ext cx="294337" cy="313586"/>
          </a:xfrm>
          <a:prstGeom prst="roundRect">
            <a:avLst/>
          </a:prstGeom>
          <a:solidFill>
            <a:schemeClr val="bg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latin typeface="Times New Roman" panose="02020603050405020304" pitchFamily="18" charset="0"/>
                <a:cs typeface="Times New Roman" panose="02020603050405020304" pitchFamily="18" charset="0"/>
              </a:rPr>
              <a:t>b </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5BF453D-830C-C8C6-7BA3-57F1430ADE16}"/>
                  </a:ext>
                </a:extLst>
              </p:cNvPr>
              <p:cNvSpPr/>
              <p:nvPr/>
            </p:nvSpPr>
            <p:spPr>
              <a:xfrm>
                <a:off x="5730989" y="5276637"/>
                <a:ext cx="6167495" cy="146899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en-GB"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Figure 3. </a:t>
                </a:r>
                <a:r>
                  <a:rPr lang="en-GB" b="1"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 </a:t>
                </a:r>
                <a:r>
                  <a:rPr lang="en-GB"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XRD pattern for the (Mo</a:t>
                </a:r>
                <a:r>
                  <a:rPr lang="en-GB"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75</a:t>
                </a:r>
                <a:r>
                  <a:rPr lang="en-GB"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Re</a:t>
                </a:r>
                <a:r>
                  <a:rPr lang="en-GB"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25</a:t>
                </a:r>
                <a:r>
                  <a:rPr lang="en-GB"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GB"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99.5</a:t>
                </a:r>
                <a:r>
                  <a:rPr lang="en-GB"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Cr</a:t>
                </a:r>
                <a:r>
                  <a:rPr lang="en-GB"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0.5 </a:t>
                </a:r>
                <a:r>
                  <a:rPr lang="en-GB"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sample, showing the intensity as function of </a:t>
                </a:r>
                <a14:m>
                  <m:oMath xmlns:m="http://schemas.openxmlformats.org/officeDocument/2006/math">
                    <m:r>
                      <a:rPr lang="en-GB"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r>
                      <a:rPr lang="en-GB"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𝜃</m:t>
                    </m:r>
                  </m:oMath>
                </a14:m>
                <a:r>
                  <a:rPr lang="en-GB"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The vertical dotted and dashed lines represent the positions of the peaks in the powder diffraction pattern associated with the BCC and A15 phases, respectively.</a:t>
                </a:r>
                <a:endParaRPr lang="en-ZA" dirty="0">
                  <a:solidFill>
                    <a:schemeClr val="bg1"/>
                  </a:solidFill>
                  <a:latin typeface="Times"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5" name="Rectangle 14">
                <a:extLst>
                  <a:ext uri="{FF2B5EF4-FFF2-40B4-BE49-F238E27FC236}">
                    <a16:creationId xmlns:a16="http://schemas.microsoft.com/office/drawing/2014/main" id="{C5BF453D-830C-C8C6-7BA3-57F1430ADE16}"/>
                  </a:ext>
                </a:extLst>
              </p:cNvPr>
              <p:cNvSpPr>
                <a:spLocks noRot="1" noChangeAspect="1" noMove="1" noResize="1" noEditPoints="1" noAdjustHandles="1" noChangeArrowheads="1" noChangeShapeType="1" noTextEdit="1"/>
              </p:cNvSpPr>
              <p:nvPr/>
            </p:nvSpPr>
            <p:spPr>
              <a:xfrm>
                <a:off x="5730989" y="5276637"/>
                <a:ext cx="6167495" cy="1468995"/>
              </a:xfrm>
              <a:prstGeom prst="rect">
                <a:avLst/>
              </a:prstGeom>
              <a:blipFill>
                <a:blip r:embed="rId6"/>
                <a:stretch>
                  <a:fillRect l="-690" t="-1639" r="-690" b="-5328"/>
                </a:stretch>
              </a:blipFill>
            </p:spPr>
            <p:txBody>
              <a:bodyPr/>
              <a:lstStyle/>
              <a:p>
                <a:r>
                  <a:rPr lang="en-ZA">
                    <a:noFill/>
                  </a:rPr>
                  <a:t> </a:t>
                </a:r>
              </a:p>
            </p:txBody>
          </p:sp>
        </mc:Fallback>
      </mc:AlternateContent>
      <p:sp>
        <p:nvSpPr>
          <p:cNvPr id="16" name="Dodecagon 15">
            <a:extLst>
              <a:ext uri="{FF2B5EF4-FFF2-40B4-BE49-F238E27FC236}">
                <a16:creationId xmlns:a16="http://schemas.microsoft.com/office/drawing/2014/main" id="{A326F44A-E381-DC26-2915-9AA36F38D768}"/>
              </a:ext>
            </a:extLst>
          </p:cNvPr>
          <p:cNvSpPr/>
          <p:nvPr/>
        </p:nvSpPr>
        <p:spPr>
          <a:xfrm>
            <a:off x="461415" y="-19614"/>
            <a:ext cx="2267498" cy="2012753"/>
          </a:xfrm>
          <a:prstGeom prst="dodecag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ZA" sz="2800" dirty="0">
                <a:solidFill>
                  <a:schemeClr val="bg1"/>
                </a:solidFill>
                <a:latin typeface="Times New Roman" panose="02020603050405020304" pitchFamily="18" charset="0"/>
                <a:ea typeface="Aptos" panose="020B0004020202020204" pitchFamily="34" charset="0"/>
              </a:rPr>
              <a:t>Mo</a:t>
            </a:r>
            <a:r>
              <a:rPr lang="en-ZA" sz="2800" baseline="-25000" dirty="0">
                <a:solidFill>
                  <a:schemeClr val="bg1"/>
                </a:solidFill>
                <a:latin typeface="Times New Roman" panose="02020603050405020304" pitchFamily="18" charset="0"/>
                <a:ea typeface="Aptos" panose="020B0004020202020204" pitchFamily="34" charset="0"/>
              </a:rPr>
              <a:t>(1</a:t>
            </a:r>
            <a:r>
              <a:rPr lang="en-ZA" sz="2800" i="1" baseline="-25000" dirty="0">
                <a:solidFill>
                  <a:schemeClr val="bg1"/>
                </a:solidFill>
                <a:latin typeface="Times New Roman" panose="02020603050405020304" pitchFamily="18" charset="0"/>
                <a:ea typeface="Aptos" panose="020B0004020202020204" pitchFamily="34" charset="0"/>
              </a:rPr>
              <a:t>-x</a:t>
            </a:r>
            <a:r>
              <a:rPr lang="en-ZA" sz="2800" baseline="-25000" dirty="0">
                <a:solidFill>
                  <a:schemeClr val="bg1"/>
                </a:solidFill>
                <a:latin typeface="Times New Roman" panose="02020603050405020304" pitchFamily="18" charset="0"/>
                <a:ea typeface="Aptos" panose="020B0004020202020204" pitchFamily="34" charset="0"/>
              </a:rPr>
              <a:t>)</a:t>
            </a:r>
            <a:r>
              <a:rPr lang="en-ZA" sz="2800" dirty="0">
                <a:solidFill>
                  <a:schemeClr val="bg1"/>
                </a:solidFill>
                <a:latin typeface="Times New Roman" panose="02020603050405020304" pitchFamily="18" charset="0"/>
                <a:ea typeface="Aptos" panose="020B0004020202020204" pitchFamily="34" charset="0"/>
              </a:rPr>
              <a:t>Re</a:t>
            </a:r>
            <a:r>
              <a:rPr lang="en-ZA" sz="2800" i="1" baseline="-25000" dirty="0">
                <a:solidFill>
                  <a:schemeClr val="bg1"/>
                </a:solidFill>
                <a:latin typeface="Times New Roman" panose="02020603050405020304" pitchFamily="18" charset="0"/>
                <a:ea typeface="Aptos" panose="020B0004020202020204" pitchFamily="34" charset="0"/>
              </a:rPr>
              <a:t>x</a:t>
            </a:r>
            <a:endParaRPr lang="en-ZA" sz="2800" dirty="0"/>
          </a:p>
        </p:txBody>
      </p:sp>
      <p:cxnSp>
        <p:nvCxnSpPr>
          <p:cNvPr id="4" name="Straight Arrow Connector 3">
            <a:extLst>
              <a:ext uri="{FF2B5EF4-FFF2-40B4-BE49-F238E27FC236}">
                <a16:creationId xmlns:a16="http://schemas.microsoft.com/office/drawing/2014/main" id="{B09FE41D-A35E-1D2A-3FE5-025CCFE8AD2E}"/>
              </a:ext>
            </a:extLst>
          </p:cNvPr>
          <p:cNvCxnSpPr>
            <a:cxnSpLocks/>
          </p:cNvCxnSpPr>
          <p:nvPr/>
        </p:nvCxnSpPr>
        <p:spPr>
          <a:xfrm flipH="1">
            <a:off x="4410640" y="2649567"/>
            <a:ext cx="2523383" cy="0"/>
          </a:xfrm>
          <a:prstGeom prst="straightConnector1">
            <a:avLst/>
          </a:prstGeom>
          <a:ln w="635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7" name="Picture 16">
            <a:extLst>
              <a:ext uri="{FF2B5EF4-FFF2-40B4-BE49-F238E27FC236}">
                <a16:creationId xmlns:a16="http://schemas.microsoft.com/office/drawing/2014/main" id="{7A41F86D-D675-3D34-7D27-B17BFC2E2ADF}"/>
              </a:ext>
            </a:extLst>
          </p:cNvPr>
          <p:cNvPicPr>
            <a:picLocks noChangeAspect="1"/>
          </p:cNvPicPr>
          <p:nvPr/>
        </p:nvPicPr>
        <p:blipFill>
          <a:blip r:embed="rId3"/>
          <a:stretch>
            <a:fillRect/>
          </a:stretch>
        </p:blipFill>
        <p:spPr>
          <a:xfrm>
            <a:off x="1137216" y="61779"/>
            <a:ext cx="9732358" cy="6696341"/>
          </a:xfrm>
          <a:prstGeom prst="rect">
            <a:avLst/>
          </a:prstGeom>
        </p:spPr>
      </p:pic>
    </p:spTree>
    <p:extLst>
      <p:ext uri="{BB962C8B-B14F-4D97-AF65-F5344CB8AC3E}">
        <p14:creationId xmlns:p14="http://schemas.microsoft.com/office/powerpoint/2010/main" val="2891096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8047128-8b55-47f1-bd7d-a23435aa51b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3884121CD91D4DBC1094DC1A907BE6" ma:contentTypeVersion="17" ma:contentTypeDescription="Create a new document." ma:contentTypeScope="" ma:versionID="674671a3ffd84448c9aa17cfbded9019">
  <xsd:schema xmlns:xsd="http://www.w3.org/2001/XMLSchema" xmlns:xs="http://www.w3.org/2001/XMLSchema" xmlns:p="http://schemas.microsoft.com/office/2006/metadata/properties" xmlns:ns3="88047128-8b55-47f1-bd7d-a23435aa51b6" xmlns:ns4="02e535c7-3d15-4bcc-9efa-e08f912006dd" targetNamespace="http://schemas.microsoft.com/office/2006/metadata/properties" ma:root="true" ma:fieldsID="08db7c9518f450905de4e5992bc46790" ns3:_="" ns4:_="">
    <xsd:import namespace="88047128-8b55-47f1-bd7d-a23435aa51b6"/>
    <xsd:import namespace="02e535c7-3d15-4bcc-9efa-e08f912006d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Location" minOccurs="0"/>
                <xsd:element ref="ns3:MediaServiceOCR"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047128-8b55-47f1-bd7d-a23435aa5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e535c7-3d15-4bcc-9efa-e08f912006dd"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9B8ECF-D529-4041-8B59-BEE643FBBCE3}">
  <ds:schemaRefs>
    <ds:schemaRef ds:uri="http://schemas.microsoft.com/office/2006/metadata/properties"/>
    <ds:schemaRef ds:uri="http://schemas.microsoft.com/office/2006/documentManagement/types"/>
    <ds:schemaRef ds:uri="http://purl.org/dc/terms/"/>
    <ds:schemaRef ds:uri="http://schemas.microsoft.com/office/infopath/2007/PartnerControls"/>
    <ds:schemaRef ds:uri="http://purl.org/dc/dcmitype/"/>
    <ds:schemaRef ds:uri="http://www.w3.org/XML/1998/namespace"/>
    <ds:schemaRef ds:uri="http://purl.org/dc/elements/1.1/"/>
    <ds:schemaRef ds:uri="http://schemas.openxmlformats.org/package/2006/metadata/core-properties"/>
    <ds:schemaRef ds:uri="02e535c7-3d15-4bcc-9efa-e08f912006dd"/>
    <ds:schemaRef ds:uri="88047128-8b55-47f1-bd7d-a23435aa51b6"/>
  </ds:schemaRefs>
</ds:datastoreItem>
</file>

<file path=customXml/itemProps2.xml><?xml version="1.0" encoding="utf-8"?>
<ds:datastoreItem xmlns:ds="http://schemas.openxmlformats.org/officeDocument/2006/customXml" ds:itemID="{CCC8352B-38AD-41B0-B0D4-1EB291774ABA}">
  <ds:schemaRefs>
    <ds:schemaRef ds:uri="http://schemas.microsoft.com/sharepoint/v3/contenttype/forms"/>
  </ds:schemaRefs>
</ds:datastoreItem>
</file>

<file path=customXml/itemProps3.xml><?xml version="1.0" encoding="utf-8"?>
<ds:datastoreItem xmlns:ds="http://schemas.openxmlformats.org/officeDocument/2006/customXml" ds:itemID="{692B1F4E-B1A0-4CEE-ACCB-CBA41CAE5D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047128-8b55-47f1-bd7d-a23435aa51b6"/>
    <ds:schemaRef ds:uri="02e535c7-3d15-4bcc-9efa-e08f91200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3806</TotalTime>
  <Words>3398</Words>
  <Application>Microsoft Office PowerPoint</Application>
  <PresentationFormat>Widescreen</PresentationFormat>
  <Paragraphs>317</Paragraphs>
  <Slides>33</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Algerian</vt:lpstr>
      <vt:lpstr>Aptos</vt:lpstr>
      <vt:lpstr>Aptos Display</vt:lpstr>
      <vt:lpstr>Arabic Typesetting</vt:lpstr>
      <vt:lpstr>Arial</vt:lpstr>
      <vt:lpstr>Calibri</vt:lpstr>
      <vt:lpstr>Cambria Math</vt:lpstr>
      <vt:lpstr>Sabon</vt:lpstr>
      <vt:lpstr>Times</vt:lpstr>
      <vt:lpstr>Times New Roman</vt:lpstr>
      <vt:lpstr>Ubuntu</vt:lpstr>
      <vt:lpstr>Office Theme</vt:lpstr>
      <vt:lpstr>PowerPoint Presentation</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Acknowledgements</vt:lpstr>
      <vt:lpstr>REFERENCES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Khanyisile Ndlozi</dc:creator>
  <cp:lastModifiedBy>TREATWELL KUZIVA PAMHIDZAYI</cp:lastModifiedBy>
  <cp:revision>51</cp:revision>
  <cp:lastPrinted>2025-06-26T08:44:41Z</cp:lastPrinted>
  <dcterms:created xsi:type="dcterms:W3CDTF">2025-01-17T13:53:28Z</dcterms:created>
  <dcterms:modified xsi:type="dcterms:W3CDTF">2025-07-08T04:00:28Z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31be4-bb77-46d3-b866-62153466896a_Enabled">
    <vt:lpwstr>true</vt:lpwstr>
  </property>
  <property fmtid="{D5CDD505-2E9C-101B-9397-08002B2CF9AE}" pid="3" name="MSIP_Label_b0d31be4-bb77-46d3-b866-62153466896a_SetDate">
    <vt:lpwstr>2025-01-20T10:04:59Z</vt:lpwstr>
  </property>
  <property fmtid="{D5CDD505-2E9C-101B-9397-08002B2CF9AE}" pid="4" name="MSIP_Label_b0d31be4-bb77-46d3-b866-62153466896a_Method">
    <vt:lpwstr>Standard</vt:lpwstr>
  </property>
  <property fmtid="{D5CDD505-2E9C-101B-9397-08002B2CF9AE}" pid="5" name="MSIP_Label_b0d31be4-bb77-46d3-b866-62153466896a_Name">
    <vt:lpwstr>Public</vt:lpwstr>
  </property>
  <property fmtid="{D5CDD505-2E9C-101B-9397-08002B2CF9AE}" pid="6" name="MSIP_Label_b0d31be4-bb77-46d3-b866-62153466896a_SiteId">
    <vt:lpwstr>fa785acd-36ef-41bc-8a94-89841327e045</vt:lpwstr>
  </property>
  <property fmtid="{D5CDD505-2E9C-101B-9397-08002B2CF9AE}" pid="7" name="MSIP_Label_b0d31be4-bb77-46d3-b866-62153466896a_ActionId">
    <vt:lpwstr>3661e1d9-905d-451a-be89-48c1295613d5</vt:lpwstr>
  </property>
  <property fmtid="{D5CDD505-2E9C-101B-9397-08002B2CF9AE}" pid="8" name="MSIP_Label_b0d31be4-bb77-46d3-b866-62153466896a_ContentBits">
    <vt:lpwstr>0</vt:lpwstr>
  </property>
  <property fmtid="{D5CDD505-2E9C-101B-9397-08002B2CF9AE}" pid="9" name="ContentTypeId">
    <vt:lpwstr>0x010100F23884121CD91D4DBC1094DC1A907BE6</vt:lpwstr>
  </property>
</Properties>
</file>