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8" r:id="rId2"/>
    <p:sldId id="259" r:id="rId3"/>
    <p:sldId id="264" r:id="rId4"/>
    <p:sldId id="260" r:id="rId5"/>
    <p:sldId id="261" r:id="rId6"/>
    <p:sldId id="273" r:id="rId7"/>
    <p:sldId id="262" r:id="rId8"/>
    <p:sldId id="263" r:id="rId9"/>
    <p:sldId id="271" r:id="rId10"/>
    <p:sldId id="272" r:id="rId11"/>
    <p:sldId id="265" r:id="rId12"/>
    <p:sldId id="266" r:id="rId13"/>
    <p:sldId id="267" r:id="rId14"/>
    <p:sldId id="269" r:id="rId15"/>
    <p:sldId id="270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8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94"/>
  </p:normalViewPr>
  <p:slideViewPr>
    <p:cSldViewPr snapToGrid="0" showGuides="1">
      <p:cViewPr varScale="1">
        <p:scale>
          <a:sx n="71" d="100"/>
          <a:sy n="71" d="100"/>
        </p:scale>
        <p:origin x="48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72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B85506-C2A5-BE30-23A4-65D9D89A6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EEF44D-0C52-E406-66A1-2EA4C6540CC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4382D-0D33-4D29-8FCE-1B5D1134F073}" type="datetimeFigureOut">
              <a:rPr lang="en-ZA" smtClean="0"/>
              <a:t>2025/07/07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D4601-BCB1-09BA-33CB-5AA2559DC5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0F093-9D62-6D5F-9DB3-AB3721DD04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15ADC-0B5A-4D1C-95BA-DD8189CE8B3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3715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C71A5-93EE-4DF2-9086-A30D52788CA0}" type="datetimeFigureOut">
              <a:rPr lang="en-ZA" smtClean="0"/>
              <a:t>2025/07/07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F3751-2F70-45CD-BACD-D627332997D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1223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F3751-2F70-45CD-BACD-D627332997DB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336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0E52FD-4575-996C-99F4-C7B0CD415E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916813"/>
            <a:ext cx="14123830" cy="7944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6D102-D250-1C60-2534-D3381C827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121" y="-1344127"/>
            <a:ext cx="5198247" cy="854627"/>
          </a:xfrm>
        </p:spPr>
        <p:txBody>
          <a:bodyPr anchor="b">
            <a:normAutofit/>
          </a:bodyPr>
          <a:lstStyle>
            <a:lvl1pPr>
              <a:defRPr sz="5500">
                <a:solidFill>
                  <a:schemeClr val="bg2"/>
                </a:solidFill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01 Divider slide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871CDC9-DE21-144E-4883-56D7DF46BA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68041" y="546091"/>
            <a:ext cx="2204527" cy="2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27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  <p15:guide id="5" orient="horz" userDrawn="1">
          <p15:clr>
            <a:srgbClr val="FBAE40"/>
          </p15:clr>
        </p15:guide>
        <p15:guide id="6" pos="767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BED95A-D397-92ED-6A78-72B7752B5B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6D102-D250-1C60-2534-D3381C827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001686"/>
            <a:ext cx="5198247" cy="854627"/>
          </a:xfrm>
        </p:spPr>
        <p:txBody>
          <a:bodyPr anchor="b">
            <a:normAutofit/>
          </a:bodyPr>
          <a:lstStyle>
            <a:lvl1pPr>
              <a:defRPr sz="55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03 Divider slide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CDC8AC8-5120-44A5-481C-71E4449D5D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24084" y="2595093"/>
            <a:ext cx="3337470" cy="1616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3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84E8AE-F4AE-E643-4242-9C9368147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E0E38-7EE9-147A-A902-20492789E8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6443218"/>
            <a:ext cx="12192000" cy="258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6D102-D250-1C60-2534-D3381C827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001686"/>
            <a:ext cx="5198247" cy="854627"/>
          </a:xfrm>
        </p:spPr>
        <p:txBody>
          <a:bodyPr anchor="b">
            <a:normAutofit/>
          </a:bodyPr>
          <a:lstStyle>
            <a:lvl1pPr>
              <a:defRPr sz="55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en-GB" dirty="0"/>
              <a:t>04 Divider slide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0241C1C-2869-D69F-4DED-06EC6C3125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34906" y="425004"/>
            <a:ext cx="2893454" cy="132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16766-6311-B45E-725A-C1343C00A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6443218"/>
            <a:ext cx="12192000" cy="2580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E78D9-4E4D-8540-DA12-765E8292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A7E7A3-091A-34A4-5496-B38BCE23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199" y="6078093"/>
            <a:ext cx="7221071" cy="365125"/>
          </a:xfrm>
        </p:spPr>
        <p:txBody>
          <a:bodyPr/>
          <a:lstStyle>
            <a:lvl1pPr algn="l">
              <a:defRPr b="0" i="1">
                <a:solidFill>
                  <a:schemeClr val="bg1">
                    <a:lumMod val="7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en-ZA" dirty="0"/>
              <a:t>20 years of impact, 20 years of innovation, 20 years of integrity, and 20 years of inclusivity.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3CA6D0-449A-F770-5C5B-4936805B3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0434" y="6078092"/>
            <a:ext cx="2743200" cy="365125"/>
          </a:xfrm>
        </p:spPr>
        <p:txBody>
          <a:bodyPr/>
          <a:lstStyle/>
          <a:p>
            <a:fld id="{53F1D2AD-B65D-2A4C-9CE4-79F3C7D54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2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16595-71FC-BF29-8EBC-335606B60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E0455-E65A-7AD2-F3A4-BEB59527B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51C5B-C171-5E41-D652-D1B946737A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601F8D-5D46-FB42-9B99-095F1AFFFD0F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C64BF-D9A2-0662-B07E-B17BF87CC1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A3EB6-BFE5-0FCB-15AE-75B2456A6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F1D2AD-B65D-2A4C-9CE4-79F3C7D54B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1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62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cej.2020.125740" TargetMode="External"/><Relationship Id="rId3" Type="http://schemas.openxmlformats.org/officeDocument/2006/relationships/hyperlink" Target="https://doi.org/10.1103/PhysRevB.101.121105" TargetMode="External"/><Relationship Id="rId7" Type="http://schemas.openxmlformats.org/officeDocument/2006/relationships/hyperlink" Target="https://doi.org/10.1155/2021/5102014" TargetMode="External"/><Relationship Id="rId2" Type="http://schemas.openxmlformats.org/officeDocument/2006/relationships/hyperlink" Target="https://doi.org/10.1103/PhysRevB.78.10410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5599/jese.690" TargetMode="External"/><Relationship Id="rId5" Type="http://schemas.openxmlformats.org/officeDocument/2006/relationships/hyperlink" Target="https://doi.org/10.1016/j.jpowsour.2019.227351" TargetMode="External"/><Relationship Id="rId4" Type="http://schemas.openxmlformats.org/officeDocument/2006/relationships/hyperlink" Target="https://doi.org/10.1021/acs.inorgchem.9b02013" TargetMode="External"/><Relationship Id="rId9" Type="http://schemas.openxmlformats.org/officeDocument/2006/relationships/hyperlink" Target="https://doi.org/10.1016/j.mseb.2012.01.003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33FA0-4337-0A62-5164-A051FCCB2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0052C-D792-D312-09D2-1CCF2C28B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53" y="1051862"/>
            <a:ext cx="11313906" cy="126103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Structural, Morphological, Thermodynamic, and Magnetic Properties of Sm</a:t>
            </a:r>
            <a:r>
              <a:rPr lang="en-ZA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ZA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ZA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Influence of Sol-Gel vs Co-precipitation Synthesis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FEA8A-9798-26EC-DD0B-A1E1F10AD0C8}"/>
              </a:ext>
            </a:extLst>
          </p:cNvPr>
          <p:cNvSpPr txBox="1">
            <a:spLocks/>
          </p:cNvSpPr>
          <p:nvPr/>
        </p:nvSpPr>
        <p:spPr>
          <a:xfrm>
            <a:off x="600188" y="4755290"/>
            <a:ext cx="8834719" cy="14169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9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Rare Earth-Based Oxides and Nano Group, Department of Physics, University of Johannesburg, </a:t>
            </a:r>
            <a:r>
              <a:rPr kumimoji="0" lang="en-ZA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Cnr</a:t>
            </a:r>
            <a:r>
              <a:rPr kumimoji="0" lang="en-ZA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Kingsway Avenue and University Road, Auckland Park 2006, South Africa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C5C3A-C84E-FE39-EFEA-AE4C813738B2}"/>
              </a:ext>
            </a:extLst>
          </p:cNvPr>
          <p:cNvSpPr txBox="1"/>
          <p:nvPr/>
        </p:nvSpPr>
        <p:spPr>
          <a:xfrm>
            <a:off x="3059819" y="3525116"/>
            <a:ext cx="559275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Khethiwe Cele</a:t>
            </a:r>
            <a:endParaRPr lang="en-ZA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9E783C0-A0B0-C438-C1E3-18A888FBDD5D}"/>
              </a:ext>
            </a:extLst>
          </p:cNvPr>
          <p:cNvSpPr txBox="1">
            <a:spLocks/>
          </p:cNvSpPr>
          <p:nvPr/>
        </p:nvSpPr>
        <p:spPr>
          <a:xfrm>
            <a:off x="1052231" y="3917332"/>
            <a:ext cx="8834719" cy="1416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l">
              <a:defRPr/>
            </a:pPr>
            <a:r>
              <a:rPr kumimoji="0" lang="en-ZA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			Supervisors</a:t>
            </a:r>
          </a:p>
          <a:p>
            <a:pPr lvl="0" algn="l">
              <a:defRPr/>
            </a:pPr>
            <a:r>
              <a:rPr kumimoji="0" lang="en-ZA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Sibusiso </a:t>
            </a:r>
            <a:r>
              <a:rPr kumimoji="0" lang="en-ZA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Nqayi</a:t>
            </a:r>
            <a:r>
              <a:rPr kumimoji="0" lang="en-ZA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Leelakrishna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ZA" sz="1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Reddy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ZA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Buyisiwe </a:t>
            </a:r>
            <a:r>
              <a:rPr kumimoji="0" lang="en-ZA" sz="1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Sondezi</a:t>
            </a:r>
            <a:endParaRPr kumimoji="0" lang="en-ZA" sz="19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1900" b="0" i="0" u="none" strike="noStrike" kern="120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40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55F0F-9C7D-8629-EBEA-30C2857DA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699"/>
            <a:ext cx="10515600" cy="858556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EDS of Co-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Sol-gel Methods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AE6EB5D-5C3E-E3C6-A295-6854685DB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788" y="204395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48AF65-92AA-4089-0099-1991B80360B7}"/>
              </a:ext>
            </a:extLst>
          </p:cNvPr>
          <p:cNvSpPr/>
          <p:nvPr/>
        </p:nvSpPr>
        <p:spPr>
          <a:xfrm>
            <a:off x="7523444" y="1232457"/>
            <a:ext cx="7489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D5145-461B-72F0-DFF1-2A7E031EE0E3}"/>
              </a:ext>
            </a:extLst>
          </p:cNvPr>
          <p:cNvSpPr txBox="1"/>
          <p:nvPr/>
        </p:nvSpPr>
        <p:spPr>
          <a:xfrm>
            <a:off x="11577918" y="5943600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FA6B88-A4B2-86FB-C99D-F3423FBBFE16}"/>
              </a:ext>
            </a:extLst>
          </p:cNvPr>
          <p:cNvSpPr txBox="1"/>
          <p:nvPr/>
        </p:nvSpPr>
        <p:spPr>
          <a:xfrm>
            <a:off x="307041" y="5613270"/>
            <a:ext cx="11577918" cy="424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Aft>
                <a:spcPts val="800"/>
              </a:spcAft>
              <a:buNone/>
            </a:pPr>
            <a:r>
              <a:rPr lang="en-ZA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5: (c) - (d) corresponding EDS spectrum confirming elemental composition </a:t>
            </a:r>
            <a:r>
              <a:rPr lang="en-ZA" sz="1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repectively</a:t>
            </a:r>
            <a:r>
              <a:rPr lang="en-ZA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C18394B-7064-3EF8-87AE-E50FC04157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4812212"/>
              </p:ext>
            </p:extLst>
          </p:nvPr>
        </p:nvGraphicFramePr>
        <p:xfrm>
          <a:off x="0" y="451179"/>
          <a:ext cx="7066058" cy="540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585904" imgH="3504569" progId="Origin95.Graph">
                  <p:embed/>
                </p:oleObj>
              </mc:Choice>
              <mc:Fallback>
                <p:oleObj name="Graph" r:id="rId2" imgW="4585904" imgH="3504569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451179"/>
                        <a:ext cx="7066058" cy="5400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13130DFA-1D7D-AE40-5E13-1256ABD2D8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947511"/>
              </p:ext>
            </p:extLst>
          </p:nvPr>
        </p:nvGraphicFramePr>
        <p:xfrm>
          <a:off x="5385547" y="493268"/>
          <a:ext cx="6972300" cy="5328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585904" imgH="3504569" progId="Origin95.Graph">
                  <p:embed/>
                </p:oleObj>
              </mc:Choice>
              <mc:Fallback>
                <p:oleObj name="Graph" r:id="rId4" imgW="4585904" imgH="3504569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85547" y="493268"/>
                        <a:ext cx="6972300" cy="5328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6491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EF16EA-7C2F-4464-B537-A30A11F43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46" y="-2919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 of SNONPs</a:t>
            </a:r>
            <a:r>
              <a:rPr lang="en-US" sz="3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co-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sol-gel</a:t>
            </a:r>
            <a:endParaRPr lang="en-ZA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5132517-CD2A-4233-8AE7-084AC0D420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904479"/>
              </p:ext>
            </p:extLst>
          </p:nvPr>
        </p:nvGraphicFramePr>
        <p:xfrm>
          <a:off x="5716120" y="444514"/>
          <a:ext cx="6761627" cy="5167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585904" imgH="3504569" progId="Origin95.Graph">
                  <p:embed/>
                </p:oleObj>
              </mc:Choice>
              <mc:Fallback>
                <p:oleObj name="Graph" r:id="rId2" imgW="4585904" imgH="3504569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5132517-CD2A-4233-8AE7-084AC0D420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16120" y="444514"/>
                        <a:ext cx="6761627" cy="5167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52DB876-147C-6C32-1167-4AED940729DD}"/>
              </a:ext>
            </a:extLst>
          </p:cNvPr>
          <p:cNvSpPr/>
          <p:nvPr/>
        </p:nvSpPr>
        <p:spPr>
          <a:xfrm>
            <a:off x="448746" y="5685935"/>
            <a:ext cx="1096485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6: Temperature-dependent heat capacity of SNONPs synthesized by co-precipitation and sol-gel methods: (a) Cp vs. T; (b) insert of (a) showing low-temperature Cp(T) features.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5191EE-0424-FC3A-A108-E4BCDF5F8A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021208"/>
              </p:ext>
            </p:extLst>
          </p:nvPr>
        </p:nvGraphicFramePr>
        <p:xfrm>
          <a:off x="233083" y="444514"/>
          <a:ext cx="6858000" cy="5241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585904" imgH="3504569" progId="Origin95.Graph">
                  <p:embed/>
                </p:oleObj>
              </mc:Choice>
              <mc:Fallback>
                <p:oleObj name="Graph" r:id="rId4" imgW="4585904" imgH="3504569" progId="Origin95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D5191EE-0424-FC3A-A108-E4BCDF5F8A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3083" y="444514"/>
                        <a:ext cx="6858000" cy="5241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3AEB27-6D3A-9D44-B036-4E628B27396E}"/>
              </a:ext>
            </a:extLst>
          </p:cNvPr>
          <p:cNvSpPr txBox="1"/>
          <p:nvPr/>
        </p:nvSpPr>
        <p:spPr>
          <a:xfrm>
            <a:off x="11577918" y="5943600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8585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823C036-7A26-9BF6-AB95-57C47236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4" y="0"/>
            <a:ext cx="11647195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 of SNONPs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co-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sol-gel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B9EAD6-97AE-45C8-2F6B-641AFB72321D}"/>
              </a:ext>
            </a:extLst>
          </p:cNvPr>
          <p:cNvSpPr txBox="1"/>
          <p:nvPr/>
        </p:nvSpPr>
        <p:spPr>
          <a:xfrm>
            <a:off x="6277970" y="1325563"/>
            <a:ext cx="58174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behaviour of Cp/T observed around 9 K indicates the Néel temperature (T</a:t>
            </a:r>
            <a:r>
              <a:rPr lang="en-Z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9 K) marking the onset of AFM ordering from Ni</a:t>
            </a:r>
            <a:r>
              <a:rPr lang="en-ZA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sublattices.</a:t>
            </a:r>
          </a:p>
          <a:p>
            <a:pPr algn="just"/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temperature increases, another anomaly occurs at 43.6 K, which is interpreted as a Curie temperature (T</a:t>
            </a:r>
            <a:r>
              <a:rPr lang="en-ZA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44 K). This feature corresponds to a spin reorientation, of ferromagnetic (FM) contributions from the Ni²⁺-O-Ni</a:t>
            </a:r>
            <a:r>
              <a:rPr lang="en-ZA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sublattice.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in higher temperatures the presence of Ni mixed valence states disrupts the FM alignments to a long-range paramagnetic (PM) order.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92BF31-3EF3-18A3-9F94-A266C153DD12}"/>
              </a:ext>
            </a:extLst>
          </p:cNvPr>
          <p:cNvSpPr/>
          <p:nvPr/>
        </p:nvSpPr>
        <p:spPr>
          <a:xfrm>
            <a:off x="551329" y="5937612"/>
            <a:ext cx="553159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Figure 7: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(c) Cp/T vs. T, highlighting magnetic transitions.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3B37F6-E2D3-C479-08E2-B6388D7888FC}"/>
              </a:ext>
            </a:extLst>
          </p:cNvPr>
          <p:cNvSpPr txBox="1"/>
          <p:nvPr/>
        </p:nvSpPr>
        <p:spPr>
          <a:xfrm>
            <a:off x="11577918" y="5943600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11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F4FB271-3436-B192-2E52-CE8FA92085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513543"/>
              </p:ext>
            </p:extLst>
          </p:nvPr>
        </p:nvGraphicFramePr>
        <p:xfrm>
          <a:off x="-400011" y="494334"/>
          <a:ext cx="7565086" cy="5781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585904" imgH="3504569" progId="Origin95.Graph">
                  <p:embed/>
                </p:oleObj>
              </mc:Choice>
              <mc:Fallback>
                <p:oleObj name="Graph" r:id="rId2" imgW="4585904" imgH="3504569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400011" y="494334"/>
                        <a:ext cx="7565086" cy="5781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0543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F6FBC8-B7C3-3371-45F2-D46893B5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2" y="-13612"/>
            <a:ext cx="11835541" cy="120866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Susceptibility of SNONPs via co-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sol-gel</a:t>
            </a:r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BCC647F-CE45-A2B4-0B2E-0F1599CCB3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003471"/>
              </p:ext>
            </p:extLst>
          </p:nvPr>
        </p:nvGraphicFramePr>
        <p:xfrm>
          <a:off x="268942" y="871870"/>
          <a:ext cx="6691618" cy="5114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585904" imgH="3504569" progId="Origin95.Graph">
                  <p:embed/>
                </p:oleObj>
              </mc:Choice>
              <mc:Fallback>
                <p:oleObj name="Graph" r:id="rId2" imgW="4585904" imgH="3504569" progId="Origin95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BCC647F-CE45-A2B4-0B2E-0F1599CCB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8942" y="871870"/>
                        <a:ext cx="6691618" cy="51142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20084E7-A546-71E6-D5F0-A27393AF03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910548"/>
              </p:ext>
            </p:extLst>
          </p:nvPr>
        </p:nvGraphicFramePr>
        <p:xfrm>
          <a:off x="5555328" y="871870"/>
          <a:ext cx="6801970" cy="5198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585904" imgH="3504569" progId="Origin95.Graph">
                  <p:embed/>
                </p:oleObj>
              </mc:Choice>
              <mc:Fallback>
                <p:oleObj name="Graph" r:id="rId4" imgW="4585904" imgH="3504569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20084E7-A546-71E6-D5F0-A27393AF0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55328" y="871870"/>
                        <a:ext cx="6801970" cy="5198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8A600F4-B08F-2E76-84E7-5ADC815EC2C6}"/>
              </a:ext>
            </a:extLst>
          </p:cNvPr>
          <p:cNvSpPr/>
          <p:nvPr/>
        </p:nvSpPr>
        <p:spPr>
          <a:xfrm>
            <a:off x="521757" y="5747409"/>
            <a:ext cx="11684009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8:</a:t>
            </a:r>
            <a:r>
              <a:rPr lang="en-ZA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Temperature-dependent magnetic susceptibility (χ) measured under a 0.5 T field of both methods, (b) Co-precipitated SNONPs with sol-gel showing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dχ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dT.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DE1C02-D274-0FDB-B792-7DA9E69894C2}"/>
              </a:ext>
            </a:extLst>
          </p:cNvPr>
          <p:cNvSpPr txBox="1"/>
          <p:nvPr/>
        </p:nvSpPr>
        <p:spPr>
          <a:xfrm>
            <a:off x="11577918" y="5943600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40637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2F23C-C4EE-19B9-3E41-241CAF15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423" y="367880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C0004-4BBA-8308-5E29-E2F3CAC1E5C9}"/>
              </a:ext>
            </a:extLst>
          </p:cNvPr>
          <p:cNvSpPr txBox="1">
            <a:spLocks/>
          </p:cNvSpPr>
          <p:nvPr/>
        </p:nvSpPr>
        <p:spPr>
          <a:xfrm>
            <a:off x="469138" y="1827378"/>
            <a:ext cx="12068004" cy="39596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SNONPs confirmed to be a single-phase material with an orthorhombic structure of the </a:t>
            </a:r>
            <a:r>
              <a:rPr lang="en-ZA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Ima2</a:t>
            </a: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space group.</a:t>
            </a:r>
          </a:p>
          <a:p>
            <a:pPr>
              <a:lnSpc>
                <a:spcPct val="100000"/>
              </a:lnSpc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characterization methods supported the single-phase nature of SNO.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ordering is governed by  both the 4f electrons of Sm³⁺–O–Sm³⁺ and the 4d electrons of Ni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–O–Ni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–O–Ni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low temperatures, spin freezing arise due to Sm³⁺–O–Sm³⁺ coupling.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temperature increases, the system transitions into an AFM state, influenced by the Ni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–O–Ni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sublattice.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higher temperatures, thermal effects lead to a PM phase dominated by mixed Ni spins dynamics.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tunable magnetic behavior and structural flexibility make SNO a promising material for spintronic devices.</a:t>
            </a:r>
            <a:endParaRPr lang="en-Z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FCF8EE-056A-7E0E-95D9-120121526834}"/>
              </a:ext>
            </a:extLst>
          </p:cNvPr>
          <p:cNvSpPr txBox="1"/>
          <p:nvPr/>
        </p:nvSpPr>
        <p:spPr>
          <a:xfrm>
            <a:off x="11577918" y="5943600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92341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26242E-833F-A8E5-2164-2C994FC2C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25" y="-307228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3B2CA6-2A19-B87A-86FD-032A72243AF8}"/>
              </a:ext>
            </a:extLst>
          </p:cNvPr>
          <p:cNvSpPr txBox="1">
            <a:spLocks/>
          </p:cNvSpPr>
          <p:nvPr/>
        </p:nvSpPr>
        <p:spPr>
          <a:xfrm>
            <a:off x="0" y="824754"/>
            <a:ext cx="11900175" cy="43513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[1] Girardot, C., Kreisel, J., </a:t>
            </a:r>
            <a:r>
              <a:rPr lang="en-ZA" sz="1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Pignard</a:t>
            </a:r>
            <a:r>
              <a:rPr lang="en-ZA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S., Caillault, N., &amp; Weiss, F. (2008). Raman scattering investigation across the magnetic and metal-insulator transition in rare earth nickelate </a:t>
            </a:r>
            <a:r>
              <a:rPr lang="en-ZA" sz="1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RNiO</a:t>
            </a:r>
            <a:r>
              <a:rPr lang="en-ZA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₃ (R = </a:t>
            </a:r>
            <a:r>
              <a:rPr lang="en-ZA" sz="1600" kern="1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Sm</a:t>
            </a:r>
            <a:r>
              <a:rPr lang="en-ZA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Nd) thin films. </a:t>
            </a:r>
            <a:r>
              <a:rPr lang="en-ZA" sz="1600" i="1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Physical Review B, 78</a:t>
            </a:r>
            <a:r>
              <a:rPr lang="en-ZA" sz="1600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(10), 104101. </a:t>
            </a:r>
            <a:r>
              <a:rPr lang="en-ZA" sz="1600" u="sng" kern="100" dirty="0">
                <a:solidFill>
                  <a:srgbClr val="46788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https://doi.org/10.1103/PhysRevB.78.104101</a:t>
            </a:r>
            <a:endParaRPr lang="en-ZA" sz="16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Liu, H., Díaz-Chao, P.,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Sániz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et al. (2020). Pressure-induced suppression of charge disproportionation and metal–insulator transition in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SmNiO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₃.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Review B, 101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(12), 121105.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https://doi.org/10.1103/PhysRevB.101.121105</a:t>
            </a:r>
            <a:endParaRPr lang="en-Z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[3] Serrano-Sánchez, F.; Fauth, F.; Martínez, J. L.; Alonso, J. A. Experimental Observation of Monoclinic Distortion in the Insulating Regime of </a:t>
            </a:r>
            <a:r>
              <a:rPr lang="en-ZA" sz="1600" dirty="0" err="1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SmNiO</a:t>
            </a:r>
            <a:r>
              <a:rPr lang="en-ZA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₃ by Synchrotron X-ray Diffraction. </a:t>
            </a:r>
            <a:r>
              <a:rPr lang="en-ZA" sz="1600" i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Inorganic Chemistry</a:t>
            </a:r>
            <a:r>
              <a:rPr lang="en-ZA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2019, </a:t>
            </a:r>
            <a:r>
              <a:rPr lang="en-ZA" sz="1600" i="1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58</a:t>
            </a:r>
            <a:r>
              <a:rPr lang="en-ZA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(18), 11828–11835. </a:t>
            </a:r>
            <a:r>
              <a:rPr lang="en-ZA" sz="1600" u="sng" dirty="0">
                <a:solidFill>
                  <a:srgbClr val="467886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https://doi.org/10.1021/acs.inorgchem.9b02013</a:t>
            </a:r>
            <a:r>
              <a:rPr lang="en-ZA" sz="16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 Nishimura, Y.F., Kondo, Y., Oka, H.: Estimation of the average oxidation number of nickel in a nickel oxide based on local structural information. J Power Sources. 446, 227351 (2020).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https://doi.org/10.1016/j.jpowsour.2019.227351</a:t>
            </a:r>
            <a:endParaRPr lang="en-Z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[5] Zhang, Y., Ru, Y., Gao, H.-L., Wang, S.-W., Yan, J., Gao, K.-Z., Jia, X.-D., Luo, H.-W., Fang, H., Zhang, A.-Q., Wang, L.-Z.: Sol-gel synthesis and electrochemical performance of NiCo2O4 nanoparticles for supercapacitor applications. Journal of  Electrochemical Science and Engineering. 9, 243–253 (2019).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https://doi.org/10.5599/jese.690</a:t>
            </a:r>
            <a:endParaRPr lang="en-Z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[6]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Bokov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Turki Jalil, A.,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Chupradit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Suksatan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W., Javed Ansari, M.,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Shewael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I.H., Valiev, G.H., Kianfar, E.: Nanomaterial by Sol‐Gel Method: Synthesis and Application. Advances in Materials Science and Engineering. 2021, (2021).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https://doi.org/10.1155/2021/5102014</a:t>
            </a:r>
            <a:endParaRPr lang="en-Z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[7]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Besenhard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M.O., LaGrow, A.P., Hodzic, A., Kriechbaum, M., Panariello, L., Bais, G., Loizou, K.,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Damilos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Margarida Cruz, M., Thanh, N.T.K., Gavriilidis, A.: Co-precipitation synthesis of stable iron oxide nanoparticles with NaOH: New insights and continuous production via flow chemistry. Chemical Engineering Journal. 399, 125740 (2020).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https://doi.org/10.1016/j.cej.2020.125740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[8]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Petcharoen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Sirivat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A.: Synthesis and characterization of magnetite nanoparticles via the chemical co-precipitation method. Materials Science and Engineering: B. 177, 421–427 (2012).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https://doi.org/10.1016/j.mseb.2012.01.003</a:t>
            </a:r>
            <a:endParaRPr lang="en-Z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A372A-6B3D-F7F4-E7A0-245A44944F0D}"/>
              </a:ext>
            </a:extLst>
          </p:cNvPr>
          <p:cNvSpPr txBox="1"/>
          <p:nvPr/>
        </p:nvSpPr>
        <p:spPr>
          <a:xfrm>
            <a:off x="11577918" y="5943600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4592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17DCC-5951-D3E7-663F-2AD1E691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21" y="-1846403"/>
            <a:ext cx="5198247" cy="8546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C74422-00A0-4B69-C255-0C5376AE0052}"/>
              </a:ext>
            </a:extLst>
          </p:cNvPr>
          <p:cNvSpPr txBox="1"/>
          <p:nvPr/>
        </p:nvSpPr>
        <p:spPr>
          <a:xfrm>
            <a:off x="401170" y="2770093"/>
            <a:ext cx="113896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THANK YOU</a:t>
            </a:r>
          </a:p>
          <a:p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 OR SUGGESTIONS</a:t>
            </a:r>
          </a:p>
        </p:txBody>
      </p:sp>
    </p:spTree>
    <p:extLst>
      <p:ext uri="{BB962C8B-B14F-4D97-AF65-F5344CB8AC3E}">
        <p14:creationId xmlns:p14="http://schemas.microsoft.com/office/powerpoint/2010/main" val="243261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11C74-AE08-9708-A568-FD2707CA8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AAFB-3E11-2BC5-60C8-3B8EC61A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150909"/>
            <a:ext cx="5198247" cy="854627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18D5F-CC78-AC0E-091E-4DEB12397C7C}"/>
              </a:ext>
            </a:extLst>
          </p:cNvPr>
          <p:cNvSpPr txBox="1">
            <a:spLocks/>
          </p:cNvSpPr>
          <p:nvPr/>
        </p:nvSpPr>
        <p:spPr>
          <a:xfrm>
            <a:off x="792928" y="1480252"/>
            <a:ext cx="11174954" cy="4517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Overall Objectives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Literature Review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Synthesis Methods Comparison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XRD Refinement</a:t>
            </a:r>
          </a:p>
          <a:p>
            <a:pPr lvl="0">
              <a:defRPr/>
            </a:pP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Williamson–Hall (W-H)</a:t>
            </a: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Debye–Scherrer (D-S)</a:t>
            </a: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methods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Scanning Electron Microscope (SEM) / Energy-Dispersive Spectroscopy (EDS) Results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Specific Heat </a:t>
            </a:r>
            <a:r>
              <a:rPr lang="en-ZA" sz="2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Magnetic Properties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F61945-46C8-9C25-8280-4C0F03C42526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14278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9FBB3-14DF-3017-6864-0CEE4FDE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3" y="280443"/>
            <a:ext cx="10515600" cy="695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Objectives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8F400D-B54D-977E-CE40-1BEB3417740D}"/>
              </a:ext>
            </a:extLst>
          </p:cNvPr>
          <p:cNvSpPr txBox="1"/>
          <p:nvPr/>
        </p:nvSpPr>
        <p:spPr>
          <a:xfrm>
            <a:off x="233081" y="505403"/>
            <a:ext cx="11958919" cy="490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synthesize phase-pure brownmillerite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Sm₂Ni₂O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₅ nanoparticles (SNONPs) for comparison between sol-gel and co-precipitation methods.</a:t>
            </a:r>
          </a:p>
          <a:p>
            <a:pPr marL="285750" marR="0" lvl="0" indent="-2286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perform a full crystallographic analysis to determine crystal structure, space group, and lattice parameters.</a:t>
            </a:r>
          </a:p>
          <a:p>
            <a:pPr marL="285750" marR="0" lvl="0" indent="-2286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compare the crystallite size estimated using the D–S equation with the crystallite size and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microstrain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determined from the W–H method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285750" marR="0" lvl="0" indent="-2286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 evaluate the thermodynamic stability and magnetic properties of the materials using Vibrating Sample Magnetometer (VSM).</a:t>
            </a:r>
          </a:p>
          <a:p>
            <a:pPr marL="285750" lvl="0"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understand how the choice of synthesis methods (sol-gel vs co-precipitation) affects the structural, physical, and magnetic properties of brownmillerite-type oxides.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132E2-5C55-B93D-D400-C687BBF1B776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270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3931-8224-11F1-92B8-75D17EF3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82" y="-147917"/>
            <a:ext cx="10515600" cy="922151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B443D3-C3B7-D16F-F653-A06AE0589A51}"/>
              </a:ext>
            </a:extLst>
          </p:cNvPr>
          <p:cNvSpPr txBox="1"/>
          <p:nvPr/>
        </p:nvSpPr>
        <p:spPr>
          <a:xfrm>
            <a:off x="309282" y="680105"/>
            <a:ext cx="11362765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SmNiO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₃ crystallizes in a distorted perovskite structure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Pbnm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known for its metal-insulator transition around 400 K and antiferromagnetic (AFM) ordering below ~250 K [3].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ZA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compound exhibits Jahn–Teller (JT) distortions (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Ni³⁺ )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and elongation of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₆ octahedra, contributing to electron localization and structural phase transitions [4].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Lattice strain and octahedral tilting in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SmNiO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₃ reduce the Ni–O–Ni bond angle from ~180° to ~153°, which weakens the Ni–O–Ni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superexchange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interaction, suppresses metallic conduction, and contributes to the onset of the insulating phase and magnetic ordering  [1], [2]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 sol-gel method offers better precursor mixing and phase purity, often resulting in smaller crystallites and homogeneous particle morphology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[5], [6].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Co-precipitation is more scalable but may lead to rapid particle growth, non-uniform cation distribution, and secondary phase formation </a:t>
            </a:r>
            <a:r>
              <a:rPr kumimoji="0" lang="en-ZA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[7], [8].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study shifts focus to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Sm₂Ni₂O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₅ (SNO), a brownmillerite-structured compound that introduces a higher concentration of oxygen vacancies and disrupts the Ni–O–Ni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superexchange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pathways present in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SmNiO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₃.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345814-6671-0A9D-2F8C-6542C4E7696D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5292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olution&#10;&#10;AI-generated content may be incorrect.">
            <a:extLst>
              <a:ext uri="{FF2B5EF4-FFF2-40B4-BE49-F238E27FC236}">
                <a16:creationId xmlns:a16="http://schemas.microsoft.com/office/drawing/2014/main" id="{79C6DA45-E688-07A3-314C-F5B7AF22E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45" y="1098702"/>
            <a:ext cx="3086497" cy="46297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3042A7F-A57A-138A-303A-8F5089D0FDD5}"/>
              </a:ext>
            </a:extLst>
          </p:cNvPr>
          <p:cNvSpPr txBox="1">
            <a:spLocks/>
          </p:cNvSpPr>
          <p:nvPr/>
        </p:nvSpPr>
        <p:spPr>
          <a:xfrm>
            <a:off x="325545" y="-86358"/>
            <a:ext cx="4387306" cy="666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Methods</a:t>
            </a:r>
            <a:endParaRPr lang="en-ZA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1F39C7-8DAD-09BC-D172-937042016F21}"/>
              </a:ext>
            </a:extLst>
          </p:cNvPr>
          <p:cNvSpPr txBox="1">
            <a:spLocks/>
          </p:cNvSpPr>
          <p:nvPr/>
        </p:nvSpPr>
        <p:spPr>
          <a:xfrm>
            <a:off x="325545" y="626023"/>
            <a:ext cx="5181600" cy="426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co-precipitation steps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25E1DC9B-A6D1-5620-E4FF-930720A2F3C3}"/>
              </a:ext>
            </a:extLst>
          </p:cNvPr>
          <p:cNvSpPr txBox="1">
            <a:spLocks/>
          </p:cNvSpPr>
          <p:nvPr/>
        </p:nvSpPr>
        <p:spPr>
          <a:xfrm>
            <a:off x="6497609" y="634370"/>
            <a:ext cx="3112994" cy="42003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sol-gel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DFD22D-5696-A6D3-7459-513AB30E8AD6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4</a:t>
            </a:r>
          </a:p>
        </p:txBody>
      </p:sp>
      <p:pic>
        <p:nvPicPr>
          <p:cNvPr id="8" name="Picture 7" descr="A diagram of a chemical reaction&#10;&#10;AI-generated content may be incorrect.">
            <a:extLst>
              <a:ext uri="{FF2B5EF4-FFF2-40B4-BE49-F238E27FC236}">
                <a16:creationId xmlns:a16="http://schemas.microsoft.com/office/drawing/2014/main" id="{24C3C6C1-6B8A-282E-F35F-9CCE068FB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134" y="1052356"/>
            <a:ext cx="3233936" cy="48509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9CABA4-110A-DD49-62E5-3F9EC437F572}"/>
              </a:ext>
            </a:extLst>
          </p:cNvPr>
          <p:cNvSpPr txBox="1"/>
          <p:nvPr/>
        </p:nvSpPr>
        <p:spPr>
          <a:xfrm>
            <a:off x="325545" y="5903259"/>
            <a:ext cx="114809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diagrams illustrating the step-by-step procedures of both the co-precipitation and sol-gel synthesis methods.</a:t>
            </a:r>
          </a:p>
        </p:txBody>
      </p:sp>
    </p:spTree>
    <p:extLst>
      <p:ext uri="{BB962C8B-B14F-4D97-AF65-F5344CB8AC3E}">
        <p14:creationId xmlns:p14="http://schemas.microsoft.com/office/powerpoint/2010/main" val="395242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8721-15A2-6EEE-2008-9A861951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13327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 Techniques</a:t>
            </a:r>
            <a:endParaRPr lang="en-US" sz="5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F99CB-C1FA-C4D1-B32C-243CC163FBEB}"/>
              </a:ext>
            </a:extLst>
          </p:cNvPr>
          <p:cNvSpPr txBox="1"/>
          <p:nvPr/>
        </p:nvSpPr>
        <p:spPr>
          <a:xfrm>
            <a:off x="31375" y="976049"/>
            <a:ext cx="12084425" cy="4905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lvl="0" indent="-22860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C77DBB-17C7-BCE5-5D96-462C3D7734A2}"/>
              </a:ext>
            </a:extLst>
          </p:cNvPr>
          <p:cNvSpPr txBox="1"/>
          <p:nvPr/>
        </p:nvSpPr>
        <p:spPr>
          <a:xfrm>
            <a:off x="986118" y="1841810"/>
            <a:ext cx="10367682" cy="3903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XRD: Phase identification, crystallite size (W–H &amp; D–S methods)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SEM/EDS: Surface morphology and elemental composition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Heat: Thermal behavior and possible transitions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Susceptibility (VSM): Magnetic response vs. temperature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88EBF-308B-08BD-2BD7-3FE8942A17E3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9784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2EC86E1-67C1-F84F-BDB8-B323EC3F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306" y="186223"/>
            <a:ext cx="10515600" cy="629957"/>
          </a:xfrm>
        </p:spPr>
        <p:txBody>
          <a:bodyPr>
            <a:noAutofit/>
          </a:bodyPr>
          <a:lstStyle/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co-precipitation and sol-gel methods</a:t>
            </a:r>
            <a:endParaRPr lang="en-ZA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874CE7-81FD-4DE8-2B9E-A0031F56D7ED}"/>
              </a:ext>
            </a:extLst>
          </p:cNvPr>
          <p:cNvSpPr/>
          <p:nvPr/>
        </p:nvSpPr>
        <p:spPr>
          <a:xfrm>
            <a:off x="182763" y="5798480"/>
            <a:ext cx="113469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Rietveld-refined XRD patterns for SNONPs synthesized via (a) co-precipitation, and (b) sol-gel methods, confirming single-phase formation</a:t>
            </a:r>
            <a:r>
              <a:rPr lang="en-Z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A5D1AA-0470-0AD3-80A4-9883DEADBD4B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6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3471A3D-7F9D-88B8-4BFA-0785D8B196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089255"/>
              </p:ext>
            </p:extLst>
          </p:nvPr>
        </p:nvGraphicFramePr>
        <p:xfrm>
          <a:off x="-341233" y="518194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9802299" imgH="7502559" progId="Origin95.Graph">
                  <p:embed/>
                </p:oleObj>
              </mc:Choice>
              <mc:Fallback>
                <p:oleObj name="Graph" r:id="rId2" imgW="9802299" imgH="7502559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002E35D-8D30-A6C7-3EC5-62F7E1B17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341233" y="518194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09C4BCE-0DD5-B156-CE9F-A251647154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339166"/>
              </p:ext>
            </p:extLst>
          </p:nvPr>
        </p:nvGraphicFramePr>
        <p:xfrm>
          <a:off x="4864508" y="590622"/>
          <a:ext cx="70786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9802299" imgH="7502559" progId="Origin95.Graph">
                  <p:embed/>
                </p:oleObj>
              </mc:Choice>
              <mc:Fallback>
                <p:oleObj name="Graph" r:id="rId4" imgW="9802299" imgH="7502559" progId="Origin95.Graph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7EE4BDB-48B3-F927-8365-327073616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64508" y="590622"/>
                        <a:ext cx="70786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2665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C6A35-4D7C-16B9-7656-59576DF7D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7" y="53121"/>
            <a:ext cx="1051560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W-H Plot versus D-S equation</a:t>
            </a:r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91F885C-FA88-9707-DB3A-4C40ADAAED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756369"/>
              </p:ext>
            </p:extLst>
          </p:nvPr>
        </p:nvGraphicFramePr>
        <p:xfrm>
          <a:off x="5713989" y="747110"/>
          <a:ext cx="6897285" cy="5271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585904" imgH="3504569" progId="Origin95.Graph">
                  <p:embed/>
                </p:oleObj>
              </mc:Choice>
              <mc:Fallback>
                <p:oleObj name="Graph" r:id="rId3" imgW="4585904" imgH="3504569" progId="Origin95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91F885C-FA88-9707-DB3A-4C40ADAAED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13989" y="747110"/>
                        <a:ext cx="6897285" cy="52714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111F824-205B-AAD7-EB6C-56DFA81AA9AD}"/>
              </a:ext>
            </a:extLst>
          </p:cNvPr>
          <p:cNvSpPr/>
          <p:nvPr/>
        </p:nvSpPr>
        <p:spPr>
          <a:xfrm>
            <a:off x="5650891" y="5739003"/>
            <a:ext cx="631805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Figure 3: W–H plots for both synthesis methods, revealing differences in crystallite size and </a:t>
            </a:r>
            <a:r>
              <a:rPr kumimoji="0" lang="en-ZA" sz="1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microstrain</a:t>
            </a:r>
            <a:r>
              <a:rPr kumimoji="0" lang="en-ZA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US" sz="1600" b="0" i="0" u="none" strike="noStrike" kern="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08A132-AFC9-BDF4-B5A4-3D1AD342CFE1}"/>
                  </a:ext>
                </a:extLst>
              </p:cNvPr>
              <p:cNvSpPr txBox="1"/>
              <p:nvPr/>
            </p:nvSpPr>
            <p:spPr>
              <a:xfrm>
                <a:off x="222049" y="1331980"/>
                <a:ext cx="5491940" cy="3405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W-H plots linear equation:</a:t>
                </a:r>
              </a:p>
              <a:p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Z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ZA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ZA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Z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ZA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Κ</m:t>
                          </m:r>
                          <m:r>
                            <a:rPr lang="en-Z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Z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ZA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ZA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Using Debye-Scherrer formula, to obtain the crystallite size: </a:t>
                </a: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ZA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ZA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Κ</m:t>
                          </m:r>
                          <m:r>
                            <a:rPr lang="en-Z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ZA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ZA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ZA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408A132-AFC9-BDF4-B5A4-3D1AD342C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049" y="1331980"/>
                <a:ext cx="5491940" cy="3405163"/>
              </a:xfrm>
              <a:prstGeom prst="rect">
                <a:avLst/>
              </a:prstGeom>
              <a:blipFill>
                <a:blip r:embed="rId5"/>
                <a:stretch>
                  <a:fillRect l="-666" t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3FADEB2-3F14-9279-3729-57E6C9FF62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1501479"/>
                  </p:ext>
                </p:extLst>
              </p:nvPr>
            </p:nvGraphicFramePr>
            <p:xfrm>
              <a:off x="223059" y="4454476"/>
              <a:ext cx="5335058" cy="1741170"/>
            </p:xfrm>
            <a:graphic>
              <a:graphicData uri="http://schemas.openxmlformats.org/drawingml/2006/table">
                <a:tbl>
                  <a:tblPr>
                    <a:tableStyleId>{BC89EF96-8CEA-46FF-86C4-4CE0E7609802}</a:tableStyleId>
                  </a:tblPr>
                  <a:tblGrid>
                    <a:gridCol w="991658">
                      <a:extLst>
                        <a:ext uri="{9D8B030D-6E8A-4147-A177-3AD203B41FA5}">
                          <a16:colId xmlns:a16="http://schemas.microsoft.com/office/drawing/2014/main" val="446888953"/>
                        </a:ext>
                      </a:extLst>
                    </a:gridCol>
                    <a:gridCol w="1385047">
                      <a:extLst>
                        <a:ext uri="{9D8B030D-6E8A-4147-A177-3AD203B41FA5}">
                          <a16:colId xmlns:a16="http://schemas.microsoft.com/office/drawing/2014/main" val="1071457883"/>
                        </a:ext>
                      </a:extLst>
                    </a:gridCol>
                    <a:gridCol w="1574851">
                      <a:extLst>
                        <a:ext uri="{9D8B030D-6E8A-4147-A177-3AD203B41FA5}">
                          <a16:colId xmlns:a16="http://schemas.microsoft.com/office/drawing/2014/main" val="2558478956"/>
                        </a:ext>
                      </a:extLst>
                    </a:gridCol>
                    <a:gridCol w="1383502">
                      <a:extLst>
                        <a:ext uri="{9D8B030D-6E8A-4147-A177-3AD203B41FA5}">
                          <a16:colId xmlns:a16="http://schemas.microsoft.com/office/drawing/2014/main" val="1202014225"/>
                        </a:ext>
                      </a:extLst>
                    </a:gridCol>
                  </a:tblGrid>
                  <a:tr h="444369">
                    <a:tc rowSpan="2"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Methods</a:t>
                          </a: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W-H      </a:t>
                          </a: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D-S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29254690"/>
                      </a:ext>
                    </a:extLst>
                  </a:tr>
                  <a:tr h="3772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 (nm)</a:t>
                          </a: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(ɛ×10</a:t>
                          </a:r>
                          <a:r>
                            <a:rPr lang="en-ZA" sz="1800" kern="100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 (nm)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28464723"/>
                      </a:ext>
                    </a:extLst>
                  </a:tr>
                  <a:tr h="919521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Co-prec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Sol-gel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22.84</a:t>
                          </a:r>
                          <a14:m>
                            <m:oMath xmlns:m="http://schemas.openxmlformats.org/officeDocument/2006/math"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1.03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18.86</a:t>
                          </a:r>
                          <a14:m>
                            <m:oMath xmlns:m="http://schemas.openxmlformats.org/officeDocument/2006/math"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1.11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-5.13</a:t>
                          </a:r>
                          <a14:m>
                            <m:oMath xmlns:m="http://schemas.openxmlformats.org/officeDocument/2006/math"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2.16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-6.28</a:t>
                          </a:r>
                          <a14:m>
                            <m:oMath xmlns:m="http://schemas.openxmlformats.org/officeDocument/2006/math"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3.20</a:t>
                          </a: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25.52</a:t>
                          </a:r>
                          <a14:m>
                            <m:oMath xmlns:m="http://schemas.openxmlformats.org/officeDocument/2006/math"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0.91</a:t>
                          </a: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21.76</a:t>
                          </a:r>
                          <a14:m>
                            <m:oMath xmlns:m="http://schemas.openxmlformats.org/officeDocument/2006/math">
                              <m:r>
                                <a:rPr lang="en-ZA" sz="1800" i="1" kern="10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800" kern="100" dirty="0">
                              <a:effectLst/>
                              <a:latin typeface="Times New Roman" panose="02020603050405020304" pitchFamily="18" charset="0"/>
                              <a:ea typeface="Aptos" panose="020B0004020202020204" pitchFamily="34" charset="0"/>
                              <a:cs typeface="Times New Roman" panose="02020603050405020304" pitchFamily="18" charset="0"/>
                            </a:rPr>
                            <a:t>0.31</a:t>
                          </a: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0836974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3FADEB2-3F14-9279-3729-57E6C9FF62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1501479"/>
                  </p:ext>
                </p:extLst>
              </p:nvPr>
            </p:nvGraphicFramePr>
            <p:xfrm>
              <a:off x="223059" y="4454476"/>
              <a:ext cx="5335058" cy="1741170"/>
            </p:xfrm>
            <a:graphic>
              <a:graphicData uri="http://schemas.openxmlformats.org/drawingml/2006/table">
                <a:tbl>
                  <a:tblPr>
                    <a:tableStyleId>{BC89EF96-8CEA-46FF-86C4-4CE0E7609802}</a:tableStyleId>
                  </a:tblPr>
                  <a:tblGrid>
                    <a:gridCol w="991658">
                      <a:extLst>
                        <a:ext uri="{9D8B030D-6E8A-4147-A177-3AD203B41FA5}">
                          <a16:colId xmlns:a16="http://schemas.microsoft.com/office/drawing/2014/main" val="446888953"/>
                        </a:ext>
                      </a:extLst>
                    </a:gridCol>
                    <a:gridCol w="1385047">
                      <a:extLst>
                        <a:ext uri="{9D8B030D-6E8A-4147-A177-3AD203B41FA5}">
                          <a16:colId xmlns:a16="http://schemas.microsoft.com/office/drawing/2014/main" val="1071457883"/>
                        </a:ext>
                      </a:extLst>
                    </a:gridCol>
                    <a:gridCol w="1574851">
                      <a:extLst>
                        <a:ext uri="{9D8B030D-6E8A-4147-A177-3AD203B41FA5}">
                          <a16:colId xmlns:a16="http://schemas.microsoft.com/office/drawing/2014/main" val="2558478956"/>
                        </a:ext>
                      </a:extLst>
                    </a:gridCol>
                    <a:gridCol w="1383502">
                      <a:extLst>
                        <a:ext uri="{9D8B030D-6E8A-4147-A177-3AD203B41FA5}">
                          <a16:colId xmlns:a16="http://schemas.microsoft.com/office/drawing/2014/main" val="1202014225"/>
                        </a:ext>
                      </a:extLst>
                    </a:gridCol>
                  </a:tblGrid>
                  <a:tr h="444369">
                    <a:tc rowSpan="2"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Methods</a:t>
                          </a: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W-H      </a:t>
                          </a: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D-S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929254690"/>
                      </a:ext>
                    </a:extLst>
                  </a:tr>
                  <a:tr h="377280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 dirty="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 (nm)</a:t>
                          </a:r>
                          <a:endParaRPr lang="en-US" sz="1800" kern="100" dirty="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(ɛ×10</a:t>
                          </a:r>
                          <a:r>
                            <a:rPr lang="en-ZA" sz="1800" kern="100" baseline="300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-4</a:t>
                          </a: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 (nm)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128464723"/>
                      </a:ext>
                    </a:extLst>
                  </a:tr>
                  <a:tr h="919521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Co-prec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15000"/>
                            </a:lnSpc>
                            <a:spcAft>
                              <a:spcPts val="800"/>
                            </a:spcAft>
                            <a:buNone/>
                          </a:pPr>
                          <a:r>
                            <a:rPr lang="en-ZA" sz="1800" kern="100"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Sol-gel</a:t>
                          </a:r>
                          <a:endParaRPr lang="en-US" sz="1800" kern="100">
                            <a:effectLst/>
                            <a:latin typeface="Times New Roman" panose="02020603050405020304" pitchFamily="18" charset="0"/>
                            <a:ea typeface="Aptos" panose="020B000402020202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72247" t="-94737" r="-214978" b="-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150965" t="-94737" r="-88417" b="-13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6"/>
                          <a:stretch>
                            <a:fillRect l="-286344" t="-94737" r="-881" b="-1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36974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55AFD44C-245A-10E6-3344-C4C86B137625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2228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E44D5-CD42-0503-0642-2642BF43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63" y="46190"/>
            <a:ext cx="10515600" cy="68374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 of Co-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Sol-gel Methods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EDD5A-BBE5-402F-C067-89646BF7A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" t="1789" b="776"/>
          <a:stretch>
            <a:fillRect/>
          </a:stretch>
        </p:blipFill>
        <p:spPr bwMode="auto">
          <a:xfrm>
            <a:off x="888968" y="904794"/>
            <a:ext cx="4997414" cy="4500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B52BCEE-E87C-05A7-15E8-FA7288FAC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C93343-4D1C-E14E-8E31-FA84C31147C9}"/>
              </a:ext>
            </a:extLst>
          </p:cNvPr>
          <p:cNvSpPr txBox="1"/>
          <p:nvPr/>
        </p:nvSpPr>
        <p:spPr>
          <a:xfrm>
            <a:off x="11806518" y="5903259"/>
            <a:ext cx="98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8FEC0-3B9F-6FA8-3DED-C64D7A219733}"/>
              </a:ext>
            </a:extLst>
          </p:cNvPr>
          <p:cNvSpPr txBox="1"/>
          <p:nvPr/>
        </p:nvSpPr>
        <p:spPr>
          <a:xfrm>
            <a:off x="134751" y="5547717"/>
            <a:ext cx="11551024" cy="793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ZA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4: (a) SEM micrograph of SNONPs synthesized via the co-</a:t>
            </a:r>
            <a:r>
              <a:rPr lang="en-ZA" sz="1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prec</a:t>
            </a:r>
            <a:r>
              <a:rPr lang="en-ZA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method at 50 </a:t>
            </a:r>
            <a:r>
              <a:rPr lang="en-ZA" sz="1600" kern="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ZA" sz="1600" kern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magnification, (b) </a:t>
            </a:r>
            <a:r>
              <a:rPr lang="en-ZA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 micrograph of SNONPs synthesized via the sol-gel method at 50 </a:t>
            </a:r>
            <a:r>
              <a:rPr lang="en-ZA" sz="1600" kern="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ZA" sz="1600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magnification. </a:t>
            </a:r>
            <a:endParaRPr lang="en-US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E1CF69-980C-D164-F0EB-3BA7770E0C9A}"/>
              </a:ext>
            </a:extLst>
          </p:cNvPr>
          <p:cNvGrpSpPr/>
          <p:nvPr/>
        </p:nvGrpSpPr>
        <p:grpSpPr>
          <a:xfrm>
            <a:off x="6170649" y="872099"/>
            <a:ext cx="4997414" cy="4500759"/>
            <a:chOff x="838200" y="-16158"/>
            <a:chExt cx="6361043" cy="63766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9BA1AD-7A7B-E30F-44A6-453D6B91C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7255"/>
            <a:stretch>
              <a:fillRect/>
            </a:stretch>
          </p:blipFill>
          <p:spPr>
            <a:xfrm>
              <a:off x="838200" y="0"/>
              <a:ext cx="6361043" cy="636045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D0DA7F-0326-3670-9769-36FDEE2E1836}"/>
                </a:ext>
              </a:extLst>
            </p:cNvPr>
            <p:cNvSpPr/>
            <p:nvPr/>
          </p:nvSpPr>
          <p:spPr>
            <a:xfrm>
              <a:off x="838200" y="5753521"/>
              <a:ext cx="1183342" cy="19008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D9CA5A-48EF-D542-BCBB-89A9BD03FA34}"/>
                </a:ext>
              </a:extLst>
            </p:cNvPr>
            <p:cNvSpPr/>
            <p:nvPr/>
          </p:nvSpPr>
          <p:spPr>
            <a:xfrm>
              <a:off x="838200" y="5967364"/>
              <a:ext cx="805028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bg1"/>
                  </a:solidFill>
                </a:rPr>
                <a:t>50 µm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6A5D4F-4BE1-3EB0-1DDC-4EF81BB3C826}"/>
                </a:ext>
              </a:extLst>
            </p:cNvPr>
            <p:cNvSpPr/>
            <p:nvPr/>
          </p:nvSpPr>
          <p:spPr>
            <a:xfrm>
              <a:off x="1149878" y="-16158"/>
              <a:ext cx="871664" cy="8285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en-US" sz="3200" b="1" cap="none" spc="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5115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2369</TotalTime>
  <Words>1638</Words>
  <Application>Microsoft Office PowerPoint</Application>
  <PresentationFormat>Widescreen</PresentationFormat>
  <Paragraphs>127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Display</vt:lpstr>
      <vt:lpstr>Arial</vt:lpstr>
      <vt:lpstr>Cambria Math</vt:lpstr>
      <vt:lpstr>Times New Roman</vt:lpstr>
      <vt:lpstr>Ubuntu</vt:lpstr>
      <vt:lpstr>Office Theme</vt:lpstr>
      <vt:lpstr>Graph</vt:lpstr>
      <vt:lpstr>Structural, Morphological, Thermodynamic, and Magnetic Properties of Sm2Ni2O5: Influence of Sol-Gel vs Co-precipitation Synthesis</vt:lpstr>
      <vt:lpstr>Table of contents</vt:lpstr>
      <vt:lpstr>Overall Objectives </vt:lpstr>
      <vt:lpstr>Literature Review</vt:lpstr>
      <vt:lpstr>PowerPoint Presentation</vt:lpstr>
      <vt:lpstr>Characterization Techniques</vt:lpstr>
      <vt:lpstr>Comparing co-precipitation and sol-gel methods</vt:lpstr>
      <vt:lpstr>W-H Plot versus D-S equation</vt:lpstr>
      <vt:lpstr>SEM of Co-prec and Sol-gel Methods</vt:lpstr>
      <vt:lpstr>EDS of Co-prec and Sol-gel Methods</vt:lpstr>
      <vt:lpstr>Specific heat of SNONPs via co-prec and sol-gel</vt:lpstr>
      <vt:lpstr>Specific heat of SNONPs via co-prec and sol-gel</vt:lpstr>
      <vt:lpstr>Magnetic Susceptibility of SNONPs via co-prec and sol-gel</vt:lpstr>
      <vt:lpstr>Conclusion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Khanyisile Ndlozi</dc:creator>
  <cp:lastModifiedBy>Khethiwe Cele</cp:lastModifiedBy>
  <cp:revision>52</cp:revision>
  <dcterms:created xsi:type="dcterms:W3CDTF">2025-01-17T13:53:28Z</dcterms:created>
  <dcterms:modified xsi:type="dcterms:W3CDTF">2025-07-07T04:27:31Z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d31be4-bb77-46d3-b866-62153466896a_Enabled">
    <vt:lpwstr>true</vt:lpwstr>
  </property>
  <property fmtid="{D5CDD505-2E9C-101B-9397-08002B2CF9AE}" pid="3" name="MSIP_Label_b0d31be4-bb77-46d3-b866-62153466896a_SetDate">
    <vt:lpwstr>2025-01-20T10:04:59Z</vt:lpwstr>
  </property>
  <property fmtid="{D5CDD505-2E9C-101B-9397-08002B2CF9AE}" pid="4" name="MSIP_Label_b0d31be4-bb77-46d3-b866-62153466896a_Method">
    <vt:lpwstr>Standard</vt:lpwstr>
  </property>
  <property fmtid="{D5CDD505-2E9C-101B-9397-08002B2CF9AE}" pid="5" name="MSIP_Label_b0d31be4-bb77-46d3-b866-62153466896a_Name">
    <vt:lpwstr>Public</vt:lpwstr>
  </property>
  <property fmtid="{D5CDD505-2E9C-101B-9397-08002B2CF9AE}" pid="6" name="MSIP_Label_b0d31be4-bb77-46d3-b866-62153466896a_SiteId">
    <vt:lpwstr>fa785acd-36ef-41bc-8a94-89841327e045</vt:lpwstr>
  </property>
  <property fmtid="{D5CDD505-2E9C-101B-9397-08002B2CF9AE}" pid="7" name="MSIP_Label_b0d31be4-bb77-46d3-b866-62153466896a_ActionId">
    <vt:lpwstr>3661e1d9-905d-451a-be89-48c1295613d5</vt:lpwstr>
  </property>
  <property fmtid="{D5CDD505-2E9C-101B-9397-08002B2CF9AE}" pid="8" name="MSIP_Label_b0d31be4-bb77-46d3-b866-62153466896a_ContentBits">
    <vt:lpwstr>0</vt:lpwstr>
  </property>
</Properties>
</file>