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81" r:id="rId3"/>
    <p:sldId id="286" r:id="rId4"/>
    <p:sldId id="279" r:id="rId5"/>
    <p:sldId id="273" r:id="rId6"/>
    <p:sldId id="283" r:id="rId7"/>
    <p:sldId id="284" r:id="rId8"/>
    <p:sldId id="285" r:id="rId9"/>
    <p:sldId id="268" r:id="rId10"/>
    <p:sldId id="288" r:id="rId11"/>
    <p:sldId id="263" r:id="rId12"/>
    <p:sldId id="269" r:id="rId13"/>
    <p:sldId id="270" r:id="rId14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C140402-7FA1-8316-9802-4F5C39860059}" name="DONALD HLUNGWANI" initials="DH" userId="S::201428754@keyaka.ul.ac.za::abe34b42-47d7-4aa1-8fe4-589550f4cbf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04CE"/>
    <a:srgbClr val="1826A8"/>
    <a:srgbClr val="FF00FF"/>
    <a:srgbClr val="4B05F9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503" autoAdjust="0"/>
    <p:restoredTop sz="96187" autoAdjust="0"/>
  </p:normalViewPr>
  <p:slideViewPr>
    <p:cSldViewPr>
      <p:cViewPr varScale="1">
        <p:scale>
          <a:sx n="82" d="100"/>
          <a:sy n="82" d="100"/>
        </p:scale>
        <p:origin x="1205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B77869-1EDD-409B-BBD2-7FADD07CB392}" type="datetimeFigureOut">
              <a:rPr lang="en-ZA" smtClean="0"/>
              <a:t>2025/07/08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F134B3-F19D-43CA-A770-BDF9BCFA813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617202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F134B3-F19D-43CA-A770-BDF9BCFA813F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6386736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F134B3-F19D-43CA-A770-BDF9BCFA813F}" type="slidenum">
              <a:rPr lang="en-ZA" smtClean="0"/>
              <a:t>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723486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 rot="16200000">
            <a:off x="5596128" y="3310128"/>
            <a:ext cx="6675120" cy="420624"/>
          </a:xfrm>
          <a:prstGeom prst="rect">
            <a:avLst/>
          </a:prstGeom>
          <a:solidFill>
            <a:srgbClr val="FF9900"/>
          </a:solidFill>
          <a:ln>
            <a:solidFill>
              <a:srgbClr val="FF99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5" name="Rectangle 14"/>
          <p:cNvSpPr/>
          <p:nvPr userDrawn="1"/>
        </p:nvSpPr>
        <p:spPr>
          <a:xfrm>
            <a:off x="1" y="5907412"/>
            <a:ext cx="9144000" cy="977972"/>
          </a:xfrm>
          <a:custGeom>
            <a:avLst/>
            <a:gdLst>
              <a:gd name="connsiteX0" fmla="*/ 0 w 9156803"/>
              <a:gd name="connsiteY0" fmla="*/ 0 h 648076"/>
              <a:gd name="connsiteX1" fmla="*/ 9156803 w 9156803"/>
              <a:gd name="connsiteY1" fmla="*/ 0 h 648076"/>
              <a:gd name="connsiteX2" fmla="*/ 9156803 w 9156803"/>
              <a:gd name="connsiteY2" fmla="*/ 648076 h 648076"/>
              <a:gd name="connsiteX3" fmla="*/ 0 w 9156803"/>
              <a:gd name="connsiteY3" fmla="*/ 648076 h 648076"/>
              <a:gd name="connsiteX4" fmla="*/ 0 w 9156803"/>
              <a:gd name="connsiteY4" fmla="*/ 0 h 648076"/>
              <a:gd name="connsiteX0" fmla="*/ 0 w 9156803"/>
              <a:gd name="connsiteY0" fmla="*/ 14 h 648090"/>
              <a:gd name="connsiteX1" fmla="*/ 8346906 w 9156803"/>
              <a:gd name="connsiteY1" fmla="*/ 138638 h 648090"/>
              <a:gd name="connsiteX2" fmla="*/ 9156803 w 9156803"/>
              <a:gd name="connsiteY2" fmla="*/ 14 h 648090"/>
              <a:gd name="connsiteX3" fmla="*/ 9156803 w 9156803"/>
              <a:gd name="connsiteY3" fmla="*/ 648090 h 648090"/>
              <a:gd name="connsiteX4" fmla="*/ 0 w 9156803"/>
              <a:gd name="connsiteY4" fmla="*/ 648090 h 648090"/>
              <a:gd name="connsiteX5" fmla="*/ 0 w 9156803"/>
              <a:gd name="connsiteY5" fmla="*/ 14 h 648090"/>
              <a:gd name="connsiteX0" fmla="*/ 0 w 9156803"/>
              <a:gd name="connsiteY0" fmla="*/ 7 h 648083"/>
              <a:gd name="connsiteX1" fmla="*/ 8477535 w 9156803"/>
              <a:gd name="connsiteY1" fmla="*/ 321511 h 648083"/>
              <a:gd name="connsiteX2" fmla="*/ 9156803 w 9156803"/>
              <a:gd name="connsiteY2" fmla="*/ 7 h 648083"/>
              <a:gd name="connsiteX3" fmla="*/ 9156803 w 9156803"/>
              <a:gd name="connsiteY3" fmla="*/ 648083 h 648083"/>
              <a:gd name="connsiteX4" fmla="*/ 0 w 9156803"/>
              <a:gd name="connsiteY4" fmla="*/ 648083 h 648083"/>
              <a:gd name="connsiteX5" fmla="*/ 0 w 9156803"/>
              <a:gd name="connsiteY5" fmla="*/ 7 h 648083"/>
              <a:gd name="connsiteX0" fmla="*/ 0 w 9182929"/>
              <a:gd name="connsiteY0" fmla="*/ 326571 h 974647"/>
              <a:gd name="connsiteX1" fmla="*/ 8477535 w 9182929"/>
              <a:gd name="connsiteY1" fmla="*/ 648075 h 974647"/>
              <a:gd name="connsiteX2" fmla="*/ 9182929 w 9182929"/>
              <a:gd name="connsiteY2" fmla="*/ 0 h 974647"/>
              <a:gd name="connsiteX3" fmla="*/ 9156803 w 9182929"/>
              <a:gd name="connsiteY3" fmla="*/ 974647 h 974647"/>
              <a:gd name="connsiteX4" fmla="*/ 0 w 9182929"/>
              <a:gd name="connsiteY4" fmla="*/ 974647 h 974647"/>
              <a:gd name="connsiteX5" fmla="*/ 0 w 9182929"/>
              <a:gd name="connsiteY5" fmla="*/ 326571 h 974647"/>
              <a:gd name="connsiteX0" fmla="*/ 0 w 9182929"/>
              <a:gd name="connsiteY0" fmla="*/ 326571 h 974647"/>
              <a:gd name="connsiteX1" fmla="*/ 8477535 w 9182929"/>
              <a:gd name="connsiteY1" fmla="*/ 621949 h 974647"/>
              <a:gd name="connsiteX2" fmla="*/ 9182929 w 9182929"/>
              <a:gd name="connsiteY2" fmla="*/ 0 h 974647"/>
              <a:gd name="connsiteX3" fmla="*/ 9156803 w 9182929"/>
              <a:gd name="connsiteY3" fmla="*/ 974647 h 974647"/>
              <a:gd name="connsiteX4" fmla="*/ 0 w 9182929"/>
              <a:gd name="connsiteY4" fmla="*/ 974647 h 974647"/>
              <a:gd name="connsiteX5" fmla="*/ 0 w 9182929"/>
              <a:gd name="connsiteY5" fmla="*/ 326571 h 974647"/>
              <a:gd name="connsiteX0" fmla="*/ 0 w 9156803"/>
              <a:gd name="connsiteY0" fmla="*/ 326571 h 974647"/>
              <a:gd name="connsiteX1" fmla="*/ 8477535 w 9156803"/>
              <a:gd name="connsiteY1" fmla="*/ 621949 h 974647"/>
              <a:gd name="connsiteX2" fmla="*/ 9156289 w 9156803"/>
              <a:gd name="connsiteY2" fmla="*/ 0 h 974647"/>
              <a:gd name="connsiteX3" fmla="*/ 9156803 w 9156803"/>
              <a:gd name="connsiteY3" fmla="*/ 974647 h 974647"/>
              <a:gd name="connsiteX4" fmla="*/ 0 w 9156803"/>
              <a:gd name="connsiteY4" fmla="*/ 974647 h 974647"/>
              <a:gd name="connsiteX5" fmla="*/ 0 w 9156803"/>
              <a:gd name="connsiteY5" fmla="*/ 326571 h 974647"/>
              <a:gd name="connsiteX0" fmla="*/ 0 w 9156803"/>
              <a:gd name="connsiteY0" fmla="*/ 329896 h 977972"/>
              <a:gd name="connsiteX1" fmla="*/ 8477535 w 9156803"/>
              <a:gd name="connsiteY1" fmla="*/ 625274 h 977972"/>
              <a:gd name="connsiteX2" fmla="*/ 9152959 w 9156803"/>
              <a:gd name="connsiteY2" fmla="*/ 0 h 977972"/>
              <a:gd name="connsiteX3" fmla="*/ 9156803 w 9156803"/>
              <a:gd name="connsiteY3" fmla="*/ 977972 h 977972"/>
              <a:gd name="connsiteX4" fmla="*/ 0 w 9156803"/>
              <a:gd name="connsiteY4" fmla="*/ 977972 h 977972"/>
              <a:gd name="connsiteX5" fmla="*/ 0 w 9156803"/>
              <a:gd name="connsiteY5" fmla="*/ 329896 h 977972"/>
              <a:gd name="connsiteX0" fmla="*/ 0 w 9156803"/>
              <a:gd name="connsiteY0" fmla="*/ 329896 h 977972"/>
              <a:gd name="connsiteX1" fmla="*/ 8477535 w 9156803"/>
              <a:gd name="connsiteY1" fmla="*/ 625274 h 977972"/>
              <a:gd name="connsiteX2" fmla="*/ 9152959 w 9156803"/>
              <a:gd name="connsiteY2" fmla="*/ 0 h 977972"/>
              <a:gd name="connsiteX3" fmla="*/ 9156803 w 9156803"/>
              <a:gd name="connsiteY3" fmla="*/ 977972 h 977972"/>
              <a:gd name="connsiteX4" fmla="*/ 0 w 9156803"/>
              <a:gd name="connsiteY4" fmla="*/ 977972 h 977972"/>
              <a:gd name="connsiteX5" fmla="*/ 0 w 9156803"/>
              <a:gd name="connsiteY5" fmla="*/ 329896 h 977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56803" h="977972">
                <a:moveTo>
                  <a:pt x="0" y="329896"/>
                </a:moveTo>
                <a:cubicBezTo>
                  <a:pt x="2716988" y="328207"/>
                  <a:pt x="5760547" y="626963"/>
                  <a:pt x="8477535" y="625274"/>
                </a:cubicBezTo>
                <a:lnTo>
                  <a:pt x="9152959" y="0"/>
                </a:lnTo>
                <a:cubicBezTo>
                  <a:pt x="9153130" y="324882"/>
                  <a:pt x="9156632" y="653090"/>
                  <a:pt x="9156803" y="977972"/>
                </a:cubicBezTo>
                <a:lnTo>
                  <a:pt x="0" y="977972"/>
                </a:lnTo>
                <a:lnTo>
                  <a:pt x="0" y="329896"/>
                </a:lnTo>
                <a:close/>
              </a:path>
            </a:pathLst>
          </a:cu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BA9F5C70-A90D-4EFB-9B47-AAA387366534}" type="datetimeFigureOut">
              <a:rPr lang="en-ZA" smtClean="0"/>
              <a:t>2025/07/08</a:t>
            </a:fld>
            <a:endParaRPr lang="en-ZA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1" y="992850"/>
            <a:ext cx="8741853" cy="2508158"/>
            <a:chOff x="1" y="992850"/>
            <a:chExt cx="8741853" cy="2508158"/>
          </a:xfrm>
        </p:grpSpPr>
        <p:pic>
          <p:nvPicPr>
            <p:cNvPr id="13" name="Picture 12"/>
            <p:cNvPicPr>
              <a:picLocks noChangeAspect="1"/>
            </p:cNvPicPr>
            <p:nvPr userDrawn="1"/>
          </p:nvPicPr>
          <p:blipFill rotWithShape="1">
            <a:blip r:embed="rId2"/>
            <a:srcRect l="4617" t="21996" r="6493" b="8821"/>
            <a:stretch/>
          </p:blipFill>
          <p:spPr>
            <a:xfrm>
              <a:off x="4444937" y="992850"/>
              <a:ext cx="4296917" cy="2508158"/>
            </a:xfrm>
            <a:prstGeom prst="rect">
              <a:avLst/>
            </a:prstGeom>
          </p:spPr>
        </p:pic>
        <p:pic>
          <p:nvPicPr>
            <p:cNvPr id="8" name="Picture 2" descr="DSC_1973B"/>
            <p:cNvPicPr>
              <a:picLocks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-17000"/>
                      </a14:imgEffect>
                      <a14:imgEffect>
                        <a14:brightnessContrast bright="8000" contrast="-1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810" b="6776"/>
            <a:stretch/>
          </p:blipFill>
          <p:spPr bwMode="auto">
            <a:xfrm>
              <a:off x="1" y="1032844"/>
              <a:ext cx="4463414" cy="2468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64DA085F-2C3C-4B16-9846-867D45A822AA}" type="slidenum">
              <a:rPr lang="en-ZA" smtClean="0"/>
              <a:t>‹#›</a:t>
            </a:fld>
            <a:endParaRPr lang="en-ZA"/>
          </a:p>
        </p:txBody>
      </p:sp>
      <p:sp>
        <p:nvSpPr>
          <p:cNvPr id="2" name="Rectangle 1"/>
          <p:cNvSpPr/>
          <p:nvPr userDrawn="1"/>
        </p:nvSpPr>
        <p:spPr>
          <a:xfrm>
            <a:off x="1" y="632112"/>
            <a:ext cx="9144000" cy="427981"/>
          </a:xfrm>
          <a:custGeom>
            <a:avLst/>
            <a:gdLst>
              <a:gd name="connsiteX0" fmla="*/ 0 w 9144000"/>
              <a:gd name="connsiteY0" fmla="*/ 0 h 420624"/>
              <a:gd name="connsiteX1" fmla="*/ 9144000 w 9144000"/>
              <a:gd name="connsiteY1" fmla="*/ 0 h 420624"/>
              <a:gd name="connsiteX2" fmla="*/ 9144000 w 9144000"/>
              <a:gd name="connsiteY2" fmla="*/ 420624 h 420624"/>
              <a:gd name="connsiteX3" fmla="*/ 0 w 9144000"/>
              <a:gd name="connsiteY3" fmla="*/ 420624 h 420624"/>
              <a:gd name="connsiteX4" fmla="*/ 0 w 9144000"/>
              <a:gd name="connsiteY4" fmla="*/ 0 h 420624"/>
              <a:gd name="connsiteX0" fmla="*/ 0 w 9144000"/>
              <a:gd name="connsiteY0" fmla="*/ 0 h 420624"/>
              <a:gd name="connsiteX1" fmla="*/ 9144000 w 9144000"/>
              <a:gd name="connsiteY1" fmla="*/ 0 h 420624"/>
              <a:gd name="connsiteX2" fmla="*/ 9144000 w 9144000"/>
              <a:gd name="connsiteY2" fmla="*/ 420624 h 420624"/>
              <a:gd name="connsiteX3" fmla="*/ 1915296 w 9144000"/>
              <a:gd name="connsiteY3" fmla="*/ 418212 h 420624"/>
              <a:gd name="connsiteX4" fmla="*/ 0 w 9144000"/>
              <a:gd name="connsiteY4" fmla="*/ 420624 h 420624"/>
              <a:gd name="connsiteX5" fmla="*/ 0 w 9144000"/>
              <a:gd name="connsiteY5" fmla="*/ 0 h 420624"/>
              <a:gd name="connsiteX0" fmla="*/ 0 w 9144000"/>
              <a:gd name="connsiteY0" fmla="*/ 0 h 420624"/>
              <a:gd name="connsiteX1" fmla="*/ 9144000 w 9144000"/>
              <a:gd name="connsiteY1" fmla="*/ 0 h 420624"/>
              <a:gd name="connsiteX2" fmla="*/ 9144000 w 9144000"/>
              <a:gd name="connsiteY2" fmla="*/ 420624 h 420624"/>
              <a:gd name="connsiteX3" fmla="*/ 1828798 w 9144000"/>
              <a:gd name="connsiteY3" fmla="*/ 195790 h 420624"/>
              <a:gd name="connsiteX4" fmla="*/ 0 w 9144000"/>
              <a:gd name="connsiteY4" fmla="*/ 420624 h 420624"/>
              <a:gd name="connsiteX5" fmla="*/ 0 w 9144000"/>
              <a:gd name="connsiteY5" fmla="*/ 0 h 420624"/>
              <a:gd name="connsiteX0" fmla="*/ 0 w 9144000"/>
              <a:gd name="connsiteY0" fmla="*/ 0 h 420624"/>
              <a:gd name="connsiteX1" fmla="*/ 9144000 w 9144000"/>
              <a:gd name="connsiteY1" fmla="*/ 0 h 420624"/>
              <a:gd name="connsiteX2" fmla="*/ 9144000 w 9144000"/>
              <a:gd name="connsiteY2" fmla="*/ 420624 h 420624"/>
              <a:gd name="connsiteX3" fmla="*/ 1828798 w 9144000"/>
              <a:gd name="connsiteY3" fmla="*/ 195790 h 420624"/>
              <a:gd name="connsiteX4" fmla="*/ 0 w 9144000"/>
              <a:gd name="connsiteY4" fmla="*/ 420624 h 420624"/>
              <a:gd name="connsiteX5" fmla="*/ 0 w 9144000"/>
              <a:gd name="connsiteY5" fmla="*/ 0 h 420624"/>
              <a:gd name="connsiteX0" fmla="*/ 0 w 9144000"/>
              <a:gd name="connsiteY0" fmla="*/ 0 h 420624"/>
              <a:gd name="connsiteX1" fmla="*/ 9144000 w 9144000"/>
              <a:gd name="connsiteY1" fmla="*/ 0 h 420624"/>
              <a:gd name="connsiteX2" fmla="*/ 9144000 w 9144000"/>
              <a:gd name="connsiteY2" fmla="*/ 420624 h 420624"/>
              <a:gd name="connsiteX3" fmla="*/ 1828798 w 9144000"/>
              <a:gd name="connsiteY3" fmla="*/ 195790 h 420624"/>
              <a:gd name="connsiteX4" fmla="*/ 0 w 9144000"/>
              <a:gd name="connsiteY4" fmla="*/ 420624 h 420624"/>
              <a:gd name="connsiteX5" fmla="*/ 0 w 9144000"/>
              <a:gd name="connsiteY5" fmla="*/ 0 h 420624"/>
              <a:gd name="connsiteX0" fmla="*/ 0 w 9144000"/>
              <a:gd name="connsiteY0" fmla="*/ 0 h 420624"/>
              <a:gd name="connsiteX1" fmla="*/ 9144000 w 9144000"/>
              <a:gd name="connsiteY1" fmla="*/ 0 h 420624"/>
              <a:gd name="connsiteX2" fmla="*/ 9144000 w 9144000"/>
              <a:gd name="connsiteY2" fmla="*/ 420624 h 420624"/>
              <a:gd name="connsiteX3" fmla="*/ 1828798 w 9144000"/>
              <a:gd name="connsiteY3" fmla="*/ 195790 h 420624"/>
              <a:gd name="connsiteX4" fmla="*/ 0 w 9144000"/>
              <a:gd name="connsiteY4" fmla="*/ 420624 h 420624"/>
              <a:gd name="connsiteX5" fmla="*/ 0 w 9144000"/>
              <a:gd name="connsiteY5" fmla="*/ 0 h 420624"/>
              <a:gd name="connsiteX0" fmla="*/ 0 w 9144000"/>
              <a:gd name="connsiteY0" fmla="*/ 0 h 420624"/>
              <a:gd name="connsiteX1" fmla="*/ 9144000 w 9144000"/>
              <a:gd name="connsiteY1" fmla="*/ 0 h 420624"/>
              <a:gd name="connsiteX2" fmla="*/ 9144000 w 9144000"/>
              <a:gd name="connsiteY2" fmla="*/ 420624 h 420624"/>
              <a:gd name="connsiteX3" fmla="*/ 1828798 w 9144000"/>
              <a:gd name="connsiteY3" fmla="*/ 195790 h 420624"/>
              <a:gd name="connsiteX4" fmla="*/ 0 w 9144000"/>
              <a:gd name="connsiteY4" fmla="*/ 420624 h 420624"/>
              <a:gd name="connsiteX5" fmla="*/ 0 w 9144000"/>
              <a:gd name="connsiteY5" fmla="*/ 0 h 420624"/>
              <a:gd name="connsiteX0" fmla="*/ 24714 w 9168714"/>
              <a:gd name="connsiteY0" fmla="*/ 0 h 593618"/>
              <a:gd name="connsiteX1" fmla="*/ 9168714 w 9168714"/>
              <a:gd name="connsiteY1" fmla="*/ 0 h 593618"/>
              <a:gd name="connsiteX2" fmla="*/ 9168714 w 9168714"/>
              <a:gd name="connsiteY2" fmla="*/ 420624 h 593618"/>
              <a:gd name="connsiteX3" fmla="*/ 1853512 w 9168714"/>
              <a:gd name="connsiteY3" fmla="*/ 195790 h 593618"/>
              <a:gd name="connsiteX4" fmla="*/ 0 w 9168714"/>
              <a:gd name="connsiteY4" fmla="*/ 593618 h 593618"/>
              <a:gd name="connsiteX5" fmla="*/ 24714 w 9168714"/>
              <a:gd name="connsiteY5" fmla="*/ 0 h 593618"/>
              <a:gd name="connsiteX0" fmla="*/ 24714 w 9168714"/>
              <a:gd name="connsiteY0" fmla="*/ 0 h 593618"/>
              <a:gd name="connsiteX1" fmla="*/ 9168714 w 9168714"/>
              <a:gd name="connsiteY1" fmla="*/ 0 h 593618"/>
              <a:gd name="connsiteX2" fmla="*/ 9168714 w 9168714"/>
              <a:gd name="connsiteY2" fmla="*/ 420624 h 593618"/>
              <a:gd name="connsiteX3" fmla="*/ 5572897 w 9168714"/>
              <a:gd name="connsiteY3" fmla="*/ 282288 h 593618"/>
              <a:gd name="connsiteX4" fmla="*/ 1853512 w 9168714"/>
              <a:gd name="connsiteY4" fmla="*/ 195790 h 593618"/>
              <a:gd name="connsiteX5" fmla="*/ 0 w 9168714"/>
              <a:gd name="connsiteY5" fmla="*/ 593618 h 593618"/>
              <a:gd name="connsiteX6" fmla="*/ 24714 w 9168714"/>
              <a:gd name="connsiteY6" fmla="*/ 0 h 593618"/>
              <a:gd name="connsiteX0" fmla="*/ 24714 w 9168714"/>
              <a:gd name="connsiteY0" fmla="*/ 0 h 593618"/>
              <a:gd name="connsiteX1" fmla="*/ 9168714 w 9168714"/>
              <a:gd name="connsiteY1" fmla="*/ 0 h 593618"/>
              <a:gd name="connsiteX2" fmla="*/ 9168714 w 9168714"/>
              <a:gd name="connsiteY2" fmla="*/ 420624 h 593618"/>
              <a:gd name="connsiteX3" fmla="*/ 5572897 w 9168714"/>
              <a:gd name="connsiteY3" fmla="*/ 393499 h 593618"/>
              <a:gd name="connsiteX4" fmla="*/ 1853512 w 9168714"/>
              <a:gd name="connsiteY4" fmla="*/ 195790 h 593618"/>
              <a:gd name="connsiteX5" fmla="*/ 0 w 9168714"/>
              <a:gd name="connsiteY5" fmla="*/ 593618 h 593618"/>
              <a:gd name="connsiteX6" fmla="*/ 24714 w 9168714"/>
              <a:gd name="connsiteY6" fmla="*/ 0 h 593618"/>
              <a:gd name="connsiteX0" fmla="*/ 24714 w 9168714"/>
              <a:gd name="connsiteY0" fmla="*/ 0 h 593618"/>
              <a:gd name="connsiteX1" fmla="*/ 9168714 w 9168714"/>
              <a:gd name="connsiteY1" fmla="*/ 0 h 593618"/>
              <a:gd name="connsiteX2" fmla="*/ 9168714 w 9168714"/>
              <a:gd name="connsiteY2" fmla="*/ 420624 h 593618"/>
              <a:gd name="connsiteX3" fmla="*/ 5572897 w 9168714"/>
              <a:gd name="connsiteY3" fmla="*/ 393499 h 593618"/>
              <a:gd name="connsiteX4" fmla="*/ 1853512 w 9168714"/>
              <a:gd name="connsiteY4" fmla="*/ 195790 h 593618"/>
              <a:gd name="connsiteX5" fmla="*/ 0 w 9168714"/>
              <a:gd name="connsiteY5" fmla="*/ 593618 h 593618"/>
              <a:gd name="connsiteX6" fmla="*/ 24714 w 9168714"/>
              <a:gd name="connsiteY6" fmla="*/ 0 h 593618"/>
              <a:gd name="connsiteX0" fmla="*/ 24714 w 9168714"/>
              <a:gd name="connsiteY0" fmla="*/ 0 h 593618"/>
              <a:gd name="connsiteX1" fmla="*/ 9168714 w 9168714"/>
              <a:gd name="connsiteY1" fmla="*/ 0 h 593618"/>
              <a:gd name="connsiteX2" fmla="*/ 9168714 w 9168714"/>
              <a:gd name="connsiteY2" fmla="*/ 420624 h 593618"/>
              <a:gd name="connsiteX3" fmla="*/ 5572897 w 9168714"/>
              <a:gd name="connsiteY3" fmla="*/ 356428 h 593618"/>
              <a:gd name="connsiteX4" fmla="*/ 1853512 w 9168714"/>
              <a:gd name="connsiteY4" fmla="*/ 195790 h 593618"/>
              <a:gd name="connsiteX5" fmla="*/ 0 w 9168714"/>
              <a:gd name="connsiteY5" fmla="*/ 593618 h 593618"/>
              <a:gd name="connsiteX6" fmla="*/ 24714 w 9168714"/>
              <a:gd name="connsiteY6" fmla="*/ 0 h 593618"/>
              <a:gd name="connsiteX0" fmla="*/ 24714 w 9168714"/>
              <a:gd name="connsiteY0" fmla="*/ 0 h 593618"/>
              <a:gd name="connsiteX1" fmla="*/ 9168714 w 9168714"/>
              <a:gd name="connsiteY1" fmla="*/ 0 h 593618"/>
              <a:gd name="connsiteX2" fmla="*/ 9168714 w 9168714"/>
              <a:gd name="connsiteY2" fmla="*/ 420624 h 593618"/>
              <a:gd name="connsiteX3" fmla="*/ 5572897 w 9168714"/>
              <a:gd name="connsiteY3" fmla="*/ 356428 h 593618"/>
              <a:gd name="connsiteX4" fmla="*/ 1853512 w 9168714"/>
              <a:gd name="connsiteY4" fmla="*/ 195790 h 593618"/>
              <a:gd name="connsiteX5" fmla="*/ 0 w 9168714"/>
              <a:gd name="connsiteY5" fmla="*/ 593618 h 593618"/>
              <a:gd name="connsiteX6" fmla="*/ 24714 w 9168714"/>
              <a:gd name="connsiteY6" fmla="*/ 0 h 593618"/>
              <a:gd name="connsiteX0" fmla="*/ 24714 w 9168714"/>
              <a:gd name="connsiteY0" fmla="*/ 0 h 593618"/>
              <a:gd name="connsiteX1" fmla="*/ 9168714 w 9168714"/>
              <a:gd name="connsiteY1" fmla="*/ 0 h 593618"/>
              <a:gd name="connsiteX2" fmla="*/ 9168714 w 9168714"/>
              <a:gd name="connsiteY2" fmla="*/ 420624 h 593618"/>
              <a:gd name="connsiteX3" fmla="*/ 5572897 w 9168714"/>
              <a:gd name="connsiteY3" fmla="*/ 356428 h 593618"/>
              <a:gd name="connsiteX4" fmla="*/ 1853512 w 9168714"/>
              <a:gd name="connsiteY4" fmla="*/ 195790 h 593618"/>
              <a:gd name="connsiteX5" fmla="*/ 0 w 9168714"/>
              <a:gd name="connsiteY5" fmla="*/ 593618 h 593618"/>
              <a:gd name="connsiteX6" fmla="*/ 24714 w 9168714"/>
              <a:gd name="connsiteY6" fmla="*/ 0 h 593618"/>
              <a:gd name="connsiteX0" fmla="*/ 24714 w 9168714"/>
              <a:gd name="connsiteY0" fmla="*/ 0 h 1050818"/>
              <a:gd name="connsiteX1" fmla="*/ 9168714 w 9168714"/>
              <a:gd name="connsiteY1" fmla="*/ 0 h 1050818"/>
              <a:gd name="connsiteX2" fmla="*/ 9168714 w 9168714"/>
              <a:gd name="connsiteY2" fmla="*/ 420624 h 1050818"/>
              <a:gd name="connsiteX3" fmla="*/ 5572897 w 9168714"/>
              <a:gd name="connsiteY3" fmla="*/ 356428 h 1050818"/>
              <a:gd name="connsiteX4" fmla="*/ 1853512 w 9168714"/>
              <a:gd name="connsiteY4" fmla="*/ 195790 h 1050818"/>
              <a:gd name="connsiteX5" fmla="*/ 0 w 9168714"/>
              <a:gd name="connsiteY5" fmla="*/ 1050818 h 1050818"/>
              <a:gd name="connsiteX6" fmla="*/ 24714 w 9168714"/>
              <a:gd name="connsiteY6" fmla="*/ 0 h 1050818"/>
              <a:gd name="connsiteX0" fmla="*/ 24714 w 9168714"/>
              <a:gd name="connsiteY0" fmla="*/ 0 h 1050818"/>
              <a:gd name="connsiteX1" fmla="*/ 9168714 w 9168714"/>
              <a:gd name="connsiteY1" fmla="*/ 0 h 1050818"/>
              <a:gd name="connsiteX2" fmla="*/ 9168714 w 9168714"/>
              <a:gd name="connsiteY2" fmla="*/ 420624 h 1050818"/>
              <a:gd name="connsiteX3" fmla="*/ 5572897 w 9168714"/>
              <a:gd name="connsiteY3" fmla="*/ 356428 h 1050818"/>
              <a:gd name="connsiteX4" fmla="*/ 1853512 w 9168714"/>
              <a:gd name="connsiteY4" fmla="*/ 195790 h 1050818"/>
              <a:gd name="connsiteX5" fmla="*/ 0 w 9168714"/>
              <a:gd name="connsiteY5" fmla="*/ 1050818 h 1050818"/>
              <a:gd name="connsiteX6" fmla="*/ 24714 w 9168714"/>
              <a:gd name="connsiteY6" fmla="*/ 0 h 1050818"/>
              <a:gd name="connsiteX0" fmla="*/ 24714 w 9168714"/>
              <a:gd name="connsiteY0" fmla="*/ 0 h 1050818"/>
              <a:gd name="connsiteX1" fmla="*/ 9168714 w 9168714"/>
              <a:gd name="connsiteY1" fmla="*/ 0 h 1050818"/>
              <a:gd name="connsiteX2" fmla="*/ 9168714 w 9168714"/>
              <a:gd name="connsiteY2" fmla="*/ 420624 h 1050818"/>
              <a:gd name="connsiteX3" fmla="*/ 5572897 w 9168714"/>
              <a:gd name="connsiteY3" fmla="*/ 356428 h 1050818"/>
              <a:gd name="connsiteX4" fmla="*/ 1853512 w 9168714"/>
              <a:gd name="connsiteY4" fmla="*/ 195790 h 1050818"/>
              <a:gd name="connsiteX5" fmla="*/ 0 w 9168714"/>
              <a:gd name="connsiteY5" fmla="*/ 1050818 h 1050818"/>
              <a:gd name="connsiteX6" fmla="*/ 24714 w 9168714"/>
              <a:gd name="connsiteY6" fmla="*/ 0 h 1050818"/>
              <a:gd name="connsiteX0" fmla="*/ 24714 w 9168714"/>
              <a:gd name="connsiteY0" fmla="*/ 0 h 1050818"/>
              <a:gd name="connsiteX1" fmla="*/ 9168714 w 9168714"/>
              <a:gd name="connsiteY1" fmla="*/ 0 h 1050818"/>
              <a:gd name="connsiteX2" fmla="*/ 9168714 w 9168714"/>
              <a:gd name="connsiteY2" fmla="*/ 420624 h 1050818"/>
              <a:gd name="connsiteX3" fmla="*/ 5572897 w 9168714"/>
              <a:gd name="connsiteY3" fmla="*/ 356428 h 1050818"/>
              <a:gd name="connsiteX4" fmla="*/ 1853512 w 9168714"/>
              <a:gd name="connsiteY4" fmla="*/ 195790 h 1050818"/>
              <a:gd name="connsiteX5" fmla="*/ 0 w 9168714"/>
              <a:gd name="connsiteY5" fmla="*/ 1050818 h 1050818"/>
              <a:gd name="connsiteX6" fmla="*/ 24714 w 9168714"/>
              <a:gd name="connsiteY6" fmla="*/ 0 h 1050818"/>
              <a:gd name="connsiteX0" fmla="*/ 24714 w 9168714"/>
              <a:gd name="connsiteY0" fmla="*/ 0 h 1050818"/>
              <a:gd name="connsiteX1" fmla="*/ 9168714 w 9168714"/>
              <a:gd name="connsiteY1" fmla="*/ 0 h 1050818"/>
              <a:gd name="connsiteX2" fmla="*/ 9168714 w 9168714"/>
              <a:gd name="connsiteY2" fmla="*/ 420624 h 1050818"/>
              <a:gd name="connsiteX3" fmla="*/ 5572897 w 9168714"/>
              <a:gd name="connsiteY3" fmla="*/ 356428 h 1050818"/>
              <a:gd name="connsiteX4" fmla="*/ 1853512 w 9168714"/>
              <a:gd name="connsiteY4" fmla="*/ 195790 h 1050818"/>
              <a:gd name="connsiteX5" fmla="*/ 0 w 9168714"/>
              <a:gd name="connsiteY5" fmla="*/ 1050818 h 1050818"/>
              <a:gd name="connsiteX6" fmla="*/ 24714 w 9168714"/>
              <a:gd name="connsiteY6" fmla="*/ 0 h 1050818"/>
              <a:gd name="connsiteX0" fmla="*/ 24714 w 9168714"/>
              <a:gd name="connsiteY0" fmla="*/ 0 h 1050818"/>
              <a:gd name="connsiteX1" fmla="*/ 9168714 w 9168714"/>
              <a:gd name="connsiteY1" fmla="*/ 0 h 1050818"/>
              <a:gd name="connsiteX2" fmla="*/ 9168714 w 9168714"/>
              <a:gd name="connsiteY2" fmla="*/ 420624 h 1050818"/>
              <a:gd name="connsiteX3" fmla="*/ 7933037 w 9168714"/>
              <a:gd name="connsiteY3" fmla="*/ 393499 h 1050818"/>
              <a:gd name="connsiteX4" fmla="*/ 5572897 w 9168714"/>
              <a:gd name="connsiteY4" fmla="*/ 356428 h 1050818"/>
              <a:gd name="connsiteX5" fmla="*/ 1853512 w 9168714"/>
              <a:gd name="connsiteY5" fmla="*/ 195790 h 1050818"/>
              <a:gd name="connsiteX6" fmla="*/ 0 w 9168714"/>
              <a:gd name="connsiteY6" fmla="*/ 1050818 h 1050818"/>
              <a:gd name="connsiteX7" fmla="*/ 24714 w 9168714"/>
              <a:gd name="connsiteY7" fmla="*/ 0 h 1050818"/>
              <a:gd name="connsiteX0" fmla="*/ 24714 w 9168714"/>
              <a:gd name="connsiteY0" fmla="*/ 0 h 1050818"/>
              <a:gd name="connsiteX1" fmla="*/ 9168714 w 9168714"/>
              <a:gd name="connsiteY1" fmla="*/ 0 h 1050818"/>
              <a:gd name="connsiteX2" fmla="*/ 9168714 w 9168714"/>
              <a:gd name="connsiteY2" fmla="*/ 420624 h 1050818"/>
              <a:gd name="connsiteX3" fmla="*/ 7933037 w 9168714"/>
              <a:gd name="connsiteY3" fmla="*/ 393499 h 1050818"/>
              <a:gd name="connsiteX4" fmla="*/ 5572897 w 9168714"/>
              <a:gd name="connsiteY4" fmla="*/ 356428 h 1050818"/>
              <a:gd name="connsiteX5" fmla="*/ 1853512 w 9168714"/>
              <a:gd name="connsiteY5" fmla="*/ 195790 h 1050818"/>
              <a:gd name="connsiteX6" fmla="*/ 0 w 9168714"/>
              <a:gd name="connsiteY6" fmla="*/ 1050818 h 1050818"/>
              <a:gd name="connsiteX7" fmla="*/ 24714 w 9168714"/>
              <a:gd name="connsiteY7" fmla="*/ 0 h 1050818"/>
              <a:gd name="connsiteX0" fmla="*/ 24714 w 9168714"/>
              <a:gd name="connsiteY0" fmla="*/ 0 h 1050818"/>
              <a:gd name="connsiteX1" fmla="*/ 9168714 w 9168714"/>
              <a:gd name="connsiteY1" fmla="*/ 0 h 1050818"/>
              <a:gd name="connsiteX2" fmla="*/ 9168714 w 9168714"/>
              <a:gd name="connsiteY2" fmla="*/ 420624 h 1050818"/>
              <a:gd name="connsiteX3" fmla="*/ 7933037 w 9168714"/>
              <a:gd name="connsiteY3" fmla="*/ 393499 h 1050818"/>
              <a:gd name="connsiteX4" fmla="*/ 5572897 w 9168714"/>
              <a:gd name="connsiteY4" fmla="*/ 356428 h 1050818"/>
              <a:gd name="connsiteX5" fmla="*/ 1210961 w 9168714"/>
              <a:gd name="connsiteY5" fmla="*/ 257574 h 1050818"/>
              <a:gd name="connsiteX6" fmla="*/ 0 w 9168714"/>
              <a:gd name="connsiteY6" fmla="*/ 1050818 h 1050818"/>
              <a:gd name="connsiteX7" fmla="*/ 24714 w 9168714"/>
              <a:gd name="connsiteY7" fmla="*/ 0 h 1050818"/>
              <a:gd name="connsiteX0" fmla="*/ 24714 w 9168714"/>
              <a:gd name="connsiteY0" fmla="*/ 0 h 1050818"/>
              <a:gd name="connsiteX1" fmla="*/ 9168714 w 9168714"/>
              <a:gd name="connsiteY1" fmla="*/ 0 h 1050818"/>
              <a:gd name="connsiteX2" fmla="*/ 9168714 w 9168714"/>
              <a:gd name="connsiteY2" fmla="*/ 420624 h 1050818"/>
              <a:gd name="connsiteX3" fmla="*/ 7933037 w 9168714"/>
              <a:gd name="connsiteY3" fmla="*/ 393499 h 1050818"/>
              <a:gd name="connsiteX4" fmla="*/ 5572897 w 9168714"/>
              <a:gd name="connsiteY4" fmla="*/ 356428 h 1050818"/>
              <a:gd name="connsiteX5" fmla="*/ 1643448 w 9168714"/>
              <a:gd name="connsiteY5" fmla="*/ 257574 h 1050818"/>
              <a:gd name="connsiteX6" fmla="*/ 0 w 9168714"/>
              <a:gd name="connsiteY6" fmla="*/ 1050818 h 1050818"/>
              <a:gd name="connsiteX7" fmla="*/ 24714 w 9168714"/>
              <a:gd name="connsiteY7" fmla="*/ 0 h 1050818"/>
              <a:gd name="connsiteX0" fmla="*/ 24714 w 9168714"/>
              <a:gd name="connsiteY0" fmla="*/ 0 h 1054678"/>
              <a:gd name="connsiteX1" fmla="*/ 9168714 w 9168714"/>
              <a:gd name="connsiteY1" fmla="*/ 0 h 1054678"/>
              <a:gd name="connsiteX2" fmla="*/ 9168714 w 9168714"/>
              <a:gd name="connsiteY2" fmla="*/ 420624 h 1054678"/>
              <a:gd name="connsiteX3" fmla="*/ 7933037 w 9168714"/>
              <a:gd name="connsiteY3" fmla="*/ 393499 h 1054678"/>
              <a:gd name="connsiteX4" fmla="*/ 5572897 w 9168714"/>
              <a:gd name="connsiteY4" fmla="*/ 356428 h 1054678"/>
              <a:gd name="connsiteX5" fmla="*/ 0 w 9168714"/>
              <a:gd name="connsiteY5" fmla="*/ 1050818 h 1054678"/>
              <a:gd name="connsiteX6" fmla="*/ 24714 w 9168714"/>
              <a:gd name="connsiteY6" fmla="*/ 0 h 1054678"/>
              <a:gd name="connsiteX0" fmla="*/ 24714 w 9168714"/>
              <a:gd name="connsiteY0" fmla="*/ 0 h 1055679"/>
              <a:gd name="connsiteX1" fmla="*/ 9168714 w 9168714"/>
              <a:gd name="connsiteY1" fmla="*/ 0 h 1055679"/>
              <a:gd name="connsiteX2" fmla="*/ 9168714 w 9168714"/>
              <a:gd name="connsiteY2" fmla="*/ 420624 h 1055679"/>
              <a:gd name="connsiteX3" fmla="*/ 7933037 w 9168714"/>
              <a:gd name="connsiteY3" fmla="*/ 393499 h 1055679"/>
              <a:gd name="connsiteX4" fmla="*/ 0 w 9168714"/>
              <a:gd name="connsiteY4" fmla="*/ 1050818 h 1055679"/>
              <a:gd name="connsiteX5" fmla="*/ 24714 w 9168714"/>
              <a:gd name="connsiteY5" fmla="*/ 0 h 1055679"/>
              <a:gd name="connsiteX0" fmla="*/ 24714 w 9168714"/>
              <a:gd name="connsiteY0" fmla="*/ 0 h 1057218"/>
              <a:gd name="connsiteX1" fmla="*/ 9168714 w 9168714"/>
              <a:gd name="connsiteY1" fmla="*/ 0 h 1057218"/>
              <a:gd name="connsiteX2" fmla="*/ 9168714 w 9168714"/>
              <a:gd name="connsiteY2" fmla="*/ 420624 h 1057218"/>
              <a:gd name="connsiteX3" fmla="*/ 0 w 9168714"/>
              <a:gd name="connsiteY3" fmla="*/ 1050818 h 1057218"/>
              <a:gd name="connsiteX4" fmla="*/ 24714 w 9168714"/>
              <a:gd name="connsiteY4" fmla="*/ 0 h 1057218"/>
              <a:gd name="connsiteX0" fmla="*/ 0 w 9144000"/>
              <a:gd name="connsiteY0" fmla="*/ 0 h 508275"/>
              <a:gd name="connsiteX1" fmla="*/ 9144000 w 9144000"/>
              <a:gd name="connsiteY1" fmla="*/ 0 h 508275"/>
              <a:gd name="connsiteX2" fmla="*/ 9144000 w 9144000"/>
              <a:gd name="connsiteY2" fmla="*/ 420624 h 508275"/>
              <a:gd name="connsiteX3" fmla="*/ 24713 w 9144000"/>
              <a:gd name="connsiteY3" fmla="*/ 395910 h 508275"/>
              <a:gd name="connsiteX4" fmla="*/ 0 w 9144000"/>
              <a:gd name="connsiteY4" fmla="*/ 0 h 508275"/>
              <a:gd name="connsiteX0" fmla="*/ 0 w 9144000"/>
              <a:gd name="connsiteY0" fmla="*/ 0 h 483276"/>
              <a:gd name="connsiteX1" fmla="*/ 9144000 w 9144000"/>
              <a:gd name="connsiteY1" fmla="*/ 0 h 483276"/>
              <a:gd name="connsiteX2" fmla="*/ 9144000 w 9144000"/>
              <a:gd name="connsiteY2" fmla="*/ 420624 h 483276"/>
              <a:gd name="connsiteX3" fmla="*/ 24713 w 9144000"/>
              <a:gd name="connsiteY3" fmla="*/ 395910 h 483276"/>
              <a:gd name="connsiteX4" fmla="*/ 0 w 9144000"/>
              <a:gd name="connsiteY4" fmla="*/ 0 h 483276"/>
              <a:gd name="connsiteX0" fmla="*/ 0 w 9144000"/>
              <a:gd name="connsiteY0" fmla="*/ 0 h 425098"/>
              <a:gd name="connsiteX1" fmla="*/ 9144000 w 9144000"/>
              <a:gd name="connsiteY1" fmla="*/ 0 h 425098"/>
              <a:gd name="connsiteX2" fmla="*/ 9144000 w 9144000"/>
              <a:gd name="connsiteY2" fmla="*/ 420624 h 425098"/>
              <a:gd name="connsiteX3" fmla="*/ 24713 w 9144000"/>
              <a:gd name="connsiteY3" fmla="*/ 395910 h 425098"/>
              <a:gd name="connsiteX4" fmla="*/ 0 w 9144000"/>
              <a:gd name="connsiteY4" fmla="*/ 0 h 425098"/>
              <a:gd name="connsiteX0" fmla="*/ 0 w 9144000"/>
              <a:gd name="connsiteY0" fmla="*/ 0 h 427981"/>
              <a:gd name="connsiteX1" fmla="*/ 9144000 w 9144000"/>
              <a:gd name="connsiteY1" fmla="*/ 0 h 427981"/>
              <a:gd name="connsiteX2" fmla="*/ 9144000 w 9144000"/>
              <a:gd name="connsiteY2" fmla="*/ 420624 h 427981"/>
              <a:gd name="connsiteX3" fmla="*/ 24713 w 9144000"/>
              <a:gd name="connsiteY3" fmla="*/ 395910 h 427981"/>
              <a:gd name="connsiteX4" fmla="*/ 0 w 9144000"/>
              <a:gd name="connsiteY4" fmla="*/ 0 h 427981"/>
              <a:gd name="connsiteX0" fmla="*/ 0 w 9144000"/>
              <a:gd name="connsiteY0" fmla="*/ 0 h 427981"/>
              <a:gd name="connsiteX1" fmla="*/ 9144000 w 9144000"/>
              <a:gd name="connsiteY1" fmla="*/ 0 h 427981"/>
              <a:gd name="connsiteX2" fmla="*/ 9144000 w 9144000"/>
              <a:gd name="connsiteY2" fmla="*/ 420624 h 427981"/>
              <a:gd name="connsiteX3" fmla="*/ 0 w 9144000"/>
              <a:gd name="connsiteY3" fmla="*/ 395910 h 427981"/>
              <a:gd name="connsiteX4" fmla="*/ 0 w 9144000"/>
              <a:gd name="connsiteY4" fmla="*/ 0 h 427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427981">
                <a:moveTo>
                  <a:pt x="0" y="0"/>
                </a:moveTo>
                <a:lnTo>
                  <a:pt x="9144000" y="0"/>
                </a:lnTo>
                <a:lnTo>
                  <a:pt x="9144000" y="420624"/>
                </a:lnTo>
                <a:cubicBezTo>
                  <a:pt x="7603524" y="447479"/>
                  <a:pt x="1499286" y="391874"/>
                  <a:pt x="0" y="395910"/>
                </a:cubicBez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8" name="Rectangle 17"/>
          <p:cNvSpPr/>
          <p:nvPr userDrawn="1"/>
        </p:nvSpPr>
        <p:spPr>
          <a:xfrm rot="16200000">
            <a:off x="8318695" y="612220"/>
            <a:ext cx="429768" cy="429768"/>
          </a:xfrm>
          <a:prstGeom prst="rect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3501008"/>
            <a:ext cx="8741664" cy="0"/>
          </a:xfrm>
          <a:prstGeom prst="line">
            <a:avLst/>
          </a:prstGeom>
          <a:ln w="571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 userDrawn="1"/>
        </p:nvSpPr>
        <p:spPr>
          <a:xfrm rot="16200000">
            <a:off x="8406735" y="-123551"/>
            <a:ext cx="182666" cy="429768"/>
          </a:xfrm>
          <a:prstGeom prst="rect">
            <a:avLst/>
          </a:prstGeom>
          <a:solidFill>
            <a:srgbClr val="FF9900"/>
          </a:solidFill>
          <a:ln>
            <a:solidFill>
              <a:srgbClr val="FF99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11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31" y="116633"/>
            <a:ext cx="2126713" cy="797242"/>
          </a:xfrm>
          <a:prstGeom prst="rect">
            <a:avLst/>
          </a:prstGeom>
        </p:spPr>
      </p:pic>
      <p:pic>
        <p:nvPicPr>
          <p:cNvPr id="12" name="Picture 615" descr="C:\Users\Katlego\Desktop\UL Log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-50634"/>
            <a:ext cx="1280941" cy="1103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 userDrawn="1"/>
        </p:nvSpPr>
        <p:spPr>
          <a:xfrm rot="16200000">
            <a:off x="-1536039" y="5064297"/>
            <a:ext cx="3213112" cy="141030"/>
          </a:xfrm>
          <a:prstGeom prst="rect">
            <a:avLst/>
          </a:prstGeom>
          <a:solidFill>
            <a:srgbClr val="FF9900"/>
          </a:solidFill>
          <a:ln>
            <a:solidFill>
              <a:srgbClr val="FF99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1" name="Rectangle 14"/>
          <p:cNvSpPr/>
          <p:nvPr userDrawn="1"/>
        </p:nvSpPr>
        <p:spPr>
          <a:xfrm flipH="1">
            <a:off x="-12544" y="6153727"/>
            <a:ext cx="8748463" cy="731520"/>
          </a:xfrm>
          <a:custGeom>
            <a:avLst/>
            <a:gdLst>
              <a:gd name="connsiteX0" fmla="*/ 0 w 9156803"/>
              <a:gd name="connsiteY0" fmla="*/ 0 h 648076"/>
              <a:gd name="connsiteX1" fmla="*/ 9156803 w 9156803"/>
              <a:gd name="connsiteY1" fmla="*/ 0 h 648076"/>
              <a:gd name="connsiteX2" fmla="*/ 9156803 w 9156803"/>
              <a:gd name="connsiteY2" fmla="*/ 648076 h 648076"/>
              <a:gd name="connsiteX3" fmla="*/ 0 w 9156803"/>
              <a:gd name="connsiteY3" fmla="*/ 648076 h 648076"/>
              <a:gd name="connsiteX4" fmla="*/ 0 w 9156803"/>
              <a:gd name="connsiteY4" fmla="*/ 0 h 648076"/>
              <a:gd name="connsiteX0" fmla="*/ 0 w 9156803"/>
              <a:gd name="connsiteY0" fmla="*/ 14 h 648090"/>
              <a:gd name="connsiteX1" fmla="*/ 8346906 w 9156803"/>
              <a:gd name="connsiteY1" fmla="*/ 138638 h 648090"/>
              <a:gd name="connsiteX2" fmla="*/ 9156803 w 9156803"/>
              <a:gd name="connsiteY2" fmla="*/ 14 h 648090"/>
              <a:gd name="connsiteX3" fmla="*/ 9156803 w 9156803"/>
              <a:gd name="connsiteY3" fmla="*/ 648090 h 648090"/>
              <a:gd name="connsiteX4" fmla="*/ 0 w 9156803"/>
              <a:gd name="connsiteY4" fmla="*/ 648090 h 648090"/>
              <a:gd name="connsiteX5" fmla="*/ 0 w 9156803"/>
              <a:gd name="connsiteY5" fmla="*/ 14 h 648090"/>
              <a:gd name="connsiteX0" fmla="*/ 0 w 9156803"/>
              <a:gd name="connsiteY0" fmla="*/ 7 h 648083"/>
              <a:gd name="connsiteX1" fmla="*/ 8477535 w 9156803"/>
              <a:gd name="connsiteY1" fmla="*/ 321511 h 648083"/>
              <a:gd name="connsiteX2" fmla="*/ 9156803 w 9156803"/>
              <a:gd name="connsiteY2" fmla="*/ 7 h 648083"/>
              <a:gd name="connsiteX3" fmla="*/ 9156803 w 9156803"/>
              <a:gd name="connsiteY3" fmla="*/ 648083 h 648083"/>
              <a:gd name="connsiteX4" fmla="*/ 0 w 9156803"/>
              <a:gd name="connsiteY4" fmla="*/ 648083 h 648083"/>
              <a:gd name="connsiteX5" fmla="*/ 0 w 9156803"/>
              <a:gd name="connsiteY5" fmla="*/ 7 h 648083"/>
              <a:gd name="connsiteX0" fmla="*/ 0 w 9182929"/>
              <a:gd name="connsiteY0" fmla="*/ 326571 h 974647"/>
              <a:gd name="connsiteX1" fmla="*/ 8477535 w 9182929"/>
              <a:gd name="connsiteY1" fmla="*/ 648075 h 974647"/>
              <a:gd name="connsiteX2" fmla="*/ 9182929 w 9182929"/>
              <a:gd name="connsiteY2" fmla="*/ 0 h 974647"/>
              <a:gd name="connsiteX3" fmla="*/ 9156803 w 9182929"/>
              <a:gd name="connsiteY3" fmla="*/ 974647 h 974647"/>
              <a:gd name="connsiteX4" fmla="*/ 0 w 9182929"/>
              <a:gd name="connsiteY4" fmla="*/ 974647 h 974647"/>
              <a:gd name="connsiteX5" fmla="*/ 0 w 9182929"/>
              <a:gd name="connsiteY5" fmla="*/ 326571 h 974647"/>
              <a:gd name="connsiteX0" fmla="*/ 0 w 9182929"/>
              <a:gd name="connsiteY0" fmla="*/ 326571 h 974647"/>
              <a:gd name="connsiteX1" fmla="*/ 8477535 w 9182929"/>
              <a:gd name="connsiteY1" fmla="*/ 621949 h 974647"/>
              <a:gd name="connsiteX2" fmla="*/ 9182929 w 9182929"/>
              <a:gd name="connsiteY2" fmla="*/ 0 h 974647"/>
              <a:gd name="connsiteX3" fmla="*/ 9156803 w 9182929"/>
              <a:gd name="connsiteY3" fmla="*/ 974647 h 974647"/>
              <a:gd name="connsiteX4" fmla="*/ 0 w 9182929"/>
              <a:gd name="connsiteY4" fmla="*/ 974647 h 974647"/>
              <a:gd name="connsiteX5" fmla="*/ 0 w 9182929"/>
              <a:gd name="connsiteY5" fmla="*/ 326571 h 974647"/>
              <a:gd name="connsiteX0" fmla="*/ 0 w 9156803"/>
              <a:gd name="connsiteY0" fmla="*/ 326571 h 974647"/>
              <a:gd name="connsiteX1" fmla="*/ 8477535 w 9156803"/>
              <a:gd name="connsiteY1" fmla="*/ 621949 h 974647"/>
              <a:gd name="connsiteX2" fmla="*/ 9156289 w 9156803"/>
              <a:gd name="connsiteY2" fmla="*/ 0 h 974647"/>
              <a:gd name="connsiteX3" fmla="*/ 9156803 w 9156803"/>
              <a:gd name="connsiteY3" fmla="*/ 974647 h 974647"/>
              <a:gd name="connsiteX4" fmla="*/ 0 w 9156803"/>
              <a:gd name="connsiteY4" fmla="*/ 974647 h 974647"/>
              <a:gd name="connsiteX5" fmla="*/ 0 w 9156803"/>
              <a:gd name="connsiteY5" fmla="*/ 326571 h 974647"/>
              <a:gd name="connsiteX0" fmla="*/ 0 w 9156803"/>
              <a:gd name="connsiteY0" fmla="*/ 329896 h 977972"/>
              <a:gd name="connsiteX1" fmla="*/ 8477535 w 9156803"/>
              <a:gd name="connsiteY1" fmla="*/ 625274 h 977972"/>
              <a:gd name="connsiteX2" fmla="*/ 9152959 w 9156803"/>
              <a:gd name="connsiteY2" fmla="*/ 0 h 977972"/>
              <a:gd name="connsiteX3" fmla="*/ 9156803 w 9156803"/>
              <a:gd name="connsiteY3" fmla="*/ 977972 h 977972"/>
              <a:gd name="connsiteX4" fmla="*/ 0 w 9156803"/>
              <a:gd name="connsiteY4" fmla="*/ 977972 h 977972"/>
              <a:gd name="connsiteX5" fmla="*/ 0 w 9156803"/>
              <a:gd name="connsiteY5" fmla="*/ 329896 h 977972"/>
              <a:gd name="connsiteX0" fmla="*/ 0 w 9156803"/>
              <a:gd name="connsiteY0" fmla="*/ 329896 h 977972"/>
              <a:gd name="connsiteX1" fmla="*/ 8477535 w 9156803"/>
              <a:gd name="connsiteY1" fmla="*/ 625274 h 977972"/>
              <a:gd name="connsiteX2" fmla="*/ 9152959 w 9156803"/>
              <a:gd name="connsiteY2" fmla="*/ 0 h 977972"/>
              <a:gd name="connsiteX3" fmla="*/ 9156803 w 9156803"/>
              <a:gd name="connsiteY3" fmla="*/ 977972 h 977972"/>
              <a:gd name="connsiteX4" fmla="*/ 0 w 9156803"/>
              <a:gd name="connsiteY4" fmla="*/ 977972 h 977972"/>
              <a:gd name="connsiteX5" fmla="*/ 0 w 9156803"/>
              <a:gd name="connsiteY5" fmla="*/ 329896 h 977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56803" h="977972">
                <a:moveTo>
                  <a:pt x="0" y="329896"/>
                </a:moveTo>
                <a:cubicBezTo>
                  <a:pt x="2716988" y="328207"/>
                  <a:pt x="5760547" y="626963"/>
                  <a:pt x="8477535" y="625274"/>
                </a:cubicBezTo>
                <a:lnTo>
                  <a:pt x="9152959" y="0"/>
                </a:lnTo>
                <a:cubicBezTo>
                  <a:pt x="9153130" y="324882"/>
                  <a:pt x="9156632" y="653090"/>
                  <a:pt x="9156803" y="977972"/>
                </a:cubicBezTo>
                <a:lnTo>
                  <a:pt x="0" y="977972"/>
                </a:lnTo>
                <a:lnTo>
                  <a:pt x="0" y="329896"/>
                </a:lnTo>
                <a:close/>
              </a:path>
            </a:pathLst>
          </a:cu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9" name="Rectangle 18"/>
          <p:cNvSpPr/>
          <p:nvPr userDrawn="1"/>
        </p:nvSpPr>
        <p:spPr bwMode="auto">
          <a:xfrm>
            <a:off x="128487" y="3536826"/>
            <a:ext cx="8607432" cy="3213111"/>
          </a:xfrm>
          <a:prstGeom prst="rect">
            <a:avLst/>
          </a:prstGeom>
          <a:ln>
            <a:solidFill>
              <a:srgbClr val="FF99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541086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F5C70-A90D-4EFB-9B47-AAA387366534}" type="datetimeFigureOut">
              <a:rPr lang="en-ZA" smtClean="0"/>
              <a:t>2025/07/08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A085F-2C3C-4B16-9846-867D45A822A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647661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F5C70-A90D-4EFB-9B47-AAA387366534}" type="datetimeFigureOut">
              <a:rPr lang="en-ZA" smtClean="0"/>
              <a:t>2025/07/08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A085F-2C3C-4B16-9846-867D45A822A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284249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956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F5C70-A90D-4EFB-9B47-AAA387366534}" type="datetimeFigureOut">
              <a:rPr lang="en-ZA" smtClean="0"/>
              <a:t>2025/07/08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A085F-2C3C-4B16-9846-867D45A822A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251396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F5C70-A90D-4EFB-9B47-AAA387366534}" type="datetimeFigureOut">
              <a:rPr lang="en-ZA" smtClean="0"/>
              <a:t>2025/07/08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A085F-2C3C-4B16-9846-867D45A822A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52390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F5C70-A90D-4EFB-9B47-AAA387366534}" type="datetimeFigureOut">
              <a:rPr lang="en-ZA" smtClean="0"/>
              <a:t>2025/07/08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A085F-2C3C-4B16-9846-867D45A822A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35687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F5C70-A90D-4EFB-9B47-AAA387366534}" type="datetimeFigureOut">
              <a:rPr lang="en-ZA" smtClean="0"/>
              <a:t>2025/07/08</a:t>
            </a:fld>
            <a:endParaRPr lang="en-Z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A085F-2C3C-4B16-9846-867D45A822A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49336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F5C70-A90D-4EFB-9B47-AAA387366534}" type="datetimeFigureOut">
              <a:rPr lang="en-ZA" smtClean="0"/>
              <a:t>2025/07/08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A085F-2C3C-4B16-9846-867D45A822A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52746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F5C70-A90D-4EFB-9B47-AAA387366534}" type="datetimeFigureOut">
              <a:rPr lang="en-ZA" smtClean="0"/>
              <a:t>2025/07/08</a:t>
            </a:fld>
            <a:endParaRPr lang="en-Z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A085F-2C3C-4B16-9846-867D45A822A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039983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F5C70-A90D-4EFB-9B47-AAA387366534}" type="datetimeFigureOut">
              <a:rPr lang="en-ZA" smtClean="0"/>
              <a:t>2025/07/08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A085F-2C3C-4B16-9846-867D45A822A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8247550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F5C70-A90D-4EFB-9B47-AAA387366534}" type="datetimeFigureOut">
              <a:rPr lang="en-ZA" smtClean="0"/>
              <a:t>2025/07/08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A085F-2C3C-4B16-9846-867D45A822A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524969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6736080"/>
            <a:ext cx="9144000" cy="4572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9F5C70-A90D-4EFB-9B47-AAA387366534}" type="datetimeFigureOut">
              <a:rPr lang="en-ZA" smtClean="0"/>
              <a:t>2025/07/08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DA085F-2C3C-4B16-9846-867D45A822AA}" type="slidenum">
              <a:rPr lang="en-ZA" smtClean="0"/>
              <a:t>‹#›</a:t>
            </a:fld>
            <a:endParaRPr lang="en-ZA"/>
          </a:p>
        </p:txBody>
      </p:sp>
      <p:sp>
        <p:nvSpPr>
          <p:cNvPr id="11" name="Rectangle 10"/>
          <p:cNvSpPr/>
          <p:nvPr/>
        </p:nvSpPr>
        <p:spPr>
          <a:xfrm flipH="1">
            <a:off x="0" y="6766560"/>
            <a:ext cx="9144000" cy="9144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0"/>
            <a:ext cx="9144000" cy="648072"/>
            <a:chOff x="-36512" y="-27384"/>
            <a:chExt cx="9180512" cy="648072"/>
          </a:xfrm>
        </p:grpSpPr>
        <p:sp>
          <p:nvSpPr>
            <p:cNvPr id="9" name="Rectangle 8"/>
            <p:cNvSpPr/>
            <p:nvPr/>
          </p:nvSpPr>
          <p:spPr>
            <a:xfrm>
              <a:off x="-36512" y="324272"/>
              <a:ext cx="9180512" cy="296416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-36512" y="-27384"/>
              <a:ext cx="9180512" cy="56768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7728"/>
            <a:ext cx="8229600" cy="4956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pic>
        <p:nvPicPr>
          <p:cNvPr id="7" name="Picture 615" descr="C:\Users\Katlego\Desktop\UL Logo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5541" y="6401974"/>
            <a:ext cx="512964" cy="456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2160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000" kern="120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7" Type="http://schemas.openxmlformats.org/officeDocument/2006/relationships/image" Target="../media/image15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emf"/><Relationship Id="rId4" Type="http://schemas.openxmlformats.org/officeDocument/2006/relationships/oleObject" Target="../embeddings/oleObject3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emf"/><Relationship Id="rId4" Type="http://schemas.openxmlformats.org/officeDocument/2006/relationships/oleObject" Target="../embeddings/oleObject5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82909" y="3782712"/>
            <a:ext cx="8496944" cy="105612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400" b="1" dirty="0"/>
              <a:t>DFT-based evaluation of Li</a:t>
            </a:r>
            <a:r>
              <a:rPr lang="en-US" sz="2400" b="1" baseline="-25000" dirty="0"/>
              <a:t>2</a:t>
            </a:r>
            <a:r>
              <a:rPr lang="en-US" sz="2400" b="1" dirty="0"/>
              <a:t>MnO</a:t>
            </a:r>
            <a:r>
              <a:rPr lang="en-US" sz="2400" b="1" baseline="-25000" dirty="0"/>
              <a:t>3</a:t>
            </a:r>
            <a:r>
              <a:rPr lang="en-US" sz="2400" b="1" dirty="0"/>
              <a:t> as a promising cathode coating material for lithium-ion batteries</a:t>
            </a:r>
            <a:endParaRPr lang="en-US" sz="2400" dirty="0"/>
          </a:p>
          <a:p>
            <a:pPr marL="0" indent="0" algn="ctr">
              <a:buNone/>
            </a:pPr>
            <a:endParaRPr lang="en-ZA" sz="2000" b="1" u="sng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 algn="ctr">
              <a:buNone/>
            </a:pPr>
            <a:endParaRPr lang="en-ZA" sz="4000" b="1" baseline="-2500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52581" y="4765722"/>
            <a:ext cx="8568952" cy="4381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ZA" sz="1800" b="1" u="sng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M.Z. Kgasago</a:t>
            </a:r>
            <a:r>
              <a:rPr lang="en-ZA" sz="1800" b="1" u="sng" baseline="30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ZA" sz="18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K.W. Phoshoko</a:t>
            </a:r>
            <a:r>
              <a:rPr lang="en-ZA" sz="1800" b="1" baseline="30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ZA" sz="18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P. E. Ngoepe</a:t>
            </a:r>
            <a:r>
              <a:rPr lang="en-ZA" sz="1800" b="1" baseline="30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ZA" sz="18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R.S. Ledwaba</a:t>
            </a:r>
            <a:r>
              <a:rPr lang="en-ZA" sz="1800" b="1" baseline="30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ZA" sz="1800" b="1" baseline="30000" dirty="0">
              <a:ln w="10160">
                <a:solidFill>
                  <a:schemeClr val="accent1"/>
                </a:solidFill>
                <a:prstDash val="solid"/>
              </a:ln>
              <a:solidFill>
                <a:schemeClr val="bg2">
                  <a:lumMod val="50000"/>
                </a:schemeClr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2909" y="5297425"/>
            <a:ext cx="8429472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>
                <a:latin typeface="Arial" pitchFamily="34" charset="0"/>
                <a:cs typeface="Arial" pitchFamily="34" charset="0"/>
              </a:rPr>
              <a:t>1. Materials Modelling Centre, School of Physical and Mineral Sciences</a:t>
            </a:r>
          </a:p>
          <a:p>
            <a:pPr algn="ctr"/>
            <a:r>
              <a:rPr lang="en-GB" sz="1100" b="1" dirty="0">
                <a:latin typeface="Arial" pitchFamily="34" charset="0"/>
                <a:cs typeface="Arial" pitchFamily="34" charset="0"/>
              </a:rPr>
              <a:t>University of Limpopo, Private Bag x 1106, Sovenga, 0727, South Africa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100" b="1" dirty="0">
                <a:latin typeface="Arial" panose="020B0604020202020204" pitchFamily="34" charset="0"/>
                <a:ea typeface="Arial" panose="020B0604020202020204" pitchFamily="34" charset="0"/>
              </a:rPr>
              <a:t>2. Data Intensive Research Initiative of South Africa, Council for Scientific and Industrial Research,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100" b="1" dirty="0">
                <a:latin typeface="Arial" panose="020B0604020202020204" pitchFamily="34" charset="0"/>
                <a:ea typeface="Arial" panose="020B0604020202020204" pitchFamily="34" charset="0"/>
              </a:rPr>
              <a:t>P.O. Box 395, Pretoria, 0001, South Africa</a:t>
            </a:r>
            <a:r>
              <a:rPr lang="en-US" altLang="en-US" sz="1100" b="1" dirty="0">
                <a:latin typeface="Arial" panose="020B0604020202020204" pitchFamily="34" charset="0"/>
                <a:ea typeface="Calibri" panose="020F0502020204030204" pitchFamily="34" charset="0"/>
              </a:rPr>
              <a:t>     </a:t>
            </a:r>
            <a:endParaRPr lang="en-US" altLang="en-US" sz="1100" b="1" dirty="0">
              <a:latin typeface="Arial" panose="020B0604020202020204" pitchFamily="34" charset="0"/>
            </a:endParaRPr>
          </a:p>
          <a:p>
            <a:pPr algn="ctr"/>
            <a:endParaRPr lang="en-GB" sz="11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853" y="5890803"/>
            <a:ext cx="2011680" cy="8382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71800" y="6110250"/>
            <a:ext cx="2927404" cy="3768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14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Email: Kgasagomogau@gmail.com</a:t>
            </a:r>
          </a:p>
        </p:txBody>
      </p:sp>
    </p:spTree>
    <p:extLst>
      <p:ext uri="{BB962C8B-B14F-4D97-AF65-F5344CB8AC3E}">
        <p14:creationId xmlns:p14="http://schemas.microsoft.com/office/powerpoint/2010/main" val="30694426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D8C50-55EF-896D-D45A-57E24B72C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Diffusion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pathways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52E05B-E36D-7B03-298B-1BA07726DE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848"/>
          <a:stretch/>
        </p:blipFill>
        <p:spPr>
          <a:xfrm>
            <a:off x="1228351" y="1340768"/>
            <a:ext cx="6687298" cy="39182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77868" y="1243452"/>
            <a:ext cx="108234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LiMn</a:t>
            </a:r>
            <a:r>
              <a:rPr lang="en-US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GB" b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92080" y="1268760"/>
            <a:ext cx="112205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</a:t>
            </a:r>
            <a:r>
              <a:rPr lang="en-US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MnO</a:t>
            </a:r>
            <a:r>
              <a:rPr lang="en-US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GB" b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50328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  <a:endParaRPr lang="en-GB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340768"/>
            <a:ext cx="8229600" cy="4176464"/>
          </a:xfrm>
          <a:ln w="28575"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</a:bodyPr>
          <a:lstStyle/>
          <a:p>
            <a:pPr lvl="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study aimed to assess the compatibility of Li</a:t>
            </a:r>
            <a:r>
              <a:rPr lang="en-GB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MnO</a:t>
            </a:r>
            <a:r>
              <a:rPr lang="en-GB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as a shell material for stabilizing a LiMn</a:t>
            </a:r>
            <a:r>
              <a:rPr lang="en-GB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GB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spinel core using DFT.</a:t>
            </a:r>
          </a:p>
          <a:p>
            <a:pPr lvl="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Structural analysis showed that LiMn</a:t>
            </a:r>
            <a:r>
              <a:rPr lang="en-GB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GB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suffers from </a:t>
            </a:r>
            <a:r>
              <a:rPr lang="en-GB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Jahn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–Teller distortion, while Li</a:t>
            </a:r>
            <a:r>
              <a:rPr lang="en-GB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MnO</a:t>
            </a:r>
            <a:r>
              <a:rPr lang="en-GB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remains structurally stable.</a:t>
            </a:r>
          </a:p>
          <a:p>
            <a:pPr lvl="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Magnetic moments confirmed Mn</a:t>
            </a:r>
            <a:r>
              <a:rPr lang="en-GB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3+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/Mn</a:t>
            </a:r>
            <a:r>
              <a:rPr lang="en-GB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4+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disorder in the core and uniform Mn</a:t>
            </a:r>
            <a:r>
              <a:rPr lang="en-GB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4+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states in the shell.</a:t>
            </a:r>
          </a:p>
          <a:p>
            <a:pPr lvl="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GB" sz="1600">
                <a:latin typeface="Times New Roman" panose="02020603050405020304" pitchFamily="18" charset="0"/>
                <a:cs typeface="Times New Roman" panose="02020603050405020304" pitchFamily="18" charset="0"/>
              </a:rPr>
              <a:t>DOS 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 showed that Li</a:t>
            </a:r>
            <a:r>
              <a:rPr lang="en-GB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MnO</a:t>
            </a:r>
            <a:r>
              <a:rPr lang="en-GB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a wide-gap semiconductor, helping reduce unwanted surface redox activity.</a:t>
            </a:r>
          </a:p>
          <a:p>
            <a:pPr lvl="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layered Li</a:t>
            </a:r>
            <a:r>
              <a:rPr lang="en-GB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MnO</a:t>
            </a:r>
            <a:r>
              <a:rPr lang="en-GB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shell will potentially act as a barrier between the spinel core and the electrolyte, helping suppress Mn dissolution and enhance cathode stability.</a:t>
            </a:r>
          </a:p>
          <a:p>
            <a:endParaRPr lang="en-GB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04359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Acknowledgements</a:t>
            </a:r>
            <a:endParaRPr lang="en-GB" sz="2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437" y="1357231"/>
            <a:ext cx="1989536" cy="169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4526" y="4779803"/>
            <a:ext cx="3168000" cy="118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35" y="4911842"/>
            <a:ext cx="3173458" cy="108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777" y="1357231"/>
            <a:ext cx="3077383" cy="1332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6334" y="2671599"/>
            <a:ext cx="1944000" cy="19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3974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2936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b="1" dirty="0">
                <a:solidFill>
                  <a:schemeClr val="accent1">
                    <a:lumMod val="75000"/>
                  </a:schemeClr>
                </a:solidFill>
              </a:rPr>
              <a:t>Thank You</a:t>
            </a:r>
            <a:endParaRPr lang="en-GB" sz="6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Flowchart: Document 3"/>
          <p:cNvSpPr/>
          <p:nvPr/>
        </p:nvSpPr>
        <p:spPr>
          <a:xfrm flipH="1" flipV="1">
            <a:off x="0" y="6324601"/>
            <a:ext cx="9144000" cy="660176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640"/>
              <a:gd name="connsiteX1" fmla="*/ 21600 w 21600"/>
              <a:gd name="connsiteY1" fmla="*/ 0 h 20640"/>
              <a:gd name="connsiteX2" fmla="*/ 21600 w 21600"/>
              <a:gd name="connsiteY2" fmla="*/ 17322 h 20640"/>
              <a:gd name="connsiteX3" fmla="*/ 4917 w 21600"/>
              <a:gd name="connsiteY3" fmla="*/ 6448 h 20640"/>
              <a:gd name="connsiteX4" fmla="*/ 0 w 21600"/>
              <a:gd name="connsiteY4" fmla="*/ 20172 h 20640"/>
              <a:gd name="connsiteX5" fmla="*/ 0 w 21600"/>
              <a:gd name="connsiteY5" fmla="*/ 0 h 20640"/>
              <a:gd name="connsiteX0" fmla="*/ 0 w 21600"/>
              <a:gd name="connsiteY0" fmla="*/ 0 h 20604"/>
              <a:gd name="connsiteX1" fmla="*/ 21600 w 21600"/>
              <a:gd name="connsiteY1" fmla="*/ 0 h 20604"/>
              <a:gd name="connsiteX2" fmla="*/ 21600 w 21600"/>
              <a:gd name="connsiteY2" fmla="*/ 17322 h 20604"/>
              <a:gd name="connsiteX3" fmla="*/ 10746 w 21600"/>
              <a:gd name="connsiteY3" fmla="*/ 4863 h 20604"/>
              <a:gd name="connsiteX4" fmla="*/ 0 w 21600"/>
              <a:gd name="connsiteY4" fmla="*/ 20172 h 20604"/>
              <a:gd name="connsiteX5" fmla="*/ 0 w 21600"/>
              <a:gd name="connsiteY5" fmla="*/ 0 h 20604"/>
              <a:gd name="connsiteX0" fmla="*/ 0 w 21600"/>
              <a:gd name="connsiteY0" fmla="*/ 0 h 20615"/>
              <a:gd name="connsiteX1" fmla="*/ 21600 w 21600"/>
              <a:gd name="connsiteY1" fmla="*/ 0 h 20615"/>
              <a:gd name="connsiteX2" fmla="*/ 21600 w 21600"/>
              <a:gd name="connsiteY2" fmla="*/ 17322 h 20615"/>
              <a:gd name="connsiteX3" fmla="*/ 10298 w 21600"/>
              <a:gd name="connsiteY3" fmla="*/ 5391 h 20615"/>
              <a:gd name="connsiteX4" fmla="*/ 0 w 21600"/>
              <a:gd name="connsiteY4" fmla="*/ 20172 h 20615"/>
              <a:gd name="connsiteX5" fmla="*/ 0 w 21600"/>
              <a:gd name="connsiteY5" fmla="*/ 0 h 20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00" h="20615">
                <a:moveTo>
                  <a:pt x="0" y="0"/>
                </a:moveTo>
                <a:lnTo>
                  <a:pt x="21600" y="0"/>
                </a:lnTo>
                <a:lnTo>
                  <a:pt x="21600" y="17322"/>
                </a:lnTo>
                <a:cubicBezTo>
                  <a:pt x="19698" y="20767"/>
                  <a:pt x="13898" y="4916"/>
                  <a:pt x="10298" y="5391"/>
                </a:cubicBezTo>
                <a:cubicBezTo>
                  <a:pt x="6698" y="5866"/>
                  <a:pt x="1698" y="23618"/>
                  <a:pt x="0" y="20172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4" name="Flowchart: Document 3"/>
          <p:cNvSpPr/>
          <p:nvPr/>
        </p:nvSpPr>
        <p:spPr>
          <a:xfrm flipH="1">
            <a:off x="0" y="411513"/>
            <a:ext cx="9144000" cy="143331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640"/>
              <a:gd name="connsiteX1" fmla="*/ 21600 w 21600"/>
              <a:gd name="connsiteY1" fmla="*/ 0 h 20640"/>
              <a:gd name="connsiteX2" fmla="*/ 21600 w 21600"/>
              <a:gd name="connsiteY2" fmla="*/ 17322 h 20640"/>
              <a:gd name="connsiteX3" fmla="*/ 4917 w 21600"/>
              <a:gd name="connsiteY3" fmla="*/ 6448 h 20640"/>
              <a:gd name="connsiteX4" fmla="*/ 0 w 21600"/>
              <a:gd name="connsiteY4" fmla="*/ 20172 h 20640"/>
              <a:gd name="connsiteX5" fmla="*/ 0 w 21600"/>
              <a:gd name="connsiteY5" fmla="*/ 0 h 20640"/>
              <a:gd name="connsiteX0" fmla="*/ 0 w 21600"/>
              <a:gd name="connsiteY0" fmla="*/ 0 h 20551"/>
              <a:gd name="connsiteX1" fmla="*/ 21600 w 21600"/>
              <a:gd name="connsiteY1" fmla="*/ 0 h 20551"/>
              <a:gd name="connsiteX2" fmla="*/ 21600 w 21600"/>
              <a:gd name="connsiteY2" fmla="*/ 17322 h 20551"/>
              <a:gd name="connsiteX3" fmla="*/ 4540 w 21600"/>
              <a:gd name="connsiteY3" fmla="*/ 2027 h 20551"/>
              <a:gd name="connsiteX4" fmla="*/ 0 w 21600"/>
              <a:gd name="connsiteY4" fmla="*/ 20172 h 20551"/>
              <a:gd name="connsiteX5" fmla="*/ 0 w 21600"/>
              <a:gd name="connsiteY5" fmla="*/ 0 h 20551"/>
              <a:gd name="connsiteX0" fmla="*/ 0 w 21600"/>
              <a:gd name="connsiteY0" fmla="*/ 0 h 20551"/>
              <a:gd name="connsiteX1" fmla="*/ 21600 w 21600"/>
              <a:gd name="connsiteY1" fmla="*/ 0 h 20551"/>
              <a:gd name="connsiteX2" fmla="*/ 21600 w 21600"/>
              <a:gd name="connsiteY2" fmla="*/ 17322 h 20551"/>
              <a:gd name="connsiteX3" fmla="*/ 5520 w 21600"/>
              <a:gd name="connsiteY3" fmla="*/ 2027 h 20551"/>
              <a:gd name="connsiteX4" fmla="*/ 0 w 21600"/>
              <a:gd name="connsiteY4" fmla="*/ 20172 h 20551"/>
              <a:gd name="connsiteX5" fmla="*/ 0 w 21600"/>
              <a:gd name="connsiteY5" fmla="*/ 0 h 20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00" h="20551">
                <a:moveTo>
                  <a:pt x="0" y="0"/>
                </a:moveTo>
                <a:lnTo>
                  <a:pt x="21600" y="0"/>
                </a:lnTo>
                <a:lnTo>
                  <a:pt x="21600" y="17322"/>
                </a:lnTo>
                <a:cubicBezTo>
                  <a:pt x="19698" y="20767"/>
                  <a:pt x="9120" y="1552"/>
                  <a:pt x="5520" y="2027"/>
                </a:cubicBezTo>
                <a:cubicBezTo>
                  <a:pt x="1920" y="2502"/>
                  <a:pt x="1698" y="23618"/>
                  <a:pt x="0" y="20172"/>
                </a:cubicBezTo>
                <a:lnTo>
                  <a:pt x="0" y="0"/>
                </a:lnTo>
                <a:close/>
              </a:path>
            </a:pathLst>
          </a:custGeom>
          <a:solidFill>
            <a:srgbClr val="FF9900">
              <a:alpha val="9568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" name="Flowchart: Document 3"/>
          <p:cNvSpPr/>
          <p:nvPr/>
        </p:nvSpPr>
        <p:spPr>
          <a:xfrm flipH="1">
            <a:off x="0" y="44625"/>
            <a:ext cx="9144000" cy="165618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640"/>
              <a:gd name="connsiteX1" fmla="*/ 21600 w 21600"/>
              <a:gd name="connsiteY1" fmla="*/ 0 h 20640"/>
              <a:gd name="connsiteX2" fmla="*/ 21600 w 21600"/>
              <a:gd name="connsiteY2" fmla="*/ 17322 h 20640"/>
              <a:gd name="connsiteX3" fmla="*/ 4917 w 21600"/>
              <a:gd name="connsiteY3" fmla="*/ 6448 h 20640"/>
              <a:gd name="connsiteX4" fmla="*/ 0 w 21600"/>
              <a:gd name="connsiteY4" fmla="*/ 20172 h 20640"/>
              <a:gd name="connsiteX5" fmla="*/ 0 w 21600"/>
              <a:gd name="connsiteY5" fmla="*/ 0 h 20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00" h="20640">
                <a:moveTo>
                  <a:pt x="0" y="0"/>
                </a:moveTo>
                <a:lnTo>
                  <a:pt x="21600" y="0"/>
                </a:lnTo>
                <a:lnTo>
                  <a:pt x="21600" y="17322"/>
                </a:lnTo>
                <a:cubicBezTo>
                  <a:pt x="19698" y="20767"/>
                  <a:pt x="8517" y="5973"/>
                  <a:pt x="4917" y="6448"/>
                </a:cubicBezTo>
                <a:cubicBezTo>
                  <a:pt x="1317" y="6923"/>
                  <a:pt x="1698" y="23618"/>
                  <a:pt x="0" y="20172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19" y="257518"/>
            <a:ext cx="1996261" cy="750595"/>
          </a:xfrm>
          <a:prstGeom prst="rect">
            <a:avLst/>
          </a:prstGeom>
        </p:spPr>
      </p:pic>
      <p:pic>
        <p:nvPicPr>
          <p:cNvPr id="7" name="Picture 615" descr="C:\Users\Katlego\Desktop\UL 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9847" y="72008"/>
            <a:ext cx="992859" cy="89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53492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255816" y="1608405"/>
            <a:ext cx="1679008" cy="1301588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2948F9F-550D-473C-F653-5A03D9D49F4F}"/>
              </a:ext>
            </a:extLst>
          </p:cNvPr>
          <p:cNvSpPr/>
          <p:nvPr/>
        </p:nvSpPr>
        <p:spPr>
          <a:xfrm>
            <a:off x="801059" y="6121506"/>
            <a:ext cx="7583111" cy="421443"/>
          </a:xfrm>
          <a:prstGeom prst="rect">
            <a:avLst/>
          </a:prstGeom>
          <a:solidFill>
            <a:schemeClr val="accent2">
              <a:lumMod val="50000"/>
              <a:alpha val="1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Z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5315344"/>
              </p:ext>
            </p:extLst>
          </p:nvPr>
        </p:nvGraphicFramePr>
        <p:xfrm>
          <a:off x="1654667" y="1226179"/>
          <a:ext cx="5486400" cy="37026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PW 14.0 Graph" r:id="rId2" imgW="7496124" imgH="5248350" progId="SigmaPlotGraphicObject.13">
                  <p:embed/>
                </p:oleObj>
              </mc:Choice>
              <mc:Fallback>
                <p:oleObj name="SPW 14.0 Graph" r:id="rId2" imgW="7496124" imgH="5248350" progId="SigmaPlotGraphicObject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654667" y="1226179"/>
                        <a:ext cx="5486400" cy="37026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   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endParaRPr lang="en-GB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6576" y="655621"/>
            <a:ext cx="75132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perfect cathode material for lithium-ion batteries does not yet exist [1,2].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304601" y="1630937"/>
            <a:ext cx="1370364" cy="1125168"/>
            <a:chOff x="7304601" y="1630937"/>
            <a:chExt cx="1370364" cy="1125168"/>
          </a:xfrm>
        </p:grpSpPr>
        <p:sp>
          <p:nvSpPr>
            <p:cNvPr id="19" name="TextBox 18"/>
            <p:cNvSpPr txBox="1"/>
            <p:nvPr/>
          </p:nvSpPr>
          <p:spPr>
            <a:xfrm>
              <a:off x="7306453" y="1705841"/>
              <a:ext cx="182880" cy="182880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endParaRPr lang="en-GB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304601" y="2103011"/>
              <a:ext cx="184731" cy="182880"/>
            </a:xfrm>
            <a:prstGeom prst="rect">
              <a:avLst/>
            </a:prstGeom>
            <a:solidFill>
              <a:srgbClr val="1826A8"/>
            </a:solidFill>
            <a:ln>
              <a:solidFill>
                <a:srgbClr val="0070C0"/>
              </a:solidFill>
            </a:ln>
          </p:spPr>
          <p:txBody>
            <a:bodyPr wrap="none" rtlCol="0">
              <a:spAutoFit/>
            </a:bodyPr>
            <a:lstStyle/>
            <a:p>
              <a:endParaRPr lang="en-GB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304601" y="2500181"/>
              <a:ext cx="184731" cy="182880"/>
            </a:xfrm>
            <a:prstGeom prst="rect">
              <a:avLst/>
            </a:prstGeom>
            <a:solidFill>
              <a:srgbClr val="FF00FF"/>
            </a:solidFill>
          </p:spPr>
          <p:txBody>
            <a:bodyPr wrap="none" rtlCol="0">
              <a:spAutoFit/>
            </a:bodyPr>
            <a:lstStyle/>
            <a:p>
              <a:endParaRPr lang="en-GB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643915" y="1630937"/>
              <a:ext cx="9028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LiCoO</a:t>
              </a:r>
              <a:r>
                <a:rPr lang="en-US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GB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643915" y="2386773"/>
              <a:ext cx="9925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LiFePO</a:t>
              </a:r>
              <a:r>
                <a:rPr lang="en-US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en-GB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643914" y="2009925"/>
              <a:ext cx="10310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LiMn</a:t>
              </a:r>
              <a:r>
                <a:rPr lang="en-US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r>
                <a:rPr lang="en-US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en-GB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49180F00-7CBF-3EBF-CCD7-CD70C02D34BC}"/>
              </a:ext>
            </a:extLst>
          </p:cNvPr>
          <p:cNvSpPr txBox="1"/>
          <p:nvPr/>
        </p:nvSpPr>
        <p:spPr>
          <a:xfrm>
            <a:off x="822365" y="6152809"/>
            <a:ext cx="7516875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lvl="0" indent="-228600">
              <a:buAutoNum type="arabicPeriod"/>
            </a:pPr>
            <a:r>
              <a:rPr lang="en-ZA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 Guo, S Li, B Zhu, H Zhang, X Gao, Y Wu, S Zhang, N Wen, X Wang, Y Lai, Z Zhang, Chemical Engineering Journal</a:t>
            </a:r>
            <a:r>
              <a:rPr lang="en-ZA" sz="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ZA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471,  1-10, (2023).</a:t>
            </a:r>
          </a:p>
          <a:p>
            <a:pPr marL="228600" indent="-228600">
              <a:buFontTx/>
              <a:buAutoNum type="arabicPeriod"/>
            </a:pPr>
            <a:r>
              <a:rPr lang="pt-BR" sz="9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J Xu, S Zhu, Z Xu, H Zhu, Computational Materials Science</a:t>
            </a:r>
            <a:r>
              <a:rPr lang="pt-BR" sz="900" i="1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,</a:t>
            </a:r>
            <a:r>
              <a:rPr lang="pt-BR" sz="9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229, 1-7, (2023).</a:t>
            </a:r>
            <a:endParaRPr lang="pt-BR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lvl="0" indent="-228600">
              <a:buAutoNum type="arabicPeriod"/>
            </a:pPr>
            <a:endParaRPr lang="en-GB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5A3550-84E8-61C7-0C73-F2708F6B1AB4}"/>
              </a:ext>
            </a:extLst>
          </p:cNvPr>
          <p:cNvSpPr txBox="1"/>
          <p:nvPr/>
        </p:nvSpPr>
        <p:spPr>
          <a:xfrm>
            <a:off x="9533" y="5286586"/>
            <a:ext cx="90236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LiMn</a:t>
            </a:r>
            <a:r>
              <a:rPr lang="en-US" sz="1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1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’s spinel structure has 3D lithium pathways and offers abundance, low cost, and good thermal stability [2].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262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3E792-057E-D25E-3E61-3A160823D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Drawbacks of spinel</a:t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555E89-D7C7-CE07-C6E5-5F3AEEEC9BFB}"/>
              </a:ext>
            </a:extLst>
          </p:cNvPr>
          <p:cNvSpPr txBox="1"/>
          <p:nvPr/>
        </p:nvSpPr>
        <p:spPr>
          <a:xfrm>
            <a:off x="0" y="988535"/>
            <a:ext cx="8020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spinel LiMn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presents the following key challenges as a cathode material:</a:t>
            </a:r>
          </a:p>
        </p:txBody>
      </p:sp>
      <p:sp>
        <p:nvSpPr>
          <p:cNvPr id="4" name="Rectangle: Rounded Corners 13">
            <a:extLst>
              <a:ext uri="{FF2B5EF4-FFF2-40B4-BE49-F238E27FC236}">
                <a16:creationId xmlns:a16="http://schemas.microsoft.com/office/drawing/2014/main" id="{B3DEEAB2-5A51-C89A-B7AA-2F7CCB00A6B2}"/>
              </a:ext>
            </a:extLst>
          </p:cNvPr>
          <p:cNvSpPr/>
          <p:nvPr/>
        </p:nvSpPr>
        <p:spPr>
          <a:xfrm>
            <a:off x="3923928" y="4850361"/>
            <a:ext cx="1828800" cy="82296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Surface coating [3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</p:txBody>
      </p:sp>
      <p:sp>
        <p:nvSpPr>
          <p:cNvPr id="6" name="Rectangle: Rounded Corners 14">
            <a:extLst>
              <a:ext uri="{FF2B5EF4-FFF2-40B4-BE49-F238E27FC236}">
                <a16:creationId xmlns:a16="http://schemas.microsoft.com/office/drawing/2014/main" id="{85125959-DB18-DB20-48CA-10D9A51A5D6D}"/>
              </a:ext>
            </a:extLst>
          </p:cNvPr>
          <p:cNvSpPr/>
          <p:nvPr/>
        </p:nvSpPr>
        <p:spPr>
          <a:xfrm>
            <a:off x="1082350" y="4850361"/>
            <a:ext cx="1828800" cy="82296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Doping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[4]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15">
            <a:extLst>
              <a:ext uri="{FF2B5EF4-FFF2-40B4-BE49-F238E27FC236}">
                <a16:creationId xmlns:a16="http://schemas.microsoft.com/office/drawing/2014/main" id="{300523D6-0D53-476E-5E12-D78B92550A28}"/>
              </a:ext>
            </a:extLst>
          </p:cNvPr>
          <p:cNvSpPr/>
          <p:nvPr/>
        </p:nvSpPr>
        <p:spPr>
          <a:xfrm>
            <a:off x="6732240" y="4850361"/>
            <a:ext cx="1828800" cy="82296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Core-shell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[4]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143D70-797A-784D-1BC2-DE75D71A7ECA}"/>
              </a:ext>
            </a:extLst>
          </p:cNvPr>
          <p:cNvSpPr txBox="1"/>
          <p:nvPr/>
        </p:nvSpPr>
        <p:spPr>
          <a:xfrm>
            <a:off x="0" y="3570355"/>
            <a:ext cx="8182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Many methods have been introduced to modify the properties and morphology of this structure to enhance its stability and performance.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D744C5-6444-C15A-6101-BD566BEFA19C}"/>
              </a:ext>
            </a:extLst>
          </p:cNvPr>
          <p:cNvSpPr txBox="1"/>
          <p:nvPr/>
        </p:nvSpPr>
        <p:spPr>
          <a:xfrm>
            <a:off x="899592" y="1889684"/>
            <a:ext cx="544892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Jahn–Teller distortion causes structural instability [2]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Capacity fading due to transition metal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dissolution [2]</a:t>
            </a:r>
          </a:p>
          <a:p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2948F9F-550D-473C-F653-5A03D9D49F4F}"/>
              </a:ext>
            </a:extLst>
          </p:cNvPr>
          <p:cNvSpPr/>
          <p:nvPr/>
        </p:nvSpPr>
        <p:spPr>
          <a:xfrm>
            <a:off x="783099" y="6008000"/>
            <a:ext cx="7583111" cy="597992"/>
          </a:xfrm>
          <a:prstGeom prst="rect">
            <a:avLst/>
          </a:prstGeom>
          <a:solidFill>
            <a:schemeClr val="accent2">
              <a:lumMod val="50000"/>
              <a:alpha val="1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Z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F9DBE65-7F4B-4202-A2CF-D799ADED8F11}"/>
              </a:ext>
            </a:extLst>
          </p:cNvPr>
          <p:cNvSpPr/>
          <p:nvPr/>
        </p:nvSpPr>
        <p:spPr>
          <a:xfrm>
            <a:off x="783099" y="6080008"/>
            <a:ext cx="775725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9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2. J Xu, S Zhu, Z Xu, H Zhu, Computational Materials Science</a:t>
            </a:r>
            <a:r>
              <a:rPr lang="pt-BR" sz="900" i="1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,</a:t>
            </a:r>
            <a:r>
              <a:rPr lang="pt-BR" sz="9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229, 1-7, (2023).</a:t>
            </a:r>
            <a:endParaRPr lang="en-US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NM Jobst, G </a:t>
            </a:r>
            <a:r>
              <a:rPr lang="en-US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Gabrielli</a:t>
            </a:r>
            <a:r>
              <a:rPr 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 </a:t>
            </a:r>
            <a:r>
              <a:rPr lang="en-US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Axmann</a:t>
            </a:r>
            <a:r>
              <a:rPr 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 </a:t>
            </a:r>
            <a:r>
              <a:rPr lang="en-US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Hölzle</a:t>
            </a:r>
            <a:r>
              <a:rPr 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 </a:t>
            </a:r>
            <a:r>
              <a:rPr lang="en-US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Wohlfahrt-Mehrens</a:t>
            </a:r>
            <a:r>
              <a:rPr 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Journal of The Electrochemical Society</a:t>
            </a:r>
            <a:r>
              <a:rPr lang="en-US" sz="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168, 1-8, (2021).</a:t>
            </a:r>
          </a:p>
          <a:p>
            <a:r>
              <a:rPr 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C Tomon, S </a:t>
            </a:r>
            <a:r>
              <a:rPr lang="en-US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Sarawutanuku</a:t>
            </a:r>
            <a:r>
              <a:rPr 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 </a:t>
            </a:r>
            <a:r>
              <a:rPr lang="en-US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Phattharasupakun</a:t>
            </a:r>
            <a:r>
              <a:rPr 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 </a:t>
            </a:r>
            <a:r>
              <a:rPr lang="en-US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Duangdangchote</a:t>
            </a:r>
            <a:r>
              <a:rPr 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 </a:t>
            </a:r>
            <a:r>
              <a:rPr lang="en-US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Chomkhuntod</a:t>
            </a:r>
            <a:r>
              <a:rPr 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 </a:t>
            </a:r>
            <a:r>
              <a:rPr lang="en-US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Joraleechanchai</a:t>
            </a:r>
            <a:r>
              <a:rPr 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 </a:t>
            </a:r>
            <a:r>
              <a:rPr lang="en-US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Bunyanidhi</a:t>
            </a:r>
            <a:r>
              <a:rPr 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 </a:t>
            </a:r>
            <a:r>
              <a:rPr lang="en-US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Sawangphruk</a:t>
            </a:r>
            <a:r>
              <a:rPr 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552, 1-12, 2022</a:t>
            </a:r>
            <a:endParaRPr lang="en-GB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en-GB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551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core-shell design</a:t>
            </a:r>
            <a:endParaRPr lang="en-GB" sz="2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529FD0D-AC29-A125-2702-2C4DBF0871F7}"/>
              </a:ext>
            </a:extLst>
          </p:cNvPr>
          <p:cNvGrpSpPr/>
          <p:nvPr/>
        </p:nvGrpSpPr>
        <p:grpSpPr>
          <a:xfrm>
            <a:off x="1176778" y="628333"/>
            <a:ext cx="6059016" cy="3015929"/>
            <a:chOff x="1043608" y="913208"/>
            <a:chExt cx="6059016" cy="301592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34705" y="1732696"/>
              <a:ext cx="2286000" cy="2196441"/>
            </a:xfrm>
            <a:prstGeom prst="rect">
              <a:avLst/>
            </a:prstGeom>
          </p:spPr>
        </p:pic>
        <p:grpSp>
          <p:nvGrpSpPr>
            <p:cNvPr id="20" name="Group 19"/>
            <p:cNvGrpSpPr/>
            <p:nvPr/>
          </p:nvGrpSpPr>
          <p:grpSpPr>
            <a:xfrm>
              <a:off x="1043608" y="961581"/>
              <a:ext cx="1280160" cy="1542229"/>
              <a:chOff x="4235975" y="840949"/>
              <a:chExt cx="1280160" cy="1542229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4235975" y="1182849"/>
                <a:ext cx="1267956" cy="1200329"/>
                <a:chOff x="3553977" y="1581945"/>
                <a:chExt cx="1267956" cy="1200329"/>
              </a:xfrm>
            </p:grpSpPr>
            <p:sp>
              <p:nvSpPr>
                <p:cNvPr id="14" name="TextBox 13"/>
                <p:cNvSpPr txBox="1"/>
                <p:nvPr/>
              </p:nvSpPr>
              <p:spPr>
                <a:xfrm>
                  <a:off x="3553977" y="1581945"/>
                  <a:ext cx="1267956" cy="1200329"/>
                </a:xfrm>
                <a:prstGeom prst="borderCallout2">
                  <a:avLst>
                    <a:gd name="adj1" fmla="val 27231"/>
                    <a:gd name="adj2" fmla="val 100734"/>
                    <a:gd name="adj3" fmla="val 25627"/>
                    <a:gd name="adj4" fmla="val 145682"/>
                    <a:gd name="adj5" fmla="val 116009"/>
                    <a:gd name="adj6" fmla="val 217825"/>
                  </a:avLst>
                </a:prstGeom>
                <a:noFill/>
                <a:ln w="19050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dirty="0"/>
                </a:p>
                <a:p>
                  <a:endParaRPr lang="en-US" dirty="0"/>
                </a:p>
                <a:p>
                  <a:endParaRPr lang="en-US" dirty="0"/>
                </a:p>
                <a:p>
                  <a:endParaRPr lang="en-GB" dirty="0"/>
                </a:p>
              </p:txBody>
            </p:sp>
            <p:pic>
              <p:nvPicPr>
                <p:cNvPr id="16" name="Picture 15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711799" y="1768383"/>
                  <a:ext cx="952312" cy="983989"/>
                </a:xfrm>
                <a:prstGeom prst="rect">
                  <a:avLst/>
                </a:prstGeom>
                <a:ln w="19050">
                  <a:solidFill>
                    <a:schemeClr val="bg1"/>
                  </a:solidFill>
                </a:ln>
              </p:spPr>
            </p:pic>
          </p:grpSp>
          <p:sp>
            <p:nvSpPr>
              <p:cNvPr id="17" name="TextBox 16"/>
              <p:cNvSpPr txBox="1"/>
              <p:nvPr/>
            </p:nvSpPr>
            <p:spPr>
              <a:xfrm>
                <a:off x="4235975" y="840949"/>
                <a:ext cx="1280160" cy="338554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Spinel Fd-3m</a:t>
                </a:r>
                <a:endParaRPr lang="en-GB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>
              <a:off x="5724128" y="913208"/>
              <a:ext cx="1378496" cy="1752391"/>
              <a:chOff x="7596336" y="678277"/>
              <a:chExt cx="1378496" cy="1752391"/>
            </a:xfrm>
          </p:grpSpPr>
          <p:grpSp>
            <p:nvGrpSpPr>
              <p:cNvPr id="2" name="Group 1"/>
              <p:cNvGrpSpPr/>
              <p:nvPr/>
            </p:nvGrpSpPr>
            <p:grpSpPr>
              <a:xfrm>
                <a:off x="7596336" y="1034726"/>
                <a:ext cx="1378496" cy="1395942"/>
                <a:chOff x="7480364" y="1352436"/>
                <a:chExt cx="1378496" cy="1477328"/>
              </a:xfrm>
            </p:grpSpPr>
            <p:sp>
              <p:nvSpPr>
                <p:cNvPr id="13" name="TextBox 12"/>
                <p:cNvSpPr txBox="1"/>
                <p:nvPr/>
              </p:nvSpPr>
              <p:spPr>
                <a:xfrm>
                  <a:off x="7480364" y="1352436"/>
                  <a:ext cx="1378496" cy="1477328"/>
                </a:xfrm>
                <a:prstGeom prst="borderCallout2">
                  <a:avLst>
                    <a:gd name="adj1" fmla="val 29066"/>
                    <a:gd name="adj2" fmla="val 595"/>
                    <a:gd name="adj3" fmla="val 29057"/>
                    <a:gd name="adj4" fmla="val -23283"/>
                    <a:gd name="adj5" fmla="val 76101"/>
                    <a:gd name="adj6" fmla="val -89257"/>
                  </a:avLst>
                </a:prstGeom>
                <a:noFill/>
                <a:ln w="19050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dirty="0"/>
                </a:p>
                <a:p>
                  <a:endParaRPr lang="en-US" dirty="0"/>
                </a:p>
                <a:p>
                  <a:endParaRPr lang="en-US" dirty="0"/>
                </a:p>
                <a:p>
                  <a:endParaRPr lang="en-US" dirty="0"/>
                </a:p>
                <a:p>
                  <a:endParaRPr lang="en-GB" dirty="0"/>
                </a:p>
              </p:txBody>
            </p:sp>
            <p:pic>
              <p:nvPicPr>
                <p:cNvPr id="15" name="Picture 14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529532" y="1581945"/>
                  <a:ext cx="1280160" cy="1018310"/>
                </a:xfrm>
                <a:prstGeom prst="rect">
                  <a:avLst/>
                </a:prstGeom>
              </p:spPr>
            </p:pic>
          </p:grpSp>
          <p:sp>
            <p:nvSpPr>
              <p:cNvPr id="18" name="TextBox 17"/>
              <p:cNvSpPr txBox="1"/>
              <p:nvPr/>
            </p:nvSpPr>
            <p:spPr>
              <a:xfrm>
                <a:off x="7596336" y="678277"/>
                <a:ext cx="1371600" cy="338554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Layered C/2m</a:t>
                </a:r>
                <a:endParaRPr lang="en-GB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6665" y="1120342"/>
            <a:ext cx="914400" cy="142344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947462" y="3650166"/>
            <a:ext cx="4326826" cy="17507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advantages of the core-shell design</a:t>
            </a:r>
            <a:r>
              <a:rPr lang="en-US" dirty="0"/>
              <a:t>: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Mitigate phase transition [5].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Minimize unwanted reactions.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Prevent electrode-electrolyte interactions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85432" y="951065"/>
            <a:ext cx="9380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LiMn</a:t>
            </a:r>
            <a:r>
              <a:rPr lang="en-US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GB" sz="16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74059" y="940597"/>
            <a:ext cx="9380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</a:t>
            </a:r>
            <a:r>
              <a:rPr lang="en-US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MnO</a:t>
            </a:r>
            <a:r>
              <a:rPr lang="en-US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GB" sz="16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2948F9F-550D-473C-F653-5A03D9D49F4F}"/>
              </a:ext>
            </a:extLst>
          </p:cNvPr>
          <p:cNvSpPr/>
          <p:nvPr/>
        </p:nvSpPr>
        <p:spPr>
          <a:xfrm>
            <a:off x="1464292" y="6346567"/>
            <a:ext cx="5190716" cy="277205"/>
          </a:xfrm>
          <a:prstGeom prst="rect">
            <a:avLst/>
          </a:prstGeom>
          <a:solidFill>
            <a:schemeClr val="accent2">
              <a:lumMod val="50000"/>
              <a:alpha val="1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Z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514334" y="6352857"/>
            <a:ext cx="6549531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 Xu J, Zhu S, Xu Z, Zhu H, Computational Material Science</a:t>
            </a:r>
            <a:r>
              <a:rPr lang="en-US" sz="9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229, 1-7, (2023).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2E14FF-61AA-4109-EC38-58C44C8A1782}"/>
              </a:ext>
            </a:extLst>
          </p:cNvPr>
          <p:cNvSpPr txBox="1"/>
          <p:nvPr/>
        </p:nvSpPr>
        <p:spPr>
          <a:xfrm>
            <a:off x="0" y="5592593"/>
            <a:ext cx="8892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this study, we use density functional theory (DFT) to investigate the compatibility of Li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MnO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as a shell material for LiMn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724024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FCF39-BA03-DB0D-C3F2-5DB323D5B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0077" y="22416"/>
            <a:ext cx="6405143" cy="49567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Methodology</a:t>
            </a:r>
          </a:p>
        </p:txBody>
      </p:sp>
      <p:sp>
        <p:nvSpPr>
          <p:cNvPr id="4" name="Rectangle 3"/>
          <p:cNvSpPr/>
          <p:nvPr/>
        </p:nvSpPr>
        <p:spPr>
          <a:xfrm>
            <a:off x="2137718" y="727161"/>
            <a:ext cx="5242593" cy="741786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Density functional theory (DFT) [6]</a:t>
            </a:r>
          </a:p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Vienna Ab-initio Simulation Package (VASP) code [7]</a:t>
            </a:r>
          </a:p>
          <a:p>
            <a:pPr algn="ctr"/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43608" y="1911982"/>
            <a:ext cx="7200800" cy="73866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 cut-off: 500 eV                                    k-points- 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LiMn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5x5x5 Li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MnO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4X4X4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68847" y="1746984"/>
            <a:ext cx="1602811" cy="33855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Convergence test</a:t>
            </a:r>
            <a:endParaRPr lang="en-GB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29568" y="3054468"/>
            <a:ext cx="3513622" cy="73152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U-parameter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LiMn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=4                                   Li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MnO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=5</a:t>
            </a:r>
            <a:endParaRPr lang="en-GB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28223" y="2897900"/>
            <a:ext cx="1066318" cy="3077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GGA+U [8]</a:t>
            </a:r>
            <a:endParaRPr lang="en-GB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829568" y="4330670"/>
            <a:ext cx="3566160" cy="54864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FM 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vs AFM 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152400" y="257889"/>
            <a:ext cx="21993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736813" y="4099531"/>
            <a:ext cx="1595309" cy="3077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Spin configurations</a:t>
            </a:r>
            <a:endParaRPr lang="en-GB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567799" y="5166646"/>
            <a:ext cx="2076209" cy="369332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Structural properties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673552" y="5166646"/>
            <a:ext cx="2386080" cy="369332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Electronic properties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4644008" y="1468947"/>
            <a:ext cx="0" cy="1828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4673552" y="2693939"/>
            <a:ext cx="0" cy="1828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4676887" y="3785988"/>
            <a:ext cx="0" cy="2743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4616672" y="4879310"/>
            <a:ext cx="0" cy="2743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FB5EDFBB-F3DB-2F5E-BFF0-36E962AB777E}"/>
              </a:ext>
            </a:extLst>
          </p:cNvPr>
          <p:cNvSpPr/>
          <p:nvPr/>
        </p:nvSpPr>
        <p:spPr>
          <a:xfrm>
            <a:off x="1645709" y="5995155"/>
            <a:ext cx="5059193" cy="539134"/>
          </a:xfrm>
          <a:prstGeom prst="rect">
            <a:avLst/>
          </a:prstGeom>
          <a:solidFill>
            <a:schemeClr val="accent2">
              <a:lumMod val="50000"/>
              <a:alpha val="1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Z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03467" y="6003158"/>
            <a:ext cx="545616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Aft>
                <a:spcPts val="0"/>
              </a:spcAft>
            </a:pP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 W Kohn, LJ Sham, </a:t>
            </a:r>
            <a:r>
              <a:rPr lang="en-GB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Physical Review, 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140,  A1133-A1138, (1965).</a:t>
            </a:r>
            <a:endParaRPr lang="en-GB" sz="9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spcAft>
                <a:spcPts val="0"/>
              </a:spcAft>
            </a:pPr>
            <a:r>
              <a:rPr lang="en-GB" sz="9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7. G </a:t>
            </a:r>
            <a:r>
              <a:rPr lang="en-GB" sz="9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Kresse</a:t>
            </a:r>
            <a:r>
              <a:rPr lang="en-GB" sz="9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J </a:t>
            </a:r>
            <a:r>
              <a:rPr lang="en-GB" sz="9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Hafner</a:t>
            </a:r>
            <a:r>
              <a:rPr lang="en-GB" sz="9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Physical Review B, 49 14251 – 14269 (1994)</a:t>
            </a:r>
            <a:endParaRPr lang="en-GB" sz="9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9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8. J P </a:t>
            </a:r>
            <a:r>
              <a:rPr lang="en-GB" sz="9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Perdew</a:t>
            </a:r>
            <a:r>
              <a:rPr lang="en-GB" sz="9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K Burke, and M </a:t>
            </a:r>
            <a:r>
              <a:rPr lang="en-GB" sz="9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Ernzerhof</a:t>
            </a:r>
            <a:r>
              <a:rPr lang="en-GB" sz="9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Physical Review Letter, </a:t>
            </a:r>
            <a:r>
              <a:rPr lang="en-GB" sz="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77, 3865 (1996).</a:t>
            </a:r>
          </a:p>
        </p:txBody>
      </p:sp>
    </p:spTree>
    <p:extLst>
      <p:ext uri="{BB962C8B-B14F-4D97-AF65-F5344CB8AC3E}">
        <p14:creationId xmlns:p14="http://schemas.microsoft.com/office/powerpoint/2010/main" val="7243975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1547664" y="3399738"/>
            <a:ext cx="5976664" cy="221293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Structural properties</a:t>
            </a:r>
            <a:endParaRPr lang="en-GB" sz="2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B5EDFBB-F3DB-2F5E-BFF0-36E962AB777E}"/>
              </a:ext>
            </a:extLst>
          </p:cNvPr>
          <p:cNvSpPr/>
          <p:nvPr/>
        </p:nvSpPr>
        <p:spPr>
          <a:xfrm>
            <a:off x="1835696" y="5909394"/>
            <a:ext cx="5832648" cy="570839"/>
          </a:xfrm>
          <a:prstGeom prst="rect">
            <a:avLst/>
          </a:prstGeom>
          <a:solidFill>
            <a:schemeClr val="accent2">
              <a:lumMod val="50000"/>
              <a:alpha val="1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Z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53141" y="1141323"/>
            <a:ext cx="4127240" cy="152541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both systems, the AFM configuration consistently provides better agreement with experimental lattice parameters compared to the FM configuration.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861660" y="6005369"/>
            <a:ext cx="6192688" cy="377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9. Y </a:t>
            </a:r>
            <a:r>
              <a:rPr lang="en-US" sz="9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Idemoto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K </a:t>
            </a:r>
            <a:r>
              <a:rPr lang="en-US" sz="9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Horiko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K </a:t>
            </a:r>
            <a:r>
              <a:rPr lang="en-US" sz="9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Ui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N Koura , Electrochemistry</a:t>
            </a:r>
            <a:r>
              <a:rPr lang="en-US" sz="9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72, 10, 680-687, (2004).</a:t>
            </a:r>
          </a:p>
          <a:p>
            <a:pPr>
              <a:lnSpc>
                <a:spcPct val="107000"/>
              </a:lnSpc>
            </a:pP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10. P Strobel, B Lambert-Andron, Journal of Solid-State Chemistry</a:t>
            </a:r>
            <a:r>
              <a:rPr lang="en-US" sz="9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75, 90-98, (1988).</a:t>
            </a:r>
            <a:endParaRPr lang="en-GB" sz="9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6126545"/>
              </p:ext>
            </p:extLst>
          </p:nvPr>
        </p:nvGraphicFramePr>
        <p:xfrm>
          <a:off x="457200" y="784673"/>
          <a:ext cx="4330825" cy="2549122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9262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88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69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488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27361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2390775" algn="l"/>
                        </a:tabLs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System</a:t>
                      </a:r>
                      <a:endParaRPr lang="en-GB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>
                          <a:tab pos="2390775" algn="l"/>
                        </a:tabLst>
                        <a:defRPr/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Lattice parameters </a:t>
                      </a:r>
                      <a:r>
                        <a:rPr lang="en-US" sz="1200" b="1" kern="100" dirty="0">
                          <a:effectLst/>
                        </a:rPr>
                        <a:t>(Å)</a:t>
                      </a:r>
                      <a:endParaRPr lang="en-US" sz="1200" b="1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175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2390775" algn="l"/>
                        </a:tabLs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GGA+U</a:t>
                      </a:r>
                      <a:endParaRPr lang="en-GB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2390775" algn="l"/>
                        </a:tabLs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17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2390775" algn="l"/>
                        </a:tabLs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2390775" algn="l"/>
                        </a:tabLs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FM</a:t>
                      </a:r>
                      <a:endParaRPr lang="en-GB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2390775" algn="l"/>
                        </a:tabLs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AFM</a:t>
                      </a:r>
                      <a:endParaRPr lang="en-GB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2390775" algn="l"/>
                        </a:tabLs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Experimental</a:t>
                      </a:r>
                      <a:endParaRPr lang="en-GB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494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390775" algn="l"/>
                        </a:tabLs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LiMn</a:t>
                      </a:r>
                      <a:r>
                        <a:rPr lang="en-US" sz="1200" b="1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1200" b="1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GB" sz="12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390775" algn="l"/>
                        </a:tabLs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f-3m</a:t>
                      </a:r>
                      <a:endParaRPr lang="en-GB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90775" algn="l"/>
                        </a:tabLs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8.35</a:t>
                      </a:r>
                      <a:endParaRPr lang="en-GB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90775" algn="l"/>
                        </a:tabLs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8.33</a:t>
                      </a:r>
                      <a:endParaRPr lang="en-GB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90775" algn="l"/>
                        </a:tabLs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8.24 [9]</a:t>
                      </a:r>
                      <a:endParaRPr lang="en-GB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0330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390775" algn="l"/>
                        </a:tabLs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</a:t>
                      </a:r>
                      <a:r>
                        <a:rPr lang="en-US" sz="1200" b="1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MnO</a:t>
                      </a:r>
                      <a:r>
                        <a:rPr lang="en-US" sz="1200" b="1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GB" sz="12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390775" algn="l"/>
                        </a:tabLs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C/2m</a:t>
                      </a:r>
                      <a:endParaRPr lang="en-GB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390775" algn="l"/>
                        </a:tabLs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a=</a:t>
                      </a:r>
                      <a:r>
                        <a:rPr lang="en-GB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5.01 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390775" algn="l"/>
                        </a:tabLs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b=</a:t>
                      </a:r>
                      <a:r>
                        <a:rPr lang="en-GB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8.65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390775" algn="l"/>
                        </a:tabLs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c=</a:t>
                      </a:r>
                      <a:r>
                        <a:rPr lang="en-GB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5.08</a:t>
                      </a:r>
                      <a:endParaRPr lang="en-GB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390775" algn="l"/>
                        </a:tabLs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a=</a:t>
                      </a:r>
                      <a:r>
                        <a:rPr lang="en-GB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4.95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390775" algn="l"/>
                        </a:tabLs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b=</a:t>
                      </a:r>
                      <a:r>
                        <a:rPr lang="en-GB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8.54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390775" algn="l"/>
                        </a:tabLs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c=</a:t>
                      </a:r>
                      <a:r>
                        <a:rPr lang="en-GB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5.03 </a:t>
                      </a:r>
                      <a:endParaRPr lang="en-GB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390775" algn="l"/>
                        </a:tabLs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a=4.94</a:t>
                      </a:r>
                      <a:r>
                        <a:rPr lang="en-US" sz="1200" b="1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[10]</a:t>
                      </a:r>
                      <a:endParaRPr lang="en-GB" sz="12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390775" algn="l"/>
                        </a:tabLs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b=8.53</a:t>
                      </a:r>
                      <a:endParaRPr lang="en-GB" sz="12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390775" algn="l"/>
                        </a:tabLs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c=5.05</a:t>
                      </a:r>
                      <a:endParaRPr lang="en-GB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19" name="Group 18"/>
          <p:cNvGrpSpPr/>
          <p:nvPr/>
        </p:nvGrpSpPr>
        <p:grpSpPr>
          <a:xfrm>
            <a:off x="1692275" y="3459162"/>
            <a:ext cx="5759450" cy="2087562"/>
            <a:chOff x="320675" y="3468026"/>
            <a:chExt cx="5759450" cy="2146721"/>
          </a:xfrm>
        </p:grpSpPr>
        <p:graphicFrame>
          <p:nvGraphicFramePr>
            <p:cNvPr id="5" name="Object 4"/>
            <p:cNvGraphicFramePr>
              <a:graphicFrameLocks noChangeAspect="1"/>
            </p:cNvGraphicFramePr>
            <p:nvPr/>
          </p:nvGraphicFramePr>
          <p:xfrm>
            <a:off x="3063875" y="3468026"/>
            <a:ext cx="3016250" cy="214019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SPW 14.0 Graph" r:id="rId2" imgW="5734152" imgH="4381617" progId="SigmaPlotGraphicObject.13">
                    <p:embed/>
                  </p:oleObj>
                </mc:Choice>
                <mc:Fallback>
                  <p:oleObj name="SPW 14.0 Graph" r:id="rId2" imgW="5734152" imgH="4381617" progId="SigmaPlotGraphicObject.1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3063875" y="3468026"/>
                          <a:ext cx="3016250" cy="214019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" name="Object 16"/>
            <p:cNvGraphicFramePr>
              <a:graphicFrameLocks noChangeAspect="1"/>
            </p:cNvGraphicFramePr>
            <p:nvPr/>
          </p:nvGraphicFramePr>
          <p:xfrm>
            <a:off x="320675" y="3500676"/>
            <a:ext cx="2743200" cy="211407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SPW 14.0 Graph" r:id="rId4" imgW="5734152" imgH="4419457" progId="SigmaPlotGraphicObject.13">
                    <p:embed/>
                  </p:oleObj>
                </mc:Choice>
                <mc:Fallback>
                  <p:oleObj name="SPW 14.0 Graph" r:id="rId4" imgW="5734152" imgH="4419457" progId="SigmaPlotGraphicObject.1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320675" y="3500676"/>
                          <a:ext cx="2743200" cy="211407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50F4275-EDDD-D025-F3AA-8C99F7614129}"/>
              </a:ext>
            </a:extLst>
          </p:cNvPr>
          <p:cNvSpPr txBox="1"/>
          <p:nvPr/>
        </p:nvSpPr>
        <p:spPr>
          <a:xfrm>
            <a:off x="5580112" y="3645616"/>
            <a:ext cx="91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Li</a:t>
            </a:r>
            <a:r>
              <a:rPr lang="en-US" sz="12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MnO</a:t>
            </a:r>
            <a:r>
              <a:rPr lang="en-US" sz="12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063875" y="3714463"/>
            <a:ext cx="7809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LiMn</a:t>
            </a:r>
            <a:r>
              <a:rPr lang="en-US" sz="12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2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GB" sz="12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8ED24C5-2772-CF6E-25A4-83A067A01B56}"/>
              </a:ext>
            </a:extLst>
          </p:cNvPr>
          <p:cNvGrpSpPr/>
          <p:nvPr/>
        </p:nvGrpSpPr>
        <p:grpSpPr>
          <a:xfrm>
            <a:off x="6695052" y="3714463"/>
            <a:ext cx="628234" cy="614940"/>
            <a:chOff x="7224067" y="1383718"/>
            <a:chExt cx="628234" cy="61494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86B7B7C-A31F-EDEB-DA56-D61E195EF1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28015" b="21725"/>
            <a:stretch/>
          </p:blipFill>
          <p:spPr>
            <a:xfrm>
              <a:off x="7224067" y="1810275"/>
              <a:ext cx="130039" cy="9144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723C311-DC96-2A33-60C7-C744B49FD1E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4067" y="1476498"/>
              <a:ext cx="91440" cy="9144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EB8EE7B-AAB2-F4F8-7A29-2E2ABB2549BD}"/>
                </a:ext>
              </a:extLst>
            </p:cNvPr>
            <p:cNvSpPr txBox="1"/>
            <p:nvPr/>
          </p:nvSpPr>
          <p:spPr>
            <a:xfrm>
              <a:off x="7334210" y="1721659"/>
              <a:ext cx="51809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AFM</a:t>
              </a:r>
              <a:endParaRPr lang="en-GB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69A4792-1761-9DA5-61CE-7503EEA913ED}"/>
                </a:ext>
              </a:extLst>
            </p:cNvPr>
            <p:cNvSpPr/>
            <p:nvPr/>
          </p:nvSpPr>
          <p:spPr>
            <a:xfrm>
              <a:off x="7340786" y="1383718"/>
              <a:ext cx="40748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FM</a:t>
              </a:r>
              <a:endParaRPr lang="en-GB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83920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Bond lengths</a:t>
            </a:r>
            <a:endParaRPr lang="en-GB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6" y="982149"/>
            <a:ext cx="4754880" cy="33185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281704">
            <a:off x="2169366" y="2502795"/>
            <a:ext cx="6463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2.178</a:t>
            </a:r>
          </a:p>
        </p:txBody>
      </p:sp>
      <p:sp>
        <p:nvSpPr>
          <p:cNvPr id="6" name="TextBox 5"/>
          <p:cNvSpPr txBox="1"/>
          <p:nvPr/>
        </p:nvSpPr>
        <p:spPr>
          <a:xfrm rot="1801934">
            <a:off x="1018369" y="2015375"/>
            <a:ext cx="6559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2.179</a:t>
            </a:r>
            <a:endParaRPr lang="en-GB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67199" y="1609936"/>
            <a:ext cx="72671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1.994</a:t>
            </a:r>
          </a:p>
        </p:txBody>
      </p:sp>
      <p:sp>
        <p:nvSpPr>
          <p:cNvPr id="8" name="Rectangle 7"/>
          <p:cNvSpPr/>
          <p:nvPr/>
        </p:nvSpPr>
        <p:spPr>
          <a:xfrm>
            <a:off x="1643415" y="3094448"/>
            <a:ext cx="6559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1.941</a:t>
            </a:r>
            <a:endParaRPr lang="en-GB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 rot="21146921">
            <a:off x="846235" y="2472124"/>
            <a:ext cx="6559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1.976</a:t>
            </a:r>
            <a:endParaRPr lang="en-GB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 rot="1484624">
            <a:off x="2758553" y="2229540"/>
            <a:ext cx="7282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1.948</a:t>
            </a:r>
          </a:p>
        </p:txBody>
      </p:sp>
      <p:sp>
        <p:nvSpPr>
          <p:cNvPr id="11" name="TextBox 10"/>
          <p:cNvSpPr txBox="1"/>
          <p:nvPr/>
        </p:nvSpPr>
        <p:spPr>
          <a:xfrm rot="20884321">
            <a:off x="2021038" y="2139655"/>
            <a:ext cx="6463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1.927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923710" y="1746256"/>
            <a:ext cx="6559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1.971</a:t>
            </a:r>
            <a:endParaRPr lang="en-GB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872241" y="3269030"/>
            <a:ext cx="6559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1.938</a:t>
            </a:r>
            <a:endParaRPr lang="en-GB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 rot="2453920">
            <a:off x="3807493" y="2781175"/>
            <a:ext cx="6559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1.950</a:t>
            </a:r>
            <a:endParaRPr lang="en-GB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 rot="21038350">
            <a:off x="3651637" y="2318322"/>
            <a:ext cx="6463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1.902</a:t>
            </a:r>
            <a:endParaRPr lang="en-GB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9" t="3447"/>
          <a:stretch/>
        </p:blipFill>
        <p:spPr>
          <a:xfrm rot="1144416">
            <a:off x="4976724" y="1166333"/>
            <a:ext cx="3683073" cy="284415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 rot="20434083">
            <a:off x="5092206" y="2457884"/>
            <a:ext cx="6559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1.930</a:t>
            </a:r>
            <a:endParaRPr lang="en-GB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 rot="2438922">
            <a:off x="5353089" y="1855513"/>
            <a:ext cx="6559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1.925</a:t>
            </a:r>
            <a:endParaRPr lang="en-GB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892939" y="1670335"/>
            <a:ext cx="6559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1.918</a:t>
            </a:r>
            <a:endParaRPr lang="en-GB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449757" y="3050409"/>
            <a:ext cx="6559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1.925</a:t>
            </a:r>
            <a:endParaRPr lang="en-GB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 rot="1661085">
            <a:off x="6236150" y="2473695"/>
            <a:ext cx="6463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1.925</a:t>
            </a:r>
            <a:endParaRPr lang="en-GB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 rot="20936176">
            <a:off x="6243951" y="2011355"/>
            <a:ext cx="6559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1.918</a:t>
            </a:r>
            <a:endParaRPr lang="en-GB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 rot="477227">
            <a:off x="7015809" y="2038745"/>
            <a:ext cx="6559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1.925</a:t>
            </a:r>
            <a:endParaRPr lang="en-GB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 rot="21299648">
            <a:off x="6781756" y="2457477"/>
            <a:ext cx="6559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1.918</a:t>
            </a:r>
            <a:endParaRPr lang="en-GB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137331" y="3065070"/>
            <a:ext cx="6463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1.918</a:t>
            </a:r>
            <a:endParaRPr lang="en-GB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630882" y="1620785"/>
            <a:ext cx="6463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1.930</a:t>
            </a:r>
            <a:endParaRPr lang="en-GB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 rot="20083840">
            <a:off x="7892681" y="2033079"/>
            <a:ext cx="6559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1.926</a:t>
            </a:r>
            <a:endParaRPr lang="en-GB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 rot="2591668">
            <a:off x="7846835" y="2631483"/>
            <a:ext cx="6463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1.918</a:t>
            </a:r>
            <a:endParaRPr lang="en-GB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3460" y="3658536"/>
            <a:ext cx="1367199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GB" dirty="0"/>
          </a:p>
        </p:txBody>
      </p:sp>
      <p:sp>
        <p:nvSpPr>
          <p:cNvPr id="34" name="TextBox 33"/>
          <p:cNvSpPr txBox="1"/>
          <p:nvPr/>
        </p:nvSpPr>
        <p:spPr>
          <a:xfrm>
            <a:off x="7647884" y="3795643"/>
            <a:ext cx="1463040" cy="6400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GB" dirty="0"/>
          </a:p>
        </p:txBody>
      </p:sp>
      <p:sp>
        <p:nvSpPr>
          <p:cNvPr id="35" name="TextBox 34"/>
          <p:cNvSpPr txBox="1"/>
          <p:nvPr/>
        </p:nvSpPr>
        <p:spPr>
          <a:xfrm>
            <a:off x="8119242" y="3388963"/>
            <a:ext cx="812563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GB" dirty="0"/>
          </a:p>
        </p:txBody>
      </p:sp>
      <p:sp>
        <p:nvSpPr>
          <p:cNvPr id="36" name="TextBox 35"/>
          <p:cNvSpPr txBox="1"/>
          <p:nvPr/>
        </p:nvSpPr>
        <p:spPr>
          <a:xfrm>
            <a:off x="1479578" y="2388388"/>
            <a:ext cx="11008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Mn</a:t>
            </a:r>
            <a:r>
              <a:rPr lang="en-US" sz="2000" b="1" baseline="30000" dirty="0">
                <a:solidFill>
                  <a:schemeClr val="bg1"/>
                </a:solidFill>
              </a:rPr>
              <a:t>3+</a:t>
            </a:r>
            <a:endParaRPr lang="en-GB" sz="2000" b="1" baseline="30000" dirty="0">
              <a:solidFill>
                <a:schemeClr val="bg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213896" y="2544567"/>
            <a:ext cx="10864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Mn</a:t>
            </a:r>
            <a:r>
              <a:rPr lang="en-US" sz="2000" b="1" baseline="30000" dirty="0">
                <a:solidFill>
                  <a:schemeClr val="bg1"/>
                </a:solidFill>
              </a:rPr>
              <a:t>4+</a:t>
            </a:r>
            <a:endParaRPr lang="en-GB" sz="2000" b="1" baseline="30000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366994" y="2371823"/>
            <a:ext cx="10864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Mn</a:t>
            </a:r>
            <a:r>
              <a:rPr lang="en-US" sz="2000" b="1" baseline="30000" dirty="0">
                <a:solidFill>
                  <a:schemeClr val="bg1"/>
                </a:solidFill>
              </a:rPr>
              <a:t>4+</a:t>
            </a:r>
            <a:endParaRPr lang="en-GB" sz="2000" b="1" baseline="30000" dirty="0">
              <a:solidFill>
                <a:schemeClr val="bg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696112" y="2329977"/>
            <a:ext cx="1066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Mn</a:t>
            </a:r>
            <a:r>
              <a:rPr lang="en-US" sz="2000" b="1" baseline="30000" dirty="0">
                <a:solidFill>
                  <a:schemeClr val="bg1"/>
                </a:solidFill>
              </a:rPr>
              <a:t>4+</a:t>
            </a:r>
            <a:endParaRPr lang="en-GB" sz="2000" b="1" baseline="30000" dirty="0">
              <a:solidFill>
                <a:schemeClr val="bg1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387767" y="794051"/>
            <a:ext cx="1072730" cy="507831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390775" algn="l"/>
              </a:tabLst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Li</a:t>
            </a:r>
            <a:r>
              <a:rPr lang="en-US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MnO</a:t>
            </a:r>
            <a:r>
              <a:rPr lang="en-US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250528" y="775159"/>
            <a:ext cx="1072730" cy="507831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390775" algn="l"/>
              </a:tabLst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LiMn</a:t>
            </a:r>
            <a:r>
              <a:rPr lang="en-US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B515973-2D97-2B3C-F11E-923E05B734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8773708"/>
              </p:ext>
            </p:extLst>
          </p:nvPr>
        </p:nvGraphicFramePr>
        <p:xfrm>
          <a:off x="182833" y="4236840"/>
          <a:ext cx="4646603" cy="2283411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280187">
                  <a:extLst>
                    <a:ext uri="{9D8B030D-6E8A-4147-A177-3AD203B41FA5}">
                      <a16:colId xmlns:a16="http://schemas.microsoft.com/office/drawing/2014/main" val="1279518698"/>
                    </a:ext>
                  </a:extLst>
                </a:gridCol>
                <a:gridCol w="1683208">
                  <a:extLst>
                    <a:ext uri="{9D8B030D-6E8A-4147-A177-3AD203B41FA5}">
                      <a16:colId xmlns:a16="http://schemas.microsoft.com/office/drawing/2014/main" val="3436219771"/>
                    </a:ext>
                  </a:extLst>
                </a:gridCol>
                <a:gridCol w="1683208">
                  <a:extLst>
                    <a:ext uri="{9D8B030D-6E8A-4147-A177-3AD203B41FA5}">
                      <a16:colId xmlns:a16="http://schemas.microsoft.com/office/drawing/2014/main" val="327903760"/>
                    </a:ext>
                  </a:extLst>
                </a:gridCol>
              </a:tblGrid>
              <a:tr h="72040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ZA" sz="16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Material</a:t>
                      </a:r>
                      <a:endParaRPr lang="en-US" sz="1600" b="1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ZA" sz="1600" b="1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Valence State</a:t>
                      </a:r>
                      <a:endParaRPr lang="en-US" sz="1600" b="1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Average Bond lengths (Å)</a:t>
                      </a:r>
                      <a:endParaRPr lang="en-US" sz="1600" b="1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298736950"/>
                  </a:ext>
                </a:extLst>
              </a:tr>
              <a:tr h="596061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ZA" sz="1600" b="1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LiMn</a:t>
                      </a:r>
                      <a:r>
                        <a:rPr lang="en-ZA" sz="1600" b="1" kern="1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ZA" sz="1600" b="1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ZA" sz="1600" b="1" kern="1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600" b="1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ZA" sz="16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Mn</a:t>
                      </a:r>
                      <a:r>
                        <a:rPr lang="en-ZA" sz="1600" b="1" kern="1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3+</a:t>
                      </a:r>
                      <a:endParaRPr lang="en-US" sz="1600" b="1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2.0325</a:t>
                      </a:r>
                      <a:endParaRPr lang="en-US" sz="1600" b="1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3941175788"/>
                  </a:ext>
                </a:extLst>
              </a:tr>
              <a:tr h="4834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6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Mn</a:t>
                      </a:r>
                      <a:r>
                        <a:rPr lang="en-ZA" sz="1600" b="1" kern="1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4+</a:t>
                      </a:r>
                      <a:endParaRPr lang="en-US" sz="1600" b="1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1.9418</a:t>
                      </a:r>
                      <a:endParaRPr lang="en-US" sz="1600" b="1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1754570091"/>
                  </a:ext>
                </a:extLst>
              </a:tr>
              <a:tr h="48347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ZA" sz="1600" b="1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</a:t>
                      </a:r>
                      <a:r>
                        <a:rPr lang="en-ZA" sz="1600" b="1" kern="1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ZA" sz="1600" b="1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MnO</a:t>
                      </a:r>
                      <a:r>
                        <a:rPr lang="en-ZA" sz="1600" b="1" kern="1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600" b="1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ZA" sz="1600" b="1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Mn</a:t>
                      </a:r>
                      <a:r>
                        <a:rPr lang="en-ZA" sz="1600" b="1" kern="100" baseline="30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4+</a:t>
                      </a:r>
                      <a:endParaRPr lang="en-US" sz="1600" b="1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1.9235</a:t>
                      </a:r>
                      <a:endParaRPr lang="en-US" sz="1600" b="1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3429664107"/>
                  </a:ext>
                </a:extLst>
              </a:tr>
            </a:tbl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4948347" y="4191650"/>
            <a:ext cx="4162577" cy="2535566"/>
          </a:xfrm>
          <a:prstGeom prst="rect">
            <a:avLst/>
          </a:prstGeom>
          <a:noFill/>
          <a:ln w="28575">
            <a:solidFill>
              <a:schemeClr val="bg1">
                <a:lumMod val="50000"/>
              </a:schemeClr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LiMn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Mn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3+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–O bonds are longer due to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Jahn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–Teller distortion, causing structural instability.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MnO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shows uniform Mn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4+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–O bond lengths, reflecting a more stable structure.</a:t>
            </a:r>
          </a:p>
        </p:txBody>
      </p:sp>
    </p:spTree>
    <p:extLst>
      <p:ext uri="{BB962C8B-B14F-4D97-AF65-F5344CB8AC3E}">
        <p14:creationId xmlns:p14="http://schemas.microsoft.com/office/powerpoint/2010/main" val="17906091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Magnetic Behavior of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endParaRPr lang="en-GB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0125953"/>
              </p:ext>
            </p:extLst>
          </p:nvPr>
        </p:nvGraphicFramePr>
        <p:xfrm>
          <a:off x="246524" y="1004460"/>
          <a:ext cx="4108274" cy="2285239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867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9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415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0853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ZA" sz="14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Material</a:t>
                      </a:r>
                      <a:endParaRPr lang="en-GB" sz="1400" kern="100" dirty="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ZA" sz="14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Valence State</a:t>
                      </a:r>
                      <a:endParaRPr lang="en-GB" sz="1400" kern="10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ZA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Magnetic Moments (µB)</a:t>
                      </a:r>
                      <a:endParaRPr lang="en-GB" sz="1400" kern="100" dirty="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8297">
                <a:tc row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ZA" sz="1400" b="1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LiMn</a:t>
                      </a:r>
                      <a:r>
                        <a:rPr lang="en-ZA" sz="1400" b="1" kern="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ZA" sz="1400" b="1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ZA" sz="1400" b="1" kern="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GB" sz="1400" b="1" kern="10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ZA" sz="14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Mn</a:t>
                      </a:r>
                      <a:r>
                        <a:rPr lang="en-ZA" sz="1400" b="1" kern="12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3+ </a:t>
                      </a:r>
                      <a:endParaRPr lang="en-GB" sz="1400" b="1" kern="100" dirty="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ZA" sz="14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3.8</a:t>
                      </a:r>
                      <a:endParaRPr lang="en-GB" sz="1400" b="1" kern="100" dirty="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661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4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Mn</a:t>
                      </a:r>
                      <a:r>
                        <a:rPr lang="en-ZA" sz="1400" b="1" kern="12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4+</a:t>
                      </a:r>
                      <a:endParaRPr lang="en-GB" sz="1400" b="1" kern="100" dirty="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GB" sz="1400" b="1" kern="100" dirty="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ZA" sz="14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</a:t>
                      </a:r>
                      <a:endParaRPr lang="en-GB" sz="1400" b="1" kern="100" dirty="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661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ZA" sz="1400" b="1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</a:t>
                      </a:r>
                      <a:r>
                        <a:rPr lang="en-ZA" sz="1400" b="1" kern="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ZA" sz="1400" b="1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MnO</a:t>
                      </a:r>
                      <a:r>
                        <a:rPr lang="en-ZA" sz="1400" b="1" kern="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GB" sz="1400" b="1" kern="100" dirty="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ZA" sz="1400" b="1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Mn</a:t>
                      </a:r>
                      <a:r>
                        <a:rPr lang="en-ZA" sz="1400" b="1" kern="1200" baseline="30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4+</a:t>
                      </a:r>
                      <a:endParaRPr lang="en-GB" sz="1400" b="1" kern="10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ZA" sz="14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</a:t>
                      </a:r>
                      <a:endParaRPr lang="en-GB" sz="1400" b="1" kern="100" dirty="0">
                        <a:effectLst/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13" name="Group 12">
            <a:extLst>
              <a:ext uri="{FF2B5EF4-FFF2-40B4-BE49-F238E27FC236}">
                <a16:creationId xmlns:a16="http://schemas.microsoft.com/office/drawing/2014/main" id="{2A2B0401-7FA3-6049-4C53-821A0A3F4C8D}"/>
              </a:ext>
            </a:extLst>
          </p:cNvPr>
          <p:cNvGrpSpPr/>
          <p:nvPr/>
        </p:nvGrpSpPr>
        <p:grpSpPr>
          <a:xfrm>
            <a:off x="323528" y="3512638"/>
            <a:ext cx="3096344" cy="3087132"/>
            <a:chOff x="2847071" y="3523944"/>
            <a:chExt cx="3096344" cy="308713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6610" t="4880" r="1871"/>
            <a:stretch/>
          </p:blipFill>
          <p:spPr>
            <a:xfrm>
              <a:off x="2847071" y="3523944"/>
              <a:ext cx="3096344" cy="308713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4040016" y="4683639"/>
              <a:ext cx="71045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Spinel</a:t>
              </a:r>
              <a:endParaRPr lang="en-GB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966277" y="4044952"/>
              <a:ext cx="85792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Layered</a:t>
              </a:r>
              <a:endParaRPr lang="en-GB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850860" y="3667769"/>
              <a:ext cx="108876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Electrolyte</a:t>
              </a:r>
              <a:endParaRPr lang="en-GB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644008" y="980728"/>
            <a:ext cx="4391032" cy="2120068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LiMn</a:t>
            </a:r>
            <a:r>
              <a:rPr lang="en-GB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GB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shows two distinct magnetic moments, confirming Mn</a:t>
            </a:r>
            <a:r>
              <a:rPr lang="en-GB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3+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/Mn</a:t>
            </a:r>
            <a:r>
              <a:rPr lang="en-GB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4+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coexistence.</a:t>
            </a: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</a:t>
            </a:r>
            <a:r>
              <a:rPr lang="en-GB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MnO</a:t>
            </a:r>
            <a:r>
              <a:rPr lang="en-GB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shows uniform moments, consistent with Mn</a:t>
            </a:r>
            <a:r>
              <a:rPr lang="en-GB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4+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634377" y="3995017"/>
            <a:ext cx="5223669" cy="1289071"/>
          </a:xfrm>
          <a:prstGeom prst="rect">
            <a:avLst/>
          </a:prstGeom>
          <a:ln w="28575"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uniform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⁴⁺ coating acts as a barrier between the spinel core and the electrolyte, preventing direct contact and thereby suppressing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dissolution.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24882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Density of states</a:t>
            </a:r>
            <a:endParaRPr lang="en-GB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6936045"/>
              </p:ext>
            </p:extLst>
          </p:nvPr>
        </p:nvGraphicFramePr>
        <p:xfrm>
          <a:off x="114300" y="952500"/>
          <a:ext cx="4479925" cy="339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PW 14.0 Graph" r:id="rId2" imgW="5734383" imgH="4353056" progId="SigmaPlotGraphicObject.13">
                  <p:embed/>
                </p:oleObj>
              </mc:Choice>
              <mc:Fallback>
                <p:oleObj name="SPW 14.0 Graph" r:id="rId2" imgW="5734383" imgH="4353056" progId="SigmaPlotGraphicObject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14300" y="952500"/>
                        <a:ext cx="4479925" cy="3390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786340"/>
              </p:ext>
            </p:extLst>
          </p:nvPr>
        </p:nvGraphicFramePr>
        <p:xfrm>
          <a:off x="4464495" y="786072"/>
          <a:ext cx="4572000" cy="35158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PW 14.0 Graph" r:id="rId4" imgW="5953217" imgH="4543416" progId="SigmaPlotGraphicObject.13">
                  <p:embed/>
                </p:oleObj>
              </mc:Choice>
              <mc:Fallback>
                <p:oleObj name="SPW 14.0 Graph" r:id="rId4" imgW="5953217" imgH="4543416" progId="SigmaPlotGraphicObject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464495" y="786072"/>
                        <a:ext cx="4572000" cy="35158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/>
        </p:nvSpPr>
        <p:spPr>
          <a:xfrm>
            <a:off x="221460" y="4637912"/>
            <a:ext cx="7518892" cy="601511"/>
          </a:xfrm>
          <a:prstGeom prst="rect">
            <a:avLst/>
          </a:prstGeom>
          <a:ln w="19050"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SzPts val="1000"/>
              <a:buFont typeface="Wingdings" panose="05000000000000000000" pitchFamily="2" charset="2"/>
              <a:buChar char=""/>
              <a:tabLst>
                <a:tab pos="457200" algn="l"/>
              </a:tabLst>
            </a:pPr>
            <a:r>
              <a:rPr lang="en-GB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LiMn</a:t>
            </a:r>
            <a:r>
              <a:rPr lang="en-GB" sz="1600" baseline="-25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GB" sz="1600" baseline="-25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GB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has a small band gap (~0.5 eV), classified as a semiconductor.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SzPts val="1000"/>
              <a:buFont typeface="Wingdings" panose="05000000000000000000" pitchFamily="2" charset="2"/>
              <a:buChar char=""/>
              <a:tabLst>
                <a:tab pos="457200" algn="l"/>
              </a:tabLst>
            </a:pPr>
            <a:r>
              <a:rPr lang="en-GB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</a:t>
            </a:r>
            <a:r>
              <a:rPr lang="en-GB" sz="1600" baseline="-25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MnO</a:t>
            </a:r>
            <a:r>
              <a:rPr lang="en-GB" sz="1600" baseline="-25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GB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has a wider band gap (~2.1 eV), also classified as a semiconductor.</a:t>
            </a:r>
            <a:endParaRPr lang="en-GB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206" y="974632"/>
            <a:ext cx="8961120" cy="3474720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1658017" y="767042"/>
            <a:ext cx="108234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LiMn</a:t>
            </a:r>
            <a:r>
              <a:rPr lang="en-US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GB" b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74285" y="701958"/>
            <a:ext cx="112205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</a:t>
            </a:r>
            <a:r>
              <a:rPr lang="en-US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MnO</a:t>
            </a:r>
            <a:r>
              <a:rPr lang="en-US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GB" b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6D7C54-3BB3-2FC0-40B4-EC13FCAAB3C6}"/>
              </a:ext>
            </a:extLst>
          </p:cNvPr>
          <p:cNvSpPr txBox="1"/>
          <p:nvPr/>
        </p:nvSpPr>
        <p:spPr>
          <a:xfrm>
            <a:off x="125557" y="2924944"/>
            <a:ext cx="1847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6F0D80-1919-3E20-1638-9567D1D038D2}"/>
              </a:ext>
            </a:extLst>
          </p:cNvPr>
          <p:cNvSpPr txBox="1"/>
          <p:nvPr/>
        </p:nvSpPr>
        <p:spPr>
          <a:xfrm>
            <a:off x="4475752" y="2924944"/>
            <a:ext cx="18473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209163"/>
      </p:ext>
    </p:extLst>
  </p:cSld>
  <p:clrMapOvr>
    <a:masterClrMapping/>
  </p:clrMapOvr>
</p:sld>
</file>

<file path=ppt/theme/theme1.xml><?xml version="1.0" encoding="utf-8"?>
<a:theme xmlns:a="http://schemas.openxmlformats.org/drawingml/2006/main" name="MMC - Presentation Theme_2014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MC - Presentation Theme_2014.potx" id="{21522A08-98DC-4C96-8F8A-BAFACF9696D9}" vid="{35C97641-F153-41E2-ADA0-E2A6F6F0AE3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MMC - Presentation Theme_2014</Template>
  <TotalTime>48206</TotalTime>
  <Words>1005</Words>
  <Application>Microsoft Office PowerPoint</Application>
  <PresentationFormat>On-screen Show (4:3)</PresentationFormat>
  <Paragraphs>175</Paragraphs>
  <Slides>13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Times New Roman</vt:lpstr>
      <vt:lpstr>Wingdings</vt:lpstr>
      <vt:lpstr>MMC - Presentation Theme_2014</vt:lpstr>
      <vt:lpstr>SPW 14.0 Graph</vt:lpstr>
      <vt:lpstr>PowerPoint Presentation</vt:lpstr>
      <vt:lpstr>    Introduction</vt:lpstr>
      <vt:lpstr> Drawbacks of spinel </vt:lpstr>
      <vt:lpstr>A core-shell design</vt:lpstr>
      <vt:lpstr>Methodology</vt:lpstr>
      <vt:lpstr>Structural properties</vt:lpstr>
      <vt:lpstr>Bond lengths</vt:lpstr>
      <vt:lpstr>Magnetic Behavior of Mn</vt:lpstr>
      <vt:lpstr>Density of states</vt:lpstr>
      <vt:lpstr>Diffusion pathways</vt:lpstr>
      <vt:lpstr>Conclusion</vt:lpstr>
      <vt:lpstr>Acknowledgements</vt:lpstr>
      <vt:lpstr>Thank You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mordecai</dc:creator>
  <cp:lastModifiedBy>MOGAU ZANELE KGASAGO</cp:lastModifiedBy>
  <cp:revision>345</cp:revision>
  <cp:lastPrinted>2016-08-01T13:52:05Z</cp:lastPrinted>
  <dcterms:created xsi:type="dcterms:W3CDTF">2015-06-01T09:38:07Z</dcterms:created>
  <dcterms:modified xsi:type="dcterms:W3CDTF">2025-07-08T08:46:35Z</dcterms:modified>
</cp:coreProperties>
</file>