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84" r:id="rId3"/>
    <p:sldId id="285" r:id="rId4"/>
    <p:sldId id="289" r:id="rId5"/>
    <p:sldId id="290" r:id="rId6"/>
    <p:sldId id="291" r:id="rId7"/>
    <p:sldId id="295" r:id="rId8"/>
    <p:sldId id="287" r:id="rId9"/>
    <p:sldId id="258" r:id="rId10"/>
    <p:sldId id="279" r:id="rId11"/>
    <p:sldId id="274" r:id="rId12"/>
    <p:sldId id="275" r:id="rId13"/>
    <p:sldId id="293" r:id="rId14"/>
    <p:sldId id="282" r:id="rId15"/>
    <p:sldId id="268" r:id="rId16"/>
    <p:sldId id="276" r:id="rId17"/>
    <p:sldId id="262" r:id="rId18"/>
    <p:sldId id="29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46" autoAdjust="0"/>
    <p:restoredTop sz="94660"/>
  </p:normalViewPr>
  <p:slideViewPr>
    <p:cSldViewPr snapToGrid="0">
      <p:cViewPr>
        <p:scale>
          <a:sx n="90" d="100"/>
          <a:sy n="90" d="100"/>
        </p:scale>
        <p:origin x="480" y="-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FECE8-3D2D-4F7E-982E-44B1E89E4313}" type="datetimeFigureOut">
              <a:rPr lang="en-ZA" smtClean="0"/>
              <a:t>2025/07/03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5FC57-3050-4AC5-A5F5-C856FDC9554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45800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192" y="923730"/>
            <a:ext cx="11029616" cy="792225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Exploring Long-term variations of Ionospheric Total Electron Content over South Africa 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182" y="3905794"/>
            <a:ext cx="6239970" cy="3890927"/>
          </a:xfrm>
        </p:spPr>
      </p:pic>
      <p:sp>
        <p:nvSpPr>
          <p:cNvPr id="7" name="TextBox 6"/>
          <p:cNvSpPr txBox="1"/>
          <p:nvPr/>
        </p:nvSpPr>
        <p:spPr>
          <a:xfrm>
            <a:off x="2093168" y="2884162"/>
            <a:ext cx="800566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Dr. Daniel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Mojalefa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Moeketsi</a:t>
            </a:r>
            <a:endParaRPr lang="en-ZA" dirty="0"/>
          </a:p>
          <a:p>
            <a:pPr algn="ctr"/>
            <a:r>
              <a:rPr lang="en-US" dirty="0"/>
              <a:t> </a:t>
            </a:r>
            <a:r>
              <a:rPr lang="en-US" sz="1400" dirty="0"/>
              <a:t>Centre for Space Research, North-West University, 11 Hoffman Street, Potchefstroom, South Africa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Prof. John-Bosco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Habarulema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smtClean="0"/>
              <a:t>South </a:t>
            </a:r>
            <a:r>
              <a:rPr lang="en-US" sz="1400" dirty="0"/>
              <a:t>African National Space Agency, Hospital Street, </a:t>
            </a:r>
            <a:r>
              <a:rPr lang="en-US" sz="1400" dirty="0" err="1"/>
              <a:t>Hermanus</a:t>
            </a:r>
            <a:r>
              <a:rPr lang="en-US" sz="1400" dirty="0"/>
              <a:t> 7200, South Africa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 SES Ferreira</a:t>
            </a:r>
          </a:p>
          <a:p>
            <a:pPr lvl="0" algn="ctr"/>
            <a:r>
              <a:rPr lang="en-US" sz="1400" dirty="0">
                <a:solidFill>
                  <a:prstClr val="black"/>
                </a:solidFill>
              </a:rPr>
              <a:t>Centre for Space Research, North-West University, 11 Hoffman Street, Potchefstroom, South Africa 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160" y="4271638"/>
            <a:ext cx="4251910" cy="27278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0" t="25930" r="27815" b="-2887"/>
          <a:stretch/>
        </p:blipFill>
        <p:spPr>
          <a:xfrm>
            <a:off x="4516016" y="4981919"/>
            <a:ext cx="4674637" cy="27354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54595" y="1936695"/>
            <a:ext cx="52828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Modiri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Mokaila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MSc Student (CSR-NWU)</a:t>
            </a:r>
          </a:p>
          <a:p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18727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Modelling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7782" y="952719"/>
            <a:ext cx="11029615" cy="55912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dirty="0"/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Sutherland (SUTH) and </a:t>
            </a:r>
            <a:r>
              <a:rPr lang="en-US" dirty="0" err="1" smtClean="0"/>
              <a:t>Hartebeeshoek</a:t>
            </a:r>
            <a:r>
              <a:rPr lang="en-US" dirty="0" smtClean="0"/>
              <a:t> (HRAO) GPS station data is used, at a 25 years period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To </a:t>
            </a:r>
            <a:r>
              <a:rPr lang="en-US" dirty="0"/>
              <a:t>calculate trends in TEC, model data by </a:t>
            </a:r>
            <a:r>
              <a:rPr lang="en-US" dirty="0" smtClean="0"/>
              <a:t>linear </a:t>
            </a:r>
            <a:r>
              <a:rPr lang="en-US" dirty="0"/>
              <a:t>regression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err="1"/>
              <a:t>TEC_mod</a:t>
            </a:r>
            <a:r>
              <a:rPr lang="en-US" dirty="0"/>
              <a:t> = A + B*</a:t>
            </a:r>
            <a:r>
              <a:rPr lang="en-US" dirty="0" err="1"/>
              <a:t>solarproxy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Solar proxy: R, </a:t>
            </a:r>
            <a:r>
              <a:rPr lang="en-US" dirty="0" err="1"/>
              <a:t>MgII</a:t>
            </a:r>
            <a:r>
              <a:rPr lang="en-US" dirty="0"/>
              <a:t>, </a:t>
            </a:r>
            <a:r>
              <a:rPr lang="en-US" dirty="0" smtClean="0"/>
              <a:t>F10.7 as they eliminates solar cycle effects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To </a:t>
            </a:r>
            <a:r>
              <a:rPr lang="en-US" dirty="0"/>
              <a:t>calculate trends, we use residuals: 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residuals </a:t>
            </a:r>
            <a:r>
              <a:rPr lang="en-US" dirty="0"/>
              <a:t>= </a:t>
            </a:r>
            <a:r>
              <a:rPr lang="en-US" dirty="0" err="1"/>
              <a:t>TEC_obs</a:t>
            </a:r>
            <a:r>
              <a:rPr lang="en-US" dirty="0"/>
              <a:t> – </a:t>
            </a:r>
            <a:r>
              <a:rPr lang="en-US" dirty="0" err="1" smtClean="0"/>
              <a:t>TEC_mod</a:t>
            </a:r>
            <a:r>
              <a:rPr lang="en-US" dirty="0" smtClean="0"/>
              <a:t>, perform </a:t>
            </a:r>
            <a:r>
              <a:rPr lang="en-US" dirty="0"/>
              <a:t>another regression 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with residuals </a:t>
            </a:r>
            <a:r>
              <a:rPr lang="en-US" dirty="0"/>
              <a:t>= C</a:t>
            </a:r>
            <a:r>
              <a:rPr lang="en-US" dirty="0" smtClean="0"/>
              <a:t> </a:t>
            </a:r>
            <a:r>
              <a:rPr lang="en-US" dirty="0"/>
              <a:t>+ ß*time </a:t>
            </a:r>
            <a:r>
              <a:rPr lang="en-US" dirty="0" smtClean="0"/>
              <a:t>(monthly </a:t>
            </a:r>
            <a:r>
              <a:rPr lang="en-US" dirty="0"/>
              <a:t>&amp; yearly averages)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t="2233" r="6744"/>
          <a:stretch/>
        </p:blipFill>
        <p:spPr>
          <a:xfrm>
            <a:off x="6362991" y="2566245"/>
            <a:ext cx="6027576" cy="37229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9088126">
            <a:off x="8232354" y="4281585"/>
            <a:ext cx="2483697" cy="2922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Current Work</a:t>
            </a:r>
            <a:endParaRPr lang="en-ZA" dirty="0"/>
          </a:p>
        </p:txBody>
      </p:sp>
      <p:sp>
        <p:nvSpPr>
          <p:cNvPr id="11" name="Rectangle 10"/>
          <p:cNvSpPr/>
          <p:nvPr/>
        </p:nvSpPr>
        <p:spPr>
          <a:xfrm rot="21294570">
            <a:off x="8201310" y="6021343"/>
            <a:ext cx="2816713" cy="2509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Future Work stations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177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545892"/>
            <a:ext cx="11797259" cy="589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265" y="500922"/>
            <a:ext cx="12244465" cy="612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8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ReSULTS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752" y="2675370"/>
            <a:ext cx="10212496" cy="41826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6918" y="1486822"/>
            <a:ext cx="95830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These values show the coefficient ß </a:t>
            </a:r>
            <a:r>
              <a:rPr lang="en-US" sz="2400" dirty="0" smtClean="0"/>
              <a:t>against </a:t>
            </a:r>
            <a:r>
              <a:rPr lang="en-US" sz="2400" dirty="0" smtClean="0"/>
              <a:t>3 </a:t>
            </a:r>
            <a:r>
              <a:rPr lang="en-US" sz="2400" dirty="0" smtClean="0"/>
              <a:t>literature </a:t>
            </a:r>
            <a:r>
              <a:rPr lang="en-US" sz="2400" dirty="0" smtClean="0"/>
              <a:t>articles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0093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2" y="605851"/>
            <a:ext cx="11692329" cy="584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79" y="530901"/>
            <a:ext cx="12007121" cy="600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8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468629"/>
              </p:ext>
            </p:extLst>
          </p:nvPr>
        </p:nvGraphicFramePr>
        <p:xfrm>
          <a:off x="179885" y="779490"/>
          <a:ext cx="11684454" cy="5406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09">
                  <a:extLst>
                    <a:ext uri="{9D8B030D-6E8A-4147-A177-3AD203B41FA5}">
                      <a16:colId xmlns:a16="http://schemas.microsoft.com/office/drawing/2014/main" val="1607048640"/>
                    </a:ext>
                  </a:extLst>
                </a:gridCol>
                <a:gridCol w="1947409">
                  <a:extLst>
                    <a:ext uri="{9D8B030D-6E8A-4147-A177-3AD203B41FA5}">
                      <a16:colId xmlns:a16="http://schemas.microsoft.com/office/drawing/2014/main" val="1825220860"/>
                    </a:ext>
                  </a:extLst>
                </a:gridCol>
                <a:gridCol w="1947409">
                  <a:extLst>
                    <a:ext uri="{9D8B030D-6E8A-4147-A177-3AD203B41FA5}">
                      <a16:colId xmlns:a16="http://schemas.microsoft.com/office/drawing/2014/main" val="487919539"/>
                    </a:ext>
                  </a:extLst>
                </a:gridCol>
                <a:gridCol w="1947409">
                  <a:extLst>
                    <a:ext uri="{9D8B030D-6E8A-4147-A177-3AD203B41FA5}">
                      <a16:colId xmlns:a16="http://schemas.microsoft.com/office/drawing/2014/main" val="645234484"/>
                    </a:ext>
                  </a:extLst>
                </a:gridCol>
                <a:gridCol w="1947409">
                  <a:extLst>
                    <a:ext uri="{9D8B030D-6E8A-4147-A177-3AD203B41FA5}">
                      <a16:colId xmlns:a16="http://schemas.microsoft.com/office/drawing/2014/main" val="2777633738"/>
                    </a:ext>
                  </a:extLst>
                </a:gridCol>
                <a:gridCol w="1947409">
                  <a:extLst>
                    <a:ext uri="{9D8B030D-6E8A-4147-A177-3AD203B41FA5}">
                      <a16:colId xmlns:a16="http://schemas.microsoft.com/office/drawing/2014/main" val="3606196188"/>
                    </a:ext>
                  </a:extLst>
                </a:gridCol>
              </a:tblGrid>
              <a:tr h="76009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Results</a:t>
                      </a:r>
                      <a:endParaRPr lang="en-Z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Urbar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Lastovika</a:t>
                      </a:r>
                      <a:r>
                        <a:rPr lang="en-US" sz="2400" dirty="0" smtClean="0"/>
                        <a:t> 2024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Lastovicka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Urbar</a:t>
                      </a:r>
                      <a:r>
                        <a:rPr lang="en-US" sz="2400" dirty="0" smtClean="0"/>
                        <a:t>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2017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Natali</a:t>
                      </a:r>
                      <a:r>
                        <a:rPr lang="en-US" sz="2400" baseline="0" dirty="0" smtClean="0"/>
                        <a:t> et. al.</a:t>
                      </a:r>
                      <a:r>
                        <a:rPr lang="en-US" sz="2400" dirty="0" smtClean="0"/>
                        <a:t> 2024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226546"/>
                  </a:ext>
                </a:extLst>
              </a:tr>
              <a:tr h="460190">
                <a:tc>
                  <a:txBody>
                    <a:bodyPr/>
                    <a:lstStyle/>
                    <a:p>
                      <a:pPr algn="ctr"/>
                      <a:r>
                        <a:rPr lang="en-US" sz="2400" u="none" dirty="0" smtClean="0"/>
                        <a:t>STATION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SUTH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HRAO</a:t>
                      </a:r>
                      <a:endParaRPr lang="en-ZA" sz="2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JPL35 (Global)</a:t>
                      </a:r>
                      <a:endParaRPr lang="en-ZA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JPL35,</a:t>
                      </a:r>
                      <a:r>
                        <a:rPr lang="en-US" sz="2400" baseline="0" dirty="0" smtClean="0"/>
                        <a:t> Lean et al. 2011 (Global)</a:t>
                      </a:r>
                      <a:endParaRPr lang="en-ZA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Global</a:t>
                      </a:r>
                      <a:r>
                        <a:rPr lang="en-US" sz="2400" baseline="0" dirty="0" smtClean="0"/>
                        <a:t> TEC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449891"/>
                  </a:ext>
                </a:extLst>
              </a:tr>
              <a:tr h="460190">
                <a:tc>
                  <a:txBody>
                    <a:bodyPr/>
                    <a:lstStyle/>
                    <a:p>
                      <a:pPr algn="ctr"/>
                      <a:r>
                        <a:rPr lang="en-US" sz="2400" u="none" dirty="0" smtClean="0"/>
                        <a:t>Proxy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822700"/>
                  </a:ext>
                </a:extLst>
              </a:tr>
              <a:tr h="9203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-0.15</a:t>
                      </a:r>
                      <a:r>
                        <a:rPr lang="en-ZA" sz="2400" dirty="0" smtClean="0"/>
                        <a:t>±0.064</a:t>
                      </a:r>
                      <a:endParaRPr lang="en-ZA" sz="2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0.0029</a:t>
                      </a:r>
                      <a:r>
                        <a:rPr lang="en-ZA" sz="2400" dirty="0" smtClean="0"/>
                        <a:t>±0.056</a:t>
                      </a:r>
                    </a:p>
                    <a:p>
                      <a:pPr algn="ctr"/>
                      <a:endParaRPr lang="en-ZA" sz="2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0.012</a:t>
                      </a:r>
                      <a:r>
                        <a:rPr lang="en-ZA" sz="2400" dirty="0" smtClean="0"/>
                        <a:t>±0.032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-</a:t>
                      </a:r>
                      <a:endParaRPr lang="en-ZA" sz="2400" dirty="0" smtClean="0"/>
                    </a:p>
                    <a:p>
                      <a:pPr algn="ctr"/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0.01</a:t>
                      </a:r>
                      <a:r>
                        <a:rPr lang="en-ZA" sz="2400" dirty="0" smtClean="0"/>
                        <a:t>±0.01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99435"/>
                  </a:ext>
                </a:extLst>
              </a:tr>
              <a:tr h="9203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MgII</a:t>
                      </a:r>
                      <a:endParaRPr lang="en-US" sz="2400" dirty="0" smtClean="0"/>
                    </a:p>
                    <a:p>
                      <a:pPr algn="ctr"/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-0.3478</a:t>
                      </a:r>
                      <a:r>
                        <a:rPr lang="en-ZA" sz="2400" dirty="0" smtClean="0"/>
                        <a:t>±0.091</a:t>
                      </a:r>
                      <a:endParaRPr lang="en-ZA" sz="2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-0.1814</a:t>
                      </a:r>
                      <a:r>
                        <a:rPr lang="en-ZA" sz="2400" dirty="0" smtClean="0"/>
                        <a:t>±0.054</a:t>
                      </a:r>
                    </a:p>
                    <a:p>
                      <a:pPr algn="ctr"/>
                      <a:endParaRPr lang="en-ZA" sz="2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-0.067</a:t>
                      </a:r>
                      <a:r>
                        <a:rPr lang="en-ZA" sz="2400" dirty="0" smtClean="0"/>
                        <a:t>±0.028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-0.06</a:t>
                      </a:r>
                      <a:r>
                        <a:rPr lang="en-ZA" sz="2400" dirty="0" smtClean="0"/>
                        <a:t>±0.03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-0.39</a:t>
                      </a:r>
                      <a:r>
                        <a:rPr lang="en-ZA" sz="2400" dirty="0" smtClean="0"/>
                        <a:t>±0.05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254424"/>
                  </a:ext>
                </a:extLst>
              </a:tr>
              <a:tr h="9203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F10.7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-0.2638</a:t>
                      </a:r>
                      <a:r>
                        <a:rPr lang="en-ZA" sz="2400" dirty="0" smtClean="0"/>
                        <a:t>±0.074</a:t>
                      </a:r>
                      <a:endParaRPr lang="en-ZA" sz="2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-0.0906</a:t>
                      </a:r>
                      <a:r>
                        <a:rPr lang="en-ZA" sz="2400" dirty="0" smtClean="0"/>
                        <a:t>±0.052</a:t>
                      </a:r>
                      <a:endParaRPr lang="en-ZA" sz="2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-0.048</a:t>
                      </a:r>
                      <a:r>
                        <a:rPr lang="en-ZA" sz="2400" dirty="0" smtClean="0"/>
                        <a:t>±0.025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-0.05</a:t>
                      </a:r>
                      <a:r>
                        <a:rPr lang="en-ZA" sz="2400" dirty="0" smtClean="0"/>
                        <a:t>±0.03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-0.12</a:t>
                      </a:r>
                      <a:r>
                        <a:rPr lang="en-ZA" sz="2400" dirty="0" smtClean="0"/>
                        <a:t>±0.03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600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33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Future Work</a:t>
            </a:r>
            <a:endParaRPr lang="en-Z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Study used 2 stations to investigate long-term changes in the ionosphere over the South African </a:t>
            </a:r>
            <a:r>
              <a:rPr lang="en-US" dirty="0" err="1" smtClean="0"/>
              <a:t>midlatitude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Linear regression provides a close approximation of the model of observed data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R, </a:t>
            </a:r>
            <a:r>
              <a:rPr lang="en-US" dirty="0" err="1" smtClean="0"/>
              <a:t>MgII</a:t>
            </a:r>
            <a:r>
              <a:rPr lang="en-US" dirty="0" smtClean="0"/>
              <a:t> </a:t>
            </a:r>
            <a:r>
              <a:rPr lang="en-US" dirty="0"/>
              <a:t>&amp; F10.7 verifies a negative trend similar to </a:t>
            </a:r>
            <a:r>
              <a:rPr lang="en-US" dirty="0" smtClean="0"/>
              <a:t>literature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The ionosphere is slowly decreasing over this region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Ingest South African </a:t>
            </a:r>
            <a:r>
              <a:rPr lang="en-US" dirty="0" err="1"/>
              <a:t>TrigNET</a:t>
            </a:r>
            <a:r>
              <a:rPr lang="en-US" dirty="0"/>
              <a:t> </a:t>
            </a:r>
            <a:r>
              <a:rPr lang="en-US" dirty="0" smtClean="0"/>
              <a:t>from HNUS and GRHM stations data </a:t>
            </a:r>
            <a:r>
              <a:rPr lang="en-US" dirty="0"/>
              <a:t>into the IONOLAB </a:t>
            </a:r>
            <a:r>
              <a:rPr lang="en-US" dirty="0" smtClean="0"/>
              <a:t>algorithm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731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4416662" y="3358634"/>
            <a:ext cx="33586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THANK YOU</a:t>
            </a:r>
            <a:endParaRPr lang="en-ZA" sz="4400" dirty="0"/>
          </a:p>
        </p:txBody>
      </p:sp>
    </p:spTree>
    <p:extLst>
      <p:ext uri="{BB962C8B-B14F-4D97-AF65-F5344CB8AC3E}">
        <p14:creationId xmlns:p14="http://schemas.microsoft.com/office/powerpoint/2010/main" val="31236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982409"/>
            <a:ext cx="11029615" cy="229114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The Sun, and Solar Cycle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Ionosphere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Global Navigation Satellite System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Total Electron Content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Software Technique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Results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Summary and Future work</a:t>
            </a:r>
          </a:p>
          <a:p>
            <a:pPr marL="0" indent="0">
              <a:buNone/>
            </a:pP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35118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 AND SOLAR CYCLE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607" y="1902596"/>
            <a:ext cx="7059064" cy="45491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09738" y="2791752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SS 22</a:t>
            </a:r>
            <a:endParaRPr lang="en-ZA" dirty="0"/>
          </a:p>
        </p:txBody>
      </p:sp>
      <p:sp>
        <p:nvSpPr>
          <p:cNvPr id="10" name="Rectangle 9"/>
          <p:cNvSpPr/>
          <p:nvPr/>
        </p:nvSpPr>
        <p:spPr>
          <a:xfrm>
            <a:off x="5826337" y="2689985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SS </a:t>
            </a:r>
            <a:r>
              <a:rPr lang="en-US" dirty="0" smtClean="0"/>
              <a:t>21</a:t>
            </a:r>
            <a:endParaRPr lang="en-ZA" dirty="0"/>
          </a:p>
        </p:txBody>
      </p:sp>
      <p:sp>
        <p:nvSpPr>
          <p:cNvPr id="11" name="Rectangle 10"/>
          <p:cNvSpPr/>
          <p:nvPr/>
        </p:nvSpPr>
        <p:spPr>
          <a:xfrm>
            <a:off x="8593139" y="2874651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SS </a:t>
            </a:r>
            <a:r>
              <a:rPr lang="en-US" dirty="0" smtClean="0"/>
              <a:t>23</a:t>
            </a:r>
            <a:endParaRPr lang="en-ZA" dirty="0"/>
          </a:p>
        </p:txBody>
      </p:sp>
      <p:sp>
        <p:nvSpPr>
          <p:cNvPr id="12" name="Rectangle 11"/>
          <p:cNvSpPr/>
          <p:nvPr/>
        </p:nvSpPr>
        <p:spPr>
          <a:xfrm>
            <a:off x="9989883" y="4177166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SS </a:t>
            </a:r>
            <a:r>
              <a:rPr lang="en-US" dirty="0" smtClean="0"/>
              <a:t>24</a:t>
            </a:r>
            <a:endParaRPr lang="en-ZA" dirty="0"/>
          </a:p>
        </p:txBody>
      </p:sp>
      <p:sp>
        <p:nvSpPr>
          <p:cNvPr id="13" name="Rectangle 12"/>
          <p:cNvSpPr/>
          <p:nvPr/>
        </p:nvSpPr>
        <p:spPr>
          <a:xfrm>
            <a:off x="11327496" y="3264475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SS </a:t>
            </a:r>
            <a:r>
              <a:rPr lang="en-US" dirty="0" smtClean="0"/>
              <a:t>25</a:t>
            </a:r>
            <a:endParaRPr lang="en-ZA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20727" y="2124085"/>
            <a:ext cx="5147331" cy="450342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220000"/>
              </a:lnSpc>
              <a:buFont typeface="Courier New" panose="02070309020205020404" pitchFamily="49" charset="0"/>
              <a:buChar char="o"/>
            </a:pPr>
            <a:endParaRPr lang="en-US" sz="5600" dirty="0" smtClean="0"/>
          </a:p>
          <a:p>
            <a:pPr>
              <a:lnSpc>
                <a:spcPct val="220000"/>
              </a:lnSpc>
              <a:buFont typeface="Courier New" panose="02070309020205020404" pitchFamily="49" charset="0"/>
              <a:buChar char="o"/>
            </a:pPr>
            <a:r>
              <a:rPr lang="en-US" sz="5600" dirty="0"/>
              <a:t>Primary driver of atmospheric and geo-magnetic variability of the Earth</a:t>
            </a:r>
          </a:p>
          <a:p>
            <a:pPr>
              <a:lnSpc>
                <a:spcPct val="220000"/>
              </a:lnSpc>
              <a:buFont typeface="Courier New" panose="02070309020205020404" pitchFamily="49" charset="0"/>
              <a:buChar char="o"/>
            </a:pPr>
            <a:r>
              <a:rPr lang="en-US" sz="5600" dirty="0">
                <a:cs typeface="Arial" panose="020B0604020202020204" pitchFamily="34" charset="0"/>
              </a:rPr>
              <a:t>Spatial, temporal nature of Earth atmosphere depend on solar activity, solar cycle (SS) progression, geomagnetic activity, seasons</a:t>
            </a:r>
            <a:r>
              <a:rPr lang="en-US" sz="5600" dirty="0" smtClean="0">
                <a:cs typeface="Arial" panose="020B0604020202020204" pitchFamily="34" charset="0"/>
              </a:rPr>
              <a:t>, local time</a:t>
            </a:r>
            <a:endParaRPr lang="en-US" sz="5600" dirty="0">
              <a:cs typeface="Arial" panose="020B0604020202020204" pitchFamily="34" charset="0"/>
            </a:endParaRPr>
          </a:p>
          <a:p>
            <a:pPr>
              <a:lnSpc>
                <a:spcPct val="220000"/>
              </a:lnSpc>
              <a:buFont typeface="Courier New" panose="02070309020205020404" pitchFamily="49" charset="0"/>
              <a:buChar char="o"/>
            </a:pPr>
            <a:r>
              <a:rPr lang="en-US" sz="5600" dirty="0" smtClean="0"/>
              <a:t>Solar activity can </a:t>
            </a:r>
            <a:r>
              <a:rPr lang="en-US" sz="5600" dirty="0"/>
              <a:t>be characterized by different solar proxies: </a:t>
            </a:r>
            <a:endParaRPr lang="en-US" sz="5600" dirty="0" smtClean="0"/>
          </a:p>
          <a:p>
            <a:pPr lvl="1">
              <a:lnSpc>
                <a:spcPct val="220000"/>
              </a:lnSpc>
              <a:buFont typeface="Wingdings" panose="05000000000000000000" pitchFamily="2" charset="2"/>
              <a:buChar char="q"/>
            </a:pPr>
            <a:r>
              <a:rPr lang="en-US" sz="5400" dirty="0" smtClean="0"/>
              <a:t>11-year </a:t>
            </a:r>
            <a:r>
              <a:rPr lang="en-US" sz="5400" dirty="0"/>
              <a:t>cycle </a:t>
            </a:r>
            <a:r>
              <a:rPr lang="en-US" sz="5400" dirty="0" smtClean="0"/>
              <a:t>using sunspot </a:t>
            </a:r>
            <a:r>
              <a:rPr lang="en-US" sz="5400" dirty="0"/>
              <a:t>numbers (R), </a:t>
            </a:r>
            <a:r>
              <a:rPr lang="en-US" sz="5400" dirty="0" smtClean="0"/>
              <a:t> </a:t>
            </a:r>
          </a:p>
          <a:p>
            <a:pPr marL="0" indent="0">
              <a:buNone/>
            </a:pPr>
            <a:endParaRPr lang="en-US" sz="64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sz="6400" dirty="0"/>
          </a:p>
          <a:p>
            <a:pPr>
              <a:buFont typeface="Courier New" panose="02070309020205020404" pitchFamily="49" charset="0"/>
              <a:buChar char="o"/>
            </a:pPr>
            <a:endParaRPr lang="en-US" sz="64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sz="6400" dirty="0"/>
          </a:p>
          <a:p>
            <a:pPr>
              <a:buFont typeface="Courier New" panose="02070309020205020404" pitchFamily="49" charset="0"/>
              <a:buChar char="o"/>
            </a:pPr>
            <a:endParaRPr lang="en-US" sz="640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1603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 AND SOLAR CYCLE</a:t>
            </a:r>
            <a:r>
              <a:rPr lang="en-US" sz="1000" i="1" dirty="0">
                <a:solidFill>
                  <a:prstClr val="white"/>
                </a:solidFill>
              </a:rPr>
              <a:t>(</a:t>
            </a:r>
            <a:r>
              <a:rPr lang="en-US" sz="1000" i="1" dirty="0" err="1">
                <a:solidFill>
                  <a:prstClr val="white"/>
                </a:solidFill>
              </a:rPr>
              <a:t>cont</a:t>
            </a:r>
            <a:r>
              <a:rPr lang="en-US" sz="1000" i="1" dirty="0">
                <a:solidFill>
                  <a:prstClr val="white"/>
                </a:solidFill>
              </a:rPr>
              <a:t>…)</a:t>
            </a:r>
            <a:endParaRPr lang="en-Z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516" y="2281659"/>
            <a:ext cx="8317246" cy="4435865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56773" y="2281660"/>
            <a:ext cx="3818611" cy="3869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20000"/>
              </a:lnSpc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characterized by different solar proxies: </a:t>
            </a:r>
          </a:p>
          <a:p>
            <a:pPr lvl="1">
              <a:lnSpc>
                <a:spcPct val="22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10.7 </a:t>
            </a:r>
            <a:r>
              <a:rPr lang="en-US" sz="1400" dirty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 solar radio flux (F10.7), </a:t>
            </a:r>
          </a:p>
          <a:p>
            <a:pPr lvl="1">
              <a:lnSpc>
                <a:spcPct val="220000"/>
              </a:lnSpc>
              <a:buFont typeface="Wingdings" panose="05000000000000000000" pitchFamily="2" charset="2"/>
              <a:buChar char="q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lvl="1" indent="0">
              <a:lnSpc>
                <a:spcPct val="220000"/>
              </a:lnSpc>
              <a:buClr>
                <a:srgbClr val="4590B8"/>
              </a:buClr>
              <a:buFont typeface="Wingdings 2" panose="05020102010507070707" pitchFamily="18" charset="2"/>
              <a:buNone/>
            </a:pPr>
            <a:endParaRPr lang="en-US" sz="1400" dirty="0" smtClean="0">
              <a:solidFill>
                <a:srgbClr val="3D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lvl="1" indent="0">
              <a:lnSpc>
                <a:spcPct val="220000"/>
              </a:lnSpc>
              <a:buClr>
                <a:srgbClr val="4590B8"/>
              </a:buClr>
              <a:buFont typeface="Wingdings 2" panose="05020102010507070707" pitchFamily="18" charset="2"/>
              <a:buNone/>
            </a:pPr>
            <a:endParaRPr lang="en-US" sz="1400" dirty="0">
              <a:solidFill>
                <a:srgbClr val="3D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lvl="1" indent="0">
              <a:lnSpc>
                <a:spcPct val="220000"/>
              </a:lnSpc>
              <a:buClr>
                <a:srgbClr val="4590B8"/>
              </a:buClr>
              <a:buFont typeface="Wingdings 2" panose="05020102010507070707" pitchFamily="18" charset="2"/>
              <a:buNone/>
            </a:pPr>
            <a:endParaRPr lang="en-US" sz="1400" dirty="0">
              <a:solidFill>
                <a:srgbClr val="3D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 AND SOLAR CYCLE</a:t>
            </a:r>
            <a:r>
              <a:rPr lang="en-US" sz="1000" i="1" dirty="0">
                <a:solidFill>
                  <a:prstClr val="white"/>
                </a:solidFill>
              </a:rPr>
              <a:t>(</a:t>
            </a:r>
            <a:r>
              <a:rPr lang="en-US" sz="1000" i="1" dirty="0" err="1">
                <a:solidFill>
                  <a:prstClr val="white"/>
                </a:solidFill>
              </a:rPr>
              <a:t>cont</a:t>
            </a:r>
            <a:r>
              <a:rPr lang="en-US" sz="1000" i="1" dirty="0">
                <a:solidFill>
                  <a:prstClr val="white"/>
                </a:solidFill>
              </a:rPr>
              <a:t>…)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53" y="2228320"/>
            <a:ext cx="11029615" cy="203630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360349" y="3246473"/>
            <a:ext cx="494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84" y="1801345"/>
            <a:ext cx="7899266" cy="492656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6773" y="2281660"/>
            <a:ext cx="3818611" cy="3869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20000"/>
              </a:lnSpc>
              <a:buFont typeface="Courier New" panose="02070309020205020404" pitchFamily="49" charset="0"/>
              <a:buChar char="o"/>
            </a:pPr>
            <a:r>
              <a:rPr lang="en-US" sz="1600" dirty="0" smtClean="0"/>
              <a:t>Can be characterized by different solar proxies: </a:t>
            </a:r>
          </a:p>
          <a:p>
            <a:pPr lvl="1">
              <a:lnSpc>
                <a:spcPct val="22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the ratio of the h (279.9nm) &amp; k (280.3nm) lines of the magnesium II emission (</a:t>
            </a:r>
            <a:r>
              <a:rPr lang="en-US" dirty="0" err="1" smtClean="0"/>
              <a:t>MgII</a:t>
            </a:r>
            <a:r>
              <a:rPr lang="en-US" dirty="0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600" dirty="0" smtClean="0"/>
          </a:p>
          <a:p>
            <a:pPr marL="324000" lvl="1" indent="0">
              <a:lnSpc>
                <a:spcPct val="220000"/>
              </a:lnSpc>
              <a:buClr>
                <a:srgbClr val="4590B8"/>
              </a:buClr>
              <a:buFont typeface="Wingdings 2" panose="05020102010507070707" pitchFamily="18" charset="2"/>
              <a:buNone/>
            </a:pPr>
            <a:endParaRPr lang="en-US" dirty="0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Ionosphere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525083" cy="367830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Ionized layer between ~60km – 1000km (stratosphere, mesosphere, thermosphere), EUV , X-rays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Effect </a:t>
            </a:r>
            <a:r>
              <a:rPr lang="en-US" dirty="0"/>
              <a:t>on radio waves propagation (dispersive plasma</a:t>
            </a:r>
            <a:r>
              <a:rPr lang="en-US" dirty="0" smtClean="0"/>
              <a:t>), HF </a:t>
            </a:r>
            <a:r>
              <a:rPr lang="en-US" dirty="0"/>
              <a:t>communications, navigation, </a:t>
            </a:r>
            <a:r>
              <a:rPr lang="en-US" dirty="0" smtClean="0"/>
              <a:t>remote sensing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Understanding the dynamics allows proper calibration of astronomic equipment for better observation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Better understanding of the influence of the sun on earth systems and technology, space weather </a:t>
            </a:r>
            <a:r>
              <a:rPr lang="en-US" dirty="0" smtClean="0"/>
              <a:t>monitoring, by </a:t>
            </a:r>
            <a:r>
              <a:rPr lang="en-US" dirty="0"/>
              <a:t>studying </a:t>
            </a:r>
            <a:r>
              <a:rPr lang="en-US" dirty="0" smtClean="0"/>
              <a:t>long-term </a:t>
            </a:r>
            <a:r>
              <a:rPr lang="en-US" dirty="0"/>
              <a:t>changes in the ionosphere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77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Navigation Satellite System (GNSS) AND </a:t>
            </a:r>
            <a:r>
              <a:rPr lang="en-US" dirty="0" err="1"/>
              <a:t>tec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928" y="3225800"/>
            <a:ext cx="6576786" cy="32683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33350" y="1962150"/>
                <a:ext cx="1011555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 GNSS </a:t>
                </a:r>
                <a:r>
                  <a:rPr lang="en-US" dirty="0"/>
                  <a:t>with a global coverage comprising of the GPS, GLONASS, BDS, Galileo.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dirty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 The </a:t>
                </a:r>
                <a:r>
                  <a:rPr lang="en-US" dirty="0"/>
                  <a:t>GPS system uses a dual-frequency signals to transmit data between the satellite and </a:t>
                </a:r>
                <a:r>
                  <a:rPr lang="en-US" dirty="0" smtClean="0"/>
                  <a:t>ground-based 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receiver</a:t>
                </a:r>
                <a:r>
                  <a:rPr lang="en-US" dirty="0"/>
                  <a:t>, which is transmitted through the </a:t>
                </a:r>
                <a:r>
                  <a:rPr lang="en-US" dirty="0" smtClean="0"/>
                  <a:t>atmosphere</a:t>
                </a:r>
              </a:p>
              <a:p>
                <a:endParaRPr lang="en-US" dirty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 These </a:t>
                </a:r>
                <a:r>
                  <a:rPr lang="en-US" dirty="0"/>
                  <a:t>signals undergo reflection, refraction, delay  and can be </a:t>
                </a:r>
                <a:r>
                  <a:rPr lang="en-US" dirty="0" smtClean="0"/>
                  <a:t>used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to </a:t>
                </a:r>
                <a:r>
                  <a:rPr lang="en-US" dirty="0"/>
                  <a:t>study </a:t>
                </a:r>
                <a:r>
                  <a:rPr lang="en-US" dirty="0" smtClean="0"/>
                  <a:t>its </a:t>
                </a:r>
                <a:r>
                  <a:rPr lang="en-US" dirty="0"/>
                  <a:t>dynamic </a:t>
                </a:r>
                <a:r>
                  <a:rPr lang="en-US" dirty="0" smtClean="0"/>
                  <a:t>nature, specifically </a:t>
                </a:r>
              </a:p>
              <a:p>
                <a:endParaRPr lang="en-US" dirty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 Total </a:t>
                </a:r>
                <a:r>
                  <a:rPr lang="en-US" dirty="0"/>
                  <a:t>Electron </a:t>
                </a:r>
                <a:r>
                  <a:rPr lang="en-US" dirty="0" smtClean="0"/>
                  <a:t>Content (TEC); </a:t>
                </a:r>
                <a:r>
                  <a:rPr lang="en-US" dirty="0">
                    <a:cs typeface="Arial" panose="020B0604020202020204" pitchFamily="34" charset="0"/>
                  </a:rPr>
                  <a:t>the number </a:t>
                </a:r>
                <a:r>
                  <a:rPr lang="en-US" dirty="0">
                    <a:cs typeface="Arial" panose="020B0604020202020204" pitchFamily="34" charset="0"/>
                  </a:rPr>
                  <a:t>of </a:t>
                </a:r>
                <a:r>
                  <a:rPr lang="en-US" dirty="0" smtClean="0">
                    <a:cs typeface="Arial" panose="020B0604020202020204" pitchFamily="34" charset="0"/>
                  </a:rPr>
                  <a:t>electrons  </a:t>
                </a:r>
              </a:p>
              <a:p>
                <a:r>
                  <a:rPr lang="en-US" dirty="0" smtClean="0">
                    <a:cs typeface="Arial" panose="020B0604020202020204" pitchFamily="34" charset="0"/>
                  </a:rPr>
                  <a:t>     in </a:t>
                </a:r>
                <a:r>
                  <a:rPr lang="en-US" dirty="0">
                    <a:cs typeface="Arial" panose="020B0604020202020204" pitchFamily="34" charset="0"/>
                  </a:rPr>
                  <a:t>a cylinder of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cs typeface="Arial" panose="020B0604020202020204" pitchFamily="34" charset="0"/>
                  </a:rPr>
                  <a:t> area between receiver and GPS </a:t>
                </a:r>
                <a:r>
                  <a:rPr lang="en-US" dirty="0">
                    <a:cs typeface="Arial" panose="020B0604020202020204" pitchFamily="34" charset="0"/>
                  </a:rPr>
                  <a:t>satellite</a:t>
                </a:r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" y="1962150"/>
                <a:ext cx="10115550" cy="2862322"/>
              </a:xfrm>
              <a:prstGeom prst="rect">
                <a:avLst/>
              </a:prstGeom>
              <a:blipFill>
                <a:blip r:embed="rId3"/>
                <a:stretch>
                  <a:fillRect l="-422" t="-1279" b="-255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58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Gnss</a:t>
            </a:r>
            <a:r>
              <a:rPr lang="en-US" dirty="0"/>
              <a:t> AND </a:t>
            </a:r>
            <a:r>
              <a:rPr lang="en-US" dirty="0" err="1" smtClean="0"/>
              <a:t>tec</a:t>
            </a:r>
            <a:r>
              <a:rPr lang="en-US" dirty="0" smtClean="0"/>
              <a:t> </a:t>
            </a:r>
            <a:r>
              <a:rPr lang="en-US" sz="1000" i="1" dirty="0" smtClean="0"/>
              <a:t>(</a:t>
            </a:r>
            <a:r>
              <a:rPr lang="en-US" sz="1000" i="1" dirty="0" err="1" smtClean="0"/>
              <a:t>cont</a:t>
            </a:r>
            <a:r>
              <a:rPr lang="en-US" sz="1000" i="1" dirty="0" smtClean="0"/>
              <a:t>…)</a:t>
            </a:r>
            <a:endParaRPr lang="en-ZA" sz="10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0025" y="1898192"/>
                <a:ext cx="11029615" cy="367830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TEC is defined mathematically as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𝑑𝑙</m:t>
                        </m:r>
                      </m:e>
                    </m:nary>
                  </m:oMath>
                </a14:m>
                <a:r>
                  <a:rPr lang="en-ZA" dirty="0" smtClean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</m:t>
                    </m:r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ray</m:t>
                    </m:r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path</m:t>
                    </m:r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length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between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satellite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receiver</m:t>
                    </m:r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: electron number density</a:t>
                </a:r>
              </a:p>
              <a:p>
                <a:pPr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It is derived from the delay of dual-frequency GPS signals either by phase-delay measurements (L1, L2) as relative TEC or pseudo-ranges (P2, P2) as absolute TEC</a:t>
                </a:r>
              </a:p>
              <a:p>
                <a:pPr>
                  <a:lnSpc>
                    <a:spcPct val="150000"/>
                  </a:lnSpc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Calculated as vertical TEC (</a:t>
                </a:r>
                <a:r>
                  <a:rPr lang="en-US" dirty="0" err="1" smtClean="0"/>
                  <a:t>vTEC</a:t>
                </a:r>
                <a:r>
                  <a:rPr lang="en-US" dirty="0" smtClean="0"/>
                  <a:t>) and/or slant ray TEC (</a:t>
                </a:r>
                <a:r>
                  <a:rPr lang="en-US" dirty="0" err="1" smtClean="0"/>
                  <a:t>sTEC</a:t>
                </a:r>
                <a:r>
                  <a:rPr lang="en-US" dirty="0" smtClean="0"/>
                  <a:t>), 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dirty="0" smtClean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ZA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025" y="1898192"/>
                <a:ext cx="11029615" cy="3678303"/>
              </a:xfrm>
              <a:blipFill>
                <a:blip r:embed="rId2"/>
                <a:stretch>
                  <a:fillRect l="-332" t="-1076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47" y="3414703"/>
            <a:ext cx="5353153" cy="3004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2727" y="6419160"/>
            <a:ext cx="8416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Figure 5: GPS ground receiver</a:t>
            </a:r>
            <a:r>
              <a:rPr lang="en-US" sz="1050" dirty="0"/>
              <a:t>. </a:t>
            </a:r>
            <a:r>
              <a:rPr lang="en-US" sz="1050" dirty="0" err="1"/>
              <a:t>Source:https</a:t>
            </a:r>
            <a:r>
              <a:rPr lang="en-US" sz="1050" dirty="0"/>
              <a:t>://www.sonel.org/spip.php?page=gps&amp;idStation=699</a:t>
            </a:r>
            <a:endParaRPr lang="en-ZA" sz="1050" dirty="0"/>
          </a:p>
        </p:txBody>
      </p:sp>
    </p:spTree>
    <p:extLst>
      <p:ext uri="{BB962C8B-B14F-4D97-AF65-F5344CB8AC3E}">
        <p14:creationId xmlns:p14="http://schemas.microsoft.com/office/powerpoint/2010/main" val="10300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885" y="1139039"/>
            <a:ext cx="11615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94" y="5163837"/>
            <a:ext cx="5609277" cy="146561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3951" y="2045094"/>
            <a:ext cx="11029615" cy="367830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Novel </a:t>
            </a:r>
            <a:r>
              <a:rPr lang="en-US" dirty="0"/>
              <a:t>regularized Estimation technique of  VTEC/STEC from GPS </a:t>
            </a:r>
            <a:r>
              <a:rPr lang="en-US" dirty="0">
                <a:solidFill>
                  <a:schemeClr val="tx1"/>
                </a:solidFill>
              </a:rPr>
              <a:t>data (</a:t>
            </a:r>
            <a:r>
              <a:rPr lang="en-US" dirty="0">
                <a:solidFill>
                  <a:srgbClr val="0070C0"/>
                </a:solidFill>
              </a:rPr>
              <a:t>https://</a:t>
            </a:r>
            <a:r>
              <a:rPr lang="en-US" dirty="0" smtClean="0">
                <a:solidFill>
                  <a:srgbClr val="0070C0"/>
                </a:solidFill>
              </a:rPr>
              <a:t>www.ionolab.org/index.php?page=tec&amp;language=en 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/>
              <a:t>Arikan</a:t>
            </a:r>
            <a:r>
              <a:rPr lang="en-US" dirty="0" smtClean="0"/>
              <a:t> </a:t>
            </a:r>
            <a:r>
              <a:rPr lang="en-US" dirty="0"/>
              <a:t>et. </a:t>
            </a:r>
            <a:r>
              <a:rPr lang="en-US" dirty="0"/>
              <a:t>al. 20</a:t>
            </a:r>
            <a:r>
              <a:rPr lang="en-US" dirty="0" smtClean="0"/>
              <a:t>04, 2005 and </a:t>
            </a:r>
            <a:r>
              <a:rPr lang="en-US" dirty="0" err="1" smtClean="0"/>
              <a:t>Nayir</a:t>
            </a:r>
            <a:r>
              <a:rPr lang="en-US" dirty="0" smtClean="0"/>
              <a:t> et. al 2007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 smtClean="0"/>
              <a:t>This technique combines </a:t>
            </a:r>
            <a:r>
              <a:rPr lang="en-US" dirty="0"/>
              <a:t>multiple GPS signals at a given receiver for </a:t>
            </a:r>
            <a:r>
              <a:rPr lang="en-US" dirty="0" smtClean="0"/>
              <a:t>24hrs at 30s resolution and </a:t>
            </a:r>
            <a:r>
              <a:rPr lang="en-US" dirty="0"/>
              <a:t>a</a:t>
            </a:r>
            <a:r>
              <a:rPr lang="en-US" dirty="0" smtClean="0"/>
              <a:t>ssumes </a:t>
            </a:r>
            <a:r>
              <a:rPr lang="en-US" dirty="0"/>
              <a:t>the ionosphere to be a single layer at 428.8 </a:t>
            </a:r>
            <a:r>
              <a:rPr lang="en-US" dirty="0" smtClean="0"/>
              <a:t>km</a:t>
            </a:r>
            <a:endParaRPr lang="en-US" dirty="0"/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Provides short-term and long-term variations in GPS-TEC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0325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55291</TotalTime>
  <Words>809</Words>
  <Application>Microsoft Office PowerPoint</Application>
  <PresentationFormat>Widescreen</PresentationFormat>
  <Paragraphs>121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Courier New</vt:lpstr>
      <vt:lpstr>Gill Sans MT</vt:lpstr>
      <vt:lpstr>Wingdings</vt:lpstr>
      <vt:lpstr>Wingdings 2</vt:lpstr>
      <vt:lpstr>Dividend</vt:lpstr>
      <vt:lpstr>Exploring Long-term variations of Ionospheric Total Electron Content over South Africa </vt:lpstr>
      <vt:lpstr>OUTLINE</vt:lpstr>
      <vt:lpstr>The SUN AND SOLAR CYCLE</vt:lpstr>
      <vt:lpstr>The SUN AND SOLAR CYCLE(cont…)</vt:lpstr>
      <vt:lpstr>The SUN AND SOLAR CYCLE(cont…)</vt:lpstr>
      <vt:lpstr>Ionosphere</vt:lpstr>
      <vt:lpstr>Global Navigation Satellite System (GNSS) AND tec</vt:lpstr>
      <vt:lpstr>Gnss AND tec (cont…)</vt:lpstr>
      <vt:lpstr>Software</vt:lpstr>
      <vt:lpstr>Modelling</vt:lpstr>
      <vt:lpstr>PowerPoint Presentation</vt:lpstr>
      <vt:lpstr>PowerPoint Presentation</vt:lpstr>
      <vt:lpstr>ReSULTS</vt:lpstr>
      <vt:lpstr>PowerPoint Presentation</vt:lpstr>
      <vt:lpstr>PowerPoint Presentation</vt:lpstr>
      <vt:lpstr>PowerPoint Presentation</vt:lpstr>
      <vt:lpstr>Summary and Future Work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progress of Modiri mokaila</dc:title>
  <dc:creator>user</dc:creator>
  <cp:lastModifiedBy>user</cp:lastModifiedBy>
  <cp:revision>129</cp:revision>
  <dcterms:created xsi:type="dcterms:W3CDTF">2024-11-13T22:26:03Z</dcterms:created>
  <dcterms:modified xsi:type="dcterms:W3CDTF">2025-07-08T12:57:12Z</dcterms:modified>
</cp:coreProperties>
</file>