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6" r:id="rId2"/>
    <p:sldId id="268" r:id="rId3"/>
    <p:sldId id="288" r:id="rId4"/>
    <p:sldId id="337" r:id="rId5"/>
    <p:sldId id="258" r:id="rId6"/>
    <p:sldId id="341" r:id="rId7"/>
    <p:sldId id="262" r:id="rId8"/>
    <p:sldId id="264" r:id="rId9"/>
    <p:sldId id="271" r:id="rId10"/>
    <p:sldId id="275" r:id="rId11"/>
    <p:sldId id="327" r:id="rId12"/>
    <p:sldId id="329" r:id="rId13"/>
    <p:sldId id="272" r:id="rId14"/>
    <p:sldId id="291" r:id="rId15"/>
    <p:sldId id="299" r:id="rId16"/>
    <p:sldId id="300" r:id="rId17"/>
    <p:sldId id="305" r:id="rId18"/>
    <p:sldId id="303" r:id="rId19"/>
    <p:sldId id="307" r:id="rId20"/>
    <p:sldId id="321" r:id="rId21"/>
    <p:sldId id="306" r:id="rId22"/>
    <p:sldId id="336" r:id="rId23"/>
    <p:sldId id="328" r:id="rId24"/>
    <p:sldId id="322" r:id="rId25"/>
    <p:sldId id="314" r:id="rId26"/>
    <p:sldId id="318" r:id="rId27"/>
    <p:sldId id="324" r:id="rId28"/>
    <p:sldId id="277" r:id="rId29"/>
    <p:sldId id="280" r:id="rId30"/>
    <p:sldId id="326" r:id="rId31"/>
    <p:sldId id="325" r:id="rId32"/>
    <p:sldId id="281" r:id="rId33"/>
    <p:sldId id="332" r:id="rId34"/>
    <p:sldId id="265" r:id="rId35"/>
    <p:sldId id="313" r:id="rId36"/>
    <p:sldId id="342" r:id="rId37"/>
    <p:sldId id="308" r:id="rId38"/>
    <p:sldId id="311" r:id="rId39"/>
    <p:sldId id="309" r:id="rId40"/>
    <p:sldId id="263" r:id="rId41"/>
    <p:sldId id="334" r:id="rId42"/>
    <p:sldId id="335" r:id="rId43"/>
    <p:sldId id="339" r:id="rId44"/>
    <p:sldId id="261" r:id="rId45"/>
    <p:sldId id="279" r:id="rId46"/>
    <p:sldId id="343"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F865EEE-DDCA-4212-8BED-685749275579}">
          <p14:sldIdLst>
            <p14:sldId id="256"/>
            <p14:sldId id="268"/>
            <p14:sldId id="288"/>
            <p14:sldId id="337"/>
            <p14:sldId id="258"/>
            <p14:sldId id="341"/>
            <p14:sldId id="262"/>
            <p14:sldId id="264"/>
            <p14:sldId id="271"/>
            <p14:sldId id="275"/>
            <p14:sldId id="327"/>
            <p14:sldId id="329"/>
            <p14:sldId id="272"/>
            <p14:sldId id="291"/>
            <p14:sldId id="299"/>
            <p14:sldId id="300"/>
            <p14:sldId id="305"/>
            <p14:sldId id="303"/>
            <p14:sldId id="307"/>
            <p14:sldId id="321"/>
            <p14:sldId id="306"/>
            <p14:sldId id="336"/>
            <p14:sldId id="328"/>
            <p14:sldId id="322"/>
            <p14:sldId id="314"/>
            <p14:sldId id="318"/>
            <p14:sldId id="324"/>
            <p14:sldId id="277"/>
            <p14:sldId id="280"/>
            <p14:sldId id="326"/>
            <p14:sldId id="325"/>
            <p14:sldId id="281"/>
            <p14:sldId id="332"/>
            <p14:sldId id="265"/>
            <p14:sldId id="313"/>
            <p14:sldId id="342"/>
            <p14:sldId id="308"/>
            <p14:sldId id="311"/>
            <p14:sldId id="309"/>
            <p14:sldId id="263"/>
            <p14:sldId id="334"/>
            <p14:sldId id="335"/>
            <p14:sldId id="339"/>
            <p14:sldId id="261"/>
            <p14:sldId id="279"/>
            <p14:sldId id="343"/>
          </p14:sldIdLst>
        </p14:section>
      </p14:sectionLst>
    </p:ex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394" autoAdjust="0"/>
  </p:normalViewPr>
  <p:slideViewPr>
    <p:cSldViewPr snapToGrid="0" showGuides="1">
      <p:cViewPr varScale="1">
        <p:scale>
          <a:sx n="59" d="100"/>
          <a:sy n="59" d="100"/>
        </p:scale>
        <p:origin x="964" y="60"/>
      </p:cViewPr>
      <p:guideLst>
        <p:guide orient="horz" pos="2160"/>
        <p:guide pos="3817"/>
      </p:guideLst>
    </p:cSldViewPr>
  </p:slideViewPr>
  <p:notesTextViewPr>
    <p:cViewPr>
      <p:scale>
        <a:sx n="66" d="100"/>
        <a:sy n="66"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0FFB08-8345-4850-AD4B-717B4421B823}" type="datetimeFigureOut">
              <a:rPr lang="en-ZA" smtClean="0"/>
              <a:t>2025/07/10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B39D89-997F-42D5-823E-514C93B36449}" type="slidenum">
              <a:rPr lang="en-ZA" smtClean="0"/>
              <a:t>‹#›</a:t>
            </a:fld>
            <a:endParaRPr lang="en-ZA"/>
          </a:p>
        </p:txBody>
      </p:sp>
    </p:spTree>
    <p:extLst>
      <p:ext uri="{BB962C8B-B14F-4D97-AF65-F5344CB8AC3E}">
        <p14:creationId xmlns:p14="http://schemas.microsoft.com/office/powerpoint/2010/main" val="2682782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7B39D89-997F-42D5-823E-514C93B36449}" type="slidenum">
              <a:rPr lang="en-ZA" smtClean="0"/>
              <a:t>29</a:t>
            </a:fld>
            <a:endParaRPr lang="en-ZA"/>
          </a:p>
        </p:txBody>
      </p:sp>
    </p:spTree>
    <p:extLst>
      <p:ext uri="{BB962C8B-B14F-4D97-AF65-F5344CB8AC3E}">
        <p14:creationId xmlns:p14="http://schemas.microsoft.com/office/powerpoint/2010/main" val="2717135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7B39D89-997F-42D5-823E-514C93B36449}" type="slidenum">
              <a:rPr lang="en-ZA" smtClean="0"/>
              <a:t>45</a:t>
            </a:fld>
            <a:endParaRPr lang="en-ZA"/>
          </a:p>
        </p:txBody>
      </p:sp>
    </p:spTree>
    <p:extLst>
      <p:ext uri="{BB962C8B-B14F-4D97-AF65-F5344CB8AC3E}">
        <p14:creationId xmlns:p14="http://schemas.microsoft.com/office/powerpoint/2010/main" val="62710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9F706-C239-D96B-C24D-856679E485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9DA7541C-6C8B-BECF-7843-205CB91283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4DFDAD1A-EC36-255C-718A-45C33E76BD63}"/>
              </a:ext>
            </a:extLst>
          </p:cNvPr>
          <p:cNvSpPr>
            <a:spLocks noGrp="1"/>
          </p:cNvSpPr>
          <p:nvPr>
            <p:ph type="dt" sz="half" idx="10"/>
          </p:nvPr>
        </p:nvSpPr>
        <p:spPr/>
        <p:txBody>
          <a:bodyPr/>
          <a:lstStyle/>
          <a:p>
            <a:fld id="{E909D751-967A-435E-A96D-F69BF556BD7F}" type="datetimeFigureOut">
              <a:rPr lang="en-ZA" smtClean="0"/>
              <a:t>2025/07/10</a:t>
            </a:fld>
            <a:endParaRPr lang="en-ZA"/>
          </a:p>
        </p:txBody>
      </p:sp>
      <p:sp>
        <p:nvSpPr>
          <p:cNvPr id="5" name="Footer Placeholder 4">
            <a:extLst>
              <a:ext uri="{FF2B5EF4-FFF2-40B4-BE49-F238E27FC236}">
                <a16:creationId xmlns:a16="http://schemas.microsoft.com/office/drawing/2014/main" id="{74F9F274-99B3-F73F-B05E-1AEEDF986A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C008E0DA-B6BC-D9DB-7D9B-758E4E6109E7}"/>
              </a:ext>
            </a:extLst>
          </p:cNvPr>
          <p:cNvSpPr>
            <a:spLocks noGrp="1"/>
          </p:cNvSpPr>
          <p:nvPr>
            <p:ph type="sldNum" sz="quarter" idx="12"/>
          </p:nvPr>
        </p:nvSpPr>
        <p:spPr/>
        <p:txBody>
          <a:bodyPr/>
          <a:lstStyle/>
          <a:p>
            <a:fld id="{F0B6240E-9772-4F62-B5FA-B24552BF9FBF}" type="slidenum">
              <a:rPr lang="en-ZA" smtClean="0"/>
              <a:t>‹#›</a:t>
            </a:fld>
            <a:endParaRPr lang="en-ZA"/>
          </a:p>
        </p:txBody>
      </p:sp>
    </p:spTree>
    <p:extLst>
      <p:ext uri="{BB962C8B-B14F-4D97-AF65-F5344CB8AC3E}">
        <p14:creationId xmlns:p14="http://schemas.microsoft.com/office/powerpoint/2010/main" val="2855883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4A562-4F68-D9F8-E85A-AB135F7EB942}"/>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F3D519EC-6779-B8D4-1783-BFF9264C99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FEAB6FE7-CF55-550C-F469-4EC52256523E}"/>
              </a:ext>
            </a:extLst>
          </p:cNvPr>
          <p:cNvSpPr>
            <a:spLocks noGrp="1"/>
          </p:cNvSpPr>
          <p:nvPr>
            <p:ph type="dt" sz="half" idx="10"/>
          </p:nvPr>
        </p:nvSpPr>
        <p:spPr/>
        <p:txBody>
          <a:bodyPr/>
          <a:lstStyle/>
          <a:p>
            <a:fld id="{E909D751-967A-435E-A96D-F69BF556BD7F}" type="datetimeFigureOut">
              <a:rPr lang="en-ZA" smtClean="0"/>
              <a:t>2025/07/10</a:t>
            </a:fld>
            <a:endParaRPr lang="en-ZA"/>
          </a:p>
        </p:txBody>
      </p:sp>
      <p:sp>
        <p:nvSpPr>
          <p:cNvPr id="5" name="Footer Placeholder 4">
            <a:extLst>
              <a:ext uri="{FF2B5EF4-FFF2-40B4-BE49-F238E27FC236}">
                <a16:creationId xmlns:a16="http://schemas.microsoft.com/office/drawing/2014/main" id="{13A505AD-9201-1DD9-38DF-869864CAD2C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AA940646-AB63-B150-AE44-76DA1A5A20B6}"/>
              </a:ext>
            </a:extLst>
          </p:cNvPr>
          <p:cNvSpPr>
            <a:spLocks noGrp="1"/>
          </p:cNvSpPr>
          <p:nvPr>
            <p:ph type="sldNum" sz="quarter" idx="12"/>
          </p:nvPr>
        </p:nvSpPr>
        <p:spPr/>
        <p:txBody>
          <a:bodyPr/>
          <a:lstStyle/>
          <a:p>
            <a:fld id="{F0B6240E-9772-4F62-B5FA-B24552BF9FBF}" type="slidenum">
              <a:rPr lang="en-ZA" smtClean="0"/>
              <a:t>‹#›</a:t>
            </a:fld>
            <a:endParaRPr lang="en-ZA"/>
          </a:p>
        </p:txBody>
      </p:sp>
    </p:spTree>
    <p:extLst>
      <p:ext uri="{BB962C8B-B14F-4D97-AF65-F5344CB8AC3E}">
        <p14:creationId xmlns:p14="http://schemas.microsoft.com/office/powerpoint/2010/main" val="251595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2EA9AB-205E-AAA5-E175-EEDAA4B2668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3002D80E-A995-B64C-6922-FE4313E126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9E9917E4-1E4F-D0C5-5996-C6E9C979DFBF}"/>
              </a:ext>
            </a:extLst>
          </p:cNvPr>
          <p:cNvSpPr>
            <a:spLocks noGrp="1"/>
          </p:cNvSpPr>
          <p:nvPr>
            <p:ph type="dt" sz="half" idx="10"/>
          </p:nvPr>
        </p:nvSpPr>
        <p:spPr/>
        <p:txBody>
          <a:bodyPr/>
          <a:lstStyle/>
          <a:p>
            <a:fld id="{E909D751-967A-435E-A96D-F69BF556BD7F}" type="datetimeFigureOut">
              <a:rPr lang="en-ZA" smtClean="0"/>
              <a:t>2025/07/10</a:t>
            </a:fld>
            <a:endParaRPr lang="en-ZA"/>
          </a:p>
        </p:txBody>
      </p:sp>
      <p:sp>
        <p:nvSpPr>
          <p:cNvPr id="5" name="Footer Placeholder 4">
            <a:extLst>
              <a:ext uri="{FF2B5EF4-FFF2-40B4-BE49-F238E27FC236}">
                <a16:creationId xmlns:a16="http://schemas.microsoft.com/office/drawing/2014/main" id="{454D44EC-77D6-6851-7E6C-05C453A08AFC}"/>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A711F278-CF61-A4FD-E171-83935C9DB596}"/>
              </a:ext>
            </a:extLst>
          </p:cNvPr>
          <p:cNvSpPr>
            <a:spLocks noGrp="1"/>
          </p:cNvSpPr>
          <p:nvPr>
            <p:ph type="sldNum" sz="quarter" idx="12"/>
          </p:nvPr>
        </p:nvSpPr>
        <p:spPr/>
        <p:txBody>
          <a:bodyPr/>
          <a:lstStyle/>
          <a:p>
            <a:fld id="{F0B6240E-9772-4F62-B5FA-B24552BF9FBF}" type="slidenum">
              <a:rPr lang="en-ZA" smtClean="0"/>
              <a:t>‹#›</a:t>
            </a:fld>
            <a:endParaRPr lang="en-ZA"/>
          </a:p>
        </p:txBody>
      </p:sp>
    </p:spTree>
    <p:extLst>
      <p:ext uri="{BB962C8B-B14F-4D97-AF65-F5344CB8AC3E}">
        <p14:creationId xmlns:p14="http://schemas.microsoft.com/office/powerpoint/2010/main" val="2222604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108C5-8421-C096-7604-28117F816708}"/>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3070C69E-5710-C4A9-11B4-268B4876DD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D809391B-120E-504C-05FC-65A29D4D0D78}"/>
              </a:ext>
            </a:extLst>
          </p:cNvPr>
          <p:cNvSpPr>
            <a:spLocks noGrp="1"/>
          </p:cNvSpPr>
          <p:nvPr>
            <p:ph type="dt" sz="half" idx="10"/>
          </p:nvPr>
        </p:nvSpPr>
        <p:spPr/>
        <p:txBody>
          <a:bodyPr/>
          <a:lstStyle/>
          <a:p>
            <a:fld id="{E909D751-967A-435E-A96D-F69BF556BD7F}" type="datetimeFigureOut">
              <a:rPr lang="en-ZA" smtClean="0"/>
              <a:t>2025/07/10</a:t>
            </a:fld>
            <a:endParaRPr lang="en-ZA"/>
          </a:p>
        </p:txBody>
      </p:sp>
      <p:sp>
        <p:nvSpPr>
          <p:cNvPr id="5" name="Footer Placeholder 4">
            <a:extLst>
              <a:ext uri="{FF2B5EF4-FFF2-40B4-BE49-F238E27FC236}">
                <a16:creationId xmlns:a16="http://schemas.microsoft.com/office/drawing/2014/main" id="{507D029F-E6C3-6990-6941-D9DCAD141C1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306DC8A-681C-B6FA-8C96-2B30A237E3C5}"/>
              </a:ext>
            </a:extLst>
          </p:cNvPr>
          <p:cNvSpPr>
            <a:spLocks noGrp="1"/>
          </p:cNvSpPr>
          <p:nvPr>
            <p:ph type="sldNum" sz="quarter" idx="12"/>
          </p:nvPr>
        </p:nvSpPr>
        <p:spPr/>
        <p:txBody>
          <a:bodyPr/>
          <a:lstStyle/>
          <a:p>
            <a:fld id="{F0B6240E-9772-4F62-B5FA-B24552BF9FBF}" type="slidenum">
              <a:rPr lang="en-ZA" smtClean="0"/>
              <a:t>‹#›</a:t>
            </a:fld>
            <a:endParaRPr lang="en-ZA"/>
          </a:p>
        </p:txBody>
      </p:sp>
    </p:spTree>
    <p:extLst>
      <p:ext uri="{BB962C8B-B14F-4D97-AF65-F5344CB8AC3E}">
        <p14:creationId xmlns:p14="http://schemas.microsoft.com/office/powerpoint/2010/main" val="5868210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0EDFB-954D-C782-BAC5-D9B15739CF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12C93103-2195-32D9-3634-509348D49A5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37CB20-B49D-551C-48BD-18FBCACD0411}"/>
              </a:ext>
            </a:extLst>
          </p:cNvPr>
          <p:cNvSpPr>
            <a:spLocks noGrp="1"/>
          </p:cNvSpPr>
          <p:nvPr>
            <p:ph type="dt" sz="half" idx="10"/>
          </p:nvPr>
        </p:nvSpPr>
        <p:spPr/>
        <p:txBody>
          <a:bodyPr/>
          <a:lstStyle/>
          <a:p>
            <a:fld id="{E909D751-967A-435E-A96D-F69BF556BD7F}" type="datetimeFigureOut">
              <a:rPr lang="en-ZA" smtClean="0"/>
              <a:t>2025/07/10</a:t>
            </a:fld>
            <a:endParaRPr lang="en-ZA"/>
          </a:p>
        </p:txBody>
      </p:sp>
      <p:sp>
        <p:nvSpPr>
          <p:cNvPr id="5" name="Footer Placeholder 4">
            <a:extLst>
              <a:ext uri="{FF2B5EF4-FFF2-40B4-BE49-F238E27FC236}">
                <a16:creationId xmlns:a16="http://schemas.microsoft.com/office/drawing/2014/main" id="{7402F286-C3AD-9DA4-20FF-54E6BF9A200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7DAAFF8-003C-AAC9-118F-61C9BB09EC28}"/>
              </a:ext>
            </a:extLst>
          </p:cNvPr>
          <p:cNvSpPr>
            <a:spLocks noGrp="1"/>
          </p:cNvSpPr>
          <p:nvPr>
            <p:ph type="sldNum" sz="quarter" idx="12"/>
          </p:nvPr>
        </p:nvSpPr>
        <p:spPr/>
        <p:txBody>
          <a:bodyPr/>
          <a:lstStyle/>
          <a:p>
            <a:fld id="{F0B6240E-9772-4F62-B5FA-B24552BF9FBF}" type="slidenum">
              <a:rPr lang="en-ZA" smtClean="0"/>
              <a:t>‹#›</a:t>
            </a:fld>
            <a:endParaRPr lang="en-ZA"/>
          </a:p>
        </p:txBody>
      </p:sp>
    </p:spTree>
    <p:extLst>
      <p:ext uri="{BB962C8B-B14F-4D97-AF65-F5344CB8AC3E}">
        <p14:creationId xmlns:p14="http://schemas.microsoft.com/office/powerpoint/2010/main" val="526889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EC44E-8AD4-34D2-BD50-DAC5AAE52A8F}"/>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52A6A19D-1F27-8F8A-DA20-C9D013A4CFF6}"/>
              </a:ext>
            </a:extLst>
          </p:cNvPr>
          <p:cNvSpPr>
            <a:spLocks noGrp="1"/>
          </p:cNvSpPr>
          <p:nvPr>
            <p:ph sz="half" idx="1"/>
          </p:nvPr>
        </p:nvSpPr>
        <p:spPr>
          <a:xfrm>
            <a:off x="838200" y="1450428"/>
            <a:ext cx="5181600" cy="47265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0AFAFE15-20AB-D094-2BB7-B401CCF04C4B}"/>
              </a:ext>
            </a:extLst>
          </p:cNvPr>
          <p:cNvSpPr>
            <a:spLocks noGrp="1"/>
          </p:cNvSpPr>
          <p:nvPr>
            <p:ph sz="half" idx="2"/>
          </p:nvPr>
        </p:nvSpPr>
        <p:spPr>
          <a:xfrm>
            <a:off x="6172200" y="1450428"/>
            <a:ext cx="5181600" cy="47265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568AD073-2996-A5E8-54D7-DC4DA8A7BE24}"/>
              </a:ext>
            </a:extLst>
          </p:cNvPr>
          <p:cNvSpPr>
            <a:spLocks noGrp="1"/>
          </p:cNvSpPr>
          <p:nvPr>
            <p:ph type="dt" sz="half" idx="10"/>
          </p:nvPr>
        </p:nvSpPr>
        <p:spPr/>
        <p:txBody>
          <a:bodyPr/>
          <a:lstStyle/>
          <a:p>
            <a:fld id="{E909D751-967A-435E-A96D-F69BF556BD7F}" type="datetimeFigureOut">
              <a:rPr lang="en-ZA" smtClean="0"/>
              <a:t>2025/07/10</a:t>
            </a:fld>
            <a:endParaRPr lang="en-ZA"/>
          </a:p>
        </p:txBody>
      </p:sp>
      <p:sp>
        <p:nvSpPr>
          <p:cNvPr id="6" name="Footer Placeholder 5">
            <a:extLst>
              <a:ext uri="{FF2B5EF4-FFF2-40B4-BE49-F238E27FC236}">
                <a16:creationId xmlns:a16="http://schemas.microsoft.com/office/drawing/2014/main" id="{A8559036-5C0D-2C93-F909-F9D604BBDEA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1DB8B7C8-4DD1-13E2-484C-2FE805FF3BDC}"/>
              </a:ext>
            </a:extLst>
          </p:cNvPr>
          <p:cNvSpPr>
            <a:spLocks noGrp="1"/>
          </p:cNvSpPr>
          <p:nvPr>
            <p:ph type="sldNum" sz="quarter" idx="12"/>
          </p:nvPr>
        </p:nvSpPr>
        <p:spPr/>
        <p:txBody>
          <a:bodyPr/>
          <a:lstStyle/>
          <a:p>
            <a:fld id="{F0B6240E-9772-4F62-B5FA-B24552BF9FBF}" type="slidenum">
              <a:rPr lang="en-ZA" smtClean="0"/>
              <a:t>‹#›</a:t>
            </a:fld>
            <a:endParaRPr lang="en-ZA"/>
          </a:p>
        </p:txBody>
      </p:sp>
    </p:spTree>
    <p:extLst>
      <p:ext uri="{BB962C8B-B14F-4D97-AF65-F5344CB8AC3E}">
        <p14:creationId xmlns:p14="http://schemas.microsoft.com/office/powerpoint/2010/main" val="2794009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BA5B8-2E62-1A43-AD4F-787D8AA7E3A9}"/>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A48C5838-8CCC-8D84-D668-BE2680BE86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EB3746-23A3-959F-9814-D918E54E30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A8164B7D-9A0A-D5C7-24CC-2B7C86AE8D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5E0A2A-2754-6713-0BE9-1C50C89C12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7918AC19-DD97-F4A2-A55F-B8FFBB30C1E5}"/>
              </a:ext>
            </a:extLst>
          </p:cNvPr>
          <p:cNvSpPr>
            <a:spLocks noGrp="1"/>
          </p:cNvSpPr>
          <p:nvPr>
            <p:ph type="dt" sz="half" idx="10"/>
          </p:nvPr>
        </p:nvSpPr>
        <p:spPr/>
        <p:txBody>
          <a:bodyPr/>
          <a:lstStyle/>
          <a:p>
            <a:fld id="{E909D751-967A-435E-A96D-F69BF556BD7F}" type="datetimeFigureOut">
              <a:rPr lang="en-ZA" smtClean="0"/>
              <a:t>2025/07/10</a:t>
            </a:fld>
            <a:endParaRPr lang="en-ZA"/>
          </a:p>
        </p:txBody>
      </p:sp>
      <p:sp>
        <p:nvSpPr>
          <p:cNvPr id="8" name="Footer Placeholder 7">
            <a:extLst>
              <a:ext uri="{FF2B5EF4-FFF2-40B4-BE49-F238E27FC236}">
                <a16:creationId xmlns:a16="http://schemas.microsoft.com/office/drawing/2014/main" id="{CC0EB04C-8D36-E028-5089-96DF229A5459}"/>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9696744D-6B85-D3FA-76EB-8D41F643D58B}"/>
              </a:ext>
            </a:extLst>
          </p:cNvPr>
          <p:cNvSpPr>
            <a:spLocks noGrp="1"/>
          </p:cNvSpPr>
          <p:nvPr>
            <p:ph type="sldNum" sz="quarter" idx="12"/>
          </p:nvPr>
        </p:nvSpPr>
        <p:spPr/>
        <p:txBody>
          <a:bodyPr/>
          <a:lstStyle/>
          <a:p>
            <a:fld id="{F0B6240E-9772-4F62-B5FA-B24552BF9FBF}" type="slidenum">
              <a:rPr lang="en-ZA" smtClean="0"/>
              <a:t>‹#›</a:t>
            </a:fld>
            <a:endParaRPr lang="en-ZA"/>
          </a:p>
        </p:txBody>
      </p:sp>
    </p:spTree>
    <p:extLst>
      <p:ext uri="{BB962C8B-B14F-4D97-AF65-F5344CB8AC3E}">
        <p14:creationId xmlns:p14="http://schemas.microsoft.com/office/powerpoint/2010/main" val="466271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50393-C379-F789-7DBF-BF0882BEA4F6}"/>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739A2933-F833-36E3-CC57-CD2760442731}"/>
              </a:ext>
            </a:extLst>
          </p:cNvPr>
          <p:cNvSpPr>
            <a:spLocks noGrp="1"/>
          </p:cNvSpPr>
          <p:nvPr>
            <p:ph type="dt" sz="half" idx="10"/>
          </p:nvPr>
        </p:nvSpPr>
        <p:spPr/>
        <p:txBody>
          <a:bodyPr/>
          <a:lstStyle/>
          <a:p>
            <a:fld id="{E909D751-967A-435E-A96D-F69BF556BD7F}" type="datetimeFigureOut">
              <a:rPr lang="en-ZA" smtClean="0"/>
              <a:t>2025/07/10</a:t>
            </a:fld>
            <a:endParaRPr lang="en-ZA"/>
          </a:p>
        </p:txBody>
      </p:sp>
      <p:sp>
        <p:nvSpPr>
          <p:cNvPr id="4" name="Footer Placeholder 3">
            <a:extLst>
              <a:ext uri="{FF2B5EF4-FFF2-40B4-BE49-F238E27FC236}">
                <a16:creationId xmlns:a16="http://schemas.microsoft.com/office/drawing/2014/main" id="{01EA3DB8-BDBE-1D88-374E-984B373A18F1}"/>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E064E00-CF0D-C656-3BDD-327E5AE1E11A}"/>
              </a:ext>
            </a:extLst>
          </p:cNvPr>
          <p:cNvSpPr>
            <a:spLocks noGrp="1"/>
          </p:cNvSpPr>
          <p:nvPr>
            <p:ph type="sldNum" sz="quarter" idx="12"/>
          </p:nvPr>
        </p:nvSpPr>
        <p:spPr/>
        <p:txBody>
          <a:bodyPr/>
          <a:lstStyle/>
          <a:p>
            <a:fld id="{F0B6240E-9772-4F62-B5FA-B24552BF9FBF}" type="slidenum">
              <a:rPr lang="en-ZA" smtClean="0"/>
              <a:t>‹#›</a:t>
            </a:fld>
            <a:endParaRPr lang="en-ZA"/>
          </a:p>
        </p:txBody>
      </p:sp>
    </p:spTree>
    <p:extLst>
      <p:ext uri="{BB962C8B-B14F-4D97-AF65-F5344CB8AC3E}">
        <p14:creationId xmlns:p14="http://schemas.microsoft.com/office/powerpoint/2010/main" val="386260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3BB0CA-2498-EFEB-5876-AC30EF8B122B}"/>
              </a:ext>
            </a:extLst>
          </p:cNvPr>
          <p:cNvSpPr>
            <a:spLocks noGrp="1"/>
          </p:cNvSpPr>
          <p:nvPr>
            <p:ph type="dt" sz="half" idx="10"/>
          </p:nvPr>
        </p:nvSpPr>
        <p:spPr/>
        <p:txBody>
          <a:bodyPr/>
          <a:lstStyle/>
          <a:p>
            <a:fld id="{E909D751-967A-435E-A96D-F69BF556BD7F}" type="datetimeFigureOut">
              <a:rPr lang="en-ZA" smtClean="0"/>
              <a:t>2025/07/10</a:t>
            </a:fld>
            <a:endParaRPr lang="en-ZA"/>
          </a:p>
        </p:txBody>
      </p:sp>
      <p:sp>
        <p:nvSpPr>
          <p:cNvPr id="3" name="Footer Placeholder 2">
            <a:extLst>
              <a:ext uri="{FF2B5EF4-FFF2-40B4-BE49-F238E27FC236}">
                <a16:creationId xmlns:a16="http://schemas.microsoft.com/office/drawing/2014/main" id="{61EE25B4-E8E6-0402-09F5-8B10789A89BE}"/>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42150BDA-359D-01CF-EA97-1C5086014E29}"/>
              </a:ext>
            </a:extLst>
          </p:cNvPr>
          <p:cNvSpPr>
            <a:spLocks noGrp="1"/>
          </p:cNvSpPr>
          <p:nvPr>
            <p:ph type="sldNum" sz="quarter" idx="12"/>
          </p:nvPr>
        </p:nvSpPr>
        <p:spPr/>
        <p:txBody>
          <a:bodyPr/>
          <a:lstStyle/>
          <a:p>
            <a:fld id="{F0B6240E-9772-4F62-B5FA-B24552BF9FBF}" type="slidenum">
              <a:rPr lang="en-ZA" smtClean="0"/>
              <a:t>‹#›</a:t>
            </a:fld>
            <a:endParaRPr lang="en-ZA"/>
          </a:p>
        </p:txBody>
      </p:sp>
    </p:spTree>
    <p:extLst>
      <p:ext uri="{BB962C8B-B14F-4D97-AF65-F5344CB8AC3E}">
        <p14:creationId xmlns:p14="http://schemas.microsoft.com/office/powerpoint/2010/main" val="892932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B49E3-0C52-388D-79C0-0E486A26BB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AE10E78-6018-B912-F3BB-91BB55708E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340D5396-5443-6A3B-C73D-B0C64EFE7D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247DAC-D393-AB53-E051-85706B557926}"/>
              </a:ext>
            </a:extLst>
          </p:cNvPr>
          <p:cNvSpPr>
            <a:spLocks noGrp="1"/>
          </p:cNvSpPr>
          <p:nvPr>
            <p:ph type="dt" sz="half" idx="10"/>
          </p:nvPr>
        </p:nvSpPr>
        <p:spPr/>
        <p:txBody>
          <a:bodyPr/>
          <a:lstStyle/>
          <a:p>
            <a:fld id="{E909D751-967A-435E-A96D-F69BF556BD7F}" type="datetimeFigureOut">
              <a:rPr lang="en-ZA" smtClean="0"/>
              <a:t>2025/07/10</a:t>
            </a:fld>
            <a:endParaRPr lang="en-ZA"/>
          </a:p>
        </p:txBody>
      </p:sp>
      <p:sp>
        <p:nvSpPr>
          <p:cNvPr id="6" name="Footer Placeholder 5">
            <a:extLst>
              <a:ext uri="{FF2B5EF4-FFF2-40B4-BE49-F238E27FC236}">
                <a16:creationId xmlns:a16="http://schemas.microsoft.com/office/drawing/2014/main" id="{6BC4922F-1A93-24BC-180A-EB1854C05190}"/>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48DFFE7A-8C83-5807-A9A8-A2AF7DEB57E4}"/>
              </a:ext>
            </a:extLst>
          </p:cNvPr>
          <p:cNvSpPr>
            <a:spLocks noGrp="1"/>
          </p:cNvSpPr>
          <p:nvPr>
            <p:ph type="sldNum" sz="quarter" idx="12"/>
          </p:nvPr>
        </p:nvSpPr>
        <p:spPr/>
        <p:txBody>
          <a:bodyPr/>
          <a:lstStyle/>
          <a:p>
            <a:fld id="{F0B6240E-9772-4F62-B5FA-B24552BF9FBF}" type="slidenum">
              <a:rPr lang="en-ZA" smtClean="0"/>
              <a:t>‹#›</a:t>
            </a:fld>
            <a:endParaRPr lang="en-ZA"/>
          </a:p>
        </p:txBody>
      </p:sp>
    </p:spTree>
    <p:extLst>
      <p:ext uri="{BB962C8B-B14F-4D97-AF65-F5344CB8AC3E}">
        <p14:creationId xmlns:p14="http://schemas.microsoft.com/office/powerpoint/2010/main" val="661676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C4BF4-5D0D-0F6A-9271-53BD78657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D6F0B409-53C1-8679-85E4-652CE5FC88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36D5BAF1-6238-34F5-D6B6-DB4B0ECE55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9A794A-DABE-5665-0203-ED35E3D34A39}"/>
              </a:ext>
            </a:extLst>
          </p:cNvPr>
          <p:cNvSpPr>
            <a:spLocks noGrp="1"/>
          </p:cNvSpPr>
          <p:nvPr>
            <p:ph type="dt" sz="half" idx="10"/>
          </p:nvPr>
        </p:nvSpPr>
        <p:spPr/>
        <p:txBody>
          <a:bodyPr/>
          <a:lstStyle/>
          <a:p>
            <a:fld id="{E909D751-967A-435E-A96D-F69BF556BD7F}" type="datetimeFigureOut">
              <a:rPr lang="en-ZA" smtClean="0"/>
              <a:t>2025/07/10</a:t>
            </a:fld>
            <a:endParaRPr lang="en-ZA"/>
          </a:p>
        </p:txBody>
      </p:sp>
      <p:sp>
        <p:nvSpPr>
          <p:cNvPr id="6" name="Footer Placeholder 5">
            <a:extLst>
              <a:ext uri="{FF2B5EF4-FFF2-40B4-BE49-F238E27FC236}">
                <a16:creationId xmlns:a16="http://schemas.microsoft.com/office/drawing/2014/main" id="{7ADC1DC1-B143-7807-E1F8-68BC4079D525}"/>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913F2453-A325-4DD4-0DD6-DAE6CED26DC9}"/>
              </a:ext>
            </a:extLst>
          </p:cNvPr>
          <p:cNvSpPr>
            <a:spLocks noGrp="1"/>
          </p:cNvSpPr>
          <p:nvPr>
            <p:ph type="sldNum" sz="quarter" idx="12"/>
          </p:nvPr>
        </p:nvSpPr>
        <p:spPr/>
        <p:txBody>
          <a:bodyPr/>
          <a:lstStyle/>
          <a:p>
            <a:fld id="{F0B6240E-9772-4F62-B5FA-B24552BF9FBF}" type="slidenum">
              <a:rPr lang="en-ZA" smtClean="0"/>
              <a:t>‹#›</a:t>
            </a:fld>
            <a:endParaRPr lang="en-ZA"/>
          </a:p>
        </p:txBody>
      </p:sp>
    </p:spTree>
    <p:extLst>
      <p:ext uri="{BB962C8B-B14F-4D97-AF65-F5344CB8AC3E}">
        <p14:creationId xmlns:p14="http://schemas.microsoft.com/office/powerpoint/2010/main" val="4282551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C02B42-8392-1EC8-8098-519E978BF2EB}"/>
              </a:ext>
            </a:extLst>
          </p:cNvPr>
          <p:cNvSpPr>
            <a:spLocks noGrp="1"/>
          </p:cNvSpPr>
          <p:nvPr>
            <p:ph type="title"/>
          </p:nvPr>
        </p:nvSpPr>
        <p:spPr>
          <a:xfrm>
            <a:off x="838200" y="365125"/>
            <a:ext cx="10515600" cy="795855"/>
          </a:xfrm>
          <a:prstGeom prst="rect">
            <a:avLst/>
          </a:prstGeom>
          <a:solidFill>
            <a:srgbClr val="FFCC00"/>
          </a:solidFill>
        </p:spPr>
        <p:txBody>
          <a:bodyPr vert="horz" lIns="91440" tIns="45720" rIns="91440" bIns="45720" rtlCol="0" anchor="ctr">
            <a:normAutofit/>
          </a:bodyPr>
          <a:lstStyle/>
          <a:p>
            <a:r>
              <a:rPr lang="en-US" dirty="0"/>
              <a:t>Click to edit Master title style</a:t>
            </a:r>
            <a:endParaRPr lang="en-ZA" dirty="0"/>
          </a:p>
        </p:txBody>
      </p:sp>
      <p:sp>
        <p:nvSpPr>
          <p:cNvPr id="3" name="Text Placeholder 2">
            <a:extLst>
              <a:ext uri="{FF2B5EF4-FFF2-40B4-BE49-F238E27FC236}">
                <a16:creationId xmlns:a16="http://schemas.microsoft.com/office/drawing/2014/main" id="{932DA7E5-283C-D820-4F56-979AF4B13E69}"/>
              </a:ext>
            </a:extLst>
          </p:cNvPr>
          <p:cNvSpPr>
            <a:spLocks noGrp="1"/>
          </p:cNvSpPr>
          <p:nvPr>
            <p:ph type="body" idx="1"/>
          </p:nvPr>
        </p:nvSpPr>
        <p:spPr>
          <a:xfrm>
            <a:off x="838200" y="1510301"/>
            <a:ext cx="10515600" cy="466666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Date Placeholder 3">
            <a:extLst>
              <a:ext uri="{FF2B5EF4-FFF2-40B4-BE49-F238E27FC236}">
                <a16:creationId xmlns:a16="http://schemas.microsoft.com/office/drawing/2014/main" id="{1371CD9C-A057-013F-BAC8-3FAE42F649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909D751-967A-435E-A96D-F69BF556BD7F}" type="datetimeFigureOut">
              <a:rPr lang="en-ZA" smtClean="0"/>
              <a:t>2025/07/10</a:t>
            </a:fld>
            <a:endParaRPr lang="en-ZA"/>
          </a:p>
        </p:txBody>
      </p:sp>
      <p:sp>
        <p:nvSpPr>
          <p:cNvPr id="5" name="Footer Placeholder 4">
            <a:extLst>
              <a:ext uri="{FF2B5EF4-FFF2-40B4-BE49-F238E27FC236}">
                <a16:creationId xmlns:a16="http://schemas.microsoft.com/office/drawing/2014/main" id="{25E6B7A9-E46D-9485-C3CD-625CE5356E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ZA"/>
          </a:p>
        </p:txBody>
      </p:sp>
      <p:sp>
        <p:nvSpPr>
          <p:cNvPr id="6" name="Slide Number Placeholder 5">
            <a:extLst>
              <a:ext uri="{FF2B5EF4-FFF2-40B4-BE49-F238E27FC236}">
                <a16:creationId xmlns:a16="http://schemas.microsoft.com/office/drawing/2014/main" id="{F3E3B280-5076-C911-26FA-B41F72907F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0B6240E-9772-4F62-B5FA-B24552BF9FBF}" type="slidenum">
              <a:rPr lang="en-ZA" smtClean="0"/>
              <a:t>‹#›</a:t>
            </a:fld>
            <a:endParaRPr lang="en-ZA"/>
          </a:p>
        </p:txBody>
      </p:sp>
    </p:spTree>
    <p:extLst>
      <p:ext uri="{BB962C8B-B14F-4D97-AF65-F5344CB8AC3E}">
        <p14:creationId xmlns:p14="http://schemas.microsoft.com/office/powerpoint/2010/main" val="41143994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2000" kern="1200">
          <a:solidFill>
            <a:schemeClr val="tx1"/>
          </a:solidFill>
          <a:latin typeface="Calibri Light" panose="020F0302020204030204" pitchFamily="34" charset="0"/>
          <a:ea typeface="+mj-ea"/>
          <a:cs typeface="Calibri Light" panose="020F030202020403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weathersa.co.za/home/overview" TargetMode="External"/><Relationship Id="rId1" Type="http://schemas.openxmlformats.org/officeDocument/2006/relationships/slideLayout" Target="../slideLayouts/slideLayout2.xml"/><Relationship Id="rId4" Type="http://schemas.openxmlformats.org/officeDocument/2006/relationships/hyperlink" Target="https://www.researchgate.net/publication/40892393_A_comparison_of_ASCAT_and_modelled_soil_moisture_over_South_Africa_using_TOPKAPI_in_land_surface_mode/figures?lo=1"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news24.com/southafrica/news/pics-winter-of-discontent-we-just-want-decent-houses-say-flood-hit-cape-town-residents-20220618" TargetMode="External"/><Relationship Id="rId2" Type="http://schemas.openxmlformats.org/officeDocument/2006/relationships/hyperlink" Target="https://www.theoryofchange.org/what-is-theory-of-change/" TargetMode="Externa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hyperlink" Target="https://www.undrr.org/publication/sendai-framework-disaster-risk-reduction-2015-2030"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spiral.imperial.ac.uk/bitstream/10044/1/110770/2/Report2.pdf" TargetMode="External"/><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hyperlink" Target="https://www.moneyweb.co.za/news/africa/el-nino-to-trigger-drought-insurance-payouts-in-four-southern-african-countrie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4.xml"/><Relationship Id="rId5" Type="http://schemas.openxmlformats.org/officeDocument/2006/relationships/hyperlink" Target="https://spiral.imperial.ac.uk/bitstream/10044/1/110770/2/Report2.pdf" TargetMode="Externa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hyperlink" Target="https://ifurtado.org/el-nino-southern-oscillation/" TargetMode="External"/><Relationship Id="rId2" Type="http://schemas.openxmlformats.org/officeDocument/2006/relationships/image" Target="../media/image19.jpeg"/><Relationship Id="rId1" Type="http://schemas.openxmlformats.org/officeDocument/2006/relationships/slideLayout" Target="../slideLayouts/slideLayout4.xml"/><Relationship Id="rId5" Type="http://schemas.openxmlformats.org/officeDocument/2006/relationships/hyperlink" Target="https://spiral.imperial.ac.uk/bitstream/10044/1/110770/2/Report2.pdf" TargetMode="External"/><Relationship Id="rId4" Type="http://schemas.openxmlformats.org/officeDocument/2006/relationships/hyperlink" Target="https://www.worldweatherattribution.org/el-nino-key-driver-of-drought-in-highly-vulnerable-southern-african-countrie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ifurtado.org/el-nino-southern-oscillation/" TargetMode="Externa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hyperlink" Target="https://www.nobelprize.org/uploads/2021/10/sciback_fy_en_21.pdf" TargetMode="External"/><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nobelprize.org/uploads/2021/10/sciback_fy_en_21.pdf"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climate.copernicus.eu/global-climate-highlights-2024" TargetMode="External"/><Relationship Id="rId2" Type="http://schemas.openxmlformats.org/officeDocument/2006/relationships/hyperlink" Target="https://unfccc.int/sites/default/files/english_paris_agreement.pdf" TargetMode="External"/><Relationship Id="rId1" Type="http://schemas.openxmlformats.org/officeDocument/2006/relationships/slideLayout" Target="../slideLayouts/slideLayout4.xml"/><Relationship Id="rId5" Type="http://schemas.openxmlformats.org/officeDocument/2006/relationships/hyperlink" Target="https://climate.copernicus.eu/sites/default/files/custom-uploads/June%20CB/temp/timeseries_era5_monthly_2t_global_anomalies_preindustrial_up_to_june_2024.png"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hyperlink" Target="https://www.nobelprize.org/uploads/2021/10/sciback_fy_en_21.pdf"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wgne.net/wp-content/uploads/2019/10/THUR_Engelbrecht_WGNE34_NumericsAfricanESM.pdf" TargetMode="External"/><Relationship Id="rId2" Type="http://schemas.openxmlformats.org/officeDocument/2006/relationships/image" Target="../media/image25.png"/><Relationship Id="rId1" Type="http://schemas.openxmlformats.org/officeDocument/2006/relationships/slideLayout" Target="../slideLayouts/slideLayout4.xml"/><Relationship Id="rId5" Type="http://schemas.openxmlformats.org/officeDocument/2006/relationships/hyperlink" Target="https://link.springer.com/content/pdf/10.1007/978-3-031-10948-5_7.pdf" TargetMode="Externa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hyperlink" Target="http://npp.gsfc.nasa.gov/" TargetMode="External"/><Relationship Id="rId2" Type="http://schemas.openxmlformats.org/officeDocument/2006/relationships/image" Target="../media/image27.jpg"/><Relationship Id="rId1" Type="http://schemas.openxmlformats.org/officeDocument/2006/relationships/slideLayout" Target="../slideLayouts/slideLayout4.xml"/><Relationship Id="rId5" Type="http://schemas.openxmlformats.org/officeDocument/2006/relationships/hyperlink" Target="https://spiral.imperial.ac.uk/bitstream/10044/1/110770/2/Report2.pdf" TargetMode="External"/><Relationship Id="rId4" Type="http://schemas.openxmlformats.org/officeDocument/2006/relationships/hyperlink" Target="https://doi.org/10.1016/S0140-6736(24)01822-1"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gif"/><Relationship Id="rId1" Type="http://schemas.openxmlformats.org/officeDocument/2006/relationships/slideLayout" Target="../slideLayouts/slideLayout4.xml"/><Relationship Id="rId5" Type="http://schemas.openxmlformats.org/officeDocument/2006/relationships/hyperlink" Target="https://weather.com/maps/satellite/europe-africaweathermap" TargetMode="External"/><Relationship Id="rId4" Type="http://schemas.openxmlformats.org/officeDocument/2006/relationships/hyperlink" Target="https://oceans.mit.edu/news/featured-stories/the-sticky-intertropical-convergence-zone.html"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en.m.wikipedia.org/wiki/File:Anvil_convection.jpg" TargetMode="External"/><Relationship Id="rId2" Type="http://schemas.openxmlformats.org/officeDocument/2006/relationships/image" Target="../media/image30.jpg"/><Relationship Id="rId1" Type="http://schemas.openxmlformats.org/officeDocument/2006/relationships/slideLayout" Target="../slideLayouts/slideLayout4.xml"/><Relationship Id="rId5" Type="http://schemas.openxmlformats.org/officeDocument/2006/relationships/image" Target="../media/image31.jpeg"/><Relationship Id="rId4" Type="http://schemas.openxmlformats.org/officeDocument/2006/relationships/hyperlink" Target="https://www.nytimes.com/2020/02/10/climate/lightning-africa-climate-change.htm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science.org/doi/epdf/10.1126/science.abh3857" TargetMode="Externa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hyperlink" Target="https://www.safsc.org.za/wp-content/uploads/2020/06/Climate-Science-Doc_June-2020.pdf" TargetMode="Externa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hyperlink" Target="https://doi.org/10.7494/cmms.2023.3.0816" TargetMode="External"/><Relationship Id="rId4" Type="http://schemas.openxmlformats.org/officeDocument/2006/relationships/image" Target="../media/image38.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 Id="rId5" Type="http://schemas.openxmlformats.org/officeDocument/2006/relationships/hyperlink" Target="https://doi.org/10.7494/cmms.2023.3.0816" TargetMode="Externa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hyperlink" Target="https://doi.org/10.7494/cmms.2023.3.0816" TargetMode="External"/><Relationship Id="rId2" Type="http://schemas.openxmlformats.org/officeDocument/2006/relationships/image" Target="../media/image37.pn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s://malariaatlas.org/project-resources/climate-change/" TargetMode="Externa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hyperlink" Target="https://www.wanda.be/en/a-z-index/malaria-map-of-south-africa/"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doi.org/10.2174/0109298673346612250320080402" TargetMode="External"/><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hyperlink" Target="https://www.asesma.org/"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doi.org/10.2174/0109298673346612250320080402" TargetMode="External"/><Relationship Id="rId2" Type="http://schemas.openxmlformats.org/officeDocument/2006/relationships/image" Target="../media/image47.png"/><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hyperlink" Target="https://www.cdc.gov/dpdx/resources/pdf/benchAids/malaria/Pfalciparum_benchaidV2.pdf" TargetMode="External"/><Relationship Id="rId4" Type="http://schemas.openxmlformats.org/officeDocument/2006/relationships/image" Target="../media/image48.emf"/></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s://www.aps.org/publications/african-physics-newsletter" TargetMode="Externa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eg"/><Relationship Id="rId7" Type="http://schemas.openxmlformats.org/officeDocument/2006/relationships/hyperlink" Target="https://en.wikipedia.org/wiki/UFLS" TargetMode="External"/><Relationship Id="rId2" Type="http://schemas.openxmlformats.org/officeDocument/2006/relationships/image" Target="../media/image51.png"/><Relationship Id="rId1" Type="http://schemas.openxmlformats.org/officeDocument/2006/relationships/slideLayout" Target="../slideLayouts/slideLayout4.xml"/><Relationship Id="rId6" Type="http://schemas.openxmlformats.org/officeDocument/2006/relationships/hyperlink" Target="https://en.wikipedia.org/wiki/ROCOF" TargetMode="External"/><Relationship Id="rId5" Type="http://schemas.openxmlformats.org/officeDocument/2006/relationships/hyperlink" Target="https://commons.wikimedia.org/w/index.php?curid=165043734" TargetMode="External"/><Relationship Id="rId4" Type="http://schemas.openxmlformats.org/officeDocument/2006/relationships/hyperlink" Target="https://en.wikipedia.org/wiki/2025_Iberian_Peninsula_blackout"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png"/><Relationship Id="rId1" Type="http://schemas.openxmlformats.org/officeDocument/2006/relationships/slideLayout" Target="../slideLayouts/slideLayout4.xml"/><Relationship Id="rId5" Type="http://schemas.openxmlformats.org/officeDocument/2006/relationships/hyperlink" Target="https://iopscience.iop.org/article/10.1088/2632-072x/acb629/pdf" TargetMode="Externa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Layout" Target="../slideLayouts/slideLayout5.xml"/><Relationship Id="rId4" Type="http://schemas.openxmlformats.org/officeDocument/2006/relationships/hyperlink" Target="https://www.ipcc.ch/assessment-report/ar6/"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8" Type="http://schemas.openxmlformats.org/officeDocument/2006/relationships/hyperlink" Target="https://doi.org/10.7494/cmms.2023.3.0816" TargetMode="External"/><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70.png"/><Relationship Id="rId1" Type="http://schemas.openxmlformats.org/officeDocument/2006/relationships/slideLayout" Target="../slideLayouts/slideLayout4.xml"/><Relationship Id="rId6" Type="http://schemas.openxmlformats.org/officeDocument/2006/relationships/image" Target="../media/image600.png"/><Relationship Id="rId5" Type="http://schemas.openxmlformats.org/officeDocument/2006/relationships/hyperlink" Target="https://iopscience.iop.org/article/10.1088/2632-072x/acb629/pdf" TargetMode="External"/><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worldweatherattribution.org/wp-content/uploads/WWA-KZN-floods-scientific-report.pdf" TargetMode="Externa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www.worldweatherattribution.org/wp-content/uploads/WWA-KZN-floods-scientific-report.pdf" TargetMode="External"/><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3D74B-CB52-1340-6C76-C926E1DECD5F}"/>
              </a:ext>
            </a:extLst>
          </p:cNvPr>
          <p:cNvSpPr>
            <a:spLocks noGrp="1"/>
          </p:cNvSpPr>
          <p:nvPr>
            <p:ph type="ctrTitle"/>
          </p:nvPr>
        </p:nvSpPr>
        <p:spPr>
          <a:xfrm>
            <a:off x="1524000" y="1122362"/>
            <a:ext cx="9144000" cy="3358197"/>
          </a:xfrm>
        </p:spPr>
        <p:txBody>
          <a:bodyPr>
            <a:normAutofit fontScale="90000"/>
          </a:bodyPr>
          <a:lstStyle/>
          <a:p>
            <a:r>
              <a:rPr lang="en-ZA" dirty="0"/>
              <a:t>Some roles of physics </a:t>
            </a:r>
            <a:br>
              <a:rPr lang="en-ZA" dirty="0"/>
            </a:br>
            <a:r>
              <a:rPr lang="en-ZA" dirty="0"/>
              <a:t>in climate science </a:t>
            </a:r>
            <a:br>
              <a:rPr lang="en-ZA" dirty="0"/>
            </a:br>
            <a:r>
              <a:rPr lang="en-ZA" dirty="0"/>
              <a:t>and sustainability science </a:t>
            </a:r>
            <a:br>
              <a:rPr lang="en-ZA" dirty="0"/>
            </a:br>
            <a:r>
              <a:rPr lang="en-ZA" sz="2200" dirty="0"/>
              <a:t> </a:t>
            </a:r>
            <a:br>
              <a:rPr lang="en-ZA" dirty="0"/>
            </a:br>
            <a:r>
              <a:rPr lang="en-ZA" dirty="0"/>
              <a:t>with examples in Southern Africa</a:t>
            </a:r>
          </a:p>
        </p:txBody>
      </p:sp>
      <p:sp>
        <p:nvSpPr>
          <p:cNvPr id="3" name="Subtitle 2">
            <a:extLst>
              <a:ext uri="{FF2B5EF4-FFF2-40B4-BE49-F238E27FC236}">
                <a16:creationId xmlns:a16="http://schemas.microsoft.com/office/drawing/2014/main" id="{C0EF02A2-B4E6-9428-68F3-3647146E465D}"/>
              </a:ext>
            </a:extLst>
          </p:cNvPr>
          <p:cNvSpPr>
            <a:spLocks noGrp="1"/>
          </p:cNvSpPr>
          <p:nvPr>
            <p:ph type="subTitle" idx="1"/>
          </p:nvPr>
        </p:nvSpPr>
        <p:spPr>
          <a:xfrm>
            <a:off x="1524000" y="4665028"/>
            <a:ext cx="9144000" cy="1655762"/>
          </a:xfrm>
        </p:spPr>
        <p:txBody>
          <a:bodyPr/>
          <a:lstStyle/>
          <a:p>
            <a:r>
              <a:rPr lang="en-ZA" dirty="0" err="1"/>
              <a:t>I.M.A</a:t>
            </a:r>
            <a:r>
              <a:rPr lang="en-ZA" dirty="0"/>
              <a:t>. Gledhill</a:t>
            </a:r>
          </a:p>
        </p:txBody>
      </p:sp>
      <p:pic>
        <p:nvPicPr>
          <p:cNvPr id="3074" name="Picture 2">
            <a:extLst>
              <a:ext uri="{FF2B5EF4-FFF2-40B4-BE49-F238E27FC236}">
                <a16:creationId xmlns:a16="http://schemas.microsoft.com/office/drawing/2014/main" id="{CD917663-9204-C084-A8F0-B5669E1C9D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2411" y="5276048"/>
            <a:ext cx="3932424" cy="604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733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43604AB-F261-E4B3-D1D6-2BBDE99270F1}"/>
              </a:ext>
            </a:extLst>
          </p:cNvPr>
          <p:cNvSpPr>
            <a:spLocks noGrp="1"/>
          </p:cNvSpPr>
          <p:nvPr>
            <p:ph type="title"/>
          </p:nvPr>
        </p:nvSpPr>
        <p:spPr/>
        <p:txBody>
          <a:bodyPr/>
          <a:lstStyle/>
          <a:p>
            <a:r>
              <a:rPr lang="en-ZA" dirty="0"/>
              <a:t>Role of physics</a:t>
            </a:r>
          </a:p>
        </p:txBody>
      </p:sp>
      <p:sp>
        <p:nvSpPr>
          <p:cNvPr id="7" name="Content Placeholder 6">
            <a:extLst>
              <a:ext uri="{FF2B5EF4-FFF2-40B4-BE49-F238E27FC236}">
                <a16:creationId xmlns:a16="http://schemas.microsoft.com/office/drawing/2014/main" id="{CAADA896-0293-4241-F0BB-176AB13EE75C}"/>
              </a:ext>
            </a:extLst>
          </p:cNvPr>
          <p:cNvSpPr>
            <a:spLocks noGrp="1"/>
          </p:cNvSpPr>
          <p:nvPr>
            <p:ph idx="1"/>
          </p:nvPr>
        </p:nvSpPr>
        <p:spPr>
          <a:xfrm>
            <a:off x="838200" y="4995747"/>
            <a:ext cx="10515600" cy="1248124"/>
          </a:xfrm>
        </p:spPr>
        <p:txBody>
          <a:bodyPr>
            <a:normAutofit/>
          </a:bodyPr>
          <a:lstStyle/>
          <a:p>
            <a:r>
              <a:rPr lang="en-ZA" sz="1800" dirty="0"/>
              <a:t>Note that this diagram is intended to represent the path of input from physics to attribution via one example, and therefore does not include, for example,  observation or modelling on the climate side.</a:t>
            </a:r>
          </a:p>
        </p:txBody>
      </p:sp>
      <p:pic>
        <p:nvPicPr>
          <p:cNvPr id="15" name="Picture 14" descr="A diagram of a variety of components&#10;&#10;AI-generated content may be incorrect.">
            <a:extLst>
              <a:ext uri="{FF2B5EF4-FFF2-40B4-BE49-F238E27FC236}">
                <a16:creationId xmlns:a16="http://schemas.microsoft.com/office/drawing/2014/main" id="{33EF9102-5829-681F-3511-F49981AA65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066" y="2840345"/>
            <a:ext cx="10962736" cy="1456842"/>
          </a:xfrm>
          <a:prstGeom prst="rect">
            <a:avLst/>
          </a:prstGeom>
        </p:spPr>
      </p:pic>
      <p:sp>
        <p:nvSpPr>
          <p:cNvPr id="2" name="Rectangle 1">
            <a:extLst>
              <a:ext uri="{FF2B5EF4-FFF2-40B4-BE49-F238E27FC236}">
                <a16:creationId xmlns:a16="http://schemas.microsoft.com/office/drawing/2014/main" id="{2C6C8187-F162-965D-EEF7-3111D827A57F}"/>
              </a:ext>
            </a:extLst>
          </p:cNvPr>
          <p:cNvSpPr/>
          <p:nvPr/>
        </p:nvSpPr>
        <p:spPr>
          <a:xfrm>
            <a:off x="838200" y="2617470"/>
            <a:ext cx="2167890" cy="4457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Rectangle 4">
            <a:extLst>
              <a:ext uri="{FF2B5EF4-FFF2-40B4-BE49-F238E27FC236}">
                <a16:creationId xmlns:a16="http://schemas.microsoft.com/office/drawing/2014/main" id="{5069AE81-570E-54F3-30BB-22002333568D}"/>
              </a:ext>
            </a:extLst>
          </p:cNvPr>
          <p:cNvSpPr/>
          <p:nvPr/>
        </p:nvSpPr>
        <p:spPr>
          <a:xfrm>
            <a:off x="468066" y="2495048"/>
            <a:ext cx="11415562" cy="18679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4" name="Picture 3" descr="A white oval with black text&#10;&#10;AI-generated content may be incorrect.">
            <a:extLst>
              <a:ext uri="{FF2B5EF4-FFF2-40B4-BE49-F238E27FC236}">
                <a16:creationId xmlns:a16="http://schemas.microsoft.com/office/drawing/2014/main" id="{3D3BC6EE-58B3-A0A8-196E-AED07D0A2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1065" y="3063240"/>
            <a:ext cx="7329737" cy="1064187"/>
          </a:xfrm>
          <a:prstGeom prst="rect">
            <a:avLst/>
          </a:prstGeom>
        </p:spPr>
      </p:pic>
    </p:spTree>
    <p:extLst>
      <p:ext uri="{BB962C8B-B14F-4D97-AF65-F5344CB8AC3E}">
        <p14:creationId xmlns:p14="http://schemas.microsoft.com/office/powerpoint/2010/main" val="422997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CB81E-E61C-B08D-3696-91EC893989E2}"/>
              </a:ext>
            </a:extLst>
          </p:cNvPr>
          <p:cNvSpPr>
            <a:spLocks noGrp="1"/>
          </p:cNvSpPr>
          <p:nvPr>
            <p:ph type="title"/>
          </p:nvPr>
        </p:nvSpPr>
        <p:spPr/>
        <p:txBody>
          <a:bodyPr/>
          <a:lstStyle/>
          <a:p>
            <a:r>
              <a:rPr lang="en-ZA" dirty="0"/>
              <a:t>Gaps</a:t>
            </a:r>
          </a:p>
        </p:txBody>
      </p:sp>
      <p:sp>
        <p:nvSpPr>
          <p:cNvPr id="3" name="Content Placeholder 2">
            <a:extLst>
              <a:ext uri="{FF2B5EF4-FFF2-40B4-BE49-F238E27FC236}">
                <a16:creationId xmlns:a16="http://schemas.microsoft.com/office/drawing/2014/main" id="{7558F6B3-E8E6-74D6-F0A0-018B6E5D7922}"/>
              </a:ext>
            </a:extLst>
          </p:cNvPr>
          <p:cNvSpPr>
            <a:spLocks noGrp="1"/>
          </p:cNvSpPr>
          <p:nvPr>
            <p:ph idx="1"/>
          </p:nvPr>
        </p:nvSpPr>
        <p:spPr/>
        <p:txBody>
          <a:bodyPr/>
          <a:lstStyle/>
          <a:p>
            <a:r>
              <a:rPr lang="en-ZA" dirty="0"/>
              <a:t>Ground station data</a:t>
            </a:r>
          </a:p>
          <a:p>
            <a:r>
              <a:rPr lang="en-ZA" dirty="0"/>
              <a:t>Disaster planning</a:t>
            </a:r>
          </a:p>
          <a:p>
            <a:r>
              <a:rPr lang="en-ZA" dirty="0"/>
              <a:t>Early Warning System effectiveness</a:t>
            </a:r>
          </a:p>
          <a:p>
            <a:endParaRPr lang="en-ZA" dirty="0"/>
          </a:p>
          <a:p>
            <a:r>
              <a:rPr lang="en-US" dirty="0"/>
              <a:t>Weather and climate stations:</a:t>
            </a:r>
          </a:p>
          <a:p>
            <a:r>
              <a:rPr lang="en-US" dirty="0"/>
              <a:t>The coverage is sparse, </a:t>
            </a:r>
          </a:p>
          <a:p>
            <a:r>
              <a:rPr lang="en-US" dirty="0"/>
              <a:t>with only </a:t>
            </a:r>
          </a:p>
          <a:p>
            <a:r>
              <a:rPr lang="en-US" dirty="0"/>
              <a:t>164 stations in 1.2 million km</a:t>
            </a:r>
            <a:r>
              <a:rPr lang="en-US" baseline="30000" dirty="0"/>
              <a:t>2</a:t>
            </a:r>
            <a:endParaRPr lang="en-ZA" dirty="0"/>
          </a:p>
        </p:txBody>
      </p:sp>
      <p:sp>
        <p:nvSpPr>
          <p:cNvPr id="4" name="Content Placeholder 2">
            <a:extLst>
              <a:ext uri="{FF2B5EF4-FFF2-40B4-BE49-F238E27FC236}">
                <a16:creationId xmlns:a16="http://schemas.microsoft.com/office/drawing/2014/main" id="{D57A31E6-7E66-1804-28FD-B6372FF1E5D4}"/>
              </a:ext>
            </a:extLst>
          </p:cNvPr>
          <p:cNvSpPr txBox="1">
            <a:spLocks/>
          </p:cNvSpPr>
          <p:nvPr/>
        </p:nvSpPr>
        <p:spPr>
          <a:xfrm>
            <a:off x="6221730" y="1450428"/>
            <a:ext cx="5221288" cy="3987845"/>
          </a:xfrm>
          <a:prstGeom prst="rect">
            <a:avLst/>
          </a:prstGeom>
          <a:ln>
            <a:solidFill>
              <a:schemeClr val="bg1"/>
            </a:solidFill>
          </a:ln>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dirty="0"/>
              <a:t>Included among the SA Weather Service stations </a:t>
            </a:r>
          </a:p>
          <a:p>
            <a:endParaRPr lang="en-ZA" dirty="0"/>
          </a:p>
          <a:p>
            <a:r>
              <a:rPr lang="en-ZA" sz="2000" dirty="0"/>
              <a:t>SAWS stations include</a:t>
            </a:r>
          </a:p>
          <a:p>
            <a:r>
              <a:rPr lang="en-ZA" sz="1800" dirty="0"/>
              <a:t>231 automatic weather stations</a:t>
            </a:r>
          </a:p>
          <a:p>
            <a:r>
              <a:rPr lang="en-ZA" sz="1800" dirty="0"/>
              <a:t>12 Climate Stations</a:t>
            </a:r>
          </a:p>
          <a:p>
            <a:r>
              <a:rPr lang="en-ZA" sz="1800" dirty="0"/>
              <a:t>14 Met. Radar Stations</a:t>
            </a:r>
          </a:p>
          <a:p>
            <a:r>
              <a:rPr lang="en-ZA" sz="1800" dirty="0"/>
              <a:t>2 Ozone spectrophotometers</a:t>
            </a:r>
          </a:p>
          <a:p>
            <a:r>
              <a:rPr lang="en-ZA" sz="1800" dirty="0"/>
              <a:t>6 Lightning detector stations</a:t>
            </a:r>
          </a:p>
          <a:p>
            <a:endParaRPr lang="en-ZA" dirty="0"/>
          </a:p>
          <a:p>
            <a:endParaRPr lang="en-ZA" dirty="0"/>
          </a:p>
          <a:p>
            <a:endParaRPr lang="en-ZA" dirty="0"/>
          </a:p>
        </p:txBody>
      </p:sp>
      <p:sp>
        <p:nvSpPr>
          <p:cNvPr id="5" name="TextBox 4">
            <a:extLst>
              <a:ext uri="{FF2B5EF4-FFF2-40B4-BE49-F238E27FC236}">
                <a16:creationId xmlns:a16="http://schemas.microsoft.com/office/drawing/2014/main" id="{A7290AFF-25C1-7827-C3C9-779212FA6AF8}"/>
              </a:ext>
            </a:extLst>
          </p:cNvPr>
          <p:cNvSpPr txBox="1"/>
          <p:nvPr/>
        </p:nvSpPr>
        <p:spPr>
          <a:xfrm>
            <a:off x="8579318" y="6231265"/>
            <a:ext cx="3028393" cy="261610"/>
          </a:xfrm>
          <a:prstGeom prst="rect">
            <a:avLst/>
          </a:prstGeom>
          <a:noFill/>
        </p:spPr>
        <p:txBody>
          <a:bodyPr wrap="none" rtlCol="0">
            <a:spAutoFit/>
          </a:bodyPr>
          <a:lstStyle/>
          <a:p>
            <a:r>
              <a:rPr lang="en-ZA" sz="1100" dirty="0">
                <a:hlinkClick r:id="rId2"/>
              </a:rPr>
              <a:t>https://www.weathersa.co.za/home/overview</a:t>
            </a:r>
            <a:r>
              <a:rPr lang="en-ZA" sz="1100" dirty="0"/>
              <a:t>  </a:t>
            </a:r>
          </a:p>
        </p:txBody>
      </p:sp>
      <p:pic>
        <p:nvPicPr>
          <p:cNvPr id="7" name="Picture 6">
            <a:extLst>
              <a:ext uri="{FF2B5EF4-FFF2-40B4-BE49-F238E27FC236}">
                <a16:creationId xmlns:a16="http://schemas.microsoft.com/office/drawing/2014/main" id="{0ED6DE17-365B-674F-8077-0F5B545B79E6}"/>
              </a:ext>
            </a:extLst>
          </p:cNvPr>
          <p:cNvPicPr>
            <a:picLocks noChangeAspect="1"/>
          </p:cNvPicPr>
          <p:nvPr/>
        </p:nvPicPr>
        <p:blipFill>
          <a:blip r:embed="rId3"/>
          <a:stretch>
            <a:fillRect/>
          </a:stretch>
        </p:blipFill>
        <p:spPr>
          <a:xfrm>
            <a:off x="9476666" y="3907562"/>
            <a:ext cx="2061547" cy="1590584"/>
          </a:xfrm>
          <a:prstGeom prst="rect">
            <a:avLst/>
          </a:prstGeom>
        </p:spPr>
      </p:pic>
      <p:sp>
        <p:nvSpPr>
          <p:cNvPr id="9" name="TextBox 8">
            <a:extLst>
              <a:ext uri="{FF2B5EF4-FFF2-40B4-BE49-F238E27FC236}">
                <a16:creationId xmlns:a16="http://schemas.microsoft.com/office/drawing/2014/main" id="{5886DEB8-1362-4AB8-D352-932AECB4102A}"/>
              </a:ext>
            </a:extLst>
          </p:cNvPr>
          <p:cNvSpPr txBox="1"/>
          <p:nvPr/>
        </p:nvSpPr>
        <p:spPr>
          <a:xfrm>
            <a:off x="8131511" y="5892711"/>
            <a:ext cx="3406702" cy="600164"/>
          </a:xfrm>
          <a:prstGeom prst="rect">
            <a:avLst/>
          </a:prstGeom>
          <a:noFill/>
        </p:spPr>
        <p:txBody>
          <a:bodyPr wrap="none" rtlCol="0">
            <a:spAutoFit/>
          </a:bodyPr>
          <a:lstStyle/>
          <a:p>
            <a:r>
              <a:rPr lang="en-ZA" sz="1100" dirty="0"/>
              <a:t>S Sinclair and GGS Pegram 2009</a:t>
            </a:r>
          </a:p>
          <a:p>
            <a:r>
              <a:rPr lang="en-ZA" sz="1100" u="sng" dirty="0">
                <a:hlinkClick r:id="rId4"/>
              </a:rPr>
              <a:t>https://www.researchgate.net/publication/40892393</a:t>
            </a:r>
          </a:p>
          <a:p>
            <a:endParaRPr lang="en-ZA" sz="1100" dirty="0"/>
          </a:p>
        </p:txBody>
      </p:sp>
      <p:sp>
        <p:nvSpPr>
          <p:cNvPr id="10" name="Rectangle 9">
            <a:extLst>
              <a:ext uri="{FF2B5EF4-FFF2-40B4-BE49-F238E27FC236}">
                <a16:creationId xmlns:a16="http://schemas.microsoft.com/office/drawing/2014/main" id="{1E741147-AC89-0BB8-D88B-1E36320C055A}"/>
              </a:ext>
            </a:extLst>
          </p:cNvPr>
          <p:cNvSpPr/>
          <p:nvPr/>
        </p:nvSpPr>
        <p:spPr>
          <a:xfrm>
            <a:off x="838200" y="616017"/>
            <a:ext cx="1481488" cy="336884"/>
          </a:xfrm>
          <a:prstGeom prst="rect">
            <a:avLst/>
          </a:prstGeom>
          <a:noFill/>
          <a:ln w="28575">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8E9F0AED-DD70-3CD4-D2CB-647E7850F6C8}"/>
              </a:ext>
            </a:extLst>
          </p:cNvPr>
          <p:cNvSpPr/>
          <p:nvPr/>
        </p:nvSpPr>
        <p:spPr>
          <a:xfrm>
            <a:off x="838199" y="1341859"/>
            <a:ext cx="5288335" cy="4423674"/>
          </a:xfrm>
          <a:prstGeom prst="rect">
            <a:avLst/>
          </a:prstGeom>
          <a:noFill/>
          <a:ln w="28575">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30077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780FE-31E0-CEB9-3809-028B3F1AC732}"/>
              </a:ext>
            </a:extLst>
          </p:cNvPr>
          <p:cNvSpPr>
            <a:spLocks noGrp="1"/>
          </p:cNvSpPr>
          <p:nvPr>
            <p:ph type="title"/>
          </p:nvPr>
        </p:nvSpPr>
        <p:spPr/>
        <p:txBody>
          <a:bodyPr/>
          <a:lstStyle/>
          <a:p>
            <a:r>
              <a:rPr lang="en-ZA" dirty="0"/>
              <a:t>Role of physics??</a:t>
            </a:r>
          </a:p>
        </p:txBody>
      </p:sp>
      <p:sp>
        <p:nvSpPr>
          <p:cNvPr id="3" name="Content Placeholder 2">
            <a:extLst>
              <a:ext uri="{FF2B5EF4-FFF2-40B4-BE49-F238E27FC236}">
                <a16:creationId xmlns:a16="http://schemas.microsoft.com/office/drawing/2014/main" id="{4B58118A-CAD2-7245-942B-F2C574EC3B37}"/>
              </a:ext>
            </a:extLst>
          </p:cNvPr>
          <p:cNvSpPr>
            <a:spLocks noGrp="1"/>
          </p:cNvSpPr>
          <p:nvPr>
            <p:ph idx="1"/>
          </p:nvPr>
        </p:nvSpPr>
        <p:spPr>
          <a:xfrm>
            <a:off x="838200" y="1510301"/>
            <a:ext cx="5257800" cy="4666662"/>
          </a:xfrm>
        </p:spPr>
        <p:txBody>
          <a:bodyPr/>
          <a:lstStyle/>
          <a:p>
            <a:r>
              <a:rPr lang="en-ZA" dirty="0"/>
              <a:t>Physics in my Village</a:t>
            </a:r>
          </a:p>
          <a:p>
            <a:pPr marL="457200" indent="-457200">
              <a:buFont typeface="Arial" panose="020B0604020202020204" pitchFamily="34" charset="0"/>
              <a:buChar char="•"/>
            </a:pPr>
            <a:r>
              <a:rPr lang="en-ZA" dirty="0"/>
              <a:t>Disaster warning?</a:t>
            </a:r>
          </a:p>
          <a:p>
            <a:pPr marL="457200" indent="-457200">
              <a:buFont typeface="Arial" panose="020B0604020202020204" pitchFamily="34" charset="0"/>
              <a:buChar char="•"/>
            </a:pPr>
            <a:r>
              <a:rPr lang="en-ZA" dirty="0"/>
              <a:t>Thinking the problem though</a:t>
            </a:r>
          </a:p>
          <a:p>
            <a:pPr marL="914400" lvl="1" indent="-457200">
              <a:buFont typeface="Arial" panose="020B0604020202020204" pitchFamily="34" charset="0"/>
              <a:buChar char="•"/>
            </a:pPr>
            <a:r>
              <a:rPr lang="en-ZA" dirty="0"/>
              <a:t>What (real) </a:t>
            </a:r>
            <a:r>
              <a:rPr lang="en-ZA" b="1" dirty="0"/>
              <a:t>needs</a:t>
            </a:r>
            <a:r>
              <a:rPr lang="en-ZA" dirty="0"/>
              <a:t> does a community have?</a:t>
            </a:r>
          </a:p>
          <a:p>
            <a:pPr marL="914400" lvl="1" indent="-457200">
              <a:buFont typeface="Arial" panose="020B0604020202020204" pitchFamily="34" charset="0"/>
              <a:buChar char="•"/>
            </a:pPr>
            <a:r>
              <a:rPr lang="en-ZA" dirty="0"/>
              <a:t>Long term goals, what conditions are needed</a:t>
            </a:r>
          </a:p>
          <a:p>
            <a:pPr marL="914400" lvl="1" indent="-457200">
              <a:buFont typeface="Arial" panose="020B0604020202020204" pitchFamily="34" charset="0"/>
              <a:buChar char="•"/>
            </a:pPr>
            <a:r>
              <a:rPr lang="en-ZA" dirty="0"/>
              <a:t>People are the key</a:t>
            </a:r>
          </a:p>
          <a:p>
            <a:pPr marL="457200" indent="-457200">
              <a:buFont typeface="Arial" panose="020B0604020202020204" pitchFamily="34" charset="0"/>
              <a:buChar char="•"/>
            </a:pPr>
            <a:r>
              <a:rPr lang="en-ZA" dirty="0"/>
              <a:t>Use of Indigenous knowledge</a:t>
            </a:r>
          </a:p>
          <a:p>
            <a:endParaRPr lang="en-ZA" dirty="0"/>
          </a:p>
        </p:txBody>
      </p:sp>
      <p:sp>
        <p:nvSpPr>
          <p:cNvPr id="5" name="TextBox 4">
            <a:extLst>
              <a:ext uri="{FF2B5EF4-FFF2-40B4-BE49-F238E27FC236}">
                <a16:creationId xmlns:a16="http://schemas.microsoft.com/office/drawing/2014/main" id="{3050533D-2450-7C3F-B5D5-0949879B3617}"/>
              </a:ext>
            </a:extLst>
          </p:cNvPr>
          <p:cNvSpPr txBox="1"/>
          <p:nvPr/>
        </p:nvSpPr>
        <p:spPr>
          <a:xfrm>
            <a:off x="2718335" y="6176963"/>
            <a:ext cx="9086142" cy="430887"/>
          </a:xfrm>
          <a:prstGeom prst="rect">
            <a:avLst/>
          </a:prstGeom>
          <a:noFill/>
        </p:spPr>
        <p:txBody>
          <a:bodyPr wrap="none" rtlCol="0">
            <a:spAutoFit/>
          </a:bodyPr>
          <a:lstStyle/>
          <a:p>
            <a:r>
              <a:rPr lang="en-ZA" sz="1100" dirty="0">
                <a:hlinkClick r:id="rId2"/>
              </a:rPr>
              <a:t>https://www.theoryofchange.org/what-is-theory-of-change/</a:t>
            </a:r>
            <a:endParaRPr lang="en-ZA" sz="1100" dirty="0"/>
          </a:p>
          <a:p>
            <a:r>
              <a:rPr lang="en-ZA" sz="1100" dirty="0">
                <a:hlinkClick r:id="rId3"/>
              </a:rPr>
              <a:t>https://www.news24.com/southafrica/news/pics-winter-of-discontent-we-just-want-decent-houses-say-flood-hit-cape-town-residents-20220618</a:t>
            </a:r>
            <a:r>
              <a:rPr lang="en-ZA" sz="1100" dirty="0"/>
              <a:t> </a:t>
            </a:r>
          </a:p>
        </p:txBody>
      </p:sp>
      <p:pic>
        <p:nvPicPr>
          <p:cNvPr id="4" name="Picture 3">
            <a:extLst>
              <a:ext uri="{FF2B5EF4-FFF2-40B4-BE49-F238E27FC236}">
                <a16:creationId xmlns:a16="http://schemas.microsoft.com/office/drawing/2014/main" id="{11EE2900-D618-B879-1986-0737F6FE0D62}"/>
              </a:ext>
            </a:extLst>
          </p:cNvPr>
          <p:cNvPicPr>
            <a:picLocks noChangeAspect="1"/>
          </p:cNvPicPr>
          <p:nvPr/>
        </p:nvPicPr>
        <p:blipFill>
          <a:blip r:embed="rId4"/>
          <a:stretch>
            <a:fillRect/>
          </a:stretch>
        </p:blipFill>
        <p:spPr>
          <a:xfrm>
            <a:off x="5943600" y="983328"/>
            <a:ext cx="5687412" cy="3793459"/>
          </a:xfrm>
          <a:prstGeom prst="rect">
            <a:avLst/>
          </a:prstGeom>
        </p:spPr>
      </p:pic>
    </p:spTree>
    <p:extLst>
      <p:ext uri="{BB962C8B-B14F-4D97-AF65-F5344CB8AC3E}">
        <p14:creationId xmlns:p14="http://schemas.microsoft.com/office/powerpoint/2010/main" val="2076001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3640F-974B-7200-F7FB-65EC72A98192}"/>
              </a:ext>
            </a:extLst>
          </p:cNvPr>
          <p:cNvSpPr>
            <a:spLocks noGrp="1"/>
          </p:cNvSpPr>
          <p:nvPr>
            <p:ph type="title"/>
          </p:nvPr>
        </p:nvSpPr>
        <p:spPr/>
        <p:txBody>
          <a:bodyPr/>
          <a:lstStyle/>
          <a:p>
            <a:r>
              <a:rPr lang="en-ZA" dirty="0"/>
              <a:t>Disasters and Early Warning: climate impact and drought</a:t>
            </a:r>
          </a:p>
        </p:txBody>
      </p:sp>
      <p:sp>
        <p:nvSpPr>
          <p:cNvPr id="3" name="Content Placeholder 2">
            <a:extLst>
              <a:ext uri="{FF2B5EF4-FFF2-40B4-BE49-F238E27FC236}">
                <a16:creationId xmlns:a16="http://schemas.microsoft.com/office/drawing/2014/main" id="{9BEE06B5-D2E7-762A-1BD2-18C69013A4A4}"/>
              </a:ext>
            </a:extLst>
          </p:cNvPr>
          <p:cNvSpPr>
            <a:spLocks noGrp="1"/>
          </p:cNvSpPr>
          <p:nvPr>
            <p:ph sz="half" idx="1"/>
          </p:nvPr>
        </p:nvSpPr>
        <p:spPr>
          <a:xfrm>
            <a:off x="838200" y="1160980"/>
            <a:ext cx="5181600" cy="4351338"/>
          </a:xfrm>
        </p:spPr>
        <p:txBody>
          <a:bodyPr>
            <a:normAutofit/>
          </a:bodyPr>
          <a:lstStyle/>
          <a:p>
            <a:endParaRPr lang="en-ZA" dirty="0"/>
          </a:p>
          <a:p>
            <a:pPr marL="457200" indent="-457200">
              <a:buFont typeface="Arial" panose="020B0604020202020204" pitchFamily="34" charset="0"/>
              <a:buChar char="•"/>
            </a:pPr>
            <a:r>
              <a:rPr lang="en-US" dirty="0"/>
              <a:t>Heatwaves, droughts, storms, wildfires and floods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Drought: duration and frequency increasing</a:t>
            </a:r>
          </a:p>
          <a:p>
            <a:endParaRPr lang="en-ZA" dirty="0"/>
          </a:p>
          <a:p>
            <a:endParaRPr lang="en-ZA" dirty="0"/>
          </a:p>
          <a:p>
            <a:endParaRPr lang="en-ZA" dirty="0"/>
          </a:p>
          <a:p>
            <a:endParaRPr lang="en-ZA" dirty="0"/>
          </a:p>
        </p:txBody>
      </p:sp>
      <p:pic>
        <p:nvPicPr>
          <p:cNvPr id="8" name="Content Placeholder 7">
            <a:extLst>
              <a:ext uri="{FF2B5EF4-FFF2-40B4-BE49-F238E27FC236}">
                <a16:creationId xmlns:a16="http://schemas.microsoft.com/office/drawing/2014/main" id="{B0CC1D14-68F4-0065-04BA-28F29FF85D09}"/>
              </a:ext>
            </a:extLst>
          </p:cNvPr>
          <p:cNvPicPr>
            <a:picLocks noGrp="1" noChangeAspect="1"/>
          </p:cNvPicPr>
          <p:nvPr>
            <p:ph sz="half" idx="2"/>
          </p:nvPr>
        </p:nvPicPr>
        <p:blipFill>
          <a:blip r:embed="rId2"/>
          <a:stretch>
            <a:fillRect/>
          </a:stretch>
        </p:blipFill>
        <p:spPr>
          <a:xfrm>
            <a:off x="6172200" y="1775591"/>
            <a:ext cx="5181600" cy="3121080"/>
          </a:xfrm>
          <a:prstGeom prst="rect">
            <a:avLst/>
          </a:prstGeom>
        </p:spPr>
      </p:pic>
      <p:pic>
        <p:nvPicPr>
          <p:cNvPr id="9" name="Picture 8">
            <a:extLst>
              <a:ext uri="{FF2B5EF4-FFF2-40B4-BE49-F238E27FC236}">
                <a16:creationId xmlns:a16="http://schemas.microsoft.com/office/drawing/2014/main" id="{98C4686C-DDBC-4724-5C8C-2FC5A20B0C10}"/>
              </a:ext>
            </a:extLst>
          </p:cNvPr>
          <p:cNvPicPr>
            <a:picLocks noChangeAspect="1"/>
          </p:cNvPicPr>
          <p:nvPr/>
        </p:nvPicPr>
        <p:blipFill>
          <a:blip r:embed="rId3"/>
          <a:stretch>
            <a:fillRect/>
          </a:stretch>
        </p:blipFill>
        <p:spPr>
          <a:xfrm>
            <a:off x="6184899" y="4132503"/>
            <a:ext cx="3404783" cy="816919"/>
          </a:xfrm>
          <a:prstGeom prst="rect">
            <a:avLst/>
          </a:prstGeom>
          <a:ln>
            <a:solidFill>
              <a:srgbClr val="0070C0"/>
            </a:solidFill>
          </a:ln>
        </p:spPr>
      </p:pic>
      <p:sp>
        <p:nvSpPr>
          <p:cNvPr id="5" name="TextBox 4">
            <a:extLst>
              <a:ext uri="{FF2B5EF4-FFF2-40B4-BE49-F238E27FC236}">
                <a16:creationId xmlns:a16="http://schemas.microsoft.com/office/drawing/2014/main" id="{E5C39DB6-1BAB-04B5-FE8D-2251318A87F6}"/>
              </a:ext>
            </a:extLst>
          </p:cNvPr>
          <p:cNvSpPr txBox="1"/>
          <p:nvPr/>
        </p:nvSpPr>
        <p:spPr>
          <a:xfrm>
            <a:off x="5790966" y="5662961"/>
            <a:ext cx="5607625" cy="261610"/>
          </a:xfrm>
          <a:prstGeom prst="rect">
            <a:avLst/>
          </a:prstGeom>
          <a:noFill/>
        </p:spPr>
        <p:txBody>
          <a:bodyPr wrap="none" rtlCol="0">
            <a:spAutoFit/>
          </a:bodyPr>
          <a:lstStyle/>
          <a:p>
            <a:r>
              <a:rPr lang="en-US" sz="1100" u="sng" dirty="0">
                <a:hlinkClick r:id="rId4"/>
              </a:rPr>
              <a:t>https://www.undrr.org/publication/sendai-framework-disaster-risk-reduction-2015-2030</a:t>
            </a:r>
            <a:r>
              <a:rPr lang="en-US" sz="1100" dirty="0"/>
              <a:t> </a:t>
            </a:r>
            <a:endParaRPr lang="en-ZA" sz="1100" dirty="0"/>
          </a:p>
        </p:txBody>
      </p:sp>
    </p:spTree>
    <p:extLst>
      <p:ext uri="{BB962C8B-B14F-4D97-AF65-F5344CB8AC3E}">
        <p14:creationId xmlns:p14="http://schemas.microsoft.com/office/powerpoint/2010/main" val="27356667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8EF5A-CBC3-235D-C7FB-98AA707B2793}"/>
              </a:ext>
            </a:extLst>
          </p:cNvPr>
          <p:cNvSpPr>
            <a:spLocks noGrp="1"/>
          </p:cNvSpPr>
          <p:nvPr>
            <p:ph type="title"/>
          </p:nvPr>
        </p:nvSpPr>
        <p:spPr/>
        <p:txBody>
          <a:bodyPr/>
          <a:lstStyle/>
          <a:p>
            <a:r>
              <a:rPr lang="en-ZA" dirty="0"/>
              <a:t>Southern African drought of 2024</a:t>
            </a:r>
          </a:p>
        </p:txBody>
      </p:sp>
      <p:sp>
        <p:nvSpPr>
          <p:cNvPr id="3" name="Content Placeholder 2">
            <a:extLst>
              <a:ext uri="{FF2B5EF4-FFF2-40B4-BE49-F238E27FC236}">
                <a16:creationId xmlns:a16="http://schemas.microsoft.com/office/drawing/2014/main" id="{64A1B06A-9B57-E86D-2195-5C16CF7723EA}"/>
              </a:ext>
            </a:extLst>
          </p:cNvPr>
          <p:cNvSpPr>
            <a:spLocks noGrp="1"/>
          </p:cNvSpPr>
          <p:nvPr>
            <p:ph sz="half" idx="1"/>
          </p:nvPr>
        </p:nvSpPr>
        <p:spPr>
          <a:xfrm>
            <a:off x="838200" y="1450428"/>
            <a:ext cx="5334000" cy="4726535"/>
          </a:xfrm>
        </p:spPr>
        <p:txBody>
          <a:bodyPr>
            <a:normAutofit/>
          </a:bodyPr>
          <a:lstStyle/>
          <a:p>
            <a:r>
              <a:rPr lang="en-US" b="1" dirty="0"/>
              <a:t>Zimbabwe, Zambia, Malawi, Angola, </a:t>
            </a:r>
          </a:p>
          <a:p>
            <a:r>
              <a:rPr lang="en-US" b="1" dirty="0"/>
              <a:t>Mozambique and Botswana</a:t>
            </a:r>
          </a:p>
          <a:p>
            <a:r>
              <a:rPr lang="en-US" dirty="0"/>
              <a:t>&lt;20% of expected rainfall, Feb 2024</a:t>
            </a:r>
          </a:p>
          <a:p>
            <a:pPr marL="800100" lvl="1" indent="-342900">
              <a:buFont typeface="Arial" panose="020B0604020202020204" pitchFamily="34" charset="0"/>
              <a:buChar char="•"/>
            </a:pPr>
            <a:r>
              <a:rPr lang="en-US" dirty="0"/>
              <a:t>prolonged drought </a:t>
            </a:r>
          </a:p>
          <a:p>
            <a:pPr marL="800100" lvl="1" indent="-342900">
              <a:buFont typeface="Arial" panose="020B0604020202020204" pitchFamily="34" charset="0"/>
              <a:buChar char="•"/>
            </a:pPr>
            <a:r>
              <a:rPr lang="en-US" dirty="0"/>
              <a:t>crop failure among rain-fed subsistence farms</a:t>
            </a:r>
          </a:p>
          <a:p>
            <a:pPr marL="800100" lvl="1" indent="-342900">
              <a:buFont typeface="Arial" panose="020B0604020202020204" pitchFamily="34" charset="0"/>
              <a:buChar char="•"/>
            </a:pPr>
            <a:r>
              <a:rPr lang="en-US" dirty="0"/>
              <a:t>famine. </a:t>
            </a:r>
          </a:p>
          <a:p>
            <a:endParaRPr lang="en-ZA" dirty="0"/>
          </a:p>
        </p:txBody>
      </p:sp>
      <p:pic>
        <p:nvPicPr>
          <p:cNvPr id="3074" name="Picture 2" descr="Image: Bloomberg">
            <a:extLst>
              <a:ext uri="{FF2B5EF4-FFF2-40B4-BE49-F238E27FC236}">
                <a16:creationId xmlns:a16="http://schemas.microsoft.com/office/drawing/2014/main" id="{8EA99C86-AF8E-7FA5-0876-B19396C60D6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2" y="931069"/>
            <a:ext cx="5181600" cy="3454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92C8F64-545C-6C54-1489-AA3B3C26D4CB}"/>
              </a:ext>
            </a:extLst>
          </p:cNvPr>
          <p:cNvSpPr txBox="1"/>
          <p:nvPr/>
        </p:nvSpPr>
        <p:spPr>
          <a:xfrm>
            <a:off x="10001186" y="4385469"/>
            <a:ext cx="1352614" cy="276999"/>
          </a:xfrm>
          <a:prstGeom prst="rect">
            <a:avLst/>
          </a:prstGeom>
          <a:noFill/>
        </p:spPr>
        <p:txBody>
          <a:bodyPr wrap="none" rtlCol="0">
            <a:spAutoFit/>
          </a:bodyPr>
          <a:lstStyle/>
          <a:p>
            <a:r>
              <a:rPr lang="en-ZA" sz="1200" dirty="0"/>
              <a:t>Image Bloomberg</a:t>
            </a:r>
          </a:p>
        </p:txBody>
      </p:sp>
      <p:sp>
        <p:nvSpPr>
          <p:cNvPr id="5" name="TextBox 4">
            <a:extLst>
              <a:ext uri="{FF2B5EF4-FFF2-40B4-BE49-F238E27FC236}">
                <a16:creationId xmlns:a16="http://schemas.microsoft.com/office/drawing/2014/main" id="{53673864-5D37-04B8-34E5-C0D81C08E856}"/>
              </a:ext>
            </a:extLst>
          </p:cNvPr>
          <p:cNvSpPr txBox="1"/>
          <p:nvPr/>
        </p:nvSpPr>
        <p:spPr>
          <a:xfrm>
            <a:off x="5581066" y="5576799"/>
            <a:ext cx="5772734" cy="600164"/>
          </a:xfrm>
          <a:prstGeom prst="rect">
            <a:avLst/>
          </a:prstGeom>
          <a:noFill/>
        </p:spPr>
        <p:txBody>
          <a:bodyPr wrap="none" rtlCol="0">
            <a:spAutoFit/>
          </a:bodyPr>
          <a:lstStyle/>
          <a:p>
            <a:r>
              <a:rPr lang="en-US" sz="1100" dirty="0"/>
              <a:t>S. Frazer-Baxter, El Niño key driver of drought in highly vulnerable Southern African countries</a:t>
            </a:r>
            <a:endParaRPr lang="en-ZA" sz="1100" dirty="0"/>
          </a:p>
          <a:p>
            <a:r>
              <a:rPr lang="en-US" sz="1100" dirty="0"/>
              <a:t>Kimutai et al. </a:t>
            </a:r>
            <a:r>
              <a:rPr lang="en-US" sz="1100" u="sng" dirty="0">
                <a:hlinkClick r:id="rId3"/>
              </a:rPr>
              <a:t>https://spiral.imperial.ac.uk/bitstream/10044/1/110770/2/Report2.pdf</a:t>
            </a:r>
            <a:endParaRPr lang="en-ZA" sz="1100" dirty="0"/>
          </a:p>
          <a:p>
            <a:endParaRPr lang="en-ZA" sz="1100" dirty="0"/>
          </a:p>
        </p:txBody>
      </p:sp>
      <p:sp>
        <p:nvSpPr>
          <p:cNvPr id="6" name="TextBox 5">
            <a:extLst>
              <a:ext uri="{FF2B5EF4-FFF2-40B4-BE49-F238E27FC236}">
                <a16:creationId xmlns:a16="http://schemas.microsoft.com/office/drawing/2014/main" id="{D31DF728-FF42-2D59-0356-1B84FF9B170F}"/>
              </a:ext>
            </a:extLst>
          </p:cNvPr>
          <p:cNvSpPr txBox="1"/>
          <p:nvPr/>
        </p:nvSpPr>
        <p:spPr>
          <a:xfrm>
            <a:off x="2994259" y="6131256"/>
            <a:ext cx="8470332" cy="646331"/>
          </a:xfrm>
          <a:prstGeom prst="rect">
            <a:avLst/>
          </a:prstGeom>
          <a:noFill/>
        </p:spPr>
        <p:txBody>
          <a:bodyPr wrap="none" rtlCol="0">
            <a:spAutoFit/>
          </a:bodyPr>
          <a:lstStyle/>
          <a:p>
            <a:r>
              <a:rPr lang="en-US" sz="1200" dirty="0"/>
              <a:t>Antony </a:t>
            </a:r>
            <a:r>
              <a:rPr lang="en-US" sz="1200" dirty="0" err="1"/>
              <a:t>Sguazzin</a:t>
            </a:r>
            <a:r>
              <a:rPr lang="en-ZA" sz="1200" dirty="0"/>
              <a:t>, El Niño to trigger drought insurance payouts in four Southern African countries, </a:t>
            </a:r>
            <a:r>
              <a:rPr lang="en-ZA" sz="1200" dirty="0" err="1"/>
              <a:t>Moneyweb</a:t>
            </a:r>
            <a:r>
              <a:rPr lang="en-ZA" sz="1200" dirty="0"/>
              <a:t>, 18 April 2024</a:t>
            </a:r>
          </a:p>
          <a:p>
            <a:r>
              <a:rPr lang="en-ZA" sz="1200" dirty="0"/>
              <a:t> </a:t>
            </a:r>
            <a:r>
              <a:rPr lang="en-ZA" sz="1200" u="sng" dirty="0">
                <a:hlinkClick r:id="rId4"/>
              </a:rPr>
              <a:t>https://www.moneyweb.co.za/news/africa/el-nino-to-trigger-drought-insurance-payouts-in-four-southern-african-countries/</a:t>
            </a:r>
            <a:r>
              <a:rPr lang="en-ZA" sz="1200" dirty="0"/>
              <a:t> </a:t>
            </a:r>
          </a:p>
          <a:p>
            <a:endParaRPr lang="en-ZA" sz="1200" dirty="0"/>
          </a:p>
        </p:txBody>
      </p:sp>
    </p:spTree>
    <p:extLst>
      <p:ext uri="{BB962C8B-B14F-4D97-AF65-F5344CB8AC3E}">
        <p14:creationId xmlns:p14="http://schemas.microsoft.com/office/powerpoint/2010/main" val="13868751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D7726-4332-D441-1007-2A029A8054D3}"/>
              </a:ext>
            </a:extLst>
          </p:cNvPr>
          <p:cNvSpPr>
            <a:spLocks noGrp="1"/>
          </p:cNvSpPr>
          <p:nvPr>
            <p:ph type="title"/>
          </p:nvPr>
        </p:nvSpPr>
        <p:spPr/>
        <p:txBody>
          <a:bodyPr/>
          <a:lstStyle/>
          <a:p>
            <a:r>
              <a:rPr lang="en-ZA" dirty="0"/>
              <a:t>Southern African drought of 2024</a:t>
            </a:r>
          </a:p>
        </p:txBody>
      </p:sp>
      <p:sp>
        <p:nvSpPr>
          <p:cNvPr id="3" name="Content Placeholder 2">
            <a:extLst>
              <a:ext uri="{FF2B5EF4-FFF2-40B4-BE49-F238E27FC236}">
                <a16:creationId xmlns:a16="http://schemas.microsoft.com/office/drawing/2014/main" id="{83CD0838-704F-2384-52A0-E5F2AE162886}"/>
              </a:ext>
            </a:extLst>
          </p:cNvPr>
          <p:cNvSpPr>
            <a:spLocks noGrp="1"/>
          </p:cNvSpPr>
          <p:nvPr>
            <p:ph sz="half" idx="1"/>
          </p:nvPr>
        </p:nvSpPr>
        <p:spPr>
          <a:xfrm>
            <a:off x="838200" y="1526106"/>
            <a:ext cx="5181600" cy="4650858"/>
          </a:xfrm>
        </p:spPr>
        <p:txBody>
          <a:bodyPr>
            <a:normAutofit/>
          </a:bodyPr>
          <a:lstStyle/>
          <a:p>
            <a:endParaRPr lang="en-ZA" sz="1400" dirty="0"/>
          </a:p>
          <a:p>
            <a:endParaRPr lang="en-ZA" sz="1400" dirty="0"/>
          </a:p>
          <a:p>
            <a:endParaRPr lang="en-ZA" sz="1400" dirty="0"/>
          </a:p>
          <a:p>
            <a:endParaRPr lang="en-ZA" sz="1400" dirty="0"/>
          </a:p>
          <a:p>
            <a:endParaRPr lang="en-ZA" sz="1400" dirty="0"/>
          </a:p>
          <a:p>
            <a:endParaRPr lang="en-ZA" sz="1400" dirty="0"/>
          </a:p>
          <a:p>
            <a:endParaRPr lang="en-ZA" sz="1400" dirty="0"/>
          </a:p>
          <a:p>
            <a:endParaRPr lang="en-ZA" sz="1400" dirty="0"/>
          </a:p>
          <a:p>
            <a:endParaRPr lang="en-ZA" sz="1400" dirty="0"/>
          </a:p>
          <a:p>
            <a:endParaRPr lang="en-ZA" sz="1400" dirty="0"/>
          </a:p>
          <a:p>
            <a:endParaRPr lang="en-ZA" sz="1400" dirty="0"/>
          </a:p>
          <a:p>
            <a:endParaRPr lang="en-ZA" sz="1400" dirty="0"/>
          </a:p>
          <a:p>
            <a:endParaRPr lang="en-ZA" sz="1400" dirty="0"/>
          </a:p>
          <a:p>
            <a:endParaRPr lang="en-ZA" sz="1400" dirty="0"/>
          </a:p>
        </p:txBody>
      </p:sp>
      <p:sp>
        <p:nvSpPr>
          <p:cNvPr id="5" name="TextBox 4">
            <a:extLst>
              <a:ext uri="{FF2B5EF4-FFF2-40B4-BE49-F238E27FC236}">
                <a16:creationId xmlns:a16="http://schemas.microsoft.com/office/drawing/2014/main" id="{FF7C7DDF-2B6F-55C4-494E-13946D9E63A0}"/>
              </a:ext>
            </a:extLst>
          </p:cNvPr>
          <p:cNvSpPr txBox="1"/>
          <p:nvPr/>
        </p:nvSpPr>
        <p:spPr>
          <a:xfrm>
            <a:off x="457200" y="6097079"/>
            <a:ext cx="221536" cy="307777"/>
          </a:xfrm>
          <a:prstGeom prst="rect">
            <a:avLst/>
          </a:prstGeom>
          <a:noFill/>
        </p:spPr>
        <p:txBody>
          <a:bodyPr wrap="none" rtlCol="0">
            <a:spAutoFit/>
          </a:bodyPr>
          <a:lstStyle/>
          <a:p>
            <a:r>
              <a:rPr lang="en-ZA" sz="1400" dirty="0"/>
              <a:t> </a:t>
            </a:r>
          </a:p>
        </p:txBody>
      </p:sp>
      <p:pic>
        <p:nvPicPr>
          <p:cNvPr id="14" name="Picture 13">
            <a:extLst>
              <a:ext uri="{FF2B5EF4-FFF2-40B4-BE49-F238E27FC236}">
                <a16:creationId xmlns:a16="http://schemas.microsoft.com/office/drawing/2014/main" id="{9E622E9B-2A9D-1D93-F277-14DF1907F578}"/>
              </a:ext>
            </a:extLst>
          </p:cNvPr>
          <p:cNvPicPr>
            <a:picLocks noChangeAspect="1"/>
          </p:cNvPicPr>
          <p:nvPr/>
        </p:nvPicPr>
        <p:blipFill>
          <a:blip r:embed="rId2"/>
          <a:stretch>
            <a:fillRect/>
          </a:stretch>
        </p:blipFill>
        <p:spPr>
          <a:xfrm>
            <a:off x="507614" y="1240494"/>
            <a:ext cx="3840458" cy="4068000"/>
          </a:xfrm>
          <a:prstGeom prst="rect">
            <a:avLst/>
          </a:prstGeom>
        </p:spPr>
      </p:pic>
      <p:pic>
        <p:nvPicPr>
          <p:cNvPr id="18" name="Picture 17">
            <a:extLst>
              <a:ext uri="{FF2B5EF4-FFF2-40B4-BE49-F238E27FC236}">
                <a16:creationId xmlns:a16="http://schemas.microsoft.com/office/drawing/2014/main" id="{FDAB7669-1C65-67AE-DE86-D7B495669250}"/>
              </a:ext>
            </a:extLst>
          </p:cNvPr>
          <p:cNvPicPr>
            <a:picLocks noChangeAspect="1"/>
          </p:cNvPicPr>
          <p:nvPr/>
        </p:nvPicPr>
        <p:blipFill>
          <a:blip r:embed="rId3"/>
          <a:stretch>
            <a:fillRect/>
          </a:stretch>
        </p:blipFill>
        <p:spPr>
          <a:xfrm>
            <a:off x="8225928" y="1217094"/>
            <a:ext cx="3966072" cy="4114800"/>
          </a:xfrm>
          <a:prstGeom prst="rect">
            <a:avLst/>
          </a:prstGeom>
        </p:spPr>
      </p:pic>
      <p:sp>
        <p:nvSpPr>
          <p:cNvPr id="22" name="TextBox 21">
            <a:extLst>
              <a:ext uri="{FF2B5EF4-FFF2-40B4-BE49-F238E27FC236}">
                <a16:creationId xmlns:a16="http://schemas.microsoft.com/office/drawing/2014/main" id="{64D2C0FC-8D0E-299B-47CE-DDE60A00D1D2}"/>
              </a:ext>
            </a:extLst>
          </p:cNvPr>
          <p:cNvSpPr txBox="1"/>
          <p:nvPr/>
        </p:nvSpPr>
        <p:spPr>
          <a:xfrm>
            <a:off x="8620260" y="5184787"/>
            <a:ext cx="3177408" cy="646331"/>
          </a:xfrm>
          <a:prstGeom prst="rect">
            <a:avLst/>
          </a:prstGeom>
          <a:noFill/>
        </p:spPr>
        <p:txBody>
          <a:bodyPr wrap="none" rtlCol="0">
            <a:spAutoFit/>
          </a:bodyPr>
          <a:lstStyle/>
          <a:p>
            <a:r>
              <a:rPr lang="en-ZA" sz="1200" dirty="0"/>
              <a:t>Abnormally Dry (D0), Moderate Drought (D1), </a:t>
            </a:r>
          </a:p>
          <a:p>
            <a:r>
              <a:rPr lang="en-ZA" sz="1200" dirty="0"/>
              <a:t>Severe Drought (D2), Extreme Drought (D3), </a:t>
            </a:r>
          </a:p>
          <a:p>
            <a:r>
              <a:rPr lang="en-ZA" sz="1200" dirty="0"/>
              <a:t>and Exceptional Drought (D4)</a:t>
            </a:r>
          </a:p>
        </p:txBody>
      </p:sp>
      <p:pic>
        <p:nvPicPr>
          <p:cNvPr id="10" name="Content Placeholder 9" descr="A person digging in the ground&#10;&#10;AI-generated content may be incorrect.">
            <a:extLst>
              <a:ext uri="{FF2B5EF4-FFF2-40B4-BE49-F238E27FC236}">
                <a16:creationId xmlns:a16="http://schemas.microsoft.com/office/drawing/2014/main" id="{7BDA793C-8977-627A-088A-3DCDBB44427E}"/>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295284" y="989066"/>
            <a:ext cx="8054478" cy="5369652"/>
          </a:xfrm>
        </p:spPr>
      </p:pic>
      <p:sp>
        <p:nvSpPr>
          <p:cNvPr id="4" name="TextBox 3">
            <a:extLst>
              <a:ext uri="{FF2B5EF4-FFF2-40B4-BE49-F238E27FC236}">
                <a16:creationId xmlns:a16="http://schemas.microsoft.com/office/drawing/2014/main" id="{48C1D8C3-8C15-ADFA-3A4D-E782D8029626}"/>
              </a:ext>
            </a:extLst>
          </p:cNvPr>
          <p:cNvSpPr txBox="1"/>
          <p:nvPr/>
        </p:nvSpPr>
        <p:spPr>
          <a:xfrm>
            <a:off x="6261451" y="6358718"/>
            <a:ext cx="5772734" cy="600164"/>
          </a:xfrm>
          <a:prstGeom prst="rect">
            <a:avLst/>
          </a:prstGeom>
          <a:noFill/>
        </p:spPr>
        <p:txBody>
          <a:bodyPr wrap="none" rtlCol="0">
            <a:spAutoFit/>
          </a:bodyPr>
          <a:lstStyle/>
          <a:p>
            <a:r>
              <a:rPr lang="en-US" sz="1100" dirty="0"/>
              <a:t>S. Frazer-Baxter, El Niño key driver of drought in highly vulnerable Southern African countries</a:t>
            </a:r>
            <a:endParaRPr lang="en-ZA" sz="1100" dirty="0"/>
          </a:p>
          <a:p>
            <a:r>
              <a:rPr lang="en-US" sz="1100" dirty="0"/>
              <a:t>Kimutai et al. </a:t>
            </a:r>
            <a:r>
              <a:rPr lang="en-US" sz="1100" u="sng" dirty="0">
                <a:hlinkClick r:id="rId5"/>
              </a:rPr>
              <a:t>https://spiral.imperial.ac.uk/bitstream/10044/1/110770/2/Report2.pdf</a:t>
            </a:r>
            <a:endParaRPr lang="en-ZA" sz="1100" dirty="0"/>
          </a:p>
          <a:p>
            <a:endParaRPr lang="en-ZA" sz="1100" dirty="0"/>
          </a:p>
        </p:txBody>
      </p:sp>
    </p:spTree>
    <p:extLst>
      <p:ext uri="{BB962C8B-B14F-4D97-AF65-F5344CB8AC3E}">
        <p14:creationId xmlns:p14="http://schemas.microsoft.com/office/powerpoint/2010/main" val="2927033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04A0A-9669-2A93-B3B8-A87991E10F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12D812-9AF5-3C98-7307-5A302764917B}"/>
              </a:ext>
            </a:extLst>
          </p:cNvPr>
          <p:cNvSpPr>
            <a:spLocks noGrp="1"/>
          </p:cNvSpPr>
          <p:nvPr>
            <p:ph type="title"/>
          </p:nvPr>
        </p:nvSpPr>
        <p:spPr/>
        <p:txBody>
          <a:bodyPr/>
          <a:lstStyle/>
          <a:p>
            <a:r>
              <a:rPr lang="en-ZA" dirty="0"/>
              <a:t>Southern African drought of 2024</a:t>
            </a:r>
          </a:p>
        </p:txBody>
      </p:sp>
      <p:sp>
        <p:nvSpPr>
          <p:cNvPr id="4" name="Content Placeholder 3">
            <a:extLst>
              <a:ext uri="{FF2B5EF4-FFF2-40B4-BE49-F238E27FC236}">
                <a16:creationId xmlns:a16="http://schemas.microsoft.com/office/drawing/2014/main" id="{6159B619-0B59-4CED-4C06-7CD741E59FA6}"/>
              </a:ext>
            </a:extLst>
          </p:cNvPr>
          <p:cNvSpPr>
            <a:spLocks noGrp="1"/>
          </p:cNvSpPr>
          <p:nvPr>
            <p:ph sz="half" idx="2"/>
          </p:nvPr>
        </p:nvSpPr>
        <p:spPr/>
        <p:txBody>
          <a:bodyPr>
            <a:normAutofit/>
          </a:bodyPr>
          <a:lstStyle/>
          <a:p>
            <a:pPr marL="457200" indent="-457200">
              <a:buFont typeface="Arial" panose="020B0604020202020204" pitchFamily="34" charset="0"/>
              <a:buChar char="•"/>
            </a:pPr>
            <a:endParaRPr lang="en-ZA" dirty="0"/>
          </a:p>
        </p:txBody>
      </p:sp>
      <p:sp>
        <p:nvSpPr>
          <p:cNvPr id="7" name="Content Placeholder 6">
            <a:extLst>
              <a:ext uri="{FF2B5EF4-FFF2-40B4-BE49-F238E27FC236}">
                <a16:creationId xmlns:a16="http://schemas.microsoft.com/office/drawing/2014/main" id="{86E15510-CBE6-AE68-2A18-C1F04FF65667}"/>
              </a:ext>
            </a:extLst>
          </p:cNvPr>
          <p:cNvSpPr>
            <a:spLocks noGrp="1"/>
          </p:cNvSpPr>
          <p:nvPr>
            <p:ph sz="half" idx="1"/>
          </p:nvPr>
        </p:nvSpPr>
        <p:spPr/>
        <p:txBody>
          <a:bodyPr>
            <a:normAutofit/>
          </a:bodyPr>
          <a:lstStyle/>
          <a:p>
            <a:r>
              <a:rPr lang="en-US" dirty="0"/>
              <a:t>Climate attribution studies of the Southern African drought of 2024:</a:t>
            </a:r>
          </a:p>
          <a:p>
            <a:r>
              <a:rPr lang="en-US" dirty="0"/>
              <a:t>multiple drivers - </a:t>
            </a:r>
          </a:p>
          <a:p>
            <a:pPr marL="457200" indent="-457200">
              <a:buFont typeface="Arial" panose="020B0604020202020204" pitchFamily="34" charset="0"/>
              <a:buChar char="•"/>
            </a:pPr>
            <a:r>
              <a:rPr lang="en-US" u="sng" dirty="0"/>
              <a:t>recovery</a:t>
            </a:r>
            <a:r>
              <a:rPr lang="en-US" dirty="0"/>
              <a:t> from floods</a:t>
            </a:r>
          </a:p>
          <a:p>
            <a:pPr marL="914400" lvl="1" indent="-457200">
              <a:buFont typeface="Arial" panose="020B0604020202020204" pitchFamily="34" charset="0"/>
              <a:buChar char="•"/>
            </a:pPr>
            <a:r>
              <a:rPr lang="en-US" dirty="0"/>
              <a:t>Low resilience</a:t>
            </a:r>
          </a:p>
          <a:p>
            <a:pPr marL="914400" lvl="1" indent="-457200">
              <a:buFont typeface="Arial" panose="020B0604020202020204" pitchFamily="34" charset="0"/>
              <a:buChar char="•"/>
            </a:pPr>
            <a:r>
              <a:rPr lang="en-US" dirty="0"/>
              <a:t>High vulnerability</a:t>
            </a:r>
          </a:p>
          <a:p>
            <a:pPr marL="457200" indent="-457200">
              <a:buFont typeface="Arial" panose="020B0604020202020204" pitchFamily="34" charset="0"/>
              <a:buChar char="•"/>
            </a:pPr>
            <a:r>
              <a:rPr lang="en-US" dirty="0"/>
              <a:t>the prolonged drought was </a:t>
            </a:r>
            <a:r>
              <a:rPr lang="en-US" u="sng" dirty="0"/>
              <a:t>twice as likely </a:t>
            </a:r>
            <a:r>
              <a:rPr lang="en-US" dirty="0"/>
              <a:t>during El Niño years than in the natural climate </a:t>
            </a:r>
            <a:r>
              <a:rPr lang="en-ZA" dirty="0"/>
              <a:t> </a:t>
            </a:r>
            <a:r>
              <a:rPr lang="en-US" dirty="0"/>
              <a:t> </a:t>
            </a:r>
          </a:p>
          <a:p>
            <a:endParaRPr lang="en-ZA" dirty="0"/>
          </a:p>
        </p:txBody>
      </p:sp>
      <p:pic>
        <p:nvPicPr>
          <p:cNvPr id="8" name="Picture 2">
            <a:extLst>
              <a:ext uri="{FF2B5EF4-FFF2-40B4-BE49-F238E27FC236}">
                <a16:creationId xmlns:a16="http://schemas.microsoft.com/office/drawing/2014/main" id="{4441FBE9-6FF4-EE81-7E6E-1C83F6F5CC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6749" y="1357134"/>
            <a:ext cx="5353825" cy="362629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3F310C3-7061-FB38-A8E9-71011EFA7615}"/>
              </a:ext>
            </a:extLst>
          </p:cNvPr>
          <p:cNvSpPr txBox="1"/>
          <p:nvPr/>
        </p:nvSpPr>
        <p:spPr>
          <a:xfrm>
            <a:off x="7625991" y="5976824"/>
            <a:ext cx="3215945" cy="430887"/>
          </a:xfrm>
          <a:prstGeom prst="rect">
            <a:avLst/>
          </a:prstGeom>
          <a:noFill/>
        </p:spPr>
        <p:txBody>
          <a:bodyPr wrap="none" rtlCol="0">
            <a:spAutoFit/>
          </a:bodyPr>
          <a:lstStyle/>
          <a:p>
            <a:r>
              <a:rPr lang="en-ZA" sz="1100" dirty="0">
                <a:hlinkClick r:id="rId3"/>
              </a:rPr>
              <a:t>https://ifurtado.org/el-nino-southern-oscillation/</a:t>
            </a:r>
            <a:r>
              <a:rPr lang="en-ZA" sz="1100" dirty="0"/>
              <a:t>  </a:t>
            </a:r>
          </a:p>
          <a:p>
            <a:endParaRPr lang="en-ZA" sz="1100" dirty="0"/>
          </a:p>
        </p:txBody>
      </p:sp>
      <p:sp>
        <p:nvSpPr>
          <p:cNvPr id="3" name="TextBox 2">
            <a:extLst>
              <a:ext uri="{FF2B5EF4-FFF2-40B4-BE49-F238E27FC236}">
                <a16:creationId xmlns:a16="http://schemas.microsoft.com/office/drawing/2014/main" id="{AD53286B-1332-A1D1-67AB-8D792B2ECEC0}"/>
              </a:ext>
            </a:extLst>
          </p:cNvPr>
          <p:cNvSpPr txBox="1"/>
          <p:nvPr/>
        </p:nvSpPr>
        <p:spPr>
          <a:xfrm>
            <a:off x="5795210" y="5623926"/>
            <a:ext cx="5748561" cy="646331"/>
          </a:xfrm>
          <a:prstGeom prst="rect">
            <a:avLst/>
          </a:prstGeom>
          <a:noFill/>
        </p:spPr>
        <p:txBody>
          <a:bodyPr wrap="none" rtlCol="0">
            <a:spAutoFit/>
          </a:bodyPr>
          <a:lstStyle/>
          <a:p>
            <a:r>
              <a:rPr lang="en-US" sz="1200" u="sng" dirty="0">
                <a:hlinkClick r:id="rId4"/>
              </a:rPr>
              <a:t>/</a:t>
            </a:r>
            <a:endParaRPr lang="en-ZA" sz="1200" dirty="0"/>
          </a:p>
          <a:p>
            <a:r>
              <a:rPr lang="en-US" sz="1200" dirty="0"/>
              <a:t>Kimutai et al. </a:t>
            </a:r>
            <a:r>
              <a:rPr lang="en-US" sz="1200" u="sng" dirty="0">
                <a:hlinkClick r:id="rId5"/>
              </a:rPr>
              <a:t>https://spiral.imperial.ac.uk/bitstream/10044/1/110770/2/Report2.pdf</a:t>
            </a:r>
            <a:endParaRPr lang="en-ZA" sz="1200" dirty="0"/>
          </a:p>
          <a:p>
            <a:endParaRPr lang="en-ZA" sz="1200" dirty="0"/>
          </a:p>
        </p:txBody>
      </p:sp>
    </p:spTree>
    <p:extLst>
      <p:ext uri="{BB962C8B-B14F-4D97-AF65-F5344CB8AC3E}">
        <p14:creationId xmlns:p14="http://schemas.microsoft.com/office/powerpoint/2010/main" val="866310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882EC-48B7-91FD-F472-42F554371418}"/>
              </a:ext>
            </a:extLst>
          </p:cNvPr>
          <p:cNvSpPr>
            <a:spLocks noGrp="1"/>
          </p:cNvSpPr>
          <p:nvPr>
            <p:ph type="title"/>
          </p:nvPr>
        </p:nvSpPr>
        <p:spPr/>
        <p:txBody>
          <a:bodyPr/>
          <a:lstStyle/>
          <a:p>
            <a:r>
              <a:rPr lang="en-ZA" dirty="0"/>
              <a:t>Can we predict major Southern African droughts?</a:t>
            </a:r>
          </a:p>
        </p:txBody>
      </p:sp>
      <p:sp>
        <p:nvSpPr>
          <p:cNvPr id="3" name="Content Placeholder 2">
            <a:extLst>
              <a:ext uri="{FF2B5EF4-FFF2-40B4-BE49-F238E27FC236}">
                <a16:creationId xmlns:a16="http://schemas.microsoft.com/office/drawing/2014/main" id="{4A32EA95-2739-78CA-429B-4730C1D981DD}"/>
              </a:ext>
            </a:extLst>
          </p:cNvPr>
          <p:cNvSpPr>
            <a:spLocks noGrp="1"/>
          </p:cNvSpPr>
          <p:nvPr>
            <p:ph sz="half" idx="1"/>
          </p:nvPr>
        </p:nvSpPr>
        <p:spPr/>
        <p:txBody>
          <a:bodyPr>
            <a:normAutofit/>
          </a:bodyPr>
          <a:lstStyle/>
          <a:p>
            <a:r>
              <a:rPr lang="en-ZA" dirty="0"/>
              <a:t>Predicting el Niño: future research</a:t>
            </a:r>
          </a:p>
          <a:p>
            <a:pPr marL="457200" indent="-457200">
              <a:buFont typeface="Arial" panose="020B0604020202020204" pitchFamily="34" charset="0"/>
              <a:buChar char="•"/>
            </a:pPr>
            <a:r>
              <a:rPr lang="en-ZA" dirty="0"/>
              <a:t>Understanding the dynamics of the formation and evolution of ENSO events</a:t>
            </a:r>
          </a:p>
          <a:p>
            <a:pPr marL="457200" indent="-457200">
              <a:buFont typeface="Arial" panose="020B0604020202020204" pitchFamily="34" charset="0"/>
              <a:buChar char="•"/>
            </a:pPr>
            <a:r>
              <a:rPr lang="en-ZA" dirty="0"/>
              <a:t>Identifying precursor events </a:t>
            </a:r>
          </a:p>
          <a:p>
            <a:pPr marL="457200" indent="-457200">
              <a:buFont typeface="Arial" panose="020B0604020202020204" pitchFamily="34" charset="0"/>
              <a:buChar char="•"/>
            </a:pPr>
            <a:r>
              <a:rPr lang="en-ZA" dirty="0"/>
              <a:t>Characterizing teleconnections to Southern Africa</a:t>
            </a:r>
          </a:p>
        </p:txBody>
      </p:sp>
      <p:sp>
        <p:nvSpPr>
          <p:cNvPr id="5" name="TextBox 4">
            <a:extLst>
              <a:ext uri="{FF2B5EF4-FFF2-40B4-BE49-F238E27FC236}">
                <a16:creationId xmlns:a16="http://schemas.microsoft.com/office/drawing/2014/main" id="{70EDD8CB-7B68-5F51-115A-ABF19361139A}"/>
              </a:ext>
            </a:extLst>
          </p:cNvPr>
          <p:cNvSpPr txBox="1"/>
          <p:nvPr/>
        </p:nvSpPr>
        <p:spPr>
          <a:xfrm>
            <a:off x="6172199" y="6530295"/>
            <a:ext cx="3473259" cy="461665"/>
          </a:xfrm>
          <a:prstGeom prst="rect">
            <a:avLst/>
          </a:prstGeom>
          <a:noFill/>
        </p:spPr>
        <p:txBody>
          <a:bodyPr wrap="none" rtlCol="0">
            <a:spAutoFit/>
          </a:bodyPr>
          <a:lstStyle/>
          <a:p>
            <a:r>
              <a:rPr lang="en-ZA" sz="1200" dirty="0">
                <a:hlinkClick r:id="rId2"/>
              </a:rPr>
              <a:t>https://ifurtado.org/el-nino-southern-oscillation/</a:t>
            </a:r>
            <a:r>
              <a:rPr lang="en-ZA" sz="1200" dirty="0"/>
              <a:t>  </a:t>
            </a:r>
          </a:p>
          <a:p>
            <a:endParaRPr lang="en-ZA" sz="1200" dirty="0"/>
          </a:p>
        </p:txBody>
      </p:sp>
      <p:sp>
        <p:nvSpPr>
          <p:cNvPr id="7" name="Content Placeholder 6">
            <a:extLst>
              <a:ext uri="{FF2B5EF4-FFF2-40B4-BE49-F238E27FC236}">
                <a16:creationId xmlns:a16="http://schemas.microsoft.com/office/drawing/2014/main" id="{0934BB68-15F6-275D-11BC-97DA093B511E}"/>
              </a:ext>
            </a:extLst>
          </p:cNvPr>
          <p:cNvSpPr>
            <a:spLocks noGrp="1"/>
          </p:cNvSpPr>
          <p:nvPr>
            <p:ph sz="half" idx="2"/>
          </p:nvPr>
        </p:nvSpPr>
        <p:spPr>
          <a:xfrm>
            <a:off x="6172199" y="1450428"/>
            <a:ext cx="5346865" cy="4726535"/>
          </a:xfrm>
        </p:spPr>
        <p:txBody>
          <a:bodyPr/>
          <a:lstStyle/>
          <a:p>
            <a:r>
              <a:rPr lang="en-ZA" dirty="0"/>
              <a:t>ENSO as a chaotic non-linear system?</a:t>
            </a:r>
          </a:p>
          <a:p>
            <a:endParaRPr lang="en-ZA" dirty="0"/>
          </a:p>
        </p:txBody>
      </p:sp>
      <p:pic>
        <p:nvPicPr>
          <p:cNvPr id="10" name="Picture 2">
            <a:extLst>
              <a:ext uri="{FF2B5EF4-FFF2-40B4-BE49-F238E27FC236}">
                <a16:creationId xmlns:a16="http://schemas.microsoft.com/office/drawing/2014/main" id="{4441FBE9-6FF4-EE81-7E6E-1C83F6F5CC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6750" y="3182587"/>
            <a:ext cx="2658746" cy="180084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BC68228-FBFF-EEA6-63E6-43DEB6943C52}"/>
              </a:ext>
            </a:extLst>
          </p:cNvPr>
          <p:cNvPicPr>
            <a:picLocks noChangeAspect="1"/>
          </p:cNvPicPr>
          <p:nvPr/>
        </p:nvPicPr>
        <p:blipFill>
          <a:blip r:embed="rId4"/>
          <a:stretch>
            <a:fillRect/>
          </a:stretch>
        </p:blipFill>
        <p:spPr>
          <a:xfrm>
            <a:off x="8778814" y="3051958"/>
            <a:ext cx="2835699" cy="2123791"/>
          </a:xfrm>
          <a:prstGeom prst="rect">
            <a:avLst/>
          </a:prstGeom>
        </p:spPr>
      </p:pic>
      <p:sp>
        <p:nvSpPr>
          <p:cNvPr id="13" name="TextBox 12">
            <a:extLst>
              <a:ext uri="{FF2B5EF4-FFF2-40B4-BE49-F238E27FC236}">
                <a16:creationId xmlns:a16="http://schemas.microsoft.com/office/drawing/2014/main" id="{A1A5CA8F-21DF-CFB2-9AA2-851D4FBE4529}"/>
              </a:ext>
            </a:extLst>
          </p:cNvPr>
          <p:cNvSpPr txBox="1"/>
          <p:nvPr/>
        </p:nvSpPr>
        <p:spPr>
          <a:xfrm>
            <a:off x="6172199" y="6176963"/>
            <a:ext cx="4814138" cy="400110"/>
          </a:xfrm>
          <a:prstGeom prst="rect">
            <a:avLst/>
          </a:prstGeom>
          <a:noFill/>
        </p:spPr>
        <p:txBody>
          <a:bodyPr wrap="none" rtlCol="0">
            <a:spAutoFit/>
          </a:bodyPr>
          <a:lstStyle/>
          <a:p>
            <a:r>
              <a:rPr lang="en-ZA" sz="1000" dirty="0" err="1"/>
              <a:t>Weady</a:t>
            </a:r>
            <a:r>
              <a:rPr lang="en-ZA" sz="1000" dirty="0"/>
              <a:t>, Scott, et al. "Circuit bounds on stochastic transport in the Lorenz equations.</a:t>
            </a:r>
          </a:p>
          <a:p>
            <a:r>
              <a:rPr lang="en-ZA" sz="1000" dirty="0"/>
              <a:t>" </a:t>
            </a:r>
            <a:r>
              <a:rPr lang="en-ZA" sz="1000" i="1" dirty="0"/>
              <a:t>Physics Letters A</a:t>
            </a:r>
            <a:r>
              <a:rPr lang="en-ZA" sz="1000" dirty="0"/>
              <a:t> 382.26 (2018): 1731-1737.</a:t>
            </a:r>
          </a:p>
        </p:txBody>
      </p:sp>
    </p:spTree>
    <p:extLst>
      <p:ext uri="{BB962C8B-B14F-4D97-AF65-F5344CB8AC3E}">
        <p14:creationId xmlns:p14="http://schemas.microsoft.com/office/powerpoint/2010/main" val="3479644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00A5B7-5CA1-7573-964D-34A4CB34B5E4}"/>
              </a:ext>
            </a:extLst>
          </p:cNvPr>
          <p:cNvSpPr>
            <a:spLocks noGrp="1"/>
          </p:cNvSpPr>
          <p:nvPr>
            <p:ph sz="half" idx="1"/>
          </p:nvPr>
        </p:nvSpPr>
        <p:spPr/>
        <p:txBody>
          <a:bodyPr>
            <a:normAutofit/>
          </a:bodyPr>
          <a:lstStyle/>
          <a:p>
            <a:r>
              <a:rPr lang="en-ZA" dirty="0"/>
              <a:t>Nobel Prizes 2021stochastic nonlinear dynamic systems</a:t>
            </a:r>
          </a:p>
          <a:p>
            <a:pPr marL="457200" indent="-457200">
              <a:buFont typeface="Arial" panose="020B0604020202020204" pitchFamily="34" charset="0"/>
              <a:buChar char="•"/>
            </a:pPr>
            <a:r>
              <a:rPr lang="en-ZA" dirty="0"/>
              <a:t>Non-linear stochastic systems</a:t>
            </a:r>
          </a:p>
          <a:p>
            <a:pPr marL="457200" indent="-457200">
              <a:buFont typeface="Arial" panose="020B0604020202020204" pitchFamily="34" charset="0"/>
              <a:buChar char="•"/>
            </a:pPr>
            <a:r>
              <a:rPr lang="en-ZA" dirty="0"/>
              <a:t>Probabilistic models</a:t>
            </a:r>
          </a:p>
          <a:p>
            <a:pPr marL="457200" indent="-457200">
              <a:buFont typeface="Arial" panose="020B0604020202020204" pitchFamily="34" charset="0"/>
              <a:buChar char="•"/>
            </a:pPr>
            <a:endParaRPr lang="en-ZA" dirty="0"/>
          </a:p>
          <a:p>
            <a:pPr marL="457200" indent="-457200">
              <a:buFont typeface="Arial" panose="020B0604020202020204" pitchFamily="34" charset="0"/>
              <a:buChar char="•"/>
            </a:pPr>
            <a:r>
              <a:rPr lang="en-ZA" dirty="0"/>
              <a:t>Bistable systems</a:t>
            </a:r>
          </a:p>
          <a:p>
            <a:endParaRPr lang="en-ZA" dirty="0"/>
          </a:p>
          <a:p>
            <a:pPr marL="457200" indent="-457200">
              <a:buFont typeface="Arial" panose="020B0604020202020204" pitchFamily="34" charset="0"/>
              <a:buChar char="•"/>
            </a:pPr>
            <a:r>
              <a:rPr lang="en-ZA" dirty="0"/>
              <a:t>The work of Hasselman and Parisi: from weather to climate</a:t>
            </a:r>
          </a:p>
          <a:p>
            <a:pPr marL="457200" indent="-457200">
              <a:buFont typeface="Arial" panose="020B0604020202020204" pitchFamily="34" charset="0"/>
              <a:buChar char="•"/>
            </a:pPr>
            <a:endParaRPr lang="en-ZA" dirty="0"/>
          </a:p>
          <a:p>
            <a:endParaRPr lang="en-ZA" dirty="0"/>
          </a:p>
          <a:p>
            <a:endParaRPr lang="en-ZA" dirty="0"/>
          </a:p>
        </p:txBody>
      </p:sp>
      <p:sp>
        <p:nvSpPr>
          <p:cNvPr id="4" name="Content Placeholder 3">
            <a:extLst>
              <a:ext uri="{FF2B5EF4-FFF2-40B4-BE49-F238E27FC236}">
                <a16:creationId xmlns:a16="http://schemas.microsoft.com/office/drawing/2014/main" id="{9F2D07F2-A885-F15D-812F-78B49726D2EB}"/>
              </a:ext>
            </a:extLst>
          </p:cNvPr>
          <p:cNvSpPr>
            <a:spLocks noGrp="1"/>
          </p:cNvSpPr>
          <p:nvPr>
            <p:ph sz="half" idx="2"/>
          </p:nvPr>
        </p:nvSpPr>
        <p:spPr/>
        <p:txBody>
          <a:bodyPr>
            <a:normAutofit/>
          </a:bodyPr>
          <a:lstStyle/>
          <a:p>
            <a:endParaRPr lang="en-ZA" dirty="0"/>
          </a:p>
        </p:txBody>
      </p:sp>
      <p:pic>
        <p:nvPicPr>
          <p:cNvPr id="6" name="Picture 5">
            <a:extLst>
              <a:ext uri="{FF2B5EF4-FFF2-40B4-BE49-F238E27FC236}">
                <a16:creationId xmlns:a16="http://schemas.microsoft.com/office/drawing/2014/main" id="{01550E53-79E2-4B2C-849F-739224911B1C}"/>
              </a:ext>
            </a:extLst>
          </p:cNvPr>
          <p:cNvPicPr>
            <a:picLocks noChangeAspect="1"/>
          </p:cNvPicPr>
          <p:nvPr/>
        </p:nvPicPr>
        <p:blipFill>
          <a:blip r:embed="rId2"/>
          <a:stretch>
            <a:fillRect/>
          </a:stretch>
        </p:blipFill>
        <p:spPr>
          <a:xfrm>
            <a:off x="8412480" y="5306378"/>
            <a:ext cx="2786242" cy="366099"/>
          </a:xfrm>
          <a:prstGeom prst="rect">
            <a:avLst/>
          </a:prstGeom>
        </p:spPr>
      </p:pic>
      <p:sp>
        <p:nvSpPr>
          <p:cNvPr id="7" name="TextBox 6">
            <a:extLst>
              <a:ext uri="{FF2B5EF4-FFF2-40B4-BE49-F238E27FC236}">
                <a16:creationId xmlns:a16="http://schemas.microsoft.com/office/drawing/2014/main" id="{A1843356-EFC9-4FF0-1BB2-7BB4C795555C}"/>
              </a:ext>
            </a:extLst>
          </p:cNvPr>
          <p:cNvSpPr txBox="1"/>
          <p:nvPr/>
        </p:nvSpPr>
        <p:spPr>
          <a:xfrm>
            <a:off x="7102401" y="5943332"/>
            <a:ext cx="4814138" cy="400110"/>
          </a:xfrm>
          <a:prstGeom prst="rect">
            <a:avLst/>
          </a:prstGeom>
          <a:noFill/>
        </p:spPr>
        <p:txBody>
          <a:bodyPr wrap="none" rtlCol="0">
            <a:spAutoFit/>
          </a:bodyPr>
          <a:lstStyle/>
          <a:p>
            <a:r>
              <a:rPr lang="en-ZA" sz="1000" dirty="0" err="1"/>
              <a:t>Weady</a:t>
            </a:r>
            <a:r>
              <a:rPr lang="en-ZA" sz="1000" dirty="0"/>
              <a:t>, Scott, et al. "Circuit bounds on stochastic transport in the Lorenz equations.</a:t>
            </a:r>
          </a:p>
          <a:p>
            <a:r>
              <a:rPr lang="en-ZA" sz="1000" dirty="0"/>
              <a:t>" </a:t>
            </a:r>
            <a:r>
              <a:rPr lang="en-ZA" sz="1000" i="1" dirty="0"/>
              <a:t>Physics Letters A</a:t>
            </a:r>
            <a:r>
              <a:rPr lang="en-ZA" sz="1000" dirty="0"/>
              <a:t> 382.26 (2018): 1731-1737.</a:t>
            </a:r>
          </a:p>
        </p:txBody>
      </p:sp>
      <p:sp>
        <p:nvSpPr>
          <p:cNvPr id="2" name="Title 1">
            <a:extLst>
              <a:ext uri="{FF2B5EF4-FFF2-40B4-BE49-F238E27FC236}">
                <a16:creationId xmlns:a16="http://schemas.microsoft.com/office/drawing/2014/main" id="{71C7683F-4794-C3E2-C3C6-0FCD27D5DE80}"/>
              </a:ext>
            </a:extLst>
          </p:cNvPr>
          <p:cNvSpPr>
            <a:spLocks noGrp="1"/>
          </p:cNvSpPr>
          <p:nvPr>
            <p:ph type="title"/>
          </p:nvPr>
        </p:nvSpPr>
        <p:spPr/>
        <p:txBody>
          <a:bodyPr/>
          <a:lstStyle/>
          <a:p>
            <a:r>
              <a:rPr lang="en-ZA" dirty="0"/>
              <a:t>Complex systems; nonlinear dynamics</a:t>
            </a:r>
          </a:p>
        </p:txBody>
      </p:sp>
      <p:sp>
        <p:nvSpPr>
          <p:cNvPr id="8" name="TextBox 7">
            <a:extLst>
              <a:ext uri="{FF2B5EF4-FFF2-40B4-BE49-F238E27FC236}">
                <a16:creationId xmlns:a16="http://schemas.microsoft.com/office/drawing/2014/main" id="{51DB5D83-4050-4FDE-2789-A7A4A76D192F}"/>
              </a:ext>
            </a:extLst>
          </p:cNvPr>
          <p:cNvSpPr txBox="1"/>
          <p:nvPr/>
        </p:nvSpPr>
        <p:spPr>
          <a:xfrm>
            <a:off x="6019800" y="6312486"/>
            <a:ext cx="5573962" cy="400110"/>
          </a:xfrm>
          <a:prstGeom prst="rect">
            <a:avLst/>
          </a:prstGeom>
          <a:noFill/>
        </p:spPr>
        <p:txBody>
          <a:bodyPr wrap="none" rtlCol="0">
            <a:spAutoFit/>
          </a:bodyPr>
          <a:lstStyle/>
          <a:p>
            <a:r>
              <a:rPr lang="en-ZA" sz="1000" dirty="0"/>
              <a:t>The Nobel Committee for Physics, Scientific Background on the Nobel Prize in Physics 2021 (2021)</a:t>
            </a:r>
          </a:p>
          <a:p>
            <a:r>
              <a:rPr lang="en-ZA" sz="1000" dirty="0"/>
              <a:t> </a:t>
            </a:r>
            <a:r>
              <a:rPr lang="en-ZA" sz="1000" u="sng" dirty="0">
                <a:hlinkClick r:id="rId3">
                  <a:extLst>
                    <a:ext uri="{A12FA001-AC4F-418D-AE19-62706E023703}">
                      <ahyp:hlinkClr xmlns:ahyp="http://schemas.microsoft.com/office/drawing/2018/hyperlinkcolor" val="tx"/>
                    </a:ext>
                  </a:extLst>
                </a:hlinkClick>
              </a:rPr>
              <a:t>Https://www.nobelprize.org/uploads/2021/10/sciback_fy_en_21.pdf</a:t>
            </a:r>
            <a:r>
              <a:rPr lang="en-ZA" sz="1000" dirty="0"/>
              <a:t> </a:t>
            </a:r>
          </a:p>
        </p:txBody>
      </p:sp>
      <p:pic>
        <p:nvPicPr>
          <p:cNvPr id="5" name="Picture 4">
            <a:extLst>
              <a:ext uri="{FF2B5EF4-FFF2-40B4-BE49-F238E27FC236}">
                <a16:creationId xmlns:a16="http://schemas.microsoft.com/office/drawing/2014/main" id="{5FB66AA7-2F2B-92A3-6584-7AAD49F024CA}"/>
              </a:ext>
            </a:extLst>
          </p:cNvPr>
          <p:cNvPicPr>
            <a:picLocks noChangeAspect="1"/>
          </p:cNvPicPr>
          <p:nvPr/>
        </p:nvPicPr>
        <p:blipFill>
          <a:blip r:embed="rId4"/>
          <a:stretch>
            <a:fillRect/>
          </a:stretch>
        </p:blipFill>
        <p:spPr>
          <a:xfrm>
            <a:off x="5763162" y="763051"/>
            <a:ext cx="6066278" cy="4543327"/>
          </a:xfrm>
          <a:prstGeom prst="rect">
            <a:avLst/>
          </a:prstGeom>
        </p:spPr>
      </p:pic>
    </p:spTree>
    <p:extLst>
      <p:ext uri="{BB962C8B-B14F-4D97-AF65-F5344CB8AC3E}">
        <p14:creationId xmlns:p14="http://schemas.microsoft.com/office/powerpoint/2010/main" val="618890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87604-675E-94DD-B4E0-7EC255031D6A}"/>
              </a:ext>
            </a:extLst>
          </p:cNvPr>
          <p:cNvSpPr>
            <a:spLocks noGrp="1"/>
          </p:cNvSpPr>
          <p:nvPr>
            <p:ph type="title"/>
          </p:nvPr>
        </p:nvSpPr>
        <p:spPr/>
        <p:txBody>
          <a:bodyPr/>
          <a:lstStyle/>
          <a:p>
            <a:pPr marL="342900" indent="-342900">
              <a:buFont typeface="Arial" panose="020B0604020202020204" pitchFamily="34" charset="0"/>
              <a:buChar char="•"/>
            </a:pPr>
            <a:r>
              <a:rPr lang="en-ZA" dirty="0"/>
              <a:t>Climate: Theoretical physics, stochastic theory</a:t>
            </a:r>
          </a:p>
        </p:txBody>
      </p:sp>
      <p:sp>
        <p:nvSpPr>
          <p:cNvPr id="5" name="TextBox 4">
            <a:extLst>
              <a:ext uri="{FF2B5EF4-FFF2-40B4-BE49-F238E27FC236}">
                <a16:creationId xmlns:a16="http://schemas.microsoft.com/office/drawing/2014/main" id="{32632A51-A0D6-A8CF-F61C-A17619A386B6}"/>
              </a:ext>
            </a:extLst>
          </p:cNvPr>
          <p:cNvSpPr txBox="1"/>
          <p:nvPr/>
        </p:nvSpPr>
        <p:spPr>
          <a:xfrm>
            <a:off x="6153803" y="6176963"/>
            <a:ext cx="5599610" cy="400110"/>
          </a:xfrm>
          <a:prstGeom prst="rect">
            <a:avLst/>
          </a:prstGeom>
          <a:noFill/>
        </p:spPr>
        <p:txBody>
          <a:bodyPr wrap="none" rtlCol="0">
            <a:spAutoFit/>
          </a:bodyPr>
          <a:lstStyle/>
          <a:p>
            <a:r>
              <a:rPr lang="en-ZA" sz="1000" dirty="0"/>
              <a:t>The Nobel Committee for Physics, Scientific Background on the Nobel Prize in Physics 2021 (2021) </a:t>
            </a:r>
          </a:p>
          <a:p>
            <a:r>
              <a:rPr lang="en-ZA" sz="1000" u="sng" dirty="0">
                <a:hlinkClick r:id="rId2"/>
              </a:rPr>
              <a:t>Https://www.nobelprize.org/uploads/2021/10/sciback_fy_en_21.pdf</a:t>
            </a:r>
            <a:r>
              <a:rPr lang="en-ZA" sz="1000" dirty="0"/>
              <a:t> </a:t>
            </a:r>
          </a:p>
        </p:txBody>
      </p:sp>
      <p:pic>
        <p:nvPicPr>
          <p:cNvPr id="16" name="Content Placeholder 15">
            <a:extLst>
              <a:ext uri="{FF2B5EF4-FFF2-40B4-BE49-F238E27FC236}">
                <a16:creationId xmlns:a16="http://schemas.microsoft.com/office/drawing/2014/main" id="{C3115844-F54F-7B55-3CA6-B39FFC1125A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1746770"/>
            <a:ext cx="10915213" cy="1012006"/>
          </a:xfrm>
        </p:spPr>
      </p:pic>
      <p:sp>
        <p:nvSpPr>
          <p:cNvPr id="4" name="Content Placeholder 3">
            <a:extLst>
              <a:ext uri="{FF2B5EF4-FFF2-40B4-BE49-F238E27FC236}">
                <a16:creationId xmlns:a16="http://schemas.microsoft.com/office/drawing/2014/main" id="{AA6AFCDE-5604-FEA8-02C4-B2B17F01E041}"/>
              </a:ext>
            </a:extLst>
          </p:cNvPr>
          <p:cNvSpPr>
            <a:spLocks noGrp="1"/>
          </p:cNvSpPr>
          <p:nvPr>
            <p:ph sz="half" idx="2"/>
          </p:nvPr>
        </p:nvSpPr>
        <p:spPr/>
        <p:txBody>
          <a:bodyPr/>
          <a:lstStyle/>
          <a:p>
            <a:endParaRPr lang="en-ZA" dirty="0"/>
          </a:p>
        </p:txBody>
      </p:sp>
      <p:sp>
        <p:nvSpPr>
          <p:cNvPr id="7" name="Oval 6">
            <a:extLst>
              <a:ext uri="{FF2B5EF4-FFF2-40B4-BE49-F238E27FC236}">
                <a16:creationId xmlns:a16="http://schemas.microsoft.com/office/drawing/2014/main" id="{B23CB516-766D-BD0E-175F-EE85518F2C69}"/>
              </a:ext>
            </a:extLst>
          </p:cNvPr>
          <p:cNvSpPr/>
          <p:nvPr/>
        </p:nvSpPr>
        <p:spPr>
          <a:xfrm>
            <a:off x="8835807" y="2159000"/>
            <a:ext cx="2997200" cy="7239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553481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C140F56-2B5D-8A04-F005-BADE794937CE}"/>
              </a:ext>
            </a:extLst>
          </p:cNvPr>
          <p:cNvSpPr>
            <a:spLocks noGrp="1"/>
          </p:cNvSpPr>
          <p:nvPr>
            <p:ph type="title"/>
          </p:nvPr>
        </p:nvSpPr>
        <p:spPr/>
        <p:txBody>
          <a:bodyPr/>
          <a:lstStyle/>
          <a:p>
            <a:r>
              <a:rPr lang="en-ZA" dirty="0"/>
              <a:t>Evidence</a:t>
            </a:r>
          </a:p>
        </p:txBody>
      </p:sp>
      <p:sp>
        <p:nvSpPr>
          <p:cNvPr id="4" name="TextBox 3">
            <a:extLst>
              <a:ext uri="{FF2B5EF4-FFF2-40B4-BE49-F238E27FC236}">
                <a16:creationId xmlns:a16="http://schemas.microsoft.com/office/drawing/2014/main" id="{831B1226-374F-5943-E31E-3A7B51CA0365}"/>
              </a:ext>
            </a:extLst>
          </p:cNvPr>
          <p:cNvSpPr txBox="1"/>
          <p:nvPr/>
        </p:nvSpPr>
        <p:spPr>
          <a:xfrm>
            <a:off x="7493448" y="5828034"/>
            <a:ext cx="3860352" cy="246221"/>
          </a:xfrm>
          <a:prstGeom prst="rect">
            <a:avLst/>
          </a:prstGeom>
          <a:noFill/>
        </p:spPr>
        <p:txBody>
          <a:bodyPr wrap="none" rtlCol="0">
            <a:spAutoFit/>
          </a:bodyPr>
          <a:lstStyle/>
          <a:p>
            <a:r>
              <a:rPr lang="en-US" sz="1000" u="sng" dirty="0">
                <a:hlinkClick r:id="rId2"/>
              </a:rPr>
              <a:t>https://unfccc.int/sites/default/files/english_paris_agreement.pdf</a:t>
            </a:r>
            <a:r>
              <a:rPr lang="en-US" sz="1000" dirty="0"/>
              <a:t> </a:t>
            </a:r>
          </a:p>
        </p:txBody>
      </p:sp>
      <p:sp>
        <p:nvSpPr>
          <p:cNvPr id="5" name="TextBox 4">
            <a:extLst>
              <a:ext uri="{FF2B5EF4-FFF2-40B4-BE49-F238E27FC236}">
                <a16:creationId xmlns:a16="http://schemas.microsoft.com/office/drawing/2014/main" id="{CE805555-0500-63DD-F09F-70669D3B24E7}"/>
              </a:ext>
            </a:extLst>
          </p:cNvPr>
          <p:cNvSpPr txBox="1"/>
          <p:nvPr/>
        </p:nvSpPr>
        <p:spPr>
          <a:xfrm>
            <a:off x="6639048" y="6097338"/>
            <a:ext cx="4714752" cy="400110"/>
          </a:xfrm>
          <a:prstGeom prst="rect">
            <a:avLst/>
          </a:prstGeom>
          <a:noFill/>
        </p:spPr>
        <p:txBody>
          <a:bodyPr wrap="none" rtlCol="0">
            <a:spAutoFit/>
          </a:bodyPr>
          <a:lstStyle/>
          <a:p>
            <a:r>
              <a:rPr lang="en-US" sz="1000" u="sng" dirty="0"/>
              <a:t>Copernicus Climate Change Service (C3S), Global Climate Highlights 2024 (2025)  </a:t>
            </a:r>
          </a:p>
          <a:p>
            <a:r>
              <a:rPr lang="en-US" sz="1000" u="sng" dirty="0">
                <a:hlinkClick r:id="rId3"/>
              </a:rPr>
              <a:t>https://climate.copernicus.eu/global-climate-highlights-2024</a:t>
            </a:r>
            <a:r>
              <a:rPr lang="en-US" sz="1000" dirty="0"/>
              <a:t> </a:t>
            </a:r>
            <a:endParaRPr lang="en-ZA" sz="1000" dirty="0"/>
          </a:p>
        </p:txBody>
      </p:sp>
      <p:pic>
        <p:nvPicPr>
          <p:cNvPr id="9" name="Content Placeholder 8">
            <a:extLst>
              <a:ext uri="{FF2B5EF4-FFF2-40B4-BE49-F238E27FC236}">
                <a16:creationId xmlns:a16="http://schemas.microsoft.com/office/drawing/2014/main" id="{31BA3A0C-6B8F-1F86-A439-8DCB277641DE}"/>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2479340" y="405046"/>
            <a:ext cx="7233320" cy="5422988"/>
          </a:xfrm>
          <a:prstGeom prst="rect">
            <a:avLst/>
          </a:prstGeom>
          <a:noFill/>
          <a:ln>
            <a:noFill/>
          </a:ln>
        </p:spPr>
      </p:pic>
      <p:sp>
        <p:nvSpPr>
          <p:cNvPr id="10" name="TextBox 9">
            <a:extLst>
              <a:ext uri="{FF2B5EF4-FFF2-40B4-BE49-F238E27FC236}">
                <a16:creationId xmlns:a16="http://schemas.microsoft.com/office/drawing/2014/main" id="{73AF940B-3F01-7494-9EB7-9E78E8951AF6}"/>
              </a:ext>
            </a:extLst>
          </p:cNvPr>
          <p:cNvSpPr txBox="1"/>
          <p:nvPr/>
        </p:nvSpPr>
        <p:spPr>
          <a:xfrm>
            <a:off x="1804391" y="6297393"/>
            <a:ext cx="9549409" cy="400110"/>
          </a:xfrm>
          <a:prstGeom prst="rect">
            <a:avLst/>
          </a:prstGeom>
          <a:noFill/>
        </p:spPr>
        <p:txBody>
          <a:bodyPr wrap="none" rtlCol="0">
            <a:spAutoFit/>
          </a:bodyPr>
          <a:lstStyle/>
          <a:p>
            <a:r>
              <a:rPr lang="en-US" sz="1000" i="1" dirty="0"/>
              <a:t>Copernicus Climate Change Service /ECMWF </a:t>
            </a:r>
          </a:p>
          <a:p>
            <a:r>
              <a:rPr lang="en-US" sz="1000" u="sng" dirty="0">
                <a:hlinkClick r:id="rId5"/>
              </a:rPr>
              <a:t>https://climate.copernicus.eu/sites/default/files/custom-uploads/June%20CB/temp/timeseries_era5_monthly_2t_global_anomalies_preindustrial_up_to_june_2024.png</a:t>
            </a:r>
            <a:endParaRPr lang="en-ZA" sz="1000" dirty="0"/>
          </a:p>
        </p:txBody>
      </p:sp>
    </p:spTree>
    <p:extLst>
      <p:ext uri="{BB962C8B-B14F-4D97-AF65-F5344CB8AC3E}">
        <p14:creationId xmlns:p14="http://schemas.microsoft.com/office/powerpoint/2010/main" val="18441499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EC0D9-087A-80BA-D5B1-79C78DBB4D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D3A6E6-9A4A-D796-5639-20FB0E787DFE}"/>
              </a:ext>
            </a:extLst>
          </p:cNvPr>
          <p:cNvSpPr>
            <a:spLocks noGrp="1"/>
          </p:cNvSpPr>
          <p:nvPr>
            <p:ph type="title"/>
          </p:nvPr>
        </p:nvSpPr>
        <p:spPr/>
        <p:txBody>
          <a:bodyPr/>
          <a:lstStyle/>
          <a:p>
            <a:pPr marL="342900" indent="-342900">
              <a:buFont typeface="Arial" panose="020B0604020202020204" pitchFamily="34" charset="0"/>
              <a:buChar char="•"/>
            </a:pPr>
            <a:r>
              <a:rPr lang="en-ZA" dirty="0"/>
              <a:t>Climate: Theoretical physics, stochastic theory</a:t>
            </a:r>
          </a:p>
        </p:txBody>
      </p:sp>
      <p:pic>
        <p:nvPicPr>
          <p:cNvPr id="8" name="Content Placeholder 7" descr="A white circle with black text&#10;&#10;AI-generated content may be incorrect.">
            <a:extLst>
              <a:ext uri="{FF2B5EF4-FFF2-40B4-BE49-F238E27FC236}">
                <a16:creationId xmlns:a16="http://schemas.microsoft.com/office/drawing/2014/main" id="{7B43F2A9-68C7-A1B8-4387-496F8BDE4A4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41764" y="3227691"/>
            <a:ext cx="11508782" cy="1706864"/>
          </a:xfrm>
        </p:spPr>
      </p:pic>
      <p:sp>
        <p:nvSpPr>
          <p:cNvPr id="6" name="TextBox 5">
            <a:extLst>
              <a:ext uri="{FF2B5EF4-FFF2-40B4-BE49-F238E27FC236}">
                <a16:creationId xmlns:a16="http://schemas.microsoft.com/office/drawing/2014/main" id="{74F16C85-1819-099D-9436-0C9F5AE16A09}"/>
              </a:ext>
            </a:extLst>
          </p:cNvPr>
          <p:cNvSpPr txBox="1"/>
          <p:nvPr/>
        </p:nvSpPr>
        <p:spPr>
          <a:xfrm>
            <a:off x="4067454" y="5865136"/>
            <a:ext cx="7883092" cy="246221"/>
          </a:xfrm>
          <a:prstGeom prst="rect">
            <a:avLst/>
          </a:prstGeom>
          <a:noFill/>
        </p:spPr>
        <p:txBody>
          <a:bodyPr wrap="square" rtlCol="0">
            <a:spAutoFit/>
          </a:bodyPr>
          <a:lstStyle/>
          <a:p>
            <a:r>
              <a:rPr lang="en-ZA" sz="1000" dirty="0"/>
              <a:t>Benzi, Roberto and Parisi, Giorgio and Sutera, Alfonso and </a:t>
            </a:r>
            <a:r>
              <a:rPr lang="en-ZA" sz="1000" dirty="0" err="1"/>
              <a:t>Vulpiani</a:t>
            </a:r>
            <a:r>
              <a:rPr lang="en-ZA" sz="1000" dirty="0"/>
              <a:t>, Angelo, A Theory of Stochastic Resonance in Climatic Change, (1983)</a:t>
            </a:r>
          </a:p>
        </p:txBody>
      </p:sp>
      <p:sp>
        <p:nvSpPr>
          <p:cNvPr id="4" name="Content Placeholder 3">
            <a:extLst>
              <a:ext uri="{FF2B5EF4-FFF2-40B4-BE49-F238E27FC236}">
                <a16:creationId xmlns:a16="http://schemas.microsoft.com/office/drawing/2014/main" id="{457C2EF9-B4A8-79D0-57E7-D7F6F401A675}"/>
              </a:ext>
            </a:extLst>
          </p:cNvPr>
          <p:cNvSpPr>
            <a:spLocks noGrp="1"/>
          </p:cNvSpPr>
          <p:nvPr>
            <p:ph sz="half" idx="1"/>
          </p:nvPr>
        </p:nvSpPr>
        <p:spPr/>
        <p:txBody>
          <a:bodyPr/>
          <a:lstStyle/>
          <a:p>
            <a:endParaRPr lang="en-ZA" dirty="0"/>
          </a:p>
        </p:txBody>
      </p:sp>
      <p:pic>
        <p:nvPicPr>
          <p:cNvPr id="9" name="Content Placeholder 15">
            <a:extLst>
              <a:ext uri="{FF2B5EF4-FFF2-40B4-BE49-F238E27FC236}">
                <a16:creationId xmlns:a16="http://schemas.microsoft.com/office/drawing/2014/main" id="{EDF0EB00-711E-DF7F-4118-EFC0E8C4B1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746770"/>
            <a:ext cx="10915213" cy="1012006"/>
          </a:xfrm>
          <a:prstGeom prst="rect">
            <a:avLst/>
          </a:prstGeom>
        </p:spPr>
      </p:pic>
      <p:sp>
        <p:nvSpPr>
          <p:cNvPr id="10" name="Oval 9">
            <a:extLst>
              <a:ext uri="{FF2B5EF4-FFF2-40B4-BE49-F238E27FC236}">
                <a16:creationId xmlns:a16="http://schemas.microsoft.com/office/drawing/2014/main" id="{29F6B6E8-7B10-1D5E-2262-A10227D4726B}"/>
              </a:ext>
            </a:extLst>
          </p:cNvPr>
          <p:cNvSpPr/>
          <p:nvPr/>
        </p:nvSpPr>
        <p:spPr>
          <a:xfrm>
            <a:off x="8835807" y="2159000"/>
            <a:ext cx="2997200" cy="7239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Oval 10">
            <a:extLst>
              <a:ext uri="{FF2B5EF4-FFF2-40B4-BE49-F238E27FC236}">
                <a16:creationId xmlns:a16="http://schemas.microsoft.com/office/drawing/2014/main" id="{9D4636AD-FF3B-7FB4-38EB-0E7A12EBB483}"/>
              </a:ext>
            </a:extLst>
          </p:cNvPr>
          <p:cNvSpPr/>
          <p:nvPr/>
        </p:nvSpPr>
        <p:spPr>
          <a:xfrm>
            <a:off x="6196154" y="3719173"/>
            <a:ext cx="5843445" cy="7239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TextBox 11">
            <a:extLst>
              <a:ext uri="{FF2B5EF4-FFF2-40B4-BE49-F238E27FC236}">
                <a16:creationId xmlns:a16="http://schemas.microsoft.com/office/drawing/2014/main" id="{97A2B75E-C78B-01D3-5930-6F92361D7492}"/>
              </a:ext>
            </a:extLst>
          </p:cNvPr>
          <p:cNvSpPr txBox="1"/>
          <p:nvPr/>
        </p:nvSpPr>
        <p:spPr>
          <a:xfrm>
            <a:off x="6153803" y="6176963"/>
            <a:ext cx="5599610" cy="400110"/>
          </a:xfrm>
          <a:prstGeom prst="rect">
            <a:avLst/>
          </a:prstGeom>
          <a:noFill/>
        </p:spPr>
        <p:txBody>
          <a:bodyPr wrap="none" rtlCol="0">
            <a:spAutoFit/>
          </a:bodyPr>
          <a:lstStyle/>
          <a:p>
            <a:r>
              <a:rPr lang="en-ZA" sz="1000" dirty="0"/>
              <a:t>The Nobel Committee for Physics, Scientific Background on the Nobel Prize in Physics 2021 (2021) </a:t>
            </a:r>
          </a:p>
          <a:p>
            <a:r>
              <a:rPr lang="en-ZA" sz="1000" u="sng" dirty="0">
                <a:hlinkClick r:id="rId4"/>
              </a:rPr>
              <a:t>Https://www.nobelprize.org/uploads/2021/10/sciback_fy_en_21.pdf</a:t>
            </a:r>
            <a:r>
              <a:rPr lang="en-ZA" sz="1000" dirty="0"/>
              <a:t> </a:t>
            </a:r>
          </a:p>
        </p:txBody>
      </p:sp>
    </p:spTree>
    <p:extLst>
      <p:ext uri="{BB962C8B-B14F-4D97-AF65-F5344CB8AC3E}">
        <p14:creationId xmlns:p14="http://schemas.microsoft.com/office/powerpoint/2010/main" val="983445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E67DA-1CA2-FCEB-ACE3-AA6E0E78F794}"/>
              </a:ext>
            </a:extLst>
          </p:cNvPr>
          <p:cNvSpPr>
            <a:spLocks noGrp="1"/>
          </p:cNvSpPr>
          <p:nvPr>
            <p:ph type="title"/>
          </p:nvPr>
        </p:nvSpPr>
        <p:spPr/>
        <p:txBody>
          <a:bodyPr/>
          <a:lstStyle/>
          <a:p>
            <a:r>
              <a:rPr lang="en-ZA" dirty="0"/>
              <a:t>Models: Africa and thunderstorms</a:t>
            </a:r>
          </a:p>
        </p:txBody>
      </p:sp>
      <p:sp>
        <p:nvSpPr>
          <p:cNvPr id="4" name="Content Placeholder 3">
            <a:extLst>
              <a:ext uri="{FF2B5EF4-FFF2-40B4-BE49-F238E27FC236}">
                <a16:creationId xmlns:a16="http://schemas.microsoft.com/office/drawing/2014/main" id="{A677275A-E82C-7A61-9D6C-15B7A4019544}"/>
              </a:ext>
            </a:extLst>
          </p:cNvPr>
          <p:cNvSpPr>
            <a:spLocks noGrp="1"/>
          </p:cNvSpPr>
          <p:nvPr>
            <p:ph sz="half" idx="1"/>
          </p:nvPr>
        </p:nvSpPr>
        <p:spPr/>
        <p:txBody>
          <a:bodyPr>
            <a:normAutofit lnSpcReduction="10000"/>
          </a:bodyPr>
          <a:lstStyle/>
          <a:p>
            <a:r>
              <a:rPr lang="en-ZA" dirty="0"/>
              <a:t>Global Climate Models,</a:t>
            </a:r>
          </a:p>
          <a:p>
            <a:r>
              <a:rPr lang="en-ZA" dirty="0"/>
              <a:t>Earth System Models</a:t>
            </a:r>
          </a:p>
          <a:p>
            <a:endParaRPr lang="en-ZA" dirty="0"/>
          </a:p>
          <a:p>
            <a:pPr marL="457200" indent="-457200">
              <a:buFont typeface="Arial" panose="020B0604020202020204" pitchFamily="34" charset="0"/>
              <a:buChar char="•"/>
            </a:pPr>
            <a:r>
              <a:rPr lang="en-ZA" dirty="0"/>
              <a:t>Wide range of space and time scales</a:t>
            </a:r>
          </a:p>
          <a:p>
            <a:pPr marL="457200" indent="-457200">
              <a:buFont typeface="Arial" panose="020B0604020202020204" pitchFamily="34" charset="0"/>
              <a:buChar char="•"/>
            </a:pPr>
            <a:r>
              <a:rPr lang="en-ZA" dirty="0"/>
              <a:t>Energy balance, thermodynamics, fluid dynamics</a:t>
            </a:r>
          </a:p>
          <a:p>
            <a:pPr marL="457200" indent="-457200">
              <a:buFont typeface="Arial" panose="020B0604020202020204" pitchFamily="34" charset="0"/>
              <a:buChar char="•"/>
            </a:pPr>
            <a:r>
              <a:rPr lang="en-ZA" dirty="0"/>
              <a:t>Atmosphere, ocean, cryosphere</a:t>
            </a:r>
          </a:p>
          <a:p>
            <a:pPr marL="457200" indent="-457200">
              <a:buFont typeface="Arial" panose="020B0604020202020204" pitchFamily="34" charset="0"/>
              <a:buChar char="•"/>
            </a:pPr>
            <a:r>
              <a:rPr lang="en-ZA" dirty="0"/>
              <a:t>Fundamental work of Manabe</a:t>
            </a:r>
          </a:p>
        </p:txBody>
      </p:sp>
      <p:sp>
        <p:nvSpPr>
          <p:cNvPr id="5" name="Content Placeholder 4">
            <a:extLst>
              <a:ext uri="{FF2B5EF4-FFF2-40B4-BE49-F238E27FC236}">
                <a16:creationId xmlns:a16="http://schemas.microsoft.com/office/drawing/2014/main" id="{9F5FBD74-53E1-A5E4-A5CC-F95284EEFED1}"/>
              </a:ext>
            </a:extLst>
          </p:cNvPr>
          <p:cNvSpPr>
            <a:spLocks noGrp="1"/>
          </p:cNvSpPr>
          <p:nvPr>
            <p:ph sz="half" idx="2"/>
          </p:nvPr>
        </p:nvSpPr>
        <p:spPr/>
        <p:txBody>
          <a:bodyPr>
            <a:normAutofit lnSpcReduction="10000"/>
          </a:bodyPr>
          <a:lstStyle/>
          <a:p>
            <a:pPr marL="457200" indent="-457200">
              <a:buFont typeface="Arial" panose="020B0604020202020204" pitchFamily="34" charset="0"/>
              <a:buChar char="•"/>
            </a:pPr>
            <a:endParaRPr lang="en-ZA" dirty="0"/>
          </a:p>
          <a:p>
            <a:endParaRPr lang="en-ZA" dirty="0"/>
          </a:p>
        </p:txBody>
      </p:sp>
      <p:pic>
        <p:nvPicPr>
          <p:cNvPr id="10" name="Picture 9" descr="A diagram of a earth&#10;&#10;AI-generated content may be incorrect.">
            <a:extLst>
              <a:ext uri="{FF2B5EF4-FFF2-40B4-BE49-F238E27FC236}">
                <a16:creationId xmlns:a16="http://schemas.microsoft.com/office/drawing/2014/main" id="{8A4CCFD9-5AAA-236C-90B0-8DC27535E9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4338" y="713080"/>
            <a:ext cx="5457112" cy="5179630"/>
          </a:xfrm>
          <a:prstGeom prst="rect">
            <a:avLst/>
          </a:prstGeom>
        </p:spPr>
      </p:pic>
      <p:sp>
        <p:nvSpPr>
          <p:cNvPr id="11" name="TextBox 10">
            <a:extLst>
              <a:ext uri="{FF2B5EF4-FFF2-40B4-BE49-F238E27FC236}">
                <a16:creationId xmlns:a16="http://schemas.microsoft.com/office/drawing/2014/main" id="{8934A455-C096-5624-9374-D0C9EDDC1DC4}"/>
              </a:ext>
            </a:extLst>
          </p:cNvPr>
          <p:cNvSpPr txBox="1"/>
          <p:nvPr/>
        </p:nvSpPr>
        <p:spPr>
          <a:xfrm>
            <a:off x="7152796" y="6343300"/>
            <a:ext cx="4448654" cy="246221"/>
          </a:xfrm>
          <a:prstGeom prst="rect">
            <a:avLst/>
          </a:prstGeom>
          <a:noFill/>
        </p:spPr>
        <p:txBody>
          <a:bodyPr wrap="none" rtlCol="0">
            <a:spAutoFit/>
          </a:bodyPr>
          <a:lstStyle/>
          <a:p>
            <a:r>
              <a:rPr lang="en-GB" sz="1000" dirty="0"/>
              <a:t>Public domain, NOAA National Ocean and Atmospheric Administration, USA</a:t>
            </a:r>
            <a:endParaRPr lang="en-ZA" sz="1000" dirty="0"/>
          </a:p>
        </p:txBody>
      </p:sp>
    </p:spTree>
    <p:extLst>
      <p:ext uri="{BB962C8B-B14F-4D97-AF65-F5344CB8AC3E}">
        <p14:creationId xmlns:p14="http://schemas.microsoft.com/office/powerpoint/2010/main" val="25950963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5573A-EDED-53DC-767C-1849F083ECBA}"/>
              </a:ext>
            </a:extLst>
          </p:cNvPr>
          <p:cNvSpPr>
            <a:spLocks noGrp="1"/>
          </p:cNvSpPr>
          <p:nvPr>
            <p:ph type="title"/>
          </p:nvPr>
        </p:nvSpPr>
        <p:spPr/>
        <p:txBody>
          <a:bodyPr/>
          <a:lstStyle/>
          <a:p>
            <a:r>
              <a:rPr lang="en-ZA" dirty="0"/>
              <a:t>Models: Africa and thunderstorms</a:t>
            </a:r>
          </a:p>
        </p:txBody>
      </p:sp>
      <p:pic>
        <p:nvPicPr>
          <p:cNvPr id="6" name="Picture 5">
            <a:extLst>
              <a:ext uri="{FF2B5EF4-FFF2-40B4-BE49-F238E27FC236}">
                <a16:creationId xmlns:a16="http://schemas.microsoft.com/office/drawing/2014/main" id="{C4201573-C142-736F-4D9F-7108FD8EF647}"/>
              </a:ext>
            </a:extLst>
          </p:cNvPr>
          <p:cNvPicPr>
            <a:picLocks noChangeAspect="1"/>
          </p:cNvPicPr>
          <p:nvPr/>
        </p:nvPicPr>
        <p:blipFill>
          <a:blip r:embed="rId2"/>
          <a:stretch>
            <a:fillRect/>
          </a:stretch>
        </p:blipFill>
        <p:spPr>
          <a:xfrm>
            <a:off x="9829800" y="126008"/>
            <a:ext cx="2218832" cy="2082800"/>
          </a:xfrm>
          <a:prstGeom prst="rect">
            <a:avLst/>
          </a:prstGeom>
        </p:spPr>
      </p:pic>
      <p:sp>
        <p:nvSpPr>
          <p:cNvPr id="7" name="TextBox 6">
            <a:extLst>
              <a:ext uri="{FF2B5EF4-FFF2-40B4-BE49-F238E27FC236}">
                <a16:creationId xmlns:a16="http://schemas.microsoft.com/office/drawing/2014/main" id="{531B2FEF-C228-D322-57AF-C1594339F936}"/>
              </a:ext>
            </a:extLst>
          </p:cNvPr>
          <p:cNvSpPr txBox="1"/>
          <p:nvPr/>
        </p:nvSpPr>
        <p:spPr>
          <a:xfrm>
            <a:off x="5438398" y="6054135"/>
            <a:ext cx="5915402" cy="553998"/>
          </a:xfrm>
          <a:prstGeom prst="rect">
            <a:avLst/>
          </a:prstGeom>
          <a:noFill/>
        </p:spPr>
        <p:txBody>
          <a:bodyPr wrap="none" rtlCol="0">
            <a:spAutoFit/>
          </a:bodyPr>
          <a:lstStyle/>
          <a:p>
            <a:r>
              <a:rPr lang="en-ZA" sz="1000" dirty="0"/>
              <a:t>F. Engelbrecht, </a:t>
            </a:r>
            <a:r>
              <a:rPr lang="en-ZA" sz="1000" dirty="0" err="1"/>
              <a:t>Numerics</a:t>
            </a:r>
            <a:r>
              <a:rPr lang="en-ZA" sz="1000" dirty="0"/>
              <a:t> of the African-based Earth System Model and key applications, GCI, 2019,</a:t>
            </a:r>
          </a:p>
          <a:p>
            <a:r>
              <a:rPr lang="en-ZA" sz="1000" dirty="0"/>
              <a:t> </a:t>
            </a:r>
            <a:r>
              <a:rPr lang="en-ZA" sz="1000" u="sng" dirty="0">
                <a:hlinkClick r:id="rId3"/>
              </a:rPr>
              <a:t>https://wgne.net/wp-content/uploads/2019/10/THUR_Engelbrecht_WGNE34_NumericsAfricanESM.pdf</a:t>
            </a:r>
            <a:endParaRPr lang="en-ZA" sz="1000" dirty="0"/>
          </a:p>
          <a:p>
            <a:endParaRPr lang="en-ZA" sz="1000" dirty="0"/>
          </a:p>
        </p:txBody>
      </p:sp>
      <p:pic>
        <p:nvPicPr>
          <p:cNvPr id="9" name="Content Placeholder 8">
            <a:extLst>
              <a:ext uri="{FF2B5EF4-FFF2-40B4-BE49-F238E27FC236}">
                <a16:creationId xmlns:a16="http://schemas.microsoft.com/office/drawing/2014/main" id="{D21F391D-8650-4AD6-2D51-7332916748D0}"/>
              </a:ext>
            </a:extLst>
          </p:cNvPr>
          <p:cNvPicPr>
            <a:picLocks noGrp="1" noChangeAspect="1"/>
          </p:cNvPicPr>
          <p:nvPr>
            <p:ph sz="half" idx="2"/>
          </p:nvPr>
        </p:nvPicPr>
        <p:blipFill>
          <a:blip r:embed="rId4"/>
          <a:stretch>
            <a:fillRect/>
          </a:stretch>
        </p:blipFill>
        <p:spPr>
          <a:xfrm>
            <a:off x="6172200" y="1559413"/>
            <a:ext cx="5181600" cy="4509112"/>
          </a:xfrm>
          <a:prstGeom prst="rect">
            <a:avLst/>
          </a:prstGeom>
        </p:spPr>
      </p:pic>
      <p:sp>
        <p:nvSpPr>
          <p:cNvPr id="10" name="Content Placeholder 6">
            <a:extLst>
              <a:ext uri="{FF2B5EF4-FFF2-40B4-BE49-F238E27FC236}">
                <a16:creationId xmlns:a16="http://schemas.microsoft.com/office/drawing/2014/main" id="{8529D90B-0C82-84C7-A0AD-4B3EB3FBC33D}"/>
              </a:ext>
            </a:extLst>
          </p:cNvPr>
          <p:cNvSpPr txBox="1">
            <a:spLocks/>
          </p:cNvSpPr>
          <p:nvPr/>
        </p:nvSpPr>
        <p:spPr>
          <a:xfrm>
            <a:off x="838200" y="1537992"/>
            <a:ext cx="5181600" cy="47265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dirty="0"/>
              <a:t>An Earth Systems Model for Africa</a:t>
            </a:r>
          </a:p>
          <a:p>
            <a:endParaRPr lang="en-ZA" dirty="0"/>
          </a:p>
          <a:p>
            <a:pPr marL="457200" indent="-457200">
              <a:buFont typeface="Arial" panose="020B0604020202020204" pitchFamily="34" charset="0"/>
              <a:buChar char="•"/>
            </a:pPr>
            <a:r>
              <a:rPr lang="en-ZA" dirty="0"/>
              <a:t>Global Change Institute Wits</a:t>
            </a:r>
          </a:p>
          <a:p>
            <a:pPr marL="457200" indent="-457200">
              <a:buFont typeface="Arial" panose="020B0604020202020204" pitchFamily="34" charset="0"/>
              <a:buChar char="•"/>
            </a:pPr>
            <a:r>
              <a:rPr lang="en-ZA" dirty="0"/>
              <a:t>Tipping points</a:t>
            </a:r>
          </a:p>
          <a:p>
            <a:pPr marL="457200" indent="-457200">
              <a:buFont typeface="Arial" panose="020B0604020202020204" pitchFamily="34" charset="0"/>
              <a:buChar char="•"/>
            </a:pPr>
            <a:endParaRPr lang="en-ZA" dirty="0"/>
          </a:p>
          <a:p>
            <a:endParaRPr lang="en-ZA" dirty="0"/>
          </a:p>
          <a:p>
            <a:endParaRPr lang="en-ZA" dirty="0"/>
          </a:p>
        </p:txBody>
      </p:sp>
      <p:sp>
        <p:nvSpPr>
          <p:cNvPr id="11" name="TextBox 10">
            <a:extLst>
              <a:ext uri="{FF2B5EF4-FFF2-40B4-BE49-F238E27FC236}">
                <a16:creationId xmlns:a16="http://schemas.microsoft.com/office/drawing/2014/main" id="{B72BAFE2-7043-73D0-A881-1E7D8AD5951E}"/>
              </a:ext>
            </a:extLst>
          </p:cNvPr>
          <p:cNvSpPr txBox="1"/>
          <p:nvPr/>
        </p:nvSpPr>
        <p:spPr>
          <a:xfrm>
            <a:off x="3643101" y="6408078"/>
            <a:ext cx="7797327" cy="400110"/>
          </a:xfrm>
          <a:prstGeom prst="rect">
            <a:avLst/>
          </a:prstGeom>
          <a:noFill/>
        </p:spPr>
        <p:txBody>
          <a:bodyPr wrap="none" rtlCol="0">
            <a:spAutoFit/>
          </a:bodyPr>
          <a:lstStyle/>
          <a:p>
            <a:r>
              <a:rPr lang="en-ZA" sz="1000" dirty="0"/>
              <a:t>Engelbrecht, Francois A., et al. "Projections of future climate change in Southern Africa and the potential for regional tipping points., 2024</a:t>
            </a:r>
          </a:p>
          <a:p>
            <a:r>
              <a:rPr lang="en-ZA" sz="1000" dirty="0"/>
              <a:t> </a:t>
            </a:r>
            <a:r>
              <a:rPr lang="en-ZA" sz="1000" dirty="0">
                <a:hlinkClick r:id="rId5"/>
              </a:rPr>
              <a:t>https://link.springer.com/content/pdf/10.1007/978-3-031-10948-5_7.pdf</a:t>
            </a:r>
            <a:r>
              <a:rPr lang="en-ZA" sz="1000" dirty="0"/>
              <a:t> </a:t>
            </a:r>
          </a:p>
        </p:txBody>
      </p:sp>
    </p:spTree>
    <p:extLst>
      <p:ext uri="{BB962C8B-B14F-4D97-AF65-F5344CB8AC3E}">
        <p14:creationId xmlns:p14="http://schemas.microsoft.com/office/powerpoint/2010/main" val="6546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C5829-107B-D9AC-3D8E-901C7014004F}"/>
              </a:ext>
            </a:extLst>
          </p:cNvPr>
          <p:cNvSpPr>
            <a:spLocks noGrp="1"/>
          </p:cNvSpPr>
          <p:nvPr>
            <p:ph type="title"/>
          </p:nvPr>
        </p:nvSpPr>
        <p:spPr/>
        <p:txBody>
          <a:bodyPr/>
          <a:lstStyle/>
          <a:p>
            <a:r>
              <a:rPr lang="en-ZA" dirty="0"/>
              <a:t>Models and Tipping points Predicted in 2020</a:t>
            </a:r>
          </a:p>
        </p:txBody>
      </p:sp>
      <p:sp>
        <p:nvSpPr>
          <p:cNvPr id="3" name="Content Placeholder 2">
            <a:extLst>
              <a:ext uri="{FF2B5EF4-FFF2-40B4-BE49-F238E27FC236}">
                <a16:creationId xmlns:a16="http://schemas.microsoft.com/office/drawing/2014/main" id="{43809370-8AC2-0C6C-776E-17A8D2225C52}"/>
              </a:ext>
            </a:extLst>
          </p:cNvPr>
          <p:cNvSpPr>
            <a:spLocks noGrp="1"/>
          </p:cNvSpPr>
          <p:nvPr>
            <p:ph sz="half" idx="1"/>
          </p:nvPr>
        </p:nvSpPr>
        <p:spPr/>
        <p:txBody>
          <a:bodyPr>
            <a:normAutofit/>
          </a:bodyPr>
          <a:lstStyle/>
          <a:p>
            <a:pPr marL="514350" lvl="0" indent="-514350">
              <a:buFont typeface="+mj-lt"/>
              <a:buAutoNum type="arabicPeriod"/>
            </a:pPr>
            <a:r>
              <a:rPr lang="en-GB" b="1" dirty="0"/>
              <a:t>Day Zero drought in Gauteng</a:t>
            </a:r>
          </a:p>
          <a:p>
            <a:pPr marL="514350" lvl="0" indent="-514350">
              <a:buFont typeface="+mj-lt"/>
              <a:buAutoNum type="arabicPeriod"/>
            </a:pPr>
            <a:r>
              <a:rPr lang="en-GB" dirty="0"/>
              <a:t>More frequent and </a:t>
            </a:r>
            <a:r>
              <a:rPr lang="en-GB" b="1" dirty="0"/>
              <a:t>intense multi-year droughts </a:t>
            </a:r>
            <a:r>
              <a:rPr lang="en-GB" dirty="0"/>
              <a:t>and heat waves</a:t>
            </a:r>
          </a:p>
          <a:p>
            <a:pPr marL="514350" lvl="0" indent="-514350">
              <a:buFont typeface="+mj-lt"/>
              <a:buAutoNum type="arabicPeriod"/>
            </a:pPr>
            <a:r>
              <a:rPr lang="en-GB" dirty="0"/>
              <a:t>More frequent and intense </a:t>
            </a:r>
            <a:r>
              <a:rPr lang="en-GB" b="1" dirty="0"/>
              <a:t>heat waves</a:t>
            </a:r>
          </a:p>
          <a:p>
            <a:pPr marL="457200" lvl="0" indent="-457200">
              <a:buFont typeface="Arial" panose="020B0604020202020204" pitchFamily="34" charset="0"/>
              <a:buChar char="•"/>
            </a:pPr>
            <a:r>
              <a:rPr lang="en-GB" dirty="0"/>
              <a:t>impact on human health and mortality </a:t>
            </a:r>
          </a:p>
          <a:p>
            <a:pPr marL="514350" lvl="0" indent="-514350">
              <a:buFont typeface="+mj-lt"/>
              <a:buAutoNum type="arabicPeriod" startAt="4"/>
            </a:pPr>
            <a:r>
              <a:rPr lang="en-GB" dirty="0"/>
              <a:t>More frequent, more Intense </a:t>
            </a:r>
            <a:r>
              <a:rPr lang="en-GB" b="1" dirty="0"/>
              <a:t>tropical cyclones</a:t>
            </a:r>
          </a:p>
          <a:p>
            <a:endParaRPr lang="en-ZA" dirty="0"/>
          </a:p>
        </p:txBody>
      </p:sp>
      <p:sp>
        <p:nvSpPr>
          <p:cNvPr id="4" name="Content Placeholder 3">
            <a:extLst>
              <a:ext uri="{FF2B5EF4-FFF2-40B4-BE49-F238E27FC236}">
                <a16:creationId xmlns:a16="http://schemas.microsoft.com/office/drawing/2014/main" id="{8C3352DC-6009-4EA0-9639-68EFB2C36EC1}"/>
              </a:ext>
            </a:extLst>
          </p:cNvPr>
          <p:cNvSpPr>
            <a:spLocks noGrp="1"/>
          </p:cNvSpPr>
          <p:nvPr>
            <p:ph sz="half" idx="2"/>
          </p:nvPr>
        </p:nvSpPr>
        <p:spPr/>
        <p:txBody>
          <a:bodyPr>
            <a:normAutofit/>
          </a:bodyPr>
          <a:lstStyle/>
          <a:p>
            <a:endParaRPr lang="en-US" b="1" dirty="0"/>
          </a:p>
          <a:p>
            <a:endParaRPr lang="en-US" sz="100" b="1" dirty="0"/>
          </a:p>
          <a:p>
            <a:r>
              <a:rPr lang="en-US" sz="2000" b="1" dirty="0"/>
              <a:t>Zimbabwe, Zambia, Malawi, Angola, Mozambique and Botswana Feb 2024: famine</a:t>
            </a:r>
          </a:p>
          <a:p>
            <a:endParaRPr lang="en-ZA" dirty="0"/>
          </a:p>
        </p:txBody>
      </p:sp>
      <p:sp>
        <p:nvSpPr>
          <p:cNvPr id="5" name="TextBox 4">
            <a:extLst>
              <a:ext uri="{FF2B5EF4-FFF2-40B4-BE49-F238E27FC236}">
                <a16:creationId xmlns:a16="http://schemas.microsoft.com/office/drawing/2014/main" id="{D424BA80-36CA-0786-0CD9-B1FF22E8809E}"/>
              </a:ext>
            </a:extLst>
          </p:cNvPr>
          <p:cNvSpPr txBox="1"/>
          <p:nvPr/>
        </p:nvSpPr>
        <p:spPr>
          <a:xfrm>
            <a:off x="381000" y="6517529"/>
            <a:ext cx="6096000" cy="246221"/>
          </a:xfrm>
          <a:prstGeom prst="rect">
            <a:avLst/>
          </a:prstGeom>
          <a:noFill/>
        </p:spPr>
        <p:txBody>
          <a:bodyPr wrap="square">
            <a:spAutoFit/>
          </a:bodyPr>
          <a:lstStyle/>
          <a:p>
            <a:r>
              <a:rPr lang="en-ZA" sz="1000" dirty="0"/>
              <a:t>https://www.tedxjohannesburg.com/talks/four-tipping-points-africa-can-expect-from-climate-change</a:t>
            </a:r>
          </a:p>
        </p:txBody>
      </p:sp>
      <p:pic>
        <p:nvPicPr>
          <p:cNvPr id="7" name="Picture 6" descr="Satellite view of a hurricane&#10;&#10;AI-generated content may be incorrect.">
            <a:extLst>
              <a:ext uri="{FF2B5EF4-FFF2-40B4-BE49-F238E27FC236}">
                <a16:creationId xmlns:a16="http://schemas.microsoft.com/office/drawing/2014/main" id="{51B81366-EE14-93CC-3594-7874C7C625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6640" y="4517514"/>
            <a:ext cx="2056999" cy="1371333"/>
          </a:xfrm>
          <a:prstGeom prst="rect">
            <a:avLst/>
          </a:prstGeom>
        </p:spPr>
      </p:pic>
      <p:sp>
        <p:nvSpPr>
          <p:cNvPr id="8" name="TextBox 7">
            <a:extLst>
              <a:ext uri="{FF2B5EF4-FFF2-40B4-BE49-F238E27FC236}">
                <a16:creationId xmlns:a16="http://schemas.microsoft.com/office/drawing/2014/main" id="{9F3F491D-B5E2-605E-8F51-0251AD00C73A}"/>
              </a:ext>
            </a:extLst>
          </p:cNvPr>
          <p:cNvSpPr txBox="1"/>
          <p:nvPr/>
        </p:nvSpPr>
        <p:spPr>
          <a:xfrm>
            <a:off x="381000" y="6189412"/>
            <a:ext cx="5628464" cy="553998"/>
          </a:xfrm>
          <a:prstGeom prst="rect">
            <a:avLst/>
          </a:prstGeom>
          <a:noFill/>
        </p:spPr>
        <p:txBody>
          <a:bodyPr wrap="none" rtlCol="0">
            <a:spAutoFit/>
          </a:bodyPr>
          <a:lstStyle/>
          <a:p>
            <a:r>
              <a:rPr lang="en-ZA" sz="1000" dirty="0"/>
              <a:t>Idai as a category 3 cyclone on March 11, 2019  NASA Earth Observatory image by Lauren Dauphin, </a:t>
            </a:r>
          </a:p>
          <a:p>
            <a:r>
              <a:rPr lang="en-ZA" sz="1000" dirty="0"/>
              <a:t>using </a:t>
            </a:r>
            <a:r>
              <a:rPr lang="en-ZA" sz="1000" dirty="0" err="1"/>
              <a:t>VIIRS</a:t>
            </a:r>
            <a:r>
              <a:rPr lang="en-ZA" sz="1000" dirty="0"/>
              <a:t> data from the </a:t>
            </a:r>
            <a:r>
              <a:rPr lang="en-ZA" sz="1000" dirty="0">
                <a:hlinkClick r:id="rId3"/>
              </a:rPr>
              <a:t>Suomi National Polar-orbiting Partnership</a:t>
            </a:r>
            <a:endParaRPr lang="en-ZA" sz="1000" dirty="0"/>
          </a:p>
          <a:p>
            <a:endParaRPr lang="en-ZA" sz="1000" dirty="0"/>
          </a:p>
        </p:txBody>
      </p:sp>
      <p:sp>
        <p:nvSpPr>
          <p:cNvPr id="9" name="TextBox 8">
            <a:extLst>
              <a:ext uri="{FF2B5EF4-FFF2-40B4-BE49-F238E27FC236}">
                <a16:creationId xmlns:a16="http://schemas.microsoft.com/office/drawing/2014/main" id="{1386B644-3F39-052D-6177-BE07CEBD8A12}"/>
              </a:ext>
            </a:extLst>
          </p:cNvPr>
          <p:cNvSpPr txBox="1"/>
          <p:nvPr/>
        </p:nvSpPr>
        <p:spPr>
          <a:xfrm>
            <a:off x="6096000" y="3300645"/>
            <a:ext cx="6056402" cy="923330"/>
          </a:xfrm>
          <a:prstGeom prst="rect">
            <a:avLst/>
          </a:prstGeom>
          <a:noFill/>
        </p:spPr>
        <p:txBody>
          <a:bodyPr wrap="none" rtlCol="0">
            <a:spAutoFit/>
          </a:bodyPr>
          <a:lstStyle/>
          <a:p>
            <a:r>
              <a:rPr lang="en-ZA" dirty="0"/>
              <a:t>finding: in 2023, infants and adults older</a:t>
            </a:r>
          </a:p>
          <a:p>
            <a:r>
              <a:rPr lang="en-ZA" dirty="0"/>
              <a:t>than 65 years experienced a new record high of 13·8 days of</a:t>
            </a:r>
          </a:p>
          <a:p>
            <a:r>
              <a:rPr lang="en-ZA" dirty="0"/>
              <a:t>heatwave per person, on average</a:t>
            </a:r>
          </a:p>
        </p:txBody>
      </p:sp>
      <p:sp>
        <p:nvSpPr>
          <p:cNvPr id="10" name="TextBox 9">
            <a:extLst>
              <a:ext uri="{FF2B5EF4-FFF2-40B4-BE49-F238E27FC236}">
                <a16:creationId xmlns:a16="http://schemas.microsoft.com/office/drawing/2014/main" id="{DCF3F02D-4DD4-D173-7289-5E7A3CC21989}"/>
              </a:ext>
            </a:extLst>
          </p:cNvPr>
          <p:cNvSpPr txBox="1"/>
          <p:nvPr/>
        </p:nvSpPr>
        <p:spPr>
          <a:xfrm>
            <a:off x="6216640" y="6440584"/>
            <a:ext cx="5630067" cy="400110"/>
          </a:xfrm>
          <a:prstGeom prst="rect">
            <a:avLst/>
          </a:prstGeom>
          <a:noFill/>
        </p:spPr>
        <p:txBody>
          <a:bodyPr wrap="none" rtlCol="0">
            <a:spAutoFit/>
          </a:bodyPr>
          <a:lstStyle/>
          <a:p>
            <a:r>
              <a:rPr lang="en-US" sz="1000" dirty="0"/>
              <a:t>M. Romanello et al., The 2024 report of the Lancet Countdown on health and climate change (2025)</a:t>
            </a:r>
          </a:p>
          <a:p>
            <a:r>
              <a:rPr lang="en-US" sz="1000" dirty="0"/>
              <a:t> </a:t>
            </a:r>
            <a:r>
              <a:rPr lang="en-US" sz="1000" i="1" dirty="0"/>
              <a:t>The Lancet, </a:t>
            </a:r>
            <a:r>
              <a:rPr lang="en-US" sz="1000" dirty="0"/>
              <a:t>404 (10465), 1847 – 1896 </a:t>
            </a:r>
            <a:r>
              <a:rPr lang="en-US" sz="1000" dirty="0">
                <a:hlinkClick r:id="rId4"/>
              </a:rPr>
              <a:t>https://doi.org/10.1016/S0140-6736(24)01822-1</a:t>
            </a:r>
            <a:endParaRPr lang="en-ZA" sz="1000" dirty="0"/>
          </a:p>
        </p:txBody>
      </p:sp>
      <p:sp>
        <p:nvSpPr>
          <p:cNvPr id="13" name="TextBox 12">
            <a:extLst>
              <a:ext uri="{FF2B5EF4-FFF2-40B4-BE49-F238E27FC236}">
                <a16:creationId xmlns:a16="http://schemas.microsoft.com/office/drawing/2014/main" id="{8ED55CB4-C6D0-A876-9673-73C9FE4EAA1B}"/>
              </a:ext>
            </a:extLst>
          </p:cNvPr>
          <p:cNvSpPr txBox="1"/>
          <p:nvPr/>
        </p:nvSpPr>
        <p:spPr>
          <a:xfrm>
            <a:off x="6216640" y="6086641"/>
            <a:ext cx="4847802" cy="553998"/>
          </a:xfrm>
          <a:prstGeom prst="rect">
            <a:avLst/>
          </a:prstGeom>
          <a:noFill/>
        </p:spPr>
        <p:txBody>
          <a:bodyPr wrap="none" rtlCol="0">
            <a:spAutoFit/>
          </a:bodyPr>
          <a:lstStyle/>
          <a:p>
            <a:endParaRPr lang="en-ZA" sz="1000" dirty="0"/>
          </a:p>
          <a:p>
            <a:r>
              <a:rPr lang="en-US" sz="1000" dirty="0"/>
              <a:t>Kimutai et al. </a:t>
            </a:r>
            <a:r>
              <a:rPr lang="en-US" sz="1000" u="sng" dirty="0">
                <a:hlinkClick r:id="rId5"/>
              </a:rPr>
              <a:t>https://spiral.imperial.ac.uk/bitstream/10044/1/110770/2/Report2.pdf</a:t>
            </a:r>
            <a:endParaRPr lang="en-ZA" sz="1000" dirty="0"/>
          </a:p>
          <a:p>
            <a:endParaRPr lang="en-ZA" sz="1000" dirty="0"/>
          </a:p>
        </p:txBody>
      </p:sp>
    </p:spTree>
    <p:extLst>
      <p:ext uri="{BB962C8B-B14F-4D97-AF65-F5344CB8AC3E}">
        <p14:creationId xmlns:p14="http://schemas.microsoft.com/office/powerpoint/2010/main" val="227370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182BC-EBE3-1F8F-43ED-C465D79A860A}"/>
              </a:ext>
            </a:extLst>
          </p:cNvPr>
          <p:cNvSpPr>
            <a:spLocks noGrp="1"/>
          </p:cNvSpPr>
          <p:nvPr>
            <p:ph type="title"/>
          </p:nvPr>
        </p:nvSpPr>
        <p:spPr/>
        <p:txBody>
          <a:bodyPr/>
          <a:lstStyle/>
          <a:p>
            <a:r>
              <a:rPr lang="en-ZA" dirty="0"/>
              <a:t>Influence of </a:t>
            </a:r>
            <a:r>
              <a:rPr lang="en-ZA" dirty="0" err="1"/>
              <a:t>ICTZ</a:t>
            </a:r>
            <a:r>
              <a:rPr lang="en-ZA" dirty="0"/>
              <a:t> thunderstorms on African weather</a:t>
            </a:r>
          </a:p>
        </p:txBody>
      </p:sp>
      <p:sp>
        <p:nvSpPr>
          <p:cNvPr id="3" name="Content Placeholder 2">
            <a:extLst>
              <a:ext uri="{FF2B5EF4-FFF2-40B4-BE49-F238E27FC236}">
                <a16:creationId xmlns:a16="http://schemas.microsoft.com/office/drawing/2014/main" id="{E50528AC-B571-7ABC-9195-909738DAD0C1}"/>
              </a:ext>
            </a:extLst>
          </p:cNvPr>
          <p:cNvSpPr>
            <a:spLocks noGrp="1"/>
          </p:cNvSpPr>
          <p:nvPr>
            <p:ph sz="half" idx="1"/>
          </p:nvPr>
        </p:nvSpPr>
        <p:spPr/>
        <p:txBody>
          <a:bodyPr/>
          <a:lstStyle/>
          <a:p>
            <a:endParaRPr lang="en-ZA" dirty="0"/>
          </a:p>
        </p:txBody>
      </p:sp>
      <p:sp>
        <p:nvSpPr>
          <p:cNvPr id="4" name="Content Placeholder 3">
            <a:extLst>
              <a:ext uri="{FF2B5EF4-FFF2-40B4-BE49-F238E27FC236}">
                <a16:creationId xmlns:a16="http://schemas.microsoft.com/office/drawing/2014/main" id="{403134FC-A49F-B9BC-A2CF-8F5B7D8E4472}"/>
              </a:ext>
            </a:extLst>
          </p:cNvPr>
          <p:cNvSpPr>
            <a:spLocks noGrp="1"/>
          </p:cNvSpPr>
          <p:nvPr>
            <p:ph sz="half" idx="2"/>
          </p:nvPr>
        </p:nvSpPr>
        <p:spPr/>
        <p:txBody>
          <a:bodyPr/>
          <a:lstStyle/>
          <a:p>
            <a:endParaRPr lang="en-ZA" dirty="0"/>
          </a:p>
        </p:txBody>
      </p:sp>
      <p:pic>
        <p:nvPicPr>
          <p:cNvPr id="1026" name="Picture 2" descr="Static map">
            <a:extLst>
              <a:ext uri="{FF2B5EF4-FFF2-40B4-BE49-F238E27FC236}">
                <a16:creationId xmlns:a16="http://schemas.microsoft.com/office/drawing/2014/main" id="{52EA07D3-6A5B-820E-3257-B8C4A6B2F6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823" y="1849948"/>
            <a:ext cx="5386665" cy="39274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Sticky Intertropical Convergence Zone | Oceans at MIT">
            <a:extLst>
              <a:ext uri="{FF2B5EF4-FFF2-40B4-BE49-F238E27FC236}">
                <a16:creationId xmlns:a16="http://schemas.microsoft.com/office/drawing/2014/main" id="{054E4EA5-7EF9-468F-B13E-1EFCB43FA5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3967" y="1450428"/>
            <a:ext cx="5215210" cy="435440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7B09DE9-5ED1-8E2F-FBC7-1CD2792D1523}"/>
              </a:ext>
            </a:extLst>
          </p:cNvPr>
          <p:cNvSpPr txBox="1"/>
          <p:nvPr/>
        </p:nvSpPr>
        <p:spPr>
          <a:xfrm>
            <a:off x="6096000" y="6492240"/>
            <a:ext cx="5410455" cy="400110"/>
          </a:xfrm>
          <a:prstGeom prst="rect">
            <a:avLst/>
          </a:prstGeom>
          <a:noFill/>
        </p:spPr>
        <p:txBody>
          <a:bodyPr wrap="none" rtlCol="0">
            <a:spAutoFit/>
          </a:bodyPr>
          <a:lstStyle/>
          <a:p>
            <a:r>
              <a:rPr lang="en-ZA" sz="1000" u="sng" dirty="0">
                <a:hlinkClick r:id="rId4"/>
              </a:rPr>
              <a:t>https://oceans.mit.edu/news/featured-stories/the-sticky-intertropical-convergence-zone.html</a:t>
            </a:r>
            <a:endParaRPr lang="en-ZA" sz="1000" dirty="0"/>
          </a:p>
          <a:p>
            <a:endParaRPr lang="en-ZA" sz="1000" dirty="0"/>
          </a:p>
        </p:txBody>
      </p:sp>
      <p:sp>
        <p:nvSpPr>
          <p:cNvPr id="6" name="TextBox 5">
            <a:extLst>
              <a:ext uri="{FF2B5EF4-FFF2-40B4-BE49-F238E27FC236}">
                <a16:creationId xmlns:a16="http://schemas.microsoft.com/office/drawing/2014/main" id="{EFEB5E0D-3152-AF46-B343-4A15E2C205CC}"/>
              </a:ext>
            </a:extLst>
          </p:cNvPr>
          <p:cNvSpPr txBox="1"/>
          <p:nvPr/>
        </p:nvSpPr>
        <p:spPr>
          <a:xfrm>
            <a:off x="7828845" y="6320610"/>
            <a:ext cx="3677610" cy="400110"/>
          </a:xfrm>
          <a:prstGeom prst="rect">
            <a:avLst/>
          </a:prstGeom>
          <a:noFill/>
        </p:spPr>
        <p:txBody>
          <a:bodyPr wrap="none" rtlCol="0">
            <a:spAutoFit/>
          </a:bodyPr>
          <a:lstStyle/>
          <a:p>
            <a:r>
              <a:rPr lang="en-US" sz="1000" u="sng" dirty="0">
                <a:hlinkClick r:id="rId5"/>
              </a:rPr>
              <a:t>https://weather.com/maps/satellite/europe-africaweathermap</a:t>
            </a:r>
            <a:endParaRPr lang="en-ZA" sz="1000" dirty="0"/>
          </a:p>
          <a:p>
            <a:endParaRPr lang="en-ZA" sz="1000" dirty="0"/>
          </a:p>
        </p:txBody>
      </p:sp>
    </p:spTree>
    <p:extLst>
      <p:ext uri="{BB962C8B-B14F-4D97-AF65-F5344CB8AC3E}">
        <p14:creationId xmlns:p14="http://schemas.microsoft.com/office/powerpoint/2010/main" val="90138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7BEAD-359F-F9A3-08FC-D006DF12F7EA}"/>
              </a:ext>
            </a:extLst>
          </p:cNvPr>
          <p:cNvSpPr>
            <a:spLocks noGrp="1"/>
          </p:cNvSpPr>
          <p:nvPr>
            <p:ph type="title"/>
          </p:nvPr>
        </p:nvSpPr>
        <p:spPr/>
        <p:txBody>
          <a:bodyPr/>
          <a:lstStyle/>
          <a:p>
            <a:r>
              <a:rPr lang="en-ZA" dirty="0"/>
              <a:t>Above-anvil cirrus plumes</a:t>
            </a:r>
          </a:p>
        </p:txBody>
      </p:sp>
      <p:pic>
        <p:nvPicPr>
          <p:cNvPr id="14" name="Content Placeholder 13" descr="A diagram of a structure&#10;&#10;AI-generated content may be incorrect.">
            <a:extLst>
              <a:ext uri="{FF2B5EF4-FFF2-40B4-BE49-F238E27FC236}">
                <a16:creationId xmlns:a16="http://schemas.microsoft.com/office/drawing/2014/main" id="{B21779A1-B650-4B90-4554-E4AFCADA581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172200" y="1549947"/>
            <a:ext cx="5143500" cy="3857625"/>
          </a:xfrm>
        </p:spPr>
      </p:pic>
      <p:sp>
        <p:nvSpPr>
          <p:cNvPr id="4" name="Content Placeholder 3">
            <a:extLst>
              <a:ext uri="{FF2B5EF4-FFF2-40B4-BE49-F238E27FC236}">
                <a16:creationId xmlns:a16="http://schemas.microsoft.com/office/drawing/2014/main" id="{A02017E0-4559-0233-3009-9B353C6C88E2}"/>
              </a:ext>
            </a:extLst>
          </p:cNvPr>
          <p:cNvSpPr>
            <a:spLocks noGrp="1"/>
          </p:cNvSpPr>
          <p:nvPr>
            <p:ph sz="half" idx="2"/>
          </p:nvPr>
        </p:nvSpPr>
        <p:spPr>
          <a:xfrm>
            <a:off x="914400" y="1450428"/>
            <a:ext cx="5181600" cy="4726535"/>
          </a:xfrm>
        </p:spPr>
        <p:txBody>
          <a:bodyPr/>
          <a:lstStyle/>
          <a:p>
            <a:endParaRPr lang="en-ZA" dirty="0"/>
          </a:p>
        </p:txBody>
      </p:sp>
      <p:sp>
        <p:nvSpPr>
          <p:cNvPr id="15" name="TextBox 14">
            <a:extLst>
              <a:ext uri="{FF2B5EF4-FFF2-40B4-BE49-F238E27FC236}">
                <a16:creationId xmlns:a16="http://schemas.microsoft.com/office/drawing/2014/main" id="{A2FED97C-0657-7DF8-A441-1C72DE2FD9B8}"/>
              </a:ext>
            </a:extLst>
          </p:cNvPr>
          <p:cNvSpPr txBox="1"/>
          <p:nvPr/>
        </p:nvSpPr>
        <p:spPr>
          <a:xfrm>
            <a:off x="7586794" y="5702057"/>
            <a:ext cx="3728906" cy="246221"/>
          </a:xfrm>
          <a:prstGeom prst="rect">
            <a:avLst/>
          </a:prstGeom>
          <a:noFill/>
        </p:spPr>
        <p:txBody>
          <a:bodyPr wrap="none" rtlCol="0">
            <a:spAutoFit/>
          </a:bodyPr>
          <a:lstStyle/>
          <a:p>
            <a:r>
              <a:rPr lang="en-ZA" sz="1000" dirty="0"/>
              <a:t>NASA  </a:t>
            </a:r>
            <a:r>
              <a:rPr lang="en-ZA" sz="1000" dirty="0">
                <a:hlinkClick r:id="rId3"/>
              </a:rPr>
              <a:t>https://en.m.wikipedia.org/wiki/File:Anvil_convection.jpg</a:t>
            </a:r>
            <a:r>
              <a:rPr lang="en-ZA" sz="1000" dirty="0"/>
              <a:t> </a:t>
            </a:r>
          </a:p>
        </p:txBody>
      </p:sp>
      <p:sp>
        <p:nvSpPr>
          <p:cNvPr id="3" name="TextBox 2">
            <a:extLst>
              <a:ext uri="{FF2B5EF4-FFF2-40B4-BE49-F238E27FC236}">
                <a16:creationId xmlns:a16="http://schemas.microsoft.com/office/drawing/2014/main" id="{C345F139-83FF-B335-7B1B-71B577C9918D}"/>
              </a:ext>
            </a:extLst>
          </p:cNvPr>
          <p:cNvSpPr txBox="1"/>
          <p:nvPr/>
        </p:nvSpPr>
        <p:spPr>
          <a:xfrm>
            <a:off x="6494778" y="5899964"/>
            <a:ext cx="4859022" cy="553998"/>
          </a:xfrm>
          <a:prstGeom prst="rect">
            <a:avLst/>
          </a:prstGeom>
          <a:noFill/>
        </p:spPr>
        <p:txBody>
          <a:bodyPr wrap="none" rtlCol="0">
            <a:spAutoFit/>
          </a:bodyPr>
          <a:lstStyle/>
          <a:p>
            <a:r>
              <a:rPr lang="en-ZA" sz="1000" dirty="0"/>
              <a:t>Image Francois </a:t>
            </a:r>
            <a:r>
              <a:rPr lang="en-ZA" sz="1000" dirty="0" err="1"/>
              <a:t>Loubscer</a:t>
            </a:r>
            <a:r>
              <a:rPr lang="en-ZA" sz="1000" dirty="0"/>
              <a:t>/https://www.dreamstime.com/magdaloubser_info </a:t>
            </a:r>
          </a:p>
          <a:p>
            <a:r>
              <a:rPr lang="en-ZA" sz="1000" u="sng" dirty="0">
                <a:hlinkClick r:id="rId4"/>
              </a:rPr>
              <a:t>https://www.nytimes.com/2020/02/10/climate/lightning-africa-climate-change.html</a:t>
            </a:r>
            <a:endParaRPr lang="en-ZA" sz="1000" dirty="0"/>
          </a:p>
          <a:p>
            <a:endParaRPr lang="en-ZA" sz="1000" dirty="0"/>
          </a:p>
        </p:txBody>
      </p:sp>
      <p:pic>
        <p:nvPicPr>
          <p:cNvPr id="5" name="Picture 4" descr="Africa, a Thunder and Lightning Hot Spot, May See Even More Storms - The  New York Times">
            <a:extLst>
              <a:ext uri="{FF2B5EF4-FFF2-40B4-BE49-F238E27FC236}">
                <a16:creationId xmlns:a16="http://schemas.microsoft.com/office/drawing/2014/main" id="{E2D991A5-CFF3-C95F-89A2-D806433F684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1345" y="1549947"/>
            <a:ext cx="5788800" cy="3859200"/>
          </a:xfrm>
          <a:prstGeom prst="rect">
            <a:avLst/>
          </a:prstGeom>
          <a:noFill/>
          <a:ln>
            <a:noFill/>
          </a:ln>
        </p:spPr>
      </p:pic>
    </p:spTree>
    <p:extLst>
      <p:ext uri="{BB962C8B-B14F-4D97-AF65-F5344CB8AC3E}">
        <p14:creationId xmlns:p14="http://schemas.microsoft.com/office/powerpoint/2010/main" val="3261546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5ABB5-67A8-C774-D256-45D0631602E6}"/>
              </a:ext>
            </a:extLst>
          </p:cNvPr>
          <p:cNvSpPr>
            <a:spLocks noGrp="1"/>
          </p:cNvSpPr>
          <p:nvPr>
            <p:ph type="title"/>
          </p:nvPr>
        </p:nvSpPr>
        <p:spPr/>
        <p:txBody>
          <a:bodyPr/>
          <a:lstStyle/>
          <a:p>
            <a:r>
              <a:rPr lang="en-ZA" dirty="0"/>
              <a:t>Hydraulic jump</a:t>
            </a:r>
          </a:p>
        </p:txBody>
      </p:sp>
      <p:sp>
        <p:nvSpPr>
          <p:cNvPr id="3" name="Content Placeholder 2">
            <a:extLst>
              <a:ext uri="{FF2B5EF4-FFF2-40B4-BE49-F238E27FC236}">
                <a16:creationId xmlns:a16="http://schemas.microsoft.com/office/drawing/2014/main" id="{E6A2B3D6-4C3D-27A5-204C-E731BFFA9301}"/>
              </a:ext>
            </a:extLst>
          </p:cNvPr>
          <p:cNvSpPr>
            <a:spLocks noGrp="1"/>
          </p:cNvSpPr>
          <p:nvPr>
            <p:ph sz="half" idx="1"/>
          </p:nvPr>
        </p:nvSpPr>
        <p:spPr>
          <a:xfrm>
            <a:off x="838200" y="4223587"/>
            <a:ext cx="10271760" cy="2007126"/>
          </a:xfrm>
        </p:spPr>
        <p:txBody>
          <a:bodyPr>
            <a:normAutofit/>
          </a:bodyPr>
          <a:lstStyle/>
          <a:p>
            <a:r>
              <a:rPr lang="en-ZA" dirty="0"/>
              <a:t>Turbulent Large Eddy Simulations </a:t>
            </a:r>
          </a:p>
          <a:p>
            <a:endParaRPr lang="en-ZA" sz="1100" dirty="0"/>
          </a:p>
          <a:p>
            <a:r>
              <a:rPr lang="en-ZA" dirty="0"/>
              <a:t>Breaking gravity waves at the tropopause: Kelvin-Helmholtz</a:t>
            </a:r>
          </a:p>
          <a:p>
            <a:r>
              <a:rPr lang="en-ZA" dirty="0"/>
              <a:t>Hydraulic jump at the tropopause</a:t>
            </a:r>
          </a:p>
          <a:p>
            <a:endParaRPr lang="en-ZA" dirty="0"/>
          </a:p>
        </p:txBody>
      </p:sp>
      <p:sp>
        <p:nvSpPr>
          <p:cNvPr id="5" name="TextBox 4">
            <a:extLst>
              <a:ext uri="{FF2B5EF4-FFF2-40B4-BE49-F238E27FC236}">
                <a16:creationId xmlns:a16="http://schemas.microsoft.com/office/drawing/2014/main" id="{CC67DF45-DCF1-88FF-AD62-1F65F9351199}"/>
              </a:ext>
            </a:extLst>
          </p:cNvPr>
          <p:cNvSpPr txBox="1"/>
          <p:nvPr/>
        </p:nvSpPr>
        <p:spPr>
          <a:xfrm>
            <a:off x="4533201" y="6170430"/>
            <a:ext cx="7225055" cy="400110"/>
          </a:xfrm>
          <a:prstGeom prst="rect">
            <a:avLst/>
          </a:prstGeom>
          <a:noFill/>
        </p:spPr>
        <p:txBody>
          <a:bodyPr wrap="none" rtlCol="0">
            <a:spAutoFit/>
          </a:bodyPr>
          <a:lstStyle/>
          <a:p>
            <a:r>
              <a:rPr lang="en-ZA" sz="1000" dirty="0"/>
              <a:t>Morgan O’Neill, Leigh Orf, Gerald M. </a:t>
            </a:r>
            <a:r>
              <a:rPr lang="en-ZA" sz="1000" dirty="0" err="1"/>
              <a:t>Heymsfield</a:t>
            </a:r>
            <a:r>
              <a:rPr lang="en-ZA" sz="1000" dirty="0"/>
              <a:t>, and Kelton Halbert, Hydraulic jump dynamics above supercell thunderstorms, </a:t>
            </a:r>
          </a:p>
          <a:p>
            <a:r>
              <a:rPr lang="en-ZA" sz="1000" dirty="0"/>
              <a:t>Science 373 (6560) 1248-1251 2021 </a:t>
            </a:r>
            <a:r>
              <a:rPr lang="en-ZA" sz="1000" u="sng" dirty="0">
                <a:hlinkClick r:id="rId2"/>
              </a:rPr>
              <a:t>https://www.science.org/doi/epdf/10.1126/science.abh3857</a:t>
            </a:r>
            <a:r>
              <a:rPr lang="en-ZA" sz="1000" dirty="0"/>
              <a:t> </a:t>
            </a:r>
          </a:p>
        </p:txBody>
      </p:sp>
      <p:pic>
        <p:nvPicPr>
          <p:cNvPr id="6" name="Content Placeholder 5">
            <a:extLst>
              <a:ext uri="{FF2B5EF4-FFF2-40B4-BE49-F238E27FC236}">
                <a16:creationId xmlns:a16="http://schemas.microsoft.com/office/drawing/2014/main" id="{62C7C7BF-60D1-1E0B-31C5-B2805D40F4BF}"/>
              </a:ext>
            </a:extLst>
          </p:cNvPr>
          <p:cNvPicPr>
            <a:picLocks noGrp="1" noChangeAspect="1"/>
          </p:cNvPicPr>
          <p:nvPr>
            <p:ph sz="half" idx="2"/>
          </p:nvPr>
        </p:nvPicPr>
        <p:blipFill>
          <a:blip r:embed="rId3"/>
          <a:srcRect b="49327"/>
          <a:stretch>
            <a:fillRect/>
          </a:stretch>
        </p:blipFill>
        <p:spPr>
          <a:xfrm>
            <a:off x="189904" y="1258526"/>
            <a:ext cx="11568352" cy="2180046"/>
          </a:xfrm>
          <a:prstGeom prst="rect">
            <a:avLst/>
          </a:prstGeom>
        </p:spPr>
      </p:pic>
      <p:pic>
        <p:nvPicPr>
          <p:cNvPr id="8" name="Picture 7">
            <a:extLst>
              <a:ext uri="{FF2B5EF4-FFF2-40B4-BE49-F238E27FC236}">
                <a16:creationId xmlns:a16="http://schemas.microsoft.com/office/drawing/2014/main" id="{8117A61C-61EB-8E8E-50C4-9D79A00D4626}"/>
              </a:ext>
            </a:extLst>
          </p:cNvPr>
          <p:cNvPicPr>
            <a:picLocks noChangeAspect="1"/>
          </p:cNvPicPr>
          <p:nvPr/>
        </p:nvPicPr>
        <p:blipFill>
          <a:blip r:embed="rId4"/>
          <a:stretch>
            <a:fillRect/>
          </a:stretch>
        </p:blipFill>
        <p:spPr>
          <a:xfrm>
            <a:off x="8234906" y="3455925"/>
            <a:ext cx="962336" cy="288000"/>
          </a:xfrm>
          <a:prstGeom prst="rect">
            <a:avLst/>
          </a:prstGeom>
        </p:spPr>
      </p:pic>
      <p:pic>
        <p:nvPicPr>
          <p:cNvPr id="10" name="Picture 9">
            <a:extLst>
              <a:ext uri="{FF2B5EF4-FFF2-40B4-BE49-F238E27FC236}">
                <a16:creationId xmlns:a16="http://schemas.microsoft.com/office/drawing/2014/main" id="{2CD1D9DA-13C7-189E-9208-94E0CC55B046}"/>
              </a:ext>
            </a:extLst>
          </p:cNvPr>
          <p:cNvPicPr>
            <a:picLocks noChangeAspect="1"/>
          </p:cNvPicPr>
          <p:nvPr/>
        </p:nvPicPr>
        <p:blipFill>
          <a:blip r:embed="rId5"/>
          <a:srcRect l="3721" t="7082"/>
          <a:stretch>
            <a:fillRect/>
          </a:stretch>
        </p:blipFill>
        <p:spPr>
          <a:xfrm>
            <a:off x="2226732" y="3289300"/>
            <a:ext cx="1263619" cy="183978"/>
          </a:xfrm>
          <a:prstGeom prst="rect">
            <a:avLst/>
          </a:prstGeom>
        </p:spPr>
      </p:pic>
      <p:sp>
        <p:nvSpPr>
          <p:cNvPr id="4" name="TextBox 3">
            <a:extLst>
              <a:ext uri="{FF2B5EF4-FFF2-40B4-BE49-F238E27FC236}">
                <a16:creationId xmlns:a16="http://schemas.microsoft.com/office/drawing/2014/main" id="{F9257BF0-78BD-0331-3837-FCCB32D414A6}"/>
              </a:ext>
            </a:extLst>
          </p:cNvPr>
          <p:cNvSpPr txBox="1"/>
          <p:nvPr/>
        </p:nvSpPr>
        <p:spPr>
          <a:xfrm>
            <a:off x="751114" y="3523506"/>
            <a:ext cx="3574376" cy="646331"/>
          </a:xfrm>
          <a:prstGeom prst="rect">
            <a:avLst/>
          </a:prstGeom>
          <a:noFill/>
        </p:spPr>
        <p:txBody>
          <a:bodyPr wrap="none" rtlCol="0">
            <a:spAutoFit/>
          </a:bodyPr>
          <a:lstStyle/>
          <a:p>
            <a:r>
              <a:rPr lang="en-ZA" dirty="0"/>
              <a:t>Left : Observation, 24 May 2011</a:t>
            </a:r>
          </a:p>
          <a:p>
            <a:r>
              <a:rPr lang="en-ZA" dirty="0"/>
              <a:t> Doppler Ku-band radar reflectivity</a:t>
            </a:r>
          </a:p>
        </p:txBody>
      </p:sp>
      <p:sp>
        <p:nvSpPr>
          <p:cNvPr id="7" name="TextBox 6">
            <a:extLst>
              <a:ext uri="{FF2B5EF4-FFF2-40B4-BE49-F238E27FC236}">
                <a16:creationId xmlns:a16="http://schemas.microsoft.com/office/drawing/2014/main" id="{61498B5D-2D63-750E-E559-78AD8C73EC6F}"/>
              </a:ext>
            </a:extLst>
          </p:cNvPr>
          <p:cNvSpPr txBox="1"/>
          <p:nvPr/>
        </p:nvSpPr>
        <p:spPr>
          <a:xfrm>
            <a:off x="6576194" y="3708172"/>
            <a:ext cx="2283061" cy="369332"/>
          </a:xfrm>
          <a:prstGeom prst="rect">
            <a:avLst/>
          </a:prstGeom>
          <a:noFill/>
        </p:spPr>
        <p:txBody>
          <a:bodyPr wrap="none" rtlCol="0">
            <a:spAutoFit/>
          </a:bodyPr>
          <a:lstStyle/>
          <a:p>
            <a:r>
              <a:rPr lang="en-ZA" dirty="0"/>
              <a:t>Simulated reflectivity</a:t>
            </a:r>
          </a:p>
        </p:txBody>
      </p:sp>
    </p:spTree>
    <p:extLst>
      <p:ext uri="{BB962C8B-B14F-4D97-AF65-F5344CB8AC3E}">
        <p14:creationId xmlns:p14="http://schemas.microsoft.com/office/powerpoint/2010/main" val="4554869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974B6-BA45-DC31-D0C7-4BBF784B207E}"/>
              </a:ext>
            </a:extLst>
          </p:cNvPr>
          <p:cNvSpPr>
            <a:spLocks noGrp="1"/>
          </p:cNvSpPr>
          <p:nvPr>
            <p:ph type="title"/>
          </p:nvPr>
        </p:nvSpPr>
        <p:spPr/>
        <p:txBody>
          <a:bodyPr/>
          <a:lstStyle/>
          <a:p>
            <a:r>
              <a:rPr lang="en-ZA" dirty="0"/>
              <a:t>Modelling: Antarctica</a:t>
            </a:r>
            <a:br>
              <a:rPr lang="en-ZA" dirty="0"/>
            </a:br>
            <a:r>
              <a:rPr lang="en-ZA" dirty="0"/>
              <a:t>Why Antarctica is important to Africa</a:t>
            </a:r>
          </a:p>
        </p:txBody>
      </p:sp>
      <p:sp>
        <p:nvSpPr>
          <p:cNvPr id="3" name="Content Placeholder 2">
            <a:extLst>
              <a:ext uri="{FF2B5EF4-FFF2-40B4-BE49-F238E27FC236}">
                <a16:creationId xmlns:a16="http://schemas.microsoft.com/office/drawing/2014/main" id="{3856683E-0F9E-76DD-B4E3-8A3B3319A7DB}"/>
              </a:ext>
            </a:extLst>
          </p:cNvPr>
          <p:cNvSpPr>
            <a:spLocks noGrp="1"/>
          </p:cNvSpPr>
          <p:nvPr>
            <p:ph sz="half" idx="1"/>
          </p:nvPr>
        </p:nvSpPr>
        <p:spPr/>
        <p:txBody>
          <a:bodyPr/>
          <a:lstStyle/>
          <a:p>
            <a:pPr marL="457200" indent="-457200">
              <a:buFont typeface="Arial" panose="020B0604020202020204" pitchFamily="34" charset="0"/>
              <a:buChar char="•"/>
            </a:pPr>
            <a:r>
              <a:rPr lang="en-GB" dirty="0"/>
              <a:t>measurable southwards trend in the tracks of extratropical storms</a:t>
            </a:r>
          </a:p>
        </p:txBody>
      </p:sp>
      <p:sp>
        <p:nvSpPr>
          <p:cNvPr id="5" name="TextBox 4">
            <a:extLst>
              <a:ext uri="{FF2B5EF4-FFF2-40B4-BE49-F238E27FC236}">
                <a16:creationId xmlns:a16="http://schemas.microsoft.com/office/drawing/2014/main" id="{DA13FC2C-6578-F25B-98F2-886F30CCC84D}"/>
              </a:ext>
            </a:extLst>
          </p:cNvPr>
          <p:cNvSpPr txBox="1"/>
          <p:nvPr/>
        </p:nvSpPr>
        <p:spPr>
          <a:xfrm>
            <a:off x="5951359" y="6205982"/>
            <a:ext cx="5402441" cy="400110"/>
          </a:xfrm>
          <a:prstGeom prst="rect">
            <a:avLst/>
          </a:prstGeom>
          <a:noFill/>
        </p:spPr>
        <p:txBody>
          <a:bodyPr wrap="none" rtlCol="0">
            <a:spAutoFit/>
          </a:bodyPr>
          <a:lstStyle/>
          <a:p>
            <a:r>
              <a:rPr lang="en-GB" sz="1000" dirty="0"/>
              <a:t>Scholes, R.J., Engelbrecht, F. and Vogel, C., 2020,,  </a:t>
            </a:r>
          </a:p>
          <a:p>
            <a:r>
              <a:rPr lang="en-GB" sz="1000" u="sng" dirty="0">
                <a:hlinkClick r:id="rId2"/>
              </a:rPr>
              <a:t>https://www.safsc.org.za/wp-content/uploads/2020/06/Climate-Science-Doc_June-2020.pdf</a:t>
            </a:r>
            <a:r>
              <a:rPr lang="en-GB" sz="1000" dirty="0"/>
              <a:t>  </a:t>
            </a:r>
            <a:endParaRPr lang="en-ZA" sz="1000" dirty="0"/>
          </a:p>
        </p:txBody>
      </p:sp>
      <p:pic>
        <p:nvPicPr>
          <p:cNvPr id="6" name="Content Placeholder 5">
            <a:extLst>
              <a:ext uri="{FF2B5EF4-FFF2-40B4-BE49-F238E27FC236}">
                <a16:creationId xmlns:a16="http://schemas.microsoft.com/office/drawing/2014/main" id="{F930765F-80C4-846C-A4DF-ABD325CF93D6}"/>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51961"/>
          <a:stretch>
            <a:fillRect/>
          </a:stretch>
        </p:blipFill>
        <p:spPr bwMode="auto">
          <a:xfrm>
            <a:off x="7087869" y="587695"/>
            <a:ext cx="3817620" cy="4506463"/>
          </a:xfrm>
          <a:prstGeom prst="rect">
            <a:avLst/>
          </a:prstGeom>
          <a:noFill/>
          <a:ln>
            <a:noFill/>
          </a:ln>
        </p:spPr>
      </p:pic>
      <p:pic>
        <p:nvPicPr>
          <p:cNvPr id="9" name="Content Placeholder 5">
            <a:extLst>
              <a:ext uri="{FF2B5EF4-FFF2-40B4-BE49-F238E27FC236}">
                <a16:creationId xmlns:a16="http://schemas.microsoft.com/office/drawing/2014/main" id="{F930765F-80C4-846C-A4DF-ABD325CF93D6}"/>
              </a:ext>
            </a:extLst>
          </p:cNvPr>
          <p:cNvPicPr>
            <a:picLocks noChangeAspect="1"/>
          </p:cNvPicPr>
          <p:nvPr/>
        </p:nvPicPr>
        <p:blipFill>
          <a:blip r:embed="rId3" cstate="print">
            <a:extLst>
              <a:ext uri="{28A0092B-C50C-407E-A947-70E740481C1C}">
                <a14:useLocalDpi xmlns:a14="http://schemas.microsoft.com/office/drawing/2010/main" val="0"/>
              </a:ext>
            </a:extLst>
          </a:blip>
          <a:srcRect t="86864" r="47917"/>
          <a:stretch>
            <a:fillRect/>
          </a:stretch>
        </p:blipFill>
        <p:spPr bwMode="auto">
          <a:xfrm>
            <a:off x="7466330" y="5214581"/>
            <a:ext cx="2698750" cy="385981"/>
          </a:xfrm>
          <a:prstGeom prst="rect">
            <a:avLst/>
          </a:prstGeom>
          <a:noFill/>
          <a:ln>
            <a:noFill/>
          </a:ln>
        </p:spPr>
      </p:pic>
      <p:sp>
        <p:nvSpPr>
          <p:cNvPr id="10" name="TextBox 9">
            <a:extLst>
              <a:ext uri="{FF2B5EF4-FFF2-40B4-BE49-F238E27FC236}">
                <a16:creationId xmlns:a16="http://schemas.microsoft.com/office/drawing/2014/main" id="{BB864D52-46DB-E05C-1B71-21CB596F61CA}"/>
              </a:ext>
            </a:extLst>
          </p:cNvPr>
          <p:cNvSpPr txBox="1"/>
          <p:nvPr/>
        </p:nvSpPr>
        <p:spPr>
          <a:xfrm>
            <a:off x="7290764" y="5629581"/>
            <a:ext cx="3411831" cy="461665"/>
          </a:xfrm>
          <a:prstGeom prst="rect">
            <a:avLst/>
          </a:prstGeom>
          <a:noFill/>
          <a:ln>
            <a:solidFill>
              <a:schemeClr val="tx2">
                <a:lumMod val="75000"/>
                <a:lumOff val="25000"/>
              </a:schemeClr>
            </a:solidFill>
          </a:ln>
        </p:spPr>
        <p:txBody>
          <a:bodyPr wrap="none" rtlCol="0">
            <a:spAutoFit/>
          </a:bodyPr>
          <a:lstStyle/>
          <a:p>
            <a:r>
              <a:rPr lang="en-ZA" sz="1200" dirty="0"/>
              <a:t>Less frequent storms            More frequent storms</a:t>
            </a:r>
          </a:p>
          <a:p>
            <a:pPr algn="ctr"/>
            <a:r>
              <a:rPr lang="en-ZA" sz="1200" b="1" dirty="0"/>
              <a:t>Number Density   per unit area  per month</a:t>
            </a:r>
          </a:p>
        </p:txBody>
      </p:sp>
      <p:sp>
        <p:nvSpPr>
          <p:cNvPr id="11" name="Rectangle 10">
            <a:extLst>
              <a:ext uri="{FF2B5EF4-FFF2-40B4-BE49-F238E27FC236}">
                <a16:creationId xmlns:a16="http://schemas.microsoft.com/office/drawing/2014/main" id="{3CDB943B-6F5D-0C61-CE7C-00F0FBAA1DB7}"/>
              </a:ext>
            </a:extLst>
          </p:cNvPr>
          <p:cNvSpPr/>
          <p:nvPr/>
        </p:nvSpPr>
        <p:spPr>
          <a:xfrm>
            <a:off x="8703363" y="4543159"/>
            <a:ext cx="1075637" cy="4372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9787290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171EF-12FD-1D13-FCA5-CF5DE0D2FEED}"/>
              </a:ext>
            </a:extLst>
          </p:cNvPr>
          <p:cNvSpPr>
            <a:spLocks noGrp="1"/>
          </p:cNvSpPr>
          <p:nvPr>
            <p:ph type="title"/>
          </p:nvPr>
        </p:nvSpPr>
        <p:spPr/>
        <p:txBody>
          <a:bodyPr/>
          <a:lstStyle/>
          <a:p>
            <a:r>
              <a:rPr lang="en-ZA" dirty="0"/>
              <a:t>Sea ice dynamics: Antarctic research</a:t>
            </a:r>
          </a:p>
        </p:txBody>
      </p:sp>
      <p:sp>
        <p:nvSpPr>
          <p:cNvPr id="4" name="Content Placeholder 3">
            <a:extLst>
              <a:ext uri="{FF2B5EF4-FFF2-40B4-BE49-F238E27FC236}">
                <a16:creationId xmlns:a16="http://schemas.microsoft.com/office/drawing/2014/main" id="{B315B33A-FEE2-D4D4-BE5B-EF9817458CAE}"/>
              </a:ext>
            </a:extLst>
          </p:cNvPr>
          <p:cNvSpPr>
            <a:spLocks noGrp="1"/>
          </p:cNvSpPr>
          <p:nvPr>
            <p:ph sz="half" idx="2"/>
          </p:nvPr>
        </p:nvSpPr>
        <p:spPr>
          <a:xfrm>
            <a:off x="838200" y="1471693"/>
            <a:ext cx="3776330" cy="4875944"/>
          </a:xfrm>
        </p:spPr>
        <p:txBody>
          <a:bodyPr>
            <a:normAutofit/>
          </a:bodyPr>
          <a:lstStyle/>
          <a:p>
            <a:endParaRPr lang="en-ZA" sz="2000" dirty="0"/>
          </a:p>
          <a:p>
            <a:r>
              <a:rPr lang="en-ZA" sz="2000" dirty="0"/>
              <a:t>SANAP South African National Antarctic Programme</a:t>
            </a:r>
          </a:p>
          <a:p>
            <a:r>
              <a:rPr lang="en-ZA" sz="2000" dirty="0" err="1"/>
              <a:t>MARiS</a:t>
            </a:r>
            <a:r>
              <a:rPr lang="en-ZA" sz="2000" dirty="0"/>
              <a:t>  Marine and Antarctic Research Centre for Innovation and Sustainability UCT</a:t>
            </a:r>
          </a:p>
        </p:txBody>
      </p:sp>
      <p:pic>
        <p:nvPicPr>
          <p:cNvPr id="6" name="Picture 5" descr="A boat in the ice&#10;&#10;AI-generated content may be incorrect.">
            <a:extLst>
              <a:ext uri="{FF2B5EF4-FFF2-40B4-BE49-F238E27FC236}">
                <a16:creationId xmlns:a16="http://schemas.microsoft.com/office/drawing/2014/main" id="{6464227C-191C-CDF1-077E-88C6D6E8A8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0856" y="938618"/>
            <a:ext cx="7471144" cy="4980763"/>
          </a:xfrm>
          <a:prstGeom prst="rect">
            <a:avLst/>
          </a:prstGeom>
        </p:spPr>
      </p:pic>
    </p:spTree>
    <p:extLst>
      <p:ext uri="{BB962C8B-B14F-4D97-AF65-F5344CB8AC3E}">
        <p14:creationId xmlns:p14="http://schemas.microsoft.com/office/powerpoint/2010/main" val="15784652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F4DDA-51A9-815E-8A26-082D006C0CCC}"/>
              </a:ext>
            </a:extLst>
          </p:cNvPr>
          <p:cNvSpPr>
            <a:spLocks noGrp="1"/>
          </p:cNvSpPr>
          <p:nvPr>
            <p:ph type="title"/>
          </p:nvPr>
        </p:nvSpPr>
        <p:spPr/>
        <p:txBody>
          <a:bodyPr/>
          <a:lstStyle/>
          <a:p>
            <a:r>
              <a:rPr lang="en-ZA" dirty="0"/>
              <a:t>Sea ice dynamics [11]</a:t>
            </a:r>
          </a:p>
        </p:txBody>
      </p:sp>
      <p:sp>
        <p:nvSpPr>
          <p:cNvPr id="3" name="Content Placeholder 2">
            <a:extLst>
              <a:ext uri="{FF2B5EF4-FFF2-40B4-BE49-F238E27FC236}">
                <a16:creationId xmlns:a16="http://schemas.microsoft.com/office/drawing/2014/main" id="{0ADAAD8C-E3FB-EBFA-8DA0-0357CAEB8C49}"/>
              </a:ext>
            </a:extLst>
          </p:cNvPr>
          <p:cNvSpPr>
            <a:spLocks noGrp="1"/>
          </p:cNvSpPr>
          <p:nvPr>
            <p:ph sz="half" idx="1"/>
          </p:nvPr>
        </p:nvSpPr>
        <p:spPr/>
        <p:txBody>
          <a:bodyPr/>
          <a:lstStyle/>
          <a:p>
            <a:r>
              <a:rPr lang="en-ZA" dirty="0"/>
              <a:t>Scales</a:t>
            </a:r>
          </a:p>
        </p:txBody>
      </p:sp>
      <p:sp>
        <p:nvSpPr>
          <p:cNvPr id="4" name="Content Placeholder 3">
            <a:extLst>
              <a:ext uri="{FF2B5EF4-FFF2-40B4-BE49-F238E27FC236}">
                <a16:creationId xmlns:a16="http://schemas.microsoft.com/office/drawing/2014/main" id="{1E87D3BA-0801-C298-1C7F-E27B2F2FA871}"/>
              </a:ext>
            </a:extLst>
          </p:cNvPr>
          <p:cNvSpPr>
            <a:spLocks noGrp="1"/>
          </p:cNvSpPr>
          <p:nvPr>
            <p:ph sz="half" idx="2"/>
          </p:nvPr>
        </p:nvSpPr>
        <p:spPr/>
        <p:txBody>
          <a:bodyPr/>
          <a:lstStyle/>
          <a:p>
            <a:endParaRPr lang="en-ZA" dirty="0"/>
          </a:p>
        </p:txBody>
      </p:sp>
      <p:pic>
        <p:nvPicPr>
          <p:cNvPr id="8" name="Picture 7">
            <a:extLst>
              <a:ext uri="{FF2B5EF4-FFF2-40B4-BE49-F238E27FC236}">
                <a16:creationId xmlns:a16="http://schemas.microsoft.com/office/drawing/2014/main" id="{44E59F84-2AC6-AF97-689D-C33193F54E57}"/>
              </a:ext>
            </a:extLst>
          </p:cNvPr>
          <p:cNvPicPr>
            <a:picLocks noChangeAspect="1"/>
          </p:cNvPicPr>
          <p:nvPr/>
        </p:nvPicPr>
        <p:blipFill>
          <a:blip r:embed="rId3"/>
          <a:stretch>
            <a:fillRect/>
          </a:stretch>
        </p:blipFill>
        <p:spPr>
          <a:xfrm>
            <a:off x="375811" y="2383286"/>
            <a:ext cx="6106377" cy="4458322"/>
          </a:xfrm>
          <a:prstGeom prst="rect">
            <a:avLst/>
          </a:prstGeom>
        </p:spPr>
      </p:pic>
      <p:pic>
        <p:nvPicPr>
          <p:cNvPr id="10" name="Picture 9">
            <a:extLst>
              <a:ext uri="{FF2B5EF4-FFF2-40B4-BE49-F238E27FC236}">
                <a16:creationId xmlns:a16="http://schemas.microsoft.com/office/drawing/2014/main" id="{3DC33700-DE19-B758-969F-B4612FE6F22B}"/>
              </a:ext>
            </a:extLst>
          </p:cNvPr>
          <p:cNvPicPr>
            <a:picLocks noChangeAspect="1"/>
          </p:cNvPicPr>
          <p:nvPr/>
        </p:nvPicPr>
        <p:blipFill>
          <a:blip r:embed="rId4"/>
          <a:stretch>
            <a:fillRect/>
          </a:stretch>
        </p:blipFill>
        <p:spPr>
          <a:xfrm>
            <a:off x="6944577" y="2097222"/>
            <a:ext cx="5111827" cy="3475822"/>
          </a:xfrm>
          <a:prstGeom prst="rect">
            <a:avLst/>
          </a:prstGeom>
        </p:spPr>
      </p:pic>
      <p:sp>
        <p:nvSpPr>
          <p:cNvPr id="5" name="Rectangle 4">
            <a:extLst>
              <a:ext uri="{FF2B5EF4-FFF2-40B4-BE49-F238E27FC236}">
                <a16:creationId xmlns:a16="http://schemas.microsoft.com/office/drawing/2014/main" id="{513D668F-703B-26F1-C1DE-00D1D98737F0}"/>
              </a:ext>
            </a:extLst>
          </p:cNvPr>
          <p:cNvSpPr/>
          <p:nvPr/>
        </p:nvSpPr>
        <p:spPr>
          <a:xfrm>
            <a:off x="2708910" y="2383286"/>
            <a:ext cx="1725930" cy="26687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ectangle 5">
            <a:extLst>
              <a:ext uri="{FF2B5EF4-FFF2-40B4-BE49-F238E27FC236}">
                <a16:creationId xmlns:a16="http://schemas.microsoft.com/office/drawing/2014/main" id="{C35AC238-EB03-F2F2-0516-3953B366E547}"/>
              </a:ext>
            </a:extLst>
          </p:cNvPr>
          <p:cNvSpPr/>
          <p:nvPr/>
        </p:nvSpPr>
        <p:spPr>
          <a:xfrm>
            <a:off x="4462362" y="2383286"/>
            <a:ext cx="2172226" cy="42232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Rectangle 6">
            <a:extLst>
              <a:ext uri="{FF2B5EF4-FFF2-40B4-BE49-F238E27FC236}">
                <a16:creationId xmlns:a16="http://schemas.microsoft.com/office/drawing/2014/main" id="{A442A4C4-E6CB-222B-58B8-46FB80B45738}"/>
              </a:ext>
            </a:extLst>
          </p:cNvPr>
          <p:cNvSpPr/>
          <p:nvPr/>
        </p:nvSpPr>
        <p:spPr>
          <a:xfrm flipH="1">
            <a:off x="375809" y="3634282"/>
            <a:ext cx="2333099" cy="12806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Rectangle 8">
            <a:extLst>
              <a:ext uri="{FF2B5EF4-FFF2-40B4-BE49-F238E27FC236}">
                <a16:creationId xmlns:a16="http://schemas.microsoft.com/office/drawing/2014/main" id="{D415F4C6-D01F-302B-DAF8-0E96357631E8}"/>
              </a:ext>
            </a:extLst>
          </p:cNvPr>
          <p:cNvSpPr/>
          <p:nvPr/>
        </p:nvSpPr>
        <p:spPr>
          <a:xfrm flipH="1">
            <a:off x="375808" y="4914900"/>
            <a:ext cx="4002729" cy="16916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TextBox 10">
            <a:extLst>
              <a:ext uri="{FF2B5EF4-FFF2-40B4-BE49-F238E27FC236}">
                <a16:creationId xmlns:a16="http://schemas.microsoft.com/office/drawing/2014/main" id="{6CD5B4A2-2296-0D10-BD81-8AAEFF05BE0B}"/>
              </a:ext>
            </a:extLst>
          </p:cNvPr>
          <p:cNvSpPr txBox="1"/>
          <p:nvPr/>
        </p:nvSpPr>
        <p:spPr>
          <a:xfrm>
            <a:off x="6744861" y="6509286"/>
            <a:ext cx="5363969" cy="400110"/>
          </a:xfrm>
          <a:prstGeom prst="rect">
            <a:avLst/>
          </a:prstGeom>
          <a:noFill/>
        </p:spPr>
        <p:txBody>
          <a:bodyPr wrap="none" rtlCol="0">
            <a:spAutoFit/>
          </a:bodyPr>
          <a:lstStyle/>
          <a:p>
            <a:r>
              <a:rPr lang="en-ZA" sz="1000" dirty="0"/>
              <a:t>Paul et al. Sea ice mechanics Computer Methods in Material Science 2023, vol. 23, no. 3, 5–54</a:t>
            </a:r>
          </a:p>
          <a:p>
            <a:r>
              <a:rPr lang="en-ZA" sz="1000" dirty="0">
                <a:hlinkClick r:id="rId5"/>
              </a:rPr>
              <a:t>https://doi.org/10.7494/cmms.2023.3.0816</a:t>
            </a:r>
            <a:r>
              <a:rPr lang="en-ZA" sz="1000" dirty="0"/>
              <a:t> </a:t>
            </a:r>
          </a:p>
        </p:txBody>
      </p:sp>
    </p:spTree>
    <p:extLst>
      <p:ext uri="{BB962C8B-B14F-4D97-AF65-F5344CB8AC3E}">
        <p14:creationId xmlns:p14="http://schemas.microsoft.com/office/powerpoint/2010/main" val="1827011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D3379-838E-780B-0E0C-3B77805432B7}"/>
              </a:ext>
            </a:extLst>
          </p:cNvPr>
          <p:cNvSpPr>
            <a:spLocks noGrp="1"/>
          </p:cNvSpPr>
          <p:nvPr>
            <p:ph type="title"/>
          </p:nvPr>
        </p:nvSpPr>
        <p:spPr/>
        <p:txBody>
          <a:bodyPr/>
          <a:lstStyle/>
          <a:p>
            <a:r>
              <a:rPr lang="en-ZA" dirty="0"/>
              <a:t>Introduction</a:t>
            </a:r>
          </a:p>
        </p:txBody>
      </p:sp>
      <p:sp>
        <p:nvSpPr>
          <p:cNvPr id="3" name="Content Placeholder 2">
            <a:extLst>
              <a:ext uri="{FF2B5EF4-FFF2-40B4-BE49-F238E27FC236}">
                <a16:creationId xmlns:a16="http://schemas.microsoft.com/office/drawing/2014/main" id="{F7840142-CE9E-7072-8F38-B86261FF19AE}"/>
              </a:ext>
            </a:extLst>
          </p:cNvPr>
          <p:cNvSpPr>
            <a:spLocks noGrp="1"/>
          </p:cNvSpPr>
          <p:nvPr>
            <p:ph idx="1"/>
          </p:nvPr>
        </p:nvSpPr>
        <p:spPr/>
        <p:txBody>
          <a:bodyPr>
            <a:normAutofit fontScale="85000" lnSpcReduction="20000"/>
          </a:bodyPr>
          <a:lstStyle/>
          <a:p>
            <a:r>
              <a:rPr lang="en-US" dirty="0"/>
              <a:t>Physics is well embedded in climate and sustainability science.</a:t>
            </a:r>
          </a:p>
          <a:p>
            <a:pPr marL="457200" indent="-457200">
              <a:buFont typeface="Arial" panose="020B0604020202020204" pitchFamily="34" charset="0"/>
              <a:buChar char="•"/>
            </a:pPr>
            <a:r>
              <a:rPr lang="en-US" dirty="0"/>
              <a:t>All existing research in the region is acknowledged; this is not a review</a:t>
            </a:r>
          </a:p>
          <a:p>
            <a:pPr marL="457200" indent="-457200">
              <a:buFont typeface="Arial" panose="020B0604020202020204" pitchFamily="34" charset="0"/>
              <a:buChar char="•"/>
            </a:pPr>
            <a:r>
              <a:rPr lang="en-US" dirty="0"/>
              <a:t>Institutes, departments, scientists and companies are respectfully acknowledged but very few are mentioned.</a:t>
            </a:r>
          </a:p>
          <a:p>
            <a:endParaRPr lang="en-US" dirty="0"/>
          </a:p>
          <a:p>
            <a:r>
              <a:rPr lang="en-ZA" dirty="0">
                <a:solidFill>
                  <a:schemeClr val="bg1"/>
                </a:solidFill>
              </a:rPr>
              <a:t>Aims of this work…</a:t>
            </a:r>
            <a:endParaRPr lang="en-US" dirty="0">
              <a:solidFill>
                <a:schemeClr val="bg1"/>
              </a:solidFill>
            </a:endParaRPr>
          </a:p>
          <a:p>
            <a:pPr marL="514350" indent="-514350">
              <a:buAutoNum type="arabicPeriod"/>
            </a:pPr>
            <a:r>
              <a:rPr lang="en-US" dirty="0">
                <a:solidFill>
                  <a:schemeClr val="bg1"/>
                </a:solidFill>
              </a:rPr>
              <a:t>show the expanding roles of physics </a:t>
            </a:r>
          </a:p>
          <a:p>
            <a:pPr marL="514350" indent="-514350">
              <a:buAutoNum type="arabicPeriod"/>
            </a:pPr>
            <a:r>
              <a:rPr lang="en-US" dirty="0">
                <a:solidFill>
                  <a:schemeClr val="bg1"/>
                </a:solidFill>
              </a:rPr>
              <a:t>provide a few examples relevant to Southern Africa in the global context</a:t>
            </a:r>
          </a:p>
          <a:p>
            <a:pPr marL="514350" indent="-514350">
              <a:buAutoNum type="arabicPeriod"/>
            </a:pPr>
            <a:endParaRPr lang="en-US" dirty="0">
              <a:solidFill>
                <a:schemeClr val="bg1"/>
              </a:solidFill>
            </a:endParaRPr>
          </a:p>
          <a:p>
            <a:pPr marL="457200" indent="-457200">
              <a:buFont typeface="Arial" panose="020B0604020202020204" pitchFamily="34" charset="0"/>
              <a:buChar char="•"/>
            </a:pPr>
            <a:r>
              <a:rPr lang="en-US" dirty="0">
                <a:solidFill>
                  <a:schemeClr val="bg1"/>
                </a:solidFill>
              </a:rPr>
              <a:t>Highlight: less frequently mentioned aspects of the role of physics as a basic or fundamental science</a:t>
            </a:r>
          </a:p>
          <a:p>
            <a:pPr marL="457200" indent="-457200">
              <a:buFont typeface="Arial" panose="020B0604020202020204" pitchFamily="34" charset="0"/>
              <a:buChar char="•"/>
            </a:pPr>
            <a:r>
              <a:rPr lang="en-US" dirty="0">
                <a:solidFill>
                  <a:schemeClr val="bg1"/>
                </a:solidFill>
              </a:rPr>
              <a:t>Seek: a systematic way of finding gaps by linking physics to climate and sustainability science</a:t>
            </a:r>
          </a:p>
          <a:p>
            <a:pPr marL="514350" indent="-514350">
              <a:buAutoNum type="arabicPeriod"/>
            </a:pPr>
            <a:endParaRPr lang="en-ZA" dirty="0"/>
          </a:p>
        </p:txBody>
      </p:sp>
    </p:spTree>
    <p:extLst>
      <p:ext uri="{BB962C8B-B14F-4D97-AF65-F5344CB8AC3E}">
        <p14:creationId xmlns:p14="http://schemas.microsoft.com/office/powerpoint/2010/main" val="34129257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E44F4-EEA3-C9A2-C2E3-BF3201DF4FB6}"/>
              </a:ext>
            </a:extLst>
          </p:cNvPr>
          <p:cNvSpPr>
            <a:spLocks noGrp="1"/>
          </p:cNvSpPr>
          <p:nvPr>
            <p:ph type="title"/>
          </p:nvPr>
        </p:nvSpPr>
        <p:spPr/>
        <p:txBody>
          <a:bodyPr/>
          <a:lstStyle/>
          <a:p>
            <a:r>
              <a:rPr lang="en-ZA" dirty="0"/>
              <a:t>Drifting ice data stations</a:t>
            </a:r>
          </a:p>
        </p:txBody>
      </p:sp>
      <p:sp>
        <p:nvSpPr>
          <p:cNvPr id="3" name="Content Placeholder 2">
            <a:extLst>
              <a:ext uri="{FF2B5EF4-FFF2-40B4-BE49-F238E27FC236}">
                <a16:creationId xmlns:a16="http://schemas.microsoft.com/office/drawing/2014/main" id="{71B0CB01-9762-B48F-8FDF-23A7072CF79A}"/>
              </a:ext>
            </a:extLst>
          </p:cNvPr>
          <p:cNvSpPr>
            <a:spLocks noGrp="1"/>
          </p:cNvSpPr>
          <p:nvPr>
            <p:ph sz="half" idx="1"/>
          </p:nvPr>
        </p:nvSpPr>
        <p:spPr>
          <a:xfrm>
            <a:off x="782124" y="1789920"/>
            <a:ext cx="5181600" cy="4726535"/>
          </a:xfrm>
        </p:spPr>
        <p:txBody>
          <a:bodyPr>
            <a:normAutofit lnSpcReduction="10000"/>
          </a:bodyPr>
          <a:lstStyle/>
          <a:p>
            <a:endParaRPr lang="en-ZA" dirty="0"/>
          </a:p>
          <a:p>
            <a:endParaRPr lang="en-ZA" dirty="0"/>
          </a:p>
          <a:p>
            <a:endParaRPr lang="en-ZA" dirty="0"/>
          </a:p>
          <a:p>
            <a:endParaRPr lang="en-ZA" dirty="0"/>
          </a:p>
          <a:p>
            <a:endParaRPr lang="en-ZA" dirty="0"/>
          </a:p>
          <a:p>
            <a:endParaRPr lang="en-ZA" dirty="0"/>
          </a:p>
          <a:p>
            <a:endParaRPr lang="en-ZA" dirty="0"/>
          </a:p>
          <a:p>
            <a:pPr marL="457200" indent="-457200">
              <a:buFont typeface="Arial" panose="020B0604020202020204" pitchFamily="34" charset="0"/>
              <a:buChar char="•"/>
            </a:pPr>
            <a:r>
              <a:rPr lang="en-ZA" dirty="0"/>
              <a:t>Ice drift</a:t>
            </a:r>
          </a:p>
          <a:p>
            <a:pPr marL="457200" indent="-457200">
              <a:buFont typeface="Arial" panose="020B0604020202020204" pitchFamily="34" charset="0"/>
              <a:buChar char="•"/>
            </a:pPr>
            <a:r>
              <a:rPr lang="en-ZA" dirty="0"/>
              <a:t>Core samples</a:t>
            </a:r>
          </a:p>
          <a:p>
            <a:pPr marL="457200" indent="-457200">
              <a:buFont typeface="Arial" panose="020B0604020202020204" pitchFamily="34" charset="0"/>
              <a:buChar char="•"/>
            </a:pPr>
            <a:r>
              <a:rPr lang="en-ZA" dirty="0"/>
              <a:t>Biogeochemical samples</a:t>
            </a:r>
          </a:p>
        </p:txBody>
      </p:sp>
      <p:sp>
        <p:nvSpPr>
          <p:cNvPr id="4" name="Content Placeholder 3">
            <a:extLst>
              <a:ext uri="{FF2B5EF4-FFF2-40B4-BE49-F238E27FC236}">
                <a16:creationId xmlns:a16="http://schemas.microsoft.com/office/drawing/2014/main" id="{93E70A9B-D108-79E3-538C-279E6B4B2EC2}"/>
              </a:ext>
            </a:extLst>
          </p:cNvPr>
          <p:cNvSpPr>
            <a:spLocks noGrp="1"/>
          </p:cNvSpPr>
          <p:nvPr>
            <p:ph sz="half" idx="2"/>
          </p:nvPr>
        </p:nvSpPr>
        <p:spPr/>
        <p:txBody>
          <a:bodyPr>
            <a:normAutofit lnSpcReduction="10000"/>
          </a:bodyPr>
          <a:lstStyle/>
          <a:p>
            <a:endParaRPr lang="en-ZA" dirty="0"/>
          </a:p>
        </p:txBody>
      </p:sp>
      <p:pic>
        <p:nvPicPr>
          <p:cNvPr id="6" name="Picture 5">
            <a:extLst>
              <a:ext uri="{FF2B5EF4-FFF2-40B4-BE49-F238E27FC236}">
                <a16:creationId xmlns:a16="http://schemas.microsoft.com/office/drawing/2014/main" id="{F4CAD7C3-955D-85B5-2940-D27E53FDBAE9}"/>
              </a:ext>
            </a:extLst>
          </p:cNvPr>
          <p:cNvPicPr>
            <a:picLocks noChangeAspect="1"/>
          </p:cNvPicPr>
          <p:nvPr/>
        </p:nvPicPr>
        <p:blipFill>
          <a:blip r:embed="rId2"/>
          <a:stretch>
            <a:fillRect/>
          </a:stretch>
        </p:blipFill>
        <p:spPr>
          <a:xfrm>
            <a:off x="839521" y="1530934"/>
            <a:ext cx="5332679" cy="3340516"/>
          </a:xfrm>
          <a:prstGeom prst="rect">
            <a:avLst/>
          </a:prstGeom>
        </p:spPr>
      </p:pic>
      <p:pic>
        <p:nvPicPr>
          <p:cNvPr id="10" name="Picture 9">
            <a:extLst>
              <a:ext uri="{FF2B5EF4-FFF2-40B4-BE49-F238E27FC236}">
                <a16:creationId xmlns:a16="http://schemas.microsoft.com/office/drawing/2014/main" id="{156236F6-5E54-80CA-0009-FEDC526C036D}"/>
              </a:ext>
            </a:extLst>
          </p:cNvPr>
          <p:cNvPicPr>
            <a:picLocks noChangeAspect="1"/>
          </p:cNvPicPr>
          <p:nvPr/>
        </p:nvPicPr>
        <p:blipFill>
          <a:blip r:embed="rId3"/>
          <a:stretch>
            <a:fillRect/>
          </a:stretch>
        </p:blipFill>
        <p:spPr>
          <a:xfrm>
            <a:off x="6324600" y="1250823"/>
            <a:ext cx="3045600" cy="2543054"/>
          </a:xfrm>
          <a:prstGeom prst="rect">
            <a:avLst/>
          </a:prstGeom>
        </p:spPr>
      </p:pic>
      <p:pic>
        <p:nvPicPr>
          <p:cNvPr id="12" name="Picture 11">
            <a:extLst>
              <a:ext uri="{FF2B5EF4-FFF2-40B4-BE49-F238E27FC236}">
                <a16:creationId xmlns:a16="http://schemas.microsoft.com/office/drawing/2014/main" id="{3685DC71-618B-1801-876C-889DF7486D6F}"/>
              </a:ext>
            </a:extLst>
          </p:cNvPr>
          <p:cNvPicPr>
            <a:picLocks noChangeAspect="1"/>
          </p:cNvPicPr>
          <p:nvPr/>
        </p:nvPicPr>
        <p:blipFill>
          <a:blip r:embed="rId4"/>
          <a:stretch>
            <a:fillRect/>
          </a:stretch>
        </p:blipFill>
        <p:spPr>
          <a:xfrm>
            <a:off x="6326452" y="3946411"/>
            <a:ext cx="3043748" cy="2520000"/>
          </a:xfrm>
          <a:prstGeom prst="rect">
            <a:avLst/>
          </a:prstGeom>
        </p:spPr>
      </p:pic>
      <p:cxnSp>
        <p:nvCxnSpPr>
          <p:cNvPr id="14" name="Straight Arrow Connector 13">
            <a:extLst>
              <a:ext uri="{FF2B5EF4-FFF2-40B4-BE49-F238E27FC236}">
                <a16:creationId xmlns:a16="http://schemas.microsoft.com/office/drawing/2014/main" id="{FEE86ACB-F516-118E-16C5-8CA4FA802B12}"/>
              </a:ext>
            </a:extLst>
          </p:cNvPr>
          <p:cNvCxnSpPr/>
          <p:nvPr/>
        </p:nvCxnSpPr>
        <p:spPr>
          <a:xfrm flipH="1">
            <a:off x="3598223" y="2562462"/>
            <a:ext cx="2631374" cy="52960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FB603B62-87B5-1950-C62D-5E9A21FD06F4}"/>
              </a:ext>
            </a:extLst>
          </p:cNvPr>
          <p:cNvCxnSpPr>
            <a:cxnSpLocks/>
          </p:cNvCxnSpPr>
          <p:nvPr/>
        </p:nvCxnSpPr>
        <p:spPr>
          <a:xfrm flipH="1" flipV="1">
            <a:off x="3593990" y="3122010"/>
            <a:ext cx="2728229" cy="204418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2B8DF8A3-5C19-26B2-7B26-87C0587CCA5C}"/>
              </a:ext>
            </a:extLst>
          </p:cNvPr>
          <p:cNvSpPr txBox="1"/>
          <p:nvPr/>
        </p:nvSpPr>
        <p:spPr>
          <a:xfrm>
            <a:off x="6744861" y="6509286"/>
            <a:ext cx="5363969" cy="400110"/>
          </a:xfrm>
          <a:prstGeom prst="rect">
            <a:avLst/>
          </a:prstGeom>
          <a:noFill/>
        </p:spPr>
        <p:txBody>
          <a:bodyPr wrap="none" rtlCol="0">
            <a:spAutoFit/>
          </a:bodyPr>
          <a:lstStyle/>
          <a:p>
            <a:r>
              <a:rPr lang="en-ZA" sz="1000" dirty="0"/>
              <a:t>Paul et al. Sea ice mechanics Computer Methods in Material Science 2023, vol. 23, no. 3, 5–54</a:t>
            </a:r>
          </a:p>
          <a:p>
            <a:r>
              <a:rPr lang="en-ZA" sz="1000" dirty="0">
                <a:hlinkClick r:id="rId5"/>
              </a:rPr>
              <a:t>https://doi.org/10.7494/cmms.2023.3.0816</a:t>
            </a:r>
            <a:r>
              <a:rPr lang="en-ZA" sz="1000" dirty="0"/>
              <a:t> </a:t>
            </a:r>
          </a:p>
        </p:txBody>
      </p:sp>
    </p:spTree>
    <p:extLst>
      <p:ext uri="{BB962C8B-B14F-4D97-AF65-F5344CB8AC3E}">
        <p14:creationId xmlns:p14="http://schemas.microsoft.com/office/powerpoint/2010/main" val="33365701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E453C-E7CF-E440-1473-DA37D96B7463}"/>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02B4E0AF-0489-54B3-7E64-77B8B65C18CA}"/>
              </a:ext>
            </a:extLst>
          </p:cNvPr>
          <p:cNvSpPr>
            <a:spLocks noGrp="1"/>
          </p:cNvSpPr>
          <p:nvPr>
            <p:ph sz="half" idx="1"/>
          </p:nvPr>
        </p:nvSpPr>
        <p:spPr/>
        <p:txBody>
          <a:bodyPr/>
          <a:lstStyle/>
          <a:p>
            <a:endParaRPr lang="en-ZA"/>
          </a:p>
        </p:txBody>
      </p:sp>
      <p:sp>
        <p:nvSpPr>
          <p:cNvPr id="4" name="Content Placeholder 3">
            <a:extLst>
              <a:ext uri="{FF2B5EF4-FFF2-40B4-BE49-F238E27FC236}">
                <a16:creationId xmlns:a16="http://schemas.microsoft.com/office/drawing/2014/main" id="{454F3B18-519F-C17C-B2CF-BEE0D8236023}"/>
              </a:ext>
            </a:extLst>
          </p:cNvPr>
          <p:cNvSpPr>
            <a:spLocks noGrp="1"/>
          </p:cNvSpPr>
          <p:nvPr>
            <p:ph sz="half" idx="2"/>
          </p:nvPr>
        </p:nvSpPr>
        <p:spPr/>
        <p:txBody>
          <a:bodyPr/>
          <a:lstStyle/>
          <a:p>
            <a:endParaRPr lang="en-ZA"/>
          </a:p>
        </p:txBody>
      </p:sp>
      <p:sp>
        <p:nvSpPr>
          <p:cNvPr id="5" name="Content Placeholder 2">
            <a:extLst>
              <a:ext uri="{FF2B5EF4-FFF2-40B4-BE49-F238E27FC236}">
                <a16:creationId xmlns:a16="http://schemas.microsoft.com/office/drawing/2014/main" id="{F3DD0949-1A41-51C0-1C81-AD324F04B9DE}"/>
              </a:ext>
            </a:extLst>
          </p:cNvPr>
          <p:cNvSpPr txBox="1">
            <a:spLocks/>
          </p:cNvSpPr>
          <p:nvPr/>
        </p:nvSpPr>
        <p:spPr>
          <a:xfrm>
            <a:off x="838200" y="1450428"/>
            <a:ext cx="5181600" cy="47265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Light" panose="020F030202020403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a:t>Scales</a:t>
            </a:r>
            <a:endParaRPr lang="en-ZA" dirty="0"/>
          </a:p>
        </p:txBody>
      </p:sp>
      <p:pic>
        <p:nvPicPr>
          <p:cNvPr id="6" name="Picture 5">
            <a:extLst>
              <a:ext uri="{FF2B5EF4-FFF2-40B4-BE49-F238E27FC236}">
                <a16:creationId xmlns:a16="http://schemas.microsoft.com/office/drawing/2014/main" id="{27490498-0DBA-D3E0-99DA-70316AF0A712}"/>
              </a:ext>
            </a:extLst>
          </p:cNvPr>
          <p:cNvPicPr>
            <a:picLocks noChangeAspect="1"/>
          </p:cNvPicPr>
          <p:nvPr/>
        </p:nvPicPr>
        <p:blipFill>
          <a:blip r:embed="rId2"/>
          <a:stretch>
            <a:fillRect/>
          </a:stretch>
        </p:blipFill>
        <p:spPr>
          <a:xfrm>
            <a:off x="375811" y="2383286"/>
            <a:ext cx="6106377" cy="4458322"/>
          </a:xfrm>
          <a:prstGeom prst="rect">
            <a:avLst/>
          </a:prstGeom>
        </p:spPr>
      </p:pic>
      <p:sp>
        <p:nvSpPr>
          <p:cNvPr id="7" name="Rectangle 6">
            <a:extLst>
              <a:ext uri="{FF2B5EF4-FFF2-40B4-BE49-F238E27FC236}">
                <a16:creationId xmlns:a16="http://schemas.microsoft.com/office/drawing/2014/main" id="{081A87B7-02EC-E4FA-951B-24ABF338A232}"/>
              </a:ext>
            </a:extLst>
          </p:cNvPr>
          <p:cNvSpPr/>
          <p:nvPr/>
        </p:nvSpPr>
        <p:spPr>
          <a:xfrm>
            <a:off x="2708910" y="2383286"/>
            <a:ext cx="1725930" cy="26687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Rectangle 7">
            <a:extLst>
              <a:ext uri="{FF2B5EF4-FFF2-40B4-BE49-F238E27FC236}">
                <a16:creationId xmlns:a16="http://schemas.microsoft.com/office/drawing/2014/main" id="{3807E3B4-D2ED-225D-8A3D-38551B28A84E}"/>
              </a:ext>
            </a:extLst>
          </p:cNvPr>
          <p:cNvSpPr/>
          <p:nvPr/>
        </p:nvSpPr>
        <p:spPr>
          <a:xfrm>
            <a:off x="4462362" y="2383286"/>
            <a:ext cx="2172226" cy="42232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TextBox 10">
            <a:extLst>
              <a:ext uri="{FF2B5EF4-FFF2-40B4-BE49-F238E27FC236}">
                <a16:creationId xmlns:a16="http://schemas.microsoft.com/office/drawing/2014/main" id="{2F4686AB-9286-B914-CF0E-13B05936E33B}"/>
              </a:ext>
            </a:extLst>
          </p:cNvPr>
          <p:cNvSpPr txBox="1"/>
          <p:nvPr/>
        </p:nvSpPr>
        <p:spPr>
          <a:xfrm>
            <a:off x="6744861" y="6509286"/>
            <a:ext cx="5363969" cy="400110"/>
          </a:xfrm>
          <a:prstGeom prst="rect">
            <a:avLst/>
          </a:prstGeom>
          <a:noFill/>
        </p:spPr>
        <p:txBody>
          <a:bodyPr wrap="none" rtlCol="0">
            <a:spAutoFit/>
          </a:bodyPr>
          <a:lstStyle/>
          <a:p>
            <a:r>
              <a:rPr lang="en-ZA" sz="1000" dirty="0"/>
              <a:t>Paul et al. Sea ice mechanics Computer Methods in Material Science 2023, vol. 23, no. 3, 5–54</a:t>
            </a:r>
          </a:p>
          <a:p>
            <a:r>
              <a:rPr lang="en-ZA" sz="1000" dirty="0">
                <a:hlinkClick r:id="rId3"/>
              </a:rPr>
              <a:t>https://doi.org/10.7494/cmms.2023.3.0816</a:t>
            </a:r>
            <a:r>
              <a:rPr lang="en-ZA" sz="1000" dirty="0"/>
              <a:t> </a:t>
            </a:r>
          </a:p>
        </p:txBody>
      </p:sp>
      <p:pic>
        <p:nvPicPr>
          <p:cNvPr id="12" name="Picture 11">
            <a:extLst>
              <a:ext uri="{FF2B5EF4-FFF2-40B4-BE49-F238E27FC236}">
                <a16:creationId xmlns:a16="http://schemas.microsoft.com/office/drawing/2014/main" id="{12B5A842-E09E-5D4B-BBF4-76BC5220305C}"/>
              </a:ext>
            </a:extLst>
          </p:cNvPr>
          <p:cNvPicPr>
            <a:picLocks noChangeAspect="1"/>
          </p:cNvPicPr>
          <p:nvPr/>
        </p:nvPicPr>
        <p:blipFill>
          <a:blip r:embed="rId4"/>
          <a:stretch>
            <a:fillRect/>
          </a:stretch>
        </p:blipFill>
        <p:spPr>
          <a:xfrm>
            <a:off x="6790151" y="1110195"/>
            <a:ext cx="4639849" cy="4348163"/>
          </a:xfrm>
          <a:prstGeom prst="rect">
            <a:avLst/>
          </a:prstGeom>
        </p:spPr>
      </p:pic>
      <p:sp>
        <p:nvSpPr>
          <p:cNvPr id="13" name="TextBox 12">
            <a:extLst>
              <a:ext uri="{FF2B5EF4-FFF2-40B4-BE49-F238E27FC236}">
                <a16:creationId xmlns:a16="http://schemas.microsoft.com/office/drawing/2014/main" id="{3148A415-C758-88DF-19E0-831B441469D8}"/>
              </a:ext>
            </a:extLst>
          </p:cNvPr>
          <p:cNvSpPr txBox="1"/>
          <p:nvPr/>
        </p:nvSpPr>
        <p:spPr>
          <a:xfrm>
            <a:off x="6786988" y="5820080"/>
            <a:ext cx="5117555" cy="646331"/>
          </a:xfrm>
          <a:prstGeom prst="rect">
            <a:avLst/>
          </a:prstGeom>
          <a:noFill/>
        </p:spPr>
        <p:txBody>
          <a:bodyPr wrap="none" rtlCol="0">
            <a:spAutoFit/>
          </a:bodyPr>
          <a:lstStyle/>
          <a:p>
            <a:r>
              <a:rPr lang="en-ZA" dirty="0"/>
              <a:t>Collage of sea ice textures and structures imaged </a:t>
            </a:r>
          </a:p>
          <a:p>
            <a:r>
              <a:rPr lang="en-ZA" dirty="0"/>
              <a:t>using cross-polarization and </a:t>
            </a:r>
            <a:r>
              <a:rPr lang="en-ZA" dirty="0" err="1"/>
              <a:t>μCT</a:t>
            </a:r>
            <a:r>
              <a:rPr lang="en-ZA" dirty="0"/>
              <a:t> scan imaging </a:t>
            </a:r>
          </a:p>
        </p:txBody>
      </p:sp>
    </p:spTree>
    <p:extLst>
      <p:ext uri="{BB962C8B-B14F-4D97-AF65-F5344CB8AC3E}">
        <p14:creationId xmlns:p14="http://schemas.microsoft.com/office/powerpoint/2010/main" val="225226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9BEA5-09ED-5A34-25B6-46833F2740D7}"/>
              </a:ext>
            </a:extLst>
          </p:cNvPr>
          <p:cNvSpPr>
            <a:spLocks noGrp="1"/>
          </p:cNvSpPr>
          <p:nvPr>
            <p:ph type="title"/>
          </p:nvPr>
        </p:nvSpPr>
        <p:spPr/>
        <p:txBody>
          <a:bodyPr/>
          <a:lstStyle/>
          <a:p>
            <a:r>
              <a:rPr lang="en-ZA" dirty="0"/>
              <a:t>Gaps 		</a:t>
            </a:r>
          </a:p>
        </p:txBody>
      </p:sp>
      <p:sp>
        <p:nvSpPr>
          <p:cNvPr id="3" name="Content Placeholder 2">
            <a:extLst>
              <a:ext uri="{FF2B5EF4-FFF2-40B4-BE49-F238E27FC236}">
                <a16:creationId xmlns:a16="http://schemas.microsoft.com/office/drawing/2014/main" id="{0DAFB541-5ECD-F595-4C80-51C362CC20BD}"/>
              </a:ext>
            </a:extLst>
          </p:cNvPr>
          <p:cNvSpPr>
            <a:spLocks noGrp="1"/>
          </p:cNvSpPr>
          <p:nvPr>
            <p:ph sz="half" idx="1"/>
          </p:nvPr>
        </p:nvSpPr>
        <p:spPr/>
        <p:txBody>
          <a:bodyPr>
            <a:normAutofit lnSpcReduction="10000"/>
          </a:bodyPr>
          <a:lstStyle/>
          <a:p>
            <a:r>
              <a:rPr lang="en-ZA" dirty="0"/>
              <a:t>Most ice properties are measured in Arctic conditions</a:t>
            </a:r>
          </a:p>
          <a:p>
            <a:pPr marL="457200" indent="-457200">
              <a:buFont typeface="Arial" panose="020B0604020202020204" pitchFamily="34" charset="0"/>
              <a:buChar char="•"/>
            </a:pPr>
            <a:r>
              <a:rPr lang="en-ZA" dirty="0"/>
              <a:t>Young’s modulus, viscosity, yield strength, etc.</a:t>
            </a:r>
          </a:p>
          <a:p>
            <a:r>
              <a:rPr lang="en-ZA" dirty="0"/>
              <a:t>Environmental conditions are different in the Antarctic</a:t>
            </a:r>
          </a:p>
          <a:p>
            <a:pPr marL="457200" indent="-457200">
              <a:buFont typeface="Arial" panose="020B0604020202020204" pitchFamily="34" charset="0"/>
              <a:buChar char="•"/>
            </a:pPr>
            <a:r>
              <a:rPr lang="en-ZA" dirty="0"/>
              <a:t>Growth process in Marginal Ice Zone; fracture processes</a:t>
            </a:r>
          </a:p>
          <a:p>
            <a:pPr marL="457200" indent="-457200">
              <a:buFont typeface="Arial" panose="020B0604020202020204" pitchFamily="34" charset="0"/>
              <a:buChar char="•"/>
            </a:pPr>
            <a:r>
              <a:rPr lang="en-ZA" dirty="0"/>
              <a:t>Rheology of sea ice at all scales</a:t>
            </a:r>
          </a:p>
          <a:p>
            <a:pPr marL="457200" indent="-457200">
              <a:buFont typeface="Arial" panose="020B0604020202020204" pitchFamily="34" charset="0"/>
              <a:buChar char="•"/>
            </a:pPr>
            <a:r>
              <a:rPr lang="en-ZA" dirty="0"/>
              <a:t>Atmosphere modelling over sea ice</a:t>
            </a:r>
          </a:p>
          <a:p>
            <a:endParaRPr lang="en-ZA" dirty="0"/>
          </a:p>
          <a:p>
            <a:endParaRPr lang="en-ZA" dirty="0"/>
          </a:p>
          <a:p>
            <a:endParaRPr lang="en-ZA" dirty="0"/>
          </a:p>
        </p:txBody>
      </p:sp>
      <p:sp>
        <p:nvSpPr>
          <p:cNvPr id="4" name="Content Placeholder 3">
            <a:extLst>
              <a:ext uri="{FF2B5EF4-FFF2-40B4-BE49-F238E27FC236}">
                <a16:creationId xmlns:a16="http://schemas.microsoft.com/office/drawing/2014/main" id="{00EA4A87-F0D2-BDD4-6ABD-3F82BB14156B}"/>
              </a:ext>
            </a:extLst>
          </p:cNvPr>
          <p:cNvSpPr>
            <a:spLocks noGrp="1"/>
          </p:cNvSpPr>
          <p:nvPr>
            <p:ph sz="half" idx="2"/>
          </p:nvPr>
        </p:nvSpPr>
        <p:spPr/>
        <p:txBody>
          <a:bodyPr>
            <a:normAutofit lnSpcReduction="10000"/>
          </a:bodyPr>
          <a:lstStyle/>
          <a:p>
            <a:endParaRPr lang="en-ZA" dirty="0"/>
          </a:p>
        </p:txBody>
      </p:sp>
      <p:pic>
        <p:nvPicPr>
          <p:cNvPr id="10" name="Picture 9">
            <a:extLst>
              <a:ext uri="{FF2B5EF4-FFF2-40B4-BE49-F238E27FC236}">
                <a16:creationId xmlns:a16="http://schemas.microsoft.com/office/drawing/2014/main" id="{97CB618B-2DBA-ED7E-9809-9EC69CC47F28}"/>
              </a:ext>
            </a:extLst>
          </p:cNvPr>
          <p:cNvPicPr>
            <a:picLocks noChangeAspect="1"/>
          </p:cNvPicPr>
          <p:nvPr/>
        </p:nvPicPr>
        <p:blipFill>
          <a:blip r:embed="rId2"/>
          <a:stretch>
            <a:fillRect/>
          </a:stretch>
        </p:blipFill>
        <p:spPr>
          <a:xfrm>
            <a:off x="6790151" y="1110195"/>
            <a:ext cx="4639849" cy="4348163"/>
          </a:xfrm>
          <a:prstGeom prst="rect">
            <a:avLst/>
          </a:prstGeom>
        </p:spPr>
      </p:pic>
      <p:sp>
        <p:nvSpPr>
          <p:cNvPr id="6" name="Rectangle 5">
            <a:extLst>
              <a:ext uri="{FF2B5EF4-FFF2-40B4-BE49-F238E27FC236}">
                <a16:creationId xmlns:a16="http://schemas.microsoft.com/office/drawing/2014/main" id="{EC83716D-8D19-353C-2C2F-A35A7BC5ED8F}"/>
              </a:ext>
            </a:extLst>
          </p:cNvPr>
          <p:cNvSpPr/>
          <p:nvPr/>
        </p:nvSpPr>
        <p:spPr>
          <a:xfrm>
            <a:off x="838200" y="616017"/>
            <a:ext cx="1481488" cy="336884"/>
          </a:xfrm>
          <a:prstGeom prst="rect">
            <a:avLst/>
          </a:prstGeom>
          <a:noFill/>
          <a:ln w="28575">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7" name="Rectangle 6">
            <a:extLst>
              <a:ext uri="{FF2B5EF4-FFF2-40B4-BE49-F238E27FC236}">
                <a16:creationId xmlns:a16="http://schemas.microsoft.com/office/drawing/2014/main" id="{F333E1AE-8CC0-82EC-7F71-454EB680D638}"/>
              </a:ext>
            </a:extLst>
          </p:cNvPr>
          <p:cNvSpPr/>
          <p:nvPr/>
        </p:nvSpPr>
        <p:spPr>
          <a:xfrm>
            <a:off x="723232" y="2998229"/>
            <a:ext cx="5296568" cy="2892432"/>
          </a:xfrm>
          <a:prstGeom prst="rect">
            <a:avLst/>
          </a:prstGeom>
          <a:noFill/>
          <a:ln w="28575">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954550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9803B-625E-FBAD-F584-62919B7CA6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D89E89-19AC-298E-E243-E0B6411693B4}"/>
              </a:ext>
            </a:extLst>
          </p:cNvPr>
          <p:cNvSpPr>
            <a:spLocks noGrp="1"/>
          </p:cNvSpPr>
          <p:nvPr>
            <p:ph type="title"/>
          </p:nvPr>
        </p:nvSpPr>
        <p:spPr/>
        <p:txBody>
          <a:bodyPr/>
          <a:lstStyle/>
          <a:p>
            <a:r>
              <a:rPr lang="en-ZA" dirty="0"/>
              <a:t>Health science examples: quantum science and malaria</a:t>
            </a:r>
          </a:p>
        </p:txBody>
      </p:sp>
      <p:sp>
        <p:nvSpPr>
          <p:cNvPr id="7" name="Content Placeholder 6">
            <a:extLst>
              <a:ext uri="{FF2B5EF4-FFF2-40B4-BE49-F238E27FC236}">
                <a16:creationId xmlns:a16="http://schemas.microsoft.com/office/drawing/2014/main" id="{0DFC5695-A39A-4EC3-C6C1-83C79E06976F}"/>
              </a:ext>
            </a:extLst>
          </p:cNvPr>
          <p:cNvSpPr>
            <a:spLocks noGrp="1"/>
          </p:cNvSpPr>
          <p:nvPr>
            <p:ph sz="half" idx="2"/>
          </p:nvPr>
        </p:nvSpPr>
        <p:spPr>
          <a:xfrm>
            <a:off x="4631198" y="1491023"/>
            <a:ext cx="3063240" cy="4726535"/>
          </a:xfrm>
        </p:spPr>
        <p:txBody>
          <a:bodyPr>
            <a:normAutofit/>
          </a:bodyPr>
          <a:lstStyle/>
          <a:p>
            <a:r>
              <a:rPr lang="en-ZA" dirty="0"/>
              <a:t>Malaria by 2049 </a:t>
            </a:r>
            <a:r>
              <a:rPr lang="en-ZA" b="1" dirty="0"/>
              <a:t>climate change only</a:t>
            </a:r>
          </a:p>
          <a:p>
            <a:pPr marL="457200" indent="-457200">
              <a:buFont typeface="Arial" panose="020B0604020202020204" pitchFamily="34" charset="0"/>
              <a:buChar char="•"/>
            </a:pPr>
            <a:r>
              <a:rPr lang="en-ZA" sz="1800" dirty="0"/>
              <a:t>More flooding</a:t>
            </a:r>
          </a:p>
          <a:p>
            <a:pPr marL="457200" indent="-457200">
              <a:buFont typeface="Arial" panose="020B0604020202020204" pitchFamily="34" charset="0"/>
              <a:buChar char="•"/>
            </a:pPr>
            <a:r>
              <a:rPr lang="en-ZA" sz="1800" dirty="0"/>
              <a:t>More frequent, intense cyclone impacts</a:t>
            </a:r>
          </a:p>
          <a:p>
            <a:pPr marL="457200" indent="-457200">
              <a:buFont typeface="Arial" panose="020B0604020202020204" pitchFamily="34" charset="0"/>
              <a:buChar char="•"/>
            </a:pPr>
            <a:r>
              <a:rPr lang="en-ZA" sz="1800" dirty="0"/>
              <a:t>&gt;550 000 additional malaria deaths from 2030 to 2049</a:t>
            </a:r>
          </a:p>
          <a:p>
            <a:endParaRPr lang="en-ZA" dirty="0"/>
          </a:p>
          <a:p>
            <a:endParaRPr lang="en-ZA" dirty="0"/>
          </a:p>
          <a:p>
            <a:endParaRPr lang="en-ZA" dirty="0"/>
          </a:p>
        </p:txBody>
      </p:sp>
      <p:sp>
        <p:nvSpPr>
          <p:cNvPr id="12" name="TextBox 11">
            <a:extLst>
              <a:ext uri="{FF2B5EF4-FFF2-40B4-BE49-F238E27FC236}">
                <a16:creationId xmlns:a16="http://schemas.microsoft.com/office/drawing/2014/main" id="{21845E68-F714-614D-A2E6-2281E0D97325}"/>
              </a:ext>
            </a:extLst>
          </p:cNvPr>
          <p:cNvSpPr txBox="1"/>
          <p:nvPr/>
        </p:nvSpPr>
        <p:spPr>
          <a:xfrm>
            <a:off x="7787606" y="6137648"/>
            <a:ext cx="4334841" cy="400110"/>
          </a:xfrm>
          <a:prstGeom prst="rect">
            <a:avLst/>
          </a:prstGeom>
          <a:noFill/>
        </p:spPr>
        <p:txBody>
          <a:bodyPr wrap="none" rtlCol="0">
            <a:spAutoFit/>
          </a:bodyPr>
          <a:lstStyle/>
          <a:p>
            <a:r>
              <a:rPr lang="en-US" sz="1000" dirty="0"/>
              <a:t>Malaria Atlas Project, Climate Impacts on Malaria in Africa, November 2024</a:t>
            </a:r>
          </a:p>
          <a:p>
            <a:r>
              <a:rPr lang="en-US" sz="1000" dirty="0"/>
              <a:t> </a:t>
            </a:r>
            <a:r>
              <a:rPr lang="en-US" sz="1000" u="sng" dirty="0">
                <a:hlinkClick r:id="rId2"/>
              </a:rPr>
              <a:t>https://malariaatlas.org/project-resources/climate-change/</a:t>
            </a:r>
            <a:r>
              <a:rPr lang="en-US" sz="1000" dirty="0"/>
              <a:t> </a:t>
            </a:r>
            <a:endParaRPr lang="en-ZA" sz="1000" dirty="0"/>
          </a:p>
        </p:txBody>
      </p:sp>
      <p:sp>
        <p:nvSpPr>
          <p:cNvPr id="4" name="Content Placeholder 3">
            <a:extLst>
              <a:ext uri="{FF2B5EF4-FFF2-40B4-BE49-F238E27FC236}">
                <a16:creationId xmlns:a16="http://schemas.microsoft.com/office/drawing/2014/main" id="{E6FAD9E5-6FFB-571D-ACBB-B45B809C23AE}"/>
              </a:ext>
            </a:extLst>
          </p:cNvPr>
          <p:cNvSpPr>
            <a:spLocks noGrp="1"/>
          </p:cNvSpPr>
          <p:nvPr>
            <p:ph sz="half" idx="1"/>
          </p:nvPr>
        </p:nvSpPr>
        <p:spPr>
          <a:xfrm>
            <a:off x="877888" y="1450428"/>
            <a:ext cx="5181600" cy="4726535"/>
          </a:xfrm>
        </p:spPr>
        <p:txBody>
          <a:bodyPr>
            <a:normAutofit/>
          </a:bodyPr>
          <a:lstStyle/>
          <a:p>
            <a:r>
              <a:rPr lang="en-ZA" dirty="0"/>
              <a:t>Malaria now</a:t>
            </a:r>
          </a:p>
          <a:p>
            <a:endParaRPr lang="en-ZA" dirty="0"/>
          </a:p>
        </p:txBody>
      </p:sp>
      <p:pic>
        <p:nvPicPr>
          <p:cNvPr id="8" name="Picture 7" descr="A map of africa with different colors&#10;&#10;AI-generated content may be incorrect.">
            <a:extLst>
              <a:ext uri="{FF2B5EF4-FFF2-40B4-BE49-F238E27FC236}">
                <a16:creationId xmlns:a16="http://schemas.microsoft.com/office/drawing/2014/main" id="{BDCBCB27-E147-1825-D786-A60DF4535B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639" y="1828799"/>
            <a:ext cx="3615925" cy="5110391"/>
          </a:xfrm>
          <a:prstGeom prst="rect">
            <a:avLst/>
          </a:prstGeom>
        </p:spPr>
      </p:pic>
      <p:sp>
        <p:nvSpPr>
          <p:cNvPr id="9" name="TextBox 8">
            <a:extLst>
              <a:ext uri="{FF2B5EF4-FFF2-40B4-BE49-F238E27FC236}">
                <a16:creationId xmlns:a16="http://schemas.microsoft.com/office/drawing/2014/main" id="{72A9C0D0-5432-9319-933A-EF3A317137D4}"/>
              </a:ext>
            </a:extLst>
          </p:cNvPr>
          <p:cNvSpPr txBox="1"/>
          <p:nvPr/>
        </p:nvSpPr>
        <p:spPr>
          <a:xfrm>
            <a:off x="8250874" y="5881626"/>
            <a:ext cx="3871573" cy="400110"/>
          </a:xfrm>
          <a:prstGeom prst="rect">
            <a:avLst/>
          </a:prstGeom>
          <a:noFill/>
        </p:spPr>
        <p:txBody>
          <a:bodyPr wrap="none" rtlCol="0">
            <a:spAutoFit/>
          </a:bodyPr>
          <a:lstStyle/>
          <a:p>
            <a:r>
              <a:rPr lang="en-ZA" sz="1000" dirty="0">
                <a:hlinkClick r:id="rId4"/>
              </a:rPr>
              <a:t>https://www.wanda.be/en/a-z-index/malaria-map-of-south-africa/</a:t>
            </a:r>
            <a:endParaRPr lang="en-ZA" sz="1000" dirty="0"/>
          </a:p>
          <a:p>
            <a:endParaRPr lang="en-ZA" sz="1000" dirty="0"/>
          </a:p>
        </p:txBody>
      </p:sp>
      <p:pic>
        <p:nvPicPr>
          <p:cNvPr id="18" name="Picture 17">
            <a:extLst>
              <a:ext uri="{FF2B5EF4-FFF2-40B4-BE49-F238E27FC236}">
                <a16:creationId xmlns:a16="http://schemas.microsoft.com/office/drawing/2014/main" id="{0CDFF118-5313-5C79-825B-BFE5BA464526}"/>
              </a:ext>
            </a:extLst>
          </p:cNvPr>
          <p:cNvPicPr>
            <a:picLocks noChangeAspect="1"/>
          </p:cNvPicPr>
          <p:nvPr/>
        </p:nvPicPr>
        <p:blipFill>
          <a:blip r:embed="rId5"/>
          <a:stretch>
            <a:fillRect/>
          </a:stretch>
        </p:blipFill>
        <p:spPr>
          <a:xfrm>
            <a:off x="8102605" y="1160980"/>
            <a:ext cx="3746462" cy="4476292"/>
          </a:xfrm>
          <a:prstGeom prst="rect">
            <a:avLst/>
          </a:prstGeom>
        </p:spPr>
      </p:pic>
      <p:pic>
        <p:nvPicPr>
          <p:cNvPr id="16" name="Picture 15">
            <a:extLst>
              <a:ext uri="{FF2B5EF4-FFF2-40B4-BE49-F238E27FC236}">
                <a16:creationId xmlns:a16="http://schemas.microsoft.com/office/drawing/2014/main" id="{5554049F-019E-8B74-EB40-A530E9315B5D}"/>
              </a:ext>
            </a:extLst>
          </p:cNvPr>
          <p:cNvPicPr>
            <a:picLocks noChangeAspect="1"/>
          </p:cNvPicPr>
          <p:nvPr/>
        </p:nvPicPr>
        <p:blipFill>
          <a:blip r:embed="rId6"/>
          <a:stretch>
            <a:fillRect/>
          </a:stretch>
        </p:blipFill>
        <p:spPr>
          <a:xfrm>
            <a:off x="7981184" y="3609735"/>
            <a:ext cx="1460528" cy="2143880"/>
          </a:xfrm>
          <a:prstGeom prst="rect">
            <a:avLst/>
          </a:prstGeom>
        </p:spPr>
      </p:pic>
    </p:spTree>
    <p:extLst>
      <p:ext uri="{BB962C8B-B14F-4D97-AF65-F5344CB8AC3E}">
        <p14:creationId xmlns:p14="http://schemas.microsoft.com/office/powerpoint/2010/main" val="1130147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2"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C2F38-6768-AE37-0780-85C68D70AE52}"/>
              </a:ext>
            </a:extLst>
          </p:cNvPr>
          <p:cNvSpPr>
            <a:spLocks noGrp="1"/>
          </p:cNvSpPr>
          <p:nvPr>
            <p:ph type="title"/>
          </p:nvPr>
        </p:nvSpPr>
        <p:spPr/>
        <p:txBody>
          <a:bodyPr/>
          <a:lstStyle/>
          <a:p>
            <a:r>
              <a:rPr lang="en-ZA" dirty="0"/>
              <a:t>Health science: quantum science and malaria</a:t>
            </a:r>
          </a:p>
        </p:txBody>
      </p:sp>
      <p:sp>
        <p:nvSpPr>
          <p:cNvPr id="6" name="Content Placeholder 5">
            <a:extLst>
              <a:ext uri="{FF2B5EF4-FFF2-40B4-BE49-F238E27FC236}">
                <a16:creationId xmlns:a16="http://schemas.microsoft.com/office/drawing/2014/main" id="{AFE051C0-5883-385D-6E8E-FDE00DB978F5}"/>
              </a:ext>
            </a:extLst>
          </p:cNvPr>
          <p:cNvSpPr>
            <a:spLocks noGrp="1"/>
          </p:cNvSpPr>
          <p:nvPr>
            <p:ph sz="half" idx="1"/>
          </p:nvPr>
        </p:nvSpPr>
        <p:spPr/>
        <p:txBody>
          <a:bodyPr>
            <a:normAutofit fontScale="77500" lnSpcReduction="20000"/>
          </a:bodyPr>
          <a:lstStyle/>
          <a:p>
            <a:r>
              <a:rPr lang="en-ZA" dirty="0"/>
              <a:t>Density Functional Theory</a:t>
            </a:r>
          </a:p>
          <a:p>
            <a:r>
              <a:rPr lang="en-ZA" dirty="0"/>
              <a:t>a.k.a. Theoretical Chemistry</a:t>
            </a:r>
          </a:p>
          <a:p>
            <a:endParaRPr lang="en-ZA" dirty="0"/>
          </a:p>
          <a:p>
            <a:r>
              <a:rPr lang="en-ZA" dirty="0"/>
              <a:t>Schrödinger eq. </a:t>
            </a:r>
          </a:p>
          <a:p>
            <a:r>
              <a:rPr lang="en-ZA" dirty="0"/>
              <a:t>→ Assume n electrons represented by electron density (electron gas)</a:t>
            </a:r>
          </a:p>
          <a:p>
            <a:r>
              <a:rPr lang="en-ZA" dirty="0"/>
              <a:t>→Kohn-Sham eq. non-interacting electrons in effective potential</a:t>
            </a:r>
          </a:p>
          <a:p>
            <a:r>
              <a:rPr lang="en-ZA" dirty="0"/>
              <a:t>+ exchange and correlation between electrons</a:t>
            </a:r>
          </a:p>
          <a:p>
            <a:endParaRPr lang="en-ZA" dirty="0"/>
          </a:p>
          <a:p>
            <a:endParaRPr lang="en-ZA" dirty="0"/>
          </a:p>
          <a:p>
            <a:r>
              <a:rPr lang="en-ZA" dirty="0"/>
              <a:t>→ African School of Electronic Structure Methods </a:t>
            </a:r>
            <a:r>
              <a:rPr lang="en-ZA" dirty="0" err="1"/>
              <a:t>ASESMA</a:t>
            </a:r>
            <a:endParaRPr lang="en-ZA" dirty="0"/>
          </a:p>
        </p:txBody>
      </p:sp>
      <p:sp>
        <p:nvSpPr>
          <p:cNvPr id="4" name="Content Placeholder 3">
            <a:extLst>
              <a:ext uri="{FF2B5EF4-FFF2-40B4-BE49-F238E27FC236}">
                <a16:creationId xmlns:a16="http://schemas.microsoft.com/office/drawing/2014/main" id="{428B7CAD-32E5-A1D5-237B-0D99FCFEA177}"/>
              </a:ext>
            </a:extLst>
          </p:cNvPr>
          <p:cNvSpPr>
            <a:spLocks noGrp="1"/>
          </p:cNvSpPr>
          <p:nvPr>
            <p:ph sz="half" idx="2"/>
          </p:nvPr>
        </p:nvSpPr>
        <p:spPr/>
        <p:txBody>
          <a:bodyPr/>
          <a:lstStyle/>
          <a:p>
            <a:endParaRPr lang="en-ZA"/>
          </a:p>
        </p:txBody>
      </p:sp>
      <p:pic>
        <p:nvPicPr>
          <p:cNvPr id="5" name="Picture 4">
            <a:extLst>
              <a:ext uri="{FF2B5EF4-FFF2-40B4-BE49-F238E27FC236}">
                <a16:creationId xmlns:a16="http://schemas.microsoft.com/office/drawing/2014/main" id="{500EA606-4AE8-5B89-C5BA-766E8DFECC5C}"/>
              </a:ext>
            </a:extLst>
          </p:cNvPr>
          <p:cNvPicPr>
            <a:picLocks noChangeAspect="1"/>
          </p:cNvPicPr>
          <p:nvPr/>
        </p:nvPicPr>
        <p:blipFill>
          <a:blip r:embed="rId2"/>
          <a:stretch>
            <a:fillRect/>
          </a:stretch>
        </p:blipFill>
        <p:spPr>
          <a:xfrm>
            <a:off x="6172200" y="2564549"/>
            <a:ext cx="5056254" cy="3612414"/>
          </a:xfrm>
          <a:prstGeom prst="rect">
            <a:avLst/>
          </a:prstGeom>
        </p:spPr>
      </p:pic>
      <p:sp>
        <p:nvSpPr>
          <p:cNvPr id="8" name="TextBox 7">
            <a:extLst>
              <a:ext uri="{FF2B5EF4-FFF2-40B4-BE49-F238E27FC236}">
                <a16:creationId xmlns:a16="http://schemas.microsoft.com/office/drawing/2014/main" id="{08808B69-EB1A-460C-0086-5DDEFAE0DBCD}"/>
              </a:ext>
            </a:extLst>
          </p:cNvPr>
          <p:cNvSpPr txBox="1"/>
          <p:nvPr/>
        </p:nvSpPr>
        <p:spPr>
          <a:xfrm>
            <a:off x="7717854" y="6304002"/>
            <a:ext cx="4209807" cy="553998"/>
          </a:xfrm>
          <a:prstGeom prst="rect">
            <a:avLst/>
          </a:prstGeom>
          <a:noFill/>
        </p:spPr>
        <p:txBody>
          <a:bodyPr wrap="none" rtlCol="0">
            <a:spAutoFit/>
          </a:bodyPr>
          <a:lstStyle/>
          <a:p>
            <a:r>
              <a:rPr lang="en-US" sz="1000" dirty="0"/>
              <a:t>Pélagie </a:t>
            </a:r>
            <a:r>
              <a:rPr lang="en-US" sz="1000" dirty="0" err="1"/>
              <a:t>Manwal</a:t>
            </a:r>
            <a:r>
              <a:rPr lang="en-US" sz="1000" dirty="0"/>
              <a:t> A. </a:t>
            </a:r>
            <a:r>
              <a:rPr lang="en-US" sz="1000" dirty="0" err="1"/>
              <a:t>Mekoung</a:t>
            </a:r>
            <a:r>
              <a:rPr lang="en-US" sz="1000" dirty="0"/>
              <a:t>, Kevin A. Lobb and Ibrahim N. Mbouombouo,</a:t>
            </a:r>
          </a:p>
          <a:p>
            <a:r>
              <a:rPr lang="en-US" sz="1000" dirty="0"/>
              <a:t>2025, DOI: </a:t>
            </a:r>
            <a:r>
              <a:rPr lang="en-US" sz="1000" u="sng" dirty="0">
                <a:hlinkClick r:id="rId3"/>
              </a:rPr>
              <a:t>https://doi.org/10.2174/0109298673346612250320080402</a:t>
            </a:r>
            <a:endParaRPr lang="en-ZA" sz="1000" dirty="0"/>
          </a:p>
          <a:p>
            <a:endParaRPr lang="en-ZA" sz="1000" dirty="0"/>
          </a:p>
        </p:txBody>
      </p:sp>
      <p:sp>
        <p:nvSpPr>
          <p:cNvPr id="10" name="TextBox 9">
            <a:extLst>
              <a:ext uri="{FF2B5EF4-FFF2-40B4-BE49-F238E27FC236}">
                <a16:creationId xmlns:a16="http://schemas.microsoft.com/office/drawing/2014/main" id="{70C9F6A7-BC3A-7B71-BE47-AEAC9E895535}"/>
              </a:ext>
            </a:extLst>
          </p:cNvPr>
          <p:cNvSpPr txBox="1"/>
          <p:nvPr/>
        </p:nvSpPr>
        <p:spPr>
          <a:xfrm>
            <a:off x="10293880" y="6117372"/>
            <a:ext cx="1633781" cy="246221"/>
          </a:xfrm>
          <a:prstGeom prst="rect">
            <a:avLst/>
          </a:prstGeom>
          <a:noFill/>
        </p:spPr>
        <p:txBody>
          <a:bodyPr wrap="none" rtlCol="0">
            <a:spAutoFit/>
          </a:bodyPr>
          <a:lstStyle/>
          <a:p>
            <a:r>
              <a:rPr lang="en-ZA" sz="1000" dirty="0">
                <a:hlinkClick r:id="rId4"/>
              </a:rPr>
              <a:t>https://www.asesma.org/</a:t>
            </a:r>
            <a:r>
              <a:rPr lang="en-ZA" sz="1000" dirty="0"/>
              <a:t> </a:t>
            </a:r>
          </a:p>
        </p:txBody>
      </p:sp>
    </p:spTree>
    <p:extLst>
      <p:ext uri="{BB962C8B-B14F-4D97-AF65-F5344CB8AC3E}">
        <p14:creationId xmlns:p14="http://schemas.microsoft.com/office/powerpoint/2010/main" val="3153119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BEFDE-90E2-0BFE-CC43-FF9ADFE8B4CB}"/>
              </a:ext>
            </a:extLst>
          </p:cNvPr>
          <p:cNvSpPr>
            <a:spLocks noGrp="1"/>
          </p:cNvSpPr>
          <p:nvPr>
            <p:ph type="title"/>
          </p:nvPr>
        </p:nvSpPr>
        <p:spPr/>
        <p:txBody>
          <a:bodyPr/>
          <a:lstStyle/>
          <a:p>
            <a:pPr marL="342900" indent="-342900">
              <a:buFont typeface="Arial" panose="020B0604020202020204" pitchFamily="34" charset="0"/>
              <a:buChar char="•"/>
            </a:pPr>
            <a:r>
              <a:rPr lang="en-ZA" dirty="0"/>
              <a:t>Health science: quantum science and malaria</a:t>
            </a:r>
          </a:p>
        </p:txBody>
      </p:sp>
      <p:sp>
        <p:nvSpPr>
          <p:cNvPr id="3" name="Content Placeholder 2">
            <a:extLst>
              <a:ext uri="{FF2B5EF4-FFF2-40B4-BE49-F238E27FC236}">
                <a16:creationId xmlns:a16="http://schemas.microsoft.com/office/drawing/2014/main" id="{D64FBBFC-28A3-898F-3C62-93BE44866E4B}"/>
              </a:ext>
            </a:extLst>
          </p:cNvPr>
          <p:cNvSpPr>
            <a:spLocks noGrp="1"/>
          </p:cNvSpPr>
          <p:nvPr>
            <p:ph sz="half" idx="1"/>
          </p:nvPr>
        </p:nvSpPr>
        <p:spPr/>
        <p:txBody>
          <a:bodyPr/>
          <a:lstStyle/>
          <a:p>
            <a:r>
              <a:rPr lang="en-ZA" dirty="0"/>
              <a:t>DFT now routinely used in designing lead molecules</a:t>
            </a:r>
          </a:p>
          <a:p>
            <a:r>
              <a:rPr lang="en-ZA" dirty="0"/>
              <a:t>Example: develop new anti-</a:t>
            </a:r>
            <a:r>
              <a:rPr lang="en-ZA" dirty="0" err="1"/>
              <a:t>malarials</a:t>
            </a:r>
            <a:r>
              <a:rPr lang="en-ZA" dirty="0"/>
              <a:t> that target Plasmodium sp. digestion of </a:t>
            </a:r>
            <a:r>
              <a:rPr lang="en-ZA" dirty="0" err="1"/>
              <a:t>heme</a:t>
            </a:r>
            <a:r>
              <a:rPr lang="en-ZA" dirty="0"/>
              <a:t> molecule</a:t>
            </a:r>
          </a:p>
        </p:txBody>
      </p:sp>
      <p:sp>
        <p:nvSpPr>
          <p:cNvPr id="4" name="Content Placeholder 3">
            <a:extLst>
              <a:ext uri="{FF2B5EF4-FFF2-40B4-BE49-F238E27FC236}">
                <a16:creationId xmlns:a16="http://schemas.microsoft.com/office/drawing/2014/main" id="{F64114FE-7473-1AFD-519D-87F132CD9D4B}"/>
              </a:ext>
            </a:extLst>
          </p:cNvPr>
          <p:cNvSpPr>
            <a:spLocks noGrp="1"/>
          </p:cNvSpPr>
          <p:nvPr>
            <p:ph sz="half" idx="2"/>
          </p:nvPr>
        </p:nvSpPr>
        <p:spPr/>
        <p:txBody>
          <a:bodyPr/>
          <a:lstStyle/>
          <a:p>
            <a:endParaRPr lang="en-ZA" dirty="0"/>
          </a:p>
        </p:txBody>
      </p:sp>
      <p:pic>
        <p:nvPicPr>
          <p:cNvPr id="11" name="Picture 10">
            <a:extLst>
              <a:ext uri="{FF2B5EF4-FFF2-40B4-BE49-F238E27FC236}">
                <a16:creationId xmlns:a16="http://schemas.microsoft.com/office/drawing/2014/main" id="{D9BBD696-C482-04B8-A0E4-EE2D6BEE99AC}"/>
              </a:ext>
            </a:extLst>
          </p:cNvPr>
          <p:cNvPicPr>
            <a:picLocks noChangeAspect="1"/>
          </p:cNvPicPr>
          <p:nvPr/>
        </p:nvPicPr>
        <p:blipFill>
          <a:blip r:embed="rId2"/>
          <a:stretch>
            <a:fillRect/>
          </a:stretch>
        </p:blipFill>
        <p:spPr>
          <a:xfrm>
            <a:off x="6770466" y="1219472"/>
            <a:ext cx="3620005" cy="1771897"/>
          </a:xfrm>
          <a:prstGeom prst="rect">
            <a:avLst/>
          </a:prstGeom>
        </p:spPr>
      </p:pic>
      <p:sp>
        <p:nvSpPr>
          <p:cNvPr id="5" name="TextBox 4">
            <a:extLst>
              <a:ext uri="{FF2B5EF4-FFF2-40B4-BE49-F238E27FC236}">
                <a16:creationId xmlns:a16="http://schemas.microsoft.com/office/drawing/2014/main" id="{5A562BAC-B0C4-5161-5310-73796E55B4E7}"/>
              </a:ext>
            </a:extLst>
          </p:cNvPr>
          <p:cNvSpPr txBox="1"/>
          <p:nvPr/>
        </p:nvSpPr>
        <p:spPr>
          <a:xfrm>
            <a:off x="7717854" y="6304002"/>
            <a:ext cx="4209807" cy="553998"/>
          </a:xfrm>
          <a:prstGeom prst="rect">
            <a:avLst/>
          </a:prstGeom>
          <a:noFill/>
        </p:spPr>
        <p:txBody>
          <a:bodyPr wrap="none" rtlCol="0">
            <a:spAutoFit/>
          </a:bodyPr>
          <a:lstStyle/>
          <a:p>
            <a:r>
              <a:rPr lang="en-US" sz="1000" dirty="0"/>
              <a:t>Pélagie </a:t>
            </a:r>
            <a:r>
              <a:rPr lang="en-US" sz="1000" dirty="0" err="1"/>
              <a:t>Manwal</a:t>
            </a:r>
            <a:r>
              <a:rPr lang="en-US" sz="1000" dirty="0"/>
              <a:t> A. </a:t>
            </a:r>
            <a:r>
              <a:rPr lang="en-US" sz="1000" dirty="0" err="1"/>
              <a:t>Mekoung</a:t>
            </a:r>
            <a:r>
              <a:rPr lang="en-US" sz="1000" dirty="0"/>
              <a:t>, Kevin A. Lobb and Ibrahim N. Mbouombouo,</a:t>
            </a:r>
          </a:p>
          <a:p>
            <a:r>
              <a:rPr lang="en-US" sz="1000" dirty="0"/>
              <a:t>2025, DOI: </a:t>
            </a:r>
            <a:r>
              <a:rPr lang="en-US" sz="1000" u="sng" dirty="0">
                <a:hlinkClick r:id="rId3"/>
              </a:rPr>
              <a:t>https://doi.org/10.2174/0109298673346612250320080402</a:t>
            </a:r>
            <a:endParaRPr lang="en-ZA" sz="1000" dirty="0"/>
          </a:p>
          <a:p>
            <a:endParaRPr lang="en-ZA" sz="1000" dirty="0"/>
          </a:p>
        </p:txBody>
      </p:sp>
      <p:pic>
        <p:nvPicPr>
          <p:cNvPr id="7" name="Picture 6">
            <a:extLst>
              <a:ext uri="{FF2B5EF4-FFF2-40B4-BE49-F238E27FC236}">
                <a16:creationId xmlns:a16="http://schemas.microsoft.com/office/drawing/2014/main" id="{0DF3A203-F6BB-BFCC-409C-D0B30568F65B}"/>
              </a:ext>
            </a:extLst>
          </p:cNvPr>
          <p:cNvPicPr>
            <a:picLocks noChangeAspect="1"/>
          </p:cNvPicPr>
          <p:nvPr/>
        </p:nvPicPr>
        <p:blipFill>
          <a:blip r:embed="rId4"/>
          <a:stretch>
            <a:fillRect/>
          </a:stretch>
        </p:blipFill>
        <p:spPr>
          <a:xfrm>
            <a:off x="963546" y="3589789"/>
            <a:ext cx="2934686" cy="2917007"/>
          </a:xfrm>
          <a:prstGeom prst="rect">
            <a:avLst/>
          </a:prstGeom>
        </p:spPr>
      </p:pic>
      <p:sp>
        <p:nvSpPr>
          <p:cNvPr id="8" name="TextBox 7">
            <a:extLst>
              <a:ext uri="{FF2B5EF4-FFF2-40B4-BE49-F238E27FC236}">
                <a16:creationId xmlns:a16="http://schemas.microsoft.com/office/drawing/2014/main" id="{AA02236E-6A0D-74FF-8FF9-498DB9B23931}"/>
              </a:ext>
            </a:extLst>
          </p:cNvPr>
          <p:cNvSpPr txBox="1"/>
          <p:nvPr/>
        </p:nvSpPr>
        <p:spPr>
          <a:xfrm>
            <a:off x="6651858" y="6636091"/>
            <a:ext cx="5275803" cy="246221"/>
          </a:xfrm>
          <a:prstGeom prst="rect">
            <a:avLst/>
          </a:prstGeom>
          <a:noFill/>
        </p:spPr>
        <p:txBody>
          <a:bodyPr wrap="none" rtlCol="0">
            <a:spAutoFit/>
          </a:bodyPr>
          <a:lstStyle/>
          <a:p>
            <a:r>
              <a:rPr lang="en-US" sz="1000" u="sng" dirty="0">
                <a:hlinkClick r:id="rId5"/>
              </a:rPr>
              <a:t>https://www.cdc.gov/dpdx/resources/pdf/benchAids/malaria/Pfalciparum_benchaidV2.pdf</a:t>
            </a:r>
            <a:r>
              <a:rPr lang="en-US" sz="1000" dirty="0"/>
              <a:t> </a:t>
            </a:r>
            <a:endParaRPr lang="en-ZA" sz="1000" dirty="0"/>
          </a:p>
        </p:txBody>
      </p:sp>
      <p:pic>
        <p:nvPicPr>
          <p:cNvPr id="6" name="Picture 5">
            <a:extLst>
              <a:ext uri="{FF2B5EF4-FFF2-40B4-BE49-F238E27FC236}">
                <a16:creationId xmlns:a16="http://schemas.microsoft.com/office/drawing/2014/main" id="{75B8B068-094E-21A6-4C8E-B818207053D0}"/>
              </a:ext>
            </a:extLst>
          </p:cNvPr>
          <p:cNvPicPr>
            <a:picLocks noChangeAspect="1"/>
          </p:cNvPicPr>
          <p:nvPr/>
        </p:nvPicPr>
        <p:blipFill>
          <a:blip r:embed="rId6"/>
          <a:stretch>
            <a:fillRect/>
          </a:stretch>
        </p:blipFill>
        <p:spPr>
          <a:xfrm>
            <a:off x="6172200" y="2564549"/>
            <a:ext cx="5056254" cy="3612414"/>
          </a:xfrm>
          <a:prstGeom prst="rect">
            <a:avLst/>
          </a:prstGeom>
        </p:spPr>
      </p:pic>
    </p:spTree>
    <p:extLst>
      <p:ext uri="{BB962C8B-B14F-4D97-AF65-F5344CB8AC3E}">
        <p14:creationId xmlns:p14="http://schemas.microsoft.com/office/powerpoint/2010/main" val="33737833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7C268-88D3-BA59-0CAD-F933650BAFB9}"/>
              </a:ext>
            </a:extLst>
          </p:cNvPr>
          <p:cNvSpPr>
            <a:spLocks noGrp="1"/>
          </p:cNvSpPr>
          <p:nvPr>
            <p:ph type="title"/>
          </p:nvPr>
        </p:nvSpPr>
        <p:spPr/>
        <p:txBody>
          <a:bodyPr/>
          <a:lstStyle/>
          <a:p>
            <a:r>
              <a:rPr lang="en-ZA" dirty="0"/>
              <a:t>Health science: quantum science</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57D5BC0D-6E89-6556-952A-F83EA68E0296}"/>
                  </a:ext>
                </a:extLst>
              </p:cNvPr>
              <p:cNvSpPr>
                <a:spLocks noGrp="1"/>
              </p:cNvSpPr>
              <p:nvPr>
                <p:ph sz="half" idx="1"/>
              </p:nvPr>
            </p:nvSpPr>
            <p:spPr/>
            <p:txBody>
              <a:bodyPr/>
              <a:lstStyle/>
              <a:p>
                <a:r>
                  <a:rPr lang="en-ZA" dirty="0"/>
                  <a:t>Photonics</a:t>
                </a:r>
              </a:p>
              <a:p>
                <a:pPr marL="457200" indent="-457200">
                  <a:buFont typeface="Arial" panose="020B0604020202020204" pitchFamily="34" charset="0"/>
                  <a:buChar char="•"/>
                </a:pPr>
                <a:r>
                  <a:rPr lang="en-ZA" dirty="0"/>
                  <a:t>In-field</a:t>
                </a:r>
              </a:p>
              <a:p>
                <a:pPr marL="457200" indent="-457200">
                  <a:buFont typeface="Arial" panose="020B0604020202020204" pitchFamily="34" charset="0"/>
                  <a:buChar char="•"/>
                </a:pPr>
                <a:r>
                  <a:rPr lang="en-ZA" dirty="0"/>
                  <a:t>Diagnosis</a:t>
                </a:r>
              </a:p>
              <a:p>
                <a:pPr marL="457200" indent="-457200">
                  <a:buFont typeface="Arial" panose="020B0604020202020204" pitchFamily="34" charset="0"/>
                  <a:buChar char="•"/>
                </a:pPr>
                <a:r>
                  <a:rPr lang="en-ZA" dirty="0"/>
                  <a:t>With </a:t>
                </a:r>
                <a14:m>
                  <m:oMath xmlns:m="http://schemas.openxmlformats.org/officeDocument/2006/math">
                    <m:r>
                      <a:rPr lang="en-ZA" i="1" smtClean="0">
                        <a:latin typeface="Cambria Math" panose="02040503050406030204" pitchFamily="18" charset="0"/>
                        <a:ea typeface="Cambria Math" panose="02040503050406030204" pitchFamily="18" charset="0"/>
                      </a:rPr>
                      <m:t>𝜇</m:t>
                    </m:r>
                  </m:oMath>
                </a14:m>
                <a:r>
                  <a:rPr lang="en-ZA" dirty="0"/>
                  <a:t>fluidics</a:t>
                </a:r>
              </a:p>
              <a:p>
                <a:r>
                  <a:rPr lang="en-ZA" dirty="0"/>
                  <a:t>Nanoscience</a:t>
                </a:r>
              </a:p>
              <a:p>
                <a:pPr marL="457200" indent="-457200">
                  <a:buFont typeface="Arial" panose="020B0604020202020204" pitchFamily="34" charset="0"/>
                  <a:buChar char="•"/>
                </a:pPr>
                <a:r>
                  <a:rPr lang="en-ZA" dirty="0"/>
                  <a:t>Treatment delivery</a:t>
                </a:r>
              </a:p>
              <a:p>
                <a:r>
                  <a:rPr lang="en-ZA" dirty="0"/>
                  <a:t>MRI</a:t>
                </a:r>
              </a:p>
              <a:p>
                <a:pPr marL="457200" indent="-457200">
                  <a:buFont typeface="Arial" panose="020B0604020202020204" pitchFamily="34" charset="0"/>
                  <a:buChar char="•"/>
                </a:pPr>
                <a:r>
                  <a:rPr lang="en-ZA" dirty="0"/>
                  <a:t>Contrast media: Ga, breast cancer</a:t>
                </a:r>
              </a:p>
            </p:txBody>
          </p:sp>
        </mc:Choice>
        <mc:Fallback>
          <p:sp>
            <p:nvSpPr>
              <p:cNvPr id="3" name="Content Placeholder 2">
                <a:extLst>
                  <a:ext uri="{FF2B5EF4-FFF2-40B4-BE49-F238E27FC236}">
                    <a16:creationId xmlns:a16="http://schemas.microsoft.com/office/drawing/2014/main" id="{57D5BC0D-6E89-6556-952A-F83EA68E0296}"/>
                  </a:ext>
                </a:extLst>
              </p:cNvPr>
              <p:cNvSpPr>
                <a:spLocks noGrp="1" noRot="1" noChangeAspect="1" noMove="1" noResize="1" noEditPoints="1" noAdjustHandles="1" noChangeArrowheads="1" noChangeShapeType="1" noTextEdit="1"/>
              </p:cNvSpPr>
              <p:nvPr>
                <p:ph sz="half" idx="1"/>
              </p:nvPr>
            </p:nvSpPr>
            <p:spPr>
              <a:blipFill>
                <a:blip r:embed="rId2"/>
                <a:stretch>
                  <a:fillRect l="-2471" t="-2194"/>
                </a:stretch>
              </a:blipFill>
            </p:spPr>
            <p:txBody>
              <a:bodyPr/>
              <a:lstStyle/>
              <a:p>
                <a:r>
                  <a:rPr lang="en-ZA">
                    <a:noFill/>
                  </a:rPr>
                  <a:t> </a:t>
                </a:r>
              </a:p>
            </p:txBody>
          </p:sp>
        </mc:Fallback>
      </mc:AlternateContent>
      <p:sp>
        <p:nvSpPr>
          <p:cNvPr id="4" name="Content Placeholder 3">
            <a:extLst>
              <a:ext uri="{FF2B5EF4-FFF2-40B4-BE49-F238E27FC236}">
                <a16:creationId xmlns:a16="http://schemas.microsoft.com/office/drawing/2014/main" id="{E34A43D0-02E1-97C3-AFF3-D1284E939891}"/>
              </a:ext>
            </a:extLst>
          </p:cNvPr>
          <p:cNvSpPr>
            <a:spLocks noGrp="1"/>
          </p:cNvSpPr>
          <p:nvPr>
            <p:ph sz="half" idx="2"/>
          </p:nvPr>
        </p:nvSpPr>
        <p:spPr/>
        <p:txBody>
          <a:bodyPr/>
          <a:lstStyle/>
          <a:p>
            <a:endParaRPr lang="en-ZA"/>
          </a:p>
        </p:txBody>
      </p:sp>
    </p:spTree>
    <p:extLst>
      <p:ext uri="{BB962C8B-B14F-4D97-AF65-F5344CB8AC3E}">
        <p14:creationId xmlns:p14="http://schemas.microsoft.com/office/powerpoint/2010/main" val="15775887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4E554-0A50-8961-6398-3F30447B6D90}"/>
              </a:ext>
            </a:extLst>
          </p:cNvPr>
          <p:cNvSpPr>
            <a:spLocks noGrp="1"/>
          </p:cNvSpPr>
          <p:nvPr>
            <p:ph type="title"/>
          </p:nvPr>
        </p:nvSpPr>
        <p:spPr/>
        <p:txBody>
          <a:bodyPr/>
          <a:lstStyle/>
          <a:p>
            <a:r>
              <a:rPr lang="en-ZA" dirty="0"/>
              <a:t>Sustainability</a:t>
            </a:r>
          </a:p>
        </p:txBody>
      </p:sp>
      <p:sp>
        <p:nvSpPr>
          <p:cNvPr id="3" name="Content Placeholder 2">
            <a:extLst>
              <a:ext uri="{FF2B5EF4-FFF2-40B4-BE49-F238E27FC236}">
                <a16:creationId xmlns:a16="http://schemas.microsoft.com/office/drawing/2014/main" id="{3A07B777-1C2A-968F-A9C0-F68F1437E6CC}"/>
              </a:ext>
            </a:extLst>
          </p:cNvPr>
          <p:cNvSpPr>
            <a:spLocks noGrp="1"/>
          </p:cNvSpPr>
          <p:nvPr>
            <p:ph sz="half" idx="1"/>
          </p:nvPr>
        </p:nvSpPr>
        <p:spPr/>
        <p:txBody>
          <a:bodyPr/>
          <a:lstStyle/>
          <a:p>
            <a:r>
              <a:rPr lang="en-ZA" dirty="0"/>
              <a:t>Major research across Africa acknowledged</a:t>
            </a:r>
          </a:p>
          <a:p>
            <a:r>
              <a:rPr lang="en-ZA" dirty="0"/>
              <a:t>Here: cover a lesser-known aspect</a:t>
            </a:r>
          </a:p>
          <a:p>
            <a:r>
              <a:rPr lang="en-ZA" dirty="0"/>
              <a:t>Power distribution</a:t>
            </a:r>
          </a:p>
          <a:p>
            <a:pPr marL="800100" lvl="1" indent="-342900">
              <a:buFont typeface="Arial" panose="020B0604020202020204" pitchFamily="34" charset="0"/>
              <a:buChar char="•"/>
            </a:pPr>
            <a:r>
              <a:rPr lang="en-ZA" dirty="0"/>
              <a:t>Network stability</a:t>
            </a:r>
          </a:p>
        </p:txBody>
      </p:sp>
      <p:sp>
        <p:nvSpPr>
          <p:cNvPr id="11" name="TextBox 10">
            <a:extLst>
              <a:ext uri="{FF2B5EF4-FFF2-40B4-BE49-F238E27FC236}">
                <a16:creationId xmlns:a16="http://schemas.microsoft.com/office/drawing/2014/main" id="{F412C3D4-F63D-59E6-48B8-6FB654EA8709}"/>
              </a:ext>
            </a:extLst>
          </p:cNvPr>
          <p:cNvSpPr txBox="1"/>
          <p:nvPr/>
        </p:nvSpPr>
        <p:spPr>
          <a:xfrm>
            <a:off x="5040630" y="6412230"/>
            <a:ext cx="9645397" cy="830997"/>
          </a:xfrm>
          <a:prstGeom prst="rect">
            <a:avLst/>
          </a:prstGeom>
          <a:noFill/>
        </p:spPr>
        <p:txBody>
          <a:bodyPr wrap="none" rtlCol="0">
            <a:spAutoFit/>
          </a:bodyPr>
          <a:lstStyle/>
          <a:p>
            <a:r>
              <a:rPr lang="en-ZA" sz="1600" dirty="0"/>
              <a:t>Leonardo Rydin Gorjão and Jacques Maritz, Exploring the Useful Stochastic Layer of Power Grids, </a:t>
            </a:r>
          </a:p>
          <a:p>
            <a:r>
              <a:rPr lang="en-ZA" sz="1600" dirty="0"/>
              <a:t>African Physics Newsletter Issue 18 July 2023 </a:t>
            </a:r>
            <a:r>
              <a:rPr lang="en-ZA" sz="1600" u="sng" dirty="0">
                <a:hlinkClick r:id="rId2"/>
              </a:rPr>
              <a:t>https://www.aps.org/publications/african-physics-newsletter</a:t>
            </a:r>
            <a:r>
              <a:rPr lang="en-ZA" sz="1600" dirty="0"/>
              <a:t> </a:t>
            </a:r>
          </a:p>
          <a:p>
            <a:endParaRPr lang="en-ZA" sz="1600" dirty="0"/>
          </a:p>
        </p:txBody>
      </p:sp>
      <p:pic>
        <p:nvPicPr>
          <p:cNvPr id="5" name="Picture 2">
            <a:extLst>
              <a:ext uri="{FF2B5EF4-FFF2-40B4-BE49-F238E27FC236}">
                <a16:creationId xmlns:a16="http://schemas.microsoft.com/office/drawing/2014/main" id="{C0F45FA5-C91F-5B7E-0B67-3314E89BA51B}"/>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400006" y="1450975"/>
            <a:ext cx="4725988" cy="47259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4E3F931-BF6F-F935-F312-DF59C15F3C4D}"/>
              </a:ext>
            </a:extLst>
          </p:cNvPr>
          <p:cNvSpPr txBox="1"/>
          <p:nvPr/>
        </p:nvSpPr>
        <p:spPr>
          <a:xfrm>
            <a:off x="6420347" y="6184861"/>
            <a:ext cx="4705647" cy="369332"/>
          </a:xfrm>
          <a:prstGeom prst="rect">
            <a:avLst/>
          </a:prstGeom>
          <a:noFill/>
        </p:spPr>
        <p:txBody>
          <a:bodyPr wrap="none" rtlCol="0">
            <a:spAutoFit/>
          </a:bodyPr>
          <a:lstStyle/>
          <a:p>
            <a:r>
              <a:rPr lang="en-ZA" dirty="0"/>
              <a:t>https://www.sapp.co.zw/sapp-sadc-grid-map</a:t>
            </a:r>
          </a:p>
        </p:txBody>
      </p:sp>
    </p:spTree>
    <p:extLst>
      <p:ext uri="{BB962C8B-B14F-4D97-AF65-F5344CB8AC3E}">
        <p14:creationId xmlns:p14="http://schemas.microsoft.com/office/powerpoint/2010/main" val="406227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27935-368A-77A9-2EE4-7632E16508B0}"/>
              </a:ext>
            </a:extLst>
          </p:cNvPr>
          <p:cNvSpPr>
            <a:spLocks noGrp="1"/>
          </p:cNvSpPr>
          <p:nvPr>
            <p:ph type="title"/>
          </p:nvPr>
        </p:nvSpPr>
        <p:spPr/>
        <p:txBody>
          <a:bodyPr/>
          <a:lstStyle/>
          <a:p>
            <a:r>
              <a:rPr lang="en-ZA" dirty="0"/>
              <a:t>Iberian power failure 2025</a:t>
            </a:r>
          </a:p>
        </p:txBody>
      </p:sp>
      <p:sp>
        <p:nvSpPr>
          <p:cNvPr id="3" name="Content Placeholder 2">
            <a:extLst>
              <a:ext uri="{FF2B5EF4-FFF2-40B4-BE49-F238E27FC236}">
                <a16:creationId xmlns:a16="http://schemas.microsoft.com/office/drawing/2014/main" id="{9527AF12-23C3-586A-9F3A-B71B59328E5F}"/>
              </a:ext>
            </a:extLst>
          </p:cNvPr>
          <p:cNvSpPr>
            <a:spLocks noGrp="1"/>
          </p:cNvSpPr>
          <p:nvPr>
            <p:ph sz="half" idx="1"/>
          </p:nvPr>
        </p:nvSpPr>
        <p:spPr/>
        <p:txBody>
          <a:bodyPr>
            <a:normAutofit/>
          </a:bodyPr>
          <a:lstStyle/>
          <a:p>
            <a:pPr marL="457200" indent="-457200">
              <a:buFont typeface="Arial" panose="020B0604020202020204" pitchFamily="34" charset="0"/>
              <a:buChar char="•"/>
            </a:pPr>
            <a:r>
              <a:rPr lang="en-ZA" dirty="0"/>
              <a:t>surge in voltage that the grid was unable to absorb</a:t>
            </a:r>
          </a:p>
          <a:p>
            <a:pPr marL="457200" indent="-457200">
              <a:buFont typeface="Arial" panose="020B0604020202020204" pitchFamily="34" charset="0"/>
              <a:buChar char="•"/>
            </a:pPr>
            <a:r>
              <a:rPr lang="en-ZA" dirty="0"/>
              <a:t>Local grid did not have sufficient thermal power plants on line for  load</a:t>
            </a:r>
          </a:p>
          <a:p>
            <a:pPr marL="457200" indent="-457200">
              <a:buFont typeface="Arial" panose="020B0604020202020204" pitchFamily="34" charset="0"/>
              <a:buChar char="•"/>
            </a:pPr>
            <a:r>
              <a:rPr lang="en-ZA" dirty="0"/>
              <a:t>Blackout and black start</a:t>
            </a:r>
          </a:p>
          <a:p>
            <a:pPr marL="914400" lvl="1" indent="-457200">
              <a:buFont typeface="Arial" panose="020B0604020202020204" pitchFamily="34" charset="0"/>
              <a:buChar char="•"/>
            </a:pPr>
            <a:r>
              <a:rPr lang="en-ZA" sz="1800" dirty="0"/>
              <a:t>Spain, Portugal, Andorra, France, Morocco, Greenland </a:t>
            </a:r>
          </a:p>
        </p:txBody>
      </p:sp>
      <p:pic>
        <p:nvPicPr>
          <p:cNvPr id="8" name="Content Placeholder 7" descr="A graph of a graph with numbers and a line of blue and red circles&#10;&#10;AI-generated content may be incorrect.">
            <a:extLst>
              <a:ext uri="{FF2B5EF4-FFF2-40B4-BE49-F238E27FC236}">
                <a16:creationId xmlns:a16="http://schemas.microsoft.com/office/drawing/2014/main" id="{86F47D04-A095-0A2E-5331-FD7FBF1B94E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t="47937"/>
          <a:stretch>
            <a:fillRect/>
          </a:stretch>
        </p:blipFill>
        <p:spPr>
          <a:xfrm>
            <a:off x="6686550" y="2667000"/>
            <a:ext cx="5181600" cy="1635647"/>
          </a:xfrm>
        </p:spPr>
      </p:pic>
      <p:pic>
        <p:nvPicPr>
          <p:cNvPr id="2050" name="Picture 2">
            <a:extLst>
              <a:ext uri="{FF2B5EF4-FFF2-40B4-BE49-F238E27FC236}">
                <a16:creationId xmlns:a16="http://schemas.microsoft.com/office/drawing/2014/main" id="{DFDABD74-D057-734E-F368-3CA24ED57D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353" y="4714111"/>
            <a:ext cx="2381250" cy="19431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D43C5A3-80EC-AA07-D0E7-2399FE24DB23}"/>
              </a:ext>
            </a:extLst>
          </p:cNvPr>
          <p:cNvSpPr txBox="1"/>
          <p:nvPr/>
        </p:nvSpPr>
        <p:spPr>
          <a:xfrm>
            <a:off x="8174510" y="6192673"/>
            <a:ext cx="3693640" cy="246221"/>
          </a:xfrm>
          <a:prstGeom prst="rect">
            <a:avLst/>
          </a:prstGeom>
          <a:noFill/>
        </p:spPr>
        <p:txBody>
          <a:bodyPr wrap="none" rtlCol="0">
            <a:spAutoFit/>
          </a:bodyPr>
          <a:lstStyle/>
          <a:p>
            <a:r>
              <a:rPr lang="en-ZA" sz="1000" dirty="0">
                <a:hlinkClick r:id="rId4"/>
              </a:rPr>
              <a:t>https://en.wikipedia.org/wiki/2025_Iberian_Peninsula_blackout</a:t>
            </a:r>
            <a:r>
              <a:rPr lang="en-ZA" sz="1000" dirty="0"/>
              <a:t> </a:t>
            </a:r>
          </a:p>
        </p:txBody>
      </p:sp>
      <p:sp>
        <p:nvSpPr>
          <p:cNvPr id="6" name="TextBox 5">
            <a:extLst>
              <a:ext uri="{FF2B5EF4-FFF2-40B4-BE49-F238E27FC236}">
                <a16:creationId xmlns:a16="http://schemas.microsoft.com/office/drawing/2014/main" id="{788E3191-F7BA-1798-5023-B66A6AB594DE}"/>
              </a:ext>
            </a:extLst>
          </p:cNvPr>
          <p:cNvSpPr txBox="1"/>
          <p:nvPr/>
        </p:nvSpPr>
        <p:spPr>
          <a:xfrm>
            <a:off x="7419472" y="5853313"/>
            <a:ext cx="4572085" cy="400110"/>
          </a:xfrm>
          <a:prstGeom prst="rect">
            <a:avLst/>
          </a:prstGeom>
          <a:noFill/>
        </p:spPr>
        <p:txBody>
          <a:bodyPr wrap="none" rtlCol="0">
            <a:spAutoFit/>
          </a:bodyPr>
          <a:lstStyle/>
          <a:p>
            <a:r>
              <a:rPr lang="en-ZA" sz="1000" dirty="0"/>
              <a:t>By Luis </a:t>
            </a:r>
            <a:r>
              <a:rPr lang="en-ZA" sz="1000" dirty="0" err="1"/>
              <a:t>Badesa</a:t>
            </a:r>
            <a:r>
              <a:rPr lang="en-ZA" sz="1000" dirty="0"/>
              <a:t>, Blackout in Spain and Portugal: What do we know so far?, CC0, </a:t>
            </a:r>
          </a:p>
          <a:p>
            <a:r>
              <a:rPr lang="en-ZA" sz="1000" dirty="0">
                <a:hlinkClick r:id="rId5"/>
              </a:rPr>
              <a:t>https://commons.wikimedia.org/w/index.php?curid=165043734</a:t>
            </a:r>
            <a:r>
              <a:rPr lang="en-ZA" sz="1000" dirty="0"/>
              <a:t> </a:t>
            </a:r>
          </a:p>
        </p:txBody>
      </p:sp>
      <p:sp>
        <p:nvSpPr>
          <p:cNvPr id="10" name="TextBox 9">
            <a:extLst>
              <a:ext uri="{FF2B5EF4-FFF2-40B4-BE49-F238E27FC236}">
                <a16:creationId xmlns:a16="http://schemas.microsoft.com/office/drawing/2014/main" id="{710C20D8-E982-B2CD-AF4D-2790973A617E}"/>
              </a:ext>
            </a:extLst>
          </p:cNvPr>
          <p:cNvSpPr txBox="1"/>
          <p:nvPr/>
        </p:nvSpPr>
        <p:spPr>
          <a:xfrm>
            <a:off x="6539864" y="4341613"/>
            <a:ext cx="1056700" cy="369332"/>
          </a:xfrm>
          <a:prstGeom prst="rect">
            <a:avLst/>
          </a:prstGeom>
          <a:noFill/>
        </p:spPr>
        <p:txBody>
          <a:bodyPr wrap="none" rtlCol="0">
            <a:spAutoFit/>
          </a:bodyPr>
          <a:lstStyle/>
          <a:p>
            <a:r>
              <a:rPr lang="en-ZA" dirty="0"/>
              <a:t>10:33:15</a:t>
            </a:r>
          </a:p>
        </p:txBody>
      </p:sp>
      <p:sp>
        <p:nvSpPr>
          <p:cNvPr id="11" name="TextBox 10">
            <a:extLst>
              <a:ext uri="{FF2B5EF4-FFF2-40B4-BE49-F238E27FC236}">
                <a16:creationId xmlns:a16="http://schemas.microsoft.com/office/drawing/2014/main" id="{A6374A3B-921B-16D6-642D-A186D45A8373}"/>
              </a:ext>
            </a:extLst>
          </p:cNvPr>
          <p:cNvSpPr txBox="1"/>
          <p:nvPr/>
        </p:nvSpPr>
        <p:spPr>
          <a:xfrm>
            <a:off x="10214397" y="4341613"/>
            <a:ext cx="1056700" cy="369332"/>
          </a:xfrm>
          <a:prstGeom prst="rect">
            <a:avLst/>
          </a:prstGeom>
          <a:noFill/>
        </p:spPr>
        <p:txBody>
          <a:bodyPr wrap="none" rtlCol="0">
            <a:spAutoFit/>
          </a:bodyPr>
          <a:lstStyle/>
          <a:p>
            <a:r>
              <a:rPr lang="en-ZA" dirty="0"/>
              <a:t>10:33:21</a:t>
            </a:r>
          </a:p>
        </p:txBody>
      </p:sp>
      <p:sp>
        <p:nvSpPr>
          <p:cNvPr id="12" name="TextBox 11">
            <a:extLst>
              <a:ext uri="{FF2B5EF4-FFF2-40B4-BE49-F238E27FC236}">
                <a16:creationId xmlns:a16="http://schemas.microsoft.com/office/drawing/2014/main" id="{05E9A9A8-704C-C9B8-6700-BAC78D397DC7}"/>
              </a:ext>
            </a:extLst>
          </p:cNvPr>
          <p:cNvSpPr txBox="1"/>
          <p:nvPr/>
        </p:nvSpPr>
        <p:spPr>
          <a:xfrm>
            <a:off x="3574894" y="5295961"/>
            <a:ext cx="8416663" cy="523220"/>
          </a:xfrm>
          <a:prstGeom prst="rect">
            <a:avLst/>
          </a:prstGeom>
          <a:noFill/>
        </p:spPr>
        <p:txBody>
          <a:bodyPr wrap="none" rtlCol="0">
            <a:spAutoFit/>
          </a:bodyPr>
          <a:lstStyle/>
          <a:p>
            <a:r>
              <a:rPr lang="en-ZA" sz="1400" dirty="0"/>
              <a:t>Power frequency in Southern Spain just before the blackout in orange (5 cycle average) and </a:t>
            </a:r>
            <a:r>
              <a:rPr lang="en-ZA" sz="1400" dirty="0" err="1">
                <a:hlinkClick r:id="rId6" tooltip="ROCOF"/>
              </a:rPr>
              <a:t>ROCOF</a:t>
            </a:r>
            <a:r>
              <a:rPr lang="en-ZA" sz="1400" dirty="0"/>
              <a:t> in blue. </a:t>
            </a:r>
          </a:p>
          <a:p>
            <a:r>
              <a:rPr lang="en-ZA" sz="1400" dirty="0"/>
              <a:t>Dashed lines in green indicate the thresholds for under-frequency load shedding (</a:t>
            </a:r>
            <a:r>
              <a:rPr lang="en-ZA" sz="1400" dirty="0">
                <a:hlinkClick r:id="rId7" tooltip="UFLS"/>
              </a:rPr>
              <a:t>UFLS</a:t>
            </a:r>
            <a:r>
              <a:rPr lang="en-ZA" sz="1400" dirty="0"/>
              <a:t>).</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DF2FD77-61E0-83EE-93F3-0B817185258D}"/>
                  </a:ext>
                </a:extLst>
              </p:cNvPr>
              <p:cNvSpPr txBox="1"/>
              <p:nvPr/>
            </p:nvSpPr>
            <p:spPr>
              <a:xfrm>
                <a:off x="6602004" y="1673686"/>
                <a:ext cx="1181221" cy="923330"/>
              </a:xfrm>
              <a:prstGeom prst="rect">
                <a:avLst/>
              </a:prstGeom>
              <a:noFill/>
            </p:spPr>
            <p:txBody>
              <a:bodyPr wrap="none" rtlCol="0">
                <a:spAutoFit/>
              </a:bodyPr>
              <a:lstStyle/>
              <a:p>
                <a:r>
                  <a:rPr lang="en-ZA" dirty="0"/>
                  <a:t>end-user</a:t>
                </a:r>
              </a:p>
              <a:p>
                <a:r>
                  <a:rPr lang="en-ZA" dirty="0"/>
                  <a:t>frequency</a:t>
                </a:r>
              </a:p>
              <a:p>
                <a:r>
                  <a:rPr lang="en-ZA" dirty="0"/>
                  <a:t> </a:t>
                </a:r>
                <a14:m>
                  <m:oMath xmlns:m="http://schemas.openxmlformats.org/officeDocument/2006/math">
                    <m:r>
                      <a:rPr lang="en-ZA" i="1">
                        <a:latin typeface="Cambria Math" panose="02040503050406030204" pitchFamily="18" charset="0"/>
                      </a:rPr>
                      <m:t>𝑓</m:t>
                    </m:r>
                    <m:r>
                      <a:rPr lang="en-ZA" b="0" i="0" smtClean="0">
                        <a:latin typeface="Cambria Math" panose="02040503050406030204" pitchFamily="18" charset="0"/>
                      </a:rPr>
                      <m:t>      </m:t>
                    </m:r>
                  </m:oMath>
                </a14:m>
                <a:r>
                  <a:rPr lang="en-ZA" dirty="0"/>
                  <a:t>Hz</a:t>
                </a:r>
              </a:p>
            </p:txBody>
          </p:sp>
        </mc:Choice>
        <mc:Fallback xmlns="">
          <p:sp>
            <p:nvSpPr>
              <p:cNvPr id="13" name="TextBox 12">
                <a:extLst>
                  <a:ext uri="{FF2B5EF4-FFF2-40B4-BE49-F238E27FC236}">
                    <a16:creationId xmlns:a16="http://schemas.microsoft.com/office/drawing/2014/main" id="{DDF2FD77-61E0-83EE-93F3-0B817185258D}"/>
                  </a:ext>
                </a:extLst>
              </p:cNvPr>
              <p:cNvSpPr txBox="1">
                <a:spLocks noRot="1" noChangeAspect="1" noMove="1" noResize="1" noEditPoints="1" noAdjustHandles="1" noChangeArrowheads="1" noChangeShapeType="1" noTextEdit="1"/>
              </p:cNvSpPr>
              <p:nvPr/>
            </p:nvSpPr>
            <p:spPr>
              <a:xfrm>
                <a:off x="6602004" y="1673686"/>
                <a:ext cx="1181221" cy="923330"/>
              </a:xfrm>
              <a:prstGeom prst="rect">
                <a:avLst/>
              </a:prstGeom>
              <a:blipFill>
                <a:blip r:embed="rId8"/>
                <a:stretch>
                  <a:fillRect l="-4124" t="-3311" r="-4124" b="-10596"/>
                </a:stretch>
              </a:blipFill>
            </p:spPr>
            <p:txBody>
              <a:bodyPr/>
              <a:lstStyle/>
              <a:p>
                <a:r>
                  <a:rPr lang="en-ZA">
                    <a:noFill/>
                  </a:rPr>
                  <a:t> </a:t>
                </a:r>
              </a:p>
            </p:txBody>
          </p:sp>
        </mc:Fallback>
      </mc:AlternateContent>
      <p:sp>
        <p:nvSpPr>
          <p:cNvPr id="4" name="Rectangle 3">
            <a:extLst>
              <a:ext uri="{FF2B5EF4-FFF2-40B4-BE49-F238E27FC236}">
                <a16:creationId xmlns:a16="http://schemas.microsoft.com/office/drawing/2014/main" id="{5368F4B3-B363-99BC-B6D6-36127A46BF7A}"/>
              </a:ext>
            </a:extLst>
          </p:cNvPr>
          <p:cNvSpPr/>
          <p:nvPr/>
        </p:nvSpPr>
        <p:spPr>
          <a:xfrm>
            <a:off x="10256275" y="5162971"/>
            <a:ext cx="1611875" cy="3693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50629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1" grpId="0"/>
      <p:bldP spid="12" grpId="0"/>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0EE1A-565B-313B-140E-546BB0BC604C}"/>
              </a:ext>
            </a:extLst>
          </p:cNvPr>
          <p:cNvSpPr>
            <a:spLocks noGrp="1"/>
          </p:cNvSpPr>
          <p:nvPr>
            <p:ph type="title"/>
          </p:nvPr>
        </p:nvSpPr>
        <p:spPr/>
        <p:txBody>
          <a:bodyPr/>
          <a:lstStyle/>
          <a:p>
            <a:r>
              <a:rPr lang="en-ZA" dirty="0"/>
              <a:t>Stability and stochasticity in power grid networks    gaps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1D0F1A72-D09B-91FB-C1E1-35CBBEDAA7BC}"/>
                  </a:ext>
                </a:extLst>
              </p:cNvPr>
              <p:cNvSpPr>
                <a:spLocks noGrp="1"/>
              </p:cNvSpPr>
              <p:nvPr>
                <p:ph sz="half" idx="1"/>
              </p:nvPr>
            </p:nvSpPr>
            <p:spPr>
              <a:xfrm>
                <a:off x="838200" y="2668772"/>
                <a:ext cx="5181600" cy="3508191"/>
              </a:xfrm>
            </p:spPr>
            <p:txBody>
              <a:bodyPr>
                <a:normAutofit fontScale="92500" lnSpcReduction="10000"/>
              </a:bodyPr>
              <a:lstStyle/>
              <a:p>
                <a:r>
                  <a:rPr lang="en-ZA" dirty="0"/>
                  <a:t>Network stability: stability of coupled oscillators</a:t>
                </a:r>
              </a:p>
              <a:p>
                <a:r>
                  <a:rPr lang="en-ZA" dirty="0"/>
                  <a:t>Stochastic differential equation: Fokker-Planck </a:t>
                </a:r>
              </a:p>
              <a:p>
                <a:pPr marL="914400" lvl="1" indent="-457200">
                  <a:buFont typeface="Arial" panose="020B0604020202020204" pitchFamily="34" charset="0"/>
                  <a:buChar char="•"/>
                </a:pPr>
                <a:r>
                  <a:rPr lang="en-ZA" sz="1700" dirty="0"/>
                  <a:t>data-driven model applied to electrical power system dynamics</a:t>
                </a:r>
              </a:p>
              <a:p>
                <a:pPr marL="914400" lvl="1" indent="-457200">
                  <a:buFont typeface="Arial" panose="020B0604020202020204" pitchFamily="34" charset="0"/>
                  <a:buChar char="•"/>
                </a:pPr>
                <a14:m>
                  <m:oMath xmlns:m="http://schemas.openxmlformats.org/officeDocument/2006/math">
                    <m:r>
                      <a:rPr lang="en-ZA" sz="1700" i="1">
                        <a:latin typeface="Cambria Math" panose="02040503050406030204" pitchFamily="18" charset="0"/>
                      </a:rPr>
                      <m:t>𝑓</m:t>
                    </m:r>
                  </m:oMath>
                </a14:m>
                <a:r>
                  <a:rPr lang="en-ZA" sz="1700" dirty="0"/>
                  <a:t> frequency</a:t>
                </a:r>
              </a:p>
              <a:p>
                <a:pPr marL="914400" lvl="1" indent="-457200">
                  <a:buFont typeface="Arial" panose="020B0604020202020204" pitchFamily="34" charset="0"/>
                  <a:buChar char="•"/>
                </a:pPr>
                <a:r>
                  <a:rPr lang="en-ZA" sz="1700" dirty="0"/>
                  <a:t> </a:t>
                </a:r>
                <a14:m>
                  <m:oMath xmlns:m="http://schemas.openxmlformats.org/officeDocument/2006/math">
                    <m:r>
                      <a:rPr lang="en-ZA" sz="1700" i="1">
                        <a:latin typeface="Cambria Math" panose="02040503050406030204" pitchFamily="18" charset="0"/>
                      </a:rPr>
                      <m:t>𝜎</m:t>
                    </m:r>
                  </m:oMath>
                </a14:m>
                <a:r>
                  <a:rPr lang="en-ZA" sz="1700" dirty="0"/>
                  <a:t> standard deviation in </a:t>
                </a:r>
                <a14:m>
                  <m:oMath xmlns:m="http://schemas.openxmlformats.org/officeDocument/2006/math">
                    <m:r>
                      <a:rPr lang="en-ZA" sz="1700" i="1">
                        <a:latin typeface="Cambria Math" panose="02040503050406030204" pitchFamily="18" charset="0"/>
                      </a:rPr>
                      <m:t>𝑓</m:t>
                    </m:r>
                  </m:oMath>
                </a14:m>
                <a:r>
                  <a:rPr lang="en-ZA" sz="1700" dirty="0"/>
                  <a:t>, SA ~ 0.077</a:t>
                </a:r>
              </a:p>
              <a:p>
                <a:pPr lvl="1"/>
                <a:endParaRPr lang="en-ZA" sz="1700" dirty="0"/>
              </a:p>
              <a:p>
                <a:r>
                  <a:rPr lang="en-ZA" dirty="0"/>
                  <a:t>Why the anomalous fluctuation response?</a:t>
                </a:r>
              </a:p>
            </p:txBody>
          </p:sp>
        </mc:Choice>
        <mc:Fallback>
          <p:sp>
            <p:nvSpPr>
              <p:cNvPr id="3" name="Content Placeholder 2">
                <a:extLst>
                  <a:ext uri="{FF2B5EF4-FFF2-40B4-BE49-F238E27FC236}">
                    <a16:creationId xmlns:a16="http://schemas.microsoft.com/office/drawing/2014/main" id="{1D0F1A72-D09B-91FB-C1E1-35CBBEDAA7BC}"/>
                  </a:ext>
                </a:extLst>
              </p:cNvPr>
              <p:cNvSpPr>
                <a:spLocks noGrp="1" noRot="1" noChangeAspect="1" noMove="1" noResize="1" noEditPoints="1" noAdjustHandles="1" noChangeArrowheads="1" noChangeShapeType="1" noTextEdit="1"/>
              </p:cNvSpPr>
              <p:nvPr>
                <p:ph sz="half" idx="1"/>
              </p:nvPr>
            </p:nvSpPr>
            <p:spPr>
              <a:xfrm>
                <a:off x="838200" y="2668772"/>
                <a:ext cx="5181600" cy="3508191"/>
              </a:xfrm>
              <a:blipFill>
                <a:blip r:embed="rId2"/>
                <a:stretch>
                  <a:fillRect l="-2118" t="-3478" r="-1647" b="-3826"/>
                </a:stretch>
              </a:blipFill>
            </p:spPr>
            <p:txBody>
              <a:bodyPr/>
              <a:lstStyle/>
              <a:p>
                <a:r>
                  <a:rPr lang="en-ZA">
                    <a:noFill/>
                  </a:rPr>
                  <a:t> </a:t>
                </a:r>
              </a:p>
            </p:txBody>
          </p:sp>
        </mc:Fallback>
      </mc:AlternateContent>
      <p:pic>
        <p:nvPicPr>
          <p:cNvPr id="9" name="Picture 8">
            <a:extLst>
              <a:ext uri="{FF2B5EF4-FFF2-40B4-BE49-F238E27FC236}">
                <a16:creationId xmlns:a16="http://schemas.microsoft.com/office/drawing/2014/main" id="{F834AB46-175D-B862-57F2-56ECC38F92C6}"/>
              </a:ext>
            </a:extLst>
          </p:cNvPr>
          <p:cNvPicPr>
            <a:picLocks noChangeAspect="1"/>
          </p:cNvPicPr>
          <p:nvPr/>
        </p:nvPicPr>
        <p:blipFill>
          <a:blip r:embed="rId3"/>
          <a:stretch>
            <a:fillRect/>
          </a:stretch>
        </p:blipFill>
        <p:spPr>
          <a:xfrm>
            <a:off x="7564723" y="429417"/>
            <a:ext cx="3567782" cy="2239353"/>
          </a:xfrm>
          <a:prstGeom prst="rect">
            <a:avLst/>
          </a:prstGeom>
        </p:spPr>
      </p:pic>
      <p:pic>
        <p:nvPicPr>
          <p:cNvPr id="14" name="Picture 13" descr="A screenshot of a computer&#10;&#10;Description automatically generated with medium confidence">
            <a:extLst>
              <a:ext uri="{FF2B5EF4-FFF2-40B4-BE49-F238E27FC236}">
                <a16:creationId xmlns:a16="http://schemas.microsoft.com/office/drawing/2014/main" id="{A0B9B5FA-DC56-11A9-148D-926B0E871A90}"/>
              </a:ext>
            </a:extLst>
          </p:cNvPr>
          <p:cNvPicPr>
            <a:picLocks noChangeAspect="1"/>
          </p:cNvPicPr>
          <p:nvPr/>
        </p:nvPicPr>
        <p:blipFill>
          <a:blip r:embed="rId4" cstate="print">
            <a:extLst>
              <a:ext uri="{28A0092B-C50C-407E-A947-70E740481C1C}">
                <a14:useLocalDpi xmlns:a14="http://schemas.microsoft.com/office/drawing/2010/main" val="0"/>
              </a:ext>
            </a:extLst>
          </a:blip>
          <a:srcRect l="50889"/>
          <a:stretch>
            <a:fillRect/>
          </a:stretch>
        </p:blipFill>
        <p:spPr bwMode="auto">
          <a:xfrm>
            <a:off x="7053093" y="2912202"/>
            <a:ext cx="4750887" cy="3021330"/>
          </a:xfrm>
          <a:prstGeom prst="rect">
            <a:avLst/>
          </a:prstGeom>
          <a:noFill/>
          <a:ln>
            <a:noFill/>
          </a:ln>
        </p:spPr>
      </p:pic>
      <p:sp>
        <p:nvSpPr>
          <p:cNvPr id="15" name="TextBox 14">
            <a:extLst>
              <a:ext uri="{FF2B5EF4-FFF2-40B4-BE49-F238E27FC236}">
                <a16:creationId xmlns:a16="http://schemas.microsoft.com/office/drawing/2014/main" id="{D14BF5B7-F4FC-305A-C30F-C7A2C407F27C}"/>
              </a:ext>
            </a:extLst>
          </p:cNvPr>
          <p:cNvSpPr txBox="1"/>
          <p:nvPr/>
        </p:nvSpPr>
        <p:spPr>
          <a:xfrm>
            <a:off x="6172202" y="6176963"/>
            <a:ext cx="5375189" cy="553998"/>
          </a:xfrm>
          <a:prstGeom prst="rect">
            <a:avLst/>
          </a:prstGeom>
          <a:noFill/>
        </p:spPr>
        <p:txBody>
          <a:bodyPr wrap="none" rtlCol="0">
            <a:spAutoFit/>
          </a:bodyPr>
          <a:lstStyle/>
          <a:p>
            <a:r>
              <a:rPr lang="en-ZA" sz="1000" dirty="0"/>
              <a:t>Gorjão and Maritz The stochastic nature of power-grid frequency in South Africa 2023 </a:t>
            </a:r>
          </a:p>
          <a:p>
            <a:r>
              <a:rPr lang="en-ZA" sz="1000" dirty="0"/>
              <a:t>J. Phys. Complex. 4 015007 </a:t>
            </a:r>
            <a:r>
              <a:rPr lang="en-ZA" sz="1000" u="sng" dirty="0">
                <a:hlinkClick r:id="rId5"/>
              </a:rPr>
              <a:t>https://iopscience.iop.org/article/10.1088/2632-072x/acb629/pdf</a:t>
            </a:r>
            <a:r>
              <a:rPr lang="en-ZA" sz="1000" dirty="0"/>
              <a:t> </a:t>
            </a:r>
          </a:p>
          <a:p>
            <a:endParaRPr lang="en-ZA" sz="1000" dirty="0"/>
          </a:p>
        </p:txBody>
      </p:sp>
      <p:sp>
        <p:nvSpPr>
          <p:cNvPr id="5" name="TextBox 4">
            <a:extLst>
              <a:ext uri="{FF2B5EF4-FFF2-40B4-BE49-F238E27FC236}">
                <a16:creationId xmlns:a16="http://schemas.microsoft.com/office/drawing/2014/main" id="{92CE0DEE-07F8-BA74-38C4-2455A6A9D17A}"/>
              </a:ext>
            </a:extLst>
          </p:cNvPr>
          <p:cNvSpPr txBox="1"/>
          <p:nvPr/>
        </p:nvSpPr>
        <p:spPr>
          <a:xfrm>
            <a:off x="838200" y="1333638"/>
            <a:ext cx="5020943" cy="1200329"/>
          </a:xfrm>
          <a:prstGeom prst="rect">
            <a:avLst/>
          </a:prstGeom>
          <a:noFill/>
        </p:spPr>
        <p:txBody>
          <a:bodyPr wrap="square">
            <a:spAutoFit/>
          </a:bodyPr>
          <a:lstStyle/>
          <a:p>
            <a:r>
              <a:rPr lang="en-ZA" dirty="0"/>
              <a:t>Solar, wind and loadshedding are highly intermittent, affect most of SADC</a:t>
            </a:r>
          </a:p>
          <a:p>
            <a:pPr marL="800100" lvl="1" indent="-342900">
              <a:buFont typeface="Arial" panose="020B0604020202020204" pitchFamily="34" charset="0"/>
              <a:buChar char="•"/>
            </a:pPr>
            <a:r>
              <a:rPr lang="en-ZA" dirty="0"/>
              <a:t>In SA, non-technical outages: illegal connections, overloading, vandalism</a:t>
            </a:r>
          </a:p>
        </p:txBody>
      </p:sp>
      <p:sp>
        <p:nvSpPr>
          <p:cNvPr id="7" name="TextBox 6">
            <a:extLst>
              <a:ext uri="{FF2B5EF4-FFF2-40B4-BE49-F238E27FC236}">
                <a16:creationId xmlns:a16="http://schemas.microsoft.com/office/drawing/2014/main" id="{B71EBE33-C018-048F-39A3-9B8DE45922B9}"/>
              </a:ext>
            </a:extLst>
          </p:cNvPr>
          <p:cNvSpPr txBox="1"/>
          <p:nvPr/>
        </p:nvSpPr>
        <p:spPr>
          <a:xfrm rot="16200000">
            <a:off x="6019800" y="4099701"/>
            <a:ext cx="1322536" cy="646331"/>
          </a:xfrm>
          <a:prstGeom prst="rect">
            <a:avLst/>
          </a:prstGeom>
          <a:noFill/>
        </p:spPr>
        <p:txBody>
          <a:bodyPr wrap="square" rtlCol="0">
            <a:spAutoFit/>
          </a:bodyPr>
          <a:lstStyle/>
          <a:p>
            <a:r>
              <a:rPr lang="en-ZA" dirty="0"/>
              <a:t>fluctuation amplitude</a:t>
            </a:r>
          </a:p>
        </p:txBody>
      </p:sp>
      <p:sp>
        <p:nvSpPr>
          <p:cNvPr id="4" name="Rectangle 3">
            <a:extLst>
              <a:ext uri="{FF2B5EF4-FFF2-40B4-BE49-F238E27FC236}">
                <a16:creationId xmlns:a16="http://schemas.microsoft.com/office/drawing/2014/main" id="{D1D339F2-0D2F-871E-237C-3F6D2D0D3375}"/>
              </a:ext>
            </a:extLst>
          </p:cNvPr>
          <p:cNvSpPr/>
          <p:nvPr/>
        </p:nvSpPr>
        <p:spPr>
          <a:xfrm>
            <a:off x="5859143" y="599173"/>
            <a:ext cx="1629637" cy="370572"/>
          </a:xfrm>
          <a:prstGeom prst="rect">
            <a:avLst/>
          </a:prstGeom>
          <a:noFill/>
          <a:ln w="28575">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0" name="Rectangle 9">
            <a:extLst>
              <a:ext uri="{FF2B5EF4-FFF2-40B4-BE49-F238E27FC236}">
                <a16:creationId xmlns:a16="http://schemas.microsoft.com/office/drawing/2014/main" id="{CBB91015-FF6F-1C92-C645-F8AA74FF5B06}"/>
              </a:ext>
            </a:extLst>
          </p:cNvPr>
          <p:cNvSpPr/>
          <p:nvPr/>
        </p:nvSpPr>
        <p:spPr>
          <a:xfrm>
            <a:off x="685798" y="5339076"/>
            <a:ext cx="4811488" cy="972692"/>
          </a:xfrm>
          <a:prstGeom prst="rect">
            <a:avLst/>
          </a:prstGeom>
          <a:noFill/>
          <a:ln w="28575">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47545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DC4C7-83F5-5075-AB7F-4A739EFADD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F05591-5C8E-0302-9BE0-B43D533D78F1}"/>
              </a:ext>
            </a:extLst>
          </p:cNvPr>
          <p:cNvSpPr>
            <a:spLocks noGrp="1"/>
          </p:cNvSpPr>
          <p:nvPr>
            <p:ph type="title"/>
          </p:nvPr>
        </p:nvSpPr>
        <p:spPr/>
        <p:txBody>
          <a:bodyPr/>
          <a:lstStyle/>
          <a:p>
            <a:r>
              <a:rPr lang="en-ZA" dirty="0"/>
              <a:t>Introduction</a:t>
            </a:r>
          </a:p>
        </p:txBody>
      </p:sp>
      <p:sp>
        <p:nvSpPr>
          <p:cNvPr id="3" name="Content Placeholder 2">
            <a:extLst>
              <a:ext uri="{FF2B5EF4-FFF2-40B4-BE49-F238E27FC236}">
                <a16:creationId xmlns:a16="http://schemas.microsoft.com/office/drawing/2014/main" id="{C8C5BF22-3F74-46D5-387D-1A05F796DC38}"/>
              </a:ext>
            </a:extLst>
          </p:cNvPr>
          <p:cNvSpPr>
            <a:spLocks noGrp="1"/>
          </p:cNvSpPr>
          <p:nvPr>
            <p:ph idx="1"/>
          </p:nvPr>
        </p:nvSpPr>
        <p:spPr/>
        <p:txBody>
          <a:bodyPr>
            <a:normAutofit fontScale="85000" lnSpcReduction="20000"/>
          </a:bodyPr>
          <a:lstStyle/>
          <a:p>
            <a:r>
              <a:rPr lang="en-US" dirty="0">
                <a:solidFill>
                  <a:schemeClr val="bg1">
                    <a:lumMod val="75000"/>
                  </a:schemeClr>
                </a:solidFill>
              </a:rPr>
              <a:t>Physics is well embedded in climate and sustainability science.</a:t>
            </a:r>
          </a:p>
          <a:p>
            <a:pPr marL="457200" indent="-457200">
              <a:buFont typeface="Arial" panose="020B0604020202020204" pitchFamily="34" charset="0"/>
              <a:buChar char="•"/>
            </a:pPr>
            <a:r>
              <a:rPr lang="en-US" dirty="0">
                <a:solidFill>
                  <a:schemeClr val="bg1">
                    <a:lumMod val="75000"/>
                  </a:schemeClr>
                </a:solidFill>
              </a:rPr>
              <a:t>All existing research in the region is acknowledged; this is not a review</a:t>
            </a:r>
          </a:p>
          <a:p>
            <a:pPr marL="457200" indent="-457200">
              <a:buFont typeface="Arial" panose="020B0604020202020204" pitchFamily="34" charset="0"/>
              <a:buChar char="•"/>
            </a:pPr>
            <a:r>
              <a:rPr lang="en-US" dirty="0">
                <a:solidFill>
                  <a:schemeClr val="bg1">
                    <a:lumMod val="75000"/>
                  </a:schemeClr>
                </a:solidFill>
              </a:rPr>
              <a:t>Institutes, departments, scientists and companies are respected but few are mentioned.</a:t>
            </a:r>
          </a:p>
          <a:p>
            <a:endParaRPr lang="en-US" dirty="0"/>
          </a:p>
          <a:p>
            <a:r>
              <a:rPr lang="en-ZA" dirty="0"/>
              <a:t>Aims of this work…</a:t>
            </a:r>
            <a:endParaRPr lang="en-US" dirty="0"/>
          </a:p>
          <a:p>
            <a:pPr marL="514350" indent="-514350">
              <a:buAutoNum type="arabicPeriod"/>
            </a:pPr>
            <a:r>
              <a:rPr lang="en-US" dirty="0"/>
              <a:t>show the expanding roles of physics </a:t>
            </a:r>
          </a:p>
          <a:p>
            <a:pPr marL="514350" indent="-514350">
              <a:buAutoNum type="arabicPeriod"/>
            </a:pPr>
            <a:r>
              <a:rPr lang="en-US" dirty="0"/>
              <a:t>provide a few examples relevant to Southern Africa in the global context</a:t>
            </a:r>
          </a:p>
          <a:p>
            <a:pPr marL="514350" indent="-514350">
              <a:buAutoNum type="arabicPeriod"/>
            </a:pPr>
            <a:endParaRPr lang="en-US" dirty="0"/>
          </a:p>
          <a:p>
            <a:pPr marL="457200" indent="-457200">
              <a:buFont typeface="Arial" panose="020B0604020202020204" pitchFamily="34" charset="0"/>
              <a:buChar char="•"/>
            </a:pPr>
            <a:r>
              <a:rPr lang="en-US" dirty="0"/>
              <a:t>Highlight: less frequently mentioned aspects of the role of physics as a basic or fundamental science</a:t>
            </a:r>
          </a:p>
          <a:p>
            <a:pPr marL="457200" indent="-457200">
              <a:buFont typeface="Arial" panose="020B0604020202020204" pitchFamily="34" charset="0"/>
              <a:buChar char="•"/>
            </a:pPr>
            <a:r>
              <a:rPr lang="en-US" dirty="0"/>
              <a:t>Seek: a systematic way of finding gaps by linking physics to climate and sustainability science</a:t>
            </a:r>
          </a:p>
          <a:p>
            <a:pPr marL="514350" indent="-514350">
              <a:buAutoNum type="arabicPeriod"/>
            </a:pPr>
            <a:endParaRPr lang="en-ZA" dirty="0"/>
          </a:p>
        </p:txBody>
      </p:sp>
    </p:spTree>
    <p:extLst>
      <p:ext uri="{BB962C8B-B14F-4D97-AF65-F5344CB8AC3E}">
        <p14:creationId xmlns:p14="http://schemas.microsoft.com/office/powerpoint/2010/main" val="40782208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9B5F6-5F8E-D4B5-5161-B0FE048C232F}"/>
              </a:ext>
            </a:extLst>
          </p:cNvPr>
          <p:cNvSpPr>
            <a:spLocks noGrp="1"/>
          </p:cNvSpPr>
          <p:nvPr>
            <p:ph type="title"/>
          </p:nvPr>
        </p:nvSpPr>
        <p:spPr/>
        <p:txBody>
          <a:bodyPr/>
          <a:lstStyle/>
          <a:p>
            <a:r>
              <a:rPr lang="en-ZA" dirty="0"/>
              <a:t>New opportunities in physics to consider</a:t>
            </a:r>
          </a:p>
        </p:txBody>
      </p:sp>
      <p:sp>
        <p:nvSpPr>
          <p:cNvPr id="3" name="Content Placeholder 2">
            <a:extLst>
              <a:ext uri="{FF2B5EF4-FFF2-40B4-BE49-F238E27FC236}">
                <a16:creationId xmlns:a16="http://schemas.microsoft.com/office/drawing/2014/main" id="{52AB089C-9923-C5CD-C59E-83C99D81043D}"/>
              </a:ext>
            </a:extLst>
          </p:cNvPr>
          <p:cNvSpPr>
            <a:spLocks noGrp="1"/>
          </p:cNvSpPr>
          <p:nvPr>
            <p:ph idx="1"/>
          </p:nvPr>
        </p:nvSpPr>
        <p:spPr/>
        <p:txBody>
          <a:bodyPr/>
          <a:lstStyle/>
          <a:p>
            <a:pPr algn="ctr"/>
            <a:r>
              <a:rPr lang="en-ZA" dirty="0"/>
              <a:t>As a fundamental science in its own right</a:t>
            </a:r>
          </a:p>
          <a:p>
            <a:pPr algn="ctr"/>
            <a:r>
              <a:rPr lang="en-ZA" dirty="0"/>
              <a:t>as well as </a:t>
            </a:r>
          </a:p>
          <a:p>
            <a:pPr algn="ctr"/>
            <a:r>
              <a:rPr lang="en-ZA" dirty="0"/>
              <a:t>A partner in transdisciplinary work</a:t>
            </a:r>
          </a:p>
        </p:txBody>
      </p:sp>
      <p:sp>
        <p:nvSpPr>
          <p:cNvPr id="4" name="Rectangle 3">
            <a:extLst>
              <a:ext uri="{FF2B5EF4-FFF2-40B4-BE49-F238E27FC236}">
                <a16:creationId xmlns:a16="http://schemas.microsoft.com/office/drawing/2014/main" id="{9EF77D9A-0F84-5994-C5FA-106E6A032555}"/>
              </a:ext>
            </a:extLst>
          </p:cNvPr>
          <p:cNvSpPr/>
          <p:nvPr/>
        </p:nvSpPr>
        <p:spPr>
          <a:xfrm>
            <a:off x="838199" y="552893"/>
            <a:ext cx="4478079" cy="400008"/>
          </a:xfrm>
          <a:prstGeom prst="rect">
            <a:avLst/>
          </a:prstGeom>
          <a:noFill/>
          <a:ln w="28575">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41337723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B9BB4F-4EF2-5993-9DE2-ABEA08D0BBE6}"/>
              </a:ext>
            </a:extLst>
          </p:cNvPr>
          <p:cNvSpPr>
            <a:spLocks noGrp="1"/>
          </p:cNvSpPr>
          <p:nvPr>
            <p:ph type="title"/>
          </p:nvPr>
        </p:nvSpPr>
        <p:spPr/>
        <p:txBody>
          <a:bodyPr/>
          <a:lstStyle/>
          <a:p>
            <a:r>
              <a:rPr lang="en-ZA" dirty="0"/>
              <a:t>Conclusions</a:t>
            </a:r>
          </a:p>
        </p:txBody>
      </p:sp>
      <p:sp>
        <p:nvSpPr>
          <p:cNvPr id="7" name="Text Placeholder 6">
            <a:extLst>
              <a:ext uri="{FF2B5EF4-FFF2-40B4-BE49-F238E27FC236}">
                <a16:creationId xmlns:a16="http://schemas.microsoft.com/office/drawing/2014/main" id="{7E76D72C-34C6-C446-71E4-E74095EFE639}"/>
              </a:ext>
            </a:extLst>
          </p:cNvPr>
          <p:cNvSpPr>
            <a:spLocks noGrp="1"/>
          </p:cNvSpPr>
          <p:nvPr>
            <p:ph type="body" idx="1"/>
          </p:nvPr>
        </p:nvSpPr>
        <p:spPr/>
        <p:txBody>
          <a:bodyPr/>
          <a:lstStyle/>
          <a:p>
            <a:r>
              <a:rPr lang="en-ZA" dirty="0"/>
              <a:t>Aims of this work…</a:t>
            </a:r>
            <a:endParaRPr lang="en-US" dirty="0"/>
          </a:p>
        </p:txBody>
      </p:sp>
      <p:sp>
        <p:nvSpPr>
          <p:cNvPr id="5" name="Content Placeholder 4">
            <a:extLst>
              <a:ext uri="{FF2B5EF4-FFF2-40B4-BE49-F238E27FC236}">
                <a16:creationId xmlns:a16="http://schemas.microsoft.com/office/drawing/2014/main" id="{204EB8FE-8816-3FC7-A710-06510862110C}"/>
              </a:ext>
            </a:extLst>
          </p:cNvPr>
          <p:cNvSpPr>
            <a:spLocks noGrp="1"/>
          </p:cNvSpPr>
          <p:nvPr>
            <p:ph sz="half" idx="2"/>
          </p:nvPr>
        </p:nvSpPr>
        <p:spPr>
          <a:xfrm>
            <a:off x="827088" y="2505075"/>
            <a:ext cx="5157787" cy="3684588"/>
          </a:xfrm>
        </p:spPr>
        <p:txBody>
          <a:bodyPr>
            <a:normAutofit fontScale="85000" lnSpcReduction="20000"/>
          </a:bodyPr>
          <a:lstStyle/>
          <a:p>
            <a:pPr marL="514350" indent="-514350">
              <a:buAutoNum type="arabicPeriod"/>
            </a:pPr>
            <a:r>
              <a:rPr lang="en-US" dirty="0"/>
              <a:t>show the expanding roles of physics</a:t>
            </a:r>
          </a:p>
          <a:p>
            <a:endParaRPr lang="en-US" sz="1300" dirty="0"/>
          </a:p>
          <a:p>
            <a:pPr marL="514350" indent="-514350">
              <a:buFont typeface="+mj-lt"/>
              <a:buAutoNum type="arabicPeriod" startAt="2"/>
            </a:pPr>
            <a:r>
              <a:rPr lang="en-US" dirty="0"/>
              <a:t>provide a few examples relevant to Southern Africa in the global context</a:t>
            </a:r>
          </a:p>
          <a:p>
            <a:pPr marL="514350" indent="-514350">
              <a:buFont typeface="+mj-lt"/>
              <a:buAutoNum type="arabicPeriod" startAt="2"/>
            </a:pPr>
            <a:r>
              <a:rPr lang="en-US" dirty="0"/>
              <a:t>Highlight: less frequently mentioned aspects and role of physics as a basic or fundamental science</a:t>
            </a:r>
          </a:p>
          <a:p>
            <a:pPr marL="514350" indent="-514350">
              <a:buFont typeface="+mj-lt"/>
              <a:buAutoNum type="arabicPeriod" startAt="2"/>
            </a:pPr>
            <a:r>
              <a:rPr lang="en-US" dirty="0"/>
              <a:t>Seek: a way of finding gaps by linking physics to impact</a:t>
            </a:r>
            <a:endParaRPr lang="en-ZA" dirty="0"/>
          </a:p>
        </p:txBody>
      </p:sp>
      <p:sp>
        <p:nvSpPr>
          <p:cNvPr id="8" name="Text Placeholder 7">
            <a:extLst>
              <a:ext uri="{FF2B5EF4-FFF2-40B4-BE49-F238E27FC236}">
                <a16:creationId xmlns:a16="http://schemas.microsoft.com/office/drawing/2014/main" id="{5E0B3F94-930B-55CC-40C6-34BB9D5FBABC}"/>
              </a:ext>
            </a:extLst>
          </p:cNvPr>
          <p:cNvSpPr>
            <a:spLocks noGrp="1"/>
          </p:cNvSpPr>
          <p:nvPr>
            <p:ph type="body" sz="quarter" idx="3"/>
          </p:nvPr>
        </p:nvSpPr>
        <p:spPr/>
        <p:txBody>
          <a:bodyPr/>
          <a:lstStyle/>
          <a:p>
            <a:r>
              <a:rPr lang="en-ZA" dirty="0"/>
              <a:t>This work showed</a:t>
            </a:r>
          </a:p>
        </p:txBody>
      </p:sp>
      <p:sp>
        <p:nvSpPr>
          <p:cNvPr id="9" name="Content Placeholder 8">
            <a:extLst>
              <a:ext uri="{FF2B5EF4-FFF2-40B4-BE49-F238E27FC236}">
                <a16:creationId xmlns:a16="http://schemas.microsoft.com/office/drawing/2014/main" id="{F6996F77-5D83-6F82-F634-CEDC482D93B3}"/>
              </a:ext>
            </a:extLst>
          </p:cNvPr>
          <p:cNvSpPr>
            <a:spLocks noGrp="1"/>
          </p:cNvSpPr>
          <p:nvPr>
            <p:ph sz="quarter" idx="4"/>
          </p:nvPr>
        </p:nvSpPr>
        <p:spPr>
          <a:xfrm>
            <a:off x="6159500" y="2505075"/>
            <a:ext cx="5183188" cy="3684588"/>
          </a:xfrm>
        </p:spPr>
        <p:txBody>
          <a:bodyPr>
            <a:normAutofit fontScale="85000" lnSpcReduction="20000"/>
          </a:bodyPr>
          <a:lstStyle/>
          <a:p>
            <a:pPr marL="514350" indent="-514350">
              <a:buAutoNum type="arabicPeriod"/>
            </a:pPr>
            <a:r>
              <a:rPr lang="en-ZA" dirty="0"/>
              <a:t>Ways of relating physics to climate science, sustainability science, etc.</a:t>
            </a:r>
          </a:p>
          <a:p>
            <a:pPr marL="514350" indent="-514350">
              <a:buAutoNum type="arabicPeriod" startAt="2"/>
            </a:pPr>
            <a:r>
              <a:rPr lang="en-ZA" dirty="0"/>
              <a:t>Selected examples</a:t>
            </a:r>
          </a:p>
          <a:p>
            <a:pPr marL="514350" indent="-514350">
              <a:buAutoNum type="arabicPeriod" startAt="2"/>
            </a:pPr>
            <a:endParaRPr lang="en-ZA" sz="1100" dirty="0"/>
          </a:p>
          <a:p>
            <a:pPr marL="514350" indent="-514350">
              <a:buAutoNum type="arabicPeriod" startAt="2"/>
            </a:pPr>
            <a:r>
              <a:rPr lang="en-ZA" dirty="0"/>
              <a:t>Fundamental physics is valuable in itself, not only as a multi/transdisciplinary contributor</a:t>
            </a:r>
          </a:p>
          <a:p>
            <a:pPr marL="514350" indent="-514350">
              <a:buFont typeface="Arial" panose="020B0604020202020204" pitchFamily="34" charset="0"/>
              <a:buAutoNum type="arabicPeriod" startAt="2"/>
            </a:pPr>
            <a:r>
              <a:rPr lang="en-ZA" dirty="0"/>
              <a:t>A hand-operated way of relating disciplines has been demonstrated</a:t>
            </a:r>
          </a:p>
          <a:p>
            <a:endParaRPr lang="en-ZA" dirty="0"/>
          </a:p>
          <a:p>
            <a:pPr marL="514350" indent="-514350">
              <a:buFont typeface="+mj-lt"/>
              <a:buAutoNum type="arabicPeriod" startAt="5"/>
            </a:pPr>
            <a:r>
              <a:rPr lang="en-ZA" dirty="0"/>
              <a:t>Automate a literature survey?</a:t>
            </a:r>
          </a:p>
          <a:p>
            <a:pPr marL="514350" indent="-514350">
              <a:buAutoNum type="arabicPeriod" startAt="2"/>
            </a:pPr>
            <a:endParaRPr lang="en-ZA" dirty="0"/>
          </a:p>
          <a:p>
            <a:pPr marL="514350" indent="-514350">
              <a:buAutoNum type="arabicPeriod" startAt="2"/>
            </a:pPr>
            <a:endParaRPr lang="en-ZA" dirty="0"/>
          </a:p>
        </p:txBody>
      </p:sp>
    </p:spTree>
    <p:extLst>
      <p:ext uri="{BB962C8B-B14F-4D97-AF65-F5344CB8AC3E}">
        <p14:creationId xmlns:p14="http://schemas.microsoft.com/office/powerpoint/2010/main" val="145213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4F85E-C704-EB6E-DD50-21A25D52804F}"/>
              </a:ext>
            </a:extLst>
          </p:cNvPr>
          <p:cNvSpPr>
            <a:spLocks noGrp="1"/>
          </p:cNvSpPr>
          <p:nvPr>
            <p:ph type="title"/>
          </p:nvPr>
        </p:nvSpPr>
        <p:spPr/>
        <p:txBody>
          <a:bodyPr/>
          <a:lstStyle/>
          <a:p>
            <a:r>
              <a:rPr lang="en-ZA" dirty="0"/>
              <a:t>What would an automated project look like?</a:t>
            </a:r>
          </a:p>
        </p:txBody>
      </p:sp>
      <p:sp>
        <p:nvSpPr>
          <p:cNvPr id="3" name="Text Placeholder 2">
            <a:extLst>
              <a:ext uri="{FF2B5EF4-FFF2-40B4-BE49-F238E27FC236}">
                <a16:creationId xmlns:a16="http://schemas.microsoft.com/office/drawing/2014/main" id="{70E95EA9-99B5-61C4-58D3-2A812704034E}"/>
              </a:ext>
            </a:extLst>
          </p:cNvPr>
          <p:cNvSpPr>
            <a:spLocks noGrp="1"/>
          </p:cNvSpPr>
          <p:nvPr>
            <p:ph type="body" idx="1"/>
          </p:nvPr>
        </p:nvSpPr>
        <p:spPr/>
        <p:txBody>
          <a:bodyPr/>
          <a:lstStyle/>
          <a:p>
            <a:endParaRPr lang="en-ZA"/>
          </a:p>
        </p:txBody>
      </p:sp>
      <p:pic>
        <p:nvPicPr>
          <p:cNvPr id="7" name="Content Placeholder 6" descr="A diagram of physics&#10;&#10;AI-generated content may be incorrect.">
            <a:extLst>
              <a:ext uri="{FF2B5EF4-FFF2-40B4-BE49-F238E27FC236}">
                <a16:creationId xmlns:a16="http://schemas.microsoft.com/office/drawing/2014/main" id="{E6FB89EC-2997-910E-35D9-F184FD69D25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458826" y="1216818"/>
            <a:ext cx="3830561" cy="5276057"/>
          </a:xfrm>
        </p:spPr>
      </p:pic>
      <p:sp>
        <p:nvSpPr>
          <p:cNvPr id="5" name="Text Placeholder 4">
            <a:extLst>
              <a:ext uri="{FF2B5EF4-FFF2-40B4-BE49-F238E27FC236}">
                <a16:creationId xmlns:a16="http://schemas.microsoft.com/office/drawing/2014/main" id="{F1ABE287-0352-7335-3A3C-58722D81B04E}"/>
              </a:ext>
            </a:extLst>
          </p:cNvPr>
          <p:cNvSpPr>
            <a:spLocks noGrp="1"/>
          </p:cNvSpPr>
          <p:nvPr>
            <p:ph type="body" sz="quarter" idx="3"/>
          </p:nvPr>
        </p:nvSpPr>
        <p:spPr/>
        <p:txBody>
          <a:bodyPr/>
          <a:lstStyle/>
          <a:p>
            <a:endParaRPr lang="en-ZA"/>
          </a:p>
        </p:txBody>
      </p:sp>
      <p:pic>
        <p:nvPicPr>
          <p:cNvPr id="12" name="Content Placeholder 11" descr="A diagram of climate change&#10;&#10;AI-generated content may be incorrect.">
            <a:extLst>
              <a:ext uri="{FF2B5EF4-FFF2-40B4-BE49-F238E27FC236}">
                <a16:creationId xmlns:a16="http://schemas.microsoft.com/office/drawing/2014/main" id="{49B64349-9961-4651-43A9-42CD64D3A334}"/>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261804" y="2093119"/>
            <a:ext cx="5183188" cy="3169031"/>
          </a:xfrm>
        </p:spPr>
      </p:pic>
      <p:sp>
        <p:nvSpPr>
          <p:cNvPr id="13" name="TextBox 12">
            <a:extLst>
              <a:ext uri="{FF2B5EF4-FFF2-40B4-BE49-F238E27FC236}">
                <a16:creationId xmlns:a16="http://schemas.microsoft.com/office/drawing/2014/main" id="{686B1233-6C95-55FE-8B5E-31C544C5E398}"/>
              </a:ext>
            </a:extLst>
          </p:cNvPr>
          <p:cNvSpPr txBox="1"/>
          <p:nvPr/>
        </p:nvSpPr>
        <p:spPr>
          <a:xfrm>
            <a:off x="8489482" y="6370169"/>
            <a:ext cx="3398687" cy="400110"/>
          </a:xfrm>
          <a:prstGeom prst="rect">
            <a:avLst/>
          </a:prstGeom>
          <a:noFill/>
        </p:spPr>
        <p:txBody>
          <a:bodyPr wrap="none" rtlCol="0">
            <a:spAutoFit/>
          </a:bodyPr>
          <a:lstStyle/>
          <a:p>
            <a:r>
              <a:rPr lang="en-ZA" sz="1000" dirty="0"/>
              <a:t>IPCC AR6 Reports 2021-2023, </a:t>
            </a:r>
            <a:r>
              <a:rPr lang="en-ZA" sz="1000" dirty="0" err="1"/>
              <a:t>WGI</a:t>
            </a:r>
            <a:r>
              <a:rPr lang="en-ZA" sz="1000" dirty="0"/>
              <a:t>, </a:t>
            </a:r>
            <a:r>
              <a:rPr lang="en-ZA" sz="1000" dirty="0" err="1"/>
              <a:t>WGII</a:t>
            </a:r>
            <a:r>
              <a:rPr lang="en-ZA" sz="1000" dirty="0"/>
              <a:t>, </a:t>
            </a:r>
            <a:r>
              <a:rPr lang="en-ZA" sz="1000" dirty="0" err="1"/>
              <a:t>WGIII</a:t>
            </a:r>
            <a:r>
              <a:rPr lang="en-ZA" sz="1000" dirty="0"/>
              <a:t>, Synthesis</a:t>
            </a:r>
          </a:p>
          <a:p>
            <a:r>
              <a:rPr lang="en-ZA" sz="1000" dirty="0">
                <a:hlinkClick r:id="rId4"/>
              </a:rPr>
              <a:t>https://www.ipcc.ch/assessment-report/ar6/</a:t>
            </a:r>
            <a:r>
              <a:rPr lang="en-ZA" sz="1000" dirty="0"/>
              <a:t> </a:t>
            </a:r>
          </a:p>
        </p:txBody>
      </p:sp>
      <p:cxnSp>
        <p:nvCxnSpPr>
          <p:cNvPr id="15" name="Straight Arrow Connector 14">
            <a:extLst>
              <a:ext uri="{FF2B5EF4-FFF2-40B4-BE49-F238E27FC236}">
                <a16:creationId xmlns:a16="http://schemas.microsoft.com/office/drawing/2014/main" id="{525B79C8-348D-AFA1-7AA6-B8FF897FF776}"/>
              </a:ext>
            </a:extLst>
          </p:cNvPr>
          <p:cNvCxnSpPr>
            <a:cxnSpLocks/>
          </p:cNvCxnSpPr>
          <p:nvPr/>
        </p:nvCxnSpPr>
        <p:spPr>
          <a:xfrm>
            <a:off x="3137836" y="1286564"/>
            <a:ext cx="3715350" cy="1552888"/>
          </a:xfrm>
          <a:prstGeom prst="curvedConnector3">
            <a:avLst>
              <a:gd name="adj1" fmla="val 50000"/>
            </a:avLst>
          </a:prstGeom>
          <a:ln w="3175">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4">
            <a:extLst>
              <a:ext uri="{FF2B5EF4-FFF2-40B4-BE49-F238E27FC236}">
                <a16:creationId xmlns:a16="http://schemas.microsoft.com/office/drawing/2014/main" id="{936ED225-77C4-2890-01A7-70635EB03B92}"/>
              </a:ext>
            </a:extLst>
          </p:cNvPr>
          <p:cNvCxnSpPr>
            <a:cxnSpLocks/>
          </p:cNvCxnSpPr>
          <p:nvPr/>
        </p:nvCxnSpPr>
        <p:spPr>
          <a:xfrm>
            <a:off x="3923414" y="2093119"/>
            <a:ext cx="3423684" cy="2128007"/>
          </a:xfrm>
          <a:prstGeom prst="curvedConnector3">
            <a:avLst>
              <a:gd name="adj1" fmla="val 50000"/>
            </a:avLst>
          </a:prstGeom>
          <a:ln w="3175">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257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C2C8A-2AD0-CBEB-34AF-FCFEA723ADD8}"/>
              </a:ext>
            </a:extLst>
          </p:cNvPr>
          <p:cNvSpPr>
            <a:spLocks noGrp="1"/>
          </p:cNvSpPr>
          <p:nvPr>
            <p:ph type="title"/>
          </p:nvPr>
        </p:nvSpPr>
        <p:spPr/>
        <p:txBody>
          <a:bodyPr/>
          <a:lstStyle/>
          <a:p>
            <a:r>
              <a:rPr lang="en-ZA" dirty="0"/>
              <a:t>Need more information?</a:t>
            </a:r>
          </a:p>
        </p:txBody>
      </p:sp>
      <p:sp>
        <p:nvSpPr>
          <p:cNvPr id="3" name="Content Placeholder 2">
            <a:extLst>
              <a:ext uri="{FF2B5EF4-FFF2-40B4-BE49-F238E27FC236}">
                <a16:creationId xmlns:a16="http://schemas.microsoft.com/office/drawing/2014/main" id="{038A0A82-0A36-844E-99B1-EC772EB3AC10}"/>
              </a:ext>
            </a:extLst>
          </p:cNvPr>
          <p:cNvSpPr>
            <a:spLocks noGrp="1"/>
          </p:cNvSpPr>
          <p:nvPr>
            <p:ph sz="half" idx="1"/>
          </p:nvPr>
        </p:nvSpPr>
        <p:spPr/>
        <p:txBody>
          <a:bodyPr/>
          <a:lstStyle/>
          <a:p>
            <a:endParaRPr lang="en-ZA"/>
          </a:p>
        </p:txBody>
      </p:sp>
      <p:sp>
        <p:nvSpPr>
          <p:cNvPr id="4" name="Content Placeholder 3">
            <a:extLst>
              <a:ext uri="{FF2B5EF4-FFF2-40B4-BE49-F238E27FC236}">
                <a16:creationId xmlns:a16="http://schemas.microsoft.com/office/drawing/2014/main" id="{EB680407-9FBE-FE07-9F9B-C3407A723DAD}"/>
              </a:ext>
            </a:extLst>
          </p:cNvPr>
          <p:cNvSpPr>
            <a:spLocks noGrp="1"/>
          </p:cNvSpPr>
          <p:nvPr>
            <p:ph sz="half" idx="2"/>
          </p:nvPr>
        </p:nvSpPr>
        <p:spPr/>
        <p:txBody>
          <a:bodyPr/>
          <a:lstStyle/>
          <a:p>
            <a:endParaRPr lang="en-ZA"/>
          </a:p>
        </p:txBody>
      </p:sp>
    </p:spTree>
    <p:extLst>
      <p:ext uri="{BB962C8B-B14F-4D97-AF65-F5344CB8AC3E}">
        <p14:creationId xmlns:p14="http://schemas.microsoft.com/office/powerpoint/2010/main" val="15746482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D7A1A-3132-D46D-4445-E828262F1085}"/>
              </a:ext>
            </a:extLst>
          </p:cNvPr>
          <p:cNvSpPr>
            <a:spLocks noGrp="1"/>
          </p:cNvSpPr>
          <p:nvPr>
            <p:ph type="title"/>
          </p:nvPr>
        </p:nvSpPr>
        <p:spPr/>
        <p:txBody>
          <a:bodyPr/>
          <a:lstStyle/>
          <a:p>
            <a:r>
              <a:rPr lang="en-ZA" dirty="0"/>
              <a:t>Almost all items have NOT been covered in these notes</a:t>
            </a:r>
          </a:p>
        </p:txBody>
      </p:sp>
      <p:sp>
        <p:nvSpPr>
          <p:cNvPr id="3" name="Content Placeholder 2">
            <a:extLst>
              <a:ext uri="{FF2B5EF4-FFF2-40B4-BE49-F238E27FC236}">
                <a16:creationId xmlns:a16="http://schemas.microsoft.com/office/drawing/2014/main" id="{4E0CA0FA-E55E-0F3D-430C-BA6ED8F3A36B}"/>
              </a:ext>
            </a:extLst>
          </p:cNvPr>
          <p:cNvSpPr>
            <a:spLocks noGrp="1"/>
          </p:cNvSpPr>
          <p:nvPr>
            <p:ph sz="half" idx="1"/>
          </p:nvPr>
        </p:nvSpPr>
        <p:spPr/>
        <p:txBody>
          <a:bodyPr>
            <a:normAutofit fontScale="70000" lnSpcReduction="20000"/>
          </a:bodyPr>
          <a:lstStyle/>
          <a:p>
            <a:r>
              <a:rPr lang="en-ZA" dirty="0"/>
              <a:t>Renewable energy in all aspects</a:t>
            </a:r>
          </a:p>
          <a:p>
            <a:pPr marL="800100" lvl="1" indent="-342900">
              <a:buFont typeface="Arial" panose="020B0604020202020204" pitchFamily="34" charset="0"/>
              <a:buChar char="•"/>
            </a:pPr>
            <a:r>
              <a:rPr lang="en-ZA" dirty="0"/>
              <a:t>Especially photovoltaics, condensed matter physics</a:t>
            </a:r>
          </a:p>
          <a:p>
            <a:r>
              <a:rPr lang="en-ZA" dirty="0"/>
              <a:t>Nuclear energy</a:t>
            </a:r>
          </a:p>
          <a:p>
            <a:r>
              <a:rPr lang="en-ZA" dirty="0"/>
              <a:t>Sustainability within physics</a:t>
            </a:r>
          </a:p>
          <a:p>
            <a:pPr marL="800100" lvl="1" indent="-342900">
              <a:buFont typeface="Arial" panose="020B0604020202020204" pitchFamily="34" charset="0"/>
              <a:buChar char="•"/>
            </a:pPr>
            <a:r>
              <a:rPr lang="en-ZA" dirty="0"/>
              <a:t>Lab and institutional sustainability</a:t>
            </a:r>
          </a:p>
          <a:p>
            <a:r>
              <a:rPr lang="en-ZA" dirty="0"/>
              <a:t>Data centres</a:t>
            </a:r>
          </a:p>
          <a:p>
            <a:r>
              <a:rPr lang="en-ZA" dirty="0"/>
              <a:t>AI</a:t>
            </a:r>
          </a:p>
          <a:p>
            <a:r>
              <a:rPr lang="en-ZA" dirty="0"/>
              <a:t>Notably</a:t>
            </a:r>
          </a:p>
          <a:p>
            <a:r>
              <a:rPr lang="en-ZA" dirty="0"/>
              <a:t>University curricula in physics</a:t>
            </a:r>
          </a:p>
          <a:p>
            <a:r>
              <a:rPr lang="en-ZA" dirty="0"/>
              <a:t>- e.g. basic climate and sustainability concepts in physics</a:t>
            </a:r>
          </a:p>
          <a:p>
            <a:r>
              <a:rPr lang="en-ZA" dirty="0"/>
              <a:t>Regenerative development</a:t>
            </a:r>
          </a:p>
          <a:p>
            <a:r>
              <a:rPr lang="en-ZA" dirty="0"/>
              <a:t>- e.g. complex systems in restoring sea grass beds</a:t>
            </a:r>
          </a:p>
          <a:p>
            <a:endParaRPr lang="en-ZA" dirty="0"/>
          </a:p>
          <a:p>
            <a:endParaRPr lang="en-ZA" dirty="0"/>
          </a:p>
          <a:p>
            <a:endParaRPr lang="en-ZA" dirty="0"/>
          </a:p>
          <a:p>
            <a:pPr lvl="1"/>
            <a:endParaRPr lang="en-ZA" dirty="0"/>
          </a:p>
        </p:txBody>
      </p:sp>
      <p:sp>
        <p:nvSpPr>
          <p:cNvPr id="4" name="Content Placeholder 3">
            <a:extLst>
              <a:ext uri="{FF2B5EF4-FFF2-40B4-BE49-F238E27FC236}">
                <a16:creationId xmlns:a16="http://schemas.microsoft.com/office/drawing/2014/main" id="{D64EAE3C-34DB-B072-AC86-10DAE5762977}"/>
              </a:ext>
            </a:extLst>
          </p:cNvPr>
          <p:cNvSpPr>
            <a:spLocks noGrp="1"/>
          </p:cNvSpPr>
          <p:nvPr>
            <p:ph sz="half" idx="2"/>
          </p:nvPr>
        </p:nvSpPr>
        <p:spPr/>
        <p:txBody>
          <a:bodyPr>
            <a:normAutofit fontScale="70000" lnSpcReduction="20000"/>
          </a:bodyPr>
          <a:lstStyle/>
          <a:p>
            <a:r>
              <a:rPr lang="en-ZA" dirty="0"/>
              <a:t>Food-water-energy nexus</a:t>
            </a:r>
          </a:p>
          <a:p>
            <a:r>
              <a:rPr lang="en-ZA" dirty="0"/>
              <a:t>Water security, food security, human security</a:t>
            </a:r>
          </a:p>
          <a:p>
            <a:r>
              <a:rPr lang="en-ZA" dirty="0"/>
              <a:t>Care-climate nexus</a:t>
            </a:r>
          </a:p>
          <a:p>
            <a:r>
              <a:rPr lang="en-ZA" dirty="0"/>
              <a:t>Mitigation</a:t>
            </a:r>
          </a:p>
          <a:p>
            <a:r>
              <a:rPr lang="en-ZA" dirty="0"/>
              <a:t>Regenerative development</a:t>
            </a:r>
          </a:p>
          <a:p>
            <a:r>
              <a:rPr lang="en-ZA" dirty="0"/>
              <a:t>Science communication and diplomacy</a:t>
            </a:r>
          </a:p>
          <a:p>
            <a:endParaRPr lang="en-ZA" dirty="0"/>
          </a:p>
        </p:txBody>
      </p:sp>
    </p:spTree>
    <p:extLst>
      <p:ext uri="{BB962C8B-B14F-4D97-AF65-F5344CB8AC3E}">
        <p14:creationId xmlns:p14="http://schemas.microsoft.com/office/powerpoint/2010/main" val="40623560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F4D42-536C-DE41-D539-6C56D6A7757E}"/>
              </a:ext>
            </a:extLst>
          </p:cNvPr>
          <p:cNvSpPr>
            <a:spLocks noGrp="1"/>
          </p:cNvSpPr>
          <p:nvPr>
            <p:ph type="title"/>
          </p:nvPr>
        </p:nvSpPr>
        <p:spPr/>
        <p:txBody>
          <a:bodyPr/>
          <a:lstStyle/>
          <a:p>
            <a:r>
              <a:rPr lang="en-ZA" dirty="0"/>
              <a:t>Ensemble trajectories, dispersion and drift [12]</a:t>
            </a:r>
            <a:br>
              <a:rPr lang="en-ZA" dirty="0"/>
            </a:br>
            <a:endParaRPr lang="en-ZA" dirty="0"/>
          </a:p>
        </p:txBody>
      </p:sp>
      <p:sp>
        <p:nvSpPr>
          <p:cNvPr id="8" name="Content Placeholder 7">
            <a:extLst>
              <a:ext uri="{FF2B5EF4-FFF2-40B4-BE49-F238E27FC236}">
                <a16:creationId xmlns:a16="http://schemas.microsoft.com/office/drawing/2014/main" id="{943023C6-A9FD-0809-0AEB-FAAC21AC4B1D}"/>
              </a:ext>
            </a:extLst>
          </p:cNvPr>
          <p:cNvSpPr>
            <a:spLocks noGrp="1"/>
          </p:cNvSpPr>
          <p:nvPr>
            <p:ph sz="half" idx="1"/>
          </p:nvPr>
        </p:nvSpPr>
        <p:spPr>
          <a:xfrm>
            <a:off x="4638221" y="1825625"/>
            <a:ext cx="1381579" cy="4351338"/>
          </a:xfrm>
        </p:spPr>
        <p:txBody>
          <a:bodyPr/>
          <a:lstStyle/>
          <a:p>
            <a:r>
              <a:rPr lang="en-ZA" dirty="0"/>
              <a:t>Winter</a:t>
            </a:r>
          </a:p>
          <a:p>
            <a:endParaRPr lang="en-ZA" dirty="0"/>
          </a:p>
          <a:p>
            <a:r>
              <a:rPr lang="en-ZA" dirty="0"/>
              <a:t>Spring</a:t>
            </a:r>
          </a:p>
        </p:txBody>
      </p:sp>
      <p:sp>
        <p:nvSpPr>
          <p:cNvPr id="10" name="Content Placeholder 9">
            <a:extLst>
              <a:ext uri="{FF2B5EF4-FFF2-40B4-BE49-F238E27FC236}">
                <a16:creationId xmlns:a16="http://schemas.microsoft.com/office/drawing/2014/main" id="{8ACEA7D1-A238-8F81-6477-F18E2B8A8786}"/>
              </a:ext>
            </a:extLst>
          </p:cNvPr>
          <p:cNvSpPr>
            <a:spLocks noGrp="1"/>
          </p:cNvSpPr>
          <p:nvPr>
            <p:ph sz="half" idx="2"/>
          </p:nvPr>
        </p:nvSpPr>
        <p:spPr>
          <a:xfrm>
            <a:off x="9488230" y="1825625"/>
            <a:ext cx="1865569" cy="4351338"/>
          </a:xfrm>
        </p:spPr>
        <p:txBody>
          <a:bodyPr>
            <a:normAutofit/>
          </a:bodyPr>
          <a:lstStyle/>
          <a:p>
            <a:r>
              <a:rPr lang="en-ZA" sz="1600" dirty="0"/>
              <a:t>Winter dominated by Antarctic Circumpolar Current and atmospheric forcing</a:t>
            </a:r>
          </a:p>
          <a:p>
            <a:endParaRPr lang="en-ZA" sz="1600" dirty="0"/>
          </a:p>
          <a:p>
            <a:r>
              <a:rPr lang="en-ZA" sz="1600" dirty="0"/>
              <a:t>Spring dominated by inertial drift, surface heat conditions, ice breakup;</a:t>
            </a:r>
          </a:p>
          <a:p>
            <a:r>
              <a:rPr lang="en-ZA" sz="1600" dirty="0"/>
              <a:t>Decoupled from atmospheric forcing</a:t>
            </a:r>
          </a:p>
        </p:txBody>
      </p:sp>
      <p:pic>
        <p:nvPicPr>
          <p:cNvPr id="11" name="Picture 10">
            <a:extLst>
              <a:ext uri="{FF2B5EF4-FFF2-40B4-BE49-F238E27FC236}">
                <a16:creationId xmlns:a16="http://schemas.microsoft.com/office/drawing/2014/main" id="{AEA06092-D075-DDE6-4A9C-EB2D4671B218}"/>
              </a:ext>
            </a:extLst>
          </p:cNvPr>
          <p:cNvPicPr>
            <a:picLocks noChangeAspect="1"/>
          </p:cNvPicPr>
          <p:nvPr/>
        </p:nvPicPr>
        <p:blipFill>
          <a:blip r:embed="rId3">
            <a:extLst>
              <a:ext uri="{28A0092B-C50C-407E-A947-70E740481C1C}">
                <a14:useLocalDpi xmlns:a14="http://schemas.microsoft.com/office/drawing/2010/main" val="0"/>
              </a:ext>
            </a:extLst>
          </a:blip>
          <a:srcRect b="29069"/>
          <a:stretch>
            <a:fillRect/>
          </a:stretch>
        </p:blipFill>
        <p:spPr bwMode="auto">
          <a:xfrm>
            <a:off x="591679" y="358953"/>
            <a:ext cx="4046542" cy="4350842"/>
          </a:xfrm>
          <a:prstGeom prst="rect">
            <a:avLst/>
          </a:prstGeom>
          <a:noFill/>
          <a:ln>
            <a:noFill/>
          </a:ln>
        </p:spPr>
      </p:pic>
      <p:grpSp>
        <p:nvGrpSpPr>
          <p:cNvPr id="16" name="Group 15">
            <a:extLst>
              <a:ext uri="{FF2B5EF4-FFF2-40B4-BE49-F238E27FC236}">
                <a16:creationId xmlns:a16="http://schemas.microsoft.com/office/drawing/2014/main" id="{3EF1D35C-FF2D-FA67-33F2-49019832186B}"/>
              </a:ext>
            </a:extLst>
          </p:cNvPr>
          <p:cNvGrpSpPr/>
          <p:nvPr/>
        </p:nvGrpSpPr>
        <p:grpSpPr>
          <a:xfrm>
            <a:off x="5942487" y="358953"/>
            <a:ext cx="3356517" cy="2821258"/>
            <a:chOff x="6266321" y="82674"/>
            <a:chExt cx="3356517" cy="2821258"/>
          </a:xfrm>
        </p:grpSpPr>
        <p:pic>
          <p:nvPicPr>
            <p:cNvPr id="7" name="Picture 6">
              <a:extLst>
                <a:ext uri="{FF2B5EF4-FFF2-40B4-BE49-F238E27FC236}">
                  <a16:creationId xmlns:a16="http://schemas.microsoft.com/office/drawing/2014/main" id="{DF0F262F-071F-EA21-FDA3-E171A0F431FA}"/>
                </a:ext>
              </a:extLst>
            </p:cNvPr>
            <p:cNvPicPr>
              <a:picLocks noChangeAspect="1"/>
            </p:cNvPicPr>
            <p:nvPr/>
          </p:nvPicPr>
          <p:blipFill>
            <a:blip r:embed="rId4"/>
            <a:srcRect l="49992" t="17165"/>
            <a:stretch>
              <a:fillRect/>
            </a:stretch>
          </p:blipFill>
          <p:spPr>
            <a:xfrm>
              <a:off x="6266321" y="82674"/>
              <a:ext cx="3356517" cy="2821258"/>
            </a:xfrm>
            <a:prstGeom prst="rect">
              <a:avLst/>
            </a:prstGeom>
          </p:spPr>
        </p:pic>
        <p:pic>
          <p:nvPicPr>
            <p:cNvPr id="9" name="Picture 8">
              <a:extLst>
                <a:ext uri="{FF2B5EF4-FFF2-40B4-BE49-F238E27FC236}">
                  <a16:creationId xmlns:a16="http://schemas.microsoft.com/office/drawing/2014/main" id="{5BAB93E5-CF8B-9E5B-6956-CCD41853212D}"/>
                </a:ext>
              </a:extLst>
            </p:cNvPr>
            <p:cNvPicPr>
              <a:picLocks noChangeAspect="1"/>
            </p:cNvPicPr>
            <p:nvPr/>
          </p:nvPicPr>
          <p:blipFill>
            <a:blip r:embed="rId5"/>
            <a:srcRect l="78529"/>
            <a:stretch>
              <a:fillRect/>
            </a:stretch>
          </p:blipFill>
          <p:spPr>
            <a:xfrm>
              <a:off x="7933364" y="381488"/>
              <a:ext cx="519697" cy="1498059"/>
            </a:xfrm>
            <a:prstGeom prst="rect">
              <a:avLst/>
            </a:prstGeom>
          </p:spPr>
        </p:pic>
        <p:pic>
          <p:nvPicPr>
            <p:cNvPr id="3" name="Picture 2">
              <a:extLst>
                <a:ext uri="{FF2B5EF4-FFF2-40B4-BE49-F238E27FC236}">
                  <a16:creationId xmlns:a16="http://schemas.microsoft.com/office/drawing/2014/main" id="{4089B981-E5F0-4B83-06B7-4CC4E9CC7506}"/>
                </a:ext>
              </a:extLst>
            </p:cNvPr>
            <p:cNvPicPr>
              <a:picLocks noChangeAspect="1"/>
            </p:cNvPicPr>
            <p:nvPr/>
          </p:nvPicPr>
          <p:blipFill>
            <a:blip r:embed="rId6"/>
            <a:stretch>
              <a:fillRect/>
            </a:stretch>
          </p:blipFill>
          <p:spPr>
            <a:xfrm>
              <a:off x="6887788" y="1594939"/>
              <a:ext cx="856350" cy="405511"/>
            </a:xfrm>
            <a:prstGeom prst="rect">
              <a:avLst/>
            </a:prstGeom>
          </p:spPr>
        </p:pic>
      </p:grpSp>
      <p:grpSp>
        <p:nvGrpSpPr>
          <p:cNvPr id="21" name="Group 20">
            <a:extLst>
              <a:ext uri="{FF2B5EF4-FFF2-40B4-BE49-F238E27FC236}">
                <a16:creationId xmlns:a16="http://schemas.microsoft.com/office/drawing/2014/main" id="{723D8AF5-2097-58D3-A9D7-7B6409F6F4A9}"/>
              </a:ext>
            </a:extLst>
          </p:cNvPr>
          <p:cNvGrpSpPr/>
          <p:nvPr/>
        </p:nvGrpSpPr>
        <p:grpSpPr>
          <a:xfrm>
            <a:off x="5942487" y="3428714"/>
            <a:ext cx="3356517" cy="2821258"/>
            <a:chOff x="5942487" y="3428714"/>
            <a:chExt cx="3356517" cy="2821258"/>
          </a:xfrm>
        </p:grpSpPr>
        <p:pic>
          <p:nvPicPr>
            <p:cNvPr id="12" name="Picture 11">
              <a:extLst>
                <a:ext uri="{FF2B5EF4-FFF2-40B4-BE49-F238E27FC236}">
                  <a16:creationId xmlns:a16="http://schemas.microsoft.com/office/drawing/2014/main" id="{756B6CB9-EF38-F853-C245-10FFC38EB300}"/>
                </a:ext>
              </a:extLst>
            </p:cNvPr>
            <p:cNvPicPr>
              <a:picLocks noChangeAspect="1"/>
            </p:cNvPicPr>
            <p:nvPr/>
          </p:nvPicPr>
          <p:blipFill>
            <a:blip r:embed="rId4"/>
            <a:srcRect l="49992" t="17165"/>
            <a:stretch>
              <a:fillRect/>
            </a:stretch>
          </p:blipFill>
          <p:spPr>
            <a:xfrm>
              <a:off x="5942487" y="3428714"/>
              <a:ext cx="3356517" cy="2821258"/>
            </a:xfrm>
            <a:prstGeom prst="rect">
              <a:avLst/>
            </a:prstGeom>
          </p:spPr>
        </p:pic>
        <p:pic>
          <p:nvPicPr>
            <p:cNvPr id="13" name="Picture 12">
              <a:extLst>
                <a:ext uri="{FF2B5EF4-FFF2-40B4-BE49-F238E27FC236}">
                  <a16:creationId xmlns:a16="http://schemas.microsoft.com/office/drawing/2014/main" id="{88499666-3620-A74A-8580-F23CF730A0B4}"/>
                </a:ext>
              </a:extLst>
            </p:cNvPr>
            <p:cNvPicPr>
              <a:picLocks noChangeAspect="1"/>
            </p:cNvPicPr>
            <p:nvPr/>
          </p:nvPicPr>
          <p:blipFill>
            <a:blip r:embed="rId7"/>
            <a:srcRect l="73690" t="30188" r="20754" b="36152"/>
            <a:stretch>
              <a:fillRect/>
            </a:stretch>
          </p:blipFill>
          <p:spPr>
            <a:xfrm>
              <a:off x="7040402" y="3587649"/>
              <a:ext cx="357516" cy="1099178"/>
            </a:xfrm>
            <a:prstGeom prst="rect">
              <a:avLst/>
            </a:prstGeom>
          </p:spPr>
        </p:pic>
        <p:pic>
          <p:nvPicPr>
            <p:cNvPr id="15" name="Picture 14">
              <a:extLst>
                <a:ext uri="{FF2B5EF4-FFF2-40B4-BE49-F238E27FC236}">
                  <a16:creationId xmlns:a16="http://schemas.microsoft.com/office/drawing/2014/main" id="{65FF1A3E-4BE5-CA44-B29A-07C4B516935C}"/>
                </a:ext>
              </a:extLst>
            </p:cNvPr>
            <p:cNvPicPr>
              <a:picLocks noChangeAspect="1"/>
            </p:cNvPicPr>
            <p:nvPr/>
          </p:nvPicPr>
          <p:blipFill>
            <a:blip r:embed="rId6"/>
            <a:stretch>
              <a:fillRect/>
            </a:stretch>
          </p:blipFill>
          <p:spPr>
            <a:xfrm>
              <a:off x="6598863" y="4950450"/>
              <a:ext cx="856350" cy="405511"/>
            </a:xfrm>
            <a:prstGeom prst="rect">
              <a:avLst/>
            </a:prstGeom>
          </p:spPr>
        </p:pic>
      </p:grpSp>
      <p:pic>
        <p:nvPicPr>
          <p:cNvPr id="18" name="Picture 17">
            <a:extLst>
              <a:ext uri="{FF2B5EF4-FFF2-40B4-BE49-F238E27FC236}">
                <a16:creationId xmlns:a16="http://schemas.microsoft.com/office/drawing/2014/main" id="{FF90FF3D-1B0D-E0EE-B5D1-712EE8966051}"/>
              </a:ext>
            </a:extLst>
          </p:cNvPr>
          <p:cNvPicPr>
            <a:picLocks noChangeAspect="1"/>
          </p:cNvPicPr>
          <p:nvPr/>
        </p:nvPicPr>
        <p:blipFill>
          <a:blip r:embed="rId3">
            <a:extLst>
              <a:ext uri="{28A0092B-C50C-407E-A947-70E740481C1C}">
                <a14:useLocalDpi xmlns:a14="http://schemas.microsoft.com/office/drawing/2010/main" val="0"/>
              </a:ext>
            </a:extLst>
          </a:blip>
          <a:srcRect l="63673" t="73115" r="6595" b="1431"/>
          <a:stretch>
            <a:fillRect/>
          </a:stretch>
        </p:blipFill>
        <p:spPr bwMode="auto">
          <a:xfrm>
            <a:off x="4616139" y="352504"/>
            <a:ext cx="1203087" cy="1561254"/>
          </a:xfrm>
          <a:prstGeom prst="rect">
            <a:avLst/>
          </a:prstGeom>
          <a:noFill/>
          <a:ln>
            <a:noFill/>
          </a:ln>
        </p:spPr>
      </p:pic>
      <p:pic>
        <p:nvPicPr>
          <p:cNvPr id="19" name="Picture 18">
            <a:extLst>
              <a:ext uri="{FF2B5EF4-FFF2-40B4-BE49-F238E27FC236}">
                <a16:creationId xmlns:a16="http://schemas.microsoft.com/office/drawing/2014/main" id="{5B751C20-B55E-2B4F-B477-02966B761B7F}"/>
              </a:ext>
            </a:extLst>
          </p:cNvPr>
          <p:cNvPicPr>
            <a:picLocks noChangeAspect="1"/>
          </p:cNvPicPr>
          <p:nvPr/>
        </p:nvPicPr>
        <p:blipFill>
          <a:blip r:embed="rId3">
            <a:extLst>
              <a:ext uri="{28A0092B-C50C-407E-A947-70E740481C1C}">
                <a14:useLocalDpi xmlns:a14="http://schemas.microsoft.com/office/drawing/2010/main" val="0"/>
              </a:ext>
            </a:extLst>
          </a:blip>
          <a:srcRect l="12808" t="87025" r="35971" b="519"/>
          <a:stretch>
            <a:fillRect/>
          </a:stretch>
        </p:blipFill>
        <p:spPr bwMode="auto">
          <a:xfrm>
            <a:off x="3696514" y="4680363"/>
            <a:ext cx="2072641" cy="764003"/>
          </a:xfrm>
          <a:prstGeom prst="rect">
            <a:avLst/>
          </a:prstGeom>
          <a:noFill/>
          <a:ln>
            <a:noFill/>
          </a:ln>
        </p:spPr>
      </p:pic>
      <p:sp>
        <p:nvSpPr>
          <p:cNvPr id="23" name="TextBox 22">
            <a:extLst>
              <a:ext uri="{FF2B5EF4-FFF2-40B4-BE49-F238E27FC236}">
                <a16:creationId xmlns:a16="http://schemas.microsoft.com/office/drawing/2014/main" id="{FE955DF1-FB63-796A-8AE8-889EDB244D12}"/>
              </a:ext>
            </a:extLst>
          </p:cNvPr>
          <p:cNvSpPr txBox="1"/>
          <p:nvPr/>
        </p:nvSpPr>
        <p:spPr>
          <a:xfrm>
            <a:off x="591679" y="5838999"/>
            <a:ext cx="4396740" cy="1169551"/>
          </a:xfrm>
          <a:prstGeom prst="rect">
            <a:avLst/>
          </a:prstGeom>
          <a:noFill/>
        </p:spPr>
        <p:txBody>
          <a:bodyPr wrap="square" rtlCol="0">
            <a:spAutoFit/>
          </a:bodyPr>
          <a:lstStyle/>
          <a:p>
            <a:r>
              <a:rPr lang="en-ZA" sz="1400" dirty="0">
                <a:latin typeface="Calibri Light" panose="020F0302020204030204" pitchFamily="34" charset="0"/>
                <a:cs typeface="Calibri Light" panose="020F0302020204030204" pitchFamily="34" charset="0"/>
              </a:rPr>
              <a:t>The black (grey) contour denotes the AMSR2 (</a:t>
            </a:r>
            <a:r>
              <a:rPr lang="en-ZA" sz="1400" dirty="0" err="1">
                <a:latin typeface="Calibri Light" panose="020F0302020204030204" pitchFamily="34" charset="0"/>
                <a:cs typeface="Calibri Light" panose="020F0302020204030204" pitchFamily="34" charset="0"/>
              </a:rPr>
              <a:t>SSMIS</a:t>
            </a:r>
            <a:r>
              <a:rPr lang="en-ZA" sz="1400" dirty="0">
                <a:latin typeface="Calibri Light" panose="020F0302020204030204" pitchFamily="34" charset="0"/>
                <a:cs typeface="Calibri Light" panose="020F0302020204030204" pitchFamily="34" charset="0"/>
              </a:rPr>
              <a:t>) 0 % sea ice concentration on 30 September 2019 – the date of approximate austral sea ice maximum.</a:t>
            </a:r>
          </a:p>
          <a:p>
            <a:r>
              <a:rPr lang="en-ZA" sz="1400" dirty="0">
                <a:latin typeface="Calibri Light" panose="020F0302020204030204" pitchFamily="34" charset="0"/>
                <a:cs typeface="Calibri Light" panose="020F0302020204030204" pitchFamily="34" charset="0"/>
              </a:rPr>
              <a:t>Circles are initial positions.</a:t>
            </a:r>
          </a:p>
          <a:p>
            <a:endParaRPr lang="en-ZA" sz="1400" dirty="0">
              <a:latin typeface="Calibri Light" panose="020F0302020204030204" pitchFamily="34" charset="0"/>
              <a:cs typeface="Calibri Light" panose="020F0302020204030204" pitchFamily="34" charset="0"/>
            </a:endParaRPr>
          </a:p>
        </p:txBody>
      </p:sp>
      <p:sp>
        <p:nvSpPr>
          <p:cNvPr id="4" name="TextBox 3">
            <a:extLst>
              <a:ext uri="{FF2B5EF4-FFF2-40B4-BE49-F238E27FC236}">
                <a16:creationId xmlns:a16="http://schemas.microsoft.com/office/drawing/2014/main" id="{29168CDA-BA85-1E70-7DB7-CDBEA218138A}"/>
              </a:ext>
            </a:extLst>
          </p:cNvPr>
          <p:cNvSpPr txBox="1"/>
          <p:nvPr/>
        </p:nvSpPr>
        <p:spPr>
          <a:xfrm>
            <a:off x="6744861" y="6509286"/>
            <a:ext cx="5363969" cy="400110"/>
          </a:xfrm>
          <a:prstGeom prst="rect">
            <a:avLst/>
          </a:prstGeom>
          <a:noFill/>
        </p:spPr>
        <p:txBody>
          <a:bodyPr wrap="none" rtlCol="0">
            <a:spAutoFit/>
          </a:bodyPr>
          <a:lstStyle/>
          <a:p>
            <a:r>
              <a:rPr lang="en-ZA" sz="1000" dirty="0"/>
              <a:t>Paul et al. Sea ice mechanics Computer Methods in Material Science 2023, vol. 23, no. 3, 5–54</a:t>
            </a:r>
          </a:p>
          <a:p>
            <a:r>
              <a:rPr lang="en-ZA" sz="1000" dirty="0">
                <a:hlinkClick r:id="rId8"/>
              </a:rPr>
              <a:t>https://doi.org/10.7494/cmms.2023.3.0816</a:t>
            </a:r>
            <a:r>
              <a:rPr lang="en-ZA" sz="1000" dirty="0"/>
              <a:t> </a:t>
            </a:r>
          </a:p>
        </p:txBody>
      </p:sp>
      <p:sp>
        <p:nvSpPr>
          <p:cNvPr id="6" name="Rectangle 5">
            <a:extLst>
              <a:ext uri="{FF2B5EF4-FFF2-40B4-BE49-F238E27FC236}">
                <a16:creationId xmlns:a16="http://schemas.microsoft.com/office/drawing/2014/main" id="{04F25486-EE6B-051C-C37B-F34E6196D2EF}"/>
              </a:ext>
            </a:extLst>
          </p:cNvPr>
          <p:cNvSpPr/>
          <p:nvPr/>
        </p:nvSpPr>
        <p:spPr>
          <a:xfrm>
            <a:off x="332665" y="2620233"/>
            <a:ext cx="5486561" cy="28212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Rectangle 13">
            <a:extLst>
              <a:ext uri="{FF2B5EF4-FFF2-40B4-BE49-F238E27FC236}">
                <a16:creationId xmlns:a16="http://schemas.microsoft.com/office/drawing/2014/main" id="{2B2BF7E2-6FF7-4484-0DFA-F3665D3D259B}"/>
              </a:ext>
            </a:extLst>
          </p:cNvPr>
          <p:cNvSpPr/>
          <p:nvPr/>
        </p:nvSpPr>
        <p:spPr>
          <a:xfrm>
            <a:off x="5769156" y="330138"/>
            <a:ext cx="5636806" cy="29251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Rectangle 16">
            <a:extLst>
              <a:ext uri="{FF2B5EF4-FFF2-40B4-BE49-F238E27FC236}">
                <a16:creationId xmlns:a16="http://schemas.microsoft.com/office/drawing/2014/main" id="{F0A5993E-5CFF-AB10-8050-5D3E974E6562}"/>
              </a:ext>
            </a:extLst>
          </p:cNvPr>
          <p:cNvSpPr/>
          <p:nvPr/>
        </p:nvSpPr>
        <p:spPr>
          <a:xfrm>
            <a:off x="5608987" y="3373011"/>
            <a:ext cx="5744812" cy="29251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26000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6288B-D51A-4A86-39A6-6D6AC824C3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E1AA06-B98D-8907-C3B0-E151EA59C94D}"/>
              </a:ext>
            </a:extLst>
          </p:cNvPr>
          <p:cNvSpPr>
            <a:spLocks noGrp="1"/>
          </p:cNvSpPr>
          <p:nvPr>
            <p:ph type="title"/>
          </p:nvPr>
        </p:nvSpPr>
        <p:spPr/>
        <p:txBody>
          <a:bodyPr/>
          <a:lstStyle/>
          <a:p>
            <a:r>
              <a:rPr lang="en-ZA" dirty="0"/>
              <a:t>Stability and stochasticity in power grid networks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1E69174-7EA8-13E2-F7EB-022AF908E737}"/>
                  </a:ext>
                </a:extLst>
              </p:cNvPr>
              <p:cNvSpPr>
                <a:spLocks noGrp="1"/>
              </p:cNvSpPr>
              <p:nvPr>
                <p:ph sz="half" idx="1"/>
              </p:nvPr>
            </p:nvSpPr>
            <p:spPr>
              <a:xfrm>
                <a:off x="838200" y="2668772"/>
                <a:ext cx="5181600" cy="3508191"/>
              </a:xfrm>
            </p:spPr>
            <p:txBody>
              <a:bodyPr>
                <a:normAutofit/>
              </a:bodyPr>
              <a:lstStyle/>
              <a:p>
                <a:r>
                  <a:rPr lang="en-ZA" dirty="0"/>
                  <a:t>Network stability: stability of coupled oscillators</a:t>
                </a:r>
              </a:p>
              <a:p>
                <a:r>
                  <a:rPr lang="en-ZA" dirty="0"/>
                  <a:t>Stochastic differential equation: Fokker-Planck </a:t>
                </a:r>
              </a:p>
              <a:p>
                <a:pPr marL="914400" lvl="1" indent="-457200">
                  <a:buFont typeface="Arial" panose="020B0604020202020204" pitchFamily="34" charset="0"/>
                  <a:buChar char="•"/>
                </a:pPr>
                <a:r>
                  <a:rPr lang="en-ZA" sz="1700" dirty="0"/>
                  <a:t>data-driven model applied to electrical power system dynamics</a:t>
                </a:r>
              </a:p>
              <a:p>
                <a:pPr marL="914400" lvl="1" indent="-457200">
                  <a:buFont typeface="Arial" panose="020B0604020202020204" pitchFamily="34" charset="0"/>
                  <a:buChar char="•"/>
                </a:pPr>
                <a14:m>
                  <m:oMath xmlns:m="http://schemas.openxmlformats.org/officeDocument/2006/math">
                    <m:r>
                      <a:rPr lang="en-ZA" sz="1700" i="1">
                        <a:latin typeface="Cambria Math" panose="02040503050406030204" pitchFamily="18" charset="0"/>
                      </a:rPr>
                      <m:t>𝑓</m:t>
                    </m:r>
                  </m:oMath>
                </a14:m>
                <a:r>
                  <a:rPr lang="en-ZA" sz="1700" dirty="0"/>
                  <a:t> frequency</a:t>
                </a:r>
              </a:p>
              <a:p>
                <a:pPr marL="914400" lvl="1" indent="-457200">
                  <a:buFont typeface="Arial" panose="020B0604020202020204" pitchFamily="34" charset="0"/>
                  <a:buChar char="•"/>
                </a:pPr>
                <a:r>
                  <a:rPr lang="en-ZA" sz="1700" dirty="0"/>
                  <a:t> </a:t>
                </a:r>
                <a14:m>
                  <m:oMath xmlns:m="http://schemas.openxmlformats.org/officeDocument/2006/math">
                    <m:r>
                      <a:rPr lang="en-ZA" sz="1700" i="1">
                        <a:latin typeface="Cambria Math" panose="02040503050406030204" pitchFamily="18" charset="0"/>
                      </a:rPr>
                      <m:t>𝜎</m:t>
                    </m:r>
                  </m:oMath>
                </a14:m>
                <a:r>
                  <a:rPr lang="en-ZA" sz="1700" dirty="0"/>
                  <a:t> standard deviation in </a:t>
                </a:r>
                <a14:m>
                  <m:oMath xmlns:m="http://schemas.openxmlformats.org/officeDocument/2006/math">
                    <m:r>
                      <a:rPr lang="en-ZA" sz="1700" i="1">
                        <a:latin typeface="Cambria Math" panose="02040503050406030204" pitchFamily="18" charset="0"/>
                      </a:rPr>
                      <m:t>𝑓</m:t>
                    </m:r>
                  </m:oMath>
                </a14:m>
                <a:r>
                  <a:rPr lang="en-ZA" sz="1700" dirty="0"/>
                  <a:t>, SA ~ 0.077</a:t>
                </a:r>
              </a:p>
            </p:txBody>
          </p:sp>
        </mc:Choice>
        <mc:Fallback xmlns="">
          <p:sp>
            <p:nvSpPr>
              <p:cNvPr id="3" name="Content Placeholder 2">
                <a:extLst>
                  <a:ext uri="{FF2B5EF4-FFF2-40B4-BE49-F238E27FC236}">
                    <a16:creationId xmlns:a16="http://schemas.microsoft.com/office/drawing/2014/main" id="{1D0F1A72-D09B-91FB-C1E1-35CBBEDAA7BC}"/>
                  </a:ext>
                </a:extLst>
              </p:cNvPr>
              <p:cNvSpPr>
                <a:spLocks noGrp="1" noRot="1" noChangeAspect="1" noMove="1" noResize="1" noEditPoints="1" noAdjustHandles="1" noChangeArrowheads="1" noChangeShapeType="1" noTextEdit="1"/>
              </p:cNvSpPr>
              <p:nvPr>
                <p:ph sz="half" idx="1"/>
              </p:nvPr>
            </p:nvSpPr>
            <p:spPr>
              <a:xfrm>
                <a:off x="838200" y="2668772"/>
                <a:ext cx="5181600" cy="3508191"/>
              </a:xfrm>
              <a:blipFill>
                <a:blip r:embed="rId2"/>
                <a:stretch>
                  <a:fillRect l="-2471" t="-2957"/>
                </a:stretch>
              </a:blipFill>
            </p:spPr>
            <p:txBody>
              <a:bodyPr/>
              <a:lstStyle/>
              <a:p>
                <a:r>
                  <a:rPr lang="en-ZA">
                    <a:noFill/>
                  </a:rPr>
                  <a:t> </a:t>
                </a:r>
              </a:p>
            </p:txBody>
          </p:sp>
        </mc:Fallback>
      </mc:AlternateContent>
      <p:pic>
        <p:nvPicPr>
          <p:cNvPr id="9" name="Picture 8">
            <a:extLst>
              <a:ext uri="{FF2B5EF4-FFF2-40B4-BE49-F238E27FC236}">
                <a16:creationId xmlns:a16="http://schemas.microsoft.com/office/drawing/2014/main" id="{59B50162-5BBC-70B0-57F0-4E32C62925DB}"/>
              </a:ext>
            </a:extLst>
          </p:cNvPr>
          <p:cNvPicPr>
            <a:picLocks noChangeAspect="1"/>
          </p:cNvPicPr>
          <p:nvPr/>
        </p:nvPicPr>
        <p:blipFill>
          <a:blip r:embed="rId3"/>
          <a:stretch>
            <a:fillRect/>
          </a:stretch>
        </p:blipFill>
        <p:spPr>
          <a:xfrm>
            <a:off x="7053093" y="280459"/>
            <a:ext cx="3106757" cy="1949986"/>
          </a:xfrm>
          <a:prstGeom prst="rect">
            <a:avLst/>
          </a:prstGeom>
        </p:spPr>
      </p:pic>
      <p:pic>
        <p:nvPicPr>
          <p:cNvPr id="13" name="Picture 12" descr="A screenshot of a computer&#10;&#10;Description automatically generated with medium confidence">
            <a:extLst>
              <a:ext uri="{FF2B5EF4-FFF2-40B4-BE49-F238E27FC236}">
                <a16:creationId xmlns:a16="http://schemas.microsoft.com/office/drawing/2014/main" id="{006E3D91-0FAA-19EB-40A3-DE1385B38619}"/>
              </a:ext>
            </a:extLst>
          </p:cNvPr>
          <p:cNvPicPr>
            <a:picLocks noChangeAspect="1"/>
          </p:cNvPicPr>
          <p:nvPr/>
        </p:nvPicPr>
        <p:blipFill>
          <a:blip r:embed="rId4" cstate="print">
            <a:extLst>
              <a:ext uri="{28A0092B-C50C-407E-A947-70E740481C1C}">
                <a14:useLocalDpi xmlns:a14="http://schemas.microsoft.com/office/drawing/2010/main" val="0"/>
              </a:ext>
            </a:extLst>
          </a:blip>
          <a:srcRect r="48671"/>
          <a:stretch>
            <a:fillRect/>
          </a:stretch>
        </p:blipFill>
        <p:spPr bwMode="auto">
          <a:xfrm>
            <a:off x="7135495" y="2533967"/>
            <a:ext cx="2941955" cy="1790065"/>
          </a:xfrm>
          <a:prstGeom prst="rect">
            <a:avLst/>
          </a:prstGeom>
          <a:noFill/>
          <a:ln>
            <a:noFill/>
          </a:ln>
        </p:spPr>
      </p:pic>
      <p:pic>
        <p:nvPicPr>
          <p:cNvPr id="14" name="Picture 13" descr="A screenshot of a computer&#10;&#10;Description automatically generated with medium confidence">
            <a:extLst>
              <a:ext uri="{FF2B5EF4-FFF2-40B4-BE49-F238E27FC236}">
                <a16:creationId xmlns:a16="http://schemas.microsoft.com/office/drawing/2014/main" id="{E4EF19CE-C209-FE9B-DCEC-F289C11C0941}"/>
              </a:ext>
            </a:extLst>
          </p:cNvPr>
          <p:cNvPicPr>
            <a:picLocks noChangeAspect="1"/>
          </p:cNvPicPr>
          <p:nvPr/>
        </p:nvPicPr>
        <p:blipFill>
          <a:blip r:embed="rId4" cstate="print">
            <a:extLst>
              <a:ext uri="{28A0092B-C50C-407E-A947-70E740481C1C}">
                <a14:useLocalDpi xmlns:a14="http://schemas.microsoft.com/office/drawing/2010/main" val="0"/>
              </a:ext>
            </a:extLst>
          </a:blip>
          <a:srcRect l="50889"/>
          <a:stretch>
            <a:fillRect/>
          </a:stretch>
        </p:blipFill>
        <p:spPr bwMode="auto">
          <a:xfrm>
            <a:off x="7262664" y="4355465"/>
            <a:ext cx="2814786" cy="1790065"/>
          </a:xfrm>
          <a:prstGeom prst="rect">
            <a:avLst/>
          </a:prstGeom>
          <a:noFill/>
          <a:ln>
            <a:noFill/>
          </a:ln>
        </p:spPr>
      </p:pic>
      <p:sp>
        <p:nvSpPr>
          <p:cNvPr id="15" name="TextBox 14">
            <a:extLst>
              <a:ext uri="{FF2B5EF4-FFF2-40B4-BE49-F238E27FC236}">
                <a16:creationId xmlns:a16="http://schemas.microsoft.com/office/drawing/2014/main" id="{272DF1D7-DF23-62AC-AACB-A0C21C00252B}"/>
              </a:ext>
            </a:extLst>
          </p:cNvPr>
          <p:cNvSpPr txBox="1"/>
          <p:nvPr/>
        </p:nvSpPr>
        <p:spPr>
          <a:xfrm>
            <a:off x="6172202" y="6176963"/>
            <a:ext cx="5375189" cy="553998"/>
          </a:xfrm>
          <a:prstGeom prst="rect">
            <a:avLst/>
          </a:prstGeom>
          <a:noFill/>
        </p:spPr>
        <p:txBody>
          <a:bodyPr wrap="none" rtlCol="0">
            <a:spAutoFit/>
          </a:bodyPr>
          <a:lstStyle/>
          <a:p>
            <a:r>
              <a:rPr lang="en-ZA" sz="1000" dirty="0"/>
              <a:t>Gorjão and Maritz The stochastic nature of power-grid frequency in South Africa 2023 </a:t>
            </a:r>
          </a:p>
          <a:p>
            <a:r>
              <a:rPr lang="en-ZA" sz="1000" dirty="0"/>
              <a:t>J. Phys. Complex. 4 015007 </a:t>
            </a:r>
            <a:r>
              <a:rPr lang="en-ZA" sz="1000" u="sng" dirty="0">
                <a:hlinkClick r:id="rId5"/>
              </a:rPr>
              <a:t>https://iopscience.iop.org/article/10.1088/2632-072x/acb629/pdf</a:t>
            </a:r>
            <a:r>
              <a:rPr lang="en-ZA" sz="1000" dirty="0"/>
              <a:t> </a:t>
            </a:r>
          </a:p>
          <a:p>
            <a:endParaRPr lang="en-ZA" sz="1000" dirty="0"/>
          </a:p>
        </p:txBody>
      </p:sp>
      <p:sp>
        <p:nvSpPr>
          <p:cNvPr id="5" name="TextBox 4">
            <a:extLst>
              <a:ext uri="{FF2B5EF4-FFF2-40B4-BE49-F238E27FC236}">
                <a16:creationId xmlns:a16="http://schemas.microsoft.com/office/drawing/2014/main" id="{372A22A2-C298-86D0-2516-80CCE0026E10}"/>
              </a:ext>
            </a:extLst>
          </p:cNvPr>
          <p:cNvSpPr txBox="1"/>
          <p:nvPr/>
        </p:nvSpPr>
        <p:spPr>
          <a:xfrm>
            <a:off x="838200" y="1333638"/>
            <a:ext cx="5020943" cy="1200329"/>
          </a:xfrm>
          <a:prstGeom prst="rect">
            <a:avLst/>
          </a:prstGeom>
          <a:noFill/>
        </p:spPr>
        <p:txBody>
          <a:bodyPr wrap="square">
            <a:spAutoFit/>
          </a:bodyPr>
          <a:lstStyle/>
          <a:p>
            <a:r>
              <a:rPr lang="en-ZA" dirty="0"/>
              <a:t>Solar, wind and loadshedding are highly intermittent, affect most of SADC</a:t>
            </a:r>
          </a:p>
          <a:p>
            <a:pPr marL="800100" lvl="1" indent="-342900">
              <a:buFont typeface="Arial" panose="020B0604020202020204" pitchFamily="34" charset="0"/>
              <a:buChar char="•"/>
            </a:pPr>
            <a:r>
              <a:rPr lang="en-ZA" dirty="0"/>
              <a:t>In SA, non-technical outages: illegal connections, overloading, vandalism</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96FE84D-0480-1BFB-C9E6-8C122E003065}"/>
                  </a:ext>
                </a:extLst>
              </p:cNvPr>
              <p:cNvSpPr txBox="1"/>
              <p:nvPr/>
            </p:nvSpPr>
            <p:spPr>
              <a:xfrm>
                <a:off x="6589564" y="3119492"/>
                <a:ext cx="673100" cy="61901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ZA" i="1" smtClean="0">
                              <a:solidFill>
                                <a:srgbClr val="836967"/>
                              </a:solidFill>
                              <a:latin typeface="Cambria Math" panose="02040503050406030204" pitchFamily="18" charset="0"/>
                            </a:rPr>
                          </m:ctrlPr>
                        </m:fPr>
                        <m:num>
                          <m:r>
                            <a:rPr lang="en-ZA" i="1">
                              <a:latin typeface="Cambria Math" panose="02040503050406030204" pitchFamily="18" charset="0"/>
                            </a:rPr>
                            <m:t>𝐷</m:t>
                          </m:r>
                          <m:r>
                            <a:rPr lang="en-ZA" i="1" smtClean="0">
                              <a:latin typeface="Cambria Math" panose="02040503050406030204" pitchFamily="18" charset="0"/>
                            </a:rPr>
                            <m:t>𝑓</m:t>
                          </m:r>
                        </m:num>
                        <m:den>
                          <m:r>
                            <a:rPr lang="en-ZA" b="0" i="1" smtClean="0">
                              <a:latin typeface="Cambria Math" panose="02040503050406030204" pitchFamily="18" charset="0"/>
                            </a:rPr>
                            <m:t>𝐷</m:t>
                          </m:r>
                          <m:r>
                            <a:rPr lang="en-ZA" i="1">
                              <a:latin typeface="Cambria Math" panose="02040503050406030204" pitchFamily="18" charset="0"/>
                            </a:rPr>
                            <m:t>𝑡</m:t>
                          </m:r>
                        </m:den>
                      </m:f>
                    </m:oMath>
                  </m:oMathPara>
                </a14:m>
                <a:endParaRPr lang="en-ZA" dirty="0"/>
              </a:p>
            </p:txBody>
          </p:sp>
        </mc:Choice>
        <mc:Fallback xmlns="">
          <p:sp>
            <p:nvSpPr>
              <p:cNvPr id="6" name="TextBox 5">
                <a:extLst>
                  <a:ext uri="{FF2B5EF4-FFF2-40B4-BE49-F238E27FC236}">
                    <a16:creationId xmlns:a16="http://schemas.microsoft.com/office/drawing/2014/main" id="{9338E877-F8CE-4EAD-0E2B-D00825AB853B}"/>
                  </a:ext>
                </a:extLst>
              </p:cNvPr>
              <p:cNvSpPr txBox="1">
                <a:spLocks noRot="1" noChangeAspect="1" noMove="1" noResize="1" noEditPoints="1" noAdjustHandles="1" noChangeArrowheads="1" noChangeShapeType="1" noTextEdit="1"/>
              </p:cNvSpPr>
              <p:nvPr/>
            </p:nvSpPr>
            <p:spPr>
              <a:xfrm>
                <a:off x="6589564" y="3119492"/>
                <a:ext cx="673100" cy="619016"/>
              </a:xfrm>
              <a:prstGeom prst="rect">
                <a:avLst/>
              </a:prstGeom>
              <a:blipFill>
                <a:blip r:embed="rId6"/>
                <a:stretch>
                  <a:fillRect/>
                </a:stretch>
              </a:blipFill>
            </p:spPr>
            <p:txBody>
              <a:bodyPr/>
              <a:lstStyle/>
              <a:p>
                <a:r>
                  <a:rPr lang="en-ZA">
                    <a:noFill/>
                  </a:rPr>
                  <a:t> </a:t>
                </a:r>
              </a:p>
            </p:txBody>
          </p:sp>
        </mc:Fallback>
      </mc:AlternateContent>
      <p:sp>
        <p:nvSpPr>
          <p:cNvPr id="7" name="TextBox 6">
            <a:extLst>
              <a:ext uri="{FF2B5EF4-FFF2-40B4-BE49-F238E27FC236}">
                <a16:creationId xmlns:a16="http://schemas.microsoft.com/office/drawing/2014/main" id="{D1FEB025-CD7B-C794-42E0-4DADF7307693}"/>
              </a:ext>
            </a:extLst>
          </p:cNvPr>
          <p:cNvSpPr txBox="1"/>
          <p:nvPr/>
        </p:nvSpPr>
        <p:spPr>
          <a:xfrm>
            <a:off x="6096000" y="4991100"/>
            <a:ext cx="1322536" cy="923330"/>
          </a:xfrm>
          <a:prstGeom prst="rect">
            <a:avLst/>
          </a:prstGeom>
          <a:noFill/>
        </p:spPr>
        <p:txBody>
          <a:bodyPr wrap="square" rtlCol="0">
            <a:spAutoFit/>
          </a:bodyPr>
          <a:lstStyle/>
          <a:p>
            <a:r>
              <a:rPr lang="en-ZA" dirty="0"/>
              <a:t>fluctuation amplitude</a:t>
            </a:r>
          </a:p>
          <a:p>
            <a:endParaRPr lang="en-ZA" dirty="0"/>
          </a:p>
        </p:txBody>
      </p:sp>
    </p:spTree>
    <p:extLst>
      <p:ext uri="{BB962C8B-B14F-4D97-AF65-F5344CB8AC3E}">
        <p14:creationId xmlns:p14="http://schemas.microsoft.com/office/powerpoint/2010/main" val="266347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3AD6B-8027-5384-9D36-8297577F4E9A}"/>
              </a:ext>
            </a:extLst>
          </p:cNvPr>
          <p:cNvSpPr>
            <a:spLocks noGrp="1"/>
          </p:cNvSpPr>
          <p:nvPr>
            <p:ph type="title"/>
          </p:nvPr>
        </p:nvSpPr>
        <p:spPr/>
        <p:txBody>
          <a:bodyPr/>
          <a:lstStyle/>
          <a:p>
            <a:r>
              <a:rPr lang="en-ZA" dirty="0"/>
              <a:t>Prompted by:</a:t>
            </a:r>
          </a:p>
        </p:txBody>
      </p:sp>
      <p:sp>
        <p:nvSpPr>
          <p:cNvPr id="3" name="Content Placeholder 2">
            <a:extLst>
              <a:ext uri="{FF2B5EF4-FFF2-40B4-BE49-F238E27FC236}">
                <a16:creationId xmlns:a16="http://schemas.microsoft.com/office/drawing/2014/main" id="{32ED236D-3209-1312-3BEE-E697D2A1AFD9}"/>
              </a:ext>
            </a:extLst>
          </p:cNvPr>
          <p:cNvSpPr>
            <a:spLocks noGrp="1"/>
          </p:cNvSpPr>
          <p:nvPr>
            <p:ph idx="1"/>
          </p:nvPr>
        </p:nvSpPr>
        <p:spPr/>
        <p:txBody>
          <a:bodyPr>
            <a:normAutofit/>
          </a:bodyPr>
          <a:lstStyle/>
          <a:p>
            <a:r>
              <a:rPr lang="en-ZA" dirty="0"/>
              <a:t>International Union of  Pure and Applied Physics</a:t>
            </a:r>
          </a:p>
          <a:p>
            <a:pPr marL="800100" lvl="1" indent="-342900">
              <a:buFont typeface="Arial" panose="020B0604020202020204" pitchFamily="34" charset="0"/>
              <a:buChar char="•"/>
            </a:pPr>
            <a:r>
              <a:rPr lang="en-ZA" dirty="0"/>
              <a:t>Recognition of the existential crisis</a:t>
            </a:r>
          </a:p>
          <a:p>
            <a:pPr marL="800100" lvl="1" indent="-342900">
              <a:buFont typeface="Arial" panose="020B0604020202020204" pitchFamily="34" charset="0"/>
              <a:buChar char="•"/>
            </a:pPr>
            <a:r>
              <a:rPr lang="en-ZA" dirty="0"/>
              <a:t>The role that physics can and should play in these sciences.</a:t>
            </a:r>
          </a:p>
          <a:p>
            <a:endParaRPr lang="en-ZA" dirty="0"/>
          </a:p>
          <a:p>
            <a:endParaRPr lang="en-ZA" dirty="0"/>
          </a:p>
        </p:txBody>
      </p:sp>
      <p:pic>
        <p:nvPicPr>
          <p:cNvPr id="5" name="Picture 4" descr="A green and white sign with a planet earth in the middle&#10;&#10;AI-generated content may be incorrect.">
            <a:extLst>
              <a:ext uri="{FF2B5EF4-FFF2-40B4-BE49-F238E27FC236}">
                <a16:creationId xmlns:a16="http://schemas.microsoft.com/office/drawing/2014/main" id="{ACF57675-938B-AEB6-87F2-D82FC07EF1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7456" y="5540938"/>
            <a:ext cx="1017270" cy="1017270"/>
          </a:xfrm>
          <a:prstGeom prst="rect">
            <a:avLst/>
          </a:prstGeom>
        </p:spPr>
      </p:pic>
      <p:pic>
        <p:nvPicPr>
          <p:cNvPr id="7" name="Picture 6" descr="A close-up of a logo&#10;&#10;AI-generated content may be incorrect.">
            <a:extLst>
              <a:ext uri="{FF2B5EF4-FFF2-40B4-BE49-F238E27FC236}">
                <a16:creationId xmlns:a16="http://schemas.microsoft.com/office/drawing/2014/main" id="{E608DFBE-7568-424C-650A-5C6B398C0A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121" y="5171611"/>
            <a:ext cx="7098030" cy="1386597"/>
          </a:xfrm>
          <a:prstGeom prst="rect">
            <a:avLst/>
          </a:prstGeom>
        </p:spPr>
      </p:pic>
      <p:pic>
        <p:nvPicPr>
          <p:cNvPr id="9" name="image3.png">
            <a:extLst>
              <a:ext uri="{FF2B5EF4-FFF2-40B4-BE49-F238E27FC236}">
                <a16:creationId xmlns:a16="http://schemas.microsoft.com/office/drawing/2014/main" id="{F5D86A4A-B881-2AD6-D916-561B6F59DAB5}"/>
              </a:ext>
            </a:extLst>
          </p:cNvPr>
          <p:cNvPicPr/>
          <p:nvPr/>
        </p:nvPicPr>
        <p:blipFill>
          <a:blip r:embed="rId4"/>
          <a:srcRect/>
          <a:stretch>
            <a:fillRect/>
          </a:stretch>
        </p:blipFill>
        <p:spPr>
          <a:xfrm>
            <a:off x="6535658" y="5347699"/>
            <a:ext cx="4221798" cy="1337877"/>
          </a:xfrm>
          <a:prstGeom prst="rect">
            <a:avLst/>
          </a:prstGeom>
          <a:ln/>
        </p:spPr>
      </p:pic>
    </p:spTree>
    <p:extLst>
      <p:ext uri="{BB962C8B-B14F-4D97-AF65-F5344CB8AC3E}">
        <p14:creationId xmlns:p14="http://schemas.microsoft.com/office/powerpoint/2010/main" val="1522438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511A9-1205-D9D6-F0EE-1DBAA349532B}"/>
              </a:ext>
            </a:extLst>
          </p:cNvPr>
          <p:cNvSpPr>
            <a:spLocks noGrp="1"/>
          </p:cNvSpPr>
          <p:nvPr>
            <p:ph type="title"/>
          </p:nvPr>
        </p:nvSpPr>
        <p:spPr/>
        <p:txBody>
          <a:bodyPr/>
          <a:lstStyle/>
          <a:p>
            <a:r>
              <a:rPr lang="en-ZA" dirty="0"/>
              <a:t>“Case study” examples</a:t>
            </a:r>
          </a:p>
        </p:txBody>
      </p:sp>
      <p:sp>
        <p:nvSpPr>
          <p:cNvPr id="3" name="Content Placeholder 2">
            <a:extLst>
              <a:ext uri="{FF2B5EF4-FFF2-40B4-BE49-F238E27FC236}">
                <a16:creationId xmlns:a16="http://schemas.microsoft.com/office/drawing/2014/main" id="{AA603E00-789F-FA2B-B650-DA80A95A7E9E}"/>
              </a:ext>
            </a:extLst>
          </p:cNvPr>
          <p:cNvSpPr>
            <a:spLocks noGrp="1"/>
          </p:cNvSpPr>
          <p:nvPr>
            <p:ph idx="1"/>
          </p:nvPr>
        </p:nvSpPr>
        <p:spPr/>
        <p:txBody>
          <a:bodyPr>
            <a:normAutofit/>
          </a:bodyPr>
          <a:lstStyle/>
          <a:p>
            <a:pPr marL="342900" indent="-342900">
              <a:buFont typeface="Arial" panose="020B0604020202020204" pitchFamily="34" charset="0"/>
              <a:buChar char="•"/>
            </a:pPr>
            <a:r>
              <a:rPr lang="en-ZA" sz="2000" dirty="0"/>
              <a:t>Attribution: the KZN floods of April 2022</a:t>
            </a:r>
          </a:p>
          <a:p>
            <a:pPr marL="342900" indent="-342900">
              <a:buFont typeface="Arial" panose="020B0604020202020204" pitchFamily="34" charset="0"/>
              <a:buChar char="•"/>
            </a:pPr>
            <a:r>
              <a:rPr lang="en-ZA" sz="2000" dirty="0"/>
              <a:t>Prediction: The Southern African drought of 2024</a:t>
            </a:r>
          </a:p>
          <a:p>
            <a:pPr marL="342900" indent="-342900">
              <a:buFont typeface="Arial" panose="020B0604020202020204" pitchFamily="34" charset="0"/>
              <a:buChar char="•"/>
            </a:pPr>
            <a:r>
              <a:rPr lang="en-ZA" sz="2000" dirty="0"/>
              <a:t>Climate: Theoretical physics, stochastic theory</a:t>
            </a:r>
          </a:p>
          <a:p>
            <a:pPr marL="342900" indent="-342900">
              <a:buFont typeface="Arial" panose="020B0604020202020204" pitchFamily="34" charset="0"/>
              <a:buChar char="•"/>
            </a:pPr>
            <a:r>
              <a:rPr lang="en-ZA" sz="2000" dirty="0"/>
              <a:t>Models: Africa and thunderstorms </a:t>
            </a:r>
          </a:p>
          <a:p>
            <a:pPr marL="342900" indent="-342900">
              <a:buFont typeface="Arial" panose="020B0604020202020204" pitchFamily="34" charset="0"/>
              <a:buChar char="•"/>
            </a:pPr>
            <a:r>
              <a:rPr lang="en-ZA" sz="2000" dirty="0"/>
              <a:t>Sea ice mechanics and dynamics: Antarctic research </a:t>
            </a:r>
          </a:p>
          <a:p>
            <a:pPr marL="342900" indent="-342900">
              <a:buFont typeface="Arial" panose="020B0604020202020204" pitchFamily="34" charset="0"/>
              <a:buChar char="•"/>
            </a:pPr>
            <a:r>
              <a:rPr lang="en-ZA" sz="2000" dirty="0"/>
              <a:t>Health science: quantum science and malaria</a:t>
            </a:r>
          </a:p>
          <a:p>
            <a:pPr marL="342900" indent="-342900">
              <a:buFont typeface="Arial" panose="020B0604020202020204" pitchFamily="34" charset="0"/>
              <a:buChar char="•"/>
            </a:pPr>
            <a:r>
              <a:rPr lang="en-ZA" sz="2000" dirty="0"/>
              <a:t>Stability and stochasticity in power grid networks</a:t>
            </a:r>
          </a:p>
          <a:p>
            <a:endParaRPr lang="en-ZA" dirty="0"/>
          </a:p>
          <a:p>
            <a:r>
              <a:rPr lang="en-ZA" sz="3600" dirty="0"/>
              <a:t>Almost everything has not been covered.</a:t>
            </a:r>
          </a:p>
          <a:p>
            <a:endParaRPr lang="en-ZA" dirty="0"/>
          </a:p>
          <a:p>
            <a:endParaRPr lang="en-ZA" dirty="0"/>
          </a:p>
          <a:p>
            <a:endParaRPr lang="en-ZA" dirty="0"/>
          </a:p>
        </p:txBody>
      </p:sp>
    </p:spTree>
    <p:extLst>
      <p:ext uri="{BB962C8B-B14F-4D97-AF65-F5344CB8AC3E}">
        <p14:creationId xmlns:p14="http://schemas.microsoft.com/office/powerpoint/2010/main" val="3114436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A71A3-30EA-51F4-5E5B-DF01CADD65A7}"/>
              </a:ext>
            </a:extLst>
          </p:cNvPr>
          <p:cNvSpPr>
            <a:spLocks noGrp="1"/>
          </p:cNvSpPr>
          <p:nvPr>
            <p:ph type="title"/>
          </p:nvPr>
        </p:nvSpPr>
        <p:spPr/>
        <p:txBody>
          <a:bodyPr>
            <a:normAutofit/>
          </a:bodyPr>
          <a:lstStyle/>
          <a:p>
            <a:r>
              <a:rPr lang="en-ZA" dirty="0"/>
              <a:t>How can we structure the interaction </a:t>
            </a:r>
            <a:br>
              <a:rPr lang="en-ZA" dirty="0"/>
            </a:br>
            <a:r>
              <a:rPr lang="en-ZA" dirty="0"/>
              <a:t>between physics and climate/sustainability science, a vast field?</a:t>
            </a:r>
          </a:p>
        </p:txBody>
      </p:sp>
      <p:pic>
        <p:nvPicPr>
          <p:cNvPr id="6" name="Content Placeholder 5">
            <a:extLst>
              <a:ext uri="{FF2B5EF4-FFF2-40B4-BE49-F238E27FC236}">
                <a16:creationId xmlns:a16="http://schemas.microsoft.com/office/drawing/2014/main" id="{E73668EB-53EB-B364-DDDE-963CA0F4879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04554" y="2726563"/>
            <a:ext cx="8889678" cy="987742"/>
          </a:xfrm>
        </p:spPr>
      </p:pic>
    </p:spTree>
    <p:extLst>
      <p:ext uri="{BB962C8B-B14F-4D97-AF65-F5344CB8AC3E}">
        <p14:creationId xmlns:p14="http://schemas.microsoft.com/office/powerpoint/2010/main" val="3229079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C3E5D8-1BFE-B58F-252D-0EF73AD3A830}"/>
              </a:ext>
            </a:extLst>
          </p:cNvPr>
          <p:cNvSpPr>
            <a:spLocks noGrp="1"/>
          </p:cNvSpPr>
          <p:nvPr>
            <p:ph type="title"/>
          </p:nvPr>
        </p:nvSpPr>
        <p:spPr/>
        <p:txBody>
          <a:bodyPr/>
          <a:lstStyle/>
          <a:p>
            <a:r>
              <a:rPr lang="en-ZA" dirty="0"/>
              <a:t>Attribution: the KZN floods of April 2022</a:t>
            </a:r>
          </a:p>
        </p:txBody>
      </p:sp>
      <p:sp>
        <p:nvSpPr>
          <p:cNvPr id="5" name="Content Placeholder 4">
            <a:extLst>
              <a:ext uri="{FF2B5EF4-FFF2-40B4-BE49-F238E27FC236}">
                <a16:creationId xmlns:a16="http://schemas.microsoft.com/office/drawing/2014/main" id="{BC3A6622-3F18-5C86-1068-3B5E0DC6574D}"/>
              </a:ext>
            </a:extLst>
          </p:cNvPr>
          <p:cNvSpPr>
            <a:spLocks noGrp="1"/>
          </p:cNvSpPr>
          <p:nvPr>
            <p:ph sz="half" idx="1"/>
          </p:nvPr>
        </p:nvSpPr>
        <p:spPr/>
        <p:txBody>
          <a:bodyPr>
            <a:normAutofit lnSpcReduction="10000"/>
          </a:bodyPr>
          <a:lstStyle/>
          <a:p>
            <a:r>
              <a:rPr lang="en-ZA" dirty="0"/>
              <a:t>2-day rainfall, extreme flooding, fatalities, and damage</a:t>
            </a:r>
          </a:p>
          <a:p>
            <a:endParaRPr lang="en-ZA" dirty="0"/>
          </a:p>
          <a:p>
            <a:r>
              <a:rPr lang="en-ZA" dirty="0"/>
              <a:t>Warnings were issued, limited effect </a:t>
            </a:r>
          </a:p>
          <a:p>
            <a:pPr marL="457200" indent="-457200">
              <a:buFont typeface="Arial" panose="020B0604020202020204" pitchFamily="34" charset="0"/>
              <a:buChar char="•"/>
            </a:pPr>
            <a:r>
              <a:rPr lang="en-ZA" sz="2400" dirty="0"/>
              <a:t>The warnings were not received by all </a:t>
            </a:r>
          </a:p>
          <a:p>
            <a:pPr marL="457200" indent="-457200">
              <a:buFont typeface="Arial" panose="020B0604020202020204" pitchFamily="34" charset="0"/>
              <a:buChar char="•"/>
            </a:pPr>
            <a:r>
              <a:rPr lang="en-ZA" sz="2400" dirty="0"/>
              <a:t>People did not know what to do</a:t>
            </a:r>
          </a:p>
          <a:p>
            <a:endParaRPr lang="en-ZA" dirty="0"/>
          </a:p>
          <a:p>
            <a:r>
              <a:rPr lang="en-ZA" dirty="0"/>
              <a:t>Disproportionate effect on marginalised communities</a:t>
            </a:r>
          </a:p>
          <a:p>
            <a:endParaRPr lang="en-ZA" dirty="0"/>
          </a:p>
          <a:p>
            <a:endParaRPr lang="en-ZA" dirty="0"/>
          </a:p>
          <a:p>
            <a:endParaRPr lang="en-ZA" dirty="0"/>
          </a:p>
        </p:txBody>
      </p:sp>
      <p:sp>
        <p:nvSpPr>
          <p:cNvPr id="2" name="TextBox 1">
            <a:extLst>
              <a:ext uri="{FF2B5EF4-FFF2-40B4-BE49-F238E27FC236}">
                <a16:creationId xmlns:a16="http://schemas.microsoft.com/office/drawing/2014/main" id="{2E2C1E2F-E0DA-0296-875C-E86F2273956E}"/>
              </a:ext>
            </a:extLst>
          </p:cNvPr>
          <p:cNvSpPr txBox="1"/>
          <p:nvPr/>
        </p:nvSpPr>
        <p:spPr>
          <a:xfrm>
            <a:off x="5460025" y="6160283"/>
            <a:ext cx="6112571" cy="577081"/>
          </a:xfrm>
          <a:prstGeom prst="rect">
            <a:avLst/>
          </a:prstGeom>
          <a:noFill/>
        </p:spPr>
        <p:txBody>
          <a:bodyPr wrap="none" rtlCol="0">
            <a:spAutoFit/>
          </a:bodyPr>
          <a:lstStyle/>
          <a:p>
            <a:r>
              <a:rPr lang="en-ZA" sz="1050" dirty="0"/>
              <a:t>I Pinto et al.</a:t>
            </a:r>
          </a:p>
          <a:p>
            <a:r>
              <a:rPr lang="en-ZA" sz="1050" dirty="0"/>
              <a:t> </a:t>
            </a:r>
            <a:r>
              <a:rPr lang="en-ZA" sz="1050" u="sng" dirty="0">
                <a:hlinkClick r:id="rId2"/>
              </a:rPr>
              <a:t>https://www.worldweatherattribution.org/wp-content/uploads/WWA-KZN-floods-scientific-report.pdf</a:t>
            </a:r>
            <a:endParaRPr lang="en-ZA" sz="1050" dirty="0"/>
          </a:p>
          <a:p>
            <a:endParaRPr lang="en-ZA" sz="1050" dirty="0"/>
          </a:p>
        </p:txBody>
      </p:sp>
      <p:pic>
        <p:nvPicPr>
          <p:cNvPr id="3" name="Content Placeholder 2">
            <a:extLst>
              <a:ext uri="{FF2B5EF4-FFF2-40B4-BE49-F238E27FC236}">
                <a16:creationId xmlns:a16="http://schemas.microsoft.com/office/drawing/2014/main" id="{C2CF1223-13E6-29C5-DDEA-7EABAA6307EA}"/>
              </a:ext>
            </a:extLst>
          </p:cNvPr>
          <p:cNvPicPr>
            <a:picLocks noGrp="1" noChangeAspect="1"/>
          </p:cNvPicPr>
          <p:nvPr>
            <p:ph sz="half" idx="2"/>
          </p:nvPr>
        </p:nvPicPr>
        <p:blipFill>
          <a:blip r:embed="rId3"/>
          <a:srcRect l="24935" t="-1402" r="19285" b="14456"/>
          <a:stretch>
            <a:fillRect/>
          </a:stretch>
        </p:blipFill>
        <p:spPr>
          <a:xfrm>
            <a:off x="6019800" y="0"/>
            <a:ext cx="5661551" cy="5795158"/>
          </a:xfrm>
          <a:prstGeom prst="rect">
            <a:avLst/>
          </a:prstGeom>
        </p:spPr>
      </p:pic>
      <p:sp>
        <p:nvSpPr>
          <p:cNvPr id="7" name="TextBox 6">
            <a:extLst>
              <a:ext uri="{FF2B5EF4-FFF2-40B4-BE49-F238E27FC236}">
                <a16:creationId xmlns:a16="http://schemas.microsoft.com/office/drawing/2014/main" id="{209DB2A7-8306-4919-2CF4-667101F4E4AA}"/>
              </a:ext>
            </a:extLst>
          </p:cNvPr>
          <p:cNvSpPr txBox="1"/>
          <p:nvPr/>
        </p:nvSpPr>
        <p:spPr>
          <a:xfrm>
            <a:off x="6096000" y="5702849"/>
            <a:ext cx="4125938" cy="369332"/>
          </a:xfrm>
          <a:prstGeom prst="rect">
            <a:avLst/>
          </a:prstGeom>
          <a:noFill/>
        </p:spPr>
        <p:txBody>
          <a:bodyPr wrap="none" rtlCol="0">
            <a:spAutoFit/>
          </a:bodyPr>
          <a:lstStyle/>
          <a:p>
            <a:r>
              <a:rPr lang="en-ZA" b="1" dirty="0"/>
              <a:t>Rainfall in mm/2 days April 11-12 2022</a:t>
            </a:r>
          </a:p>
        </p:txBody>
      </p:sp>
    </p:spTree>
    <p:extLst>
      <p:ext uri="{BB962C8B-B14F-4D97-AF65-F5344CB8AC3E}">
        <p14:creationId xmlns:p14="http://schemas.microsoft.com/office/powerpoint/2010/main" val="3929259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6E958-2491-538D-2BF3-20C495122836}"/>
              </a:ext>
            </a:extLst>
          </p:cNvPr>
          <p:cNvSpPr>
            <a:spLocks noGrp="1"/>
          </p:cNvSpPr>
          <p:nvPr>
            <p:ph type="title"/>
          </p:nvPr>
        </p:nvSpPr>
        <p:spPr/>
        <p:txBody>
          <a:bodyPr/>
          <a:lstStyle/>
          <a:p>
            <a:r>
              <a:rPr lang="en-ZA" dirty="0"/>
              <a:t>Attribution</a:t>
            </a:r>
          </a:p>
        </p:txBody>
      </p:sp>
      <p:sp>
        <p:nvSpPr>
          <p:cNvPr id="3" name="Content Placeholder 2">
            <a:extLst>
              <a:ext uri="{FF2B5EF4-FFF2-40B4-BE49-F238E27FC236}">
                <a16:creationId xmlns:a16="http://schemas.microsoft.com/office/drawing/2014/main" id="{8C25A0E1-B5D4-EB20-3A6E-7FF4B9743BA2}"/>
              </a:ext>
            </a:extLst>
          </p:cNvPr>
          <p:cNvSpPr>
            <a:spLocks noGrp="1"/>
          </p:cNvSpPr>
          <p:nvPr>
            <p:ph sz="half" idx="1"/>
          </p:nvPr>
        </p:nvSpPr>
        <p:spPr>
          <a:xfrm>
            <a:off x="838200" y="1474469"/>
            <a:ext cx="4848074" cy="5089931"/>
          </a:xfrm>
        </p:spPr>
        <p:txBody>
          <a:bodyPr>
            <a:normAutofit/>
          </a:bodyPr>
          <a:lstStyle/>
          <a:p>
            <a:r>
              <a:rPr lang="en-ZA" sz="2400" dirty="0"/>
              <a:t>…the degree to which</a:t>
            </a:r>
          </a:p>
          <a:p>
            <a:r>
              <a:rPr lang="en-ZA" sz="2400" dirty="0"/>
              <a:t> a specific extreme event was made </a:t>
            </a:r>
          </a:p>
          <a:p>
            <a:r>
              <a:rPr lang="en-ZA" sz="2400" dirty="0"/>
              <a:t>more (or less) </a:t>
            </a:r>
            <a:r>
              <a:rPr lang="en-ZA" sz="2400" b="1" dirty="0"/>
              <a:t>likely</a:t>
            </a:r>
            <a:r>
              <a:rPr lang="en-ZA" sz="2400" dirty="0"/>
              <a:t> and/or </a:t>
            </a:r>
            <a:r>
              <a:rPr lang="en-ZA" sz="2400" b="1" dirty="0"/>
              <a:t>intense</a:t>
            </a:r>
          </a:p>
          <a:p>
            <a:r>
              <a:rPr lang="en-ZA" sz="2400" dirty="0"/>
              <a:t>because of climate change.</a:t>
            </a:r>
          </a:p>
          <a:p>
            <a:endParaRPr lang="en-ZA" sz="2400" dirty="0"/>
          </a:p>
          <a:p>
            <a:endParaRPr lang="en-ZA" sz="2400" dirty="0"/>
          </a:p>
          <a:p>
            <a:r>
              <a:rPr lang="en-ZA" b="1" dirty="0"/>
              <a:t>KZN floods: return time </a:t>
            </a:r>
          </a:p>
          <a:p>
            <a:pPr marL="914400" lvl="1" indent="-457200">
              <a:buFont typeface="Arial" panose="020B0604020202020204" pitchFamily="34" charset="0"/>
              <a:buChar char="•"/>
            </a:pPr>
            <a:r>
              <a:rPr lang="en-ZA" dirty="0"/>
              <a:t>today’s climate: </a:t>
            </a:r>
            <a:r>
              <a:rPr lang="en-ZA" b="1" dirty="0"/>
              <a:t>20</a:t>
            </a:r>
            <a:r>
              <a:rPr lang="en-ZA" dirty="0"/>
              <a:t> years</a:t>
            </a:r>
          </a:p>
          <a:p>
            <a:pPr marL="914400" lvl="1" indent="-457200">
              <a:buFont typeface="Arial" panose="020B0604020202020204" pitchFamily="34" charset="0"/>
              <a:buChar char="•"/>
            </a:pPr>
            <a:r>
              <a:rPr lang="en-ZA" dirty="0"/>
              <a:t>natural climate: </a:t>
            </a:r>
            <a:r>
              <a:rPr lang="en-ZA" b="1" dirty="0"/>
              <a:t>40</a:t>
            </a:r>
            <a:r>
              <a:rPr lang="en-ZA" dirty="0"/>
              <a:t> years</a:t>
            </a:r>
          </a:p>
        </p:txBody>
      </p:sp>
      <p:pic>
        <p:nvPicPr>
          <p:cNvPr id="6" name="Picture 5">
            <a:extLst>
              <a:ext uri="{FF2B5EF4-FFF2-40B4-BE49-F238E27FC236}">
                <a16:creationId xmlns:a16="http://schemas.microsoft.com/office/drawing/2014/main" id="{94CEBCBA-65D3-4BB1-1C09-25E6727A3897}"/>
              </a:ext>
            </a:extLst>
          </p:cNvPr>
          <p:cNvPicPr>
            <a:picLocks noChangeAspect="1"/>
          </p:cNvPicPr>
          <p:nvPr/>
        </p:nvPicPr>
        <p:blipFill>
          <a:blip r:embed="rId2"/>
          <a:stretch>
            <a:fillRect/>
          </a:stretch>
        </p:blipFill>
        <p:spPr>
          <a:xfrm>
            <a:off x="5686274" y="622853"/>
            <a:ext cx="6153451" cy="4364309"/>
          </a:xfrm>
          <a:prstGeom prst="rect">
            <a:avLst/>
          </a:prstGeom>
        </p:spPr>
      </p:pic>
      <p:sp>
        <p:nvSpPr>
          <p:cNvPr id="4" name="Content Placeholder 3">
            <a:extLst>
              <a:ext uri="{FF2B5EF4-FFF2-40B4-BE49-F238E27FC236}">
                <a16:creationId xmlns:a16="http://schemas.microsoft.com/office/drawing/2014/main" id="{D92E3E8A-5293-5452-42EE-2749B1897350}"/>
              </a:ext>
            </a:extLst>
          </p:cNvPr>
          <p:cNvSpPr>
            <a:spLocks noGrp="1"/>
          </p:cNvSpPr>
          <p:nvPr>
            <p:ph sz="half" idx="2"/>
          </p:nvPr>
        </p:nvSpPr>
        <p:spPr>
          <a:xfrm>
            <a:off x="9285170" y="846509"/>
            <a:ext cx="2192154" cy="471216"/>
          </a:xfrm>
        </p:spPr>
        <p:txBody>
          <a:bodyPr>
            <a:noAutofit/>
          </a:bodyPr>
          <a:lstStyle/>
          <a:p>
            <a:r>
              <a:rPr lang="en-ZA" sz="1800" b="1" dirty="0"/>
              <a:t>Probability ratio P</a:t>
            </a:r>
            <a:r>
              <a:rPr lang="en-ZA" sz="1800" b="1" baseline="-25000" dirty="0"/>
              <a:t>t</a:t>
            </a:r>
            <a:r>
              <a:rPr lang="en-ZA" sz="1800" b="1" dirty="0"/>
              <a:t>/P</a:t>
            </a:r>
            <a:r>
              <a:rPr lang="en-ZA" sz="1800" b="1" baseline="-25000" dirty="0"/>
              <a:t>0</a:t>
            </a:r>
          </a:p>
          <a:p>
            <a:endParaRPr lang="en-ZA" sz="1800" b="1" dirty="0"/>
          </a:p>
        </p:txBody>
      </p:sp>
      <p:sp>
        <p:nvSpPr>
          <p:cNvPr id="5" name="TextBox 4">
            <a:extLst>
              <a:ext uri="{FF2B5EF4-FFF2-40B4-BE49-F238E27FC236}">
                <a16:creationId xmlns:a16="http://schemas.microsoft.com/office/drawing/2014/main" id="{5129F94D-0ECE-F125-9835-81208C175B60}"/>
              </a:ext>
            </a:extLst>
          </p:cNvPr>
          <p:cNvSpPr txBox="1"/>
          <p:nvPr/>
        </p:nvSpPr>
        <p:spPr>
          <a:xfrm>
            <a:off x="5460025" y="6160283"/>
            <a:ext cx="6112571" cy="577081"/>
          </a:xfrm>
          <a:prstGeom prst="rect">
            <a:avLst/>
          </a:prstGeom>
          <a:noFill/>
        </p:spPr>
        <p:txBody>
          <a:bodyPr wrap="none" rtlCol="0">
            <a:spAutoFit/>
          </a:bodyPr>
          <a:lstStyle/>
          <a:p>
            <a:r>
              <a:rPr lang="en-ZA" sz="1050" dirty="0"/>
              <a:t>I Pinto et al.</a:t>
            </a:r>
          </a:p>
          <a:p>
            <a:r>
              <a:rPr lang="en-ZA" sz="1050" dirty="0"/>
              <a:t> </a:t>
            </a:r>
            <a:r>
              <a:rPr lang="en-ZA" sz="1050" u="sng" dirty="0">
                <a:hlinkClick r:id="rId3"/>
              </a:rPr>
              <a:t>https://www.worldweatherattribution.org/wp-content/uploads/WWA-KZN-floods-scientific-report.pdf</a:t>
            </a:r>
            <a:endParaRPr lang="en-ZA" sz="1050" dirty="0"/>
          </a:p>
          <a:p>
            <a:endParaRPr lang="en-ZA" sz="1050" dirty="0"/>
          </a:p>
        </p:txBody>
      </p:sp>
    </p:spTree>
    <p:extLst>
      <p:ext uri="{BB962C8B-B14F-4D97-AF65-F5344CB8AC3E}">
        <p14:creationId xmlns:p14="http://schemas.microsoft.com/office/powerpoint/2010/main" val="30134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2780</TotalTime>
  <Words>3129</Words>
  <Application>Microsoft Office PowerPoint</Application>
  <PresentationFormat>Widescreen</PresentationFormat>
  <Paragraphs>422</Paragraphs>
  <Slides>46</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Aptos</vt:lpstr>
      <vt:lpstr>Arial</vt:lpstr>
      <vt:lpstr>Calibri Light</vt:lpstr>
      <vt:lpstr>Cambria Math</vt:lpstr>
      <vt:lpstr>Office Theme</vt:lpstr>
      <vt:lpstr>Some roles of physics  in climate science  and sustainability science    with examples in Southern Africa</vt:lpstr>
      <vt:lpstr>Evidence</vt:lpstr>
      <vt:lpstr>Introduction</vt:lpstr>
      <vt:lpstr>Introduction</vt:lpstr>
      <vt:lpstr>Prompted by:</vt:lpstr>
      <vt:lpstr>“Case study” examples</vt:lpstr>
      <vt:lpstr>How can we structure the interaction  between physics and climate/sustainability science, a vast field?</vt:lpstr>
      <vt:lpstr>Attribution: the KZN floods of April 2022</vt:lpstr>
      <vt:lpstr>Attribution</vt:lpstr>
      <vt:lpstr>Role of physics</vt:lpstr>
      <vt:lpstr>Gaps</vt:lpstr>
      <vt:lpstr>Role of physics??</vt:lpstr>
      <vt:lpstr>Disasters and Early Warning: climate impact and drought</vt:lpstr>
      <vt:lpstr>Southern African drought of 2024</vt:lpstr>
      <vt:lpstr>Southern African drought of 2024</vt:lpstr>
      <vt:lpstr>Southern African drought of 2024</vt:lpstr>
      <vt:lpstr>Can we predict major Southern African droughts?</vt:lpstr>
      <vt:lpstr>Complex systems; nonlinear dynamics</vt:lpstr>
      <vt:lpstr>Climate: Theoretical physics, stochastic theory</vt:lpstr>
      <vt:lpstr>Climate: Theoretical physics, stochastic theory</vt:lpstr>
      <vt:lpstr>Models: Africa and thunderstorms</vt:lpstr>
      <vt:lpstr>Models: Africa and thunderstorms</vt:lpstr>
      <vt:lpstr>Models and Tipping points Predicted in 2020</vt:lpstr>
      <vt:lpstr>Influence of ICTZ thunderstorms on African weather</vt:lpstr>
      <vt:lpstr>Above-anvil cirrus plumes</vt:lpstr>
      <vt:lpstr>Hydraulic jump</vt:lpstr>
      <vt:lpstr>Modelling: Antarctica Why Antarctica is important to Africa</vt:lpstr>
      <vt:lpstr>Sea ice dynamics: Antarctic research</vt:lpstr>
      <vt:lpstr>Sea ice dynamics [11]</vt:lpstr>
      <vt:lpstr>Drifting ice data stations</vt:lpstr>
      <vt:lpstr>PowerPoint Presentation</vt:lpstr>
      <vt:lpstr>Gaps   </vt:lpstr>
      <vt:lpstr>Health science examples: quantum science and malaria</vt:lpstr>
      <vt:lpstr>Health science: quantum science and malaria</vt:lpstr>
      <vt:lpstr>Health science: quantum science and malaria</vt:lpstr>
      <vt:lpstr>Health science: quantum science</vt:lpstr>
      <vt:lpstr>Sustainability</vt:lpstr>
      <vt:lpstr>Iberian power failure 2025</vt:lpstr>
      <vt:lpstr>Stability and stochasticity in power grid networks    gaps</vt:lpstr>
      <vt:lpstr>New opportunities in physics to consider</vt:lpstr>
      <vt:lpstr>Conclusions</vt:lpstr>
      <vt:lpstr>What would an automated project look like?</vt:lpstr>
      <vt:lpstr>Need more information?</vt:lpstr>
      <vt:lpstr>Almost all items have NOT been covered in these notes</vt:lpstr>
      <vt:lpstr>Ensemble trajectories, dispersion and drift [12] </vt:lpstr>
      <vt:lpstr>Stability and stochasticity in power grid networks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reviewer</dc:creator>
  <cp:lastModifiedBy>reviewer</cp:lastModifiedBy>
  <cp:revision>142</cp:revision>
  <dcterms:created xsi:type="dcterms:W3CDTF">2025-06-12T20:58:05Z</dcterms:created>
  <dcterms:modified xsi:type="dcterms:W3CDTF">2025-07-10T10:10:55Z</dcterms:modified>
</cp:coreProperties>
</file>