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78" r:id="rId3"/>
    <p:sldId id="341" r:id="rId4"/>
    <p:sldId id="313" r:id="rId5"/>
    <p:sldId id="314" r:id="rId6"/>
    <p:sldId id="335" r:id="rId7"/>
    <p:sldId id="340" r:id="rId8"/>
    <p:sldId id="342" r:id="rId9"/>
    <p:sldId id="343" r:id="rId10"/>
    <p:sldId id="344" r:id="rId11"/>
    <p:sldId id="345" r:id="rId12"/>
    <p:sldId id="346" r:id="rId13"/>
    <p:sldId id="347" r:id="rId14"/>
    <p:sldId id="357" r:id="rId15"/>
    <p:sldId id="348" r:id="rId16"/>
    <p:sldId id="349" r:id="rId17"/>
    <p:sldId id="351" r:id="rId18"/>
    <p:sldId id="352" r:id="rId19"/>
    <p:sldId id="353" r:id="rId20"/>
    <p:sldId id="350" r:id="rId21"/>
    <p:sldId id="354" r:id="rId22"/>
    <p:sldId id="355" r:id="rId23"/>
    <p:sldId id="356" r:id="rId24"/>
    <p:sldId id="3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C4E2E3-6A89-4751-8761-FB1E3A517C78}" v="30" dt="2025-07-08T09:52:54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20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DCC71-62F9-4D6E-B282-FE0C4C9A1940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0D9BD-7D8E-42A6-8592-64DBBDE815A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813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025A1-DA8F-4949-8066-FF6AF14792B4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34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8e8b782381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8e8b782381_0_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557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4" y="2852936"/>
            <a:ext cx="10363200" cy="1035546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1531" y="4221088"/>
            <a:ext cx="8534400" cy="766936"/>
          </a:xfrm>
          <a:solidFill>
            <a:srgbClr val="CC9900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9864-6F13-47B1-A057-20CBEEAA32D3}" type="datetimeFigureOut">
              <a:rPr lang="en-ZA" smtClean="0"/>
              <a:pPr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9" name="Picture 8" descr="Univen logo transparent Nov 11 (4)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7" y="116632"/>
            <a:ext cx="334962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5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9864-6F13-47B1-A057-20CBEEAA32D3}" type="datetimeFigureOut">
              <a:rPr lang="en-ZA" smtClean="0"/>
              <a:pPr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659" y="6597353"/>
            <a:ext cx="2844800" cy="196131"/>
          </a:xfrm>
          <a:prstGeom prst="rect">
            <a:avLst/>
          </a:prstGeom>
        </p:spPr>
        <p:txBody>
          <a:bodyPr/>
          <a:lstStyle/>
          <a:p>
            <a:fld id="{C7A02DF7-71E1-4A8A-8F42-FD02361DFCD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315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9864-6F13-47B1-A057-20CBEEAA32D3}" type="datetimeFigureOut">
              <a:rPr lang="en-ZA" smtClean="0"/>
              <a:pPr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659" y="6597353"/>
            <a:ext cx="2844800" cy="196131"/>
          </a:xfrm>
          <a:prstGeom prst="rect">
            <a:avLst/>
          </a:prstGeom>
        </p:spPr>
        <p:txBody>
          <a:bodyPr/>
          <a:lstStyle/>
          <a:p>
            <a:fld id="{C7A02DF7-71E1-4A8A-8F42-FD02361DFCD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0388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9864-6F13-47B1-A057-20CBEEAA32D3}" type="datetimeFigureOut">
              <a:rPr lang="en-ZA" smtClean="0"/>
              <a:pPr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659" y="6597353"/>
            <a:ext cx="2844800" cy="196131"/>
          </a:xfrm>
          <a:prstGeom prst="rect">
            <a:avLst/>
          </a:prstGeom>
        </p:spPr>
        <p:txBody>
          <a:bodyPr/>
          <a:lstStyle/>
          <a:p>
            <a:fld id="{C7A02DF7-71E1-4A8A-8F42-FD02361DFCD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1061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9864-6F13-47B1-A057-20CBEEAA32D3}" type="datetimeFigureOut">
              <a:rPr lang="en-ZA" smtClean="0"/>
              <a:pPr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659" y="6597353"/>
            <a:ext cx="2844800" cy="196131"/>
          </a:xfrm>
          <a:prstGeom prst="rect">
            <a:avLst/>
          </a:prstGeom>
        </p:spPr>
        <p:txBody>
          <a:bodyPr/>
          <a:lstStyle/>
          <a:p>
            <a:fld id="{C7A02DF7-71E1-4A8A-8F42-FD02361DFCD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244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9864-6F13-47B1-A057-20CBEEAA32D3}" type="datetimeFigureOut">
              <a:rPr lang="en-ZA" smtClean="0"/>
              <a:pPr/>
              <a:t>2025/07/08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659" y="6597353"/>
            <a:ext cx="2844800" cy="196131"/>
          </a:xfrm>
          <a:prstGeom prst="rect">
            <a:avLst/>
          </a:prstGeom>
        </p:spPr>
        <p:txBody>
          <a:bodyPr/>
          <a:lstStyle/>
          <a:p>
            <a:fld id="{C7A02DF7-71E1-4A8A-8F42-FD02361DFCD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60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9864-6F13-47B1-A057-20CBEEAA32D3}" type="datetimeFigureOut">
              <a:rPr lang="en-ZA" smtClean="0"/>
              <a:pPr/>
              <a:t>2025/07/08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8659" y="6597353"/>
            <a:ext cx="2844800" cy="196131"/>
          </a:xfrm>
          <a:prstGeom prst="rect">
            <a:avLst/>
          </a:prstGeom>
        </p:spPr>
        <p:txBody>
          <a:bodyPr/>
          <a:lstStyle/>
          <a:p>
            <a:fld id="{C7A02DF7-71E1-4A8A-8F42-FD02361DFCD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790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9864-6F13-47B1-A057-20CBEEAA32D3}" type="datetimeFigureOut">
              <a:rPr lang="en-ZA" smtClean="0"/>
              <a:pPr/>
              <a:t>2025/07/08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8659" y="6597353"/>
            <a:ext cx="2844800" cy="196131"/>
          </a:xfrm>
          <a:prstGeom prst="rect">
            <a:avLst/>
          </a:prstGeom>
        </p:spPr>
        <p:txBody>
          <a:bodyPr/>
          <a:lstStyle/>
          <a:p>
            <a:fld id="{C7A02DF7-71E1-4A8A-8F42-FD02361DFCD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8363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9864-6F13-47B1-A057-20CBEEAA32D3}" type="datetimeFigureOut">
              <a:rPr lang="en-ZA" smtClean="0"/>
              <a:pPr/>
              <a:t>2025/07/08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8659" y="6597353"/>
            <a:ext cx="2844800" cy="196131"/>
          </a:xfrm>
          <a:prstGeom prst="rect">
            <a:avLst/>
          </a:prstGeom>
        </p:spPr>
        <p:txBody>
          <a:bodyPr/>
          <a:lstStyle/>
          <a:p>
            <a:fld id="{C7A02DF7-71E1-4A8A-8F42-FD02361DFCD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072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9864-6F13-47B1-A057-20CBEEAA32D3}" type="datetimeFigureOut">
              <a:rPr lang="en-ZA" smtClean="0"/>
              <a:pPr/>
              <a:t>2025/07/08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659" y="6597353"/>
            <a:ext cx="2844800" cy="196131"/>
          </a:xfrm>
          <a:prstGeom prst="rect">
            <a:avLst/>
          </a:prstGeom>
        </p:spPr>
        <p:txBody>
          <a:bodyPr/>
          <a:lstStyle/>
          <a:p>
            <a:fld id="{C7A02DF7-71E1-4A8A-8F42-FD02361DFCD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1786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9864-6F13-47B1-A057-20CBEEAA32D3}" type="datetimeFigureOut">
              <a:rPr lang="en-ZA" smtClean="0"/>
              <a:pPr/>
              <a:t>2025/07/08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659" y="6597353"/>
            <a:ext cx="2844800" cy="196131"/>
          </a:xfrm>
          <a:prstGeom prst="rect">
            <a:avLst/>
          </a:prstGeom>
        </p:spPr>
        <p:txBody>
          <a:bodyPr/>
          <a:lstStyle/>
          <a:p>
            <a:fld id="{C7A02DF7-71E1-4A8A-8F42-FD02361DFCD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2707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UnivenSlideBack_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659" y="6597353"/>
            <a:ext cx="2844800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E9864-6F13-47B1-A057-20CBEEAA32D3}" type="datetimeFigureOut">
              <a:rPr lang="en-ZA" smtClean="0"/>
              <a:pPr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59" y="6597353"/>
            <a:ext cx="3860800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320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86" y="2577263"/>
            <a:ext cx="12017828" cy="1303095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ZA" sz="3600" b="0" i="1" dirty="0"/>
            </a:br>
            <a:r>
              <a:rPr lang="en-ZA" sz="3600" b="0" i="1" dirty="0"/>
              <a:t> </a:t>
            </a:r>
            <a:r>
              <a:rPr lang="en-ZA" sz="3200" b="0" i="1" dirty="0"/>
              <a:t> </a:t>
            </a:r>
            <a:br>
              <a:rPr lang="en-ZA" sz="3200" i="1" dirty="0"/>
            </a:br>
            <a:br>
              <a:rPr lang="en-ZA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ractitioners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 understanding of integrating basic science into lessons in the Early Childhood Development playroom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ZA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600" i="1" dirty="0"/>
            </a:br>
            <a:br>
              <a:rPr lang="en-ZA" sz="3600" i="1" dirty="0"/>
            </a:br>
            <a:r>
              <a:rPr lang="en-ZA" sz="3600" i="1" dirty="0" err="1"/>
              <a:t>eeE</a:t>
            </a:r>
            <a:endParaRPr lang="en-ZA" sz="36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7648" y="3854889"/>
            <a:ext cx="6400800" cy="2014904"/>
          </a:xfrm>
        </p:spPr>
        <p:txBody>
          <a:bodyPr>
            <a:normAutofit fontScale="25000" lnSpcReduction="20000"/>
          </a:bodyPr>
          <a:lstStyle/>
          <a:p>
            <a:r>
              <a:rPr lang="en-ZA" sz="11200" dirty="0"/>
              <a:t>By</a:t>
            </a:r>
          </a:p>
          <a:p>
            <a:r>
              <a:rPr lang="en-ZA" sz="11200" dirty="0"/>
              <a:t>Prof SA Mulovhedzi </a:t>
            </a:r>
          </a:p>
          <a:p>
            <a:r>
              <a:rPr lang="en-ZA" sz="11200" dirty="0"/>
              <a:t>Date: 09 July 2025</a:t>
            </a:r>
          </a:p>
          <a:p>
            <a:r>
              <a:rPr lang="en-ZA" sz="11200" dirty="0"/>
              <a:t>Venue: University of the Witwatersrand</a:t>
            </a:r>
          </a:p>
          <a:p>
            <a:br>
              <a:rPr lang="en-ZA" dirty="0"/>
            </a:br>
            <a:endParaRPr lang="en-ZA" dirty="0"/>
          </a:p>
          <a:p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278C6-816A-B32A-8E8B-7F035E214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657" y="25470"/>
            <a:ext cx="7968343" cy="2536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590B2D-4F9F-3695-A3CE-65FAE0608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6" y="-25470"/>
            <a:ext cx="3820885" cy="25618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489FF7-0E1C-19F1-7ABA-37EFB69B2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88525"/>
            <a:ext cx="2927648" cy="2285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1944EF-E707-2C98-4D30-FE0B4350C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1662" y="3854889"/>
            <a:ext cx="2780338" cy="194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38249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93B0B-76B3-DF2F-97A4-F19C2046C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52F14-474E-D34A-150A-4216A176A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Training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A9201-6BCB-B824-2E54-803C8FE0E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8" y="1143001"/>
            <a:ext cx="7143813" cy="498316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Duration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Format: Interactive workshop + practical demonstrations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Themes Covered:</a:t>
            </a:r>
          </a:p>
          <a:p>
            <a:r>
              <a:rPr lang="en-US" dirty="0"/>
              <a:t>Understanding science in ECD</a:t>
            </a:r>
          </a:p>
          <a:p>
            <a:r>
              <a:rPr lang="en-US" dirty="0"/>
              <a:t>Integrating science into storytelling, sensory play, and nature-based activities</a:t>
            </a:r>
          </a:p>
          <a:p>
            <a:r>
              <a:rPr lang="en-US" dirty="0"/>
              <a:t>Designing lesson plans with science outcomes</a:t>
            </a:r>
          </a:p>
          <a:p>
            <a:r>
              <a:rPr lang="en-US" dirty="0"/>
              <a:t>Using local materials for science activities</a:t>
            </a:r>
            <a:endParaRPr lang="en-Z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D58270-DDB3-884C-CAB1-79C5B16F2A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00260" y="1143000"/>
            <a:ext cx="4737311" cy="45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95803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74C24-9BE8-7874-AACF-CF14A89D7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597EB-3C79-CBE9-7260-27A30EFF4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CEEAF-B977-9DC6-7901-057F60374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1600201"/>
            <a:ext cx="5939972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Practitioners completed a questionnaire and participated in group discussions.</a:t>
            </a:r>
            <a:br>
              <a:rPr lang="en-US" dirty="0"/>
            </a:b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Assessed their conceptual understanding of science in ECD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Confidence in teaching science</a:t>
            </a:r>
          </a:p>
        </p:txBody>
      </p:sp>
      <p:pic>
        <p:nvPicPr>
          <p:cNvPr id="6" name="Content Placeholder 5" descr="A group of women writing on paper&#10;&#10;AI-generated content may be incorrect.">
            <a:extLst>
              <a:ext uri="{FF2B5EF4-FFF2-40B4-BE49-F238E27FC236}">
                <a16:creationId xmlns:a16="http://schemas.microsoft.com/office/drawing/2014/main" id="{EFA77859-36E2-6604-190A-C5DCFB4F2B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513332"/>
            <a:ext cx="5384800" cy="2218697"/>
          </a:xfrm>
        </p:spPr>
      </p:pic>
      <p:pic>
        <p:nvPicPr>
          <p:cNvPr id="8" name="Picture 7" descr="A person in a green shirt writing on paper&#10;&#10;AI-generated content may be incorrect.">
            <a:extLst>
              <a:ext uri="{FF2B5EF4-FFF2-40B4-BE49-F238E27FC236}">
                <a16:creationId xmlns:a16="http://schemas.microsoft.com/office/drawing/2014/main" id="{0739680E-984F-30D0-AD71-8AEA0A21B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73" y="3827723"/>
            <a:ext cx="5384801" cy="229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28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5F348-2730-A77E-3639-5BE06583C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A302E-04E9-42CD-DE40-77ADE724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16103-5010-33BA-73A6-EB6A923A4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1600201"/>
            <a:ext cx="5293748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Demonstrations: Water exploration, plant growth, magnets, and shadows.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Reflection sessions: Discussing barriers and opportunities in their contexts.</a:t>
            </a:r>
          </a:p>
        </p:txBody>
      </p:sp>
      <p:pic>
        <p:nvPicPr>
          <p:cNvPr id="6" name="Content Placeholder 5" descr="A person holding bottles of liquid&#10;&#10;AI-generated content may be incorrect.">
            <a:extLst>
              <a:ext uri="{FF2B5EF4-FFF2-40B4-BE49-F238E27FC236}">
                <a16:creationId xmlns:a16="http://schemas.microsoft.com/office/drawing/2014/main" id="{ED48F3BA-4C4F-2B94-5076-9D3FFA0F2E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55" y="1600202"/>
            <a:ext cx="6959515" cy="4525962"/>
          </a:xfrm>
        </p:spPr>
      </p:pic>
    </p:spTree>
    <p:extLst>
      <p:ext uri="{BB962C8B-B14F-4D97-AF65-F5344CB8AC3E}">
        <p14:creationId xmlns:p14="http://schemas.microsoft.com/office/powerpoint/2010/main" val="1714993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89878-92CE-FC73-60D3-9A21AD39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EAF84-8F1B-33C8-063B-69C803835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698"/>
            <a:ext cx="12137570" cy="1143000"/>
          </a:xfrm>
        </p:spPr>
        <p:txBody>
          <a:bodyPr/>
          <a:lstStyle/>
          <a:p>
            <a:r>
              <a:rPr lang="en-US" dirty="0"/>
              <a:t>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A41E2-ED5A-D2B8-A774-59A4C8DA9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1140189"/>
            <a:ext cx="4932241" cy="49968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Increased confidence in integrating science into play</a:t>
            </a:r>
          </a:p>
          <a:p>
            <a:pPr marL="0" indent="0">
              <a:buNone/>
            </a:pP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Practitioners valued:</a:t>
            </a:r>
          </a:p>
          <a:p>
            <a:r>
              <a:rPr lang="en-US" sz="3200" dirty="0"/>
              <a:t>Practical examples</a:t>
            </a:r>
          </a:p>
          <a:p>
            <a:r>
              <a:rPr lang="en-US" sz="3200" dirty="0"/>
              <a:t>Hands-on activities</a:t>
            </a:r>
          </a:p>
          <a:p>
            <a:r>
              <a:rPr lang="en-US" sz="3200" dirty="0"/>
              <a:t>Peer collaboration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96A519-7D9B-F085-9462-0360B211A3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85217" y="1417638"/>
            <a:ext cx="6652353" cy="43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029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C0DE3-1DA7-3B4A-7E89-BB2F3F326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8C3B1-AC55-40B3-F875-163DE4C73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89"/>
            <a:ext cx="12192000" cy="1143000"/>
          </a:xfrm>
        </p:spPr>
        <p:txBody>
          <a:bodyPr/>
          <a:lstStyle/>
          <a:p>
            <a:r>
              <a:rPr lang="en-US" dirty="0"/>
              <a:t>Introduce discovery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BB772-0BD5-D6D1-77F6-08612C61E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1173089"/>
            <a:ext cx="5939972" cy="52033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/>
              <a:t>1.</a:t>
            </a:r>
            <a:r>
              <a:rPr lang="en-ZA" sz="2800" dirty="0"/>
              <a:t> Test Tube Set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2.</a:t>
            </a:r>
            <a:r>
              <a:rPr lang="en-ZA" sz="2800" dirty="0"/>
              <a:t> Jumbo Droppers with Stand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3.</a:t>
            </a:r>
            <a:r>
              <a:rPr lang="en-ZA" sz="2800" dirty="0"/>
              <a:t> Magnetic Wands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4.</a:t>
            </a:r>
            <a:r>
              <a:rPr lang="en-ZA" sz="2800" dirty="0"/>
              <a:t> Safety Goggles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5.</a:t>
            </a:r>
            <a:r>
              <a:rPr lang="en-ZA" sz="2800" dirty="0"/>
              <a:t> Measuring Cups &amp; Sifter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6.</a:t>
            </a:r>
            <a:r>
              <a:rPr lang="en-ZA" sz="2800" dirty="0"/>
              <a:t> Colour Paddles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7.</a:t>
            </a:r>
            <a:r>
              <a:rPr lang="en-US" sz="2800" dirty="0"/>
              <a:t> Magnifying Glass &amp; Science Tools Kit</a:t>
            </a:r>
            <a:endParaRPr lang="en-US" sz="4000" dirty="0"/>
          </a:p>
        </p:txBody>
      </p:sp>
      <p:pic>
        <p:nvPicPr>
          <p:cNvPr id="6" name="Content Placeholder 5" descr="A group of people sitting at a desk&#10;&#10;AI-generated content may be incorrect.">
            <a:extLst>
              <a:ext uri="{FF2B5EF4-FFF2-40B4-BE49-F238E27FC236}">
                <a16:creationId xmlns:a16="http://schemas.microsoft.com/office/drawing/2014/main" id="{FB78B312-FC3A-11BF-183F-26110319D9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9"/>
            <a:ext cx="2677557" cy="1143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2C4BF-5E01-5A10-8302-AECF27BFE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571" y="1143000"/>
            <a:ext cx="5769428" cy="52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9995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3D9F1-614D-30DB-46BB-6534CCFDD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EECD-D2C6-F859-8FCB-539EC27B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89"/>
            <a:ext cx="12192000" cy="1143000"/>
          </a:xfrm>
        </p:spPr>
        <p:txBody>
          <a:bodyPr/>
          <a:lstStyle/>
          <a:p>
            <a:r>
              <a:rPr lang="en-US" dirty="0"/>
              <a:t>Challenges noted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3F56C-D912-A5BB-0C8C-66B4AAF87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1173089"/>
            <a:ext cx="5939972" cy="49530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4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Limited resources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Time constraints in daily routines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/>
              <a:t>Need for continued mentorship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D1005-C0E0-6BA2-1954-4D43F41E6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543" y="1173088"/>
            <a:ext cx="5464627" cy="468342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A20246-AC7F-0326-EB8C-4A5800ECC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51857"/>
            <a:ext cx="5787570" cy="4874307"/>
          </a:xfrm>
        </p:spPr>
        <p:txBody>
          <a:bodyPr/>
          <a:lstStyle/>
          <a:p>
            <a:r>
              <a:rPr lang="en-US" dirty="0"/>
              <a:t>Science tools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97488062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38F1E-53ED-4249-51A2-CFFA263A2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34FCC-7473-FE66-723A-E05410CEF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46429" cy="1143000"/>
          </a:xfrm>
        </p:spPr>
        <p:txBody>
          <a:bodyPr/>
          <a:lstStyle/>
          <a:p>
            <a:pPr algn="l"/>
            <a:r>
              <a:rPr lang="en-US" dirty="0"/>
              <a:t>Early Outcomes and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33A56-BB54-07C1-7CED-A2318EDEF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1143001"/>
            <a:ext cx="5939972" cy="49831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Improved lesson planning with clear science objectives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Increased use of exploratory activities in playrooms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More intentional use of local materials to teach science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Positive attitude shift toward science teaching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6B25BA-9BBB-D1B0-6E9F-7D166280B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7200" y="1143001"/>
            <a:ext cx="5384800" cy="49831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Scale up training to other ECD centres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Provide ongoing support through mentoring or follow-ups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Develop simple resource packs for science activities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Encourage collaborative learning and peer support among practitioners. </a:t>
            </a:r>
          </a:p>
          <a:p>
            <a:endParaRPr lang="en-ZA" dirty="0"/>
          </a:p>
        </p:txBody>
      </p:sp>
      <p:pic>
        <p:nvPicPr>
          <p:cNvPr id="6" name="Picture 5" descr="A group of people raising their hands in a classroom&#10;&#10;AI-generated content may be incorrect.">
            <a:extLst>
              <a:ext uri="{FF2B5EF4-FFF2-40B4-BE49-F238E27FC236}">
                <a16:creationId xmlns:a16="http://schemas.microsoft.com/office/drawing/2014/main" id="{1B8E460E-B32D-152F-DD53-D97868311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00" y="0"/>
            <a:ext cx="2953443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AE723D-8965-8ACF-04FF-B16A29360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274" y="4980018"/>
            <a:ext cx="3689497" cy="132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35285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FC104-1735-A332-FFFE-4C7CBBBEE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40055-D977-944C-EA8B-18A05A41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Research design and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38717-023F-BA6B-5164-B691D5BA6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1249327"/>
            <a:ext cx="6143171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Approach: Qualitative research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Design: Exploratory case study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Gain in-depth insights into practitioners’ understanding and pedagogical strategies for integrating basic science in ECD playroom</a:t>
            </a:r>
          </a:p>
        </p:txBody>
      </p:sp>
      <p:pic>
        <p:nvPicPr>
          <p:cNvPr id="6" name="Content Placeholder 5" descr="A group of women writing on paper&#10;&#10;AI-generated content may be incorrect.">
            <a:extLst>
              <a:ext uri="{FF2B5EF4-FFF2-40B4-BE49-F238E27FC236}">
                <a16:creationId xmlns:a16="http://schemas.microsoft.com/office/drawing/2014/main" id="{2337D263-5A3D-C366-B42E-FDAE0B5544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249327"/>
            <a:ext cx="5806558" cy="440808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3FDE62-CBDE-E3EE-FE8C-C3A2C9880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1200587"/>
            <a:ext cx="5939971" cy="457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23454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EE40F-E054-1C1D-45A3-BD3B36AAE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53526-2EEE-8811-DE2F-9F6004023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Theoretical Framework: Vygotsky’s Sociocultural Theory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A2349-883E-506C-D335-0F242E6D9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8" y="1254643"/>
            <a:ext cx="6143171" cy="48715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Learning occurs through social interaction and guided play.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Emphasizes:</a:t>
            </a:r>
          </a:p>
          <a:p>
            <a:r>
              <a:rPr lang="en-US" dirty="0"/>
              <a:t>Zone of Proximal Development (ZPD)</a:t>
            </a:r>
          </a:p>
          <a:p>
            <a:r>
              <a:rPr lang="en-US" dirty="0"/>
              <a:t>Scaffolding by more knowledgeable others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Supports science learning through play-based social activities</a:t>
            </a:r>
          </a:p>
        </p:txBody>
      </p:sp>
      <p:pic>
        <p:nvPicPr>
          <p:cNvPr id="9" name="Content Placeholder 8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71A834F0-86EA-1E76-067C-D1FFCC881D8E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97600" y="1254643"/>
            <a:ext cx="5994400" cy="4871522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519404068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A8262-363A-22CE-974D-0B27CB0FA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42205-F9C9-1ECF-A9FC-A7420990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Data Collection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E4859-9B3F-07BD-5C49-CA41319AA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8" y="1600201"/>
            <a:ext cx="6143171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Semi-structured interviews: Elicit practitioners' personal experiences and beliefs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Classroom observations: Capture real-time science integration practices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Document analysis: Evaluate lesson plans and activity guides for science objectives</a:t>
            </a:r>
          </a:p>
        </p:txBody>
      </p:sp>
      <p:pic>
        <p:nvPicPr>
          <p:cNvPr id="6" name="Content Placeholder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6FAE549-8D5E-F97E-86BE-A295BF567D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22" y="1392866"/>
            <a:ext cx="5507665" cy="4401878"/>
          </a:xfrm>
        </p:spPr>
      </p:pic>
    </p:spTree>
    <p:extLst>
      <p:ext uri="{BB962C8B-B14F-4D97-AF65-F5344CB8AC3E}">
        <p14:creationId xmlns:p14="http://schemas.microsoft.com/office/powerpoint/2010/main" val="1572817689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7"/>
          <p:cNvSpPr/>
          <p:nvPr/>
        </p:nvSpPr>
        <p:spPr>
          <a:xfrm>
            <a:off x="0" y="874473"/>
            <a:ext cx="6145483" cy="793275"/>
          </a:xfrm>
          <a:custGeom>
            <a:avLst/>
            <a:gdLst/>
            <a:ahLst/>
            <a:cxnLst/>
            <a:rect l="l" t="t" r="r" b="b"/>
            <a:pathLst>
              <a:path w="80333" h="27766" extrusionOk="0">
                <a:moveTo>
                  <a:pt x="1" y="0"/>
                </a:moveTo>
                <a:lnTo>
                  <a:pt x="1" y="27766"/>
                </a:lnTo>
                <a:lnTo>
                  <a:pt x="80332" y="27766"/>
                </a:lnTo>
                <a:lnTo>
                  <a:pt x="803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Statement of Problem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171" name="Google Shape;1171;p37"/>
          <p:cNvSpPr/>
          <p:nvPr/>
        </p:nvSpPr>
        <p:spPr>
          <a:xfrm>
            <a:off x="23902" y="2494283"/>
            <a:ext cx="6145480" cy="793275"/>
          </a:xfrm>
          <a:custGeom>
            <a:avLst/>
            <a:gdLst/>
            <a:ahLst/>
            <a:cxnLst/>
            <a:rect l="l" t="t" r="r" b="b"/>
            <a:pathLst>
              <a:path w="80333" h="27766" extrusionOk="0">
                <a:moveTo>
                  <a:pt x="1" y="0"/>
                </a:moveTo>
                <a:lnTo>
                  <a:pt x="1" y="27765"/>
                </a:lnTo>
                <a:lnTo>
                  <a:pt x="80332" y="27765"/>
                </a:lnTo>
                <a:lnTo>
                  <a:pt x="8033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Pilot training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2" name="Google Shape;1172;p37"/>
          <p:cNvSpPr/>
          <p:nvPr/>
        </p:nvSpPr>
        <p:spPr>
          <a:xfrm>
            <a:off x="1" y="5463185"/>
            <a:ext cx="6145484" cy="630110"/>
          </a:xfrm>
          <a:custGeom>
            <a:avLst/>
            <a:gdLst/>
            <a:ahLst/>
            <a:cxnLst/>
            <a:rect l="l" t="t" r="r" b="b"/>
            <a:pathLst>
              <a:path w="80333" h="27766" extrusionOk="0">
                <a:moveTo>
                  <a:pt x="1" y="0"/>
                </a:moveTo>
                <a:lnTo>
                  <a:pt x="1" y="27765"/>
                </a:lnTo>
                <a:lnTo>
                  <a:pt x="80332" y="27765"/>
                </a:lnTo>
                <a:lnTo>
                  <a:pt x="8033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Conclusions</a:t>
            </a:r>
          </a:p>
        </p:txBody>
      </p:sp>
      <p:sp>
        <p:nvSpPr>
          <p:cNvPr id="1173" name="Google Shape;1173;p37"/>
          <p:cNvSpPr/>
          <p:nvPr/>
        </p:nvSpPr>
        <p:spPr>
          <a:xfrm>
            <a:off x="23901" y="1739837"/>
            <a:ext cx="6145481" cy="702583"/>
          </a:xfrm>
          <a:custGeom>
            <a:avLst/>
            <a:gdLst/>
            <a:ahLst/>
            <a:cxnLst/>
            <a:rect l="l" t="t" r="r" b="b"/>
            <a:pathLst>
              <a:path w="80333" h="27766" extrusionOk="0">
                <a:moveTo>
                  <a:pt x="1" y="0"/>
                </a:moveTo>
                <a:lnTo>
                  <a:pt x="1" y="27765"/>
                </a:lnTo>
                <a:lnTo>
                  <a:pt x="80332" y="27765"/>
                </a:lnTo>
                <a:lnTo>
                  <a:pt x="803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of the study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174" name="Google Shape;1174;p37"/>
          <p:cNvSpPr/>
          <p:nvPr/>
        </p:nvSpPr>
        <p:spPr>
          <a:xfrm>
            <a:off x="5643501" y="1860287"/>
            <a:ext cx="952800" cy="952800"/>
          </a:xfrm>
          <a:prstGeom prst="arc">
            <a:avLst>
              <a:gd name="adj1" fmla="val 16200000"/>
              <a:gd name="adj2" fmla="val 5396403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8" name="Google Shape;1178;p37"/>
          <p:cNvSpPr txBox="1"/>
          <p:nvPr/>
        </p:nvSpPr>
        <p:spPr>
          <a:xfrm>
            <a:off x="6487872" y="21992"/>
            <a:ext cx="5878520" cy="96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Scope of presentation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86" name="Google Shape;1186;p37"/>
          <p:cNvSpPr/>
          <p:nvPr/>
        </p:nvSpPr>
        <p:spPr>
          <a:xfrm>
            <a:off x="5643501" y="2952588"/>
            <a:ext cx="952800" cy="952800"/>
          </a:xfrm>
          <a:prstGeom prst="arc">
            <a:avLst>
              <a:gd name="adj1" fmla="val 16200000"/>
              <a:gd name="adj2" fmla="val 5396403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7" name="Google Shape;1187;p37"/>
          <p:cNvSpPr/>
          <p:nvPr/>
        </p:nvSpPr>
        <p:spPr>
          <a:xfrm>
            <a:off x="5643501" y="4044888"/>
            <a:ext cx="952800" cy="952800"/>
          </a:xfrm>
          <a:prstGeom prst="arc">
            <a:avLst>
              <a:gd name="adj1" fmla="val 16200000"/>
              <a:gd name="adj2" fmla="val 5396403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1170;p37">
            <a:extLst>
              <a:ext uri="{FF2B5EF4-FFF2-40B4-BE49-F238E27FC236}">
                <a16:creationId xmlns:a16="http://schemas.microsoft.com/office/drawing/2014/main" id="{7F027C3C-0792-059C-77C6-B45FCC22A25E}"/>
              </a:ext>
            </a:extLst>
          </p:cNvPr>
          <p:cNvSpPr/>
          <p:nvPr/>
        </p:nvSpPr>
        <p:spPr>
          <a:xfrm>
            <a:off x="-49481" y="3402855"/>
            <a:ext cx="6145481" cy="928326"/>
          </a:xfrm>
          <a:custGeom>
            <a:avLst/>
            <a:gdLst/>
            <a:ahLst/>
            <a:cxnLst/>
            <a:rect l="l" t="t" r="r" b="b"/>
            <a:pathLst>
              <a:path w="80333" h="27766" extrusionOk="0">
                <a:moveTo>
                  <a:pt x="1" y="0"/>
                </a:moveTo>
                <a:lnTo>
                  <a:pt x="1" y="27766"/>
                </a:lnTo>
                <a:lnTo>
                  <a:pt x="80332" y="27766"/>
                </a:lnTo>
                <a:lnTo>
                  <a:pt x="803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design and Methodology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" name="Google Shape;1171;p37">
            <a:extLst>
              <a:ext uri="{FF2B5EF4-FFF2-40B4-BE49-F238E27FC236}">
                <a16:creationId xmlns:a16="http://schemas.microsoft.com/office/drawing/2014/main" id="{BF8AE987-D540-D4AD-3B41-A208806B689B}"/>
              </a:ext>
            </a:extLst>
          </p:cNvPr>
          <p:cNvSpPr/>
          <p:nvPr/>
        </p:nvSpPr>
        <p:spPr>
          <a:xfrm>
            <a:off x="23901" y="69473"/>
            <a:ext cx="6096000" cy="769644"/>
          </a:xfrm>
          <a:custGeom>
            <a:avLst/>
            <a:gdLst/>
            <a:ahLst/>
            <a:cxnLst/>
            <a:rect l="l" t="t" r="r" b="b"/>
            <a:pathLst>
              <a:path w="80333" h="27766" extrusionOk="0">
                <a:moveTo>
                  <a:pt x="1" y="0"/>
                </a:moveTo>
                <a:lnTo>
                  <a:pt x="1" y="27765"/>
                </a:lnTo>
                <a:lnTo>
                  <a:pt x="80332" y="27765"/>
                </a:lnTo>
                <a:lnTo>
                  <a:pt x="8033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Introduction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1174;p37">
            <a:extLst>
              <a:ext uri="{FF2B5EF4-FFF2-40B4-BE49-F238E27FC236}">
                <a16:creationId xmlns:a16="http://schemas.microsoft.com/office/drawing/2014/main" id="{D7C7D37E-DA2A-7E41-D97A-5B43A83AA969}"/>
              </a:ext>
            </a:extLst>
          </p:cNvPr>
          <p:cNvSpPr/>
          <p:nvPr/>
        </p:nvSpPr>
        <p:spPr>
          <a:xfrm>
            <a:off x="5492852" y="575448"/>
            <a:ext cx="1103449" cy="952800"/>
          </a:xfrm>
          <a:prstGeom prst="arc">
            <a:avLst>
              <a:gd name="adj1" fmla="val 16200000"/>
              <a:gd name="adj2" fmla="val 5396403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Google Shape;1174;p37">
            <a:extLst>
              <a:ext uri="{FF2B5EF4-FFF2-40B4-BE49-F238E27FC236}">
                <a16:creationId xmlns:a16="http://schemas.microsoft.com/office/drawing/2014/main" id="{7E5932D8-F44F-2E69-8262-530CD2A0E4E0}"/>
              </a:ext>
            </a:extLst>
          </p:cNvPr>
          <p:cNvSpPr/>
          <p:nvPr/>
        </p:nvSpPr>
        <p:spPr>
          <a:xfrm>
            <a:off x="5445208" y="5069777"/>
            <a:ext cx="1301584" cy="952800"/>
          </a:xfrm>
          <a:prstGeom prst="arc">
            <a:avLst>
              <a:gd name="adj1" fmla="val 16200000"/>
              <a:gd name="adj2" fmla="val 5396403"/>
            </a:avLst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Google Shape;1173;p37">
            <a:extLst>
              <a:ext uri="{FF2B5EF4-FFF2-40B4-BE49-F238E27FC236}">
                <a16:creationId xmlns:a16="http://schemas.microsoft.com/office/drawing/2014/main" id="{4D00E98C-3E4C-190C-B0BB-6CC84E98C89C}"/>
              </a:ext>
            </a:extLst>
          </p:cNvPr>
          <p:cNvSpPr/>
          <p:nvPr/>
        </p:nvSpPr>
        <p:spPr>
          <a:xfrm>
            <a:off x="11950" y="4488873"/>
            <a:ext cx="6119901" cy="806007"/>
          </a:xfrm>
          <a:custGeom>
            <a:avLst/>
            <a:gdLst/>
            <a:ahLst/>
            <a:cxnLst/>
            <a:rect l="l" t="t" r="r" b="b"/>
            <a:pathLst>
              <a:path w="80333" h="27766" extrusionOk="0">
                <a:moveTo>
                  <a:pt x="1" y="0"/>
                </a:moveTo>
                <a:lnTo>
                  <a:pt x="1" y="27765"/>
                </a:lnTo>
                <a:lnTo>
                  <a:pt x="80332" y="27765"/>
                </a:lnTo>
                <a:lnTo>
                  <a:pt x="803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collection and the Theoretical framework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F8528-862D-9865-63F9-05447619C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301" y="1371600"/>
            <a:ext cx="5492851" cy="43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05027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6EC4C-450F-9DEC-6258-2FCC3C396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F77E-7D80-2E97-4EE3-10FFC075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977DB-8816-0289-861B-17C2E05F0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1143001"/>
            <a:ext cx="5939972" cy="49831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Pilot demonstrated that targeted training can build practitioners’ capacity to integrate science in ECD settings.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With the right support, play-based science learning can be embedded into everyday practice.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Investing in early science education prepares children for lifelong inquiry and learning.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A person standing next to a group of people&#10;&#10;AI-generated content may be incorrect.">
            <a:extLst>
              <a:ext uri="{FF2B5EF4-FFF2-40B4-BE49-F238E27FC236}">
                <a16:creationId xmlns:a16="http://schemas.microsoft.com/office/drawing/2014/main" id="{B075573D-C70D-F4EB-4459-9F8A946749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265274"/>
            <a:ext cx="5721498" cy="4392139"/>
          </a:xfrm>
        </p:spPr>
      </p:pic>
    </p:spTree>
    <p:extLst>
      <p:ext uri="{BB962C8B-B14F-4D97-AF65-F5344CB8AC3E}">
        <p14:creationId xmlns:p14="http://schemas.microsoft.com/office/powerpoint/2010/main" val="4007057694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5BC19-228B-3F0A-D2DF-C47E44817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CFF5-D676-540E-CCFC-CCCDEE3AA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 err="1"/>
              <a:t>Cont</a:t>
            </a:r>
            <a:r>
              <a:rPr lang="en-US" dirty="0"/>
              <a:t>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2A7EA-5E30-B03E-C499-71E423082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1600201"/>
            <a:ext cx="5939972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Integrating basic science in ECD playrooms is both necessary and achievable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With proper training, support, and collaboration, practitioners can spark scientific thinking from the earliest stages of learning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417B2B-1F5B-220E-7C91-12E204CCA1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395639" y="0"/>
            <a:ext cx="2796361" cy="2066716"/>
          </a:xfrm>
          <a:prstGeom prst="rect">
            <a:avLst/>
          </a:prstGeom>
        </p:spPr>
      </p:pic>
      <p:pic>
        <p:nvPicPr>
          <p:cNvPr id="6" name="7AC44DD9">
            <a:hlinkClick r:id="" action="ppaction://media"/>
            <a:extLst>
              <a:ext uri="{FF2B5EF4-FFF2-40B4-BE49-F238E27FC236}">
                <a16:creationId xmlns:a16="http://schemas.microsoft.com/office/drawing/2014/main" id="{33F376C9-7098-E2FF-7E7C-4B3FF1BF1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2534" y="2486893"/>
            <a:ext cx="2064433" cy="27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25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0C4CF-8658-0ADF-52B8-EA159283B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10CB-6BAC-0997-A517-9A2429ABE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End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40EAF-0219-DEA0-3190-7C6BDB7F5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1143001"/>
            <a:ext cx="6422572" cy="4983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(Hesterman &amp; Hunter, 2023)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“When young children have uninterrupted time to playfully and independently explore, discover, investigate and experiment in stimulating, safe and varied environments, critical thinking and scientific inquiry are promoted.”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446C2A-A917-93EC-2193-015014F492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7018" y="1254642"/>
            <a:ext cx="5398405" cy="487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31352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1E746-298A-AA3F-0E41-083128C16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ACD-471E-155C-0D53-A8E3D9FDD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01671-EFA8-FEE8-1A00-6E0FD0FBB4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8" y="1143001"/>
            <a:ext cx="12024157" cy="49831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Brenneman, K., &amp; Louro, I. F. (2023). </a:t>
            </a:r>
            <a:r>
              <a:rPr lang="en-US" i="1" dirty="0"/>
              <a:t>Science in the early childhood classroom: Capitalizing on children's natural curiosity</a:t>
            </a:r>
            <a:r>
              <a:rPr lang="en-US" dirty="0"/>
              <a:t>. Early Childhood Research Quarterly, 62, 48–58.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AA699-BDE6-3A84-8BCE-15CE7E483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819" y="3452922"/>
            <a:ext cx="3189766" cy="2262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C07465-1FD9-2ADA-CFF7-84357768D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9" y="3634583"/>
            <a:ext cx="1933860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71498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75F1-B5F3-899C-7C2D-8C305F2B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" y="-5721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ZA" sz="4900" dirty="0">
                <a:latin typeface="Arial" panose="020B0604020202020204" pitchFamily="34" charset="0"/>
                <a:cs typeface="Arial" panose="020B0604020202020204" pitchFamily="34" charset="0"/>
              </a:rPr>
              <a:t>End: </a:t>
            </a:r>
            <a:r>
              <a:rPr lang="en-ZA" sz="4900" dirty="0"/>
              <a:t>Ndi a livhuwa/ thank you</a:t>
            </a:r>
            <a:br>
              <a:rPr lang="en-ZA" dirty="0"/>
            </a:b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FE091-8C5D-84A9-A13E-2F0FFD80C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1230087"/>
            <a:ext cx="12268200" cy="4896078"/>
          </a:xfrm>
        </p:spPr>
        <p:txBody>
          <a:bodyPr/>
          <a:lstStyle/>
          <a:p>
            <a:r>
              <a:rPr lang="en-ZA" sz="4800" dirty="0"/>
              <a:t>The voice of physics in ECD centres</a:t>
            </a:r>
          </a:p>
          <a:p>
            <a:endParaRPr lang="en-ZA" dirty="0"/>
          </a:p>
          <a:p>
            <a:r>
              <a:rPr lang="en-ZA" sz="4800" dirty="0"/>
              <a:t>Aa!</a:t>
            </a:r>
          </a:p>
        </p:txBody>
      </p:sp>
      <p:pic>
        <p:nvPicPr>
          <p:cNvPr id="5" name="Picture 4" descr="A picture containing person, human face, clothing, fashion accessory&#10;&#10;Description automatically generated">
            <a:extLst>
              <a:ext uri="{FF2B5EF4-FFF2-40B4-BE49-F238E27FC236}">
                <a16:creationId xmlns:a16="http://schemas.microsoft.com/office/drawing/2014/main" id="{2AF9B1AD-3E9B-30DC-5BBB-20463B79B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03" y="2339164"/>
            <a:ext cx="3091483" cy="3879809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38810D0-5969-9636-3624-393DD624D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229" y="2339164"/>
            <a:ext cx="4299603" cy="35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5344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50C8F-E768-E54B-8730-B668764CA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11295-9FE6-53FD-A975-AF7FDE6D3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5799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Introduction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77A0E-E5EA-0090-36B1-32E18D6F8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5543" y="1196753"/>
            <a:ext cx="7576458" cy="4929411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Brenneman and Louro (2023) explore how early childhood playrooms can be rich environments for fostering scientific thinking.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They emphasise the importance of play-based learning and inquiry-led exploration, showing that activities like </a:t>
            </a:r>
            <a:r>
              <a:rPr lang="en-US" dirty="0">
                <a:solidFill>
                  <a:srgbClr val="FF0000"/>
                </a:solidFill>
              </a:rPr>
              <a:t>building, sorting, water play, and nature observation </a:t>
            </a:r>
            <a:r>
              <a:rPr lang="en-US" dirty="0">
                <a:solidFill>
                  <a:schemeClr val="tx1"/>
                </a:solidFill>
              </a:rPr>
              <a:t>help children develop foundational scientific skills such as prediction, observation, and experimentation.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AA3DE-B868-E31C-5CED-2C9C56261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6" y="1424763"/>
            <a:ext cx="4163643" cy="45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2935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596F3-2CAE-07A8-7F7F-27C03A68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5799" cy="1143000"/>
          </a:xfrm>
        </p:spPr>
        <p:txBody>
          <a:bodyPr anchor="ctr">
            <a:normAutofit/>
          </a:bodyPr>
          <a:lstStyle/>
          <a:p>
            <a:r>
              <a:rPr lang="en-US" dirty="0" err="1"/>
              <a:t>Cont</a:t>
            </a:r>
            <a:r>
              <a:rPr lang="en-US" dirty="0"/>
              <a:t>…..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C249C-CE3A-0B35-EEEE-0406107E0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5543" y="1196753"/>
            <a:ext cx="7576458" cy="4929411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/>
              <a:t>Early Childhood Development (ECD) lays the foundation for lifelong learning.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dirty="0"/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/>
              <a:t>Basic science education fosters:</a:t>
            </a:r>
          </a:p>
          <a:p>
            <a:pPr algn="just">
              <a:lnSpc>
                <a:spcPct val="90000"/>
              </a:lnSpc>
            </a:pPr>
            <a:r>
              <a:rPr lang="en-US" dirty="0"/>
              <a:t>Curiosity</a:t>
            </a:r>
          </a:p>
          <a:p>
            <a:pPr algn="just">
              <a:lnSpc>
                <a:spcPct val="90000"/>
              </a:lnSpc>
            </a:pPr>
            <a:r>
              <a:rPr lang="en-US" dirty="0"/>
              <a:t>Critical thinking</a:t>
            </a:r>
          </a:p>
          <a:p>
            <a:pPr algn="just">
              <a:lnSpc>
                <a:spcPct val="90000"/>
              </a:lnSpc>
            </a:pPr>
            <a:r>
              <a:rPr lang="en-US" dirty="0"/>
              <a:t>Problem-solving skills</a:t>
            </a:r>
          </a:p>
          <a:p>
            <a:pPr algn="just">
              <a:lnSpc>
                <a:spcPct val="90000"/>
              </a:lnSpc>
            </a:pPr>
            <a:endParaRPr lang="en-US" dirty="0"/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/>
              <a:t>However, integration into ECD playroom activities remains a challenge for many practitioners.</a:t>
            </a:r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6306C-6CA4-FC75-7BC2-AB2D9DC47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43000"/>
            <a:ext cx="438694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0904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88D3-EE41-8DB5-13A3-81DD1C8F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811" y="-36921"/>
            <a:ext cx="12184132" cy="1143000"/>
          </a:xfrm>
        </p:spPr>
        <p:txBody>
          <a:bodyPr anchor="ctr"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Problem Statement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A44D0B-7FB6-2849-A913-322F3A976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0" y="1172818"/>
            <a:ext cx="6657921" cy="5064696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/>
              <a:t>Despite the importance of  integrating early science education in ECD centres:</a:t>
            </a:r>
          </a:p>
          <a:p>
            <a:pPr algn="just">
              <a:lnSpc>
                <a:spcPct val="90000"/>
              </a:lnSpc>
            </a:pPr>
            <a:r>
              <a:rPr lang="en-US" dirty="0"/>
              <a:t>A gap exists in practitioners' understanding of integrating basic science into lessons in the early childhood development playroom.</a:t>
            </a:r>
          </a:p>
          <a:p>
            <a:pPr algn="just">
              <a:lnSpc>
                <a:spcPct val="90000"/>
              </a:lnSpc>
            </a:pPr>
            <a:endParaRPr lang="en-US" dirty="0"/>
          </a:p>
          <a:p>
            <a:pPr algn="just">
              <a:lnSpc>
                <a:spcPct val="90000"/>
              </a:lnSpc>
            </a:pPr>
            <a:r>
              <a:rPr lang="en-US" dirty="0"/>
              <a:t>Unsure how to embed science in play-based environments.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351EEB-E859-30D5-DCA3-7321EBA38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106079"/>
            <a:ext cx="5391150" cy="521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4015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B29C9-8D85-951C-1EF3-50F33FCF7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D883-DCC7-9D8D-3AB6-FB3D6FC9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811" y="-36921"/>
            <a:ext cx="12184132" cy="1143000"/>
          </a:xfrm>
        </p:spPr>
        <p:txBody>
          <a:bodyPr anchor="ctr"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ZA" dirty="0"/>
              <a:t>The aim of the study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2CCAB3-572E-40A9-54E7-9A0773D2B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0343" y="1172818"/>
            <a:ext cx="7223978" cy="506469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endParaRPr lang="en-US" dirty="0"/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/>
              <a:t>This pilot study focuses on using targeted training to enhance practitioners' understanding and capacity to integrate basic science into lessons within the Early Childhood Development (ECD) playroom."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dirty="0"/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/>
              <a:t> Through structured training, the study explores how professional development can strengthen science teaching in early childhood settings."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20E8B-46F8-67F8-6CA5-F46138AAF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9" y="1140161"/>
            <a:ext cx="4785577" cy="52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68675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3232-2550-2142-2CE1-5AAE855F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Pilot study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8F06A-C2B8-5D6E-5E86-E7839947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3253563"/>
            <a:ext cx="5939972" cy="28726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4DC23C-E738-B36A-70D7-C5D1C09741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2075" y="1143000"/>
            <a:ext cx="5979925" cy="4683642"/>
          </a:xfrm>
          <a:prstGeom prst="rect">
            <a:avLst/>
          </a:prstGeom>
        </p:spPr>
      </p:pic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CF485699-DAA7-DF66-18B9-C3C729A833EE}"/>
              </a:ext>
            </a:extLst>
          </p:cNvPr>
          <p:cNvSpPr/>
          <p:nvPr/>
        </p:nvSpPr>
        <p:spPr>
          <a:xfrm>
            <a:off x="54429" y="1658678"/>
            <a:ext cx="6157645" cy="4167963"/>
          </a:xfrm>
          <a:prstGeom prst="rightArrowCallou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This study serves as a pilot intervention aimed at improving ECD practitioners’ understanding of basic science concepts and their ability to effectively integrate these into playroom activities. </a:t>
            </a:r>
          </a:p>
        </p:txBody>
      </p:sp>
    </p:spTree>
    <p:extLst>
      <p:ext uri="{BB962C8B-B14F-4D97-AF65-F5344CB8AC3E}">
        <p14:creationId xmlns:p14="http://schemas.microsoft.com/office/powerpoint/2010/main" val="236820357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D11CC-C1E5-2A9F-7231-13C159A26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034EB-2C76-3E04-520F-5C8594DC2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Pilot Training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36911-2490-7B28-77A5-E7EEBC02D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1142999"/>
            <a:ext cx="5939972" cy="51514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ZA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A4BD02-4605-42CB-4900-E0ED4EFB1C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30" y="1142999"/>
            <a:ext cx="5939971" cy="5151475"/>
          </a:xfrm>
          <a:prstGeom prst="rect">
            <a:avLst/>
          </a:prstGeom>
        </p:spPr>
      </p:pic>
      <p:sp>
        <p:nvSpPr>
          <p:cNvPr id="6" name="Callout: Left Arrow 5">
            <a:extLst>
              <a:ext uri="{FF2B5EF4-FFF2-40B4-BE49-F238E27FC236}">
                <a16:creationId xmlns:a16="http://schemas.microsoft.com/office/drawing/2014/main" id="{C21D1D06-BB02-E3A3-0FE1-AB33F2592DC4}"/>
              </a:ext>
            </a:extLst>
          </p:cNvPr>
          <p:cNvSpPr/>
          <p:nvPr/>
        </p:nvSpPr>
        <p:spPr>
          <a:xfrm>
            <a:off x="5968492" y="1297172"/>
            <a:ext cx="5939972" cy="4417829"/>
          </a:xfrm>
          <a:prstGeom prst="leftArrowCallou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Assess practitioners’ initial understanding of basic science integration.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Provide hands-on training and teaching strategies for science in play-based contexts.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Evaluate the impact of training on pedagogical knowledge and classroom practice.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7599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E594A-E66A-F594-FDED-58422ECD1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A97B-46D9-EC63-1F1B-B404DA68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7213"/>
            <a:ext cx="12192000" cy="1143000"/>
          </a:xfrm>
        </p:spPr>
        <p:txBody>
          <a:bodyPr/>
          <a:lstStyle/>
          <a:p>
            <a:r>
              <a:rPr lang="en-US" dirty="0"/>
              <a:t>Number of ECD centres and practitioners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8F429-EE5C-571E-D1B3-40F4940EE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29" y="1190848"/>
            <a:ext cx="5059831" cy="477401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89F282-BA22-86D3-34E4-052011962C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94401" y="1329070"/>
            <a:ext cx="6197599" cy="44231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6300EA-DD14-13A0-C582-E68D10938F0D}"/>
              </a:ext>
            </a:extLst>
          </p:cNvPr>
          <p:cNvSpPr/>
          <p:nvPr/>
        </p:nvSpPr>
        <p:spPr>
          <a:xfrm>
            <a:off x="54429" y="1190847"/>
            <a:ext cx="5059831" cy="4774018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30 ECD Centres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All qualified ECD practitioners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Diverse experience levels (new vs. experienced</a:t>
            </a:r>
            <a:r>
              <a:rPr lang="en-US" sz="3200" dirty="0"/>
              <a:t>)</a:t>
            </a:r>
            <a:endParaRPr lang="en-ZA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B90620D-7069-07F2-4F5A-DDE436F7A261}"/>
              </a:ext>
            </a:extLst>
          </p:cNvPr>
          <p:cNvSpPr/>
          <p:nvPr/>
        </p:nvSpPr>
        <p:spPr>
          <a:xfrm>
            <a:off x="5070930" y="3186747"/>
            <a:ext cx="977900" cy="484505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12881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38ba9d8-554c-48a2-ae42-13b1e7f3c797}" enabled="0" method="" siteId="{f38ba9d8-554c-48a2-ae42-13b1e7f3c79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868</Words>
  <Application>Microsoft Office PowerPoint</Application>
  <PresentationFormat>Widescreen</PresentationFormat>
  <Paragraphs>134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Calibri</vt:lpstr>
      <vt:lpstr>Fira Sans Extra Condensed Medium</vt:lpstr>
      <vt:lpstr>Wingdings</vt:lpstr>
      <vt:lpstr>1_Office Theme</vt:lpstr>
      <vt:lpstr>     Practitioners’ understanding of integrating basic science into lessons in the Early Childhood Development playroom    eeE</vt:lpstr>
      <vt:lpstr>PowerPoint Presentation</vt:lpstr>
      <vt:lpstr>Introduction</vt:lpstr>
      <vt:lpstr>Cont…..</vt:lpstr>
      <vt:lpstr> Problem Statement  </vt:lpstr>
      <vt:lpstr>   The aim of the study   </vt:lpstr>
      <vt:lpstr>Pilot study</vt:lpstr>
      <vt:lpstr>Pilot Training</vt:lpstr>
      <vt:lpstr>Number of ECD centres and practitioners</vt:lpstr>
      <vt:lpstr>Training Approach</vt:lpstr>
      <vt:lpstr>Pre-Training Assessment</vt:lpstr>
      <vt:lpstr>Training Activities</vt:lpstr>
      <vt:lpstr>Observations</vt:lpstr>
      <vt:lpstr>Introduce discovery table</vt:lpstr>
      <vt:lpstr>Challenges noted</vt:lpstr>
      <vt:lpstr>Early Outcomes and Recommendations</vt:lpstr>
      <vt:lpstr>Research design and methodology</vt:lpstr>
      <vt:lpstr>Theoretical Framework: Vygotsky’s Sociocultural Theory </vt:lpstr>
      <vt:lpstr>Data Collection Techniques</vt:lpstr>
      <vt:lpstr>Conclusion</vt:lpstr>
      <vt:lpstr>Cont…..</vt:lpstr>
      <vt:lpstr>End note</vt:lpstr>
      <vt:lpstr>References</vt:lpstr>
      <vt:lpstr>End: Ndi a livhuwa/ 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Shonisani Mulovhedzi</dc:creator>
  <cp:lastModifiedBy>Brian Masara</cp:lastModifiedBy>
  <cp:revision>3</cp:revision>
  <dcterms:created xsi:type="dcterms:W3CDTF">2025-07-07T03:49:36Z</dcterms:created>
  <dcterms:modified xsi:type="dcterms:W3CDTF">2025-07-08T10:05:09Z</dcterms:modified>
</cp:coreProperties>
</file>