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58" r:id="rId4"/>
    <p:sldId id="264" r:id="rId5"/>
    <p:sldId id="265" r:id="rId6"/>
    <p:sldId id="260" r:id="rId7"/>
    <p:sldId id="259" r:id="rId8"/>
    <p:sldId id="262" r:id="rId9"/>
    <p:sldId id="270" r:id="rId10"/>
    <p:sldId id="266" r:id="rId11"/>
    <p:sldId id="276" r:id="rId12"/>
    <p:sldId id="275" r:id="rId13"/>
    <p:sldId id="274" r:id="rId14"/>
    <p:sldId id="267" r:id="rId15"/>
    <p:sldId id="269"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86D360-2370-49F9-855D-6F04FD711F04}" v="322" dt="2025-07-08T07:49:54.624"/>
  </p1510:revLst>
</p1510:revInfo>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38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1A9BA1-AD47-4757-8FDB-3BC99026980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1B705F1-D684-45B3-804D-D8558395D1DE}">
      <dgm:prSet/>
      <dgm:spPr/>
      <dgm:t>
        <a:bodyPr/>
        <a:lstStyle/>
        <a:p>
          <a:pPr>
            <a:lnSpc>
              <a:spcPct val="100000"/>
            </a:lnSpc>
          </a:pPr>
          <a:r>
            <a:rPr lang="en-ZA"/>
            <a:t>Aim:</a:t>
          </a:r>
          <a:endParaRPr lang="en-US"/>
        </a:p>
      </dgm:t>
    </dgm:pt>
    <dgm:pt modelId="{224D7530-BE41-4603-B0AD-81CECDAED61D}" type="parTrans" cxnId="{9342129B-C06A-4B72-A712-BF550FEF7EB7}">
      <dgm:prSet/>
      <dgm:spPr/>
      <dgm:t>
        <a:bodyPr/>
        <a:lstStyle/>
        <a:p>
          <a:endParaRPr lang="en-US"/>
        </a:p>
      </dgm:t>
    </dgm:pt>
    <dgm:pt modelId="{D76E084B-5C98-4216-9B34-7303B361C696}" type="sibTrans" cxnId="{9342129B-C06A-4B72-A712-BF550FEF7EB7}">
      <dgm:prSet/>
      <dgm:spPr/>
      <dgm:t>
        <a:bodyPr/>
        <a:lstStyle/>
        <a:p>
          <a:endParaRPr lang="en-US"/>
        </a:p>
      </dgm:t>
    </dgm:pt>
    <dgm:pt modelId="{1BFA43D6-E43D-45C1-8DFC-630ACB669F44}">
      <dgm:prSet/>
      <dgm:spPr/>
      <dgm:t>
        <a:bodyPr/>
        <a:lstStyle/>
        <a:p>
          <a:pPr>
            <a:lnSpc>
              <a:spcPct val="100000"/>
            </a:lnSpc>
          </a:pPr>
          <a:r>
            <a:rPr lang="en-ZA" dirty="0"/>
            <a:t>Analyze energy balance closure </a:t>
          </a:r>
          <a:endParaRPr lang="en-US" dirty="0"/>
        </a:p>
      </dgm:t>
    </dgm:pt>
    <dgm:pt modelId="{56747F2C-6072-46F2-81B7-1E88A7FBBDB2}" type="parTrans" cxnId="{6D729CDB-0D3A-45B7-AFB2-797BDA7BFAF3}">
      <dgm:prSet/>
      <dgm:spPr/>
      <dgm:t>
        <a:bodyPr/>
        <a:lstStyle/>
        <a:p>
          <a:endParaRPr lang="en-US"/>
        </a:p>
      </dgm:t>
    </dgm:pt>
    <dgm:pt modelId="{F9FFEB53-3C04-4A5C-AC03-82F5904A4DE8}" type="sibTrans" cxnId="{6D729CDB-0D3A-45B7-AFB2-797BDA7BFAF3}">
      <dgm:prSet/>
      <dgm:spPr/>
      <dgm:t>
        <a:bodyPr/>
        <a:lstStyle/>
        <a:p>
          <a:endParaRPr lang="en-US"/>
        </a:p>
      </dgm:t>
    </dgm:pt>
    <dgm:pt modelId="{1C87977E-82CB-4083-8D79-B0134FEEFEE7}">
      <dgm:prSet/>
      <dgm:spPr/>
      <dgm:t>
        <a:bodyPr/>
        <a:lstStyle/>
        <a:p>
          <a:pPr>
            <a:lnSpc>
              <a:spcPct val="100000"/>
            </a:lnSpc>
          </a:pPr>
          <a:r>
            <a:rPr lang="en-ZA"/>
            <a:t>Objectives:</a:t>
          </a:r>
          <a:endParaRPr lang="en-US"/>
        </a:p>
      </dgm:t>
    </dgm:pt>
    <dgm:pt modelId="{6C76FA42-FCD5-47C6-ABAD-30500FDF4B67}" type="parTrans" cxnId="{DD134414-21B2-4F34-8283-4233CF614665}">
      <dgm:prSet/>
      <dgm:spPr/>
      <dgm:t>
        <a:bodyPr/>
        <a:lstStyle/>
        <a:p>
          <a:endParaRPr lang="en-US"/>
        </a:p>
      </dgm:t>
    </dgm:pt>
    <dgm:pt modelId="{A634D879-9DB7-4007-97BE-4EC8FF0AB4BC}" type="sibTrans" cxnId="{DD134414-21B2-4F34-8283-4233CF614665}">
      <dgm:prSet/>
      <dgm:spPr/>
      <dgm:t>
        <a:bodyPr/>
        <a:lstStyle/>
        <a:p>
          <a:endParaRPr lang="en-US"/>
        </a:p>
      </dgm:t>
    </dgm:pt>
    <dgm:pt modelId="{6122E49A-B084-4AC9-9825-D5B606F27426}">
      <dgm:prSet/>
      <dgm:spPr/>
      <dgm:t>
        <a:bodyPr/>
        <a:lstStyle/>
        <a:p>
          <a:pPr>
            <a:lnSpc>
              <a:spcPct val="100000"/>
            </a:lnSpc>
          </a:pPr>
          <a:r>
            <a:rPr lang="en-ZA"/>
            <a:t>Evaluate closure using Rn - G = H + LE.</a:t>
          </a:r>
          <a:endParaRPr lang="en-US"/>
        </a:p>
      </dgm:t>
    </dgm:pt>
    <dgm:pt modelId="{80FE206F-0254-49A7-998D-2100960E5874}" type="parTrans" cxnId="{5EB150B3-0445-47AD-8480-6CEE23ADD160}">
      <dgm:prSet/>
      <dgm:spPr/>
      <dgm:t>
        <a:bodyPr/>
        <a:lstStyle/>
        <a:p>
          <a:endParaRPr lang="en-US"/>
        </a:p>
      </dgm:t>
    </dgm:pt>
    <dgm:pt modelId="{640CB5DF-B334-45D8-9FBF-EA335003341C}" type="sibTrans" cxnId="{5EB150B3-0445-47AD-8480-6CEE23ADD160}">
      <dgm:prSet/>
      <dgm:spPr/>
      <dgm:t>
        <a:bodyPr/>
        <a:lstStyle/>
        <a:p>
          <a:endParaRPr lang="en-US"/>
        </a:p>
      </dgm:t>
    </dgm:pt>
    <dgm:pt modelId="{56E1BED1-9DD8-4780-9C34-380922315EAF}">
      <dgm:prSet/>
      <dgm:spPr/>
      <dgm:t>
        <a:bodyPr/>
        <a:lstStyle/>
        <a:p>
          <a:pPr>
            <a:lnSpc>
              <a:spcPct val="100000"/>
            </a:lnSpc>
          </a:pPr>
          <a:r>
            <a:rPr lang="en-ZA" dirty="0"/>
            <a:t>Identify drivers of imbalance energy interactions.</a:t>
          </a:r>
          <a:endParaRPr lang="en-US" dirty="0"/>
        </a:p>
      </dgm:t>
    </dgm:pt>
    <dgm:pt modelId="{BDC943CF-0A1D-4FEB-BFFD-3E64E48BB325}" type="parTrans" cxnId="{D3C0FE87-07DF-4C47-9133-DECE85157FFF}">
      <dgm:prSet/>
      <dgm:spPr/>
      <dgm:t>
        <a:bodyPr/>
        <a:lstStyle/>
        <a:p>
          <a:endParaRPr lang="en-US"/>
        </a:p>
      </dgm:t>
    </dgm:pt>
    <dgm:pt modelId="{F9EDCF65-CED4-4F08-927D-700CF4393259}" type="sibTrans" cxnId="{D3C0FE87-07DF-4C47-9133-DECE85157FFF}">
      <dgm:prSet/>
      <dgm:spPr/>
      <dgm:t>
        <a:bodyPr/>
        <a:lstStyle/>
        <a:p>
          <a:endParaRPr lang="en-US"/>
        </a:p>
      </dgm:t>
    </dgm:pt>
    <dgm:pt modelId="{C110DD91-71BF-42E6-8837-B717B241E02D}" type="pres">
      <dgm:prSet presAssocID="{221A9BA1-AD47-4757-8FDB-3BC990269801}" presName="vert0" presStyleCnt="0">
        <dgm:presLayoutVars>
          <dgm:dir/>
          <dgm:animOne val="branch"/>
          <dgm:animLvl val="lvl"/>
        </dgm:presLayoutVars>
      </dgm:prSet>
      <dgm:spPr/>
    </dgm:pt>
    <dgm:pt modelId="{D990DAB6-B291-47B3-BB30-35A5186A1ABB}" type="pres">
      <dgm:prSet presAssocID="{11B705F1-D684-45B3-804D-D8558395D1DE}" presName="thickLine" presStyleLbl="alignNode1" presStyleIdx="0" presStyleCnt="5"/>
      <dgm:spPr/>
    </dgm:pt>
    <dgm:pt modelId="{9ACEEE6B-FA03-424B-AB7D-669B97C1EAB4}" type="pres">
      <dgm:prSet presAssocID="{11B705F1-D684-45B3-804D-D8558395D1DE}" presName="horz1" presStyleCnt="0"/>
      <dgm:spPr/>
    </dgm:pt>
    <dgm:pt modelId="{99635BCA-7B41-4029-867D-2A2BE25DCE16}" type="pres">
      <dgm:prSet presAssocID="{11B705F1-D684-45B3-804D-D8558395D1DE}" presName="tx1" presStyleLbl="revTx" presStyleIdx="0" presStyleCnt="5"/>
      <dgm:spPr/>
    </dgm:pt>
    <dgm:pt modelId="{241CFB83-224A-4F4F-B0C9-988BC725CBC3}" type="pres">
      <dgm:prSet presAssocID="{11B705F1-D684-45B3-804D-D8558395D1DE}" presName="vert1" presStyleCnt="0"/>
      <dgm:spPr/>
    </dgm:pt>
    <dgm:pt modelId="{774CD5B2-683D-4D5E-B022-FF33FA79A3C2}" type="pres">
      <dgm:prSet presAssocID="{1BFA43D6-E43D-45C1-8DFC-630ACB669F44}" presName="thickLine" presStyleLbl="alignNode1" presStyleIdx="1" presStyleCnt="5"/>
      <dgm:spPr/>
    </dgm:pt>
    <dgm:pt modelId="{AEEBA9C5-9766-485C-84D3-A5C77614340C}" type="pres">
      <dgm:prSet presAssocID="{1BFA43D6-E43D-45C1-8DFC-630ACB669F44}" presName="horz1" presStyleCnt="0"/>
      <dgm:spPr/>
    </dgm:pt>
    <dgm:pt modelId="{772CE3CC-B1EB-4A4C-970C-6C018A7CBEE7}" type="pres">
      <dgm:prSet presAssocID="{1BFA43D6-E43D-45C1-8DFC-630ACB669F44}" presName="tx1" presStyleLbl="revTx" presStyleIdx="1" presStyleCnt="5"/>
      <dgm:spPr/>
    </dgm:pt>
    <dgm:pt modelId="{D8075D49-0A53-48E3-889D-CFC000E400DF}" type="pres">
      <dgm:prSet presAssocID="{1BFA43D6-E43D-45C1-8DFC-630ACB669F44}" presName="vert1" presStyleCnt="0"/>
      <dgm:spPr/>
    </dgm:pt>
    <dgm:pt modelId="{9A1B32BC-783C-45C1-A7ED-39214ED51925}" type="pres">
      <dgm:prSet presAssocID="{1C87977E-82CB-4083-8D79-B0134FEEFEE7}" presName="thickLine" presStyleLbl="alignNode1" presStyleIdx="2" presStyleCnt="5"/>
      <dgm:spPr/>
    </dgm:pt>
    <dgm:pt modelId="{D1262153-6DAD-4016-AC71-D41E517E6AAE}" type="pres">
      <dgm:prSet presAssocID="{1C87977E-82CB-4083-8D79-B0134FEEFEE7}" presName="horz1" presStyleCnt="0"/>
      <dgm:spPr/>
    </dgm:pt>
    <dgm:pt modelId="{FC3CF498-599F-4FF6-BF42-1344061912ED}" type="pres">
      <dgm:prSet presAssocID="{1C87977E-82CB-4083-8D79-B0134FEEFEE7}" presName="tx1" presStyleLbl="revTx" presStyleIdx="2" presStyleCnt="5"/>
      <dgm:spPr/>
    </dgm:pt>
    <dgm:pt modelId="{20061268-7720-4A20-A90C-4A245996ACD2}" type="pres">
      <dgm:prSet presAssocID="{1C87977E-82CB-4083-8D79-B0134FEEFEE7}" presName="vert1" presStyleCnt="0"/>
      <dgm:spPr/>
    </dgm:pt>
    <dgm:pt modelId="{5EA955DC-4549-46AA-9BDD-EFCD7393ED06}" type="pres">
      <dgm:prSet presAssocID="{6122E49A-B084-4AC9-9825-D5B606F27426}" presName="thickLine" presStyleLbl="alignNode1" presStyleIdx="3" presStyleCnt="5"/>
      <dgm:spPr/>
    </dgm:pt>
    <dgm:pt modelId="{8B155E7F-15A4-4044-B6CE-F15F88576FD4}" type="pres">
      <dgm:prSet presAssocID="{6122E49A-B084-4AC9-9825-D5B606F27426}" presName="horz1" presStyleCnt="0"/>
      <dgm:spPr/>
    </dgm:pt>
    <dgm:pt modelId="{355DD214-8288-4303-93CA-302E269F7BF4}" type="pres">
      <dgm:prSet presAssocID="{6122E49A-B084-4AC9-9825-D5B606F27426}" presName="tx1" presStyleLbl="revTx" presStyleIdx="3" presStyleCnt="5"/>
      <dgm:spPr/>
    </dgm:pt>
    <dgm:pt modelId="{7F805A42-4CF2-4613-99C9-CACE1362E487}" type="pres">
      <dgm:prSet presAssocID="{6122E49A-B084-4AC9-9825-D5B606F27426}" presName="vert1" presStyleCnt="0"/>
      <dgm:spPr/>
    </dgm:pt>
    <dgm:pt modelId="{6C50AE1A-7A36-4AEE-BED6-556ABE83A616}" type="pres">
      <dgm:prSet presAssocID="{56E1BED1-9DD8-4780-9C34-380922315EAF}" presName="thickLine" presStyleLbl="alignNode1" presStyleIdx="4" presStyleCnt="5"/>
      <dgm:spPr/>
    </dgm:pt>
    <dgm:pt modelId="{6C5A51E5-00A0-4802-A147-9DC24507BC96}" type="pres">
      <dgm:prSet presAssocID="{56E1BED1-9DD8-4780-9C34-380922315EAF}" presName="horz1" presStyleCnt="0"/>
      <dgm:spPr/>
    </dgm:pt>
    <dgm:pt modelId="{1DA827AF-F10A-4F89-B8C6-B9C9FDE6235E}" type="pres">
      <dgm:prSet presAssocID="{56E1BED1-9DD8-4780-9C34-380922315EAF}" presName="tx1" presStyleLbl="revTx" presStyleIdx="4" presStyleCnt="5"/>
      <dgm:spPr/>
    </dgm:pt>
    <dgm:pt modelId="{08BAD0C3-019F-4D8F-BEB5-B0457C43E76A}" type="pres">
      <dgm:prSet presAssocID="{56E1BED1-9DD8-4780-9C34-380922315EAF}" presName="vert1" presStyleCnt="0"/>
      <dgm:spPr/>
    </dgm:pt>
  </dgm:ptLst>
  <dgm:cxnLst>
    <dgm:cxn modelId="{DD134414-21B2-4F34-8283-4233CF614665}" srcId="{221A9BA1-AD47-4757-8FDB-3BC990269801}" destId="{1C87977E-82CB-4083-8D79-B0134FEEFEE7}" srcOrd="2" destOrd="0" parTransId="{6C76FA42-FCD5-47C6-ABAD-30500FDF4B67}" sibTransId="{A634D879-9DB7-4007-97BE-4EC8FF0AB4BC}"/>
    <dgm:cxn modelId="{A4DDD920-61B7-4533-9B0F-574140E86F3A}" type="presOf" srcId="{1C87977E-82CB-4083-8D79-B0134FEEFEE7}" destId="{FC3CF498-599F-4FF6-BF42-1344061912ED}" srcOrd="0" destOrd="0" presId="urn:microsoft.com/office/officeart/2008/layout/LinedList"/>
    <dgm:cxn modelId="{04F50973-32FF-4E17-A20A-AE02BDF6A465}" type="presOf" srcId="{1BFA43D6-E43D-45C1-8DFC-630ACB669F44}" destId="{772CE3CC-B1EB-4A4C-970C-6C018A7CBEE7}" srcOrd="0" destOrd="0" presId="urn:microsoft.com/office/officeart/2008/layout/LinedList"/>
    <dgm:cxn modelId="{D3C0FE87-07DF-4C47-9133-DECE85157FFF}" srcId="{221A9BA1-AD47-4757-8FDB-3BC990269801}" destId="{56E1BED1-9DD8-4780-9C34-380922315EAF}" srcOrd="4" destOrd="0" parTransId="{BDC943CF-0A1D-4FEB-BFFD-3E64E48BB325}" sibTransId="{F9EDCF65-CED4-4F08-927D-700CF4393259}"/>
    <dgm:cxn modelId="{3F40978D-91AF-4116-83E3-4DE022E59EB1}" type="presOf" srcId="{56E1BED1-9DD8-4780-9C34-380922315EAF}" destId="{1DA827AF-F10A-4F89-B8C6-B9C9FDE6235E}" srcOrd="0" destOrd="0" presId="urn:microsoft.com/office/officeart/2008/layout/LinedList"/>
    <dgm:cxn modelId="{9009FA9A-97FE-430B-8C97-4F9494CF293D}" type="presOf" srcId="{6122E49A-B084-4AC9-9825-D5B606F27426}" destId="{355DD214-8288-4303-93CA-302E269F7BF4}" srcOrd="0" destOrd="0" presId="urn:microsoft.com/office/officeart/2008/layout/LinedList"/>
    <dgm:cxn modelId="{9342129B-C06A-4B72-A712-BF550FEF7EB7}" srcId="{221A9BA1-AD47-4757-8FDB-3BC990269801}" destId="{11B705F1-D684-45B3-804D-D8558395D1DE}" srcOrd="0" destOrd="0" parTransId="{224D7530-BE41-4603-B0AD-81CECDAED61D}" sibTransId="{D76E084B-5C98-4216-9B34-7303B361C696}"/>
    <dgm:cxn modelId="{5EB150B3-0445-47AD-8480-6CEE23ADD160}" srcId="{221A9BA1-AD47-4757-8FDB-3BC990269801}" destId="{6122E49A-B084-4AC9-9825-D5B606F27426}" srcOrd="3" destOrd="0" parTransId="{80FE206F-0254-49A7-998D-2100960E5874}" sibTransId="{640CB5DF-B334-45D8-9FBF-EA335003341C}"/>
    <dgm:cxn modelId="{52C0A2B8-9238-4996-BEAC-98DA3BD91171}" type="presOf" srcId="{221A9BA1-AD47-4757-8FDB-3BC990269801}" destId="{C110DD91-71BF-42E6-8837-B717B241E02D}" srcOrd="0" destOrd="0" presId="urn:microsoft.com/office/officeart/2008/layout/LinedList"/>
    <dgm:cxn modelId="{6D729CDB-0D3A-45B7-AFB2-797BDA7BFAF3}" srcId="{221A9BA1-AD47-4757-8FDB-3BC990269801}" destId="{1BFA43D6-E43D-45C1-8DFC-630ACB669F44}" srcOrd="1" destOrd="0" parTransId="{56747F2C-6072-46F2-81B7-1E88A7FBBDB2}" sibTransId="{F9FFEB53-3C04-4A5C-AC03-82F5904A4DE8}"/>
    <dgm:cxn modelId="{AFF0E5F1-82B3-4B91-B990-CB84EE83D973}" type="presOf" srcId="{11B705F1-D684-45B3-804D-D8558395D1DE}" destId="{99635BCA-7B41-4029-867D-2A2BE25DCE16}" srcOrd="0" destOrd="0" presId="urn:microsoft.com/office/officeart/2008/layout/LinedList"/>
    <dgm:cxn modelId="{C8D94778-2766-435C-92C3-03A870D5B423}" type="presParOf" srcId="{C110DD91-71BF-42E6-8837-B717B241E02D}" destId="{D990DAB6-B291-47B3-BB30-35A5186A1ABB}" srcOrd="0" destOrd="0" presId="urn:microsoft.com/office/officeart/2008/layout/LinedList"/>
    <dgm:cxn modelId="{C4DA0561-B20D-4652-B29B-096D06ACBAD8}" type="presParOf" srcId="{C110DD91-71BF-42E6-8837-B717B241E02D}" destId="{9ACEEE6B-FA03-424B-AB7D-669B97C1EAB4}" srcOrd="1" destOrd="0" presId="urn:microsoft.com/office/officeart/2008/layout/LinedList"/>
    <dgm:cxn modelId="{B5C7DD66-E120-4065-9DF6-DE656E5B3F1A}" type="presParOf" srcId="{9ACEEE6B-FA03-424B-AB7D-669B97C1EAB4}" destId="{99635BCA-7B41-4029-867D-2A2BE25DCE16}" srcOrd="0" destOrd="0" presId="urn:microsoft.com/office/officeart/2008/layout/LinedList"/>
    <dgm:cxn modelId="{98C43BF5-54E4-4077-970F-9C9834EB6EEE}" type="presParOf" srcId="{9ACEEE6B-FA03-424B-AB7D-669B97C1EAB4}" destId="{241CFB83-224A-4F4F-B0C9-988BC725CBC3}" srcOrd="1" destOrd="0" presId="urn:microsoft.com/office/officeart/2008/layout/LinedList"/>
    <dgm:cxn modelId="{CD3396D8-297C-4DB3-9B61-8EFFEB37264B}" type="presParOf" srcId="{C110DD91-71BF-42E6-8837-B717B241E02D}" destId="{774CD5B2-683D-4D5E-B022-FF33FA79A3C2}" srcOrd="2" destOrd="0" presId="urn:microsoft.com/office/officeart/2008/layout/LinedList"/>
    <dgm:cxn modelId="{5192A4DF-C826-4527-B4D3-6475E1F80DD8}" type="presParOf" srcId="{C110DD91-71BF-42E6-8837-B717B241E02D}" destId="{AEEBA9C5-9766-485C-84D3-A5C77614340C}" srcOrd="3" destOrd="0" presId="urn:microsoft.com/office/officeart/2008/layout/LinedList"/>
    <dgm:cxn modelId="{0209AE45-4868-46BE-88A7-72B83B6C39EF}" type="presParOf" srcId="{AEEBA9C5-9766-485C-84D3-A5C77614340C}" destId="{772CE3CC-B1EB-4A4C-970C-6C018A7CBEE7}" srcOrd="0" destOrd="0" presId="urn:microsoft.com/office/officeart/2008/layout/LinedList"/>
    <dgm:cxn modelId="{B651ECAA-070B-419A-A45D-AEFD700CFD37}" type="presParOf" srcId="{AEEBA9C5-9766-485C-84D3-A5C77614340C}" destId="{D8075D49-0A53-48E3-889D-CFC000E400DF}" srcOrd="1" destOrd="0" presId="urn:microsoft.com/office/officeart/2008/layout/LinedList"/>
    <dgm:cxn modelId="{11240A24-0FC3-4C52-86C3-1F3672D63FE7}" type="presParOf" srcId="{C110DD91-71BF-42E6-8837-B717B241E02D}" destId="{9A1B32BC-783C-45C1-A7ED-39214ED51925}" srcOrd="4" destOrd="0" presId="urn:microsoft.com/office/officeart/2008/layout/LinedList"/>
    <dgm:cxn modelId="{471DCD0F-FE5B-4A36-A873-3847CA8738BC}" type="presParOf" srcId="{C110DD91-71BF-42E6-8837-B717B241E02D}" destId="{D1262153-6DAD-4016-AC71-D41E517E6AAE}" srcOrd="5" destOrd="0" presId="urn:microsoft.com/office/officeart/2008/layout/LinedList"/>
    <dgm:cxn modelId="{9E52CCFC-A2F5-43D4-8421-A7EFE8305C59}" type="presParOf" srcId="{D1262153-6DAD-4016-AC71-D41E517E6AAE}" destId="{FC3CF498-599F-4FF6-BF42-1344061912ED}" srcOrd="0" destOrd="0" presId="urn:microsoft.com/office/officeart/2008/layout/LinedList"/>
    <dgm:cxn modelId="{C696E7DA-9F18-4D69-9044-5C2DF3E488F1}" type="presParOf" srcId="{D1262153-6DAD-4016-AC71-D41E517E6AAE}" destId="{20061268-7720-4A20-A90C-4A245996ACD2}" srcOrd="1" destOrd="0" presId="urn:microsoft.com/office/officeart/2008/layout/LinedList"/>
    <dgm:cxn modelId="{89B9FC0D-4CDB-475A-9C33-DA1C24A17836}" type="presParOf" srcId="{C110DD91-71BF-42E6-8837-B717B241E02D}" destId="{5EA955DC-4549-46AA-9BDD-EFCD7393ED06}" srcOrd="6" destOrd="0" presId="urn:microsoft.com/office/officeart/2008/layout/LinedList"/>
    <dgm:cxn modelId="{20529710-7459-455C-A226-D36AC0799ED4}" type="presParOf" srcId="{C110DD91-71BF-42E6-8837-B717B241E02D}" destId="{8B155E7F-15A4-4044-B6CE-F15F88576FD4}" srcOrd="7" destOrd="0" presId="urn:microsoft.com/office/officeart/2008/layout/LinedList"/>
    <dgm:cxn modelId="{7E83240D-31D9-4E31-AA4F-8DC55A200732}" type="presParOf" srcId="{8B155E7F-15A4-4044-B6CE-F15F88576FD4}" destId="{355DD214-8288-4303-93CA-302E269F7BF4}" srcOrd="0" destOrd="0" presId="urn:microsoft.com/office/officeart/2008/layout/LinedList"/>
    <dgm:cxn modelId="{E1E94729-4539-49FE-B3A0-7ED22E7ADCD3}" type="presParOf" srcId="{8B155E7F-15A4-4044-B6CE-F15F88576FD4}" destId="{7F805A42-4CF2-4613-99C9-CACE1362E487}" srcOrd="1" destOrd="0" presId="urn:microsoft.com/office/officeart/2008/layout/LinedList"/>
    <dgm:cxn modelId="{57475187-AEF1-4597-9B23-5F47F8C41E2E}" type="presParOf" srcId="{C110DD91-71BF-42E6-8837-B717B241E02D}" destId="{6C50AE1A-7A36-4AEE-BED6-556ABE83A616}" srcOrd="8" destOrd="0" presId="urn:microsoft.com/office/officeart/2008/layout/LinedList"/>
    <dgm:cxn modelId="{8DEE0100-E38A-40E8-8DBF-D925BC7FDC25}" type="presParOf" srcId="{C110DD91-71BF-42E6-8837-B717B241E02D}" destId="{6C5A51E5-00A0-4802-A147-9DC24507BC96}" srcOrd="9" destOrd="0" presId="urn:microsoft.com/office/officeart/2008/layout/LinedList"/>
    <dgm:cxn modelId="{F1E3C4DA-558B-4FF1-B13D-8F1DF10547EB}" type="presParOf" srcId="{6C5A51E5-00A0-4802-A147-9DC24507BC96}" destId="{1DA827AF-F10A-4F89-B8C6-B9C9FDE6235E}" srcOrd="0" destOrd="0" presId="urn:microsoft.com/office/officeart/2008/layout/LinedList"/>
    <dgm:cxn modelId="{D8B3A079-700E-42C9-A14E-47B9BDE866D3}" type="presParOf" srcId="{6C5A51E5-00A0-4802-A147-9DC24507BC96}" destId="{08BAD0C3-019F-4D8F-BEB5-B0457C43E76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622AD8-2F27-4F75-9A5F-7C942E2AA47E}"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C3E68CC6-6F89-484A-9B1C-992E2397DC27}">
      <dgm:prSet/>
      <dgm:spPr/>
      <dgm:t>
        <a:bodyPr/>
        <a:lstStyle/>
        <a:p>
          <a:r>
            <a:rPr lang="en-US" dirty="0"/>
            <a:t>Inaccurate Flux Estimates Eddy covariance (EC) systems may underestimate latent and/or sensible heat fluxes, especially under complex terrain or atmospheric conditions.</a:t>
          </a:r>
        </a:p>
      </dgm:t>
    </dgm:pt>
    <dgm:pt modelId="{89385B3C-5D1D-4FDF-B60E-B0518E647ACD}" type="parTrans" cxnId="{47E40397-0511-421F-BCB6-23BB2B006BC1}">
      <dgm:prSet/>
      <dgm:spPr/>
      <dgm:t>
        <a:bodyPr/>
        <a:lstStyle/>
        <a:p>
          <a:endParaRPr lang="en-US"/>
        </a:p>
      </dgm:t>
    </dgm:pt>
    <dgm:pt modelId="{A7DA781D-14A8-4AA1-A0F8-0701BF6E164D}" type="sibTrans" cxnId="{47E40397-0511-421F-BCB6-23BB2B006BC1}">
      <dgm:prSet phldrT="1" phldr="0"/>
      <dgm:spPr/>
      <dgm:t>
        <a:bodyPr/>
        <a:lstStyle/>
        <a:p>
          <a:endParaRPr lang="en-US"/>
        </a:p>
      </dgm:t>
    </dgm:pt>
    <dgm:pt modelId="{75992472-B0E3-43DD-B256-76ADDC8B8A7A}">
      <dgm:prSet/>
      <dgm:spPr/>
      <dgm:t>
        <a:bodyPr/>
        <a:lstStyle/>
        <a:p>
          <a:r>
            <a:rPr lang="en-US" dirty="0"/>
            <a:t>Uncertainty in Evapotranspiration (ET)Latent heat flux (𝐿𝐸) is used to estimate ET. If the energy balance doesn't close, ET estimates may be wrong, affecting water resource management and climate modeling.</a:t>
          </a:r>
        </a:p>
      </dgm:t>
    </dgm:pt>
    <dgm:pt modelId="{6EAEA0BA-24F1-4755-AB0F-4FBDEE27774A}" type="parTrans" cxnId="{66141976-B361-4236-94D2-F811C7551E1B}">
      <dgm:prSet/>
      <dgm:spPr/>
      <dgm:t>
        <a:bodyPr/>
        <a:lstStyle/>
        <a:p>
          <a:endParaRPr lang="en-US"/>
        </a:p>
      </dgm:t>
    </dgm:pt>
    <dgm:pt modelId="{C0E03B60-448C-4F5D-AE17-595019075F61}" type="sibTrans" cxnId="{66141976-B361-4236-94D2-F811C7551E1B}">
      <dgm:prSet phldrT="2" phldr="0"/>
      <dgm:spPr/>
      <dgm:t>
        <a:bodyPr/>
        <a:lstStyle/>
        <a:p>
          <a:endParaRPr lang="en-US"/>
        </a:p>
      </dgm:t>
    </dgm:pt>
    <dgm:pt modelId="{F1F604B3-DF81-464D-A57E-0AC5432193CE}">
      <dgm:prSet/>
      <dgm:spPr/>
      <dgm:t>
        <a:bodyPr/>
        <a:lstStyle/>
        <a:p>
          <a:r>
            <a:rPr lang="en-US" dirty="0"/>
            <a:t>Model Calibration Errors Land surface and climate models rely on accurate flux data. An unclosed energy balance can lead to biased model parameters or incorrect conclusions about surface processes.</a:t>
          </a:r>
        </a:p>
      </dgm:t>
    </dgm:pt>
    <dgm:pt modelId="{17012FD5-F729-4DE2-BC39-12C90EF6C347}" type="parTrans" cxnId="{E86538AD-1888-43A7-A539-356A4AE6F345}">
      <dgm:prSet/>
      <dgm:spPr/>
      <dgm:t>
        <a:bodyPr/>
        <a:lstStyle/>
        <a:p>
          <a:endParaRPr lang="en-US"/>
        </a:p>
      </dgm:t>
    </dgm:pt>
    <dgm:pt modelId="{09E64B28-003D-4C60-A4FB-2D6B376BB1F7}" type="sibTrans" cxnId="{E86538AD-1888-43A7-A539-356A4AE6F345}">
      <dgm:prSet phldrT="3" phldr="0"/>
      <dgm:spPr/>
      <dgm:t>
        <a:bodyPr/>
        <a:lstStyle/>
        <a:p>
          <a:endParaRPr lang="en-US"/>
        </a:p>
      </dgm:t>
    </dgm:pt>
    <dgm:pt modelId="{418FC3EA-925F-4E38-8AE5-6A798C6041E8}">
      <dgm:prSet/>
      <dgm:spPr/>
      <dgm:t>
        <a:bodyPr/>
        <a:lstStyle/>
        <a:p>
          <a:r>
            <a:rPr lang="en-US" dirty="0"/>
            <a:t>Misinterpretation of Ecosystem Function Energy imbalance may give false impressions of ecosystem productivity, stress, or water-use efficiency.</a:t>
          </a:r>
        </a:p>
      </dgm:t>
    </dgm:pt>
    <dgm:pt modelId="{68927DAF-2BB9-4F87-BABA-A3E23B6F58CB}" type="parTrans" cxnId="{363727B6-B64C-4A01-815A-1CEF822A80BB}">
      <dgm:prSet/>
      <dgm:spPr/>
      <dgm:t>
        <a:bodyPr/>
        <a:lstStyle/>
        <a:p>
          <a:endParaRPr lang="en-US"/>
        </a:p>
      </dgm:t>
    </dgm:pt>
    <dgm:pt modelId="{8ED73235-450D-4A4C-8A11-AE796FC240FF}" type="sibTrans" cxnId="{363727B6-B64C-4A01-815A-1CEF822A80BB}">
      <dgm:prSet phldrT="4" phldr="0"/>
      <dgm:spPr/>
      <dgm:t>
        <a:bodyPr/>
        <a:lstStyle/>
        <a:p>
          <a:endParaRPr lang="en-US"/>
        </a:p>
      </dgm:t>
    </dgm:pt>
    <dgm:pt modelId="{F1BE011D-D638-42AB-A3DC-2E74A088B89E}">
      <dgm:prSet/>
      <dgm:spPr/>
      <dgm:t>
        <a:bodyPr/>
        <a:lstStyle/>
        <a:p>
          <a:r>
            <a:rPr lang="en-US" dirty="0"/>
            <a:t>Difficulty in Comparing Sites or Years Without closure, comparing flux data across sites or seasons becomes problematic because you can't distinguish between true variation and instrumental or methodological errors.</a:t>
          </a:r>
        </a:p>
      </dgm:t>
    </dgm:pt>
    <dgm:pt modelId="{A0ADC9B1-97E3-4BDE-947E-F0068D7B4A98}" type="parTrans" cxnId="{E880D1D2-9C9E-45E1-8727-B846C97DB99D}">
      <dgm:prSet/>
      <dgm:spPr/>
      <dgm:t>
        <a:bodyPr/>
        <a:lstStyle/>
        <a:p>
          <a:endParaRPr lang="en-US"/>
        </a:p>
      </dgm:t>
    </dgm:pt>
    <dgm:pt modelId="{8C9F7DF0-CE92-42ED-85D6-FB099AD18BA3}" type="sibTrans" cxnId="{E880D1D2-9C9E-45E1-8727-B846C97DB99D}">
      <dgm:prSet phldrT="5" phldr="0"/>
      <dgm:spPr/>
      <dgm:t>
        <a:bodyPr/>
        <a:lstStyle/>
        <a:p>
          <a:endParaRPr lang="en-US"/>
        </a:p>
      </dgm:t>
    </dgm:pt>
    <dgm:pt modelId="{F79AF4D6-1EC6-4498-BB2B-59260AA7BF95}">
      <dgm:prSet/>
      <dgm:spPr/>
      <dgm:t>
        <a:bodyPr/>
        <a:lstStyle/>
        <a:p>
          <a:r>
            <a:rPr lang="en-US" dirty="0"/>
            <a:t>Data Correction Challenges Researchers often apply post-processing corrections (e.g., Bowen ratio energy balance closure, residual methods), which introduce assumptions and potential biases.</a:t>
          </a:r>
        </a:p>
      </dgm:t>
    </dgm:pt>
    <dgm:pt modelId="{B28D9AEA-5143-4C60-AC13-B747436F6EFB}" type="parTrans" cxnId="{737174E6-A8B4-42B4-9BC7-1FA59ED85A8A}">
      <dgm:prSet/>
      <dgm:spPr/>
      <dgm:t>
        <a:bodyPr/>
        <a:lstStyle/>
        <a:p>
          <a:endParaRPr lang="en-US"/>
        </a:p>
      </dgm:t>
    </dgm:pt>
    <dgm:pt modelId="{4F55234B-8388-41CD-93DB-2B4805A9A753}" type="sibTrans" cxnId="{737174E6-A8B4-42B4-9BC7-1FA59ED85A8A}">
      <dgm:prSet phldrT="6" phldr="0"/>
      <dgm:spPr/>
      <dgm:t>
        <a:bodyPr/>
        <a:lstStyle/>
        <a:p>
          <a:endParaRPr lang="en-US"/>
        </a:p>
      </dgm:t>
    </dgm:pt>
    <dgm:pt modelId="{3E07F117-D7EE-40E3-BD62-7A8DEB7BA462}" type="pres">
      <dgm:prSet presAssocID="{FD622AD8-2F27-4F75-9A5F-7C942E2AA47E}" presName="diagram" presStyleCnt="0">
        <dgm:presLayoutVars>
          <dgm:dir/>
          <dgm:resizeHandles val="exact"/>
        </dgm:presLayoutVars>
      </dgm:prSet>
      <dgm:spPr/>
    </dgm:pt>
    <dgm:pt modelId="{8D2F076F-46EB-4873-8A47-34D6FCC33446}" type="pres">
      <dgm:prSet presAssocID="{C3E68CC6-6F89-484A-9B1C-992E2397DC27}" presName="node" presStyleLbl="node1" presStyleIdx="0" presStyleCnt="6">
        <dgm:presLayoutVars>
          <dgm:bulletEnabled val="1"/>
        </dgm:presLayoutVars>
      </dgm:prSet>
      <dgm:spPr/>
    </dgm:pt>
    <dgm:pt modelId="{E5868BDD-9C68-4510-B91E-06412BA78519}" type="pres">
      <dgm:prSet presAssocID="{A7DA781D-14A8-4AA1-A0F8-0701BF6E164D}" presName="sibTrans" presStyleCnt="0"/>
      <dgm:spPr/>
    </dgm:pt>
    <dgm:pt modelId="{D9CEC753-1DED-446E-9415-82C7FB5E1B61}" type="pres">
      <dgm:prSet presAssocID="{75992472-B0E3-43DD-B256-76ADDC8B8A7A}" presName="node" presStyleLbl="node1" presStyleIdx="1" presStyleCnt="6">
        <dgm:presLayoutVars>
          <dgm:bulletEnabled val="1"/>
        </dgm:presLayoutVars>
      </dgm:prSet>
      <dgm:spPr/>
    </dgm:pt>
    <dgm:pt modelId="{71AA350F-ECB2-48F1-9AD9-9765762D84A7}" type="pres">
      <dgm:prSet presAssocID="{C0E03B60-448C-4F5D-AE17-595019075F61}" presName="sibTrans" presStyleCnt="0"/>
      <dgm:spPr/>
    </dgm:pt>
    <dgm:pt modelId="{0D6B84DB-C385-4708-B002-4906C131CA11}" type="pres">
      <dgm:prSet presAssocID="{F1F604B3-DF81-464D-A57E-0AC5432193CE}" presName="node" presStyleLbl="node1" presStyleIdx="2" presStyleCnt="6">
        <dgm:presLayoutVars>
          <dgm:bulletEnabled val="1"/>
        </dgm:presLayoutVars>
      </dgm:prSet>
      <dgm:spPr/>
    </dgm:pt>
    <dgm:pt modelId="{4C03ECF1-029D-4ED4-AD22-92660E787612}" type="pres">
      <dgm:prSet presAssocID="{09E64B28-003D-4C60-A4FB-2D6B376BB1F7}" presName="sibTrans" presStyleCnt="0"/>
      <dgm:spPr/>
    </dgm:pt>
    <dgm:pt modelId="{EB0C8B7E-F0F3-422D-993F-B2A7C2B0B794}" type="pres">
      <dgm:prSet presAssocID="{418FC3EA-925F-4E38-8AE5-6A798C6041E8}" presName="node" presStyleLbl="node1" presStyleIdx="3" presStyleCnt="6">
        <dgm:presLayoutVars>
          <dgm:bulletEnabled val="1"/>
        </dgm:presLayoutVars>
      </dgm:prSet>
      <dgm:spPr/>
    </dgm:pt>
    <dgm:pt modelId="{EE2154F5-FF0E-4C86-82EB-93F39409FB7C}" type="pres">
      <dgm:prSet presAssocID="{8ED73235-450D-4A4C-8A11-AE796FC240FF}" presName="sibTrans" presStyleCnt="0"/>
      <dgm:spPr/>
    </dgm:pt>
    <dgm:pt modelId="{12C54A4E-2ADC-4CBB-844A-3DD8643871AE}" type="pres">
      <dgm:prSet presAssocID="{F1BE011D-D638-42AB-A3DC-2E74A088B89E}" presName="node" presStyleLbl="node1" presStyleIdx="4" presStyleCnt="6">
        <dgm:presLayoutVars>
          <dgm:bulletEnabled val="1"/>
        </dgm:presLayoutVars>
      </dgm:prSet>
      <dgm:spPr/>
    </dgm:pt>
    <dgm:pt modelId="{0529B09D-9B43-4053-8A3D-28DD6C64DD9E}" type="pres">
      <dgm:prSet presAssocID="{8C9F7DF0-CE92-42ED-85D6-FB099AD18BA3}" presName="sibTrans" presStyleCnt="0"/>
      <dgm:spPr/>
    </dgm:pt>
    <dgm:pt modelId="{EC800DCB-0196-4379-9064-687C6B85F694}" type="pres">
      <dgm:prSet presAssocID="{F79AF4D6-1EC6-4498-BB2B-59260AA7BF95}" presName="node" presStyleLbl="node1" presStyleIdx="5" presStyleCnt="6">
        <dgm:presLayoutVars>
          <dgm:bulletEnabled val="1"/>
        </dgm:presLayoutVars>
      </dgm:prSet>
      <dgm:spPr/>
    </dgm:pt>
  </dgm:ptLst>
  <dgm:cxnLst>
    <dgm:cxn modelId="{E8E24A17-E640-4A20-923B-E7CF296F6CD3}" type="presOf" srcId="{F79AF4D6-1EC6-4498-BB2B-59260AA7BF95}" destId="{EC800DCB-0196-4379-9064-687C6B85F694}" srcOrd="0" destOrd="0" presId="urn:microsoft.com/office/officeart/2005/8/layout/default"/>
    <dgm:cxn modelId="{02A81C22-BC64-40CE-8936-CAE4ABB53A01}" type="presOf" srcId="{C3E68CC6-6F89-484A-9B1C-992E2397DC27}" destId="{8D2F076F-46EB-4873-8A47-34D6FCC33446}" srcOrd="0" destOrd="0" presId="urn:microsoft.com/office/officeart/2005/8/layout/default"/>
    <dgm:cxn modelId="{2B85843C-9635-47CF-A3E0-0CC0DC17798E}" type="presOf" srcId="{418FC3EA-925F-4E38-8AE5-6A798C6041E8}" destId="{EB0C8B7E-F0F3-422D-993F-B2A7C2B0B794}" srcOrd="0" destOrd="0" presId="urn:microsoft.com/office/officeart/2005/8/layout/default"/>
    <dgm:cxn modelId="{6339EA64-9DDC-444E-9F27-D363CC8285A5}" type="presOf" srcId="{75992472-B0E3-43DD-B256-76ADDC8B8A7A}" destId="{D9CEC753-1DED-446E-9415-82C7FB5E1B61}" srcOrd="0" destOrd="0" presId="urn:microsoft.com/office/officeart/2005/8/layout/default"/>
    <dgm:cxn modelId="{66141976-B361-4236-94D2-F811C7551E1B}" srcId="{FD622AD8-2F27-4F75-9A5F-7C942E2AA47E}" destId="{75992472-B0E3-43DD-B256-76ADDC8B8A7A}" srcOrd="1" destOrd="0" parTransId="{6EAEA0BA-24F1-4755-AB0F-4FBDEE27774A}" sibTransId="{C0E03B60-448C-4F5D-AE17-595019075F61}"/>
    <dgm:cxn modelId="{47E40397-0511-421F-BCB6-23BB2B006BC1}" srcId="{FD622AD8-2F27-4F75-9A5F-7C942E2AA47E}" destId="{C3E68CC6-6F89-484A-9B1C-992E2397DC27}" srcOrd="0" destOrd="0" parTransId="{89385B3C-5D1D-4FDF-B60E-B0518E647ACD}" sibTransId="{A7DA781D-14A8-4AA1-A0F8-0701BF6E164D}"/>
    <dgm:cxn modelId="{E86538AD-1888-43A7-A539-356A4AE6F345}" srcId="{FD622AD8-2F27-4F75-9A5F-7C942E2AA47E}" destId="{F1F604B3-DF81-464D-A57E-0AC5432193CE}" srcOrd="2" destOrd="0" parTransId="{17012FD5-F729-4DE2-BC39-12C90EF6C347}" sibTransId="{09E64B28-003D-4C60-A4FB-2D6B376BB1F7}"/>
    <dgm:cxn modelId="{3035DBB1-F6DF-4D5E-90DC-81528686DB16}" type="presOf" srcId="{F1BE011D-D638-42AB-A3DC-2E74A088B89E}" destId="{12C54A4E-2ADC-4CBB-844A-3DD8643871AE}" srcOrd="0" destOrd="0" presId="urn:microsoft.com/office/officeart/2005/8/layout/default"/>
    <dgm:cxn modelId="{363727B6-B64C-4A01-815A-1CEF822A80BB}" srcId="{FD622AD8-2F27-4F75-9A5F-7C942E2AA47E}" destId="{418FC3EA-925F-4E38-8AE5-6A798C6041E8}" srcOrd="3" destOrd="0" parTransId="{68927DAF-2BB9-4F87-BABA-A3E23B6F58CB}" sibTransId="{8ED73235-450D-4A4C-8A11-AE796FC240FF}"/>
    <dgm:cxn modelId="{BBCDFFC8-9FB1-4829-ACA9-9177572AC661}" type="presOf" srcId="{F1F604B3-DF81-464D-A57E-0AC5432193CE}" destId="{0D6B84DB-C385-4708-B002-4906C131CA11}" srcOrd="0" destOrd="0" presId="urn:microsoft.com/office/officeart/2005/8/layout/default"/>
    <dgm:cxn modelId="{AAD1EFCE-22EF-48BE-B022-63284A279EE5}" type="presOf" srcId="{FD622AD8-2F27-4F75-9A5F-7C942E2AA47E}" destId="{3E07F117-D7EE-40E3-BD62-7A8DEB7BA462}" srcOrd="0" destOrd="0" presId="urn:microsoft.com/office/officeart/2005/8/layout/default"/>
    <dgm:cxn modelId="{E880D1D2-9C9E-45E1-8727-B846C97DB99D}" srcId="{FD622AD8-2F27-4F75-9A5F-7C942E2AA47E}" destId="{F1BE011D-D638-42AB-A3DC-2E74A088B89E}" srcOrd="4" destOrd="0" parTransId="{A0ADC9B1-97E3-4BDE-947E-F0068D7B4A98}" sibTransId="{8C9F7DF0-CE92-42ED-85D6-FB099AD18BA3}"/>
    <dgm:cxn modelId="{737174E6-A8B4-42B4-9BC7-1FA59ED85A8A}" srcId="{FD622AD8-2F27-4F75-9A5F-7C942E2AA47E}" destId="{F79AF4D6-1EC6-4498-BB2B-59260AA7BF95}" srcOrd="5" destOrd="0" parTransId="{B28D9AEA-5143-4C60-AC13-B747436F6EFB}" sibTransId="{4F55234B-8388-41CD-93DB-2B4805A9A753}"/>
    <dgm:cxn modelId="{619AF212-B7B6-45E3-8A9C-10A5B785CA22}" type="presParOf" srcId="{3E07F117-D7EE-40E3-BD62-7A8DEB7BA462}" destId="{8D2F076F-46EB-4873-8A47-34D6FCC33446}" srcOrd="0" destOrd="0" presId="urn:microsoft.com/office/officeart/2005/8/layout/default"/>
    <dgm:cxn modelId="{BA8563BC-B9AA-4943-BD46-6883864D31A6}" type="presParOf" srcId="{3E07F117-D7EE-40E3-BD62-7A8DEB7BA462}" destId="{E5868BDD-9C68-4510-B91E-06412BA78519}" srcOrd="1" destOrd="0" presId="urn:microsoft.com/office/officeart/2005/8/layout/default"/>
    <dgm:cxn modelId="{EB7F59C8-F980-473B-BD58-02C9DF446362}" type="presParOf" srcId="{3E07F117-D7EE-40E3-BD62-7A8DEB7BA462}" destId="{D9CEC753-1DED-446E-9415-82C7FB5E1B61}" srcOrd="2" destOrd="0" presId="urn:microsoft.com/office/officeart/2005/8/layout/default"/>
    <dgm:cxn modelId="{5D93E7CF-E1D0-4016-BBCC-17BE9B1A96F2}" type="presParOf" srcId="{3E07F117-D7EE-40E3-BD62-7A8DEB7BA462}" destId="{71AA350F-ECB2-48F1-9AD9-9765762D84A7}" srcOrd="3" destOrd="0" presId="urn:microsoft.com/office/officeart/2005/8/layout/default"/>
    <dgm:cxn modelId="{E1F36F89-DC6F-461C-81A8-230A4983B8EF}" type="presParOf" srcId="{3E07F117-D7EE-40E3-BD62-7A8DEB7BA462}" destId="{0D6B84DB-C385-4708-B002-4906C131CA11}" srcOrd="4" destOrd="0" presId="urn:microsoft.com/office/officeart/2005/8/layout/default"/>
    <dgm:cxn modelId="{3A7DD000-D3C0-4B35-836A-86AC8BCBF605}" type="presParOf" srcId="{3E07F117-D7EE-40E3-BD62-7A8DEB7BA462}" destId="{4C03ECF1-029D-4ED4-AD22-92660E787612}" srcOrd="5" destOrd="0" presId="urn:microsoft.com/office/officeart/2005/8/layout/default"/>
    <dgm:cxn modelId="{9F9E40A7-D135-49AC-94CF-901FDE7377F2}" type="presParOf" srcId="{3E07F117-D7EE-40E3-BD62-7A8DEB7BA462}" destId="{EB0C8B7E-F0F3-422D-993F-B2A7C2B0B794}" srcOrd="6" destOrd="0" presId="urn:microsoft.com/office/officeart/2005/8/layout/default"/>
    <dgm:cxn modelId="{89FC5398-A8A8-44BE-BD5F-01A9C1CE8BFB}" type="presParOf" srcId="{3E07F117-D7EE-40E3-BD62-7A8DEB7BA462}" destId="{EE2154F5-FF0E-4C86-82EB-93F39409FB7C}" srcOrd="7" destOrd="0" presId="urn:microsoft.com/office/officeart/2005/8/layout/default"/>
    <dgm:cxn modelId="{435BB000-E604-4E1A-9A30-F4D3337554CA}" type="presParOf" srcId="{3E07F117-D7EE-40E3-BD62-7A8DEB7BA462}" destId="{12C54A4E-2ADC-4CBB-844A-3DD8643871AE}" srcOrd="8" destOrd="0" presId="urn:microsoft.com/office/officeart/2005/8/layout/default"/>
    <dgm:cxn modelId="{A31B0980-F2FC-4BA2-A295-CFB52335C26A}" type="presParOf" srcId="{3E07F117-D7EE-40E3-BD62-7A8DEB7BA462}" destId="{0529B09D-9B43-4053-8A3D-28DD6C64DD9E}" srcOrd="9" destOrd="0" presId="urn:microsoft.com/office/officeart/2005/8/layout/default"/>
    <dgm:cxn modelId="{E6CF68D4-5C8B-422F-A740-96F5A7264E61}" type="presParOf" srcId="{3E07F117-D7EE-40E3-BD62-7A8DEB7BA462}" destId="{EC800DCB-0196-4379-9064-687C6B85F694}"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EB4B19-D916-4683-B9A5-642C79A65221}"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925DC7BE-3555-4019-B952-6ECCA344DAC5}">
      <dgm:prSet/>
      <dgm:spPr/>
      <dgm:t>
        <a:bodyPr/>
        <a:lstStyle/>
        <a:p>
          <a:r>
            <a:rPr lang="en-US" b="0" i="0" baseline="0" dirty="0"/>
            <a:t>A review of studies at Ross Barnett Reservoir and Lake </a:t>
          </a:r>
          <a:r>
            <a:rPr lang="en-US" b="0" i="0" baseline="0" dirty="0" err="1"/>
            <a:t>Kuivajärvi</a:t>
          </a:r>
          <a:r>
            <a:rPr lang="en-US" b="0" i="0" baseline="0" dirty="0"/>
            <a:t> showed monthly energy balance closure ranging from 70% to 99%, with annual averages of 83% (2010) and 79% (2011). The effective transfer coefficients for heat aligned with previous lake studies, validating the use of bulk transfer models (Nordbo et al., 2011; Xiao et al., 2013).</a:t>
          </a:r>
          <a:endParaRPr lang="en-US" dirty="0"/>
        </a:p>
      </dgm:t>
    </dgm:pt>
    <dgm:pt modelId="{258797B1-9B05-46C5-A76F-A8B4178CF2D4}" type="parTrans" cxnId="{834698EF-427D-4738-AD28-11D01EC7CEAD}">
      <dgm:prSet/>
      <dgm:spPr/>
      <dgm:t>
        <a:bodyPr/>
        <a:lstStyle/>
        <a:p>
          <a:endParaRPr lang="en-US"/>
        </a:p>
      </dgm:t>
    </dgm:pt>
    <dgm:pt modelId="{9316A38C-A82C-4DF4-B27F-9B98341218A2}" type="sibTrans" cxnId="{834698EF-427D-4738-AD28-11D01EC7CEAD}">
      <dgm:prSet/>
      <dgm:spPr/>
      <dgm:t>
        <a:bodyPr/>
        <a:lstStyle/>
        <a:p>
          <a:endParaRPr lang="en-US"/>
        </a:p>
      </dgm:t>
    </dgm:pt>
    <dgm:pt modelId="{6F996B8B-575F-4BEE-8DBA-C2A0B7C3B421}">
      <dgm:prSet/>
      <dgm:spPr/>
      <dgm:t>
        <a:bodyPr/>
        <a:lstStyle/>
        <a:p>
          <a:r>
            <a:rPr lang="en-US" b="0" i="0" baseline="0" dirty="0"/>
            <a:t>S</a:t>
          </a:r>
          <a:r>
            <a:rPr lang="en-US" dirty="0"/>
            <a:t>tudy at Skukuza (Kruger National Park),show energy balance closure ranged around 80% across years, with better closure during wet seasons. For example, 2010/11 showed improved closure compared to 2008/09, indicating seasonal and interannual variability in energy partitioning.</a:t>
          </a:r>
        </a:p>
      </dgm:t>
    </dgm:pt>
    <dgm:pt modelId="{BA8ADB7F-2931-4AE7-864C-709D3DB728A3}" type="parTrans" cxnId="{FE0568E5-E085-4CDE-8435-FE0357AB3CA3}">
      <dgm:prSet/>
      <dgm:spPr/>
      <dgm:t>
        <a:bodyPr/>
        <a:lstStyle/>
        <a:p>
          <a:endParaRPr lang="en-US"/>
        </a:p>
      </dgm:t>
    </dgm:pt>
    <dgm:pt modelId="{F0386157-6CD3-4C48-94D7-C1BF5F905ED4}" type="sibTrans" cxnId="{FE0568E5-E085-4CDE-8435-FE0357AB3CA3}">
      <dgm:prSet/>
      <dgm:spPr/>
      <dgm:t>
        <a:bodyPr/>
        <a:lstStyle/>
        <a:p>
          <a:endParaRPr lang="en-US"/>
        </a:p>
      </dgm:t>
    </dgm:pt>
    <dgm:pt modelId="{FEE57A86-B4DD-4D63-B072-B8C29DE91166}">
      <dgm:prSet/>
      <dgm:spPr/>
      <dgm:t>
        <a:bodyPr/>
        <a:lstStyle/>
        <a:p>
          <a:r>
            <a:rPr lang="en-US" b="0" i="0" baseline="0"/>
            <a:t>Challenges were due to turbulence, sensor placement, and terrain.</a:t>
          </a:r>
          <a:endParaRPr lang="en-US"/>
        </a:p>
      </dgm:t>
    </dgm:pt>
    <dgm:pt modelId="{36CCBF77-CFF2-42BC-81BD-F65414D59432}" type="parTrans" cxnId="{875632F5-7C91-40F2-BEB3-4AFF6C66B858}">
      <dgm:prSet/>
      <dgm:spPr/>
      <dgm:t>
        <a:bodyPr/>
        <a:lstStyle/>
        <a:p>
          <a:endParaRPr lang="en-US"/>
        </a:p>
      </dgm:t>
    </dgm:pt>
    <dgm:pt modelId="{30075F4F-A3FE-4856-BD69-05AA91BD7D8D}" type="sibTrans" cxnId="{875632F5-7C91-40F2-BEB3-4AFF6C66B858}">
      <dgm:prSet/>
      <dgm:spPr/>
      <dgm:t>
        <a:bodyPr/>
        <a:lstStyle/>
        <a:p>
          <a:endParaRPr lang="en-US"/>
        </a:p>
      </dgm:t>
    </dgm:pt>
    <dgm:pt modelId="{11B67E38-0CF8-47AF-848D-0AB8C7175BF1}">
      <dgm:prSet/>
      <dgm:spPr/>
      <dgm:t>
        <a:bodyPr/>
        <a:lstStyle/>
        <a:p>
          <a:r>
            <a:rPr lang="en-US" b="0" i="0" baseline="0" dirty="0"/>
            <a:t>Suggestion is  integrating EC with remote sensing, upscaling and modeling.</a:t>
          </a:r>
          <a:endParaRPr lang="en-US" dirty="0"/>
        </a:p>
      </dgm:t>
    </dgm:pt>
    <dgm:pt modelId="{C7A5B592-7263-4C9C-8707-5FEC4928E752}" type="parTrans" cxnId="{191F927C-DB58-49EA-9214-C96AF9C6C141}">
      <dgm:prSet/>
      <dgm:spPr/>
      <dgm:t>
        <a:bodyPr/>
        <a:lstStyle/>
        <a:p>
          <a:endParaRPr lang="en-US"/>
        </a:p>
      </dgm:t>
    </dgm:pt>
    <dgm:pt modelId="{8FF345D4-EEA7-4568-B6CB-FBF373BDB970}" type="sibTrans" cxnId="{191F927C-DB58-49EA-9214-C96AF9C6C141}">
      <dgm:prSet/>
      <dgm:spPr/>
      <dgm:t>
        <a:bodyPr/>
        <a:lstStyle/>
        <a:p>
          <a:endParaRPr lang="en-US"/>
        </a:p>
      </dgm:t>
    </dgm:pt>
    <dgm:pt modelId="{AF9DB7D9-8739-443A-8710-37C2ACCF870D}" type="pres">
      <dgm:prSet presAssocID="{E2EB4B19-D916-4683-B9A5-642C79A65221}" presName="outerComposite" presStyleCnt="0">
        <dgm:presLayoutVars>
          <dgm:chMax val="5"/>
          <dgm:dir/>
          <dgm:resizeHandles val="exact"/>
        </dgm:presLayoutVars>
      </dgm:prSet>
      <dgm:spPr/>
    </dgm:pt>
    <dgm:pt modelId="{19F7E327-9ACB-4F0E-B457-84E8BBA79274}" type="pres">
      <dgm:prSet presAssocID="{E2EB4B19-D916-4683-B9A5-642C79A65221}" presName="dummyMaxCanvas" presStyleCnt="0">
        <dgm:presLayoutVars/>
      </dgm:prSet>
      <dgm:spPr/>
    </dgm:pt>
    <dgm:pt modelId="{9109D13B-772E-45C7-B53E-C3520C022110}" type="pres">
      <dgm:prSet presAssocID="{E2EB4B19-D916-4683-B9A5-642C79A65221}" presName="FourNodes_1" presStyleLbl="node1" presStyleIdx="0" presStyleCnt="4">
        <dgm:presLayoutVars>
          <dgm:bulletEnabled val="1"/>
        </dgm:presLayoutVars>
      </dgm:prSet>
      <dgm:spPr/>
    </dgm:pt>
    <dgm:pt modelId="{1146FA7F-10A8-4309-85E9-B181552AB858}" type="pres">
      <dgm:prSet presAssocID="{E2EB4B19-D916-4683-B9A5-642C79A65221}" presName="FourNodes_2" presStyleLbl="node1" presStyleIdx="1" presStyleCnt="4">
        <dgm:presLayoutVars>
          <dgm:bulletEnabled val="1"/>
        </dgm:presLayoutVars>
      </dgm:prSet>
      <dgm:spPr/>
    </dgm:pt>
    <dgm:pt modelId="{001365DA-96F2-4F6D-A860-3F56E6E93731}" type="pres">
      <dgm:prSet presAssocID="{E2EB4B19-D916-4683-B9A5-642C79A65221}" presName="FourNodes_3" presStyleLbl="node1" presStyleIdx="2" presStyleCnt="4">
        <dgm:presLayoutVars>
          <dgm:bulletEnabled val="1"/>
        </dgm:presLayoutVars>
      </dgm:prSet>
      <dgm:spPr/>
    </dgm:pt>
    <dgm:pt modelId="{E9C156D5-CF81-4086-B8B4-F7A2E624D073}" type="pres">
      <dgm:prSet presAssocID="{E2EB4B19-D916-4683-B9A5-642C79A65221}" presName="FourNodes_4" presStyleLbl="node1" presStyleIdx="3" presStyleCnt="4">
        <dgm:presLayoutVars>
          <dgm:bulletEnabled val="1"/>
        </dgm:presLayoutVars>
      </dgm:prSet>
      <dgm:spPr/>
    </dgm:pt>
    <dgm:pt modelId="{083E0D0F-4C82-49AD-A9A9-C5C8023327C9}" type="pres">
      <dgm:prSet presAssocID="{E2EB4B19-D916-4683-B9A5-642C79A65221}" presName="FourConn_1-2" presStyleLbl="fgAccFollowNode1" presStyleIdx="0" presStyleCnt="3">
        <dgm:presLayoutVars>
          <dgm:bulletEnabled val="1"/>
        </dgm:presLayoutVars>
      </dgm:prSet>
      <dgm:spPr/>
    </dgm:pt>
    <dgm:pt modelId="{D40DB849-F86E-42C2-8BE5-4CA890E3C3F6}" type="pres">
      <dgm:prSet presAssocID="{E2EB4B19-D916-4683-B9A5-642C79A65221}" presName="FourConn_2-3" presStyleLbl="fgAccFollowNode1" presStyleIdx="1" presStyleCnt="3">
        <dgm:presLayoutVars>
          <dgm:bulletEnabled val="1"/>
        </dgm:presLayoutVars>
      </dgm:prSet>
      <dgm:spPr/>
    </dgm:pt>
    <dgm:pt modelId="{49229B36-BC61-46DA-895D-82D9A592AEAF}" type="pres">
      <dgm:prSet presAssocID="{E2EB4B19-D916-4683-B9A5-642C79A65221}" presName="FourConn_3-4" presStyleLbl="fgAccFollowNode1" presStyleIdx="2" presStyleCnt="3">
        <dgm:presLayoutVars>
          <dgm:bulletEnabled val="1"/>
        </dgm:presLayoutVars>
      </dgm:prSet>
      <dgm:spPr/>
    </dgm:pt>
    <dgm:pt modelId="{96FD23B3-917E-40E8-8C0D-01615C1C67D6}" type="pres">
      <dgm:prSet presAssocID="{E2EB4B19-D916-4683-B9A5-642C79A65221}" presName="FourNodes_1_text" presStyleLbl="node1" presStyleIdx="3" presStyleCnt="4">
        <dgm:presLayoutVars>
          <dgm:bulletEnabled val="1"/>
        </dgm:presLayoutVars>
      </dgm:prSet>
      <dgm:spPr/>
    </dgm:pt>
    <dgm:pt modelId="{FD0D6832-0A15-4090-B4A0-2453D3F4D28D}" type="pres">
      <dgm:prSet presAssocID="{E2EB4B19-D916-4683-B9A5-642C79A65221}" presName="FourNodes_2_text" presStyleLbl="node1" presStyleIdx="3" presStyleCnt="4">
        <dgm:presLayoutVars>
          <dgm:bulletEnabled val="1"/>
        </dgm:presLayoutVars>
      </dgm:prSet>
      <dgm:spPr/>
    </dgm:pt>
    <dgm:pt modelId="{6CDF71EE-A8FA-43B9-A133-9391EE7EF2DF}" type="pres">
      <dgm:prSet presAssocID="{E2EB4B19-D916-4683-B9A5-642C79A65221}" presName="FourNodes_3_text" presStyleLbl="node1" presStyleIdx="3" presStyleCnt="4">
        <dgm:presLayoutVars>
          <dgm:bulletEnabled val="1"/>
        </dgm:presLayoutVars>
      </dgm:prSet>
      <dgm:spPr/>
    </dgm:pt>
    <dgm:pt modelId="{981DBF6A-88F6-4D39-AF6A-DF67FABF46E6}" type="pres">
      <dgm:prSet presAssocID="{E2EB4B19-D916-4683-B9A5-642C79A65221}" presName="FourNodes_4_text" presStyleLbl="node1" presStyleIdx="3" presStyleCnt="4">
        <dgm:presLayoutVars>
          <dgm:bulletEnabled val="1"/>
        </dgm:presLayoutVars>
      </dgm:prSet>
      <dgm:spPr/>
    </dgm:pt>
  </dgm:ptLst>
  <dgm:cxnLst>
    <dgm:cxn modelId="{330B3B0D-820A-4BA8-A539-741E9C502B46}" type="presOf" srcId="{9316A38C-A82C-4DF4-B27F-9B98341218A2}" destId="{083E0D0F-4C82-49AD-A9A9-C5C8023327C9}" srcOrd="0" destOrd="0" presId="urn:microsoft.com/office/officeart/2005/8/layout/vProcess5"/>
    <dgm:cxn modelId="{AD87F91C-50D8-425C-8F74-0C9BB85193C6}" type="presOf" srcId="{FEE57A86-B4DD-4D63-B072-B8C29DE91166}" destId="{6CDF71EE-A8FA-43B9-A133-9391EE7EF2DF}" srcOrd="1" destOrd="0" presId="urn:microsoft.com/office/officeart/2005/8/layout/vProcess5"/>
    <dgm:cxn modelId="{62B28B45-7467-4DC4-87BE-B14C918A4DF5}" type="presOf" srcId="{11B67E38-0CF8-47AF-848D-0AB8C7175BF1}" destId="{981DBF6A-88F6-4D39-AF6A-DF67FABF46E6}" srcOrd="1" destOrd="0" presId="urn:microsoft.com/office/officeart/2005/8/layout/vProcess5"/>
    <dgm:cxn modelId="{0057B745-E8F5-494C-BCE1-F4725AA5A0DA}" type="presOf" srcId="{FEE57A86-B4DD-4D63-B072-B8C29DE91166}" destId="{001365DA-96F2-4F6D-A860-3F56E6E93731}" srcOrd="0" destOrd="0" presId="urn:microsoft.com/office/officeart/2005/8/layout/vProcess5"/>
    <dgm:cxn modelId="{C39AE747-9CE8-43D9-AFD3-A41E60D5BCE7}" type="presOf" srcId="{30075F4F-A3FE-4856-BD69-05AA91BD7D8D}" destId="{49229B36-BC61-46DA-895D-82D9A592AEAF}" srcOrd="0" destOrd="0" presId="urn:microsoft.com/office/officeart/2005/8/layout/vProcess5"/>
    <dgm:cxn modelId="{F562D06A-81DC-47CB-BA63-932FA7CA13C2}" type="presOf" srcId="{F0386157-6CD3-4C48-94D7-C1BF5F905ED4}" destId="{D40DB849-F86E-42C2-8BE5-4CA890E3C3F6}" srcOrd="0" destOrd="0" presId="urn:microsoft.com/office/officeart/2005/8/layout/vProcess5"/>
    <dgm:cxn modelId="{191F927C-DB58-49EA-9214-C96AF9C6C141}" srcId="{E2EB4B19-D916-4683-B9A5-642C79A65221}" destId="{11B67E38-0CF8-47AF-848D-0AB8C7175BF1}" srcOrd="3" destOrd="0" parTransId="{C7A5B592-7263-4C9C-8707-5FEC4928E752}" sibTransId="{8FF345D4-EEA7-4568-B6CB-FBF373BDB970}"/>
    <dgm:cxn modelId="{87F85C90-CF14-45FE-8495-CFFDA228EC09}" type="presOf" srcId="{E2EB4B19-D916-4683-B9A5-642C79A65221}" destId="{AF9DB7D9-8739-443A-8710-37C2ACCF870D}" srcOrd="0" destOrd="0" presId="urn:microsoft.com/office/officeart/2005/8/layout/vProcess5"/>
    <dgm:cxn modelId="{42DB52B6-62DE-4D60-A35A-0D4FB5383B08}" type="presOf" srcId="{925DC7BE-3555-4019-B952-6ECCA344DAC5}" destId="{9109D13B-772E-45C7-B53E-C3520C022110}" srcOrd="0" destOrd="0" presId="urn:microsoft.com/office/officeart/2005/8/layout/vProcess5"/>
    <dgm:cxn modelId="{EA9221C4-F48D-448C-AF23-E7CF9B5DF11D}" type="presOf" srcId="{6F996B8B-575F-4BEE-8DBA-C2A0B7C3B421}" destId="{1146FA7F-10A8-4309-85E9-B181552AB858}" srcOrd="0" destOrd="0" presId="urn:microsoft.com/office/officeart/2005/8/layout/vProcess5"/>
    <dgm:cxn modelId="{2A5905D1-CFA1-46D4-B017-B730D1B6B53E}" type="presOf" srcId="{6F996B8B-575F-4BEE-8DBA-C2A0B7C3B421}" destId="{FD0D6832-0A15-4090-B4A0-2453D3F4D28D}" srcOrd="1" destOrd="0" presId="urn:microsoft.com/office/officeart/2005/8/layout/vProcess5"/>
    <dgm:cxn modelId="{FE0568E5-E085-4CDE-8435-FE0357AB3CA3}" srcId="{E2EB4B19-D916-4683-B9A5-642C79A65221}" destId="{6F996B8B-575F-4BEE-8DBA-C2A0B7C3B421}" srcOrd="1" destOrd="0" parTransId="{BA8ADB7F-2931-4AE7-864C-709D3DB728A3}" sibTransId="{F0386157-6CD3-4C48-94D7-C1BF5F905ED4}"/>
    <dgm:cxn modelId="{834698EF-427D-4738-AD28-11D01EC7CEAD}" srcId="{E2EB4B19-D916-4683-B9A5-642C79A65221}" destId="{925DC7BE-3555-4019-B952-6ECCA344DAC5}" srcOrd="0" destOrd="0" parTransId="{258797B1-9B05-46C5-A76F-A8B4178CF2D4}" sibTransId="{9316A38C-A82C-4DF4-B27F-9B98341218A2}"/>
    <dgm:cxn modelId="{5896FFF0-2B93-44DD-8265-0347B1673279}" type="presOf" srcId="{11B67E38-0CF8-47AF-848D-0AB8C7175BF1}" destId="{E9C156D5-CF81-4086-B8B4-F7A2E624D073}" srcOrd="0" destOrd="0" presId="urn:microsoft.com/office/officeart/2005/8/layout/vProcess5"/>
    <dgm:cxn modelId="{18BC23F5-722A-4759-A253-AACA1A75E83A}" type="presOf" srcId="{925DC7BE-3555-4019-B952-6ECCA344DAC5}" destId="{96FD23B3-917E-40E8-8C0D-01615C1C67D6}" srcOrd="1" destOrd="0" presId="urn:microsoft.com/office/officeart/2005/8/layout/vProcess5"/>
    <dgm:cxn modelId="{875632F5-7C91-40F2-BEB3-4AFF6C66B858}" srcId="{E2EB4B19-D916-4683-B9A5-642C79A65221}" destId="{FEE57A86-B4DD-4D63-B072-B8C29DE91166}" srcOrd="2" destOrd="0" parTransId="{36CCBF77-CFF2-42BC-81BD-F65414D59432}" sibTransId="{30075F4F-A3FE-4856-BD69-05AA91BD7D8D}"/>
    <dgm:cxn modelId="{C66E5CCB-35C9-40D2-81B0-65991A31D767}" type="presParOf" srcId="{AF9DB7D9-8739-443A-8710-37C2ACCF870D}" destId="{19F7E327-9ACB-4F0E-B457-84E8BBA79274}" srcOrd="0" destOrd="0" presId="urn:microsoft.com/office/officeart/2005/8/layout/vProcess5"/>
    <dgm:cxn modelId="{4ACA285C-CE3F-4822-9329-14EBC98DC481}" type="presParOf" srcId="{AF9DB7D9-8739-443A-8710-37C2ACCF870D}" destId="{9109D13B-772E-45C7-B53E-C3520C022110}" srcOrd="1" destOrd="0" presId="urn:microsoft.com/office/officeart/2005/8/layout/vProcess5"/>
    <dgm:cxn modelId="{46FF9B8C-F3E8-46F2-A933-AC924EB6A967}" type="presParOf" srcId="{AF9DB7D9-8739-443A-8710-37C2ACCF870D}" destId="{1146FA7F-10A8-4309-85E9-B181552AB858}" srcOrd="2" destOrd="0" presId="urn:microsoft.com/office/officeart/2005/8/layout/vProcess5"/>
    <dgm:cxn modelId="{1BECFF90-586B-4EE5-B5A8-F38788FCBAF7}" type="presParOf" srcId="{AF9DB7D9-8739-443A-8710-37C2ACCF870D}" destId="{001365DA-96F2-4F6D-A860-3F56E6E93731}" srcOrd="3" destOrd="0" presId="urn:microsoft.com/office/officeart/2005/8/layout/vProcess5"/>
    <dgm:cxn modelId="{E782A0C8-66DF-46C5-9D40-7B1838A873D1}" type="presParOf" srcId="{AF9DB7D9-8739-443A-8710-37C2ACCF870D}" destId="{E9C156D5-CF81-4086-B8B4-F7A2E624D073}" srcOrd="4" destOrd="0" presId="urn:microsoft.com/office/officeart/2005/8/layout/vProcess5"/>
    <dgm:cxn modelId="{11F17869-CF57-42D8-BAFF-B56C3EB97D33}" type="presParOf" srcId="{AF9DB7D9-8739-443A-8710-37C2ACCF870D}" destId="{083E0D0F-4C82-49AD-A9A9-C5C8023327C9}" srcOrd="5" destOrd="0" presId="urn:microsoft.com/office/officeart/2005/8/layout/vProcess5"/>
    <dgm:cxn modelId="{F1317CFE-CA89-40D9-9C92-4AE86AF8342A}" type="presParOf" srcId="{AF9DB7D9-8739-443A-8710-37C2ACCF870D}" destId="{D40DB849-F86E-42C2-8BE5-4CA890E3C3F6}" srcOrd="6" destOrd="0" presId="urn:microsoft.com/office/officeart/2005/8/layout/vProcess5"/>
    <dgm:cxn modelId="{2AF72801-CB8A-4C64-B014-5A9A53D97EE1}" type="presParOf" srcId="{AF9DB7D9-8739-443A-8710-37C2ACCF870D}" destId="{49229B36-BC61-46DA-895D-82D9A592AEAF}" srcOrd="7" destOrd="0" presId="urn:microsoft.com/office/officeart/2005/8/layout/vProcess5"/>
    <dgm:cxn modelId="{F2F95F97-8E0B-4A4C-9ABE-36CC11C8C438}" type="presParOf" srcId="{AF9DB7D9-8739-443A-8710-37C2ACCF870D}" destId="{96FD23B3-917E-40E8-8C0D-01615C1C67D6}" srcOrd="8" destOrd="0" presId="urn:microsoft.com/office/officeart/2005/8/layout/vProcess5"/>
    <dgm:cxn modelId="{76846099-56C1-4AF1-BA56-7F8D472550C1}" type="presParOf" srcId="{AF9DB7D9-8739-443A-8710-37C2ACCF870D}" destId="{FD0D6832-0A15-4090-B4A0-2453D3F4D28D}" srcOrd="9" destOrd="0" presId="urn:microsoft.com/office/officeart/2005/8/layout/vProcess5"/>
    <dgm:cxn modelId="{BEBEF67F-4637-4F48-952E-6FE825194BB2}" type="presParOf" srcId="{AF9DB7D9-8739-443A-8710-37C2ACCF870D}" destId="{6CDF71EE-A8FA-43B9-A133-9391EE7EF2DF}" srcOrd="10" destOrd="0" presId="urn:microsoft.com/office/officeart/2005/8/layout/vProcess5"/>
    <dgm:cxn modelId="{FCD0BA67-5499-4C9E-B4E5-F42FFE484994}" type="presParOf" srcId="{AF9DB7D9-8739-443A-8710-37C2ACCF870D}" destId="{981DBF6A-88F6-4D39-AF6A-DF67FABF46E6}"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0DAB6-B291-47B3-BB30-35A5186A1ABB}">
      <dsp:nvSpPr>
        <dsp:cNvPr id="0" name=""/>
        <dsp:cNvSpPr/>
      </dsp:nvSpPr>
      <dsp:spPr>
        <a:xfrm>
          <a:off x="0" y="531"/>
          <a:ext cx="5181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635BCA-7B41-4029-867D-2A2BE25DCE16}">
      <dsp:nvSpPr>
        <dsp:cNvPr id="0" name=""/>
        <dsp:cNvSpPr/>
      </dsp:nvSpPr>
      <dsp:spPr>
        <a:xfrm>
          <a:off x="0" y="531"/>
          <a:ext cx="5181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100000"/>
            </a:lnSpc>
            <a:spcBef>
              <a:spcPct val="0"/>
            </a:spcBef>
            <a:spcAft>
              <a:spcPct val="35000"/>
            </a:spcAft>
            <a:buNone/>
          </a:pPr>
          <a:r>
            <a:rPr lang="en-ZA" sz="2200" kern="1200"/>
            <a:t>Aim:</a:t>
          </a:r>
          <a:endParaRPr lang="en-US" sz="2200" kern="1200"/>
        </a:p>
      </dsp:txBody>
      <dsp:txXfrm>
        <a:off x="0" y="531"/>
        <a:ext cx="5181600" cy="870055"/>
      </dsp:txXfrm>
    </dsp:sp>
    <dsp:sp modelId="{774CD5B2-683D-4D5E-B022-FF33FA79A3C2}">
      <dsp:nvSpPr>
        <dsp:cNvPr id="0" name=""/>
        <dsp:cNvSpPr/>
      </dsp:nvSpPr>
      <dsp:spPr>
        <a:xfrm>
          <a:off x="0" y="870586"/>
          <a:ext cx="5181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2CE3CC-B1EB-4A4C-970C-6C018A7CBEE7}">
      <dsp:nvSpPr>
        <dsp:cNvPr id="0" name=""/>
        <dsp:cNvSpPr/>
      </dsp:nvSpPr>
      <dsp:spPr>
        <a:xfrm>
          <a:off x="0" y="870586"/>
          <a:ext cx="5181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100000"/>
            </a:lnSpc>
            <a:spcBef>
              <a:spcPct val="0"/>
            </a:spcBef>
            <a:spcAft>
              <a:spcPct val="35000"/>
            </a:spcAft>
            <a:buNone/>
          </a:pPr>
          <a:r>
            <a:rPr lang="en-ZA" sz="2200" kern="1200" dirty="0"/>
            <a:t>Analyze energy balance closure </a:t>
          </a:r>
          <a:endParaRPr lang="en-US" sz="2200" kern="1200" dirty="0"/>
        </a:p>
      </dsp:txBody>
      <dsp:txXfrm>
        <a:off x="0" y="870586"/>
        <a:ext cx="5181600" cy="870055"/>
      </dsp:txXfrm>
    </dsp:sp>
    <dsp:sp modelId="{9A1B32BC-783C-45C1-A7ED-39214ED51925}">
      <dsp:nvSpPr>
        <dsp:cNvPr id="0" name=""/>
        <dsp:cNvSpPr/>
      </dsp:nvSpPr>
      <dsp:spPr>
        <a:xfrm>
          <a:off x="0" y="1740641"/>
          <a:ext cx="5181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3CF498-599F-4FF6-BF42-1344061912ED}">
      <dsp:nvSpPr>
        <dsp:cNvPr id="0" name=""/>
        <dsp:cNvSpPr/>
      </dsp:nvSpPr>
      <dsp:spPr>
        <a:xfrm>
          <a:off x="0" y="1740641"/>
          <a:ext cx="5181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100000"/>
            </a:lnSpc>
            <a:spcBef>
              <a:spcPct val="0"/>
            </a:spcBef>
            <a:spcAft>
              <a:spcPct val="35000"/>
            </a:spcAft>
            <a:buNone/>
          </a:pPr>
          <a:r>
            <a:rPr lang="en-ZA" sz="2200" kern="1200"/>
            <a:t>Objectives:</a:t>
          </a:r>
          <a:endParaRPr lang="en-US" sz="2200" kern="1200"/>
        </a:p>
      </dsp:txBody>
      <dsp:txXfrm>
        <a:off x="0" y="1740641"/>
        <a:ext cx="5181600" cy="870055"/>
      </dsp:txXfrm>
    </dsp:sp>
    <dsp:sp modelId="{5EA955DC-4549-46AA-9BDD-EFCD7393ED06}">
      <dsp:nvSpPr>
        <dsp:cNvPr id="0" name=""/>
        <dsp:cNvSpPr/>
      </dsp:nvSpPr>
      <dsp:spPr>
        <a:xfrm>
          <a:off x="0" y="2610696"/>
          <a:ext cx="5181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5DD214-8288-4303-93CA-302E269F7BF4}">
      <dsp:nvSpPr>
        <dsp:cNvPr id="0" name=""/>
        <dsp:cNvSpPr/>
      </dsp:nvSpPr>
      <dsp:spPr>
        <a:xfrm>
          <a:off x="0" y="2610696"/>
          <a:ext cx="5181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100000"/>
            </a:lnSpc>
            <a:spcBef>
              <a:spcPct val="0"/>
            </a:spcBef>
            <a:spcAft>
              <a:spcPct val="35000"/>
            </a:spcAft>
            <a:buNone/>
          </a:pPr>
          <a:r>
            <a:rPr lang="en-ZA" sz="2200" kern="1200"/>
            <a:t>Evaluate closure using Rn - G = H + LE.</a:t>
          </a:r>
          <a:endParaRPr lang="en-US" sz="2200" kern="1200"/>
        </a:p>
      </dsp:txBody>
      <dsp:txXfrm>
        <a:off x="0" y="2610696"/>
        <a:ext cx="5181600" cy="870055"/>
      </dsp:txXfrm>
    </dsp:sp>
    <dsp:sp modelId="{6C50AE1A-7A36-4AEE-BED6-556ABE83A616}">
      <dsp:nvSpPr>
        <dsp:cNvPr id="0" name=""/>
        <dsp:cNvSpPr/>
      </dsp:nvSpPr>
      <dsp:spPr>
        <a:xfrm>
          <a:off x="0" y="3480751"/>
          <a:ext cx="5181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A827AF-F10A-4F89-B8C6-B9C9FDE6235E}">
      <dsp:nvSpPr>
        <dsp:cNvPr id="0" name=""/>
        <dsp:cNvSpPr/>
      </dsp:nvSpPr>
      <dsp:spPr>
        <a:xfrm>
          <a:off x="0" y="3480751"/>
          <a:ext cx="5181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100000"/>
            </a:lnSpc>
            <a:spcBef>
              <a:spcPct val="0"/>
            </a:spcBef>
            <a:spcAft>
              <a:spcPct val="35000"/>
            </a:spcAft>
            <a:buNone/>
          </a:pPr>
          <a:r>
            <a:rPr lang="en-ZA" sz="2200" kern="1200" dirty="0"/>
            <a:t>Identify drivers of imbalance energy interactions.</a:t>
          </a:r>
          <a:endParaRPr lang="en-US" sz="2200" kern="1200" dirty="0"/>
        </a:p>
      </dsp:txBody>
      <dsp:txXfrm>
        <a:off x="0" y="3480751"/>
        <a:ext cx="5181600" cy="8700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F076F-46EB-4873-8A47-34D6FCC33446}">
      <dsp:nvSpPr>
        <dsp:cNvPr id="0" name=""/>
        <dsp:cNvSpPr/>
      </dsp:nvSpPr>
      <dsp:spPr>
        <a:xfrm>
          <a:off x="0" y="39687"/>
          <a:ext cx="3286125" cy="19716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Inaccurate Flux Estimates Eddy covariance (EC) systems may underestimate latent and/or sensible heat fluxes, especially under complex terrain or atmospheric conditions.</a:t>
          </a:r>
        </a:p>
      </dsp:txBody>
      <dsp:txXfrm>
        <a:off x="0" y="39687"/>
        <a:ext cx="3286125" cy="1971675"/>
      </dsp:txXfrm>
    </dsp:sp>
    <dsp:sp modelId="{D9CEC753-1DED-446E-9415-82C7FB5E1B61}">
      <dsp:nvSpPr>
        <dsp:cNvPr id="0" name=""/>
        <dsp:cNvSpPr/>
      </dsp:nvSpPr>
      <dsp:spPr>
        <a:xfrm>
          <a:off x="3614737" y="39687"/>
          <a:ext cx="3286125" cy="197167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Uncertainty in Evapotranspiration (ET)Latent heat flux (𝐿𝐸) is used to estimate ET. If the energy balance doesn't close, ET estimates may be wrong, affecting water resource management and climate modeling.</a:t>
          </a:r>
        </a:p>
      </dsp:txBody>
      <dsp:txXfrm>
        <a:off x="3614737" y="39687"/>
        <a:ext cx="3286125" cy="1971675"/>
      </dsp:txXfrm>
    </dsp:sp>
    <dsp:sp modelId="{0D6B84DB-C385-4708-B002-4906C131CA11}">
      <dsp:nvSpPr>
        <dsp:cNvPr id="0" name=""/>
        <dsp:cNvSpPr/>
      </dsp:nvSpPr>
      <dsp:spPr>
        <a:xfrm>
          <a:off x="7229475" y="39687"/>
          <a:ext cx="3286125" cy="197167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Model Calibration Errors Land surface and climate models rely on accurate flux data. An unclosed energy balance can lead to biased model parameters or incorrect conclusions about surface processes.</a:t>
          </a:r>
        </a:p>
      </dsp:txBody>
      <dsp:txXfrm>
        <a:off x="7229475" y="39687"/>
        <a:ext cx="3286125" cy="1971675"/>
      </dsp:txXfrm>
    </dsp:sp>
    <dsp:sp modelId="{EB0C8B7E-F0F3-422D-993F-B2A7C2B0B794}">
      <dsp:nvSpPr>
        <dsp:cNvPr id="0" name=""/>
        <dsp:cNvSpPr/>
      </dsp:nvSpPr>
      <dsp:spPr>
        <a:xfrm>
          <a:off x="0" y="2339975"/>
          <a:ext cx="3286125" cy="197167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Misinterpretation of Ecosystem Function Energy imbalance may give false impressions of ecosystem productivity, stress, or water-use efficiency.</a:t>
          </a:r>
        </a:p>
      </dsp:txBody>
      <dsp:txXfrm>
        <a:off x="0" y="2339975"/>
        <a:ext cx="3286125" cy="1971675"/>
      </dsp:txXfrm>
    </dsp:sp>
    <dsp:sp modelId="{12C54A4E-2ADC-4CBB-844A-3DD8643871AE}">
      <dsp:nvSpPr>
        <dsp:cNvPr id="0" name=""/>
        <dsp:cNvSpPr/>
      </dsp:nvSpPr>
      <dsp:spPr>
        <a:xfrm>
          <a:off x="3614737" y="2339975"/>
          <a:ext cx="3286125" cy="197167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Difficulty in Comparing Sites or Years Without closure, comparing flux data across sites or seasons becomes problematic because you can't distinguish between true variation and instrumental or methodological errors.</a:t>
          </a:r>
        </a:p>
      </dsp:txBody>
      <dsp:txXfrm>
        <a:off x="3614737" y="2339975"/>
        <a:ext cx="3286125" cy="1971675"/>
      </dsp:txXfrm>
    </dsp:sp>
    <dsp:sp modelId="{EC800DCB-0196-4379-9064-687C6B85F694}">
      <dsp:nvSpPr>
        <dsp:cNvPr id="0" name=""/>
        <dsp:cNvSpPr/>
      </dsp:nvSpPr>
      <dsp:spPr>
        <a:xfrm>
          <a:off x="7229475" y="2339975"/>
          <a:ext cx="3286125" cy="19716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Data Correction Challenges Researchers often apply post-processing corrections (e.g., Bowen ratio energy balance closure, residual methods), which introduce assumptions and potential biases.</a:t>
          </a:r>
        </a:p>
      </dsp:txBody>
      <dsp:txXfrm>
        <a:off x="7229475" y="2339975"/>
        <a:ext cx="3286125" cy="1971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09D13B-772E-45C7-B53E-C3520C022110}">
      <dsp:nvSpPr>
        <dsp:cNvPr id="0" name=""/>
        <dsp:cNvSpPr/>
      </dsp:nvSpPr>
      <dsp:spPr>
        <a:xfrm>
          <a:off x="0" y="0"/>
          <a:ext cx="8412480" cy="957294"/>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baseline="0" dirty="0"/>
            <a:t>A review of studies at Ross Barnett Reservoir and Lake </a:t>
          </a:r>
          <a:r>
            <a:rPr lang="en-US" sz="1400" b="0" i="0" kern="1200" baseline="0" dirty="0" err="1"/>
            <a:t>Kuivajärvi</a:t>
          </a:r>
          <a:r>
            <a:rPr lang="en-US" sz="1400" b="0" i="0" kern="1200" baseline="0" dirty="0"/>
            <a:t> showed monthly energy balance closure ranging from 70% to 99%, with annual averages of 83% (2010) and 79% (2011). The effective transfer coefficients for heat aligned with previous lake studies, validating the use of bulk transfer models (Nordbo et al., 2011; Xiao et al., 2013).</a:t>
          </a:r>
          <a:endParaRPr lang="en-US" sz="1400" kern="1200" dirty="0"/>
        </a:p>
      </dsp:txBody>
      <dsp:txXfrm>
        <a:off x="28038" y="28038"/>
        <a:ext cx="7298593" cy="901218"/>
      </dsp:txXfrm>
    </dsp:sp>
    <dsp:sp modelId="{1146FA7F-10A8-4309-85E9-B181552AB858}">
      <dsp:nvSpPr>
        <dsp:cNvPr id="0" name=""/>
        <dsp:cNvSpPr/>
      </dsp:nvSpPr>
      <dsp:spPr>
        <a:xfrm>
          <a:off x="704545" y="1131347"/>
          <a:ext cx="8412480" cy="957294"/>
        </a:xfrm>
        <a:prstGeom prst="roundRect">
          <a:avLst>
            <a:gd name="adj" fmla="val 10000"/>
          </a:avLst>
        </a:prstGeom>
        <a:solidFill>
          <a:schemeClr val="accent5">
            <a:hueOff val="-4050717"/>
            <a:satOff val="-275"/>
            <a:lumOff val="65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baseline="0" dirty="0"/>
            <a:t>S</a:t>
          </a:r>
          <a:r>
            <a:rPr lang="en-US" sz="1400" kern="1200" dirty="0"/>
            <a:t>tudy at Skukuza (Kruger National Park),show energy balance closure ranged around 80% across years, with better closure during wet seasons. For example, 2010/11 showed improved closure compared to 2008/09, indicating seasonal and interannual variability in energy partitioning.</a:t>
          </a:r>
        </a:p>
      </dsp:txBody>
      <dsp:txXfrm>
        <a:off x="732583" y="1159385"/>
        <a:ext cx="7029617" cy="901218"/>
      </dsp:txXfrm>
    </dsp:sp>
    <dsp:sp modelId="{001365DA-96F2-4F6D-A860-3F56E6E93731}">
      <dsp:nvSpPr>
        <dsp:cNvPr id="0" name=""/>
        <dsp:cNvSpPr/>
      </dsp:nvSpPr>
      <dsp:spPr>
        <a:xfrm>
          <a:off x="1398574" y="2262695"/>
          <a:ext cx="8412480" cy="957294"/>
        </a:xfrm>
        <a:prstGeom prst="roundRect">
          <a:avLst>
            <a:gd name="adj" fmla="val 10000"/>
          </a:avLst>
        </a:prstGeom>
        <a:solidFill>
          <a:schemeClr val="accent5">
            <a:hueOff val="-8101434"/>
            <a:satOff val="-551"/>
            <a:lumOff val="13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baseline="0"/>
            <a:t>Challenges were due to turbulence, sensor placement, and terrain.</a:t>
          </a:r>
          <a:endParaRPr lang="en-US" sz="1400" kern="1200"/>
        </a:p>
      </dsp:txBody>
      <dsp:txXfrm>
        <a:off x="1426612" y="2290733"/>
        <a:ext cx="7040133" cy="901218"/>
      </dsp:txXfrm>
    </dsp:sp>
    <dsp:sp modelId="{E9C156D5-CF81-4086-B8B4-F7A2E624D073}">
      <dsp:nvSpPr>
        <dsp:cNvPr id="0" name=""/>
        <dsp:cNvSpPr/>
      </dsp:nvSpPr>
      <dsp:spPr>
        <a:xfrm>
          <a:off x="2103119" y="3394043"/>
          <a:ext cx="8412480" cy="957294"/>
        </a:xfrm>
        <a:prstGeom prst="roundRect">
          <a:avLst>
            <a:gd name="adj" fmla="val 10000"/>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baseline="0" dirty="0"/>
            <a:t>Suggestion is  integrating EC with remote sensing, upscaling and modeling.</a:t>
          </a:r>
          <a:endParaRPr lang="en-US" sz="1400" kern="1200" dirty="0"/>
        </a:p>
      </dsp:txBody>
      <dsp:txXfrm>
        <a:off x="2131157" y="3422081"/>
        <a:ext cx="7029617" cy="901218"/>
      </dsp:txXfrm>
    </dsp:sp>
    <dsp:sp modelId="{083E0D0F-4C82-49AD-A9A9-C5C8023327C9}">
      <dsp:nvSpPr>
        <dsp:cNvPr id="0" name=""/>
        <dsp:cNvSpPr/>
      </dsp:nvSpPr>
      <dsp:spPr>
        <a:xfrm>
          <a:off x="7790238" y="733200"/>
          <a:ext cx="622241" cy="622241"/>
        </a:xfrm>
        <a:prstGeom prst="downArrow">
          <a:avLst>
            <a:gd name="adj1" fmla="val 55000"/>
            <a:gd name="adj2" fmla="val 45000"/>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930242" y="733200"/>
        <a:ext cx="342233" cy="468236"/>
      </dsp:txXfrm>
    </dsp:sp>
    <dsp:sp modelId="{D40DB849-F86E-42C2-8BE5-4CA890E3C3F6}">
      <dsp:nvSpPr>
        <dsp:cNvPr id="0" name=""/>
        <dsp:cNvSpPr/>
      </dsp:nvSpPr>
      <dsp:spPr>
        <a:xfrm>
          <a:off x="8494783" y="1864548"/>
          <a:ext cx="622241" cy="622241"/>
        </a:xfrm>
        <a:prstGeom prst="downArrow">
          <a:avLst>
            <a:gd name="adj1" fmla="val 55000"/>
            <a:gd name="adj2" fmla="val 45000"/>
          </a:avLst>
        </a:prstGeom>
        <a:solidFill>
          <a:schemeClr val="accent5">
            <a:tint val="40000"/>
            <a:alpha val="90000"/>
            <a:hueOff val="-5972333"/>
            <a:satOff val="1333"/>
            <a:lumOff val="20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634787" y="1864548"/>
        <a:ext cx="342233" cy="468236"/>
      </dsp:txXfrm>
    </dsp:sp>
    <dsp:sp modelId="{49229B36-BC61-46DA-895D-82D9A592AEAF}">
      <dsp:nvSpPr>
        <dsp:cNvPr id="0" name=""/>
        <dsp:cNvSpPr/>
      </dsp:nvSpPr>
      <dsp:spPr>
        <a:xfrm>
          <a:off x="9188813" y="2995896"/>
          <a:ext cx="622241" cy="622241"/>
        </a:xfrm>
        <a:prstGeom prst="downArrow">
          <a:avLst>
            <a:gd name="adj1" fmla="val 55000"/>
            <a:gd name="adj2" fmla="val 45000"/>
          </a:avLst>
        </a:prstGeom>
        <a:solidFill>
          <a:schemeClr val="accent5">
            <a:tint val="40000"/>
            <a:alpha val="90000"/>
            <a:hueOff val="-11944666"/>
            <a:satOff val="2667"/>
            <a:lumOff val="401"/>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9328817" y="2995896"/>
        <a:ext cx="342233" cy="46823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D4AAA-1F8F-B327-057C-C13B87EFEA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009AB9D4-90F9-3600-E3BE-9333CD7BDA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E03F451D-5965-C185-05E0-5777E3B20B1F}"/>
              </a:ext>
            </a:extLst>
          </p:cNvPr>
          <p:cNvSpPr>
            <a:spLocks noGrp="1"/>
          </p:cNvSpPr>
          <p:nvPr>
            <p:ph type="dt" sz="half" idx="10"/>
          </p:nvPr>
        </p:nvSpPr>
        <p:spPr/>
        <p:txBody>
          <a:bodyPr/>
          <a:lstStyle/>
          <a:p>
            <a:fld id="{434172AE-C228-4149-9765-53F198524A83}" type="datetimeFigureOut">
              <a:rPr lang="en-ZA" smtClean="0"/>
              <a:t>2025/07/08</a:t>
            </a:fld>
            <a:endParaRPr lang="en-ZA"/>
          </a:p>
        </p:txBody>
      </p:sp>
      <p:sp>
        <p:nvSpPr>
          <p:cNvPr id="5" name="Footer Placeholder 4">
            <a:extLst>
              <a:ext uri="{FF2B5EF4-FFF2-40B4-BE49-F238E27FC236}">
                <a16:creationId xmlns:a16="http://schemas.microsoft.com/office/drawing/2014/main" id="{8320A052-8561-C1E8-B204-F8E55D7EA82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71C5192-A0DA-8723-25FD-6FB206A774F4}"/>
              </a:ext>
            </a:extLst>
          </p:cNvPr>
          <p:cNvSpPr>
            <a:spLocks noGrp="1"/>
          </p:cNvSpPr>
          <p:nvPr>
            <p:ph type="sldNum" sz="quarter" idx="12"/>
          </p:nvPr>
        </p:nvSpPr>
        <p:spPr/>
        <p:txBody>
          <a:bodyPr/>
          <a:lstStyle/>
          <a:p>
            <a:fld id="{1DE746D9-1424-457B-8665-1F52E4B83965}" type="slidenum">
              <a:rPr lang="en-ZA" smtClean="0"/>
              <a:t>‹#›</a:t>
            </a:fld>
            <a:endParaRPr lang="en-ZA"/>
          </a:p>
        </p:txBody>
      </p:sp>
    </p:spTree>
    <p:extLst>
      <p:ext uri="{BB962C8B-B14F-4D97-AF65-F5344CB8AC3E}">
        <p14:creationId xmlns:p14="http://schemas.microsoft.com/office/powerpoint/2010/main" val="1724156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E092A-3F5E-4010-EAC0-4A457850FA75}"/>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5F923BC5-B4D0-ECAD-4188-8536B1450A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D297BDF7-580C-21CA-1094-F945784B8DB4}"/>
              </a:ext>
            </a:extLst>
          </p:cNvPr>
          <p:cNvSpPr>
            <a:spLocks noGrp="1"/>
          </p:cNvSpPr>
          <p:nvPr>
            <p:ph type="dt" sz="half" idx="10"/>
          </p:nvPr>
        </p:nvSpPr>
        <p:spPr/>
        <p:txBody>
          <a:bodyPr/>
          <a:lstStyle/>
          <a:p>
            <a:fld id="{434172AE-C228-4149-9765-53F198524A83}" type="datetimeFigureOut">
              <a:rPr lang="en-ZA" smtClean="0"/>
              <a:t>2025/07/08</a:t>
            </a:fld>
            <a:endParaRPr lang="en-ZA"/>
          </a:p>
        </p:txBody>
      </p:sp>
      <p:sp>
        <p:nvSpPr>
          <p:cNvPr id="5" name="Footer Placeholder 4">
            <a:extLst>
              <a:ext uri="{FF2B5EF4-FFF2-40B4-BE49-F238E27FC236}">
                <a16:creationId xmlns:a16="http://schemas.microsoft.com/office/drawing/2014/main" id="{D784C734-3DAE-7116-E00E-76EF3A46EF0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FFFE0D07-4197-6CFF-D525-F8C7FAC401BD}"/>
              </a:ext>
            </a:extLst>
          </p:cNvPr>
          <p:cNvSpPr>
            <a:spLocks noGrp="1"/>
          </p:cNvSpPr>
          <p:nvPr>
            <p:ph type="sldNum" sz="quarter" idx="12"/>
          </p:nvPr>
        </p:nvSpPr>
        <p:spPr/>
        <p:txBody>
          <a:bodyPr/>
          <a:lstStyle/>
          <a:p>
            <a:fld id="{1DE746D9-1424-457B-8665-1F52E4B83965}" type="slidenum">
              <a:rPr lang="en-ZA" smtClean="0"/>
              <a:t>‹#›</a:t>
            </a:fld>
            <a:endParaRPr lang="en-ZA"/>
          </a:p>
        </p:txBody>
      </p:sp>
    </p:spTree>
    <p:extLst>
      <p:ext uri="{BB962C8B-B14F-4D97-AF65-F5344CB8AC3E}">
        <p14:creationId xmlns:p14="http://schemas.microsoft.com/office/powerpoint/2010/main" val="2388804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28B4CE-3A36-9AAC-3D1E-FBB2ECE6EF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0CCA3CB-31DE-D307-E75D-8692B54D13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877E57F-C799-ABC9-58B7-C4C91EDE38A4}"/>
              </a:ext>
            </a:extLst>
          </p:cNvPr>
          <p:cNvSpPr>
            <a:spLocks noGrp="1"/>
          </p:cNvSpPr>
          <p:nvPr>
            <p:ph type="dt" sz="half" idx="10"/>
          </p:nvPr>
        </p:nvSpPr>
        <p:spPr/>
        <p:txBody>
          <a:bodyPr/>
          <a:lstStyle/>
          <a:p>
            <a:fld id="{434172AE-C228-4149-9765-53F198524A83}" type="datetimeFigureOut">
              <a:rPr lang="en-ZA" smtClean="0"/>
              <a:t>2025/07/08</a:t>
            </a:fld>
            <a:endParaRPr lang="en-ZA"/>
          </a:p>
        </p:txBody>
      </p:sp>
      <p:sp>
        <p:nvSpPr>
          <p:cNvPr id="5" name="Footer Placeholder 4">
            <a:extLst>
              <a:ext uri="{FF2B5EF4-FFF2-40B4-BE49-F238E27FC236}">
                <a16:creationId xmlns:a16="http://schemas.microsoft.com/office/drawing/2014/main" id="{3342A472-0046-E58A-415C-1FAD1B19009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5B22822-1183-42F8-8379-EADA1E649A29}"/>
              </a:ext>
            </a:extLst>
          </p:cNvPr>
          <p:cNvSpPr>
            <a:spLocks noGrp="1"/>
          </p:cNvSpPr>
          <p:nvPr>
            <p:ph type="sldNum" sz="quarter" idx="12"/>
          </p:nvPr>
        </p:nvSpPr>
        <p:spPr/>
        <p:txBody>
          <a:bodyPr/>
          <a:lstStyle/>
          <a:p>
            <a:fld id="{1DE746D9-1424-457B-8665-1F52E4B83965}" type="slidenum">
              <a:rPr lang="en-ZA" smtClean="0"/>
              <a:t>‹#›</a:t>
            </a:fld>
            <a:endParaRPr lang="en-ZA"/>
          </a:p>
        </p:txBody>
      </p:sp>
    </p:spTree>
    <p:extLst>
      <p:ext uri="{BB962C8B-B14F-4D97-AF65-F5344CB8AC3E}">
        <p14:creationId xmlns:p14="http://schemas.microsoft.com/office/powerpoint/2010/main" val="2134736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41FB4-04F8-42C8-25F6-8620D11579B5}"/>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51D610D-A85E-F3E4-CA55-708FF36309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1D0AB4F-FF38-12B7-5330-AD5AFF1A8998}"/>
              </a:ext>
            </a:extLst>
          </p:cNvPr>
          <p:cNvSpPr>
            <a:spLocks noGrp="1"/>
          </p:cNvSpPr>
          <p:nvPr>
            <p:ph type="dt" sz="half" idx="10"/>
          </p:nvPr>
        </p:nvSpPr>
        <p:spPr/>
        <p:txBody>
          <a:bodyPr/>
          <a:lstStyle/>
          <a:p>
            <a:fld id="{434172AE-C228-4149-9765-53F198524A83}" type="datetimeFigureOut">
              <a:rPr lang="en-ZA" smtClean="0"/>
              <a:t>2025/07/08</a:t>
            </a:fld>
            <a:endParaRPr lang="en-ZA"/>
          </a:p>
        </p:txBody>
      </p:sp>
      <p:sp>
        <p:nvSpPr>
          <p:cNvPr id="5" name="Footer Placeholder 4">
            <a:extLst>
              <a:ext uri="{FF2B5EF4-FFF2-40B4-BE49-F238E27FC236}">
                <a16:creationId xmlns:a16="http://schemas.microsoft.com/office/drawing/2014/main" id="{C48185AB-3C18-9A11-C287-D3FF86E2CA7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FBA96640-353A-BF11-71F3-935C06B13044}"/>
              </a:ext>
            </a:extLst>
          </p:cNvPr>
          <p:cNvSpPr>
            <a:spLocks noGrp="1"/>
          </p:cNvSpPr>
          <p:nvPr>
            <p:ph type="sldNum" sz="quarter" idx="12"/>
          </p:nvPr>
        </p:nvSpPr>
        <p:spPr/>
        <p:txBody>
          <a:bodyPr/>
          <a:lstStyle/>
          <a:p>
            <a:fld id="{1DE746D9-1424-457B-8665-1F52E4B83965}" type="slidenum">
              <a:rPr lang="en-ZA" smtClean="0"/>
              <a:t>‹#›</a:t>
            </a:fld>
            <a:endParaRPr lang="en-ZA"/>
          </a:p>
        </p:txBody>
      </p:sp>
    </p:spTree>
    <p:extLst>
      <p:ext uri="{BB962C8B-B14F-4D97-AF65-F5344CB8AC3E}">
        <p14:creationId xmlns:p14="http://schemas.microsoft.com/office/powerpoint/2010/main" val="3017251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FA25C-FFF3-C200-9186-062E1C29EC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2DA9F58E-FC01-312D-66F2-944E307A109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825CC9-5FC7-3CE4-6DFE-1523659D7431}"/>
              </a:ext>
            </a:extLst>
          </p:cNvPr>
          <p:cNvSpPr>
            <a:spLocks noGrp="1"/>
          </p:cNvSpPr>
          <p:nvPr>
            <p:ph type="dt" sz="half" idx="10"/>
          </p:nvPr>
        </p:nvSpPr>
        <p:spPr/>
        <p:txBody>
          <a:bodyPr/>
          <a:lstStyle/>
          <a:p>
            <a:fld id="{434172AE-C228-4149-9765-53F198524A83}" type="datetimeFigureOut">
              <a:rPr lang="en-ZA" smtClean="0"/>
              <a:t>2025/07/08</a:t>
            </a:fld>
            <a:endParaRPr lang="en-ZA"/>
          </a:p>
        </p:txBody>
      </p:sp>
      <p:sp>
        <p:nvSpPr>
          <p:cNvPr id="5" name="Footer Placeholder 4">
            <a:extLst>
              <a:ext uri="{FF2B5EF4-FFF2-40B4-BE49-F238E27FC236}">
                <a16:creationId xmlns:a16="http://schemas.microsoft.com/office/drawing/2014/main" id="{5E8C87DA-E926-3895-A45D-D4F7C13C391C}"/>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C7A5FF3-2945-95E8-F1DD-F181E9D83969}"/>
              </a:ext>
            </a:extLst>
          </p:cNvPr>
          <p:cNvSpPr>
            <a:spLocks noGrp="1"/>
          </p:cNvSpPr>
          <p:nvPr>
            <p:ph type="sldNum" sz="quarter" idx="12"/>
          </p:nvPr>
        </p:nvSpPr>
        <p:spPr/>
        <p:txBody>
          <a:bodyPr/>
          <a:lstStyle/>
          <a:p>
            <a:fld id="{1DE746D9-1424-457B-8665-1F52E4B83965}" type="slidenum">
              <a:rPr lang="en-ZA" smtClean="0"/>
              <a:t>‹#›</a:t>
            </a:fld>
            <a:endParaRPr lang="en-ZA"/>
          </a:p>
        </p:txBody>
      </p:sp>
    </p:spTree>
    <p:extLst>
      <p:ext uri="{BB962C8B-B14F-4D97-AF65-F5344CB8AC3E}">
        <p14:creationId xmlns:p14="http://schemas.microsoft.com/office/powerpoint/2010/main" val="3125621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5EF0B-0180-5BC5-BFBF-5D9B5EC3727A}"/>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7599D6A8-4A7B-FFEE-F2D2-F34D160EC7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00F4D6F7-9ADD-4521-BE01-1532FBB6D0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9A592762-ED62-D5A7-B91A-133A2E1A99DB}"/>
              </a:ext>
            </a:extLst>
          </p:cNvPr>
          <p:cNvSpPr>
            <a:spLocks noGrp="1"/>
          </p:cNvSpPr>
          <p:nvPr>
            <p:ph type="dt" sz="half" idx="10"/>
          </p:nvPr>
        </p:nvSpPr>
        <p:spPr/>
        <p:txBody>
          <a:bodyPr/>
          <a:lstStyle/>
          <a:p>
            <a:fld id="{434172AE-C228-4149-9765-53F198524A83}" type="datetimeFigureOut">
              <a:rPr lang="en-ZA" smtClean="0"/>
              <a:t>2025/07/08</a:t>
            </a:fld>
            <a:endParaRPr lang="en-ZA"/>
          </a:p>
        </p:txBody>
      </p:sp>
      <p:sp>
        <p:nvSpPr>
          <p:cNvPr id="6" name="Footer Placeholder 5">
            <a:extLst>
              <a:ext uri="{FF2B5EF4-FFF2-40B4-BE49-F238E27FC236}">
                <a16:creationId xmlns:a16="http://schemas.microsoft.com/office/drawing/2014/main" id="{7991DB3E-F44E-0133-A6D2-11A9A81D73E0}"/>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DB04CFFA-2B89-DDDA-0B80-54DA38F569E7}"/>
              </a:ext>
            </a:extLst>
          </p:cNvPr>
          <p:cNvSpPr>
            <a:spLocks noGrp="1"/>
          </p:cNvSpPr>
          <p:nvPr>
            <p:ph type="sldNum" sz="quarter" idx="12"/>
          </p:nvPr>
        </p:nvSpPr>
        <p:spPr/>
        <p:txBody>
          <a:bodyPr/>
          <a:lstStyle/>
          <a:p>
            <a:fld id="{1DE746D9-1424-457B-8665-1F52E4B83965}" type="slidenum">
              <a:rPr lang="en-ZA" smtClean="0"/>
              <a:t>‹#›</a:t>
            </a:fld>
            <a:endParaRPr lang="en-ZA"/>
          </a:p>
        </p:txBody>
      </p:sp>
    </p:spTree>
    <p:extLst>
      <p:ext uri="{BB962C8B-B14F-4D97-AF65-F5344CB8AC3E}">
        <p14:creationId xmlns:p14="http://schemas.microsoft.com/office/powerpoint/2010/main" val="3612832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5908F-AFF6-587B-4412-81A4AF21441E}"/>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AB7F6DFB-DDC5-07F1-810E-1A5C614849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70B6CB-31BD-E00F-9B1C-3CA0633FF1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91C88A22-D778-2D1B-D0BD-C922F8B25C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104C6F-7950-7326-049B-192B272197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F25C54F7-8C04-C55A-25C1-83CB874C9691}"/>
              </a:ext>
            </a:extLst>
          </p:cNvPr>
          <p:cNvSpPr>
            <a:spLocks noGrp="1"/>
          </p:cNvSpPr>
          <p:nvPr>
            <p:ph type="dt" sz="half" idx="10"/>
          </p:nvPr>
        </p:nvSpPr>
        <p:spPr/>
        <p:txBody>
          <a:bodyPr/>
          <a:lstStyle/>
          <a:p>
            <a:fld id="{434172AE-C228-4149-9765-53F198524A83}" type="datetimeFigureOut">
              <a:rPr lang="en-ZA" smtClean="0"/>
              <a:t>2025/07/08</a:t>
            </a:fld>
            <a:endParaRPr lang="en-ZA"/>
          </a:p>
        </p:txBody>
      </p:sp>
      <p:sp>
        <p:nvSpPr>
          <p:cNvPr id="8" name="Footer Placeholder 7">
            <a:extLst>
              <a:ext uri="{FF2B5EF4-FFF2-40B4-BE49-F238E27FC236}">
                <a16:creationId xmlns:a16="http://schemas.microsoft.com/office/drawing/2014/main" id="{AF10C670-8118-610B-2BAF-31DEAEB007EC}"/>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22B3046D-4F24-EB76-6F25-4EFFD1C5EF2D}"/>
              </a:ext>
            </a:extLst>
          </p:cNvPr>
          <p:cNvSpPr>
            <a:spLocks noGrp="1"/>
          </p:cNvSpPr>
          <p:nvPr>
            <p:ph type="sldNum" sz="quarter" idx="12"/>
          </p:nvPr>
        </p:nvSpPr>
        <p:spPr/>
        <p:txBody>
          <a:bodyPr/>
          <a:lstStyle/>
          <a:p>
            <a:fld id="{1DE746D9-1424-457B-8665-1F52E4B83965}" type="slidenum">
              <a:rPr lang="en-ZA" smtClean="0"/>
              <a:t>‹#›</a:t>
            </a:fld>
            <a:endParaRPr lang="en-ZA"/>
          </a:p>
        </p:txBody>
      </p:sp>
    </p:spTree>
    <p:extLst>
      <p:ext uri="{BB962C8B-B14F-4D97-AF65-F5344CB8AC3E}">
        <p14:creationId xmlns:p14="http://schemas.microsoft.com/office/powerpoint/2010/main" val="4253404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2D37D-33A2-7167-49C7-DA38C6937105}"/>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7873D2FA-F130-8F1B-04DA-08C122700BCE}"/>
              </a:ext>
            </a:extLst>
          </p:cNvPr>
          <p:cNvSpPr>
            <a:spLocks noGrp="1"/>
          </p:cNvSpPr>
          <p:nvPr>
            <p:ph type="dt" sz="half" idx="10"/>
          </p:nvPr>
        </p:nvSpPr>
        <p:spPr/>
        <p:txBody>
          <a:bodyPr/>
          <a:lstStyle/>
          <a:p>
            <a:fld id="{434172AE-C228-4149-9765-53F198524A83}" type="datetimeFigureOut">
              <a:rPr lang="en-ZA" smtClean="0"/>
              <a:t>2025/07/08</a:t>
            </a:fld>
            <a:endParaRPr lang="en-ZA"/>
          </a:p>
        </p:txBody>
      </p:sp>
      <p:sp>
        <p:nvSpPr>
          <p:cNvPr id="4" name="Footer Placeholder 3">
            <a:extLst>
              <a:ext uri="{FF2B5EF4-FFF2-40B4-BE49-F238E27FC236}">
                <a16:creationId xmlns:a16="http://schemas.microsoft.com/office/drawing/2014/main" id="{B12B95C8-D7C9-F5F7-16B9-4FA180A1E5BA}"/>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B5CDFED8-EFCC-BA44-5924-66343460AE9C}"/>
              </a:ext>
            </a:extLst>
          </p:cNvPr>
          <p:cNvSpPr>
            <a:spLocks noGrp="1"/>
          </p:cNvSpPr>
          <p:nvPr>
            <p:ph type="sldNum" sz="quarter" idx="12"/>
          </p:nvPr>
        </p:nvSpPr>
        <p:spPr/>
        <p:txBody>
          <a:bodyPr/>
          <a:lstStyle/>
          <a:p>
            <a:fld id="{1DE746D9-1424-457B-8665-1F52E4B83965}" type="slidenum">
              <a:rPr lang="en-ZA" smtClean="0"/>
              <a:t>‹#›</a:t>
            </a:fld>
            <a:endParaRPr lang="en-ZA"/>
          </a:p>
        </p:txBody>
      </p:sp>
    </p:spTree>
    <p:extLst>
      <p:ext uri="{BB962C8B-B14F-4D97-AF65-F5344CB8AC3E}">
        <p14:creationId xmlns:p14="http://schemas.microsoft.com/office/powerpoint/2010/main" val="2307003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A19521-A734-9021-7204-BFB8D6855128}"/>
              </a:ext>
            </a:extLst>
          </p:cNvPr>
          <p:cNvSpPr>
            <a:spLocks noGrp="1"/>
          </p:cNvSpPr>
          <p:nvPr>
            <p:ph type="dt" sz="half" idx="10"/>
          </p:nvPr>
        </p:nvSpPr>
        <p:spPr/>
        <p:txBody>
          <a:bodyPr/>
          <a:lstStyle/>
          <a:p>
            <a:fld id="{434172AE-C228-4149-9765-53F198524A83}" type="datetimeFigureOut">
              <a:rPr lang="en-ZA" smtClean="0"/>
              <a:t>2025/07/08</a:t>
            </a:fld>
            <a:endParaRPr lang="en-ZA"/>
          </a:p>
        </p:txBody>
      </p:sp>
      <p:sp>
        <p:nvSpPr>
          <p:cNvPr id="3" name="Footer Placeholder 2">
            <a:extLst>
              <a:ext uri="{FF2B5EF4-FFF2-40B4-BE49-F238E27FC236}">
                <a16:creationId xmlns:a16="http://schemas.microsoft.com/office/drawing/2014/main" id="{2B544E12-D6F7-3EFC-3BD2-B0C8DE9CDCE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D4D4CE6F-4355-1A00-7930-81AA529DF4B4}"/>
              </a:ext>
            </a:extLst>
          </p:cNvPr>
          <p:cNvSpPr>
            <a:spLocks noGrp="1"/>
          </p:cNvSpPr>
          <p:nvPr>
            <p:ph type="sldNum" sz="quarter" idx="12"/>
          </p:nvPr>
        </p:nvSpPr>
        <p:spPr/>
        <p:txBody>
          <a:bodyPr/>
          <a:lstStyle/>
          <a:p>
            <a:fld id="{1DE746D9-1424-457B-8665-1F52E4B83965}" type="slidenum">
              <a:rPr lang="en-ZA" smtClean="0"/>
              <a:t>‹#›</a:t>
            </a:fld>
            <a:endParaRPr lang="en-ZA"/>
          </a:p>
        </p:txBody>
      </p:sp>
    </p:spTree>
    <p:extLst>
      <p:ext uri="{BB962C8B-B14F-4D97-AF65-F5344CB8AC3E}">
        <p14:creationId xmlns:p14="http://schemas.microsoft.com/office/powerpoint/2010/main" val="2461453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D2A41-E9B3-7CB7-6CB8-6DA9853929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953DED98-D2A4-53AA-7105-F9E9DA8E45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0AB7C8C8-C3A8-C35A-E1AE-0D5380A43E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DC97D9-72A5-296A-F824-BC8B2B79B85A}"/>
              </a:ext>
            </a:extLst>
          </p:cNvPr>
          <p:cNvSpPr>
            <a:spLocks noGrp="1"/>
          </p:cNvSpPr>
          <p:nvPr>
            <p:ph type="dt" sz="half" idx="10"/>
          </p:nvPr>
        </p:nvSpPr>
        <p:spPr/>
        <p:txBody>
          <a:bodyPr/>
          <a:lstStyle/>
          <a:p>
            <a:fld id="{434172AE-C228-4149-9765-53F198524A83}" type="datetimeFigureOut">
              <a:rPr lang="en-ZA" smtClean="0"/>
              <a:t>2025/07/08</a:t>
            </a:fld>
            <a:endParaRPr lang="en-ZA"/>
          </a:p>
        </p:txBody>
      </p:sp>
      <p:sp>
        <p:nvSpPr>
          <p:cNvPr id="6" name="Footer Placeholder 5">
            <a:extLst>
              <a:ext uri="{FF2B5EF4-FFF2-40B4-BE49-F238E27FC236}">
                <a16:creationId xmlns:a16="http://schemas.microsoft.com/office/drawing/2014/main" id="{57D86EEF-FAE9-AEA0-F714-048D1A579257}"/>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2C394F49-B210-0B36-CC33-BCBEB47F6A84}"/>
              </a:ext>
            </a:extLst>
          </p:cNvPr>
          <p:cNvSpPr>
            <a:spLocks noGrp="1"/>
          </p:cNvSpPr>
          <p:nvPr>
            <p:ph type="sldNum" sz="quarter" idx="12"/>
          </p:nvPr>
        </p:nvSpPr>
        <p:spPr/>
        <p:txBody>
          <a:bodyPr/>
          <a:lstStyle/>
          <a:p>
            <a:fld id="{1DE746D9-1424-457B-8665-1F52E4B83965}" type="slidenum">
              <a:rPr lang="en-ZA" smtClean="0"/>
              <a:t>‹#›</a:t>
            </a:fld>
            <a:endParaRPr lang="en-ZA"/>
          </a:p>
        </p:txBody>
      </p:sp>
    </p:spTree>
    <p:extLst>
      <p:ext uri="{BB962C8B-B14F-4D97-AF65-F5344CB8AC3E}">
        <p14:creationId xmlns:p14="http://schemas.microsoft.com/office/powerpoint/2010/main" val="1877395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A1A24-73BD-6B73-21F4-5958284107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4C444C57-49F7-CB50-E7F2-EC5394BCEA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1A1FB7C1-39AA-EF9B-18DC-FBE1F16CE8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2B7A76-D2DD-C930-0D50-0078D97D6C43}"/>
              </a:ext>
            </a:extLst>
          </p:cNvPr>
          <p:cNvSpPr>
            <a:spLocks noGrp="1"/>
          </p:cNvSpPr>
          <p:nvPr>
            <p:ph type="dt" sz="half" idx="10"/>
          </p:nvPr>
        </p:nvSpPr>
        <p:spPr/>
        <p:txBody>
          <a:bodyPr/>
          <a:lstStyle/>
          <a:p>
            <a:fld id="{434172AE-C228-4149-9765-53F198524A83}" type="datetimeFigureOut">
              <a:rPr lang="en-ZA" smtClean="0"/>
              <a:t>2025/07/08</a:t>
            </a:fld>
            <a:endParaRPr lang="en-ZA"/>
          </a:p>
        </p:txBody>
      </p:sp>
      <p:sp>
        <p:nvSpPr>
          <p:cNvPr id="6" name="Footer Placeholder 5">
            <a:extLst>
              <a:ext uri="{FF2B5EF4-FFF2-40B4-BE49-F238E27FC236}">
                <a16:creationId xmlns:a16="http://schemas.microsoft.com/office/drawing/2014/main" id="{7AA04209-1BFE-9514-D84F-B9AF37BC6F6A}"/>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9B1E9A7C-BDB3-7D01-A426-6A5695B87786}"/>
              </a:ext>
            </a:extLst>
          </p:cNvPr>
          <p:cNvSpPr>
            <a:spLocks noGrp="1"/>
          </p:cNvSpPr>
          <p:nvPr>
            <p:ph type="sldNum" sz="quarter" idx="12"/>
          </p:nvPr>
        </p:nvSpPr>
        <p:spPr/>
        <p:txBody>
          <a:bodyPr/>
          <a:lstStyle/>
          <a:p>
            <a:fld id="{1DE746D9-1424-457B-8665-1F52E4B83965}" type="slidenum">
              <a:rPr lang="en-ZA" smtClean="0"/>
              <a:t>‹#›</a:t>
            </a:fld>
            <a:endParaRPr lang="en-ZA"/>
          </a:p>
        </p:txBody>
      </p:sp>
    </p:spTree>
    <p:extLst>
      <p:ext uri="{BB962C8B-B14F-4D97-AF65-F5344CB8AC3E}">
        <p14:creationId xmlns:p14="http://schemas.microsoft.com/office/powerpoint/2010/main" val="1568325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10E6B0-0CC3-351E-2D67-7BDCC73AB0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376FFF89-9E8B-02FE-29DD-326CD8AD4E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8E167AA-AEE7-2F60-0412-C482EAC2B1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34172AE-C228-4149-9765-53F198524A83}" type="datetimeFigureOut">
              <a:rPr lang="en-ZA" smtClean="0"/>
              <a:t>2025/07/08</a:t>
            </a:fld>
            <a:endParaRPr lang="en-ZA"/>
          </a:p>
        </p:txBody>
      </p:sp>
      <p:sp>
        <p:nvSpPr>
          <p:cNvPr id="5" name="Footer Placeholder 4">
            <a:extLst>
              <a:ext uri="{FF2B5EF4-FFF2-40B4-BE49-F238E27FC236}">
                <a16:creationId xmlns:a16="http://schemas.microsoft.com/office/drawing/2014/main" id="{65BB3714-2DD9-8EB3-9008-1B719A250D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ZA"/>
          </a:p>
        </p:txBody>
      </p:sp>
      <p:sp>
        <p:nvSpPr>
          <p:cNvPr id="6" name="Slide Number Placeholder 5">
            <a:extLst>
              <a:ext uri="{FF2B5EF4-FFF2-40B4-BE49-F238E27FC236}">
                <a16:creationId xmlns:a16="http://schemas.microsoft.com/office/drawing/2014/main" id="{2E5C2897-2AF9-DEB5-417F-970CB5A520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DE746D9-1424-457B-8665-1F52E4B83965}" type="slidenum">
              <a:rPr lang="en-ZA" smtClean="0"/>
              <a:t>‹#›</a:t>
            </a:fld>
            <a:endParaRPr lang="en-ZA"/>
          </a:p>
        </p:txBody>
      </p:sp>
    </p:spTree>
    <p:extLst>
      <p:ext uri="{BB962C8B-B14F-4D97-AF65-F5344CB8AC3E}">
        <p14:creationId xmlns:p14="http://schemas.microsoft.com/office/powerpoint/2010/main" val="442310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19F7815-3AA2-7679-26F4-A63338C8B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68" y="4843169"/>
            <a:ext cx="12196668" cy="2016059"/>
            <a:chOff x="-4668" y="4843169"/>
            <a:chExt cx="12196668" cy="2016059"/>
          </a:xfrm>
        </p:grpSpPr>
        <p:sp>
          <p:nvSpPr>
            <p:cNvPr id="11" name="Rectangle 10">
              <a:extLst>
                <a:ext uri="{FF2B5EF4-FFF2-40B4-BE49-F238E27FC236}">
                  <a16:creationId xmlns:a16="http://schemas.microsoft.com/office/drawing/2014/main" id="{656154CE-3587-5C44-2A6B-1FE49B302C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668" y="4843169"/>
              <a:ext cx="12196668" cy="2015947"/>
            </a:xfrm>
            <a:prstGeom prst="rect">
              <a:avLst/>
            </a:prstGeom>
            <a:gradFill>
              <a:gsLst>
                <a:gs pos="0">
                  <a:schemeClr val="accent5"/>
                </a:gs>
                <a:gs pos="100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E7A46DB-98C4-E666-AEC5-DF8B5DD9E7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68" y="4844400"/>
              <a:ext cx="10565988" cy="2014828"/>
            </a:xfrm>
            <a:prstGeom prst="rect">
              <a:avLst/>
            </a:prstGeom>
            <a:gradFill flip="none" rotWithShape="1">
              <a:gsLst>
                <a:gs pos="3000">
                  <a:schemeClr val="accent2"/>
                </a:gs>
                <a:gs pos="40000">
                  <a:schemeClr val="accent2">
                    <a:alpha val="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9F8962A-028A-2EBA-FBCF-F9B0334400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68" y="4843170"/>
              <a:ext cx="10309010" cy="2006799"/>
            </a:xfrm>
            <a:prstGeom prst="rect">
              <a:avLst/>
            </a:prstGeom>
            <a:gradFill>
              <a:gsLst>
                <a:gs pos="0">
                  <a:schemeClr val="accent5">
                    <a:alpha val="76000"/>
                  </a:schemeClr>
                </a:gs>
                <a:gs pos="67000">
                  <a:schemeClr val="accent2">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F139663-D7C2-5898-E610-2183584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105876" y="4851203"/>
              <a:ext cx="8086124" cy="2006797"/>
            </a:xfrm>
            <a:prstGeom prst="rect">
              <a:avLst/>
            </a:prstGeom>
            <a:gradFill flip="none" rotWithShape="1">
              <a:gsLst>
                <a:gs pos="0">
                  <a:schemeClr val="accent5">
                    <a:lumMod val="50000"/>
                    <a:alpha val="36000"/>
                  </a:schemeClr>
                </a:gs>
                <a:gs pos="45000">
                  <a:schemeClr val="accent5">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3" name="Subtitle 2">
            <a:extLst>
              <a:ext uri="{FF2B5EF4-FFF2-40B4-BE49-F238E27FC236}">
                <a16:creationId xmlns:a16="http://schemas.microsoft.com/office/drawing/2014/main" id="{FF6CD569-6BBC-AC42-E41A-D76108ADCA46}"/>
              </a:ext>
            </a:extLst>
          </p:cNvPr>
          <p:cNvSpPr>
            <a:spLocks noGrp="1"/>
          </p:cNvSpPr>
          <p:nvPr>
            <p:ph type="subTitle" idx="1"/>
          </p:nvPr>
        </p:nvSpPr>
        <p:spPr>
          <a:xfrm>
            <a:off x="1603861" y="3293215"/>
            <a:ext cx="8949690" cy="611375"/>
          </a:xfrm>
        </p:spPr>
        <p:txBody>
          <a:bodyPr anchor="t">
            <a:normAutofit/>
          </a:bodyPr>
          <a:lstStyle/>
          <a:p>
            <a:pPr>
              <a:lnSpc>
                <a:spcPct val="115000"/>
              </a:lnSpc>
              <a:spcAft>
                <a:spcPts val="800"/>
              </a:spcAft>
            </a:pPr>
            <a:r>
              <a:rPr lang="en-ZA" sz="1800" b="1" kern="100" dirty="0">
                <a:effectLst/>
                <a:latin typeface="Times New Roman" panose="02020603050405020304" pitchFamily="18" charset="0"/>
                <a:ea typeface="Aptos" panose="020B0004020202020204" pitchFamily="34" charset="0"/>
                <a:cs typeface="Arial" panose="020B0604020202020204" pitchFamily="34" charset="0"/>
              </a:rPr>
              <a:t>Energy Balance Closure Analysis Based on Eddy Covariance Flux Tower Observations</a:t>
            </a:r>
          </a:p>
          <a:p>
            <a:pPr>
              <a:lnSpc>
                <a:spcPct val="115000"/>
              </a:lnSpc>
              <a:spcAft>
                <a:spcPts val="800"/>
              </a:spcAft>
            </a:pPr>
            <a:endParaRPr lang="en-ZA" sz="1400" kern="100" dirty="0">
              <a:effectLst/>
              <a:latin typeface="Aptos" panose="020B0004020202020204" pitchFamily="34" charset="0"/>
              <a:ea typeface="Aptos" panose="020B0004020202020204" pitchFamily="34" charset="0"/>
              <a:cs typeface="Arial" panose="020B0604020202020204" pitchFamily="34" charset="0"/>
            </a:endParaRPr>
          </a:p>
          <a:p>
            <a:endParaRPr lang="en-ZA" sz="1800" dirty="0">
              <a:solidFill>
                <a:srgbClr val="FFFFFF"/>
              </a:solidFill>
            </a:endParaRPr>
          </a:p>
        </p:txBody>
      </p:sp>
      <p:pic>
        <p:nvPicPr>
          <p:cNvPr id="5" name="Picture 4" descr="A blue text on a dark background&#10;&#10;AI-generated content may be incorrect.">
            <a:extLst>
              <a:ext uri="{FF2B5EF4-FFF2-40B4-BE49-F238E27FC236}">
                <a16:creationId xmlns:a16="http://schemas.microsoft.com/office/drawing/2014/main" id="{19F908BF-DCDB-CDC5-601B-8EE43F66A8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1356" y="121891"/>
            <a:ext cx="9329288" cy="3121258"/>
          </a:xfrm>
          <a:prstGeom prst="rect">
            <a:avLst/>
          </a:prstGeom>
        </p:spPr>
      </p:pic>
      <p:sp>
        <p:nvSpPr>
          <p:cNvPr id="6" name="TextBox 5">
            <a:extLst>
              <a:ext uri="{FF2B5EF4-FFF2-40B4-BE49-F238E27FC236}">
                <a16:creationId xmlns:a16="http://schemas.microsoft.com/office/drawing/2014/main" id="{29104968-3FBA-55BC-C0F7-38D8F30871F8}"/>
              </a:ext>
            </a:extLst>
          </p:cNvPr>
          <p:cNvSpPr txBox="1"/>
          <p:nvPr/>
        </p:nvSpPr>
        <p:spPr>
          <a:xfrm>
            <a:off x="382385" y="4191586"/>
            <a:ext cx="9921957" cy="646331"/>
          </a:xfrm>
          <a:prstGeom prst="rect">
            <a:avLst/>
          </a:prstGeom>
          <a:noFill/>
        </p:spPr>
        <p:txBody>
          <a:bodyPr wrap="square" rtlCol="0">
            <a:spAutoFit/>
          </a:bodyPr>
          <a:lstStyle/>
          <a:p>
            <a:pPr lvl="8"/>
            <a:r>
              <a:rPr lang="en-US" dirty="0"/>
              <a:t>                   Supervisor: Dr. T.S. Mulaudzi</a:t>
            </a:r>
          </a:p>
          <a:p>
            <a:pPr lvl="8"/>
            <a:r>
              <a:rPr lang="en-US" dirty="0"/>
              <a:t>                   Co-supervisor: Prof. N.E. Maluta</a:t>
            </a:r>
            <a:endParaRPr lang="en-ZA" dirty="0"/>
          </a:p>
        </p:txBody>
      </p:sp>
      <p:sp>
        <p:nvSpPr>
          <p:cNvPr id="7" name="TextBox 6">
            <a:extLst>
              <a:ext uri="{FF2B5EF4-FFF2-40B4-BE49-F238E27FC236}">
                <a16:creationId xmlns:a16="http://schemas.microsoft.com/office/drawing/2014/main" id="{DA6DD990-DDD3-2D6F-303D-138CDDE15ACD}"/>
              </a:ext>
            </a:extLst>
          </p:cNvPr>
          <p:cNvSpPr txBox="1"/>
          <p:nvPr/>
        </p:nvSpPr>
        <p:spPr>
          <a:xfrm>
            <a:off x="4380807" y="3771201"/>
            <a:ext cx="3616037" cy="369332"/>
          </a:xfrm>
          <a:prstGeom prst="rect">
            <a:avLst/>
          </a:prstGeom>
          <a:noFill/>
        </p:spPr>
        <p:txBody>
          <a:bodyPr wrap="square" rtlCol="0">
            <a:spAutoFit/>
          </a:bodyPr>
          <a:lstStyle/>
          <a:p>
            <a:r>
              <a:rPr lang="en-US" dirty="0"/>
              <a:t>	  Lufuno Takalani</a:t>
            </a:r>
            <a:endParaRPr lang="en-ZA" dirty="0"/>
          </a:p>
        </p:txBody>
      </p:sp>
      <p:pic>
        <p:nvPicPr>
          <p:cNvPr id="9" name="Picture 8" descr="A logo for a university&#10;&#10;AI-generated content may be incorrect.">
            <a:extLst>
              <a:ext uri="{FF2B5EF4-FFF2-40B4-BE49-F238E27FC236}">
                <a16:creationId xmlns:a16="http://schemas.microsoft.com/office/drawing/2014/main" id="{099C5160-6B84-B105-845D-A270A5BE26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8631" y="4838599"/>
            <a:ext cx="2714625" cy="2015948"/>
          </a:xfrm>
          <a:prstGeom prst="rect">
            <a:avLst/>
          </a:prstGeom>
        </p:spPr>
      </p:pic>
      <p:pic>
        <p:nvPicPr>
          <p:cNvPr id="2" name="Picture 1">
            <a:extLst>
              <a:ext uri="{FF2B5EF4-FFF2-40B4-BE49-F238E27FC236}">
                <a16:creationId xmlns:a16="http://schemas.microsoft.com/office/drawing/2014/main" id="{FACF1F70-DFDF-34B1-5634-631911FEDC4F}"/>
              </a:ext>
            </a:extLst>
          </p:cNvPr>
          <p:cNvPicPr>
            <a:picLocks noChangeAspect="1"/>
          </p:cNvPicPr>
          <p:nvPr/>
        </p:nvPicPr>
        <p:blipFill>
          <a:blip r:embed="rId4"/>
          <a:stretch>
            <a:fillRect/>
          </a:stretch>
        </p:blipFill>
        <p:spPr>
          <a:xfrm>
            <a:off x="-4668" y="4851203"/>
            <a:ext cx="9464555" cy="2010669"/>
          </a:xfrm>
          <a:prstGeom prst="rect">
            <a:avLst/>
          </a:prstGeom>
        </p:spPr>
      </p:pic>
      <p:sp>
        <p:nvSpPr>
          <p:cNvPr id="4" name="TextBox 3">
            <a:extLst>
              <a:ext uri="{FF2B5EF4-FFF2-40B4-BE49-F238E27FC236}">
                <a16:creationId xmlns:a16="http://schemas.microsoft.com/office/drawing/2014/main" id="{4B2B1A1B-C31C-FA7F-7262-9F5EA7A8F29A}"/>
              </a:ext>
            </a:extLst>
          </p:cNvPr>
          <p:cNvSpPr txBox="1"/>
          <p:nvPr/>
        </p:nvSpPr>
        <p:spPr>
          <a:xfrm>
            <a:off x="11887200" y="6383382"/>
            <a:ext cx="209006" cy="369332"/>
          </a:xfrm>
          <a:prstGeom prst="rect">
            <a:avLst/>
          </a:prstGeom>
          <a:noFill/>
        </p:spPr>
        <p:txBody>
          <a:bodyPr wrap="square" rtlCol="0">
            <a:spAutoFit/>
          </a:bodyPr>
          <a:lstStyle/>
          <a:p>
            <a:r>
              <a:rPr lang="en-US" dirty="0"/>
              <a:t>1</a:t>
            </a:r>
            <a:endParaRPr lang="en-ZA" dirty="0"/>
          </a:p>
        </p:txBody>
      </p:sp>
    </p:spTree>
    <p:extLst>
      <p:ext uri="{BB962C8B-B14F-4D97-AF65-F5344CB8AC3E}">
        <p14:creationId xmlns:p14="http://schemas.microsoft.com/office/powerpoint/2010/main" val="3135349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422A82-F6D1-F354-A856-C21B24CC8F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805" y="674915"/>
            <a:ext cx="6076406" cy="5052208"/>
          </a:xfrm>
          <a:prstGeom prst="rect">
            <a:avLst/>
          </a:prstGeom>
        </p:spPr>
      </p:pic>
      <p:sp>
        <p:nvSpPr>
          <p:cNvPr id="4" name="TextBox 3">
            <a:extLst>
              <a:ext uri="{FF2B5EF4-FFF2-40B4-BE49-F238E27FC236}">
                <a16:creationId xmlns:a16="http://schemas.microsoft.com/office/drawing/2014/main" id="{8E3DD7F6-A963-34C2-3A0E-945FADA53952}"/>
              </a:ext>
            </a:extLst>
          </p:cNvPr>
          <p:cNvSpPr txBox="1"/>
          <p:nvPr/>
        </p:nvSpPr>
        <p:spPr>
          <a:xfrm>
            <a:off x="341804" y="5727122"/>
            <a:ext cx="6572801" cy="646331"/>
          </a:xfrm>
          <a:prstGeom prst="rect">
            <a:avLst/>
          </a:prstGeom>
          <a:noFill/>
        </p:spPr>
        <p:txBody>
          <a:bodyPr wrap="square">
            <a:spAutoFit/>
          </a:bodyPr>
          <a:lstStyle/>
          <a:p>
            <a:r>
              <a:rPr lang="en-US" dirty="0"/>
              <a:t>Figure 6. Regression relationships between available energy (Rn) and turbulent fluxes (H + LE).</a:t>
            </a:r>
            <a:endParaRPr lang="en-ZA" i="1" dirty="0"/>
          </a:p>
        </p:txBody>
      </p:sp>
      <p:sp>
        <p:nvSpPr>
          <p:cNvPr id="6" name="TextBox 5">
            <a:extLst>
              <a:ext uri="{FF2B5EF4-FFF2-40B4-BE49-F238E27FC236}">
                <a16:creationId xmlns:a16="http://schemas.microsoft.com/office/drawing/2014/main" id="{1163DD02-0103-E622-A9EF-A5A9BFF99CA3}"/>
              </a:ext>
            </a:extLst>
          </p:cNvPr>
          <p:cNvSpPr txBox="1"/>
          <p:nvPr/>
        </p:nvSpPr>
        <p:spPr>
          <a:xfrm>
            <a:off x="6914606" y="272037"/>
            <a:ext cx="5116292" cy="5355312"/>
          </a:xfrm>
          <a:prstGeom prst="rect">
            <a:avLst/>
          </a:prstGeom>
          <a:noFill/>
        </p:spPr>
        <p:txBody>
          <a:bodyPr wrap="square">
            <a:spAutoFit/>
          </a:bodyPr>
          <a:lstStyle/>
          <a:p>
            <a:pPr marL="285750" indent="-285750">
              <a:buFont typeface="Wingdings" panose="05000000000000000000" pitchFamily="2" charset="2"/>
              <a:buChar char="v"/>
            </a:pPr>
            <a:r>
              <a:rPr lang="en-US" b="1" dirty="0"/>
              <a:t>(a) 2008/09 (Mean Annual Precipitation(MAP) = 745 mm):</a:t>
            </a:r>
          </a:p>
          <a:p>
            <a:pPr>
              <a:buNone/>
            </a:pPr>
            <a:r>
              <a:rPr lang="en-US" b="1" dirty="0"/>
              <a:t>R² = 0.739</a:t>
            </a:r>
            <a:r>
              <a:rPr lang="en-US" dirty="0"/>
              <a:t>; Moderate correlation with a slope of 0.75 indicates ~74% of net radiation is converted into turbulent fluxes, but energy imbalance remains.</a:t>
            </a:r>
          </a:p>
          <a:p>
            <a:pPr marL="285750" indent="-285750">
              <a:buFont typeface="Wingdings" panose="05000000000000000000" pitchFamily="2" charset="2"/>
              <a:buChar char="v"/>
            </a:pPr>
            <a:r>
              <a:rPr lang="en-US" b="1" dirty="0"/>
              <a:t> (b) 2010/11 (MAP = 613 mm):</a:t>
            </a:r>
          </a:p>
          <a:p>
            <a:pPr>
              <a:buNone/>
            </a:pPr>
            <a:r>
              <a:rPr lang="en-US" b="1" dirty="0"/>
              <a:t>R² = 0.874</a:t>
            </a:r>
            <a:r>
              <a:rPr lang="en-US" dirty="0"/>
              <a:t>; Very strong correlation with near-unity slope (0.96) suggests best energy balance closure and accurate turbulent energy partitioning.</a:t>
            </a:r>
          </a:p>
          <a:p>
            <a:pPr marL="285750" indent="-285750">
              <a:buFont typeface="Wingdings" panose="05000000000000000000" pitchFamily="2" charset="2"/>
              <a:buChar char="v"/>
            </a:pPr>
            <a:r>
              <a:rPr lang="en-US" b="1" dirty="0"/>
              <a:t> (c) 2015/16 (MAP = 194.8 mm):</a:t>
            </a:r>
          </a:p>
          <a:p>
            <a:pPr>
              <a:buNone/>
            </a:pPr>
            <a:r>
              <a:rPr lang="en-US" b="1" dirty="0"/>
              <a:t>R² = 0.8404</a:t>
            </a:r>
            <a:r>
              <a:rPr lang="en-US" dirty="0"/>
              <a:t>; Strong correlation with a slope of 0.73 under dry conditions shows good energy relationship despite reduced rainfall and lower energy closure.</a:t>
            </a:r>
          </a:p>
          <a:p>
            <a:pPr marL="285750" indent="-285750">
              <a:buFont typeface="Wingdings" panose="05000000000000000000" pitchFamily="2" charset="2"/>
              <a:buChar char="v"/>
            </a:pPr>
            <a:r>
              <a:rPr lang="en-US" b="1" dirty="0"/>
              <a:t> (d) 2016/17 (MAP = 479.6 mm):</a:t>
            </a:r>
          </a:p>
          <a:p>
            <a:r>
              <a:rPr lang="en-US" b="1" dirty="0"/>
              <a:t>R² = 0.836</a:t>
            </a:r>
            <a:r>
              <a:rPr lang="en-US" dirty="0"/>
              <a:t>; High correlation with a slope of 0.78 reflects improved energy balance under moderate rainfall but still underestimates full closure.</a:t>
            </a:r>
          </a:p>
        </p:txBody>
      </p:sp>
      <p:sp>
        <p:nvSpPr>
          <p:cNvPr id="3" name="TextBox 2">
            <a:extLst>
              <a:ext uri="{FF2B5EF4-FFF2-40B4-BE49-F238E27FC236}">
                <a16:creationId xmlns:a16="http://schemas.microsoft.com/office/drawing/2014/main" id="{66EA5F9C-4078-C659-4D2B-4BF0BB32F01D}"/>
              </a:ext>
            </a:extLst>
          </p:cNvPr>
          <p:cNvSpPr txBox="1"/>
          <p:nvPr/>
        </p:nvSpPr>
        <p:spPr>
          <a:xfrm>
            <a:off x="11887200" y="6383382"/>
            <a:ext cx="209006" cy="369332"/>
          </a:xfrm>
          <a:prstGeom prst="rect">
            <a:avLst/>
          </a:prstGeom>
          <a:noFill/>
        </p:spPr>
        <p:txBody>
          <a:bodyPr wrap="square" rtlCol="0">
            <a:spAutoFit/>
          </a:bodyPr>
          <a:lstStyle/>
          <a:p>
            <a:r>
              <a:rPr lang="en-US" dirty="0"/>
              <a:t>9</a:t>
            </a:r>
            <a:endParaRPr lang="en-ZA" dirty="0"/>
          </a:p>
        </p:txBody>
      </p:sp>
    </p:spTree>
    <p:extLst>
      <p:ext uri="{BB962C8B-B14F-4D97-AF65-F5344CB8AC3E}">
        <p14:creationId xmlns:p14="http://schemas.microsoft.com/office/powerpoint/2010/main" val="1009931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2" name="Picture 1" descr="A group of graphs with numbers&#10;&#10;AI-generated content may be incorrect.">
            <a:extLst>
              <a:ext uri="{FF2B5EF4-FFF2-40B4-BE49-F238E27FC236}">
                <a16:creationId xmlns:a16="http://schemas.microsoft.com/office/drawing/2014/main" id="{581A56B4-37A2-5B36-4345-933E574D75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4547" y="547674"/>
            <a:ext cx="5083597" cy="5099784"/>
          </a:xfrm>
          <a:prstGeom prst="rect">
            <a:avLst/>
          </a:prstGeom>
        </p:spPr>
      </p:pic>
      <p:sp>
        <p:nvSpPr>
          <p:cNvPr id="12" name="TextBox 11">
            <a:extLst>
              <a:ext uri="{FF2B5EF4-FFF2-40B4-BE49-F238E27FC236}">
                <a16:creationId xmlns:a16="http://schemas.microsoft.com/office/drawing/2014/main" id="{88A82592-E359-9B73-A6C8-76EEDBAB564E}"/>
              </a:ext>
            </a:extLst>
          </p:cNvPr>
          <p:cNvSpPr txBox="1"/>
          <p:nvPr/>
        </p:nvSpPr>
        <p:spPr>
          <a:xfrm>
            <a:off x="4362995" y="5684918"/>
            <a:ext cx="6096000" cy="276999"/>
          </a:xfrm>
          <a:prstGeom prst="rect">
            <a:avLst/>
          </a:prstGeom>
          <a:noFill/>
        </p:spPr>
        <p:txBody>
          <a:bodyPr wrap="square">
            <a:spAutoFit/>
          </a:bodyPr>
          <a:lstStyle/>
          <a:p>
            <a:r>
              <a:rPr lang="en-ZA" sz="1200" dirty="0">
                <a:latin typeface="Arial" panose="020B0604020202020204" pitchFamily="34" charset="0"/>
                <a:ea typeface="Calibri" panose="020F0502020204030204" pitchFamily="34" charset="0"/>
              </a:rPr>
              <a:t>         Figure 8.</a:t>
            </a:r>
            <a:r>
              <a:rPr lang="en-ZA" sz="1200" dirty="0">
                <a:effectLst/>
                <a:latin typeface="Arial" panose="020B0604020202020204" pitchFamily="34" charset="0"/>
                <a:ea typeface="Calibri" panose="020F0502020204030204" pitchFamily="34" charset="0"/>
              </a:rPr>
              <a:t>The surface energy closure at Skukuza</a:t>
            </a:r>
            <a:endParaRPr lang="en-ZA" sz="1200" dirty="0"/>
          </a:p>
        </p:txBody>
      </p:sp>
      <p:sp>
        <p:nvSpPr>
          <p:cNvPr id="14" name="TextBox 13">
            <a:extLst>
              <a:ext uri="{FF2B5EF4-FFF2-40B4-BE49-F238E27FC236}">
                <a16:creationId xmlns:a16="http://schemas.microsoft.com/office/drawing/2014/main" id="{8E745907-E7C6-7216-A6EC-B282E4B8020C}"/>
              </a:ext>
            </a:extLst>
          </p:cNvPr>
          <p:cNvSpPr txBox="1"/>
          <p:nvPr/>
        </p:nvSpPr>
        <p:spPr>
          <a:xfrm>
            <a:off x="11129554" y="5878280"/>
            <a:ext cx="461554" cy="369332"/>
          </a:xfrm>
          <a:prstGeom prst="rect">
            <a:avLst/>
          </a:prstGeom>
          <a:noFill/>
        </p:spPr>
        <p:txBody>
          <a:bodyPr wrap="square" rtlCol="0">
            <a:spAutoFit/>
          </a:bodyPr>
          <a:lstStyle/>
          <a:p>
            <a:r>
              <a:rPr lang="en-US" dirty="0"/>
              <a:t>10</a:t>
            </a:r>
            <a:endParaRPr lang="en-ZA" dirty="0"/>
          </a:p>
        </p:txBody>
      </p:sp>
    </p:spTree>
    <p:extLst>
      <p:ext uri="{BB962C8B-B14F-4D97-AF65-F5344CB8AC3E}">
        <p14:creationId xmlns:p14="http://schemas.microsoft.com/office/powerpoint/2010/main" val="3700821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24A83AA-8823-300D-58D1-1F7485BF3ADA}"/>
              </a:ext>
            </a:extLst>
          </p:cNvPr>
          <p:cNvGraphicFramePr>
            <a:graphicFrameLocks noGrp="1"/>
          </p:cNvGraphicFramePr>
          <p:nvPr>
            <p:extLst>
              <p:ext uri="{D42A27DB-BD31-4B8C-83A1-F6EECF244321}">
                <p14:modId xmlns:p14="http://schemas.microsoft.com/office/powerpoint/2010/main" val="743784032"/>
              </p:ext>
            </p:extLst>
          </p:nvPr>
        </p:nvGraphicFramePr>
        <p:xfrm>
          <a:off x="2416560" y="1661999"/>
          <a:ext cx="7358880" cy="4660143"/>
        </p:xfrm>
        <a:graphic>
          <a:graphicData uri="http://schemas.openxmlformats.org/drawingml/2006/table">
            <a:tbl>
              <a:tblPr>
                <a:tableStyleId>{775DCB02-9BB8-47FD-8907-85C794F793BA}</a:tableStyleId>
              </a:tblPr>
              <a:tblGrid>
                <a:gridCol w="1471776">
                  <a:extLst>
                    <a:ext uri="{9D8B030D-6E8A-4147-A177-3AD203B41FA5}">
                      <a16:colId xmlns:a16="http://schemas.microsoft.com/office/drawing/2014/main" val="582154003"/>
                    </a:ext>
                  </a:extLst>
                </a:gridCol>
                <a:gridCol w="1471776">
                  <a:extLst>
                    <a:ext uri="{9D8B030D-6E8A-4147-A177-3AD203B41FA5}">
                      <a16:colId xmlns:a16="http://schemas.microsoft.com/office/drawing/2014/main" val="4048544143"/>
                    </a:ext>
                  </a:extLst>
                </a:gridCol>
                <a:gridCol w="1471776">
                  <a:extLst>
                    <a:ext uri="{9D8B030D-6E8A-4147-A177-3AD203B41FA5}">
                      <a16:colId xmlns:a16="http://schemas.microsoft.com/office/drawing/2014/main" val="2598090610"/>
                    </a:ext>
                  </a:extLst>
                </a:gridCol>
                <a:gridCol w="1471776">
                  <a:extLst>
                    <a:ext uri="{9D8B030D-6E8A-4147-A177-3AD203B41FA5}">
                      <a16:colId xmlns:a16="http://schemas.microsoft.com/office/drawing/2014/main" val="3404699542"/>
                    </a:ext>
                  </a:extLst>
                </a:gridCol>
                <a:gridCol w="1471776">
                  <a:extLst>
                    <a:ext uri="{9D8B030D-6E8A-4147-A177-3AD203B41FA5}">
                      <a16:colId xmlns:a16="http://schemas.microsoft.com/office/drawing/2014/main" val="3937501585"/>
                    </a:ext>
                  </a:extLst>
                </a:gridCol>
              </a:tblGrid>
              <a:tr h="639903">
                <a:tc>
                  <a:txBody>
                    <a:bodyPr/>
                    <a:lstStyle/>
                    <a:p>
                      <a:r>
                        <a:rPr lang="en-ZA" sz="1300"/>
                        <a:t>Year</a:t>
                      </a:r>
                    </a:p>
                  </a:txBody>
                  <a:tcPr marL="63990" marR="63990" marT="31995" marB="31995" anchor="ctr"/>
                </a:tc>
                <a:tc>
                  <a:txBody>
                    <a:bodyPr/>
                    <a:lstStyle/>
                    <a:p>
                      <a:r>
                        <a:rPr lang="en-ZA" sz="1300"/>
                        <a:t>R²</a:t>
                      </a:r>
                    </a:p>
                  </a:txBody>
                  <a:tcPr marL="63990" marR="63990" marT="31995" marB="31995" anchor="ctr"/>
                </a:tc>
                <a:tc>
                  <a:txBody>
                    <a:bodyPr/>
                    <a:lstStyle/>
                    <a:p>
                      <a:r>
                        <a:rPr lang="en-ZA" sz="1300"/>
                        <a:t>Slope</a:t>
                      </a:r>
                    </a:p>
                  </a:txBody>
                  <a:tcPr marL="63990" marR="63990" marT="31995" marB="31995" anchor="ctr"/>
                </a:tc>
                <a:tc>
                  <a:txBody>
                    <a:bodyPr/>
                    <a:lstStyle/>
                    <a:p>
                      <a:r>
                        <a:rPr lang="en-ZA" sz="1300"/>
                        <a:t>Interpretation</a:t>
                      </a:r>
                    </a:p>
                  </a:txBody>
                  <a:tcPr marL="63990" marR="63990" marT="31995" marB="31995" anchor="ctr"/>
                </a:tc>
                <a:tc>
                  <a:txBody>
                    <a:bodyPr/>
                    <a:lstStyle/>
                    <a:p>
                      <a:r>
                        <a:rPr lang="en-US" sz="1300" dirty="0"/>
                        <a:t>Reason for Energy Non-Closure</a:t>
                      </a:r>
                    </a:p>
                  </a:txBody>
                  <a:tcPr marL="63990" marR="63990" marT="31995" marB="31995" anchor="ctr"/>
                </a:tc>
                <a:extLst>
                  <a:ext uri="{0D108BD9-81ED-4DB2-BD59-A6C34878D82A}">
                    <a16:rowId xmlns:a16="http://schemas.microsoft.com/office/drawing/2014/main" val="821444727"/>
                  </a:ext>
                </a:extLst>
              </a:tr>
              <a:tr h="1023844">
                <a:tc>
                  <a:txBody>
                    <a:bodyPr/>
                    <a:lstStyle/>
                    <a:p>
                      <a:r>
                        <a:rPr lang="en-ZA" sz="1300"/>
                        <a:t>2008/09</a:t>
                      </a:r>
                    </a:p>
                  </a:txBody>
                  <a:tcPr marL="63990" marR="63990" marT="31995" marB="31995" anchor="ctr"/>
                </a:tc>
                <a:tc>
                  <a:txBody>
                    <a:bodyPr/>
                    <a:lstStyle/>
                    <a:p>
                      <a:r>
                        <a:rPr lang="en-ZA" sz="1300"/>
                        <a:t>0.739</a:t>
                      </a:r>
                    </a:p>
                  </a:txBody>
                  <a:tcPr marL="63990" marR="63990" marT="31995" marB="31995" anchor="ctr"/>
                </a:tc>
                <a:tc>
                  <a:txBody>
                    <a:bodyPr/>
                    <a:lstStyle/>
                    <a:p>
                      <a:r>
                        <a:rPr lang="en-ZA" sz="1300"/>
                        <a:t>0.75</a:t>
                      </a:r>
                    </a:p>
                  </a:txBody>
                  <a:tcPr marL="63990" marR="63990" marT="31995" marB="31995" anchor="ctr"/>
                </a:tc>
                <a:tc>
                  <a:txBody>
                    <a:bodyPr/>
                    <a:lstStyle/>
                    <a:p>
                      <a:r>
                        <a:rPr lang="en-US" sz="1300"/>
                        <a:t>Moderate EBC; ~74% of Rn partitioned to H+LE</a:t>
                      </a:r>
                    </a:p>
                  </a:txBody>
                  <a:tcPr marL="63990" marR="63990" marT="31995" marB="31995" anchor="ctr"/>
                </a:tc>
                <a:tc>
                  <a:txBody>
                    <a:bodyPr/>
                    <a:lstStyle/>
                    <a:p>
                      <a:r>
                        <a:rPr lang="en-ZA" sz="1300"/>
                        <a:t>Surface heterogeneity, storage terms (G, biomass), instrument error</a:t>
                      </a:r>
                    </a:p>
                  </a:txBody>
                  <a:tcPr marL="63990" marR="63990" marT="31995" marB="31995" anchor="ctr"/>
                </a:tc>
                <a:extLst>
                  <a:ext uri="{0D108BD9-81ED-4DB2-BD59-A6C34878D82A}">
                    <a16:rowId xmlns:a16="http://schemas.microsoft.com/office/drawing/2014/main" val="79352851"/>
                  </a:ext>
                </a:extLst>
              </a:tr>
              <a:tr h="1023844">
                <a:tc>
                  <a:txBody>
                    <a:bodyPr/>
                    <a:lstStyle/>
                    <a:p>
                      <a:r>
                        <a:rPr lang="en-ZA" sz="1300"/>
                        <a:t>2010/11</a:t>
                      </a:r>
                    </a:p>
                  </a:txBody>
                  <a:tcPr marL="63990" marR="63990" marT="31995" marB="31995" anchor="ctr"/>
                </a:tc>
                <a:tc>
                  <a:txBody>
                    <a:bodyPr/>
                    <a:lstStyle/>
                    <a:p>
                      <a:r>
                        <a:rPr lang="en-ZA" sz="1300"/>
                        <a:t>0.874</a:t>
                      </a:r>
                    </a:p>
                  </a:txBody>
                  <a:tcPr marL="63990" marR="63990" marT="31995" marB="31995" anchor="ctr"/>
                </a:tc>
                <a:tc>
                  <a:txBody>
                    <a:bodyPr/>
                    <a:lstStyle/>
                    <a:p>
                      <a:r>
                        <a:rPr lang="en-ZA" sz="1300"/>
                        <a:t>0.96</a:t>
                      </a:r>
                    </a:p>
                  </a:txBody>
                  <a:tcPr marL="63990" marR="63990" marT="31995" marB="31995" anchor="ctr"/>
                </a:tc>
                <a:tc>
                  <a:txBody>
                    <a:bodyPr/>
                    <a:lstStyle/>
                    <a:p>
                      <a:r>
                        <a:rPr lang="en-US" sz="1300" dirty="0"/>
                        <a:t>Best EBC; strong coupling of Rn to H+LE</a:t>
                      </a:r>
                    </a:p>
                  </a:txBody>
                  <a:tcPr marL="63990" marR="63990" marT="31995" marB="31995" anchor="ctr"/>
                </a:tc>
                <a:tc>
                  <a:txBody>
                    <a:bodyPr/>
                    <a:lstStyle/>
                    <a:p>
                      <a:r>
                        <a:rPr lang="en-US" sz="1300"/>
                        <a:t>Minimal imbalance; possible underestimation of minor energy sinks</a:t>
                      </a:r>
                    </a:p>
                  </a:txBody>
                  <a:tcPr marL="63990" marR="63990" marT="31995" marB="31995" anchor="ctr"/>
                </a:tc>
                <a:extLst>
                  <a:ext uri="{0D108BD9-81ED-4DB2-BD59-A6C34878D82A}">
                    <a16:rowId xmlns:a16="http://schemas.microsoft.com/office/drawing/2014/main" val="3243436907"/>
                  </a:ext>
                </a:extLst>
              </a:tr>
              <a:tr h="831873">
                <a:tc>
                  <a:txBody>
                    <a:bodyPr/>
                    <a:lstStyle/>
                    <a:p>
                      <a:r>
                        <a:rPr lang="en-ZA" sz="1300"/>
                        <a:t>2015/16</a:t>
                      </a:r>
                    </a:p>
                  </a:txBody>
                  <a:tcPr marL="63990" marR="63990" marT="31995" marB="31995" anchor="ctr"/>
                </a:tc>
                <a:tc>
                  <a:txBody>
                    <a:bodyPr/>
                    <a:lstStyle/>
                    <a:p>
                      <a:r>
                        <a:rPr lang="en-ZA" sz="1300"/>
                        <a:t>0.840</a:t>
                      </a:r>
                    </a:p>
                  </a:txBody>
                  <a:tcPr marL="63990" marR="63990" marT="31995" marB="31995" anchor="ctr"/>
                </a:tc>
                <a:tc>
                  <a:txBody>
                    <a:bodyPr/>
                    <a:lstStyle/>
                    <a:p>
                      <a:r>
                        <a:rPr lang="en-ZA" sz="1300"/>
                        <a:t>0.73</a:t>
                      </a:r>
                    </a:p>
                  </a:txBody>
                  <a:tcPr marL="63990" marR="63990" marT="31995" marB="31995" anchor="ctr"/>
                </a:tc>
                <a:tc>
                  <a:txBody>
                    <a:bodyPr/>
                    <a:lstStyle/>
                    <a:p>
                      <a:r>
                        <a:rPr lang="en-US" sz="1300"/>
                        <a:t>Good EBC despite drought; weak moisture fluxes</a:t>
                      </a:r>
                    </a:p>
                  </a:txBody>
                  <a:tcPr marL="63990" marR="63990" marT="31995" marB="31995" anchor="ctr"/>
                </a:tc>
                <a:tc>
                  <a:txBody>
                    <a:bodyPr/>
                    <a:lstStyle/>
                    <a:p>
                      <a:r>
                        <a:rPr lang="fr-FR" sz="1300"/>
                        <a:t>Sparse vegetation, reduced LE, soil moisture limitations</a:t>
                      </a:r>
                    </a:p>
                  </a:txBody>
                  <a:tcPr marL="63990" marR="63990" marT="31995" marB="31995" anchor="ctr"/>
                </a:tc>
                <a:extLst>
                  <a:ext uri="{0D108BD9-81ED-4DB2-BD59-A6C34878D82A}">
                    <a16:rowId xmlns:a16="http://schemas.microsoft.com/office/drawing/2014/main" val="2357889988"/>
                  </a:ext>
                </a:extLst>
              </a:tr>
              <a:tr h="831873">
                <a:tc>
                  <a:txBody>
                    <a:bodyPr/>
                    <a:lstStyle/>
                    <a:p>
                      <a:r>
                        <a:rPr lang="en-ZA" sz="1300"/>
                        <a:t>2016/17</a:t>
                      </a:r>
                    </a:p>
                  </a:txBody>
                  <a:tcPr marL="63990" marR="63990" marT="31995" marB="31995" anchor="ctr"/>
                </a:tc>
                <a:tc>
                  <a:txBody>
                    <a:bodyPr/>
                    <a:lstStyle/>
                    <a:p>
                      <a:r>
                        <a:rPr lang="en-ZA" sz="1300"/>
                        <a:t>0.836</a:t>
                      </a:r>
                    </a:p>
                  </a:txBody>
                  <a:tcPr marL="63990" marR="63990" marT="31995" marB="31995" anchor="ctr"/>
                </a:tc>
                <a:tc>
                  <a:txBody>
                    <a:bodyPr/>
                    <a:lstStyle/>
                    <a:p>
                      <a:r>
                        <a:rPr lang="en-ZA" sz="1300"/>
                        <a:t>0.78</a:t>
                      </a:r>
                    </a:p>
                  </a:txBody>
                  <a:tcPr marL="63990" marR="63990" marT="31995" marB="31995" anchor="ctr"/>
                </a:tc>
                <a:tc>
                  <a:txBody>
                    <a:bodyPr/>
                    <a:lstStyle/>
                    <a:p>
                      <a:r>
                        <a:rPr lang="en-ZA" sz="1300"/>
                        <a:t>High EBC; ~78% closure</a:t>
                      </a:r>
                    </a:p>
                  </a:txBody>
                  <a:tcPr marL="63990" marR="63990" marT="31995" marB="31995" anchor="ctr"/>
                </a:tc>
                <a:tc>
                  <a:txBody>
                    <a:bodyPr/>
                    <a:lstStyle/>
                    <a:p>
                      <a:r>
                        <a:rPr lang="en-US" sz="1300" dirty="0"/>
                        <a:t>Residual storage (G), unmeasured advection, canopy effects</a:t>
                      </a:r>
                    </a:p>
                  </a:txBody>
                  <a:tcPr marL="63990" marR="63990" marT="31995" marB="31995" anchor="ctr"/>
                </a:tc>
                <a:extLst>
                  <a:ext uri="{0D108BD9-81ED-4DB2-BD59-A6C34878D82A}">
                    <a16:rowId xmlns:a16="http://schemas.microsoft.com/office/drawing/2014/main" val="2275524866"/>
                  </a:ext>
                </a:extLst>
              </a:tr>
            </a:tbl>
          </a:graphicData>
        </a:graphic>
      </p:graphicFrame>
      <p:sp>
        <p:nvSpPr>
          <p:cNvPr id="4" name="TextBox 3">
            <a:extLst>
              <a:ext uri="{FF2B5EF4-FFF2-40B4-BE49-F238E27FC236}">
                <a16:creationId xmlns:a16="http://schemas.microsoft.com/office/drawing/2014/main" id="{890649FF-E861-727B-6BF5-8B4437498A34}"/>
              </a:ext>
            </a:extLst>
          </p:cNvPr>
          <p:cNvSpPr txBox="1"/>
          <p:nvPr/>
        </p:nvSpPr>
        <p:spPr>
          <a:xfrm>
            <a:off x="2751909" y="862149"/>
            <a:ext cx="6026331" cy="374468"/>
          </a:xfrm>
          <a:prstGeom prst="rect">
            <a:avLst/>
          </a:prstGeom>
          <a:noFill/>
        </p:spPr>
        <p:txBody>
          <a:bodyPr wrap="square" rtlCol="0">
            <a:spAutoFit/>
          </a:bodyPr>
          <a:lstStyle/>
          <a:p>
            <a:r>
              <a:rPr lang="en-US" dirty="0"/>
              <a:t>                   Table 1. Summary of Skukuza findings</a:t>
            </a:r>
            <a:endParaRPr lang="en-ZA" dirty="0"/>
          </a:p>
        </p:txBody>
      </p:sp>
      <p:sp>
        <p:nvSpPr>
          <p:cNvPr id="2" name="TextBox 1">
            <a:extLst>
              <a:ext uri="{FF2B5EF4-FFF2-40B4-BE49-F238E27FC236}">
                <a16:creationId xmlns:a16="http://schemas.microsoft.com/office/drawing/2014/main" id="{B413E4ED-B6E1-43C9-CE56-668BE58569CD}"/>
              </a:ext>
            </a:extLst>
          </p:cNvPr>
          <p:cNvSpPr txBox="1"/>
          <p:nvPr/>
        </p:nvSpPr>
        <p:spPr>
          <a:xfrm>
            <a:off x="11443064" y="6278876"/>
            <a:ext cx="461554" cy="369332"/>
          </a:xfrm>
          <a:prstGeom prst="rect">
            <a:avLst/>
          </a:prstGeom>
          <a:noFill/>
        </p:spPr>
        <p:txBody>
          <a:bodyPr wrap="square" rtlCol="0">
            <a:spAutoFit/>
          </a:bodyPr>
          <a:lstStyle/>
          <a:p>
            <a:r>
              <a:rPr lang="en-US" dirty="0"/>
              <a:t>11</a:t>
            </a:r>
            <a:endParaRPr lang="en-ZA" dirty="0"/>
          </a:p>
        </p:txBody>
      </p:sp>
    </p:spTree>
    <p:extLst>
      <p:ext uri="{BB962C8B-B14F-4D97-AF65-F5344CB8AC3E}">
        <p14:creationId xmlns:p14="http://schemas.microsoft.com/office/powerpoint/2010/main" val="3385417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utput image">
            <a:extLst>
              <a:ext uri="{FF2B5EF4-FFF2-40B4-BE49-F238E27FC236}">
                <a16:creationId xmlns:a16="http://schemas.microsoft.com/office/drawing/2014/main" id="{57B6094D-16E4-57F6-E724-5AE31A1DBA1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71436" y="806016"/>
            <a:ext cx="5136795" cy="28842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2DF8C0-2D99-621E-9C92-C52935B540BE}"/>
              </a:ext>
            </a:extLst>
          </p:cNvPr>
          <p:cNvSpPr txBox="1"/>
          <p:nvPr/>
        </p:nvSpPr>
        <p:spPr>
          <a:xfrm>
            <a:off x="6297264" y="3537626"/>
            <a:ext cx="5452370" cy="1905232"/>
          </a:xfrm>
          <a:prstGeom prst="rect">
            <a:avLst/>
          </a:prstGeom>
        </p:spPr>
        <p:txBody>
          <a:bodyPr vert="horz" lIns="91440" tIns="45720" rIns="91440" bIns="45720" rtlCol="0" anchor="ctr">
            <a:normAutofit/>
          </a:bodyPr>
          <a:lstStyle/>
          <a:p>
            <a:pPr>
              <a:lnSpc>
                <a:spcPct val="90000"/>
              </a:lnSpc>
              <a:spcAft>
                <a:spcPts val="600"/>
              </a:spcAft>
            </a:pPr>
            <a:r>
              <a:rPr lang="en-US" dirty="0"/>
              <a:t>Figure 10.  Monthly Energy Balance Closure (EBC) for 2010 and 2011 at Ross Barnett Reservoir and Lake </a:t>
            </a:r>
            <a:r>
              <a:rPr lang="en-US" dirty="0" err="1"/>
              <a:t>Kuivajärvi</a:t>
            </a:r>
            <a:r>
              <a:rPr lang="en-US" dirty="0"/>
              <a:t>.</a:t>
            </a:r>
          </a:p>
        </p:txBody>
      </p:sp>
      <p:sp>
        <p:nvSpPr>
          <p:cNvPr id="5" name="TextBox 4">
            <a:extLst>
              <a:ext uri="{FF2B5EF4-FFF2-40B4-BE49-F238E27FC236}">
                <a16:creationId xmlns:a16="http://schemas.microsoft.com/office/drawing/2014/main" id="{BE2A7D42-08DF-D814-8290-963A16677212}"/>
              </a:ext>
            </a:extLst>
          </p:cNvPr>
          <p:cNvSpPr txBox="1"/>
          <p:nvPr/>
        </p:nvSpPr>
        <p:spPr>
          <a:xfrm>
            <a:off x="517889" y="3972675"/>
            <a:ext cx="5452370" cy="923330"/>
          </a:xfrm>
          <a:prstGeom prst="rect">
            <a:avLst/>
          </a:prstGeom>
          <a:noFill/>
        </p:spPr>
        <p:txBody>
          <a:bodyPr wrap="square">
            <a:spAutoFit/>
          </a:bodyPr>
          <a:lstStyle/>
          <a:p>
            <a:r>
              <a:rPr lang="en-US" dirty="0"/>
              <a:t>Figure 9. Combined plot of Monthly Energy Balance Closure (EBC) for Skukuza, Kruger National Park across four years:</a:t>
            </a:r>
            <a:endParaRPr lang="en-ZA" dirty="0"/>
          </a:p>
        </p:txBody>
      </p:sp>
      <p:pic>
        <p:nvPicPr>
          <p:cNvPr id="2050" name="Picture 2" descr="Output image">
            <a:extLst>
              <a:ext uri="{FF2B5EF4-FFF2-40B4-BE49-F238E27FC236}">
                <a16:creationId xmlns:a16="http://schemas.microsoft.com/office/drawing/2014/main" id="{792CB716-BAD4-F1B8-F35F-BD6D9A43A9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08" y="806015"/>
            <a:ext cx="5894737" cy="288424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5F21C9B-6650-308F-E874-6DA30028D056}"/>
              </a:ext>
            </a:extLst>
          </p:cNvPr>
          <p:cNvSpPr txBox="1"/>
          <p:nvPr/>
        </p:nvSpPr>
        <p:spPr>
          <a:xfrm>
            <a:off x="870857" y="5185687"/>
            <a:ext cx="10458994" cy="1477328"/>
          </a:xfrm>
          <a:prstGeom prst="rect">
            <a:avLst/>
          </a:prstGeom>
          <a:noFill/>
        </p:spPr>
        <p:txBody>
          <a:bodyPr wrap="square">
            <a:spAutoFit/>
          </a:bodyPr>
          <a:lstStyle/>
          <a:p>
            <a:pPr>
              <a:buNone/>
            </a:pPr>
            <a:r>
              <a:rPr lang="en-US" b="1" dirty="0"/>
              <a:t>Observations:</a:t>
            </a:r>
          </a:p>
          <a:p>
            <a:pPr>
              <a:buFont typeface="Arial" panose="020B0604020202020204" pitchFamily="34" charset="0"/>
              <a:buChar char="•"/>
            </a:pPr>
            <a:r>
              <a:rPr lang="en-US" dirty="0"/>
              <a:t>All years show </a:t>
            </a:r>
            <a:r>
              <a:rPr lang="en-US" b="1" dirty="0"/>
              <a:t>seasonal variation</a:t>
            </a:r>
            <a:r>
              <a:rPr lang="en-US" dirty="0"/>
              <a:t>, with </a:t>
            </a:r>
            <a:r>
              <a:rPr lang="en-US" b="1" dirty="0"/>
              <a:t>July–October</a:t>
            </a:r>
            <a:r>
              <a:rPr lang="en-US" dirty="0"/>
              <a:t> often having higher EBCs.</a:t>
            </a:r>
          </a:p>
          <a:p>
            <a:pPr>
              <a:buFont typeface="Arial" panose="020B0604020202020204" pitchFamily="34" charset="0"/>
              <a:buChar char="•"/>
            </a:pPr>
            <a:r>
              <a:rPr lang="en-US" b="1" dirty="0"/>
              <a:t>2010/11</a:t>
            </a:r>
            <a:r>
              <a:rPr lang="en-US" dirty="0"/>
              <a:t> and </a:t>
            </a:r>
            <a:r>
              <a:rPr lang="en-US" b="1" dirty="0"/>
              <a:t>2017/18</a:t>
            </a:r>
            <a:r>
              <a:rPr lang="en-US" dirty="0"/>
              <a:t> generally had the </a:t>
            </a:r>
            <a:r>
              <a:rPr lang="en-US" b="1" dirty="0"/>
              <a:t>highest closure values</a:t>
            </a:r>
            <a:r>
              <a:rPr lang="en-US" dirty="0"/>
              <a:t> (up to ~87%).</a:t>
            </a:r>
          </a:p>
          <a:p>
            <a:pPr>
              <a:buFont typeface="Arial" panose="020B0604020202020204" pitchFamily="34" charset="0"/>
              <a:buChar char="•"/>
            </a:pPr>
            <a:r>
              <a:rPr lang="en-US" dirty="0"/>
              <a:t>All values are below the </a:t>
            </a:r>
            <a:r>
              <a:rPr lang="en-US" b="1" dirty="0"/>
              <a:t>ideal 100% closure</a:t>
            </a:r>
            <a:r>
              <a:rPr lang="en-US" dirty="0"/>
              <a:t>, which is typical due to surface heterogeneity, instrument limitations, and energy storage terms.</a:t>
            </a:r>
          </a:p>
        </p:txBody>
      </p:sp>
      <p:sp>
        <p:nvSpPr>
          <p:cNvPr id="2" name="TextBox 1">
            <a:extLst>
              <a:ext uri="{FF2B5EF4-FFF2-40B4-BE49-F238E27FC236}">
                <a16:creationId xmlns:a16="http://schemas.microsoft.com/office/drawing/2014/main" id="{409A05BC-DF7B-4026-760D-4FC02B0AA22F}"/>
              </a:ext>
            </a:extLst>
          </p:cNvPr>
          <p:cNvSpPr txBox="1"/>
          <p:nvPr/>
        </p:nvSpPr>
        <p:spPr>
          <a:xfrm>
            <a:off x="11582401" y="6278876"/>
            <a:ext cx="461554" cy="369332"/>
          </a:xfrm>
          <a:prstGeom prst="rect">
            <a:avLst/>
          </a:prstGeom>
          <a:noFill/>
        </p:spPr>
        <p:txBody>
          <a:bodyPr wrap="square" rtlCol="0">
            <a:spAutoFit/>
          </a:bodyPr>
          <a:lstStyle/>
          <a:p>
            <a:r>
              <a:rPr lang="en-US" dirty="0"/>
              <a:t>12</a:t>
            </a:r>
            <a:endParaRPr lang="en-ZA" dirty="0"/>
          </a:p>
        </p:txBody>
      </p:sp>
    </p:spTree>
    <p:extLst>
      <p:ext uri="{BB962C8B-B14F-4D97-AF65-F5344CB8AC3E}">
        <p14:creationId xmlns:p14="http://schemas.microsoft.com/office/powerpoint/2010/main" val="1637288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B7A4A629-1B08-718B-8CC5-A1BEBC0EBD3B}"/>
              </a:ext>
            </a:extLst>
          </p:cNvPr>
          <p:cNvSpPr txBox="1"/>
          <p:nvPr/>
        </p:nvSpPr>
        <p:spPr>
          <a:xfrm>
            <a:off x="556532" y="643467"/>
            <a:ext cx="11210925" cy="74483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Aptos Display" panose="02110004020202020204"/>
                <a:ea typeface="+mn-ea"/>
                <a:cs typeface="+mn-cs"/>
              </a:rPr>
              <a:t>Table </a:t>
            </a:r>
            <a:r>
              <a:rPr lang="en-US" sz="3000" dirty="0">
                <a:solidFill>
                  <a:prstClr val="white"/>
                </a:solidFill>
                <a:latin typeface="Aptos Display" panose="02110004020202020204"/>
              </a:rPr>
              <a:t>2</a:t>
            </a:r>
            <a:r>
              <a:rPr kumimoji="0" lang="en-US" sz="3000" b="0" i="0" u="none" strike="noStrike" kern="1200" cap="none" spc="0" normalizeH="0" baseline="0" noProof="0" dirty="0">
                <a:ln>
                  <a:noFill/>
                </a:ln>
                <a:solidFill>
                  <a:prstClr val="white"/>
                </a:solidFill>
                <a:effectLst/>
                <a:uLnTx/>
                <a:uFillTx/>
                <a:latin typeface="Aptos Display" panose="02110004020202020204"/>
                <a:ea typeface="+mn-ea"/>
                <a:cs typeface="+mn-cs"/>
              </a:rPr>
              <a:t>: Mean, Minimum, and Maximum Energy Fluxes by Time Scale</a:t>
            </a:r>
          </a:p>
        </p:txBody>
      </p:sp>
      <p:graphicFrame>
        <p:nvGraphicFramePr>
          <p:cNvPr id="2" name="Table 1">
            <a:extLst>
              <a:ext uri="{FF2B5EF4-FFF2-40B4-BE49-F238E27FC236}">
                <a16:creationId xmlns:a16="http://schemas.microsoft.com/office/drawing/2014/main" id="{17E826BC-067A-538F-57E1-90E4CA4A3FC9}"/>
              </a:ext>
            </a:extLst>
          </p:cNvPr>
          <p:cNvGraphicFramePr>
            <a:graphicFrameLocks noGrp="1"/>
          </p:cNvGraphicFramePr>
          <p:nvPr/>
        </p:nvGraphicFramePr>
        <p:xfrm>
          <a:off x="1255521" y="1675227"/>
          <a:ext cx="9680959" cy="4394206"/>
        </p:xfrm>
        <a:graphic>
          <a:graphicData uri="http://schemas.openxmlformats.org/drawingml/2006/table">
            <a:tbl>
              <a:tblPr firstRow="1" firstCol="1" bandRow="1"/>
              <a:tblGrid>
                <a:gridCol w="1517521">
                  <a:extLst>
                    <a:ext uri="{9D8B030D-6E8A-4147-A177-3AD203B41FA5}">
                      <a16:colId xmlns:a16="http://schemas.microsoft.com/office/drawing/2014/main" val="3633889644"/>
                    </a:ext>
                  </a:extLst>
                </a:gridCol>
                <a:gridCol w="1742959">
                  <a:extLst>
                    <a:ext uri="{9D8B030D-6E8A-4147-A177-3AD203B41FA5}">
                      <a16:colId xmlns:a16="http://schemas.microsoft.com/office/drawing/2014/main" val="1370679638"/>
                    </a:ext>
                  </a:extLst>
                </a:gridCol>
                <a:gridCol w="2187394">
                  <a:extLst>
                    <a:ext uri="{9D8B030D-6E8A-4147-A177-3AD203B41FA5}">
                      <a16:colId xmlns:a16="http://schemas.microsoft.com/office/drawing/2014/main" val="4005646633"/>
                    </a:ext>
                  </a:extLst>
                </a:gridCol>
                <a:gridCol w="2168071">
                  <a:extLst>
                    <a:ext uri="{9D8B030D-6E8A-4147-A177-3AD203B41FA5}">
                      <a16:colId xmlns:a16="http://schemas.microsoft.com/office/drawing/2014/main" val="2775085935"/>
                    </a:ext>
                  </a:extLst>
                </a:gridCol>
                <a:gridCol w="2065014">
                  <a:extLst>
                    <a:ext uri="{9D8B030D-6E8A-4147-A177-3AD203B41FA5}">
                      <a16:colId xmlns:a16="http://schemas.microsoft.com/office/drawing/2014/main" val="2584266229"/>
                    </a:ext>
                  </a:extLst>
                </a:gridCol>
              </a:tblGrid>
              <a:tr h="388616">
                <a:tc>
                  <a:txBody>
                    <a:bodyPr/>
                    <a:lstStyle/>
                    <a:p>
                      <a:pPr algn="just">
                        <a:lnSpc>
                          <a:spcPct val="150000"/>
                        </a:lnSpc>
                        <a:spcAft>
                          <a:spcPts val="1000"/>
                        </a:spcAft>
                        <a:buNone/>
                      </a:pPr>
                      <a:r>
                        <a:rPr lang="en-ZA" sz="1500">
                          <a:effectLst/>
                          <a:latin typeface="Arial" panose="020B0604020202020204" pitchFamily="34" charset="0"/>
                          <a:ea typeface="Calibri" panose="020F0502020204030204" pitchFamily="34" charset="0"/>
                        </a:rPr>
                        <a:t>variable</a:t>
                      </a:r>
                      <a:endParaRPr lang="en-ZA" sz="1400">
                        <a:effectLst/>
                        <a:latin typeface="Calibri" panose="020F0502020204030204" pitchFamily="34" charset="0"/>
                        <a:ea typeface="Calibri" panose="020F0502020204030204" pitchFamily="34" charset="0"/>
                      </a:endParaRPr>
                    </a:p>
                  </a:txBody>
                  <a:tcPr marL="71656" marR="71656" marT="0" marB="3582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1000"/>
                        </a:spcAft>
                        <a:buNone/>
                      </a:pPr>
                      <a:r>
                        <a:rPr lang="en-ZA" sz="1500">
                          <a:effectLst/>
                          <a:latin typeface="Arial" panose="020B0604020202020204" pitchFamily="34" charset="0"/>
                          <a:ea typeface="Calibri" panose="020F0502020204030204" pitchFamily="34" charset="0"/>
                        </a:rPr>
                        <a:t>timescale</a:t>
                      </a:r>
                      <a:endParaRPr lang="en-ZA" sz="1400">
                        <a:effectLst/>
                        <a:latin typeface="Calibri" panose="020F0502020204030204" pitchFamily="34" charset="0"/>
                        <a:ea typeface="Calibri" panose="020F0502020204030204" pitchFamily="34" charset="0"/>
                      </a:endParaRPr>
                    </a:p>
                  </a:txBody>
                  <a:tcPr marL="71656" marR="71656" marT="0" marB="3582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1000"/>
                        </a:spcAft>
                        <a:buNone/>
                      </a:pPr>
                      <a:r>
                        <a:rPr lang="en-ZA" sz="1500">
                          <a:effectLst/>
                          <a:latin typeface="Arial" panose="020B0604020202020204" pitchFamily="34" charset="0"/>
                          <a:ea typeface="Calibri" panose="020F0502020204030204" pitchFamily="34" charset="0"/>
                        </a:rPr>
                        <a:t>Mean </a:t>
                      </a:r>
                      <a:r>
                        <a:rPr lang="en-ZA" sz="1500" i="1">
                          <a:effectLst/>
                          <a:latin typeface="Arial" panose="020B0604020202020204" pitchFamily="34" charset="0"/>
                          <a:ea typeface="Calibri" panose="020F0502020204030204" pitchFamily="34" charset="0"/>
                        </a:rPr>
                        <a:t>(w/m</a:t>
                      </a:r>
                      <a:r>
                        <a:rPr lang="en-ZA" sz="1500" i="1" baseline="30000">
                          <a:effectLst/>
                          <a:latin typeface="Arial" panose="020B0604020202020204" pitchFamily="34" charset="0"/>
                          <a:ea typeface="Calibri" panose="020F0502020204030204" pitchFamily="34" charset="0"/>
                        </a:rPr>
                        <a:t>2</a:t>
                      </a:r>
                      <a:r>
                        <a:rPr lang="en-ZA" sz="1500" i="1">
                          <a:effectLst/>
                          <a:latin typeface="Arial" panose="020B0604020202020204" pitchFamily="34" charset="0"/>
                          <a:ea typeface="Calibri" panose="020F0502020204030204" pitchFamily="34" charset="0"/>
                        </a:rPr>
                        <a:t>)</a:t>
                      </a:r>
                      <a:endParaRPr lang="en-ZA" sz="1400">
                        <a:effectLst/>
                        <a:latin typeface="Calibri" panose="020F0502020204030204" pitchFamily="34" charset="0"/>
                        <a:ea typeface="Calibri" panose="020F0502020204030204" pitchFamily="34" charset="0"/>
                      </a:endParaRPr>
                    </a:p>
                  </a:txBody>
                  <a:tcPr marL="71656" marR="71656" marT="0" marB="3582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1000"/>
                        </a:spcAft>
                        <a:buNone/>
                      </a:pPr>
                      <a:r>
                        <a:rPr lang="en-ZA" sz="1500">
                          <a:effectLst/>
                          <a:latin typeface="Arial" panose="020B0604020202020204" pitchFamily="34" charset="0"/>
                          <a:ea typeface="Calibri" panose="020F0502020204030204" pitchFamily="34" charset="0"/>
                        </a:rPr>
                        <a:t>Min </a:t>
                      </a:r>
                      <a:r>
                        <a:rPr lang="en-ZA" sz="1500" i="1">
                          <a:effectLst/>
                          <a:latin typeface="Arial" panose="020B0604020202020204" pitchFamily="34" charset="0"/>
                          <a:ea typeface="Calibri" panose="020F0502020204030204" pitchFamily="34" charset="0"/>
                        </a:rPr>
                        <a:t>(w/m</a:t>
                      </a:r>
                      <a:r>
                        <a:rPr lang="en-ZA" sz="1500" i="1" baseline="30000">
                          <a:effectLst/>
                          <a:latin typeface="Arial" panose="020B0604020202020204" pitchFamily="34" charset="0"/>
                          <a:ea typeface="Calibri" panose="020F0502020204030204" pitchFamily="34" charset="0"/>
                        </a:rPr>
                        <a:t>2</a:t>
                      </a:r>
                      <a:r>
                        <a:rPr lang="en-ZA" sz="1500" i="1">
                          <a:effectLst/>
                          <a:latin typeface="Arial" panose="020B0604020202020204" pitchFamily="34" charset="0"/>
                          <a:ea typeface="Calibri" panose="020F0502020204030204" pitchFamily="34" charset="0"/>
                        </a:rPr>
                        <a:t>)</a:t>
                      </a:r>
                      <a:endParaRPr lang="en-ZA" sz="1400">
                        <a:effectLst/>
                        <a:latin typeface="Calibri" panose="020F0502020204030204" pitchFamily="34" charset="0"/>
                        <a:ea typeface="Calibri" panose="020F0502020204030204" pitchFamily="34" charset="0"/>
                      </a:endParaRPr>
                    </a:p>
                  </a:txBody>
                  <a:tcPr marL="71656" marR="71656" marT="0" marB="3582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1000"/>
                        </a:spcAft>
                        <a:buNone/>
                      </a:pPr>
                      <a:r>
                        <a:rPr lang="en-ZA" sz="1500">
                          <a:effectLst/>
                          <a:latin typeface="Arial" panose="020B0604020202020204" pitchFamily="34" charset="0"/>
                          <a:ea typeface="Calibri" panose="020F0502020204030204" pitchFamily="34" charset="0"/>
                        </a:rPr>
                        <a:t>Max </a:t>
                      </a:r>
                      <a:r>
                        <a:rPr lang="en-ZA" sz="1500" i="1">
                          <a:effectLst/>
                          <a:latin typeface="Arial" panose="020B0604020202020204" pitchFamily="34" charset="0"/>
                          <a:ea typeface="Calibri" panose="020F0502020204030204" pitchFamily="34" charset="0"/>
                        </a:rPr>
                        <a:t>(w/m</a:t>
                      </a:r>
                      <a:r>
                        <a:rPr lang="en-ZA" sz="1500" i="1" baseline="30000">
                          <a:effectLst/>
                          <a:latin typeface="Arial" panose="020B0604020202020204" pitchFamily="34" charset="0"/>
                          <a:ea typeface="Calibri" panose="020F0502020204030204" pitchFamily="34" charset="0"/>
                        </a:rPr>
                        <a:t>2</a:t>
                      </a:r>
                      <a:r>
                        <a:rPr lang="en-ZA" sz="1500" i="1">
                          <a:effectLst/>
                          <a:latin typeface="Arial" panose="020B0604020202020204" pitchFamily="34" charset="0"/>
                          <a:ea typeface="Calibri" panose="020F0502020204030204" pitchFamily="34" charset="0"/>
                        </a:rPr>
                        <a:t>)</a:t>
                      </a:r>
                      <a:endParaRPr lang="en-ZA" sz="1400">
                        <a:effectLst/>
                        <a:latin typeface="Calibri" panose="020F0502020204030204" pitchFamily="34" charset="0"/>
                        <a:ea typeface="Calibri" panose="020F0502020204030204" pitchFamily="34" charset="0"/>
                      </a:endParaRPr>
                    </a:p>
                  </a:txBody>
                  <a:tcPr marL="71656" marR="71656" marT="0" marB="3582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2831709"/>
                  </a:ext>
                </a:extLst>
              </a:tr>
              <a:tr h="400559">
                <a:tc>
                  <a:txBody>
                    <a:bodyPr/>
                    <a:lstStyle/>
                    <a:p>
                      <a:pPr algn="just">
                        <a:lnSpc>
                          <a:spcPct val="150000"/>
                        </a:lnSpc>
                        <a:spcAft>
                          <a:spcPts val="1000"/>
                        </a:spcAft>
                        <a:buNone/>
                      </a:pPr>
                      <a:r>
                        <a:rPr lang="en-ZA" sz="1500">
                          <a:effectLst/>
                          <a:latin typeface="Arial" panose="020B0604020202020204" pitchFamily="34" charset="0"/>
                          <a:ea typeface="Calibri" panose="020F0502020204030204" pitchFamily="34" charset="0"/>
                        </a:rPr>
                        <a:t>H</a:t>
                      </a:r>
                      <a:endParaRPr lang="en-ZA" sz="1400">
                        <a:effectLst/>
                        <a:latin typeface="Calibri" panose="020F0502020204030204" pitchFamily="34" charset="0"/>
                        <a:ea typeface="Calibri" panose="020F0502020204030204" pitchFamily="34" charset="0"/>
                      </a:endParaRPr>
                    </a:p>
                  </a:txBody>
                  <a:tcPr marL="71656" marR="71656" marT="23885" marB="238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1000"/>
                        </a:spcAft>
                        <a:buNone/>
                      </a:pPr>
                      <a:r>
                        <a:rPr lang="en-ZA" sz="1500">
                          <a:effectLst/>
                          <a:latin typeface="Arial" panose="020B0604020202020204" pitchFamily="34" charset="0"/>
                          <a:ea typeface="Calibri" panose="020F0502020204030204" pitchFamily="34" charset="0"/>
                        </a:rPr>
                        <a:t>30 min</a:t>
                      </a:r>
                      <a:endParaRPr lang="en-ZA" sz="1400">
                        <a:effectLst/>
                        <a:latin typeface="Calibri" panose="020F0502020204030204" pitchFamily="34" charset="0"/>
                        <a:ea typeface="Calibri" panose="020F0502020204030204" pitchFamily="34" charset="0"/>
                      </a:endParaRPr>
                    </a:p>
                  </a:txBody>
                  <a:tcPr marL="71656" marR="71656" marT="23885" marB="238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1000"/>
                        </a:spcAft>
                        <a:buNone/>
                      </a:pPr>
                      <a:r>
                        <a:rPr lang="en-ZA" sz="1500">
                          <a:effectLst/>
                          <a:latin typeface="Arial" panose="020B0604020202020204" pitchFamily="34" charset="0"/>
                          <a:ea typeface="Calibri" panose="020F0502020204030204" pitchFamily="34" charset="0"/>
                        </a:rPr>
                        <a:t>57.364382</a:t>
                      </a:r>
                      <a:endParaRPr lang="en-ZA" sz="1400">
                        <a:effectLst/>
                        <a:latin typeface="Calibri" panose="020F0502020204030204" pitchFamily="34" charset="0"/>
                        <a:ea typeface="Calibri" panose="020F0502020204030204" pitchFamily="34" charset="0"/>
                      </a:endParaRPr>
                    </a:p>
                  </a:txBody>
                  <a:tcPr marL="71656" marR="71656" marT="23885" marB="238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1000"/>
                        </a:spcAft>
                        <a:buNone/>
                      </a:pPr>
                      <a:r>
                        <a:rPr lang="en-ZA" sz="1500">
                          <a:effectLst/>
                          <a:latin typeface="Arial" panose="020B0604020202020204" pitchFamily="34" charset="0"/>
                          <a:ea typeface="Calibri" panose="020F0502020204030204" pitchFamily="34" charset="0"/>
                        </a:rPr>
                        <a:t>-99.854800</a:t>
                      </a:r>
                      <a:endParaRPr lang="en-ZA" sz="1400">
                        <a:effectLst/>
                        <a:latin typeface="Calibri" panose="020F0502020204030204" pitchFamily="34" charset="0"/>
                        <a:ea typeface="Calibri" panose="020F0502020204030204" pitchFamily="34" charset="0"/>
                      </a:endParaRPr>
                    </a:p>
                  </a:txBody>
                  <a:tcPr marL="71656" marR="71656" marT="23885" marB="238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1000"/>
                        </a:spcAft>
                        <a:buNone/>
                      </a:pPr>
                      <a:r>
                        <a:rPr lang="en-ZA" sz="1500">
                          <a:effectLst/>
                          <a:latin typeface="Arial" panose="020B0604020202020204" pitchFamily="34" charset="0"/>
                          <a:ea typeface="Calibri" panose="020F0502020204030204" pitchFamily="34" charset="0"/>
                        </a:rPr>
                        <a:t>791.68050</a:t>
                      </a:r>
                      <a:endParaRPr lang="en-ZA" sz="1400">
                        <a:effectLst/>
                        <a:latin typeface="Calibri" panose="020F0502020204030204" pitchFamily="34" charset="0"/>
                        <a:ea typeface="Calibri" panose="020F0502020204030204" pitchFamily="34" charset="0"/>
                      </a:endParaRPr>
                    </a:p>
                  </a:txBody>
                  <a:tcPr marL="71656" marR="71656" marT="23885" marB="238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6653996"/>
                  </a:ext>
                </a:extLst>
              </a:tr>
              <a:tr h="400559">
                <a:tc>
                  <a:txBody>
                    <a:bodyPr/>
                    <a:lstStyle/>
                    <a:p>
                      <a:pPr algn="just">
                        <a:lnSpc>
                          <a:spcPct val="150000"/>
                        </a:lnSpc>
                        <a:spcAft>
                          <a:spcPts val="1000"/>
                        </a:spcAft>
                        <a:buNone/>
                      </a:pPr>
                      <a:r>
                        <a:rPr lang="en-ZA" sz="1500">
                          <a:effectLst/>
                          <a:latin typeface="Arial" panose="020B0604020202020204" pitchFamily="34" charset="0"/>
                          <a:ea typeface="Calibri" panose="020F0502020204030204" pitchFamily="34" charset="0"/>
                        </a:rPr>
                        <a:t>H</a:t>
                      </a:r>
                      <a:endParaRPr lang="en-ZA" sz="1400">
                        <a:effectLst/>
                        <a:latin typeface="Calibri" panose="020F0502020204030204" pitchFamily="34" charset="0"/>
                        <a:ea typeface="Calibri" panose="020F0502020204030204" pitchFamily="34" charset="0"/>
                      </a:endParaRPr>
                    </a:p>
                  </a:txBody>
                  <a:tcPr marL="71656" marR="71656" marT="23885" marB="238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1000"/>
                        </a:spcAft>
                        <a:buNone/>
                      </a:pPr>
                      <a:r>
                        <a:rPr lang="en-ZA" sz="1500">
                          <a:effectLst/>
                          <a:latin typeface="Arial" panose="020B0604020202020204" pitchFamily="34" charset="0"/>
                          <a:ea typeface="Calibri" panose="020F0502020204030204" pitchFamily="34" charset="0"/>
                        </a:rPr>
                        <a:t>hourly</a:t>
                      </a:r>
                      <a:endParaRPr lang="en-ZA" sz="1400">
                        <a:effectLst/>
                        <a:latin typeface="Calibri" panose="020F0502020204030204" pitchFamily="34" charset="0"/>
                        <a:ea typeface="Calibri" panose="020F0502020204030204" pitchFamily="34" charset="0"/>
                      </a:endParaRPr>
                    </a:p>
                  </a:txBody>
                  <a:tcPr marL="71656" marR="71656" marT="23885" marB="238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1000"/>
                        </a:spcAft>
                        <a:buNone/>
                      </a:pPr>
                      <a:r>
                        <a:rPr lang="en-ZA" sz="1500">
                          <a:effectLst/>
                          <a:latin typeface="Arial" panose="020B0604020202020204" pitchFamily="34" charset="0"/>
                          <a:ea typeface="Calibri" panose="020F0502020204030204" pitchFamily="34" charset="0"/>
                        </a:rPr>
                        <a:t>57.981717</a:t>
                      </a:r>
                      <a:endParaRPr lang="en-ZA" sz="1400">
                        <a:effectLst/>
                        <a:latin typeface="Calibri" panose="020F0502020204030204" pitchFamily="34" charset="0"/>
                        <a:ea typeface="Calibri" panose="020F0502020204030204" pitchFamily="34" charset="0"/>
                      </a:endParaRPr>
                    </a:p>
                  </a:txBody>
                  <a:tcPr marL="71656" marR="71656" marT="23885" marB="238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1000"/>
                        </a:spcAft>
                        <a:buNone/>
                      </a:pPr>
                      <a:r>
                        <a:rPr lang="en-ZA" sz="1500">
                          <a:effectLst/>
                          <a:latin typeface="Arial" panose="020B0604020202020204" pitchFamily="34" charset="0"/>
                          <a:ea typeface="Calibri" panose="020F0502020204030204" pitchFamily="34" charset="0"/>
                        </a:rPr>
                        <a:t>-97.872495</a:t>
                      </a:r>
                      <a:endParaRPr lang="en-ZA" sz="1400">
                        <a:effectLst/>
                        <a:latin typeface="Calibri" panose="020F0502020204030204" pitchFamily="34" charset="0"/>
                        <a:ea typeface="Calibri" panose="020F0502020204030204" pitchFamily="34" charset="0"/>
                      </a:endParaRPr>
                    </a:p>
                  </a:txBody>
                  <a:tcPr marL="71656" marR="71656" marT="23885" marB="238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1000"/>
                        </a:spcAft>
                        <a:buNone/>
                      </a:pPr>
                      <a:r>
                        <a:rPr lang="en-ZA" sz="1500">
                          <a:effectLst/>
                          <a:latin typeface="Arial" panose="020B0604020202020204" pitchFamily="34" charset="0"/>
                          <a:ea typeface="Calibri" panose="020F0502020204030204" pitchFamily="34" charset="0"/>
                        </a:rPr>
                        <a:t>699.85275</a:t>
                      </a:r>
                      <a:endParaRPr lang="en-ZA" sz="1400">
                        <a:effectLst/>
                        <a:latin typeface="Calibri" panose="020F0502020204030204" pitchFamily="34" charset="0"/>
                        <a:ea typeface="Calibri" panose="020F0502020204030204" pitchFamily="34" charset="0"/>
                      </a:endParaRPr>
                    </a:p>
                  </a:txBody>
                  <a:tcPr marL="71656" marR="71656" marT="23885" marB="238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45639974"/>
                  </a:ext>
                </a:extLst>
              </a:tr>
              <a:tr h="400559">
                <a:tc>
                  <a:txBody>
                    <a:bodyPr/>
                    <a:lstStyle/>
                    <a:p>
                      <a:pPr algn="just">
                        <a:lnSpc>
                          <a:spcPct val="150000"/>
                        </a:lnSpc>
                        <a:spcAft>
                          <a:spcPts val="1000"/>
                        </a:spcAft>
                        <a:buNone/>
                      </a:pPr>
                      <a:r>
                        <a:rPr lang="en-ZA" sz="1500">
                          <a:effectLst/>
                          <a:latin typeface="Arial" panose="020B0604020202020204" pitchFamily="34" charset="0"/>
                          <a:ea typeface="Calibri" panose="020F0502020204030204" pitchFamily="34" charset="0"/>
                        </a:rPr>
                        <a:t>H</a:t>
                      </a:r>
                      <a:endParaRPr lang="en-ZA" sz="1400">
                        <a:effectLst/>
                        <a:latin typeface="Calibri" panose="020F0502020204030204" pitchFamily="34" charset="0"/>
                        <a:ea typeface="Calibri" panose="020F0502020204030204" pitchFamily="34" charset="0"/>
                      </a:endParaRPr>
                    </a:p>
                  </a:txBody>
                  <a:tcPr marL="71656" marR="71656" marT="23885" marB="238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1000"/>
                        </a:spcAft>
                        <a:buNone/>
                      </a:pPr>
                      <a:r>
                        <a:rPr lang="en-ZA" sz="1500">
                          <a:effectLst/>
                          <a:latin typeface="Arial" panose="020B0604020202020204" pitchFamily="34" charset="0"/>
                          <a:ea typeface="Calibri" panose="020F0502020204030204" pitchFamily="34" charset="0"/>
                        </a:rPr>
                        <a:t>daily</a:t>
                      </a:r>
                      <a:endParaRPr lang="en-ZA" sz="1400">
                        <a:effectLst/>
                        <a:latin typeface="Calibri" panose="020F0502020204030204" pitchFamily="34" charset="0"/>
                        <a:ea typeface="Calibri" panose="020F0502020204030204" pitchFamily="34" charset="0"/>
                      </a:endParaRPr>
                    </a:p>
                  </a:txBody>
                  <a:tcPr marL="71656" marR="71656" marT="23885" marB="238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1000"/>
                        </a:spcAft>
                        <a:buNone/>
                      </a:pPr>
                      <a:r>
                        <a:rPr lang="en-ZA" sz="1500">
                          <a:effectLst/>
                          <a:latin typeface="Arial" panose="020B0604020202020204" pitchFamily="34" charset="0"/>
                          <a:ea typeface="Calibri" panose="020F0502020204030204" pitchFamily="34" charset="0"/>
                        </a:rPr>
                        <a:t>57.631191</a:t>
                      </a:r>
                      <a:endParaRPr lang="en-ZA" sz="1400">
                        <a:effectLst/>
                        <a:latin typeface="Calibri" panose="020F0502020204030204" pitchFamily="34" charset="0"/>
                        <a:ea typeface="Calibri" panose="020F0502020204030204" pitchFamily="34" charset="0"/>
                      </a:endParaRPr>
                    </a:p>
                  </a:txBody>
                  <a:tcPr marL="71656" marR="71656" marT="23885" marB="238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1000"/>
                        </a:spcAft>
                        <a:buNone/>
                      </a:pPr>
                      <a:r>
                        <a:rPr lang="en-ZA" sz="1500">
                          <a:effectLst/>
                          <a:latin typeface="Arial" panose="020B0604020202020204" pitchFamily="34" charset="0"/>
                          <a:ea typeface="Calibri" panose="020F0502020204030204" pitchFamily="34" charset="0"/>
                        </a:rPr>
                        <a:t>-21.818418</a:t>
                      </a:r>
                      <a:endParaRPr lang="en-ZA" sz="1400">
                        <a:effectLst/>
                        <a:latin typeface="Calibri" panose="020F0502020204030204" pitchFamily="34" charset="0"/>
                        <a:ea typeface="Calibri" panose="020F0502020204030204" pitchFamily="34" charset="0"/>
                      </a:endParaRPr>
                    </a:p>
                  </a:txBody>
                  <a:tcPr marL="71656" marR="71656" marT="23885" marB="238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1000"/>
                        </a:spcAft>
                        <a:buNone/>
                      </a:pPr>
                      <a:r>
                        <a:rPr lang="en-ZA" sz="1500">
                          <a:effectLst/>
                          <a:latin typeface="Arial" panose="020B0604020202020204" pitchFamily="34" charset="0"/>
                          <a:ea typeface="Calibri" panose="020F0502020204030204" pitchFamily="34" charset="0"/>
                        </a:rPr>
                        <a:t>192.77799</a:t>
                      </a:r>
                      <a:endParaRPr lang="en-ZA" sz="1400">
                        <a:effectLst/>
                        <a:latin typeface="Calibri" panose="020F0502020204030204" pitchFamily="34" charset="0"/>
                        <a:ea typeface="Calibri" panose="020F0502020204030204" pitchFamily="34" charset="0"/>
                      </a:endParaRPr>
                    </a:p>
                  </a:txBody>
                  <a:tcPr marL="71656" marR="71656" marT="23885" marB="238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8635674"/>
                  </a:ext>
                </a:extLst>
              </a:tr>
              <a:tr h="400559">
                <a:tc>
                  <a:txBody>
                    <a:bodyPr/>
                    <a:lstStyle/>
                    <a:p>
                      <a:pPr algn="just">
                        <a:lnSpc>
                          <a:spcPct val="150000"/>
                        </a:lnSpc>
                        <a:spcAft>
                          <a:spcPts val="1000"/>
                        </a:spcAft>
                        <a:buNone/>
                      </a:pPr>
                      <a:r>
                        <a:rPr lang="en-ZA" sz="1500">
                          <a:effectLst/>
                          <a:latin typeface="Arial" panose="020B0604020202020204" pitchFamily="34" charset="0"/>
                          <a:ea typeface="Calibri" panose="020F0502020204030204" pitchFamily="34" charset="0"/>
                        </a:rPr>
                        <a:t>H</a:t>
                      </a:r>
                      <a:endParaRPr lang="en-ZA" sz="1400">
                        <a:effectLst/>
                        <a:latin typeface="Calibri" panose="020F0502020204030204" pitchFamily="34" charset="0"/>
                        <a:ea typeface="Calibri" panose="020F0502020204030204" pitchFamily="34" charset="0"/>
                      </a:endParaRPr>
                    </a:p>
                  </a:txBody>
                  <a:tcPr marL="71656" marR="71656" marT="23885" marB="238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1000"/>
                        </a:spcAft>
                        <a:buNone/>
                      </a:pPr>
                      <a:r>
                        <a:rPr lang="en-ZA" sz="1500">
                          <a:effectLst/>
                          <a:latin typeface="Arial" panose="020B0604020202020204" pitchFamily="34" charset="0"/>
                          <a:ea typeface="Calibri" panose="020F0502020204030204" pitchFamily="34" charset="0"/>
                        </a:rPr>
                        <a:t>monthly</a:t>
                      </a:r>
                      <a:endParaRPr lang="en-ZA" sz="1400">
                        <a:effectLst/>
                        <a:latin typeface="Calibri" panose="020F0502020204030204" pitchFamily="34" charset="0"/>
                        <a:ea typeface="Calibri" panose="020F0502020204030204" pitchFamily="34" charset="0"/>
                      </a:endParaRPr>
                    </a:p>
                  </a:txBody>
                  <a:tcPr marL="71656" marR="71656" marT="23885" marB="238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1000"/>
                        </a:spcAft>
                        <a:buNone/>
                      </a:pPr>
                      <a:r>
                        <a:rPr lang="en-ZA" sz="1500">
                          <a:effectLst/>
                          <a:latin typeface="Arial" panose="020B0604020202020204" pitchFamily="34" charset="0"/>
                          <a:ea typeface="Calibri" panose="020F0502020204030204" pitchFamily="34" charset="0"/>
                        </a:rPr>
                        <a:t>57.300458</a:t>
                      </a:r>
                      <a:endParaRPr lang="en-ZA" sz="1400">
                        <a:effectLst/>
                        <a:latin typeface="Calibri" panose="020F0502020204030204" pitchFamily="34" charset="0"/>
                        <a:ea typeface="Calibri" panose="020F0502020204030204" pitchFamily="34" charset="0"/>
                      </a:endParaRPr>
                    </a:p>
                  </a:txBody>
                  <a:tcPr marL="71656" marR="71656" marT="23885" marB="238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1000"/>
                        </a:spcAft>
                        <a:buNone/>
                      </a:pPr>
                      <a:r>
                        <a:rPr lang="en-ZA" sz="1500">
                          <a:effectLst/>
                          <a:latin typeface="Arial" panose="020B0604020202020204" pitchFamily="34" charset="0"/>
                          <a:ea typeface="Calibri" panose="020F0502020204030204" pitchFamily="34" charset="0"/>
                        </a:rPr>
                        <a:t>27.586035</a:t>
                      </a:r>
                      <a:endParaRPr lang="en-ZA" sz="1400">
                        <a:effectLst/>
                        <a:latin typeface="Calibri" panose="020F0502020204030204" pitchFamily="34" charset="0"/>
                        <a:ea typeface="Calibri" panose="020F0502020204030204" pitchFamily="34" charset="0"/>
                      </a:endParaRPr>
                    </a:p>
                  </a:txBody>
                  <a:tcPr marL="71656" marR="71656" marT="23885" marB="238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1000"/>
                        </a:spcAft>
                        <a:buNone/>
                      </a:pPr>
                      <a:r>
                        <a:rPr lang="en-ZA" sz="1500">
                          <a:effectLst/>
                          <a:latin typeface="Arial" panose="020B0604020202020204" pitchFamily="34" charset="0"/>
                          <a:ea typeface="Calibri" panose="020F0502020204030204" pitchFamily="34" charset="0"/>
                        </a:rPr>
                        <a:t>111.73484</a:t>
                      </a:r>
                      <a:endParaRPr lang="en-ZA" sz="1400">
                        <a:effectLst/>
                        <a:latin typeface="Calibri" panose="020F0502020204030204" pitchFamily="34" charset="0"/>
                        <a:ea typeface="Calibri" panose="020F0502020204030204" pitchFamily="34" charset="0"/>
                      </a:endParaRPr>
                    </a:p>
                  </a:txBody>
                  <a:tcPr marL="71656" marR="71656" marT="23885" marB="238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4164280"/>
                  </a:ext>
                </a:extLst>
              </a:tr>
              <a:tr h="400559">
                <a:tc>
                  <a:txBody>
                    <a:bodyPr/>
                    <a:lstStyle/>
                    <a:p>
                      <a:pPr algn="just">
                        <a:lnSpc>
                          <a:spcPct val="150000"/>
                        </a:lnSpc>
                        <a:spcAft>
                          <a:spcPts val="1000"/>
                        </a:spcAft>
                        <a:buNone/>
                      </a:pPr>
                      <a:r>
                        <a:rPr lang="en-ZA" sz="1500">
                          <a:effectLst/>
                          <a:latin typeface="Arial" panose="020B0604020202020204" pitchFamily="34" charset="0"/>
                          <a:ea typeface="Calibri" panose="020F0502020204030204" pitchFamily="34" charset="0"/>
                        </a:rPr>
                        <a:t>LE</a:t>
                      </a:r>
                      <a:endParaRPr lang="en-ZA" sz="1400">
                        <a:effectLst/>
                        <a:latin typeface="Calibri" panose="020F0502020204030204" pitchFamily="34" charset="0"/>
                        <a:ea typeface="Calibri" panose="020F0502020204030204" pitchFamily="34" charset="0"/>
                      </a:endParaRPr>
                    </a:p>
                  </a:txBody>
                  <a:tcPr marL="71656" marR="71656" marT="23885" marB="238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1000"/>
                        </a:spcAft>
                        <a:buNone/>
                      </a:pPr>
                      <a:r>
                        <a:rPr lang="en-ZA" sz="1500">
                          <a:effectLst/>
                          <a:latin typeface="Arial" panose="020B0604020202020204" pitchFamily="34" charset="0"/>
                          <a:ea typeface="Calibri" panose="020F0502020204030204" pitchFamily="34" charset="0"/>
                        </a:rPr>
                        <a:t>30 min</a:t>
                      </a:r>
                      <a:endParaRPr lang="en-ZA" sz="1400">
                        <a:effectLst/>
                        <a:latin typeface="Calibri" panose="020F0502020204030204" pitchFamily="34" charset="0"/>
                        <a:ea typeface="Calibri" panose="020F0502020204030204" pitchFamily="34" charset="0"/>
                      </a:endParaRPr>
                    </a:p>
                  </a:txBody>
                  <a:tcPr marL="71656" marR="71656" marT="23885" marB="238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1000"/>
                        </a:spcAft>
                        <a:buNone/>
                      </a:pPr>
                      <a:r>
                        <a:rPr lang="en-ZA" sz="1500">
                          <a:effectLst/>
                          <a:latin typeface="Arial" panose="020B0604020202020204" pitchFamily="34" charset="0"/>
                          <a:ea typeface="Calibri" panose="020F0502020204030204" pitchFamily="34" charset="0"/>
                        </a:rPr>
                        <a:t>40.634973</a:t>
                      </a:r>
                      <a:endParaRPr lang="en-ZA" sz="1400">
                        <a:effectLst/>
                        <a:latin typeface="Calibri" panose="020F0502020204030204" pitchFamily="34" charset="0"/>
                        <a:ea typeface="Calibri" panose="020F0502020204030204" pitchFamily="34" charset="0"/>
                      </a:endParaRPr>
                    </a:p>
                  </a:txBody>
                  <a:tcPr marL="71656" marR="71656" marT="23885" marB="238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1000"/>
                        </a:spcAft>
                        <a:buNone/>
                      </a:pPr>
                      <a:r>
                        <a:rPr lang="en-ZA" sz="1500">
                          <a:effectLst/>
                          <a:latin typeface="Arial" panose="020B0604020202020204" pitchFamily="34" charset="0"/>
                          <a:ea typeface="Calibri" panose="020F0502020204030204" pitchFamily="34" charset="0"/>
                        </a:rPr>
                        <a:t>-100.186630</a:t>
                      </a:r>
                      <a:endParaRPr lang="en-ZA" sz="1400">
                        <a:effectLst/>
                        <a:latin typeface="Calibri" panose="020F0502020204030204" pitchFamily="34" charset="0"/>
                        <a:ea typeface="Calibri" panose="020F0502020204030204" pitchFamily="34" charset="0"/>
                      </a:endParaRPr>
                    </a:p>
                  </a:txBody>
                  <a:tcPr marL="71656" marR="71656" marT="23885" marB="238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1000"/>
                        </a:spcAft>
                        <a:buNone/>
                      </a:pPr>
                      <a:r>
                        <a:rPr lang="en-ZA" sz="1500">
                          <a:effectLst/>
                          <a:latin typeface="Arial" panose="020B0604020202020204" pitchFamily="34" charset="0"/>
                          <a:ea typeface="Calibri" panose="020F0502020204030204" pitchFamily="34" charset="0"/>
                        </a:rPr>
                        <a:t>598.58887</a:t>
                      </a:r>
                      <a:endParaRPr lang="en-ZA" sz="1400">
                        <a:effectLst/>
                        <a:latin typeface="Calibri" panose="020F0502020204030204" pitchFamily="34" charset="0"/>
                        <a:ea typeface="Calibri" panose="020F0502020204030204" pitchFamily="34" charset="0"/>
                      </a:endParaRPr>
                    </a:p>
                  </a:txBody>
                  <a:tcPr marL="71656" marR="71656" marT="23885" marB="238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91822817"/>
                  </a:ext>
                </a:extLst>
              </a:tr>
              <a:tr h="400559">
                <a:tc>
                  <a:txBody>
                    <a:bodyPr/>
                    <a:lstStyle/>
                    <a:p>
                      <a:pPr algn="just">
                        <a:lnSpc>
                          <a:spcPct val="150000"/>
                        </a:lnSpc>
                        <a:spcAft>
                          <a:spcPts val="1000"/>
                        </a:spcAft>
                        <a:buNone/>
                      </a:pPr>
                      <a:r>
                        <a:rPr lang="en-ZA" sz="1500">
                          <a:effectLst/>
                          <a:latin typeface="Arial" panose="020B0604020202020204" pitchFamily="34" charset="0"/>
                          <a:ea typeface="Calibri" panose="020F0502020204030204" pitchFamily="34" charset="0"/>
                        </a:rPr>
                        <a:t>LE</a:t>
                      </a:r>
                      <a:endParaRPr lang="en-ZA" sz="1400">
                        <a:effectLst/>
                        <a:latin typeface="Calibri" panose="020F0502020204030204" pitchFamily="34" charset="0"/>
                        <a:ea typeface="Calibri" panose="020F0502020204030204" pitchFamily="34" charset="0"/>
                      </a:endParaRPr>
                    </a:p>
                  </a:txBody>
                  <a:tcPr marL="71656" marR="71656" marT="23885" marB="238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1000"/>
                        </a:spcAft>
                        <a:buNone/>
                      </a:pPr>
                      <a:r>
                        <a:rPr lang="en-ZA" sz="1500">
                          <a:effectLst/>
                          <a:latin typeface="Arial" panose="020B0604020202020204" pitchFamily="34" charset="0"/>
                          <a:ea typeface="Calibri" panose="020F0502020204030204" pitchFamily="34" charset="0"/>
                        </a:rPr>
                        <a:t>hourly</a:t>
                      </a:r>
                      <a:endParaRPr lang="en-ZA" sz="1400">
                        <a:effectLst/>
                        <a:latin typeface="Calibri" panose="020F0502020204030204" pitchFamily="34" charset="0"/>
                        <a:ea typeface="Calibri" panose="020F0502020204030204" pitchFamily="34" charset="0"/>
                      </a:endParaRPr>
                    </a:p>
                  </a:txBody>
                  <a:tcPr marL="71656" marR="71656" marT="23885" marB="238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1000"/>
                        </a:spcAft>
                        <a:buNone/>
                      </a:pPr>
                      <a:r>
                        <a:rPr lang="en-ZA" sz="1500">
                          <a:effectLst/>
                          <a:latin typeface="Arial" panose="020B0604020202020204" pitchFamily="34" charset="0"/>
                          <a:ea typeface="Calibri" panose="020F0502020204030204" pitchFamily="34" charset="0"/>
                        </a:rPr>
                        <a:t>41.131123</a:t>
                      </a:r>
                      <a:endParaRPr lang="en-ZA" sz="1400">
                        <a:effectLst/>
                        <a:latin typeface="Calibri" panose="020F0502020204030204" pitchFamily="34" charset="0"/>
                        <a:ea typeface="Calibri" panose="020F0502020204030204" pitchFamily="34" charset="0"/>
                      </a:endParaRPr>
                    </a:p>
                  </a:txBody>
                  <a:tcPr marL="71656" marR="71656" marT="23885" marB="238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1000"/>
                        </a:spcAft>
                        <a:buNone/>
                      </a:pPr>
                      <a:r>
                        <a:rPr lang="en-ZA" sz="1500">
                          <a:effectLst/>
                          <a:latin typeface="Arial" panose="020B0604020202020204" pitchFamily="34" charset="0"/>
                          <a:ea typeface="Calibri" panose="020F0502020204030204" pitchFamily="34" charset="0"/>
                        </a:rPr>
                        <a:t>-89.087500</a:t>
                      </a:r>
                      <a:endParaRPr lang="en-ZA" sz="1400">
                        <a:effectLst/>
                        <a:latin typeface="Calibri" panose="020F0502020204030204" pitchFamily="34" charset="0"/>
                        <a:ea typeface="Calibri" panose="020F0502020204030204" pitchFamily="34" charset="0"/>
                      </a:endParaRPr>
                    </a:p>
                  </a:txBody>
                  <a:tcPr marL="71656" marR="71656" marT="23885" marB="238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1000"/>
                        </a:spcAft>
                        <a:buNone/>
                      </a:pPr>
                      <a:r>
                        <a:rPr lang="en-ZA" sz="1500">
                          <a:effectLst/>
                          <a:latin typeface="Arial" panose="020B0604020202020204" pitchFamily="34" charset="0"/>
                          <a:ea typeface="Calibri" panose="020F0502020204030204" pitchFamily="34" charset="0"/>
                        </a:rPr>
                        <a:t>581.62402</a:t>
                      </a:r>
                      <a:endParaRPr lang="en-ZA" sz="1400">
                        <a:effectLst/>
                        <a:latin typeface="Calibri" panose="020F0502020204030204" pitchFamily="34" charset="0"/>
                        <a:ea typeface="Calibri" panose="020F0502020204030204" pitchFamily="34" charset="0"/>
                      </a:endParaRPr>
                    </a:p>
                  </a:txBody>
                  <a:tcPr marL="71656" marR="71656" marT="23885" marB="238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17244382"/>
                  </a:ext>
                </a:extLst>
              </a:tr>
              <a:tr h="400559">
                <a:tc>
                  <a:txBody>
                    <a:bodyPr/>
                    <a:lstStyle/>
                    <a:p>
                      <a:pPr algn="just">
                        <a:lnSpc>
                          <a:spcPct val="150000"/>
                        </a:lnSpc>
                        <a:spcAft>
                          <a:spcPts val="1000"/>
                        </a:spcAft>
                        <a:buNone/>
                      </a:pPr>
                      <a:r>
                        <a:rPr lang="en-ZA" sz="1500">
                          <a:effectLst/>
                          <a:latin typeface="Arial" panose="020B0604020202020204" pitchFamily="34" charset="0"/>
                          <a:ea typeface="Calibri" panose="020F0502020204030204" pitchFamily="34" charset="0"/>
                        </a:rPr>
                        <a:t>LE</a:t>
                      </a:r>
                      <a:endParaRPr lang="en-ZA" sz="1400">
                        <a:effectLst/>
                        <a:latin typeface="Calibri" panose="020F0502020204030204" pitchFamily="34" charset="0"/>
                        <a:ea typeface="Calibri" panose="020F0502020204030204" pitchFamily="34" charset="0"/>
                      </a:endParaRPr>
                    </a:p>
                  </a:txBody>
                  <a:tcPr marL="71656" marR="71656" marT="23885" marB="238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1000"/>
                        </a:spcAft>
                        <a:buNone/>
                      </a:pPr>
                      <a:r>
                        <a:rPr lang="en-ZA" sz="1500">
                          <a:effectLst/>
                          <a:latin typeface="Arial" panose="020B0604020202020204" pitchFamily="34" charset="0"/>
                          <a:ea typeface="Calibri" panose="020F0502020204030204" pitchFamily="34" charset="0"/>
                        </a:rPr>
                        <a:t>daily</a:t>
                      </a:r>
                      <a:endParaRPr lang="en-ZA" sz="1400">
                        <a:effectLst/>
                        <a:latin typeface="Calibri" panose="020F0502020204030204" pitchFamily="34" charset="0"/>
                        <a:ea typeface="Calibri" panose="020F0502020204030204" pitchFamily="34" charset="0"/>
                      </a:endParaRPr>
                    </a:p>
                  </a:txBody>
                  <a:tcPr marL="71656" marR="71656" marT="23885" marB="238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1000"/>
                        </a:spcAft>
                        <a:buNone/>
                      </a:pPr>
                      <a:r>
                        <a:rPr lang="en-ZA" sz="1500">
                          <a:effectLst/>
                          <a:latin typeface="Arial" panose="020B0604020202020204" pitchFamily="34" charset="0"/>
                          <a:ea typeface="Calibri" panose="020F0502020204030204" pitchFamily="34" charset="0"/>
                        </a:rPr>
                        <a:t>41.819508</a:t>
                      </a:r>
                      <a:endParaRPr lang="en-ZA" sz="1400">
                        <a:effectLst/>
                        <a:latin typeface="Calibri" panose="020F0502020204030204" pitchFamily="34" charset="0"/>
                        <a:ea typeface="Calibri" panose="020F0502020204030204" pitchFamily="34" charset="0"/>
                      </a:endParaRPr>
                    </a:p>
                  </a:txBody>
                  <a:tcPr marL="71656" marR="71656" marT="23885" marB="238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1000"/>
                        </a:spcAft>
                        <a:buNone/>
                      </a:pPr>
                      <a:r>
                        <a:rPr lang="en-ZA" sz="1500">
                          <a:effectLst/>
                          <a:latin typeface="Arial" panose="020B0604020202020204" pitchFamily="34" charset="0"/>
                          <a:ea typeface="Calibri" panose="020F0502020204030204" pitchFamily="34" charset="0"/>
                        </a:rPr>
                        <a:t>-13.349158</a:t>
                      </a:r>
                      <a:endParaRPr lang="en-ZA" sz="1400">
                        <a:effectLst/>
                        <a:latin typeface="Calibri" panose="020F0502020204030204" pitchFamily="34" charset="0"/>
                        <a:ea typeface="Calibri" panose="020F0502020204030204" pitchFamily="34" charset="0"/>
                      </a:endParaRPr>
                    </a:p>
                  </a:txBody>
                  <a:tcPr marL="71656" marR="71656" marT="23885" marB="238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1000"/>
                        </a:spcAft>
                        <a:buNone/>
                      </a:pPr>
                      <a:r>
                        <a:rPr lang="en-ZA" sz="1500">
                          <a:effectLst/>
                          <a:latin typeface="Arial" panose="020B0604020202020204" pitchFamily="34" charset="0"/>
                          <a:ea typeface="Calibri" panose="020F0502020204030204" pitchFamily="34" charset="0"/>
                        </a:rPr>
                        <a:t>218.25352</a:t>
                      </a:r>
                      <a:endParaRPr lang="en-ZA" sz="1400">
                        <a:effectLst/>
                        <a:latin typeface="Calibri" panose="020F0502020204030204" pitchFamily="34" charset="0"/>
                        <a:ea typeface="Calibri" panose="020F0502020204030204" pitchFamily="34" charset="0"/>
                      </a:endParaRPr>
                    </a:p>
                  </a:txBody>
                  <a:tcPr marL="71656" marR="71656" marT="23885" marB="238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77900659"/>
                  </a:ext>
                </a:extLst>
              </a:tr>
              <a:tr h="400559">
                <a:tc>
                  <a:txBody>
                    <a:bodyPr/>
                    <a:lstStyle/>
                    <a:p>
                      <a:pPr algn="just">
                        <a:lnSpc>
                          <a:spcPct val="150000"/>
                        </a:lnSpc>
                        <a:spcAft>
                          <a:spcPts val="1000"/>
                        </a:spcAft>
                        <a:buNone/>
                      </a:pPr>
                      <a:r>
                        <a:rPr lang="en-ZA" sz="1500">
                          <a:effectLst/>
                          <a:latin typeface="Arial" panose="020B0604020202020204" pitchFamily="34" charset="0"/>
                          <a:ea typeface="Calibri" panose="020F0502020204030204" pitchFamily="34" charset="0"/>
                        </a:rPr>
                        <a:t>LE</a:t>
                      </a:r>
                      <a:endParaRPr lang="en-ZA" sz="1400">
                        <a:effectLst/>
                        <a:latin typeface="Calibri" panose="020F0502020204030204" pitchFamily="34" charset="0"/>
                        <a:ea typeface="Calibri" panose="020F0502020204030204" pitchFamily="34" charset="0"/>
                      </a:endParaRPr>
                    </a:p>
                  </a:txBody>
                  <a:tcPr marL="71656" marR="71656" marT="23885" marB="238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1000"/>
                        </a:spcAft>
                        <a:buNone/>
                      </a:pPr>
                      <a:r>
                        <a:rPr lang="en-ZA" sz="1500">
                          <a:effectLst/>
                          <a:latin typeface="Arial" panose="020B0604020202020204" pitchFamily="34" charset="0"/>
                          <a:ea typeface="Calibri" panose="020F0502020204030204" pitchFamily="34" charset="0"/>
                        </a:rPr>
                        <a:t>monthly</a:t>
                      </a:r>
                      <a:endParaRPr lang="en-ZA" sz="1400">
                        <a:effectLst/>
                        <a:latin typeface="Calibri" panose="020F0502020204030204" pitchFamily="34" charset="0"/>
                        <a:ea typeface="Calibri" panose="020F0502020204030204" pitchFamily="34" charset="0"/>
                      </a:endParaRPr>
                    </a:p>
                  </a:txBody>
                  <a:tcPr marL="71656" marR="71656" marT="23885" marB="238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1000"/>
                        </a:spcAft>
                        <a:buNone/>
                      </a:pPr>
                      <a:r>
                        <a:rPr lang="en-ZA" sz="1500">
                          <a:effectLst/>
                          <a:latin typeface="Arial" panose="020B0604020202020204" pitchFamily="34" charset="0"/>
                          <a:ea typeface="Calibri" panose="020F0502020204030204" pitchFamily="34" charset="0"/>
                        </a:rPr>
                        <a:t>44.411374</a:t>
                      </a:r>
                      <a:endParaRPr lang="en-ZA" sz="1400">
                        <a:effectLst/>
                        <a:latin typeface="Calibri" panose="020F0502020204030204" pitchFamily="34" charset="0"/>
                        <a:ea typeface="Calibri" panose="020F0502020204030204" pitchFamily="34" charset="0"/>
                      </a:endParaRPr>
                    </a:p>
                  </a:txBody>
                  <a:tcPr marL="71656" marR="71656" marT="23885" marB="238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1000"/>
                        </a:spcAft>
                        <a:buNone/>
                      </a:pPr>
                      <a:r>
                        <a:rPr lang="en-ZA" sz="1500">
                          <a:effectLst/>
                          <a:latin typeface="Arial" panose="020B0604020202020204" pitchFamily="34" charset="0"/>
                          <a:ea typeface="Calibri" panose="020F0502020204030204" pitchFamily="34" charset="0"/>
                        </a:rPr>
                        <a:t>3.897861</a:t>
                      </a:r>
                      <a:endParaRPr lang="en-ZA" sz="1400">
                        <a:effectLst/>
                        <a:latin typeface="Calibri" panose="020F0502020204030204" pitchFamily="34" charset="0"/>
                        <a:ea typeface="Calibri" panose="020F0502020204030204" pitchFamily="34" charset="0"/>
                      </a:endParaRPr>
                    </a:p>
                  </a:txBody>
                  <a:tcPr marL="71656" marR="71656" marT="23885" marB="238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1000"/>
                        </a:spcAft>
                        <a:buNone/>
                      </a:pPr>
                      <a:r>
                        <a:rPr lang="en-ZA" sz="1500">
                          <a:effectLst/>
                          <a:latin typeface="Arial" panose="020B0604020202020204" pitchFamily="34" charset="0"/>
                          <a:ea typeface="Calibri" panose="020F0502020204030204" pitchFamily="34" charset="0"/>
                        </a:rPr>
                        <a:t>140.17394</a:t>
                      </a:r>
                      <a:endParaRPr lang="en-ZA" sz="1400">
                        <a:effectLst/>
                        <a:latin typeface="Calibri" panose="020F0502020204030204" pitchFamily="34" charset="0"/>
                        <a:ea typeface="Calibri" panose="020F0502020204030204" pitchFamily="34" charset="0"/>
                      </a:endParaRPr>
                    </a:p>
                  </a:txBody>
                  <a:tcPr marL="71656" marR="71656" marT="23885" marB="238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7964309"/>
                  </a:ext>
                </a:extLst>
              </a:tr>
              <a:tr h="400559">
                <a:tc>
                  <a:txBody>
                    <a:bodyPr/>
                    <a:lstStyle/>
                    <a:p>
                      <a:pPr algn="just">
                        <a:lnSpc>
                          <a:spcPct val="150000"/>
                        </a:lnSpc>
                        <a:spcAft>
                          <a:spcPts val="1000"/>
                        </a:spcAft>
                        <a:buNone/>
                      </a:pPr>
                      <a:r>
                        <a:rPr lang="en-ZA" sz="1500">
                          <a:effectLst/>
                          <a:latin typeface="Arial" panose="020B0604020202020204" pitchFamily="34" charset="0"/>
                          <a:ea typeface="Calibri" panose="020F0502020204030204" pitchFamily="34" charset="0"/>
                        </a:rPr>
                        <a:t>Rn</a:t>
                      </a:r>
                      <a:endParaRPr lang="en-ZA" sz="1400">
                        <a:effectLst/>
                        <a:latin typeface="Calibri" panose="020F0502020204030204" pitchFamily="34" charset="0"/>
                        <a:ea typeface="Calibri" panose="020F0502020204030204" pitchFamily="34" charset="0"/>
                      </a:endParaRPr>
                    </a:p>
                  </a:txBody>
                  <a:tcPr marL="71656" marR="71656" marT="23885" marB="238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1000"/>
                        </a:spcAft>
                        <a:buNone/>
                      </a:pPr>
                      <a:r>
                        <a:rPr lang="en-ZA" sz="1500">
                          <a:effectLst/>
                          <a:latin typeface="Arial" panose="020B0604020202020204" pitchFamily="34" charset="0"/>
                          <a:ea typeface="Calibri" panose="020F0502020204030204" pitchFamily="34" charset="0"/>
                        </a:rPr>
                        <a:t>30 min</a:t>
                      </a:r>
                      <a:endParaRPr lang="en-ZA" sz="1400">
                        <a:effectLst/>
                        <a:latin typeface="Calibri" panose="020F0502020204030204" pitchFamily="34" charset="0"/>
                        <a:ea typeface="Calibri" panose="020F0502020204030204" pitchFamily="34" charset="0"/>
                      </a:endParaRPr>
                    </a:p>
                  </a:txBody>
                  <a:tcPr marL="71656" marR="71656" marT="23885" marB="238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1000"/>
                        </a:spcAft>
                        <a:buNone/>
                      </a:pPr>
                      <a:r>
                        <a:rPr lang="en-ZA" sz="1500">
                          <a:effectLst/>
                          <a:latin typeface="Arial" panose="020B0604020202020204" pitchFamily="34" charset="0"/>
                          <a:ea typeface="Calibri" panose="020F0502020204030204" pitchFamily="34" charset="0"/>
                        </a:rPr>
                        <a:t>120.399084</a:t>
                      </a:r>
                      <a:endParaRPr lang="en-ZA" sz="1400">
                        <a:effectLst/>
                        <a:latin typeface="Calibri" panose="020F0502020204030204" pitchFamily="34" charset="0"/>
                        <a:ea typeface="Calibri" panose="020F0502020204030204" pitchFamily="34" charset="0"/>
                      </a:endParaRPr>
                    </a:p>
                  </a:txBody>
                  <a:tcPr marL="71656" marR="71656" marT="23885" marB="238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1000"/>
                        </a:spcAft>
                        <a:buNone/>
                      </a:pPr>
                      <a:r>
                        <a:rPr lang="en-ZA" sz="1500">
                          <a:effectLst/>
                          <a:latin typeface="Arial" panose="020B0604020202020204" pitchFamily="34" charset="0"/>
                          <a:ea typeface="Calibri" panose="020F0502020204030204" pitchFamily="34" charset="0"/>
                        </a:rPr>
                        <a:t>-421.500000</a:t>
                      </a:r>
                      <a:endParaRPr lang="en-ZA" sz="1400">
                        <a:effectLst/>
                        <a:latin typeface="Calibri" panose="020F0502020204030204" pitchFamily="34" charset="0"/>
                        <a:ea typeface="Calibri" panose="020F0502020204030204" pitchFamily="34" charset="0"/>
                      </a:endParaRPr>
                    </a:p>
                  </a:txBody>
                  <a:tcPr marL="71656" marR="71656" marT="23885" marB="238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1000"/>
                        </a:spcAft>
                        <a:buNone/>
                      </a:pPr>
                      <a:r>
                        <a:rPr lang="en-ZA" sz="1500">
                          <a:effectLst/>
                          <a:latin typeface="Arial" panose="020B0604020202020204" pitchFamily="34" charset="0"/>
                          <a:ea typeface="Calibri" panose="020F0502020204030204" pitchFamily="34" charset="0"/>
                        </a:rPr>
                        <a:t>1060.50000</a:t>
                      </a:r>
                      <a:endParaRPr lang="en-ZA" sz="1400">
                        <a:effectLst/>
                        <a:latin typeface="Calibri" panose="020F0502020204030204" pitchFamily="34" charset="0"/>
                        <a:ea typeface="Calibri" panose="020F0502020204030204" pitchFamily="34" charset="0"/>
                      </a:endParaRPr>
                    </a:p>
                  </a:txBody>
                  <a:tcPr marL="71656" marR="71656" marT="23885" marB="238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7333773"/>
                  </a:ext>
                </a:extLst>
              </a:tr>
              <a:tr h="400559">
                <a:tc>
                  <a:txBody>
                    <a:bodyPr/>
                    <a:lstStyle/>
                    <a:p>
                      <a:pPr algn="just">
                        <a:lnSpc>
                          <a:spcPct val="150000"/>
                        </a:lnSpc>
                        <a:spcAft>
                          <a:spcPts val="1000"/>
                        </a:spcAft>
                        <a:buNone/>
                      </a:pPr>
                      <a:r>
                        <a:rPr lang="en-ZA" sz="1500">
                          <a:effectLst/>
                          <a:latin typeface="Arial" panose="020B0604020202020204" pitchFamily="34" charset="0"/>
                          <a:ea typeface="Calibri" panose="020F0502020204030204" pitchFamily="34" charset="0"/>
                        </a:rPr>
                        <a:t>Rn</a:t>
                      </a:r>
                      <a:endParaRPr lang="en-ZA" sz="1400">
                        <a:effectLst/>
                        <a:latin typeface="Calibri" panose="020F0502020204030204" pitchFamily="34" charset="0"/>
                        <a:ea typeface="Calibri" panose="020F0502020204030204" pitchFamily="34" charset="0"/>
                      </a:endParaRPr>
                    </a:p>
                  </a:txBody>
                  <a:tcPr marL="71656" marR="71656" marT="23885" marB="238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1000"/>
                        </a:spcAft>
                        <a:buNone/>
                      </a:pPr>
                      <a:r>
                        <a:rPr lang="en-ZA" sz="1500">
                          <a:effectLst/>
                          <a:latin typeface="Arial" panose="020B0604020202020204" pitchFamily="34" charset="0"/>
                          <a:ea typeface="Calibri" panose="020F0502020204030204" pitchFamily="34" charset="0"/>
                        </a:rPr>
                        <a:t>hourly</a:t>
                      </a:r>
                      <a:endParaRPr lang="en-ZA" sz="1400">
                        <a:effectLst/>
                        <a:latin typeface="Calibri" panose="020F0502020204030204" pitchFamily="34" charset="0"/>
                        <a:ea typeface="Calibri" panose="020F0502020204030204" pitchFamily="34" charset="0"/>
                      </a:endParaRPr>
                    </a:p>
                  </a:txBody>
                  <a:tcPr marL="71656" marR="71656" marT="23885" marB="238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1000"/>
                        </a:spcAft>
                        <a:buNone/>
                      </a:pPr>
                      <a:r>
                        <a:rPr lang="en-ZA" sz="1500">
                          <a:effectLst/>
                          <a:latin typeface="Arial" panose="020B0604020202020204" pitchFamily="34" charset="0"/>
                          <a:ea typeface="Calibri" panose="020F0502020204030204" pitchFamily="34" charset="0"/>
                        </a:rPr>
                        <a:t>120.308692</a:t>
                      </a:r>
                      <a:endParaRPr lang="en-ZA" sz="1400">
                        <a:effectLst/>
                        <a:latin typeface="Calibri" panose="020F0502020204030204" pitchFamily="34" charset="0"/>
                        <a:ea typeface="Calibri" panose="020F0502020204030204" pitchFamily="34" charset="0"/>
                      </a:endParaRPr>
                    </a:p>
                  </a:txBody>
                  <a:tcPr marL="71656" marR="71656" marT="23885" marB="238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1000"/>
                        </a:spcAft>
                        <a:buNone/>
                      </a:pPr>
                      <a:r>
                        <a:rPr lang="en-ZA" sz="1500">
                          <a:effectLst/>
                          <a:latin typeface="Arial" panose="020B0604020202020204" pitchFamily="34" charset="0"/>
                          <a:ea typeface="Calibri" panose="020F0502020204030204" pitchFamily="34" charset="0"/>
                        </a:rPr>
                        <a:t>-309.300000</a:t>
                      </a:r>
                      <a:endParaRPr lang="en-ZA" sz="1400">
                        <a:effectLst/>
                        <a:latin typeface="Calibri" panose="020F0502020204030204" pitchFamily="34" charset="0"/>
                        <a:ea typeface="Calibri" panose="020F0502020204030204" pitchFamily="34" charset="0"/>
                      </a:endParaRPr>
                    </a:p>
                  </a:txBody>
                  <a:tcPr marL="71656" marR="71656" marT="23885" marB="238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1000"/>
                        </a:spcAft>
                        <a:buNone/>
                      </a:pPr>
                      <a:r>
                        <a:rPr lang="en-ZA" sz="1500" dirty="0">
                          <a:effectLst/>
                          <a:latin typeface="Arial" panose="020B0604020202020204" pitchFamily="34" charset="0"/>
                          <a:ea typeface="Calibri" panose="020F0502020204030204" pitchFamily="34" charset="0"/>
                        </a:rPr>
                        <a:t>1002.50000</a:t>
                      </a:r>
                      <a:endParaRPr lang="en-ZA" sz="1400" dirty="0">
                        <a:effectLst/>
                        <a:latin typeface="Calibri" panose="020F0502020204030204" pitchFamily="34" charset="0"/>
                        <a:ea typeface="Calibri" panose="020F0502020204030204" pitchFamily="34" charset="0"/>
                      </a:endParaRPr>
                    </a:p>
                  </a:txBody>
                  <a:tcPr marL="71656" marR="71656" marT="23885" marB="238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9833972"/>
                  </a:ext>
                </a:extLst>
              </a:tr>
            </a:tbl>
          </a:graphicData>
        </a:graphic>
      </p:graphicFrame>
      <p:sp>
        <p:nvSpPr>
          <p:cNvPr id="3" name="TextBox 2">
            <a:extLst>
              <a:ext uri="{FF2B5EF4-FFF2-40B4-BE49-F238E27FC236}">
                <a16:creationId xmlns:a16="http://schemas.microsoft.com/office/drawing/2014/main" id="{E7D03567-526C-2F4E-A010-5C549268E514}"/>
              </a:ext>
            </a:extLst>
          </p:cNvPr>
          <p:cNvSpPr txBox="1"/>
          <p:nvPr/>
        </p:nvSpPr>
        <p:spPr>
          <a:xfrm>
            <a:off x="11460484" y="6331127"/>
            <a:ext cx="461554" cy="369332"/>
          </a:xfrm>
          <a:prstGeom prst="rect">
            <a:avLst/>
          </a:prstGeom>
          <a:noFill/>
        </p:spPr>
        <p:txBody>
          <a:bodyPr wrap="square" rtlCol="0">
            <a:spAutoFit/>
          </a:bodyPr>
          <a:lstStyle/>
          <a:p>
            <a:r>
              <a:rPr lang="en-US" dirty="0"/>
              <a:t>13</a:t>
            </a:r>
            <a:endParaRPr lang="en-ZA" dirty="0"/>
          </a:p>
        </p:txBody>
      </p:sp>
    </p:spTree>
    <p:extLst>
      <p:ext uri="{BB962C8B-B14F-4D97-AF65-F5344CB8AC3E}">
        <p14:creationId xmlns:p14="http://schemas.microsoft.com/office/powerpoint/2010/main" val="115143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D71B1468-6EBC-061A-AF20-AF841BF6ACAB}"/>
              </a:ext>
            </a:extLst>
          </p:cNvPr>
          <p:cNvPicPr>
            <a:picLocks noChangeAspect="1"/>
          </p:cNvPicPr>
          <p:nvPr/>
        </p:nvPicPr>
        <p:blipFill>
          <a:blip r:embed="rId2">
            <a:duotone>
              <a:schemeClr val="bg2">
                <a:shade val="45000"/>
                <a:satMod val="135000"/>
              </a:schemeClr>
              <a:prstClr val="white"/>
            </a:duotone>
          </a:blip>
          <a:srcRect t="15188" b="543"/>
          <a:stretch>
            <a:fillRect/>
          </a:stretch>
        </p:blipFill>
        <p:spPr>
          <a:xfrm>
            <a:off x="20" y="10"/>
            <a:ext cx="12191980" cy="6857990"/>
          </a:xfrm>
          <a:prstGeom prst="rect">
            <a:avLst/>
          </a:prstGeom>
        </p:spPr>
      </p:pic>
      <p:sp>
        <p:nvSpPr>
          <p:cNvPr id="28" name="Rectangle 27">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6403A4A-D846-6F3F-1EA0-4E1CD9DA4D7F}"/>
              </a:ext>
            </a:extLst>
          </p:cNvPr>
          <p:cNvSpPr txBox="1"/>
          <p:nvPr/>
        </p:nvSpPr>
        <p:spPr>
          <a:xfrm>
            <a:off x="3047238" y="629150"/>
            <a:ext cx="6094476" cy="707886"/>
          </a:xfrm>
          <a:prstGeom prst="rect">
            <a:avLst/>
          </a:prstGeom>
          <a:noFill/>
        </p:spPr>
        <p:txBody>
          <a:bodyPr wrap="square">
            <a:spAutoFit/>
          </a:bodyPr>
          <a:lstStyle/>
          <a:p>
            <a:pPr marL="0" marR="0" lvl="0" indent="0" algn="l" defTabSz="914400" rtl="0" eaLnBrk="1" fontAlgn="auto" latinLnBrk="0" hangingPunct="1">
              <a:spcBef>
                <a:spcPts val="0"/>
              </a:spcBef>
              <a:spcAft>
                <a:spcPts val="60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rPr>
              <a:t>	</a:t>
            </a:r>
            <a:r>
              <a:rPr lang="en-ZA" sz="4000" dirty="0">
                <a:solidFill>
                  <a:prstClr val="black"/>
                </a:solidFill>
                <a:latin typeface="Aptos" panose="02110004020202020204"/>
              </a:rPr>
              <a:t>C</a:t>
            </a:r>
            <a:r>
              <a:rPr kumimoji="0" lang="en-ZA" sz="4000" b="0" i="0" u="none" strike="noStrike" kern="1200" cap="none" spc="0" normalizeH="0" baseline="0" noProof="0" dirty="0" err="1">
                <a:ln>
                  <a:noFill/>
                </a:ln>
                <a:solidFill>
                  <a:prstClr val="black"/>
                </a:solidFill>
                <a:effectLst/>
                <a:uLnTx/>
                <a:uFillTx/>
                <a:latin typeface="Aptos" panose="02110004020202020204"/>
                <a:ea typeface="+mn-ea"/>
                <a:cs typeface="+mn-cs"/>
              </a:rPr>
              <a:t>onclu</a:t>
            </a:r>
            <a:r>
              <a:rPr lang="en-ZA" sz="4000" dirty="0">
                <a:solidFill>
                  <a:prstClr val="black"/>
                </a:solidFill>
                <a:latin typeface="Aptos" panose="02110004020202020204"/>
              </a:rPr>
              <a:t>s</a:t>
            </a:r>
            <a:r>
              <a:rPr kumimoji="0" lang="en-ZA" sz="4000" b="0" i="0" u="none" strike="noStrike" kern="1200" cap="none" spc="0" normalizeH="0" baseline="0" noProof="0" dirty="0">
                <a:ln>
                  <a:noFill/>
                </a:ln>
                <a:solidFill>
                  <a:prstClr val="black"/>
                </a:solidFill>
                <a:effectLst/>
                <a:uLnTx/>
                <a:uFillTx/>
                <a:latin typeface="Aptos" panose="02110004020202020204"/>
                <a:ea typeface="+mn-ea"/>
                <a:cs typeface="+mn-cs"/>
              </a:rPr>
              <a:t>ion</a:t>
            </a:r>
          </a:p>
        </p:txBody>
      </p:sp>
      <p:graphicFrame>
        <p:nvGraphicFramePr>
          <p:cNvPr id="23" name="TextBox 20">
            <a:extLst>
              <a:ext uri="{FF2B5EF4-FFF2-40B4-BE49-F238E27FC236}">
                <a16:creationId xmlns:a16="http://schemas.microsoft.com/office/drawing/2014/main" id="{D8629D5F-E688-AA99-1737-3006334E25D1}"/>
              </a:ext>
            </a:extLst>
          </p:cNvPr>
          <p:cNvGraphicFramePr/>
          <p:nvPr>
            <p:extLst>
              <p:ext uri="{D42A27DB-BD31-4B8C-83A1-F6EECF244321}">
                <p14:modId xmlns:p14="http://schemas.microsoft.com/office/powerpoint/2010/main" val="285888945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25FDCF49-84BB-99FF-B70C-2583D98A7430}"/>
              </a:ext>
            </a:extLst>
          </p:cNvPr>
          <p:cNvSpPr txBox="1"/>
          <p:nvPr/>
        </p:nvSpPr>
        <p:spPr>
          <a:xfrm>
            <a:off x="11538859" y="6331127"/>
            <a:ext cx="461554" cy="369332"/>
          </a:xfrm>
          <a:prstGeom prst="rect">
            <a:avLst/>
          </a:prstGeom>
          <a:noFill/>
        </p:spPr>
        <p:txBody>
          <a:bodyPr wrap="square" rtlCol="0">
            <a:spAutoFit/>
          </a:bodyPr>
          <a:lstStyle/>
          <a:p>
            <a:r>
              <a:rPr lang="en-US" dirty="0"/>
              <a:t>14</a:t>
            </a:r>
            <a:endParaRPr lang="en-ZA" dirty="0"/>
          </a:p>
        </p:txBody>
      </p:sp>
    </p:spTree>
    <p:extLst>
      <p:ext uri="{BB962C8B-B14F-4D97-AF65-F5344CB8AC3E}">
        <p14:creationId xmlns:p14="http://schemas.microsoft.com/office/powerpoint/2010/main" val="3885024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6FF42C2-EA15-4154-B242-E98E88CED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D79DE9F7-28C4-4856-BA57-D696E124C1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927413"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587939C3-2DA1-4A93-5B99-874601EEAA8D}"/>
              </a:ext>
            </a:extLst>
          </p:cNvPr>
          <p:cNvSpPr txBox="1"/>
          <p:nvPr/>
        </p:nvSpPr>
        <p:spPr>
          <a:xfrm>
            <a:off x="838199" y="978408"/>
            <a:ext cx="4056530" cy="110642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a:latin typeface="+mj-lt"/>
                <a:ea typeface="+mj-ea"/>
                <a:cs typeface="+mj-cs"/>
              </a:rPr>
              <a:t>                                                  Acknowledgements</a:t>
            </a:r>
          </a:p>
        </p:txBody>
      </p:sp>
      <p:sp>
        <p:nvSpPr>
          <p:cNvPr id="26" name="Rectangle 25">
            <a:extLst>
              <a:ext uri="{FF2B5EF4-FFF2-40B4-BE49-F238E27FC236}">
                <a16:creationId xmlns:a16="http://schemas.microsoft.com/office/drawing/2014/main" id="{E1F9ED9C-121B-44C6-A308-5824769C4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4A5F8185-F27B-4E99-A06C-007336FE3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95865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4489405-B689-92D6-92D5-B17F61E5F1CC}"/>
              </a:ext>
            </a:extLst>
          </p:cNvPr>
          <p:cNvSpPr txBox="1"/>
          <p:nvPr/>
        </p:nvSpPr>
        <p:spPr>
          <a:xfrm>
            <a:off x="838199" y="2359152"/>
            <a:ext cx="4056530" cy="3429000"/>
          </a:xfrm>
          <a:prstGeom prst="rect">
            <a:avLst/>
          </a:prstGeom>
        </p:spPr>
        <p:txBody>
          <a:bodyPr vert="horz" lIns="91440" tIns="45720" rIns="91440" bIns="45720" rtlCol="0">
            <a:normAutofit/>
          </a:bodyPr>
          <a:lstStyle/>
          <a:p>
            <a:pPr marR="0" lvl="0" indent="-228600" fontAlgn="auto">
              <a:lnSpc>
                <a:spcPct val="90000"/>
              </a:lnSpc>
              <a:spcBef>
                <a:spcPct val="20000"/>
              </a:spcBef>
              <a:spcAft>
                <a:spcPts val="0"/>
              </a:spcAft>
              <a:buClrTx/>
              <a:buSzTx/>
              <a:buFont typeface="Arial" panose="020B0604020202020204" pitchFamily="34" charset="0"/>
              <a:buChar char="•"/>
              <a:tabLst/>
              <a:defRPr/>
            </a:pPr>
            <a:endParaRPr kumimoji="0" lang="en-US" b="0" i="0" u="none" strike="noStrike" cap="none" spc="0" normalizeH="0" baseline="0" noProof="0">
              <a:ln>
                <a:noFill/>
              </a:ln>
              <a:effectLst/>
              <a:uLnTx/>
              <a:uFillTx/>
            </a:endParaRPr>
          </a:p>
          <a:p>
            <a:pPr marR="0" lvl="0" indent="-228600" fontAlgn="auto">
              <a:lnSpc>
                <a:spcPct val="90000"/>
              </a:lnSpc>
              <a:spcBef>
                <a:spcPct val="20000"/>
              </a:spcBef>
              <a:spcAft>
                <a:spcPts val="0"/>
              </a:spcAft>
              <a:buClrTx/>
              <a:buSzTx/>
              <a:buFont typeface="Arial" panose="020B0604020202020204" pitchFamily="34" charset="0"/>
              <a:buChar char="•"/>
              <a:tabLst/>
              <a:defRPr/>
            </a:pPr>
            <a:endParaRPr kumimoji="0" lang="en-US" b="0" i="0" u="none" strike="noStrike" cap="none" spc="0" normalizeH="0" baseline="0" noProof="0">
              <a:ln>
                <a:noFill/>
              </a:ln>
              <a:effectLst/>
              <a:uLnTx/>
              <a:uFillTx/>
            </a:endParaRPr>
          </a:p>
          <a:p>
            <a:pPr marL="342900" marR="0" lvl="0" indent="-228600" fontAlgn="auto">
              <a:lnSpc>
                <a:spcPct val="90000"/>
              </a:lnSpc>
              <a:spcBef>
                <a:spcPct val="20000"/>
              </a:spcBef>
              <a:spcAft>
                <a:spcPts val="0"/>
              </a:spcAft>
              <a:buClrTx/>
              <a:buSzTx/>
              <a:buFont typeface="Arial" panose="020B0604020202020204" pitchFamily="34" charset="0"/>
              <a:buChar char="•"/>
              <a:tabLst/>
              <a:defRPr/>
            </a:pPr>
            <a:endParaRPr kumimoji="0" lang="en-US" b="0" i="0" u="none" strike="noStrike" cap="none" spc="0" normalizeH="0" baseline="0" noProof="0">
              <a:ln>
                <a:noFill/>
              </a:ln>
              <a:effectLst/>
              <a:uLnTx/>
              <a:uFillTx/>
            </a:endParaRPr>
          </a:p>
          <a:p>
            <a:pPr marL="342900" marR="0" lvl="0" indent="-228600" fontAlgn="auto">
              <a:lnSpc>
                <a:spcPct val="90000"/>
              </a:lnSpc>
              <a:spcBef>
                <a:spcPct val="20000"/>
              </a:spcBef>
              <a:spcAft>
                <a:spcPts val="0"/>
              </a:spcAft>
              <a:buClrTx/>
              <a:buSzTx/>
              <a:buFont typeface="Arial" panose="020B0604020202020204" pitchFamily="34" charset="0"/>
              <a:buChar char="•"/>
              <a:tabLst/>
              <a:defRPr/>
            </a:pPr>
            <a:r>
              <a:rPr kumimoji="0" lang="en-US" b="0" i="0" u="none" strike="noStrike" cap="none" spc="0" normalizeH="0" baseline="0" noProof="0">
                <a:ln>
                  <a:noFill/>
                </a:ln>
                <a:effectLst/>
                <a:uLnTx/>
                <a:uFillTx/>
              </a:rPr>
              <a:t>Supervisors and collaborators</a:t>
            </a:r>
          </a:p>
        </p:txBody>
      </p:sp>
      <p:pic>
        <p:nvPicPr>
          <p:cNvPr id="5" name="Picture 4" descr="A logo for a university&#10;&#10;AI-generated content may be incorrect.">
            <a:extLst>
              <a:ext uri="{FF2B5EF4-FFF2-40B4-BE49-F238E27FC236}">
                <a16:creationId xmlns:a16="http://schemas.microsoft.com/office/drawing/2014/main" id="{67F2EE49-B898-E382-6C47-4563AA259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9607" y="566928"/>
            <a:ext cx="2687863" cy="2338913"/>
          </a:xfrm>
          <a:prstGeom prst="rect">
            <a:avLst/>
          </a:prstGeom>
        </p:spPr>
      </p:pic>
      <p:pic>
        <p:nvPicPr>
          <p:cNvPr id="7" name="Picture 6" descr="A blue and yellow logo&#10;&#10;AI-generated content may be incorrect.">
            <a:extLst>
              <a:ext uri="{FF2B5EF4-FFF2-40B4-BE49-F238E27FC236}">
                <a16:creationId xmlns:a16="http://schemas.microsoft.com/office/drawing/2014/main" id="{C785D8E7-5E0F-0233-8096-942C04AF7C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2365" y="982483"/>
            <a:ext cx="2873668" cy="1503886"/>
          </a:xfrm>
          <a:prstGeom prst="rect">
            <a:avLst/>
          </a:prstGeom>
        </p:spPr>
      </p:pic>
      <p:pic>
        <p:nvPicPr>
          <p:cNvPr id="9" name="Picture 8" descr="A logo with a red and blue flag&#10;&#10;AI-generated content may be incorrect.">
            <a:extLst>
              <a:ext uri="{FF2B5EF4-FFF2-40B4-BE49-F238E27FC236}">
                <a16:creationId xmlns:a16="http://schemas.microsoft.com/office/drawing/2014/main" id="{634D3A34-DA61-622A-90F7-5B2361C077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6705" y="3554918"/>
            <a:ext cx="5989328" cy="2166352"/>
          </a:xfrm>
          <a:prstGeom prst="rect">
            <a:avLst/>
          </a:prstGeom>
        </p:spPr>
      </p:pic>
      <p:sp>
        <p:nvSpPr>
          <p:cNvPr id="2" name="TextBox 1">
            <a:extLst>
              <a:ext uri="{FF2B5EF4-FFF2-40B4-BE49-F238E27FC236}">
                <a16:creationId xmlns:a16="http://schemas.microsoft.com/office/drawing/2014/main" id="{4913A2F9-4965-58A6-BA04-4A681A9352F5}"/>
              </a:ext>
            </a:extLst>
          </p:cNvPr>
          <p:cNvSpPr txBox="1"/>
          <p:nvPr/>
        </p:nvSpPr>
        <p:spPr>
          <a:xfrm>
            <a:off x="11582401" y="6278876"/>
            <a:ext cx="461554" cy="369332"/>
          </a:xfrm>
          <a:prstGeom prst="rect">
            <a:avLst/>
          </a:prstGeom>
          <a:noFill/>
        </p:spPr>
        <p:txBody>
          <a:bodyPr wrap="square" rtlCol="0">
            <a:spAutoFit/>
          </a:bodyPr>
          <a:lstStyle/>
          <a:p>
            <a:r>
              <a:rPr lang="en-US" dirty="0"/>
              <a:t>15</a:t>
            </a:r>
            <a:endParaRPr lang="en-ZA" dirty="0"/>
          </a:p>
        </p:txBody>
      </p:sp>
    </p:spTree>
    <p:extLst>
      <p:ext uri="{BB962C8B-B14F-4D97-AF65-F5344CB8AC3E}">
        <p14:creationId xmlns:p14="http://schemas.microsoft.com/office/powerpoint/2010/main" val="280853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C446B52-3750-4C2B-B674-7FC2900F9D5A}"/>
              </a:ext>
            </a:extLst>
          </p:cNvPr>
          <p:cNvSpPr txBox="1"/>
          <p:nvPr/>
        </p:nvSpPr>
        <p:spPr>
          <a:xfrm>
            <a:off x="1285240" y="2969469"/>
            <a:ext cx="8074815" cy="2800395"/>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400"/>
              <a:t>                                                                       THANK YOU !!</a:t>
            </a:r>
          </a:p>
        </p:txBody>
      </p:sp>
    </p:spTree>
    <p:extLst>
      <p:ext uri="{BB962C8B-B14F-4D97-AF65-F5344CB8AC3E}">
        <p14:creationId xmlns:p14="http://schemas.microsoft.com/office/powerpoint/2010/main" val="1106207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58DEF-4426-242A-E6C6-3A48F938EF2D}"/>
              </a:ext>
            </a:extLst>
          </p:cNvPr>
          <p:cNvSpPr>
            <a:spLocks noGrp="1"/>
          </p:cNvSpPr>
          <p:nvPr>
            <p:ph type="title"/>
          </p:nvPr>
        </p:nvSpPr>
        <p:spPr/>
        <p:txBody>
          <a:bodyPr/>
          <a:lstStyle/>
          <a:p>
            <a:r>
              <a:rPr lang="en-US" dirty="0"/>
              <a:t>INTRODUCTION</a:t>
            </a:r>
            <a:endParaRPr lang="en-ZA" dirty="0"/>
          </a:p>
        </p:txBody>
      </p:sp>
      <p:sp>
        <p:nvSpPr>
          <p:cNvPr id="3" name="Content Placeholder 2">
            <a:extLst>
              <a:ext uri="{FF2B5EF4-FFF2-40B4-BE49-F238E27FC236}">
                <a16:creationId xmlns:a16="http://schemas.microsoft.com/office/drawing/2014/main" id="{03D5B636-218F-1B0C-742C-7A347E8AB3FB}"/>
              </a:ext>
            </a:extLst>
          </p:cNvPr>
          <p:cNvSpPr>
            <a:spLocks noGrp="1"/>
          </p:cNvSpPr>
          <p:nvPr>
            <p:ph idx="1"/>
          </p:nvPr>
        </p:nvSpPr>
        <p:spPr/>
        <p:txBody>
          <a:bodyPr/>
          <a:lstStyle/>
          <a:p>
            <a:r>
              <a:rPr lang="en-US" dirty="0"/>
              <a:t>DO YOU BELIEVE IN CLIMATE CHANGE?</a:t>
            </a:r>
          </a:p>
          <a:p>
            <a:pPr marL="0" indent="0">
              <a:buNone/>
            </a:pPr>
            <a:r>
              <a:rPr lang="en-US" dirty="0"/>
              <a:t>YES/NO</a:t>
            </a:r>
          </a:p>
          <a:p>
            <a:pPr marL="0" indent="0">
              <a:buNone/>
            </a:pPr>
            <a:endParaRPr lang="en-US" dirty="0"/>
          </a:p>
          <a:p>
            <a:pPr marL="0" indent="0">
              <a:buNone/>
            </a:pPr>
            <a:endParaRPr lang="en-ZA" dirty="0"/>
          </a:p>
        </p:txBody>
      </p:sp>
      <p:pic>
        <p:nvPicPr>
          <p:cNvPr id="4" name="Picture 3">
            <a:extLst>
              <a:ext uri="{FF2B5EF4-FFF2-40B4-BE49-F238E27FC236}">
                <a16:creationId xmlns:a16="http://schemas.microsoft.com/office/drawing/2014/main" id="{FBB1B7BA-AB40-BEFF-D6DA-1FF1012528ED}"/>
              </a:ext>
            </a:extLst>
          </p:cNvPr>
          <p:cNvPicPr>
            <a:picLocks noChangeAspect="1"/>
          </p:cNvPicPr>
          <p:nvPr/>
        </p:nvPicPr>
        <p:blipFill>
          <a:blip r:embed="rId2"/>
          <a:stretch>
            <a:fillRect/>
          </a:stretch>
        </p:blipFill>
        <p:spPr>
          <a:xfrm>
            <a:off x="978481" y="2881172"/>
            <a:ext cx="3686175" cy="2571750"/>
          </a:xfrm>
          <a:prstGeom prst="rect">
            <a:avLst/>
          </a:prstGeom>
        </p:spPr>
      </p:pic>
      <p:sp>
        <p:nvSpPr>
          <p:cNvPr id="5" name="TextBox 4">
            <a:extLst>
              <a:ext uri="{FF2B5EF4-FFF2-40B4-BE49-F238E27FC236}">
                <a16:creationId xmlns:a16="http://schemas.microsoft.com/office/drawing/2014/main" id="{D41BCF64-C833-C4A3-864C-2B8C32D8B163}"/>
              </a:ext>
            </a:extLst>
          </p:cNvPr>
          <p:cNvSpPr txBox="1"/>
          <p:nvPr/>
        </p:nvSpPr>
        <p:spPr>
          <a:xfrm>
            <a:off x="2142309" y="5913120"/>
            <a:ext cx="1497874" cy="369332"/>
          </a:xfrm>
          <a:prstGeom prst="rect">
            <a:avLst/>
          </a:prstGeom>
          <a:noFill/>
        </p:spPr>
        <p:txBody>
          <a:bodyPr wrap="square" rtlCol="0">
            <a:spAutoFit/>
          </a:bodyPr>
          <a:lstStyle/>
          <a:p>
            <a:r>
              <a:rPr lang="en-US" dirty="0"/>
              <a:t>YES!</a:t>
            </a:r>
            <a:endParaRPr lang="en-ZA" dirty="0"/>
          </a:p>
        </p:txBody>
      </p:sp>
      <p:sp>
        <p:nvSpPr>
          <p:cNvPr id="6" name="AutoShape 2" descr="Image result for TRUMP">
            <a:extLst>
              <a:ext uri="{FF2B5EF4-FFF2-40B4-BE49-F238E27FC236}">
                <a16:creationId xmlns:a16="http://schemas.microsoft.com/office/drawing/2014/main" id="{AA891514-069F-7AB6-0607-A05B9A4D749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10" name="Picture 9">
            <a:extLst>
              <a:ext uri="{FF2B5EF4-FFF2-40B4-BE49-F238E27FC236}">
                <a16:creationId xmlns:a16="http://schemas.microsoft.com/office/drawing/2014/main" id="{4D774B19-A116-7631-0272-EBA8D04C7B6E}"/>
              </a:ext>
            </a:extLst>
          </p:cNvPr>
          <p:cNvPicPr>
            <a:picLocks noChangeAspect="1"/>
          </p:cNvPicPr>
          <p:nvPr/>
        </p:nvPicPr>
        <p:blipFill>
          <a:blip r:embed="rId3"/>
          <a:stretch>
            <a:fillRect/>
          </a:stretch>
        </p:blipFill>
        <p:spPr>
          <a:xfrm>
            <a:off x="6064029" y="2902402"/>
            <a:ext cx="4505325" cy="2533650"/>
          </a:xfrm>
          <a:prstGeom prst="rect">
            <a:avLst/>
          </a:prstGeom>
        </p:spPr>
      </p:pic>
      <p:sp>
        <p:nvSpPr>
          <p:cNvPr id="11" name="TextBox 10">
            <a:extLst>
              <a:ext uri="{FF2B5EF4-FFF2-40B4-BE49-F238E27FC236}">
                <a16:creationId xmlns:a16="http://schemas.microsoft.com/office/drawing/2014/main" id="{7DB283FB-BB40-FBB5-AC8B-6DDC881EE7D8}"/>
              </a:ext>
            </a:extLst>
          </p:cNvPr>
          <p:cNvSpPr txBox="1"/>
          <p:nvPr/>
        </p:nvSpPr>
        <p:spPr>
          <a:xfrm>
            <a:off x="7750629" y="5913120"/>
            <a:ext cx="2090057" cy="369332"/>
          </a:xfrm>
          <a:prstGeom prst="rect">
            <a:avLst/>
          </a:prstGeom>
          <a:noFill/>
        </p:spPr>
        <p:txBody>
          <a:bodyPr wrap="square" rtlCol="0">
            <a:spAutoFit/>
          </a:bodyPr>
          <a:lstStyle/>
          <a:p>
            <a:r>
              <a:rPr lang="en-US" dirty="0"/>
              <a:t>NO!</a:t>
            </a:r>
            <a:endParaRPr lang="en-ZA" dirty="0"/>
          </a:p>
        </p:txBody>
      </p:sp>
    </p:spTree>
    <p:extLst>
      <p:ext uri="{BB962C8B-B14F-4D97-AF65-F5344CB8AC3E}">
        <p14:creationId xmlns:p14="http://schemas.microsoft.com/office/powerpoint/2010/main" val="329235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Freeform: Shape 30">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3" name="Freeform: Shape 32">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7" name="Rectangle 3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5C3BC5C-A367-203C-2DDD-7DD475F8944F}"/>
              </a:ext>
            </a:extLst>
          </p:cNvPr>
          <p:cNvSpPr>
            <a:spLocks noGrp="1"/>
          </p:cNvSpPr>
          <p:nvPr>
            <p:ph sz="half" idx="1"/>
          </p:nvPr>
        </p:nvSpPr>
        <p:spPr>
          <a:xfrm>
            <a:off x="371094" y="2718054"/>
            <a:ext cx="3438906" cy="3207258"/>
          </a:xfrm>
        </p:spPr>
        <p:txBody>
          <a:bodyPr vert="horz" lIns="91440" tIns="45720" rIns="91440" bIns="45720" rtlCol="0" anchor="t">
            <a:normAutofit/>
          </a:bodyPr>
          <a:lstStyle/>
          <a:p>
            <a:r>
              <a:rPr lang="en-US" sz="1600"/>
              <a:t>Energy Balance Closure (EBC) refers to how well the measured incoming and outgoing energy components at the Earth's surface balance out, according to the law of conservation of energy.</a:t>
            </a:r>
          </a:p>
          <a:p>
            <a:r>
              <a:rPr lang="en-US" sz="1600"/>
              <a:t>Energy balance closure is a fundamental principle in micrometeorology, ensuring that all energy fluxes within an ecosystem are properly accounted for. </a:t>
            </a:r>
          </a:p>
          <a:p>
            <a:pPr marL="0"/>
            <a:endParaRPr lang="en-US" sz="1600"/>
          </a:p>
        </p:txBody>
      </p:sp>
      <p:pic>
        <p:nvPicPr>
          <p:cNvPr id="6" name="Content Placeholder 5" descr="A diagram of a solar energy efficiency&#10;&#10;AI-generated content may be incorrect.">
            <a:extLst>
              <a:ext uri="{FF2B5EF4-FFF2-40B4-BE49-F238E27FC236}">
                <a16:creationId xmlns:a16="http://schemas.microsoft.com/office/drawing/2014/main" id="{E5BE4EDB-9060-CE3B-712C-576D2681A4A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01184" y="1580684"/>
            <a:ext cx="6922008" cy="3797215"/>
          </a:xfrm>
          <a:prstGeom prst="rect">
            <a:avLst/>
          </a:prstGeom>
        </p:spPr>
      </p:pic>
      <p:sp>
        <p:nvSpPr>
          <p:cNvPr id="4" name="TextBox 3">
            <a:extLst>
              <a:ext uri="{FF2B5EF4-FFF2-40B4-BE49-F238E27FC236}">
                <a16:creationId xmlns:a16="http://schemas.microsoft.com/office/drawing/2014/main" id="{7BE878A9-8BFC-1B6F-62FA-A84A051CDE1A}"/>
              </a:ext>
            </a:extLst>
          </p:cNvPr>
          <p:cNvSpPr txBox="1"/>
          <p:nvPr/>
        </p:nvSpPr>
        <p:spPr>
          <a:xfrm>
            <a:off x="5442858" y="5693229"/>
            <a:ext cx="5889172" cy="369332"/>
          </a:xfrm>
          <a:prstGeom prst="rect">
            <a:avLst/>
          </a:prstGeom>
          <a:noFill/>
        </p:spPr>
        <p:txBody>
          <a:bodyPr wrap="square" rtlCol="0">
            <a:spAutoFit/>
          </a:bodyPr>
          <a:lstStyle/>
          <a:p>
            <a:r>
              <a:rPr lang="en-US" dirty="0"/>
              <a:t>            Figure 1. energy fluxes during daytime and nighttime </a:t>
            </a:r>
            <a:endParaRPr lang="en-ZA" dirty="0"/>
          </a:p>
        </p:txBody>
      </p:sp>
      <p:sp>
        <p:nvSpPr>
          <p:cNvPr id="5" name="TextBox 4">
            <a:extLst>
              <a:ext uri="{FF2B5EF4-FFF2-40B4-BE49-F238E27FC236}">
                <a16:creationId xmlns:a16="http://schemas.microsoft.com/office/drawing/2014/main" id="{6B50F707-467A-CD13-66CB-63E66C8F72BA}"/>
              </a:ext>
            </a:extLst>
          </p:cNvPr>
          <p:cNvSpPr txBox="1"/>
          <p:nvPr/>
        </p:nvSpPr>
        <p:spPr>
          <a:xfrm>
            <a:off x="11887200" y="6383382"/>
            <a:ext cx="209006" cy="369332"/>
          </a:xfrm>
          <a:prstGeom prst="rect">
            <a:avLst/>
          </a:prstGeom>
          <a:noFill/>
        </p:spPr>
        <p:txBody>
          <a:bodyPr wrap="square" rtlCol="0">
            <a:spAutoFit/>
          </a:bodyPr>
          <a:lstStyle/>
          <a:p>
            <a:r>
              <a:rPr lang="en-US" dirty="0"/>
              <a:t>2</a:t>
            </a:r>
            <a:endParaRPr lang="en-ZA" dirty="0"/>
          </a:p>
        </p:txBody>
      </p:sp>
    </p:spTree>
    <p:extLst>
      <p:ext uri="{BB962C8B-B14F-4D97-AF65-F5344CB8AC3E}">
        <p14:creationId xmlns:p14="http://schemas.microsoft.com/office/powerpoint/2010/main" val="4213907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1D4B7-E81A-1ABB-EE17-C68610E88F58}"/>
              </a:ext>
            </a:extLst>
          </p:cNvPr>
          <p:cNvSpPr>
            <a:spLocks noGrp="1"/>
          </p:cNvSpPr>
          <p:nvPr>
            <p:ph type="title"/>
          </p:nvPr>
        </p:nvSpPr>
        <p:spPr>
          <a:xfrm>
            <a:off x="838200" y="365125"/>
            <a:ext cx="4987834" cy="1036955"/>
          </a:xfrm>
        </p:spPr>
        <p:txBody>
          <a:bodyPr>
            <a:normAutofit/>
          </a:bodyPr>
          <a:lstStyle/>
          <a:p>
            <a:r>
              <a:rPr lang="en-ZA" dirty="0"/>
              <a:t> Aim and Objectives</a:t>
            </a:r>
          </a:p>
        </p:txBody>
      </p:sp>
      <p:graphicFrame>
        <p:nvGraphicFramePr>
          <p:cNvPr id="7" name="Content Placeholder 2">
            <a:extLst>
              <a:ext uri="{FF2B5EF4-FFF2-40B4-BE49-F238E27FC236}">
                <a16:creationId xmlns:a16="http://schemas.microsoft.com/office/drawing/2014/main" id="{D211C8CE-8126-CFF6-8A0C-DD918E23183D}"/>
              </a:ext>
            </a:extLst>
          </p:cNvPr>
          <p:cNvGraphicFramePr>
            <a:graphicFrameLocks noGrp="1"/>
          </p:cNvGraphicFramePr>
          <p:nvPr>
            <p:ph sz="half" idx="1"/>
            <p:extLst>
              <p:ext uri="{D42A27DB-BD31-4B8C-83A1-F6EECF244321}">
                <p14:modId xmlns:p14="http://schemas.microsoft.com/office/powerpoint/2010/main" val="704188581"/>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a:extLst>
              <a:ext uri="{FF2B5EF4-FFF2-40B4-BE49-F238E27FC236}">
                <a16:creationId xmlns:a16="http://schemas.microsoft.com/office/drawing/2014/main" id="{C9CCF252-1006-C170-ED36-0E4FD3ACA6F4}"/>
              </a:ext>
            </a:extLst>
          </p:cNvPr>
          <p:cNvSpPr>
            <a:spLocks noGrp="1"/>
          </p:cNvSpPr>
          <p:nvPr>
            <p:ph sz="half" idx="2"/>
          </p:nvPr>
        </p:nvSpPr>
        <p:spPr/>
        <p:txBody>
          <a:bodyPr>
            <a:normAutofit/>
          </a:bodyPr>
          <a:lstStyle/>
          <a:p>
            <a:r>
              <a:rPr lang="en-ZA" dirty="0"/>
              <a:t>Located in Kruger National Park, semi-arid savanna biome.</a:t>
            </a:r>
          </a:p>
          <a:p>
            <a:r>
              <a:rPr lang="en-ZA" dirty="0"/>
              <a:t>Vegetation: Combretum and Acacia trees.</a:t>
            </a:r>
          </a:p>
          <a:p>
            <a:r>
              <a:rPr lang="en-ZA" dirty="0"/>
              <a:t>Climate: Distinct wet and dry seasons.</a:t>
            </a:r>
          </a:p>
          <a:p>
            <a:r>
              <a:rPr lang="en-ZA" dirty="0"/>
              <a:t>Continuous EC measurements since 2000.</a:t>
            </a:r>
          </a:p>
          <a:p>
            <a:endParaRPr lang="en-ZA" dirty="0"/>
          </a:p>
        </p:txBody>
      </p:sp>
      <p:sp>
        <p:nvSpPr>
          <p:cNvPr id="5" name="Title 1">
            <a:extLst>
              <a:ext uri="{FF2B5EF4-FFF2-40B4-BE49-F238E27FC236}">
                <a16:creationId xmlns:a16="http://schemas.microsoft.com/office/drawing/2014/main" id="{06C06875-426E-64F1-0163-277521836F8F}"/>
              </a:ext>
            </a:extLst>
          </p:cNvPr>
          <p:cNvSpPr txBox="1">
            <a:spLocks/>
          </p:cNvSpPr>
          <p:nvPr/>
        </p:nvSpPr>
        <p:spPr>
          <a:xfrm>
            <a:off x="6095999" y="509774"/>
            <a:ext cx="5534305"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Text" lastClr="000000"/>
                </a:solidFill>
                <a:effectLst/>
                <a:uLnTx/>
                <a:uFillTx/>
                <a:latin typeface="Calibri"/>
                <a:ea typeface="+mj-ea"/>
                <a:cs typeface="+mj-cs"/>
              </a:rPr>
              <a:t>Study Area – Skukuza EC Site</a:t>
            </a:r>
          </a:p>
        </p:txBody>
      </p:sp>
      <p:sp>
        <p:nvSpPr>
          <p:cNvPr id="3" name="TextBox 2">
            <a:extLst>
              <a:ext uri="{FF2B5EF4-FFF2-40B4-BE49-F238E27FC236}">
                <a16:creationId xmlns:a16="http://schemas.microsoft.com/office/drawing/2014/main" id="{E5B5F9C4-7AA9-ABD1-94D8-734DD9B1F418}"/>
              </a:ext>
            </a:extLst>
          </p:cNvPr>
          <p:cNvSpPr txBox="1"/>
          <p:nvPr/>
        </p:nvSpPr>
        <p:spPr>
          <a:xfrm>
            <a:off x="11887200" y="6383382"/>
            <a:ext cx="209006" cy="369332"/>
          </a:xfrm>
          <a:prstGeom prst="rect">
            <a:avLst/>
          </a:prstGeom>
          <a:noFill/>
        </p:spPr>
        <p:txBody>
          <a:bodyPr wrap="square" rtlCol="0">
            <a:spAutoFit/>
          </a:bodyPr>
          <a:lstStyle/>
          <a:p>
            <a:r>
              <a:rPr lang="en-US" dirty="0"/>
              <a:t>3</a:t>
            </a:r>
            <a:endParaRPr lang="en-ZA" dirty="0"/>
          </a:p>
        </p:txBody>
      </p:sp>
    </p:spTree>
    <p:extLst>
      <p:ext uri="{BB962C8B-B14F-4D97-AF65-F5344CB8AC3E}">
        <p14:creationId xmlns:p14="http://schemas.microsoft.com/office/powerpoint/2010/main" val="3411963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81E807E-BE70-A7A5-A83D-5B2BC24D2521}"/>
              </a:ext>
            </a:extLst>
          </p:cNvPr>
          <p:cNvPicPr>
            <a:picLocks noGrp="1" noChangeAspect="1"/>
          </p:cNvPicPr>
          <p:nvPr>
            <p:ph sz="half" idx="1"/>
          </p:nvPr>
        </p:nvPicPr>
        <p:blipFill>
          <a:blip r:embed="rId2"/>
          <a:stretch>
            <a:fillRect/>
          </a:stretch>
        </p:blipFill>
        <p:spPr>
          <a:xfrm>
            <a:off x="533395" y="248007"/>
            <a:ext cx="5181600" cy="3810187"/>
          </a:xfrm>
          <a:prstGeom prst="rect">
            <a:avLst/>
          </a:prstGeom>
        </p:spPr>
      </p:pic>
      <p:graphicFrame>
        <p:nvGraphicFramePr>
          <p:cNvPr id="6" name="Table 5">
            <a:extLst>
              <a:ext uri="{FF2B5EF4-FFF2-40B4-BE49-F238E27FC236}">
                <a16:creationId xmlns:a16="http://schemas.microsoft.com/office/drawing/2014/main" id="{5F35BD67-38F2-4A45-B49A-2B9FEC8D9A10}"/>
              </a:ext>
            </a:extLst>
          </p:cNvPr>
          <p:cNvGraphicFramePr>
            <a:graphicFrameLocks noGrp="1"/>
          </p:cNvGraphicFramePr>
          <p:nvPr>
            <p:extLst>
              <p:ext uri="{D42A27DB-BD31-4B8C-83A1-F6EECF244321}">
                <p14:modId xmlns:p14="http://schemas.microsoft.com/office/powerpoint/2010/main" val="4186726305"/>
              </p:ext>
            </p:extLst>
          </p:nvPr>
        </p:nvGraphicFramePr>
        <p:xfrm>
          <a:off x="6019799" y="2087592"/>
          <a:ext cx="5856520" cy="4754880"/>
        </p:xfrm>
        <a:graphic>
          <a:graphicData uri="http://schemas.openxmlformats.org/drawingml/2006/table">
            <a:tbl>
              <a:tblPr/>
              <a:tblGrid>
                <a:gridCol w="2928260">
                  <a:extLst>
                    <a:ext uri="{9D8B030D-6E8A-4147-A177-3AD203B41FA5}">
                      <a16:colId xmlns:a16="http://schemas.microsoft.com/office/drawing/2014/main" val="4253790917"/>
                    </a:ext>
                  </a:extLst>
                </a:gridCol>
                <a:gridCol w="2928260">
                  <a:extLst>
                    <a:ext uri="{9D8B030D-6E8A-4147-A177-3AD203B41FA5}">
                      <a16:colId xmlns:a16="http://schemas.microsoft.com/office/drawing/2014/main" val="4205245082"/>
                    </a:ext>
                  </a:extLst>
                </a:gridCol>
              </a:tblGrid>
              <a:tr h="0">
                <a:tc>
                  <a:txBody>
                    <a:bodyPr/>
                    <a:lstStyle/>
                    <a:p>
                      <a:r>
                        <a:rPr lang="en-ZA"/>
                        <a:t>Measurement Type</a:t>
                      </a:r>
                    </a:p>
                  </a:txBody>
                  <a:tcPr anchor="ctr">
                    <a:lnL>
                      <a:noFill/>
                    </a:lnL>
                    <a:lnR>
                      <a:noFill/>
                    </a:lnR>
                    <a:lnT>
                      <a:noFill/>
                    </a:lnT>
                    <a:lnB>
                      <a:noFill/>
                    </a:lnB>
                    <a:noFill/>
                  </a:tcPr>
                </a:tc>
                <a:tc>
                  <a:txBody>
                    <a:bodyPr/>
                    <a:lstStyle/>
                    <a:p>
                      <a:r>
                        <a:rPr lang="en-ZA"/>
                        <a:t>Instrument(s)</a:t>
                      </a:r>
                    </a:p>
                  </a:txBody>
                  <a:tcPr anchor="ctr">
                    <a:lnL>
                      <a:noFill/>
                    </a:lnL>
                    <a:lnR>
                      <a:noFill/>
                    </a:lnR>
                    <a:lnT>
                      <a:noFill/>
                    </a:lnT>
                    <a:lnB>
                      <a:noFill/>
                    </a:lnB>
                    <a:noFill/>
                  </a:tcPr>
                </a:tc>
                <a:extLst>
                  <a:ext uri="{0D108BD9-81ED-4DB2-BD59-A6C34878D82A}">
                    <a16:rowId xmlns:a16="http://schemas.microsoft.com/office/drawing/2014/main" val="1923601826"/>
                  </a:ext>
                </a:extLst>
              </a:tr>
              <a:tr h="0">
                <a:tc>
                  <a:txBody>
                    <a:bodyPr/>
                    <a:lstStyle/>
                    <a:p>
                      <a:r>
                        <a:rPr lang="en-ZA" b="1"/>
                        <a:t>Gas fluxes</a:t>
                      </a:r>
                      <a:endParaRPr lang="en-ZA"/>
                    </a:p>
                  </a:txBody>
                  <a:tcPr anchor="ctr">
                    <a:lnL>
                      <a:noFill/>
                    </a:lnL>
                    <a:lnR>
                      <a:noFill/>
                    </a:lnR>
                    <a:lnT>
                      <a:noFill/>
                    </a:lnT>
                    <a:lnB>
                      <a:noFill/>
                    </a:lnB>
                    <a:noFill/>
                  </a:tcPr>
                </a:tc>
                <a:tc>
                  <a:txBody>
                    <a:bodyPr/>
                    <a:lstStyle/>
                    <a:p>
                      <a:r>
                        <a:rPr lang="en-ZA"/>
                        <a:t>LI-7500 infrared gas analyzer</a:t>
                      </a:r>
                    </a:p>
                  </a:txBody>
                  <a:tcPr anchor="ctr">
                    <a:lnL>
                      <a:noFill/>
                    </a:lnL>
                    <a:lnR>
                      <a:noFill/>
                    </a:lnR>
                    <a:lnT>
                      <a:noFill/>
                    </a:lnT>
                    <a:lnB>
                      <a:noFill/>
                    </a:lnB>
                    <a:noFill/>
                  </a:tcPr>
                </a:tc>
                <a:extLst>
                  <a:ext uri="{0D108BD9-81ED-4DB2-BD59-A6C34878D82A}">
                    <a16:rowId xmlns:a16="http://schemas.microsoft.com/office/drawing/2014/main" val="1635558520"/>
                  </a:ext>
                </a:extLst>
              </a:tr>
              <a:tr h="0">
                <a:tc>
                  <a:txBody>
                    <a:bodyPr/>
                    <a:lstStyle/>
                    <a:p>
                      <a:r>
                        <a:rPr lang="en-ZA" b="1" dirty="0"/>
                        <a:t>Wind &amp; heat fluxes</a:t>
                      </a:r>
                      <a:endParaRPr lang="en-ZA" dirty="0"/>
                    </a:p>
                  </a:txBody>
                  <a:tcPr anchor="ctr">
                    <a:lnL>
                      <a:noFill/>
                    </a:lnL>
                    <a:lnR>
                      <a:noFill/>
                    </a:lnR>
                    <a:lnT>
                      <a:noFill/>
                    </a:lnT>
                    <a:lnB>
                      <a:noFill/>
                    </a:lnB>
                    <a:noFill/>
                  </a:tcPr>
                </a:tc>
                <a:tc>
                  <a:txBody>
                    <a:bodyPr/>
                    <a:lstStyle/>
                    <a:p>
                      <a:r>
                        <a:rPr lang="en-US"/>
                        <a:t>Gill WindMaster Pro &amp; Campbell CSAT3 ultrasonic anemometers</a:t>
                      </a:r>
                    </a:p>
                  </a:txBody>
                  <a:tcPr anchor="ctr">
                    <a:lnL>
                      <a:noFill/>
                    </a:lnL>
                    <a:lnR>
                      <a:noFill/>
                    </a:lnR>
                    <a:lnT>
                      <a:noFill/>
                    </a:lnT>
                    <a:lnB>
                      <a:noFill/>
                    </a:lnB>
                    <a:noFill/>
                  </a:tcPr>
                </a:tc>
                <a:extLst>
                  <a:ext uri="{0D108BD9-81ED-4DB2-BD59-A6C34878D82A}">
                    <a16:rowId xmlns:a16="http://schemas.microsoft.com/office/drawing/2014/main" val="1958289985"/>
                  </a:ext>
                </a:extLst>
              </a:tr>
              <a:tr h="0">
                <a:tc>
                  <a:txBody>
                    <a:bodyPr/>
                    <a:lstStyle/>
                    <a:p>
                      <a:r>
                        <a:rPr lang="en-ZA" b="1"/>
                        <a:t>Radiation</a:t>
                      </a:r>
                      <a:endParaRPr lang="en-ZA"/>
                    </a:p>
                  </a:txBody>
                  <a:tcPr anchor="ctr">
                    <a:lnL>
                      <a:noFill/>
                    </a:lnL>
                    <a:lnR>
                      <a:noFill/>
                    </a:lnR>
                    <a:lnT>
                      <a:noFill/>
                    </a:lnT>
                    <a:lnB>
                      <a:noFill/>
                    </a:lnB>
                    <a:noFill/>
                  </a:tcPr>
                </a:tc>
                <a:tc>
                  <a:txBody>
                    <a:bodyPr/>
                    <a:lstStyle/>
                    <a:p>
                      <a:r>
                        <a:rPr lang="en-ZA"/>
                        <a:t>Kipp &amp; Zonen albedometers and pyrgeometer</a:t>
                      </a:r>
                    </a:p>
                  </a:txBody>
                  <a:tcPr anchor="ctr">
                    <a:lnL>
                      <a:noFill/>
                    </a:lnL>
                    <a:lnR>
                      <a:noFill/>
                    </a:lnR>
                    <a:lnT>
                      <a:noFill/>
                    </a:lnT>
                    <a:lnB>
                      <a:noFill/>
                    </a:lnB>
                    <a:noFill/>
                  </a:tcPr>
                </a:tc>
                <a:extLst>
                  <a:ext uri="{0D108BD9-81ED-4DB2-BD59-A6C34878D82A}">
                    <a16:rowId xmlns:a16="http://schemas.microsoft.com/office/drawing/2014/main" val="896297204"/>
                  </a:ext>
                </a:extLst>
              </a:tr>
              <a:tr h="0">
                <a:tc>
                  <a:txBody>
                    <a:bodyPr/>
                    <a:lstStyle/>
                    <a:p>
                      <a:r>
                        <a:rPr lang="en-ZA" b="1"/>
                        <a:t>Micrometeors</a:t>
                      </a:r>
                      <a:endParaRPr lang="en-ZA"/>
                    </a:p>
                  </a:txBody>
                  <a:tcPr anchor="ctr">
                    <a:lnL>
                      <a:noFill/>
                    </a:lnL>
                    <a:lnR>
                      <a:noFill/>
                    </a:lnR>
                    <a:lnT>
                      <a:noFill/>
                    </a:lnT>
                    <a:lnB>
                      <a:noFill/>
                    </a:lnB>
                    <a:noFill/>
                  </a:tcPr>
                </a:tc>
                <a:tc>
                  <a:txBody>
                    <a:bodyPr/>
                    <a:lstStyle/>
                    <a:p>
                      <a:r>
                        <a:rPr lang="en-ZA"/>
                        <a:t>Air temperature, humidity, rain gauge</a:t>
                      </a:r>
                    </a:p>
                  </a:txBody>
                  <a:tcPr anchor="ctr">
                    <a:lnL>
                      <a:noFill/>
                    </a:lnL>
                    <a:lnR>
                      <a:noFill/>
                    </a:lnR>
                    <a:lnT>
                      <a:noFill/>
                    </a:lnT>
                    <a:lnB>
                      <a:noFill/>
                    </a:lnB>
                    <a:noFill/>
                  </a:tcPr>
                </a:tc>
                <a:extLst>
                  <a:ext uri="{0D108BD9-81ED-4DB2-BD59-A6C34878D82A}">
                    <a16:rowId xmlns:a16="http://schemas.microsoft.com/office/drawing/2014/main" val="398615769"/>
                  </a:ext>
                </a:extLst>
              </a:tr>
              <a:tr h="0">
                <a:tc>
                  <a:txBody>
                    <a:bodyPr/>
                    <a:lstStyle/>
                    <a:p>
                      <a:r>
                        <a:rPr lang="en-ZA" b="1"/>
                        <a:t>Soil moisture</a:t>
                      </a:r>
                      <a:endParaRPr lang="en-ZA"/>
                    </a:p>
                  </a:txBody>
                  <a:tcPr anchor="ctr">
                    <a:lnL>
                      <a:noFill/>
                    </a:lnL>
                    <a:lnR>
                      <a:noFill/>
                    </a:lnR>
                    <a:lnT>
                      <a:noFill/>
                    </a:lnT>
                    <a:lnB>
                      <a:noFill/>
                    </a:lnB>
                    <a:noFill/>
                  </a:tcPr>
                </a:tc>
                <a:tc>
                  <a:txBody>
                    <a:bodyPr/>
                    <a:lstStyle/>
                    <a:p>
                      <a:r>
                        <a:rPr lang="en-ZA"/>
                        <a:t>CS615L TDR probes at multiple depths</a:t>
                      </a:r>
                    </a:p>
                  </a:txBody>
                  <a:tcPr anchor="ctr">
                    <a:lnL>
                      <a:noFill/>
                    </a:lnL>
                    <a:lnR>
                      <a:noFill/>
                    </a:lnR>
                    <a:lnT>
                      <a:noFill/>
                    </a:lnT>
                    <a:lnB>
                      <a:noFill/>
                    </a:lnB>
                    <a:noFill/>
                  </a:tcPr>
                </a:tc>
                <a:extLst>
                  <a:ext uri="{0D108BD9-81ED-4DB2-BD59-A6C34878D82A}">
                    <a16:rowId xmlns:a16="http://schemas.microsoft.com/office/drawing/2014/main" val="1068299449"/>
                  </a:ext>
                </a:extLst>
              </a:tr>
              <a:tr h="0">
                <a:tc>
                  <a:txBody>
                    <a:bodyPr/>
                    <a:lstStyle/>
                    <a:p>
                      <a:r>
                        <a:rPr lang="en-ZA" b="1" dirty="0"/>
                        <a:t>Data handling</a:t>
                      </a:r>
                      <a:endParaRPr lang="en-ZA" dirty="0"/>
                    </a:p>
                  </a:txBody>
                  <a:tcPr anchor="ctr">
                    <a:lnL>
                      <a:noFill/>
                    </a:lnL>
                    <a:lnR>
                      <a:noFill/>
                    </a:lnR>
                    <a:lnT>
                      <a:noFill/>
                    </a:lnT>
                    <a:lnB>
                      <a:noFill/>
                    </a:lnB>
                    <a:noFill/>
                  </a:tcPr>
                </a:tc>
                <a:tc>
                  <a:txBody>
                    <a:bodyPr/>
                    <a:lstStyle/>
                    <a:p>
                      <a:r>
                        <a:rPr lang="en-US" dirty="0"/>
                        <a:t>Data loggers, tower-top computers, periodic on-site visits</a:t>
                      </a:r>
                    </a:p>
                  </a:txBody>
                  <a:tcPr anchor="ctr">
                    <a:lnL>
                      <a:noFill/>
                    </a:lnL>
                    <a:lnR>
                      <a:noFill/>
                    </a:lnR>
                    <a:lnT>
                      <a:noFill/>
                    </a:lnT>
                    <a:lnB>
                      <a:noFill/>
                    </a:lnB>
                    <a:noFill/>
                  </a:tcPr>
                </a:tc>
                <a:extLst>
                  <a:ext uri="{0D108BD9-81ED-4DB2-BD59-A6C34878D82A}">
                    <a16:rowId xmlns:a16="http://schemas.microsoft.com/office/drawing/2014/main" val="2213728500"/>
                  </a:ext>
                </a:extLst>
              </a:tr>
            </a:tbl>
          </a:graphicData>
        </a:graphic>
      </p:graphicFrame>
      <p:sp>
        <p:nvSpPr>
          <p:cNvPr id="8" name="TextBox 7">
            <a:extLst>
              <a:ext uri="{FF2B5EF4-FFF2-40B4-BE49-F238E27FC236}">
                <a16:creationId xmlns:a16="http://schemas.microsoft.com/office/drawing/2014/main" id="{C4DA418A-4A2E-1FC0-1791-D502F48A3F50}"/>
              </a:ext>
            </a:extLst>
          </p:cNvPr>
          <p:cNvSpPr txBox="1"/>
          <p:nvPr/>
        </p:nvSpPr>
        <p:spPr>
          <a:xfrm>
            <a:off x="-735889" y="4238966"/>
            <a:ext cx="6096000" cy="339517"/>
          </a:xfrm>
          <a:prstGeom prst="rect">
            <a:avLst/>
          </a:prstGeom>
          <a:noFill/>
        </p:spPr>
        <p:txBody>
          <a:bodyPr wrap="square">
            <a:spAutoFit/>
          </a:bodyPr>
          <a:lstStyle/>
          <a:p>
            <a:pPr marL="914400" indent="457200" algn="just">
              <a:lnSpc>
                <a:spcPct val="150000"/>
              </a:lnSpc>
              <a:spcAft>
                <a:spcPts val="1000"/>
              </a:spcAft>
            </a:pPr>
            <a:r>
              <a:rPr lang="en-ZA" sz="1200" i="1" dirty="0">
                <a:effectLst/>
                <a:latin typeface="Times New Roman" panose="02020603050405020304" pitchFamily="18" charset="0"/>
                <a:ea typeface="Arial" panose="020B0604020202020204" pitchFamily="34" charset="0"/>
                <a:cs typeface="Times New Roman" panose="02020603050405020304" pitchFamily="18" charset="0"/>
              </a:rPr>
              <a:t>Figure </a:t>
            </a:r>
            <a:r>
              <a:rPr lang="en-ZA" sz="1200" i="1" dirty="0">
                <a:latin typeface="Times New Roman" panose="02020603050405020304" pitchFamily="18" charset="0"/>
                <a:ea typeface="Arial" panose="020B0604020202020204" pitchFamily="34" charset="0"/>
                <a:cs typeface="Times New Roman" panose="02020603050405020304" pitchFamily="18" charset="0"/>
              </a:rPr>
              <a:t>2 </a:t>
            </a:r>
            <a:r>
              <a:rPr lang="en-ZA" sz="1200" i="1" dirty="0">
                <a:effectLst/>
                <a:latin typeface="Times New Roman" panose="02020603050405020304" pitchFamily="18" charset="0"/>
                <a:ea typeface="Arial" panose="020B0604020202020204" pitchFamily="34" charset="0"/>
                <a:cs typeface="Times New Roman" panose="02020603050405020304" pitchFamily="18" charset="0"/>
              </a:rPr>
              <a:t>The Skukuza FLUXNET  tower</a:t>
            </a:r>
            <a:endParaRPr lang="en-ZA" sz="11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Picture 8" descr="Image result for hfp01 hukseflux">
            <a:extLst>
              <a:ext uri="{FF2B5EF4-FFF2-40B4-BE49-F238E27FC236}">
                <a16:creationId xmlns:a16="http://schemas.microsoft.com/office/drawing/2014/main" id="{6C2A8145-80B5-FA5D-7E60-702AA40376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87039" y="4612105"/>
            <a:ext cx="2643961" cy="1886762"/>
          </a:xfrm>
          <a:prstGeom prst="rect">
            <a:avLst/>
          </a:prstGeom>
          <a:noFill/>
          <a:ln>
            <a:noFill/>
          </a:ln>
        </p:spPr>
      </p:pic>
      <p:sp>
        <p:nvSpPr>
          <p:cNvPr id="11" name="TextBox 10">
            <a:extLst>
              <a:ext uri="{FF2B5EF4-FFF2-40B4-BE49-F238E27FC236}">
                <a16:creationId xmlns:a16="http://schemas.microsoft.com/office/drawing/2014/main" id="{D64BCE07-94A3-E36A-442F-BA0652CD3473}"/>
              </a:ext>
            </a:extLst>
          </p:cNvPr>
          <p:cNvSpPr txBox="1"/>
          <p:nvPr/>
        </p:nvSpPr>
        <p:spPr>
          <a:xfrm>
            <a:off x="2614753" y="6512679"/>
            <a:ext cx="3907971" cy="276999"/>
          </a:xfrm>
          <a:prstGeom prst="rect">
            <a:avLst/>
          </a:prstGeom>
          <a:noFill/>
        </p:spPr>
        <p:txBody>
          <a:bodyPr wrap="square">
            <a:spAutoFit/>
          </a:bodyPr>
          <a:lstStyle/>
          <a:p>
            <a:r>
              <a:rPr lang="en-ZA" sz="1200" i="1" dirty="0">
                <a:effectLst/>
                <a:latin typeface="Arial" panose="020B0604020202020204" pitchFamily="34" charset="0"/>
                <a:ea typeface="Arial" panose="020B0604020202020204" pitchFamily="34" charset="0"/>
              </a:rPr>
              <a:t>           Figure </a:t>
            </a:r>
            <a:r>
              <a:rPr lang="en-ZA" sz="1200" i="1" dirty="0">
                <a:latin typeface="Arial" panose="020B0604020202020204" pitchFamily="34" charset="0"/>
                <a:ea typeface="Arial" panose="020B0604020202020204" pitchFamily="34" charset="0"/>
              </a:rPr>
              <a:t>4 </a:t>
            </a:r>
            <a:r>
              <a:rPr lang="en-ZA" sz="1200" i="1" dirty="0">
                <a:effectLst/>
                <a:latin typeface="Arial" panose="020B0604020202020204" pitchFamily="34" charset="0"/>
                <a:ea typeface="Arial" panose="020B0604020202020204" pitchFamily="34" charset="0"/>
              </a:rPr>
              <a:t>The soil heat flux sensor</a:t>
            </a:r>
            <a:endParaRPr lang="en-ZA" i="1" dirty="0"/>
          </a:p>
        </p:txBody>
      </p:sp>
      <p:pic>
        <p:nvPicPr>
          <p:cNvPr id="12" name="Picture 11" descr="See the source image">
            <a:extLst>
              <a:ext uri="{FF2B5EF4-FFF2-40B4-BE49-F238E27FC236}">
                <a16:creationId xmlns:a16="http://schemas.microsoft.com/office/drawing/2014/main" id="{863F6B0F-5BC7-B2E3-7E12-D560665D9ED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296" y="5033559"/>
            <a:ext cx="2786744" cy="1326729"/>
          </a:xfrm>
          <a:prstGeom prst="rect">
            <a:avLst/>
          </a:prstGeom>
          <a:noFill/>
          <a:ln>
            <a:noFill/>
          </a:ln>
        </p:spPr>
      </p:pic>
      <p:sp>
        <p:nvSpPr>
          <p:cNvPr id="14" name="TextBox 13">
            <a:extLst>
              <a:ext uri="{FF2B5EF4-FFF2-40B4-BE49-F238E27FC236}">
                <a16:creationId xmlns:a16="http://schemas.microsoft.com/office/drawing/2014/main" id="{C45BD4C9-01BD-AA66-5549-23C564FC9F0E}"/>
              </a:ext>
            </a:extLst>
          </p:cNvPr>
          <p:cNvSpPr txBox="1"/>
          <p:nvPr/>
        </p:nvSpPr>
        <p:spPr>
          <a:xfrm>
            <a:off x="-1365100" y="6440038"/>
            <a:ext cx="4378245" cy="339517"/>
          </a:xfrm>
          <a:prstGeom prst="rect">
            <a:avLst/>
          </a:prstGeom>
          <a:noFill/>
        </p:spPr>
        <p:txBody>
          <a:bodyPr wrap="square">
            <a:spAutoFit/>
          </a:bodyPr>
          <a:lstStyle/>
          <a:p>
            <a:pPr marL="1371600" indent="457200" algn="just">
              <a:lnSpc>
                <a:spcPct val="150000"/>
              </a:lnSpc>
              <a:spcAft>
                <a:spcPts val="1000"/>
              </a:spcAft>
            </a:pPr>
            <a:r>
              <a:rPr lang="en-ZA" sz="1200" i="1" dirty="0">
                <a:effectLst/>
                <a:latin typeface="Arial" panose="020B0604020202020204" pitchFamily="34" charset="0"/>
                <a:ea typeface="Arial" panose="020B0604020202020204" pitchFamily="34" charset="0"/>
              </a:rPr>
              <a:t>Figure </a:t>
            </a:r>
            <a:r>
              <a:rPr lang="en-ZA" sz="1200" i="1" dirty="0">
                <a:latin typeface="Arial" panose="020B0604020202020204" pitchFamily="34" charset="0"/>
                <a:ea typeface="Arial" panose="020B0604020202020204" pitchFamily="34" charset="0"/>
              </a:rPr>
              <a:t>3 </a:t>
            </a:r>
            <a:r>
              <a:rPr lang="en-ZA" sz="1200" i="1" dirty="0">
                <a:effectLst/>
                <a:latin typeface="Arial" panose="020B0604020202020204" pitchFamily="34" charset="0"/>
                <a:ea typeface="Arial" panose="020B0604020202020204" pitchFamily="34" charset="0"/>
              </a:rPr>
              <a:t>Radiation shields</a:t>
            </a:r>
            <a:endParaRPr lang="en-ZA" sz="1100" i="1" dirty="0">
              <a:effectLst/>
              <a:latin typeface="Calibri" panose="020F0502020204030204" pitchFamily="34" charset="0"/>
              <a:ea typeface="Calibri" panose="020F0502020204030204" pitchFamily="34" charset="0"/>
            </a:endParaRPr>
          </a:p>
        </p:txBody>
      </p:sp>
      <p:sp>
        <p:nvSpPr>
          <p:cNvPr id="2" name="TextBox 1">
            <a:extLst>
              <a:ext uri="{FF2B5EF4-FFF2-40B4-BE49-F238E27FC236}">
                <a16:creationId xmlns:a16="http://schemas.microsoft.com/office/drawing/2014/main" id="{D23E1F86-8CD7-C350-55CD-DAA4F2B9A446}"/>
              </a:ext>
            </a:extLst>
          </p:cNvPr>
          <p:cNvSpPr txBox="1"/>
          <p:nvPr/>
        </p:nvSpPr>
        <p:spPr>
          <a:xfrm>
            <a:off x="11887200" y="6383382"/>
            <a:ext cx="209006" cy="369332"/>
          </a:xfrm>
          <a:prstGeom prst="rect">
            <a:avLst/>
          </a:prstGeom>
          <a:noFill/>
        </p:spPr>
        <p:txBody>
          <a:bodyPr wrap="square" rtlCol="0">
            <a:spAutoFit/>
          </a:bodyPr>
          <a:lstStyle/>
          <a:p>
            <a:r>
              <a:rPr lang="en-US" dirty="0"/>
              <a:t>4</a:t>
            </a:r>
            <a:endParaRPr lang="en-ZA" dirty="0"/>
          </a:p>
        </p:txBody>
      </p:sp>
    </p:spTree>
    <p:extLst>
      <p:ext uri="{BB962C8B-B14F-4D97-AF65-F5344CB8AC3E}">
        <p14:creationId xmlns:p14="http://schemas.microsoft.com/office/powerpoint/2010/main" val="2700560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FBEE45-F140-49D5-85EA-C78C2434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96F75E-47CD-8358-9B83-54E4D472EB44}"/>
              </a:ext>
            </a:extLst>
          </p:cNvPr>
          <p:cNvSpPr>
            <a:spLocks noGrp="1"/>
          </p:cNvSpPr>
          <p:nvPr>
            <p:ph type="title"/>
          </p:nvPr>
        </p:nvSpPr>
        <p:spPr>
          <a:xfrm>
            <a:off x="838200" y="365125"/>
            <a:ext cx="10515600" cy="1828444"/>
          </a:xfrm>
        </p:spPr>
        <p:txBody>
          <a:bodyPr>
            <a:normAutofit/>
          </a:bodyPr>
          <a:lstStyle/>
          <a:p>
            <a:r>
              <a:rPr lang="en-US" sz="5200" dirty="0"/>
              <a:t>The problem of not having Energy Balance Closure (EBC)</a:t>
            </a:r>
            <a:endParaRPr lang="en-ZA" sz="5200" dirty="0"/>
          </a:p>
        </p:txBody>
      </p:sp>
      <p:sp>
        <p:nvSpPr>
          <p:cNvPr id="3" name="Content Placeholder 2">
            <a:extLst>
              <a:ext uri="{FF2B5EF4-FFF2-40B4-BE49-F238E27FC236}">
                <a16:creationId xmlns:a16="http://schemas.microsoft.com/office/drawing/2014/main" id="{0A6FA723-A5D6-A433-7E33-8D3BEF5B0BA6}"/>
              </a:ext>
            </a:extLst>
          </p:cNvPr>
          <p:cNvSpPr>
            <a:spLocks noGrp="1"/>
          </p:cNvSpPr>
          <p:nvPr>
            <p:ph sz="half" idx="1"/>
          </p:nvPr>
        </p:nvSpPr>
        <p:spPr>
          <a:xfrm>
            <a:off x="838200" y="2398626"/>
            <a:ext cx="5158427" cy="3730460"/>
          </a:xfrm>
        </p:spPr>
        <p:txBody>
          <a:bodyPr>
            <a:normAutofit/>
          </a:bodyPr>
          <a:lstStyle/>
          <a:p>
            <a:r>
              <a:rPr lang="en-US" dirty="0"/>
              <a:t>Lack of energy balance closure undermines the reliability of micrometeorological measurements, especially in flux networks like FLUXNET, and makes it harder to use the data confidently for research, agriculture, and climate modeling.</a:t>
            </a:r>
            <a:endParaRPr lang="en-ZA" dirty="0"/>
          </a:p>
        </p:txBody>
      </p:sp>
      <p:sp>
        <p:nvSpPr>
          <p:cNvPr id="4" name="Content Placeholder 3">
            <a:extLst>
              <a:ext uri="{FF2B5EF4-FFF2-40B4-BE49-F238E27FC236}">
                <a16:creationId xmlns:a16="http://schemas.microsoft.com/office/drawing/2014/main" id="{080890BD-7C38-8032-2283-375ADFC4687D}"/>
              </a:ext>
            </a:extLst>
          </p:cNvPr>
          <p:cNvSpPr>
            <a:spLocks noGrp="1"/>
          </p:cNvSpPr>
          <p:nvPr>
            <p:ph sz="half" idx="2"/>
          </p:nvPr>
        </p:nvSpPr>
        <p:spPr>
          <a:xfrm>
            <a:off x="6189154" y="1963192"/>
            <a:ext cx="5164645" cy="4789521"/>
          </a:xfrm>
        </p:spPr>
        <p:txBody>
          <a:bodyPr>
            <a:noAutofit/>
          </a:bodyPr>
          <a:lstStyle/>
          <a:p>
            <a:r>
              <a:rPr lang="en-ZA" sz="1400" dirty="0"/>
              <a:t>The problem of not having Energy Balance Closure (EBC) arises when the measured energy inputs and outputs at the land surface do not balance,</a:t>
            </a:r>
          </a:p>
          <a:p>
            <a:pPr marL="0" indent="0">
              <a:buNone/>
            </a:pPr>
            <a:r>
              <a:rPr lang="en-ZA" sz="1400" dirty="0"/>
              <a:t>meaning: 𝑅𝑛−𝐺≠𝐻+𝐿𝐸 – no closure</a:t>
            </a:r>
          </a:p>
          <a:p>
            <a:pPr marL="0" indent="0">
              <a:buNone/>
            </a:pPr>
            <a:r>
              <a:rPr kumimoji="0" lang="en-ZA" sz="1400" b="0" i="0" u="none" strike="noStrike" kern="1200" cap="none" spc="0" normalizeH="0" baseline="0" noProof="0" dirty="0">
                <a:ln>
                  <a:noFill/>
                </a:ln>
                <a:effectLst/>
                <a:uLnTx/>
                <a:uFillTx/>
                <a:latin typeface="Aptos" panose="02110004020202020204"/>
                <a:ea typeface="+mn-ea"/>
                <a:cs typeface="+mn-cs"/>
              </a:rPr>
              <a:t>                     𝑅𝑛−𝐺</a:t>
            </a:r>
            <a:r>
              <a:rPr lang="en-ZA" sz="1400" dirty="0"/>
              <a:t> = </a:t>
            </a:r>
            <a:r>
              <a:rPr kumimoji="0" lang="en-ZA" sz="1400" b="0" i="0" u="none" strike="noStrike" kern="1200" cap="none" spc="0" normalizeH="0" baseline="0" noProof="0" dirty="0">
                <a:ln>
                  <a:noFill/>
                </a:ln>
                <a:effectLst/>
                <a:uLnTx/>
                <a:uFillTx/>
                <a:latin typeface="Aptos" panose="02110004020202020204"/>
                <a:ea typeface="+mn-ea"/>
                <a:cs typeface="+mn-cs"/>
              </a:rPr>
              <a:t>𝐻+𝐿𝐸  energy closure</a:t>
            </a:r>
          </a:p>
          <a:p>
            <a:pPr marL="0" indent="0">
              <a:buNone/>
            </a:pPr>
            <a:r>
              <a:rPr lang="en-US" sz="1400" dirty="0"/>
              <a:t>This form is often used to assess the partitioning of net radiation into </a:t>
            </a:r>
            <a:r>
              <a:rPr lang="en-US" sz="1400" b="1" dirty="0"/>
              <a:t>turbulent heat fluxes</a:t>
            </a:r>
            <a:r>
              <a:rPr lang="en-US" sz="1400" dirty="0"/>
              <a:t> only.</a:t>
            </a:r>
            <a:endParaRPr kumimoji="0" lang="en-ZA" sz="1400" b="0" i="0" u="none" strike="noStrike" kern="1200" cap="none" spc="0" normalizeH="0" baseline="0" noProof="0" dirty="0">
              <a:ln>
                <a:noFill/>
              </a:ln>
              <a:effectLst/>
              <a:uLnTx/>
              <a:uFillTx/>
              <a:latin typeface="Aptos" panose="021100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sz="1400" b="0" i="0" u="none" strike="noStrike" kern="1200" cap="none" spc="0" normalizeH="0" baseline="0" noProof="0" dirty="0">
                <a:ln>
                  <a:noFill/>
                </a:ln>
                <a:solidFill>
                  <a:prstClr val="black"/>
                </a:solidFill>
                <a:effectLst/>
                <a:uLnTx/>
                <a:uFillTx/>
                <a:latin typeface="Aptos" panose="02110004020202020204"/>
                <a:ea typeface="+mn-ea"/>
                <a:cs typeface="+mn-cs"/>
              </a:rPr>
              <a:t>                      𝑅𝑛−𝐺 = 𝐻+𝐿𝐸 + 𝐺  Surface energy closure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sz="1400" b="0" i="0" u="none" strike="noStrike" kern="1200" cap="none" spc="0" normalizeH="0" baseline="0" noProof="0" dirty="0">
                <a:ln>
                  <a:noFill/>
                </a:ln>
                <a:solidFill>
                  <a:prstClr val="black"/>
                </a:solidFill>
                <a:effectLst/>
                <a:uLnTx/>
                <a:uFillTx/>
                <a:latin typeface="Aptos" panose="02110004020202020204"/>
                <a:ea typeface="+mn-ea"/>
                <a:cs typeface="+mn-cs"/>
              </a:rPr>
              <a:t>  𝑅𝑛= 𝐻+𝐿𝐸   </a:t>
            </a:r>
            <a:r>
              <a:rPr lang="en-US" sz="1400" b="1" dirty="0"/>
              <a:t>simplified form</a:t>
            </a:r>
            <a:r>
              <a:rPr lang="en-US" sz="1400" dirty="0"/>
              <a:t> of the surface energy balance equation</a:t>
            </a:r>
            <a:endParaRPr kumimoji="0" lang="en-ZA" sz="1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indent="0">
              <a:buNone/>
            </a:pPr>
            <a:r>
              <a:rPr lang="en-US" sz="1400" dirty="0"/>
              <a:t>The time scale is long enough (daily or longer), so G ≈0</a:t>
            </a:r>
            <a:endParaRPr kumimoji="0" lang="en-ZA" sz="1400" b="0" i="0" u="none" strike="noStrike" kern="1200" cap="none" spc="0" normalizeH="0" baseline="0" noProof="0" dirty="0">
              <a:ln>
                <a:noFill/>
              </a:ln>
              <a:effectLst/>
              <a:uLnTx/>
              <a:uFillTx/>
              <a:latin typeface="Aptos" panose="02110004020202020204"/>
              <a:ea typeface="+mn-ea"/>
              <a:cs typeface="+mn-cs"/>
            </a:endParaRPr>
          </a:p>
          <a:p>
            <a:pPr marL="0" indent="0">
              <a:buNone/>
            </a:pPr>
            <a:r>
              <a:rPr lang="en-ZA" sz="1400" dirty="0"/>
              <a:t>Where: 𝑅𝑛​  = Net radiation</a:t>
            </a:r>
          </a:p>
          <a:p>
            <a:pPr marL="0" indent="0">
              <a:buNone/>
            </a:pPr>
            <a:r>
              <a:rPr lang="en-ZA" sz="1400" dirty="0"/>
              <a:t>                    𝐺 = Ground heat flux</a:t>
            </a:r>
          </a:p>
          <a:p>
            <a:pPr marL="0" indent="0">
              <a:buNone/>
            </a:pPr>
            <a:r>
              <a:rPr lang="en-ZA" sz="1400" dirty="0"/>
              <a:t>                    𝐻 = Sensible heat flux</a:t>
            </a:r>
          </a:p>
          <a:p>
            <a:pPr marL="0" indent="0">
              <a:buNone/>
            </a:pPr>
            <a:r>
              <a:rPr lang="en-ZA" sz="1400" dirty="0"/>
              <a:t>                  𝐿𝐸 = Latent heat flux</a:t>
            </a:r>
          </a:p>
        </p:txBody>
      </p:sp>
      <p:sp>
        <p:nvSpPr>
          <p:cNvPr id="5" name="TextBox 4">
            <a:extLst>
              <a:ext uri="{FF2B5EF4-FFF2-40B4-BE49-F238E27FC236}">
                <a16:creationId xmlns:a16="http://schemas.microsoft.com/office/drawing/2014/main" id="{ED9650BF-6DAA-7B96-6F9C-0467575A0ACB}"/>
              </a:ext>
            </a:extLst>
          </p:cNvPr>
          <p:cNvSpPr txBox="1"/>
          <p:nvPr/>
        </p:nvSpPr>
        <p:spPr>
          <a:xfrm>
            <a:off x="11887200" y="6383382"/>
            <a:ext cx="209006" cy="369332"/>
          </a:xfrm>
          <a:prstGeom prst="rect">
            <a:avLst/>
          </a:prstGeom>
          <a:noFill/>
        </p:spPr>
        <p:txBody>
          <a:bodyPr wrap="square" rtlCol="0">
            <a:spAutoFit/>
          </a:bodyPr>
          <a:lstStyle/>
          <a:p>
            <a:r>
              <a:rPr lang="en-US" dirty="0"/>
              <a:t>5</a:t>
            </a:r>
            <a:endParaRPr lang="en-ZA" dirty="0"/>
          </a:p>
        </p:txBody>
      </p:sp>
    </p:spTree>
    <p:extLst>
      <p:ext uri="{BB962C8B-B14F-4D97-AF65-F5344CB8AC3E}">
        <p14:creationId xmlns:p14="http://schemas.microsoft.com/office/powerpoint/2010/main" val="2266829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D5660946-3B87-2190-01D7-0EE991581BAF}"/>
              </a:ext>
            </a:extLst>
          </p:cNvPr>
          <p:cNvSpPr>
            <a:spLocks noGrp="1"/>
          </p:cNvSpPr>
          <p:nvPr>
            <p:ph type="title"/>
          </p:nvPr>
        </p:nvSpPr>
        <p:spPr>
          <a:xfrm>
            <a:off x="1171074" y="1396686"/>
            <a:ext cx="3240506" cy="4064628"/>
          </a:xfrm>
        </p:spPr>
        <p:txBody>
          <a:bodyPr vert="horz" lIns="91440" tIns="45720" rIns="91440" bIns="45720" rtlCol="0" anchor="ctr">
            <a:normAutofit/>
          </a:bodyPr>
          <a:lstStyle/>
          <a:p>
            <a:r>
              <a:rPr lang="en-US" kern="1200">
                <a:solidFill>
                  <a:srgbClr val="FFFFFF"/>
                </a:solidFill>
                <a:latin typeface="+mj-lt"/>
                <a:ea typeface="+mj-ea"/>
                <a:cs typeface="+mj-cs"/>
              </a:rPr>
              <a:t>			Why It's Important?</a:t>
            </a:r>
            <a:br>
              <a:rPr lang="en-US" kern="1200">
                <a:solidFill>
                  <a:srgbClr val="FFFFFF"/>
                </a:solidFill>
                <a:latin typeface="+mj-lt"/>
                <a:ea typeface="+mj-ea"/>
                <a:cs typeface="+mj-cs"/>
              </a:rPr>
            </a:br>
            <a:endParaRPr lang="en-US" kern="1200">
              <a:solidFill>
                <a:srgbClr val="FFFFFF"/>
              </a:solidFill>
              <a:latin typeface="+mj-lt"/>
              <a:ea typeface="+mj-ea"/>
              <a:cs typeface="+mj-cs"/>
            </a:endParaRPr>
          </a:p>
        </p:txBody>
      </p:sp>
      <p:sp>
        <p:nvSpPr>
          <p:cNvPr id="33" name="Arc 3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FED4B202-0E58-E7F9-FA41-DF01CF906BFE}"/>
              </a:ext>
            </a:extLst>
          </p:cNvPr>
          <p:cNvSpPr>
            <a:spLocks noGrp="1"/>
          </p:cNvSpPr>
          <p:nvPr>
            <p:ph sz="half" idx="1"/>
          </p:nvPr>
        </p:nvSpPr>
        <p:spPr>
          <a:xfrm>
            <a:off x="5370153" y="1526033"/>
            <a:ext cx="5536397" cy="3935281"/>
          </a:xfrm>
        </p:spPr>
        <p:txBody>
          <a:bodyPr vert="horz" lIns="91440" tIns="45720" rIns="91440" bIns="45720" rtlCol="0">
            <a:normAutofit/>
          </a:bodyPr>
          <a:lstStyle/>
          <a:p>
            <a:r>
              <a:rPr lang="en-US" sz="2600" dirty="0"/>
              <a:t>Energy balance closure is a quality check for eddy covariance data used in climate, hydrology, and ecosystem studies.</a:t>
            </a:r>
          </a:p>
          <a:p>
            <a:r>
              <a:rPr lang="en-US" sz="2600" dirty="0"/>
              <a:t>Poor closure could indicate incomplete or biased measurements, reducing confidence in results like evapotranspiration rates or carbon fluxes.</a:t>
            </a:r>
          </a:p>
        </p:txBody>
      </p:sp>
      <p:sp>
        <p:nvSpPr>
          <p:cNvPr id="2" name="TextBox 1">
            <a:extLst>
              <a:ext uri="{FF2B5EF4-FFF2-40B4-BE49-F238E27FC236}">
                <a16:creationId xmlns:a16="http://schemas.microsoft.com/office/drawing/2014/main" id="{92B398D7-4ACF-887A-549C-2096F9AF499F}"/>
              </a:ext>
            </a:extLst>
          </p:cNvPr>
          <p:cNvSpPr txBox="1"/>
          <p:nvPr/>
        </p:nvSpPr>
        <p:spPr>
          <a:xfrm>
            <a:off x="11887200" y="6383382"/>
            <a:ext cx="209006" cy="369332"/>
          </a:xfrm>
          <a:prstGeom prst="rect">
            <a:avLst/>
          </a:prstGeom>
          <a:noFill/>
        </p:spPr>
        <p:txBody>
          <a:bodyPr wrap="square" rtlCol="0">
            <a:spAutoFit/>
          </a:bodyPr>
          <a:lstStyle/>
          <a:p>
            <a:r>
              <a:rPr lang="en-US" dirty="0"/>
              <a:t>6</a:t>
            </a:r>
            <a:endParaRPr lang="en-ZA" dirty="0"/>
          </a:p>
        </p:txBody>
      </p:sp>
    </p:spTree>
    <p:extLst>
      <p:ext uri="{BB962C8B-B14F-4D97-AF65-F5344CB8AC3E}">
        <p14:creationId xmlns:p14="http://schemas.microsoft.com/office/powerpoint/2010/main" val="1162182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close-up of a white wall&#10;&#10;AI-generated content may be incorrect.">
            <a:extLst>
              <a:ext uri="{FF2B5EF4-FFF2-40B4-BE49-F238E27FC236}">
                <a16:creationId xmlns:a16="http://schemas.microsoft.com/office/drawing/2014/main" id="{9E04A91C-55D6-4F60-6107-66D3260D953D}"/>
              </a:ext>
            </a:extLst>
          </p:cNvPr>
          <p:cNvPicPr>
            <a:picLocks noChangeAspect="1"/>
          </p:cNvPicPr>
          <p:nvPr/>
        </p:nvPicPr>
        <p:blipFill>
          <a:blip r:embed="rId2">
            <a:duotone>
              <a:schemeClr val="bg2">
                <a:shade val="45000"/>
                <a:satMod val="135000"/>
              </a:schemeClr>
              <a:prstClr val="white"/>
            </a:duotone>
          </a:blip>
          <a:srcRect l="9091" t="10222" b="13170"/>
          <a:stretch>
            <a:fillRect/>
          </a:stretch>
        </p:blipFill>
        <p:spPr>
          <a:xfrm>
            <a:off x="20" y="10"/>
            <a:ext cx="12191980" cy="6857990"/>
          </a:xfrm>
          <a:prstGeom prst="rect">
            <a:avLst/>
          </a:prstGeom>
        </p:spPr>
      </p:pic>
      <p:sp>
        <p:nvSpPr>
          <p:cNvPr id="16" name="Rectangle 15">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AFA8BEA-846E-0BFB-C709-1857DCEBBB4E}"/>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4400" dirty="0">
                <a:latin typeface="+mj-lt"/>
                <a:ea typeface="+mj-ea"/>
                <a:cs typeface="+mj-cs"/>
              </a:rPr>
              <a:t>         C</a:t>
            </a:r>
            <a:r>
              <a:rPr kumimoji="0" lang="en-US" sz="4400" b="0" i="0" u="none" strike="noStrike" cap="none" spc="0" normalizeH="0" baseline="0" noProof="0" dirty="0" err="1">
                <a:ln>
                  <a:noFill/>
                </a:ln>
                <a:effectLst/>
                <a:uLnTx/>
                <a:uFillTx/>
                <a:latin typeface="+mj-lt"/>
                <a:ea typeface="+mj-ea"/>
                <a:cs typeface="+mj-cs"/>
              </a:rPr>
              <a:t>auses</a:t>
            </a:r>
            <a:r>
              <a:rPr kumimoji="0" lang="en-US" sz="4400" b="0" i="0" u="none" strike="noStrike" cap="none" spc="0" normalizeH="0" baseline="0" noProof="0" dirty="0">
                <a:ln>
                  <a:noFill/>
                </a:ln>
                <a:effectLst/>
                <a:uLnTx/>
                <a:uFillTx/>
                <a:latin typeface="+mj-lt"/>
                <a:ea typeface="+mj-ea"/>
                <a:cs typeface="+mj-cs"/>
              </a:rPr>
              <a:t> of </a:t>
            </a:r>
            <a:r>
              <a:rPr lang="en-US" sz="4400" dirty="0">
                <a:latin typeface="+mj-lt"/>
                <a:ea typeface="+mj-ea"/>
                <a:cs typeface="+mj-cs"/>
              </a:rPr>
              <a:t> unclosed </a:t>
            </a:r>
            <a:r>
              <a:rPr kumimoji="0" lang="en-US" sz="4400" b="0" i="0" u="none" strike="noStrike" cap="none" spc="0" normalizeH="0" baseline="0" noProof="0" dirty="0">
                <a:ln>
                  <a:noFill/>
                </a:ln>
                <a:effectLst/>
                <a:uLnTx/>
                <a:uFillTx/>
                <a:latin typeface="+mj-lt"/>
                <a:ea typeface="+mj-ea"/>
                <a:cs typeface="+mj-cs"/>
              </a:rPr>
              <a:t>energy balance </a:t>
            </a:r>
          </a:p>
        </p:txBody>
      </p:sp>
      <p:graphicFrame>
        <p:nvGraphicFramePr>
          <p:cNvPr id="8" name="TextBox 2">
            <a:extLst>
              <a:ext uri="{FF2B5EF4-FFF2-40B4-BE49-F238E27FC236}">
                <a16:creationId xmlns:a16="http://schemas.microsoft.com/office/drawing/2014/main" id="{269408F5-8EAA-A87E-30AC-2EAAC17405D9}"/>
              </a:ext>
            </a:extLst>
          </p:cNvPr>
          <p:cNvGraphicFramePr/>
          <p:nvPr>
            <p:extLst>
              <p:ext uri="{D42A27DB-BD31-4B8C-83A1-F6EECF244321}">
                <p14:modId xmlns:p14="http://schemas.microsoft.com/office/powerpoint/2010/main" val="89107422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8F3D5110-3E20-AAE2-233C-7F34B64C53F3}"/>
              </a:ext>
            </a:extLst>
          </p:cNvPr>
          <p:cNvSpPr txBox="1"/>
          <p:nvPr/>
        </p:nvSpPr>
        <p:spPr>
          <a:xfrm>
            <a:off x="11887200" y="6383382"/>
            <a:ext cx="209006" cy="369332"/>
          </a:xfrm>
          <a:prstGeom prst="rect">
            <a:avLst/>
          </a:prstGeom>
          <a:noFill/>
        </p:spPr>
        <p:txBody>
          <a:bodyPr wrap="square" rtlCol="0">
            <a:spAutoFit/>
          </a:bodyPr>
          <a:lstStyle/>
          <a:p>
            <a:r>
              <a:rPr lang="en-US" dirty="0"/>
              <a:t>7</a:t>
            </a:r>
            <a:endParaRPr lang="en-ZA" dirty="0"/>
          </a:p>
        </p:txBody>
      </p:sp>
    </p:spTree>
    <p:extLst>
      <p:ext uri="{BB962C8B-B14F-4D97-AF65-F5344CB8AC3E}">
        <p14:creationId xmlns:p14="http://schemas.microsoft.com/office/powerpoint/2010/main" val="1831720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C7785B4-C0BB-02F7-AEB9-5D868CA79151}"/>
              </a:ext>
            </a:extLst>
          </p:cNvPr>
          <p:cNvPicPr>
            <a:picLocks noChangeAspect="1"/>
          </p:cNvPicPr>
          <p:nvPr/>
        </p:nvPicPr>
        <p:blipFill>
          <a:blip r:embed="rId2"/>
          <a:stretch>
            <a:fillRect/>
          </a:stretch>
        </p:blipFill>
        <p:spPr>
          <a:xfrm>
            <a:off x="174745" y="190619"/>
            <a:ext cx="7335814" cy="5571067"/>
          </a:xfrm>
          <a:prstGeom prst="rect">
            <a:avLst/>
          </a:prstGeom>
        </p:spPr>
      </p:pic>
      <p:sp>
        <p:nvSpPr>
          <p:cNvPr id="10" name="TextBox 9">
            <a:extLst>
              <a:ext uri="{FF2B5EF4-FFF2-40B4-BE49-F238E27FC236}">
                <a16:creationId xmlns:a16="http://schemas.microsoft.com/office/drawing/2014/main" id="{641D245B-216F-1BBA-57B1-5AFFE07CD66A}"/>
              </a:ext>
            </a:extLst>
          </p:cNvPr>
          <p:cNvSpPr txBox="1"/>
          <p:nvPr/>
        </p:nvSpPr>
        <p:spPr>
          <a:xfrm>
            <a:off x="775051" y="5903473"/>
            <a:ext cx="6096000" cy="646331"/>
          </a:xfrm>
          <a:prstGeom prst="rect">
            <a:avLst/>
          </a:prstGeom>
          <a:noFill/>
        </p:spPr>
        <p:txBody>
          <a:bodyPr wrap="square">
            <a:spAutoFit/>
          </a:bodyPr>
          <a:lstStyle/>
          <a:p>
            <a:pPr algn="l"/>
            <a:r>
              <a:rPr lang="en-US" sz="1800" b="0" i="0" u="none" strike="noStrike" baseline="0" dirty="0">
                <a:solidFill>
                  <a:srgbClr val="131413"/>
                </a:solidFill>
                <a:latin typeface="CMR9"/>
              </a:rPr>
              <a:t>Figure 5: Energy balance closure of the whole study period</a:t>
            </a:r>
          </a:p>
          <a:p>
            <a:pPr algn="l"/>
            <a:r>
              <a:rPr lang="en-US" sz="1800" b="0" i="0" u="none" strike="noStrike" baseline="0" dirty="0">
                <a:solidFill>
                  <a:srgbClr val="131413"/>
                </a:solidFill>
                <a:latin typeface="CMR9"/>
              </a:rPr>
              <a:t>considering half hourly averaged data.</a:t>
            </a:r>
            <a:endParaRPr lang="en-ZA" dirty="0"/>
          </a:p>
        </p:txBody>
      </p:sp>
      <p:sp>
        <p:nvSpPr>
          <p:cNvPr id="13" name="TextBox 12">
            <a:extLst>
              <a:ext uri="{FF2B5EF4-FFF2-40B4-BE49-F238E27FC236}">
                <a16:creationId xmlns:a16="http://schemas.microsoft.com/office/drawing/2014/main" id="{47C8008E-ADF5-323A-FB8B-953DD50985B6}"/>
              </a:ext>
            </a:extLst>
          </p:cNvPr>
          <p:cNvSpPr txBox="1"/>
          <p:nvPr/>
        </p:nvSpPr>
        <p:spPr>
          <a:xfrm>
            <a:off x="7715794" y="1526401"/>
            <a:ext cx="4301461" cy="1754326"/>
          </a:xfrm>
          <a:prstGeom prst="rect">
            <a:avLst/>
          </a:prstGeom>
          <a:noFill/>
        </p:spPr>
        <p:txBody>
          <a:bodyPr wrap="square">
            <a:spAutoFit/>
          </a:bodyPr>
          <a:lstStyle/>
          <a:p>
            <a:pPr algn="l"/>
            <a:r>
              <a:rPr lang="en-ZA" sz="1800" b="0" i="0" u="none" strike="noStrike" baseline="0" dirty="0">
                <a:solidFill>
                  <a:srgbClr val="131413"/>
                </a:solidFill>
                <a:latin typeface="CMR10"/>
              </a:rPr>
              <a:t>The </a:t>
            </a:r>
            <a:r>
              <a:rPr lang="en-US" sz="1800" b="0" i="0" u="none" strike="noStrike" baseline="0" dirty="0">
                <a:solidFill>
                  <a:srgbClr val="131413"/>
                </a:solidFill>
                <a:latin typeface="CMR10"/>
              </a:rPr>
              <a:t>energy balance closure obtained is 78% using half hourly data for the whole period of study (figure 6 ),</a:t>
            </a:r>
            <a:r>
              <a:rPr lang="en-US" dirty="0">
                <a:solidFill>
                  <a:srgbClr val="131413"/>
                </a:solidFill>
                <a:latin typeface="CMR10"/>
              </a:rPr>
              <a:t> </a:t>
            </a:r>
            <a:r>
              <a:rPr lang="en-US" sz="1800" b="0" i="0" u="none" strike="noStrike" baseline="0" dirty="0">
                <a:solidFill>
                  <a:srgbClr val="131413"/>
                </a:solidFill>
                <a:latin typeface="CMR10"/>
              </a:rPr>
              <a:t>which is within the acceptable limit (53–99%) as reported from 22 FLUXNET sites (</a:t>
            </a:r>
            <a:r>
              <a:rPr lang="en-US" sz="1800" b="0" i="0" u="none" strike="noStrike" baseline="0" dirty="0">
                <a:solidFill>
                  <a:srgbClr val="0000FF"/>
                </a:solidFill>
                <a:latin typeface="CMR10"/>
              </a:rPr>
              <a:t>Wilson </a:t>
            </a:r>
            <a:r>
              <a:rPr lang="en-US" sz="1800" b="0" i="1" u="none" strike="noStrike" baseline="0" dirty="0">
                <a:solidFill>
                  <a:srgbClr val="0000FF"/>
                </a:solidFill>
                <a:latin typeface="CMTI10"/>
              </a:rPr>
              <a:t>et al. </a:t>
            </a:r>
            <a:r>
              <a:rPr lang="en-US" sz="1800" b="0" i="1" u="none" strike="noStrike" baseline="0" dirty="0">
                <a:solidFill>
                  <a:srgbClr val="131413"/>
                </a:solidFill>
                <a:latin typeface="CMTI10"/>
              </a:rPr>
              <a:t>J. Earth Syst. Sci. </a:t>
            </a:r>
            <a:r>
              <a:rPr lang="en-US" sz="1800" b="0" i="0" u="none" strike="noStrike" baseline="0" dirty="0">
                <a:solidFill>
                  <a:srgbClr val="131413"/>
                </a:solidFill>
                <a:latin typeface="CMR10"/>
              </a:rPr>
              <a:t>(2018) 127:94</a:t>
            </a:r>
            <a:endParaRPr lang="en-ZA" dirty="0"/>
          </a:p>
        </p:txBody>
      </p:sp>
      <p:sp>
        <p:nvSpPr>
          <p:cNvPr id="15" name="TextBox 14">
            <a:extLst>
              <a:ext uri="{FF2B5EF4-FFF2-40B4-BE49-F238E27FC236}">
                <a16:creationId xmlns:a16="http://schemas.microsoft.com/office/drawing/2014/main" id="{3C913A4C-2DBA-52A7-9877-3B488A92F08A}"/>
              </a:ext>
            </a:extLst>
          </p:cNvPr>
          <p:cNvSpPr txBox="1"/>
          <p:nvPr/>
        </p:nvSpPr>
        <p:spPr>
          <a:xfrm>
            <a:off x="7602583" y="4417657"/>
            <a:ext cx="4552412" cy="2308324"/>
          </a:xfrm>
          <a:prstGeom prst="rect">
            <a:avLst/>
          </a:prstGeom>
          <a:noFill/>
        </p:spPr>
        <p:txBody>
          <a:bodyPr wrap="square">
            <a:spAutoFit/>
          </a:bodyPr>
          <a:lstStyle/>
          <a:p>
            <a:r>
              <a:rPr lang="en-US" dirty="0"/>
              <a:t>In a study conducted in the semi-evergreen primary forest of Kaziranga National Park, Assam, India (Feb 2016–Jan 2017), energy balance closure reached up to 83% under neutral conditions. Latent heat flux dominated, indicating strong evapotranspiration and reliable surface energy flux measurements.</a:t>
            </a:r>
            <a:endParaRPr lang="en-ZA" dirty="0"/>
          </a:p>
        </p:txBody>
      </p:sp>
      <p:sp>
        <p:nvSpPr>
          <p:cNvPr id="2" name="TextBox 1">
            <a:extLst>
              <a:ext uri="{FF2B5EF4-FFF2-40B4-BE49-F238E27FC236}">
                <a16:creationId xmlns:a16="http://schemas.microsoft.com/office/drawing/2014/main" id="{4C1C29FE-9714-C88F-F272-549552B45300}"/>
              </a:ext>
            </a:extLst>
          </p:cNvPr>
          <p:cNvSpPr txBox="1"/>
          <p:nvPr/>
        </p:nvSpPr>
        <p:spPr>
          <a:xfrm>
            <a:off x="11887200" y="6383382"/>
            <a:ext cx="209006" cy="369332"/>
          </a:xfrm>
          <a:prstGeom prst="rect">
            <a:avLst/>
          </a:prstGeom>
          <a:noFill/>
        </p:spPr>
        <p:txBody>
          <a:bodyPr wrap="square" rtlCol="0">
            <a:spAutoFit/>
          </a:bodyPr>
          <a:lstStyle/>
          <a:p>
            <a:r>
              <a:rPr lang="en-US" dirty="0"/>
              <a:t>8</a:t>
            </a:r>
            <a:endParaRPr lang="en-ZA" dirty="0"/>
          </a:p>
        </p:txBody>
      </p:sp>
      <p:sp>
        <p:nvSpPr>
          <p:cNvPr id="3" name="TextBox 2">
            <a:extLst>
              <a:ext uri="{FF2B5EF4-FFF2-40B4-BE49-F238E27FC236}">
                <a16:creationId xmlns:a16="http://schemas.microsoft.com/office/drawing/2014/main" id="{590E4E89-8420-D12F-9509-4A8E5D52D453}"/>
              </a:ext>
            </a:extLst>
          </p:cNvPr>
          <p:cNvSpPr txBox="1"/>
          <p:nvPr/>
        </p:nvSpPr>
        <p:spPr>
          <a:xfrm>
            <a:off x="4032069" y="252549"/>
            <a:ext cx="7053942" cy="523220"/>
          </a:xfrm>
          <a:prstGeom prst="rect">
            <a:avLst/>
          </a:prstGeom>
          <a:noFill/>
        </p:spPr>
        <p:txBody>
          <a:bodyPr wrap="square" rtlCol="0">
            <a:spAutoFit/>
          </a:bodyPr>
          <a:lstStyle/>
          <a:p>
            <a:r>
              <a:rPr lang="en-US" sz="2800" dirty="0"/>
              <a:t>           </a:t>
            </a:r>
            <a:r>
              <a:rPr lang="en-US" sz="2800" b="1" dirty="0"/>
              <a:t>RESULTS &amp; DISCUSSION</a:t>
            </a:r>
            <a:endParaRPr lang="en-ZA" sz="2800" b="1" dirty="0"/>
          </a:p>
        </p:txBody>
      </p:sp>
    </p:spTree>
    <p:extLst>
      <p:ext uri="{BB962C8B-B14F-4D97-AF65-F5344CB8AC3E}">
        <p14:creationId xmlns:p14="http://schemas.microsoft.com/office/powerpoint/2010/main" val="36674318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38ba9d8-554c-48a2-ae42-13b1e7f3c797}" enabled="0" method="" siteId="{f38ba9d8-554c-48a2-ae42-13b1e7f3c797}" removed="1"/>
</clbl:labelList>
</file>

<file path=docProps/app.xml><?xml version="1.0" encoding="utf-8"?>
<Properties xmlns="http://schemas.openxmlformats.org/officeDocument/2006/extended-properties" xmlns:vt="http://schemas.openxmlformats.org/officeDocument/2006/docPropsVTypes">
  <TotalTime>610</TotalTime>
  <Words>1449</Words>
  <Application>Microsoft Office PowerPoint</Application>
  <PresentationFormat>Widescreen</PresentationFormat>
  <Paragraphs>192</Paragraphs>
  <Slides>17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Aptos</vt:lpstr>
      <vt:lpstr>Aptos Display</vt:lpstr>
      <vt:lpstr>Arial</vt:lpstr>
      <vt:lpstr>Calibri</vt:lpstr>
      <vt:lpstr>CMR10</vt:lpstr>
      <vt:lpstr>CMR9</vt:lpstr>
      <vt:lpstr>CMTI10</vt:lpstr>
      <vt:lpstr>Times New Roman</vt:lpstr>
      <vt:lpstr>Wingdings</vt:lpstr>
      <vt:lpstr>Office Theme</vt:lpstr>
      <vt:lpstr>PowerPoint Presentation</vt:lpstr>
      <vt:lpstr>INTRODUCTION</vt:lpstr>
      <vt:lpstr>PowerPoint Presentation</vt:lpstr>
      <vt:lpstr> Aim and Objectives</vt:lpstr>
      <vt:lpstr>PowerPoint Presentation</vt:lpstr>
      <vt:lpstr>The problem of not having Energy Balance Closure (EBC)</vt:lpstr>
      <vt:lpstr>   Why It's Important?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Lufuno Takalani</dc:creator>
  <cp:lastModifiedBy>Lufuno Takalani</cp:lastModifiedBy>
  <cp:revision>2</cp:revision>
  <dcterms:created xsi:type="dcterms:W3CDTF">2025-06-23T08:51:11Z</dcterms:created>
  <dcterms:modified xsi:type="dcterms:W3CDTF">2025-07-08T08:03:01Z</dcterms:modified>
</cp:coreProperties>
</file>